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2" r:id="rId1"/>
  </p:sldMasterIdLst>
  <p:notesMasterIdLst>
    <p:notesMasterId r:id="rId12"/>
  </p:notesMasterIdLst>
  <p:sldIdLst>
    <p:sldId id="1965" r:id="rId2"/>
    <p:sldId id="2759" r:id="rId3"/>
    <p:sldId id="2454" r:id="rId4"/>
    <p:sldId id="2760" r:id="rId5"/>
    <p:sldId id="2762" r:id="rId6"/>
    <p:sldId id="2765" r:id="rId7"/>
    <p:sldId id="2780" r:id="rId8"/>
    <p:sldId id="2764" r:id="rId9"/>
    <p:sldId id="2781" r:id="rId10"/>
    <p:sldId id="2376" r:id="rId11"/>
  </p:sldIdLst>
  <p:sldSz cx="12192000" cy="6858000"/>
  <p:notesSz cx="6797675" cy="9926638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KoPubWorld돋움체 Bold" panose="00000800000000000000" pitchFamily="2" charset="-127"/>
      <p:bold r:id="rId19"/>
    </p:embeddedFont>
    <p:embeddedFont>
      <p:font typeface="KoPub돋움체 Bold" panose="02020603020101020101" pitchFamily="18" charset="-127"/>
      <p:regular r:id="rId20"/>
    </p:embeddedFont>
    <p:embeddedFont>
      <p:font typeface="KoPubWorld돋움체 Medium" panose="00000600000000000000" pitchFamily="2" charset="-127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Pham" initials="JP" lastIdx="1" clrIdx="0">
    <p:extLst>
      <p:ext uri="{19B8F6BF-5375-455C-9EA6-DF929625EA0E}">
        <p15:presenceInfo xmlns:p15="http://schemas.microsoft.com/office/powerpoint/2012/main" userId="S::B9236@office365.blue::bb61804c-71ad-40fd-875b-c5f9114a98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C59"/>
    <a:srgbClr val="0070C0"/>
    <a:srgbClr val="002060"/>
    <a:srgbClr val="005850"/>
    <a:srgbClr val="3333FF"/>
    <a:srgbClr val="2F5597"/>
    <a:srgbClr val="55CC92"/>
    <a:srgbClr val="009900"/>
    <a:srgbClr val="0D4D59"/>
    <a:srgbClr val="0F9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9" autoAdjust="0"/>
    <p:restoredTop sz="92845" autoAdjust="0"/>
  </p:normalViewPr>
  <p:slideViewPr>
    <p:cSldViewPr snapToGrid="0">
      <p:cViewPr varScale="1">
        <p:scale>
          <a:sx n="106" d="100"/>
          <a:sy n="106" d="100"/>
        </p:scale>
        <p:origin x="1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0"/>
    </p:cViewPr>
  </p:sorterViewPr>
  <p:notesViewPr>
    <p:cSldViewPr snapToGrid="0">
      <p:cViewPr varScale="1">
        <p:scale>
          <a:sx n="89" d="100"/>
          <a:sy n="89" d="100"/>
        </p:scale>
        <p:origin x="37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fld id="{4AAE0442-98FB-43D2-B5FD-610B0BDF7130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fld id="{7FA21D78-5CBD-4A9B-A332-75D749E21C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5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World돋움체 Medium" panose="00000600000000000000" pitchFamily="2" charset="-127"/>
        <a:ea typeface="KoPubWorld돋움체 Medium" panose="000006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World돋움체 Medium" panose="00000600000000000000" pitchFamily="2" charset="-127"/>
        <a:ea typeface="KoPubWorld돋움체 Medium" panose="000006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World돋움체 Medium" panose="00000600000000000000" pitchFamily="2" charset="-127"/>
        <a:ea typeface="KoPubWorld돋움체 Medium" panose="000006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World돋움체 Medium" panose="00000600000000000000" pitchFamily="2" charset="-127"/>
        <a:ea typeface="KoPubWorld돋움체 Medium" panose="000006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World돋움체 Medium" panose="00000600000000000000" pitchFamily="2" charset="-127"/>
        <a:ea typeface="KoPubWorld돋움체 Medium" panose="000006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21D78-5CBD-4A9B-A332-75D749E21C6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9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21D78-5CBD-4A9B-A332-75D749E21C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4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21D78-5CBD-4A9B-A332-75D749E21C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7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21D78-5CBD-4A9B-A332-75D749E21C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4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21D78-5CBD-4A9B-A332-75D749E21C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21D78-5CBD-4A9B-A332-75D749E21C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20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21D78-5CBD-4A9B-A332-75D749E21C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9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21D78-5CBD-4A9B-A332-75D749E21C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5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21D78-5CBD-4A9B-A332-75D749E21C6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8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048-F09E-4DFA-826A-07C2E4831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228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048-F09E-4DFA-826A-07C2E4831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49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048-F09E-4DFA-826A-07C2E4831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716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90D72F4-7F31-4ED9-B944-2ED2C8D29D1D}"/>
              </a:ext>
            </a:extLst>
          </p:cNvPr>
          <p:cNvSpPr/>
          <p:nvPr userDrawn="1"/>
        </p:nvSpPr>
        <p:spPr>
          <a:xfrm>
            <a:off x="0" y="1"/>
            <a:ext cx="12192000" cy="7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ea typeface="KoPubWorld돋움체 Medium" panose="000006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863D7E-16C6-44EA-8785-E00467444D7C}"/>
              </a:ext>
            </a:extLst>
          </p:cNvPr>
          <p:cNvSpPr/>
          <p:nvPr userDrawn="1"/>
        </p:nvSpPr>
        <p:spPr>
          <a:xfrm>
            <a:off x="1" y="681545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ea typeface="KoPubWorld돋움체 Medium" panose="00000600000000000000" pitchFamily="2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0FFCE01-C22B-47A5-A5EB-95E862C6BF4A}"/>
              </a:ext>
            </a:extLst>
          </p:cNvPr>
          <p:cNvSpPr>
            <a:spLocks/>
          </p:cNvSpPr>
          <p:nvPr userDrawn="1"/>
        </p:nvSpPr>
        <p:spPr bwMode="auto">
          <a:xfrm rot="10800000" flipH="1" flipV="1">
            <a:off x="605150" y="61616"/>
            <a:ext cx="819151" cy="72000"/>
          </a:xfrm>
          <a:custGeom>
            <a:avLst/>
            <a:gdLst>
              <a:gd name="connsiteX0" fmla="*/ 0 w 1858936"/>
              <a:gd name="connsiteY0" fmla="*/ 0 h 258196"/>
              <a:gd name="connsiteX1" fmla="*/ 39604 w 1858936"/>
              <a:gd name="connsiteY1" fmla="*/ 0 h 258196"/>
              <a:gd name="connsiteX2" fmla="*/ 438620 w 1858936"/>
              <a:gd name="connsiteY2" fmla="*/ 0 h 258196"/>
              <a:gd name="connsiteX3" fmla="*/ 754527 w 1858936"/>
              <a:gd name="connsiteY3" fmla="*/ 0 h 258196"/>
              <a:gd name="connsiteX4" fmla="*/ 813170 w 1858936"/>
              <a:gd name="connsiteY4" fmla="*/ 0 h 258196"/>
              <a:gd name="connsiteX5" fmla="*/ 1045766 w 1858936"/>
              <a:gd name="connsiteY5" fmla="*/ 0 h 258196"/>
              <a:gd name="connsiteX6" fmla="*/ 1104409 w 1858936"/>
              <a:gd name="connsiteY6" fmla="*/ 0 h 258196"/>
              <a:gd name="connsiteX7" fmla="*/ 1420315 w 1858936"/>
              <a:gd name="connsiteY7" fmla="*/ 0 h 258196"/>
              <a:gd name="connsiteX8" fmla="*/ 1819332 w 1858936"/>
              <a:gd name="connsiteY8" fmla="*/ 0 h 258196"/>
              <a:gd name="connsiteX9" fmla="*/ 1858936 w 1858936"/>
              <a:gd name="connsiteY9" fmla="*/ 0 h 258196"/>
              <a:gd name="connsiteX10" fmla="*/ 1624820 w 1858936"/>
              <a:gd name="connsiteY10" fmla="*/ 185578 h 258196"/>
              <a:gd name="connsiteX11" fmla="*/ 1432846 w 1858936"/>
              <a:gd name="connsiteY11" fmla="*/ 258196 h 258196"/>
              <a:gd name="connsiteX12" fmla="*/ 1149454 w 1858936"/>
              <a:gd name="connsiteY12" fmla="*/ 258196 h 258196"/>
              <a:gd name="connsiteX13" fmla="*/ 1104409 w 1858936"/>
              <a:gd name="connsiteY13" fmla="*/ 258196 h 258196"/>
              <a:gd name="connsiteX14" fmla="*/ 1097835 w 1858936"/>
              <a:gd name="connsiteY14" fmla="*/ 258196 h 258196"/>
              <a:gd name="connsiteX15" fmla="*/ 982830 w 1858936"/>
              <a:gd name="connsiteY15" fmla="*/ 258196 h 258196"/>
              <a:gd name="connsiteX16" fmla="*/ 876107 w 1858936"/>
              <a:gd name="connsiteY16" fmla="*/ 258196 h 258196"/>
              <a:gd name="connsiteX17" fmla="*/ 761101 w 1858936"/>
              <a:gd name="connsiteY17" fmla="*/ 258196 h 258196"/>
              <a:gd name="connsiteX18" fmla="*/ 754527 w 1858936"/>
              <a:gd name="connsiteY18" fmla="*/ 258196 h 258196"/>
              <a:gd name="connsiteX19" fmla="*/ 709482 w 1858936"/>
              <a:gd name="connsiteY19" fmla="*/ 258196 h 258196"/>
              <a:gd name="connsiteX20" fmla="*/ 426090 w 1858936"/>
              <a:gd name="connsiteY20" fmla="*/ 258196 h 258196"/>
              <a:gd name="connsiteX21" fmla="*/ 234115 w 1858936"/>
              <a:gd name="connsiteY21" fmla="*/ 185578 h 258196"/>
              <a:gd name="connsiteX22" fmla="*/ 0 w 1858936"/>
              <a:gd name="connsiteY22" fmla="*/ 0 h 25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58936" h="258196">
                <a:moveTo>
                  <a:pt x="0" y="0"/>
                </a:moveTo>
                <a:lnTo>
                  <a:pt x="39604" y="0"/>
                </a:lnTo>
                <a:cubicBezTo>
                  <a:pt x="111046" y="0"/>
                  <a:pt x="257489" y="0"/>
                  <a:pt x="438620" y="0"/>
                </a:cubicBezTo>
                <a:lnTo>
                  <a:pt x="754527" y="0"/>
                </a:lnTo>
                <a:lnTo>
                  <a:pt x="813170" y="0"/>
                </a:lnTo>
                <a:lnTo>
                  <a:pt x="1045766" y="0"/>
                </a:lnTo>
                <a:lnTo>
                  <a:pt x="1104409" y="0"/>
                </a:lnTo>
                <a:lnTo>
                  <a:pt x="1420315" y="0"/>
                </a:lnTo>
                <a:cubicBezTo>
                  <a:pt x="1601447" y="0"/>
                  <a:pt x="1747890" y="0"/>
                  <a:pt x="1819332" y="0"/>
                </a:cubicBezTo>
                <a:lnTo>
                  <a:pt x="1858936" y="0"/>
                </a:lnTo>
                <a:cubicBezTo>
                  <a:pt x="1709103" y="0"/>
                  <a:pt x="1684130" y="112961"/>
                  <a:pt x="1624820" y="185578"/>
                </a:cubicBezTo>
                <a:cubicBezTo>
                  <a:pt x="1565512" y="258196"/>
                  <a:pt x="1432846" y="258196"/>
                  <a:pt x="1432846" y="258196"/>
                </a:cubicBezTo>
                <a:cubicBezTo>
                  <a:pt x="1432846" y="258196"/>
                  <a:pt x="1432846" y="258196"/>
                  <a:pt x="1149454" y="258196"/>
                </a:cubicBezTo>
                <a:lnTo>
                  <a:pt x="1104409" y="258196"/>
                </a:lnTo>
                <a:lnTo>
                  <a:pt x="1097835" y="258196"/>
                </a:lnTo>
                <a:lnTo>
                  <a:pt x="982830" y="258196"/>
                </a:lnTo>
                <a:lnTo>
                  <a:pt x="876107" y="258196"/>
                </a:lnTo>
                <a:lnTo>
                  <a:pt x="761101" y="258196"/>
                </a:lnTo>
                <a:lnTo>
                  <a:pt x="754527" y="258196"/>
                </a:lnTo>
                <a:lnTo>
                  <a:pt x="709482" y="258196"/>
                </a:lnTo>
                <a:cubicBezTo>
                  <a:pt x="426090" y="258196"/>
                  <a:pt x="426090" y="258196"/>
                  <a:pt x="426090" y="258196"/>
                </a:cubicBezTo>
                <a:cubicBezTo>
                  <a:pt x="426090" y="258196"/>
                  <a:pt x="293424" y="258196"/>
                  <a:pt x="234115" y="185578"/>
                </a:cubicBezTo>
                <a:cubicBezTo>
                  <a:pt x="174806" y="112961"/>
                  <a:pt x="149833" y="0"/>
                  <a:pt x="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ea typeface="KoPubWorld돋움체 Medium" panose="000006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EC9EA7-1E6D-494C-9921-7083B84852BF}"/>
              </a:ext>
            </a:extLst>
          </p:cNvPr>
          <p:cNvGrpSpPr/>
          <p:nvPr userDrawn="1"/>
        </p:nvGrpSpPr>
        <p:grpSpPr>
          <a:xfrm>
            <a:off x="-1" y="937022"/>
            <a:ext cx="12192000" cy="45720"/>
            <a:chOff x="-1" y="873247"/>
            <a:chExt cx="9906000" cy="45720"/>
          </a:xfrm>
        </p:grpSpPr>
        <p:pic>
          <p:nvPicPr>
            <p:cNvPr id="14" name="Picture 248" descr="악세사리">
              <a:extLst>
                <a:ext uri="{FF2B5EF4-FFF2-40B4-BE49-F238E27FC236}">
                  <a16:creationId xmlns:a16="http://schemas.microsoft.com/office/drawing/2014/main" id="{A2D1BA4A-FD59-4FB4-93F3-0BA3BFA4D962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" r="39459" b="-4"/>
            <a:stretch/>
          </p:blipFill>
          <p:spPr bwMode="auto">
            <a:xfrm rot="10800000">
              <a:off x="-1" y="873248"/>
              <a:ext cx="9906000" cy="45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9F4142C-C25C-4E9E-AC3E-FBD21ED26879}"/>
                </a:ext>
              </a:extLst>
            </p:cNvPr>
            <p:cNvCxnSpPr/>
            <p:nvPr/>
          </p:nvCxnSpPr>
          <p:spPr>
            <a:xfrm>
              <a:off x="-1" y="873247"/>
              <a:ext cx="990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67C175-B587-4B9D-B701-819280F9FBA8}"/>
              </a:ext>
            </a:extLst>
          </p:cNvPr>
          <p:cNvSpPr/>
          <p:nvPr userDrawn="1"/>
        </p:nvSpPr>
        <p:spPr>
          <a:xfrm>
            <a:off x="2" y="6776727"/>
            <a:ext cx="12192677" cy="7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/>
            <a:endParaRPr lang="ko-KR" altLang="en-US" sz="1800">
              <a:solidFill>
                <a:srgbClr val="FFFFFF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F8BF0D-9D0F-46BB-B75C-5DA81C36899B}"/>
              </a:ext>
            </a:extLst>
          </p:cNvPr>
          <p:cNvSpPr/>
          <p:nvPr userDrawn="1"/>
        </p:nvSpPr>
        <p:spPr>
          <a:xfrm>
            <a:off x="11040677" y="6775816"/>
            <a:ext cx="115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/>
            <a:endParaRPr lang="ko-KR" altLang="en-US" sz="1800">
              <a:solidFill>
                <a:srgbClr val="FFFFFF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505854C-B9AE-4103-BF02-09536EEC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79132"/>
            <a:ext cx="2743200" cy="365125"/>
          </a:xfrm>
        </p:spPr>
        <p:txBody>
          <a:bodyPr/>
          <a:lstStyle/>
          <a:p>
            <a:fld id="{3E15A048-F09E-4DFA-826A-07C2E4831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495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23">
          <p15:clr>
            <a:srgbClr val="FBAE40"/>
          </p15:clr>
        </p15:guide>
        <p15:guide id="2" pos="7257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orient="horz" pos="82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048-F09E-4DFA-826A-07C2E4831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569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048-F09E-4DFA-826A-07C2E4831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035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048-F09E-4DFA-826A-07C2E4831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3784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048-F09E-4DFA-826A-07C2E4831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400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048-F09E-4DFA-826A-07C2E4831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763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048-F09E-4DFA-826A-07C2E4831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671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048-F09E-4DFA-826A-07C2E4831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64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048-F09E-4DFA-826A-07C2E4831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063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A048-F09E-4DFA-826A-07C2E4831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9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tch_clas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325533" y="0"/>
            <a:ext cx="4866466" cy="6858000"/>
          </a:xfrm>
          <a:prstGeom prst="rect">
            <a:avLst/>
          </a:prstGeom>
          <a:solidFill>
            <a:srgbClr val="00206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KoPubWorld돋움체 Medium" panose="00000600000000000000" pitchFamily="2" charset="-127"/>
            </a:endParaRPr>
          </a:p>
        </p:txBody>
      </p:sp>
      <p:sp>
        <p:nvSpPr>
          <p:cNvPr id="2" name="평행 사변형 1"/>
          <p:cNvSpPr/>
          <p:nvPr/>
        </p:nvSpPr>
        <p:spPr>
          <a:xfrm>
            <a:off x="5198528" y="-1"/>
            <a:ext cx="5087568" cy="6858433"/>
          </a:xfrm>
          <a:prstGeom prst="parallelogram">
            <a:avLst>
              <a:gd name="adj" fmla="val 418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KoPubWorld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E58A4C-0808-4785-9F06-B7F92BA77F76}"/>
              </a:ext>
            </a:extLst>
          </p:cNvPr>
          <p:cNvSpPr txBox="1"/>
          <p:nvPr/>
        </p:nvSpPr>
        <p:spPr>
          <a:xfrm>
            <a:off x="442597" y="1984447"/>
            <a:ext cx="5377556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ko-KR" sz="6000" b="1" dirty="0" smtClean="0">
                <a:gradFill>
                  <a:gsLst>
                    <a:gs pos="0">
                      <a:srgbClr val="0070C0"/>
                    </a:gs>
                    <a:gs pos="74000">
                      <a:srgbClr val="002060"/>
                    </a:gs>
                    <a:gs pos="8300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Section3 </a:t>
            </a:r>
            <a:r>
              <a:rPr lang="en-US" altLang="ko-KR" sz="6000" b="1" dirty="0" smtClean="0">
                <a:gradFill>
                  <a:gsLst>
                    <a:gs pos="0">
                      <a:srgbClr val="0070C0"/>
                    </a:gs>
                    <a:gs pos="74000">
                      <a:srgbClr val="002060"/>
                    </a:gs>
                    <a:gs pos="8300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: </a:t>
            </a:r>
          </a:p>
          <a:p>
            <a:pPr>
              <a:spcBef>
                <a:spcPts val="300"/>
              </a:spcBef>
              <a:defRPr/>
            </a:pPr>
            <a:r>
              <a:rPr lang="ko-KR" altLang="en-US" sz="36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트랙 데이터 분석을 통해 </a:t>
            </a:r>
            <a:endParaRPr lang="en-US" altLang="ko-KR" sz="3600" b="1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58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>
              <a:spcBef>
                <a:spcPts val="300"/>
              </a:spcBef>
              <a:defRPr/>
            </a:pPr>
            <a:r>
              <a:rPr lang="ko-KR" altLang="en-US" sz="36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58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음악의 계절 예측</a:t>
            </a:r>
            <a:endParaRPr lang="en-US" altLang="ko-KR" sz="3600" b="1" dirty="0" smtClea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58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0CC69-8464-4D57-BAEE-EFD089287B38}"/>
              </a:ext>
            </a:extLst>
          </p:cNvPr>
          <p:cNvSpPr txBox="1"/>
          <p:nvPr/>
        </p:nvSpPr>
        <p:spPr>
          <a:xfrm>
            <a:off x="9720075" y="5405112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200"/>
              </a:spcBef>
              <a:defRPr/>
            </a:pPr>
            <a:r>
              <a:rPr lang="en-US" altLang="ko-KR" sz="2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AI 15</a:t>
            </a:r>
            <a:r>
              <a:rPr lang="ko-KR" altLang="en-US" sz="2400" b="1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 임철민</a:t>
            </a:r>
            <a:endParaRPr lang="en-US" altLang="ko-KR" sz="24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83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68979" y="1895252"/>
            <a:ext cx="3054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gradFill flip="none" rotWithShape="1">
                  <a:gsLst>
                    <a:gs pos="0">
                      <a:srgbClr val="0E70BA"/>
                    </a:gs>
                    <a:gs pos="50000">
                      <a:srgbClr val="032143"/>
                    </a:gs>
                  </a:gsLst>
                  <a:lin ang="2700000" scaled="1"/>
                  <a:tileRect/>
                </a:gradFill>
                <a:effectLst>
                  <a:glow rad="139700">
                    <a:prstClr val="white">
                      <a:alpha val="34000"/>
                    </a:prstClr>
                  </a:glow>
                </a:effectLst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감사합니다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gradFill flip="none" rotWithShape="1">
                  <a:gsLst>
                    <a:gs pos="0">
                      <a:srgbClr val="0E70BA"/>
                    </a:gs>
                    <a:gs pos="50000">
                      <a:srgbClr val="032143"/>
                    </a:gs>
                  </a:gsLst>
                  <a:lin ang="2700000" scaled="1"/>
                  <a:tileRect/>
                </a:gradFill>
                <a:effectLst>
                  <a:glow rad="139700">
                    <a:prstClr val="white">
                      <a:alpha val="34000"/>
                    </a:prstClr>
                  </a:glow>
                </a:effectLst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.</a:t>
            </a:r>
            <a:endParaRPr kumimoji="0" lang="en-US" altLang="ko-KR" sz="6000" b="1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gradFill flip="none" rotWithShape="1">
                <a:gsLst>
                  <a:gs pos="0">
                    <a:srgbClr val="0E70BA"/>
                  </a:gs>
                  <a:gs pos="50000">
                    <a:srgbClr val="032143"/>
                  </a:gs>
                </a:gsLst>
                <a:lin ang="2700000" scaled="1"/>
                <a:tileRect/>
              </a:gradFill>
              <a:effectLst>
                <a:glow rad="139700">
                  <a:prstClr val="white">
                    <a:alpha val="34000"/>
                  </a:prstClr>
                </a:glow>
              </a:effectLst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 flipH="1">
            <a:off x="1524000" y="2148751"/>
            <a:ext cx="2549746" cy="324000"/>
            <a:chOff x="7334250" y="1111234"/>
            <a:chExt cx="2549746" cy="324000"/>
          </a:xfrm>
        </p:grpSpPr>
        <p:sp>
          <p:nvSpPr>
            <p:cNvPr id="10" name="직사각형 9"/>
            <p:cNvSpPr/>
            <p:nvPr/>
          </p:nvSpPr>
          <p:spPr>
            <a:xfrm>
              <a:off x="7334250" y="1111234"/>
              <a:ext cx="77469" cy="324000"/>
            </a:xfrm>
            <a:prstGeom prst="rect">
              <a:avLst/>
            </a:prstGeom>
            <a:solidFill>
              <a:srgbClr val="0070C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KoPubWorld돋움체 Medium" panose="00000600000000000000" pitchFamily="2" charset="-127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411718" y="1273234"/>
              <a:ext cx="2472278" cy="0"/>
            </a:xfrm>
            <a:prstGeom prst="line">
              <a:avLst/>
            </a:prstGeom>
            <a:ln>
              <a:solidFill>
                <a:srgbClr val="0070C4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 rot="10800000" flipH="1">
            <a:off x="8118254" y="2148751"/>
            <a:ext cx="2549746" cy="324000"/>
            <a:chOff x="7334250" y="1111234"/>
            <a:chExt cx="2549746" cy="324000"/>
          </a:xfrm>
        </p:grpSpPr>
        <p:sp>
          <p:nvSpPr>
            <p:cNvPr id="14" name="직사각형 13"/>
            <p:cNvSpPr/>
            <p:nvPr/>
          </p:nvSpPr>
          <p:spPr>
            <a:xfrm>
              <a:off x="7334250" y="1111234"/>
              <a:ext cx="77469" cy="324000"/>
            </a:xfrm>
            <a:prstGeom prst="rect">
              <a:avLst/>
            </a:prstGeom>
            <a:solidFill>
              <a:srgbClr val="0070C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KoPubWorld돋움체 Medium" panose="00000600000000000000" pitchFamily="2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7411718" y="1273234"/>
              <a:ext cx="2472278" cy="0"/>
            </a:xfrm>
            <a:prstGeom prst="line">
              <a:avLst/>
            </a:prstGeom>
            <a:ln>
              <a:solidFill>
                <a:srgbClr val="0070C4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타원 15"/>
          <p:cNvSpPr/>
          <p:nvPr/>
        </p:nvSpPr>
        <p:spPr>
          <a:xfrm>
            <a:off x="5077963" y="3096555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14300">
              <a:srgbClr val="64EEFC">
                <a:alpha val="4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12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1111 -2.96296E-6 L -0.02361 0.00371 L -0.03611 0.01019 L -0.04097 0.02037 L -0.04166 0.03426 L -0.03958 0.05093 L -0.03402 0.06667 L -0.02708 0.08148 L -0.01597 0.1 L 0.0007 0.1213 L 0.02848 0.15185 L 0.06112 0.17685 L 0.09862 0.20278 L 0.12987 0.22223 L 0.15973 0.23704 L 0.18334 0.24445 L 0.20834 0.2463 L 0.2257 0.2463 L 0.24375 0.24074 L 0.25139 0.23426 L 0.25764 0.21945 L 0.25556 0.2 L 0.24862 0.18056 L 0.24098 0.16389 L 0.22917 0.14537 L 0.21112 0.12315 " pathEditMode="relative" rAng="0" ptsTypes="AAAAAAAAAAAAAAAAAAAAAAAAA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BE58A4C-0808-4785-9F06-B7F92BA77F76}"/>
              </a:ext>
            </a:extLst>
          </p:cNvPr>
          <p:cNvSpPr txBox="1"/>
          <p:nvPr/>
        </p:nvSpPr>
        <p:spPr>
          <a:xfrm>
            <a:off x="659471" y="497548"/>
            <a:ext cx="3238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4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anose="020B0604020202020204" pitchFamily="34" charset="0"/>
              </a:rPr>
              <a:t>Contents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F9FE1CB-23CB-4167-A7E8-4E39D136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38" y="2498530"/>
            <a:ext cx="3354540" cy="3477201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4906101F-BFBF-4CAF-BF4E-FC5933A91248}"/>
              </a:ext>
            </a:extLst>
          </p:cNvPr>
          <p:cNvGrpSpPr/>
          <p:nvPr/>
        </p:nvGrpSpPr>
        <p:grpSpPr>
          <a:xfrm>
            <a:off x="790654" y="535824"/>
            <a:ext cx="3817871" cy="701629"/>
            <a:chOff x="677127" y="589046"/>
            <a:chExt cx="3817871" cy="70162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7C45C50-73DF-4273-BAF8-FFD27FE3A78D}"/>
                </a:ext>
              </a:extLst>
            </p:cNvPr>
            <p:cNvSpPr/>
            <p:nvPr/>
          </p:nvSpPr>
          <p:spPr>
            <a:xfrm>
              <a:off x="677127" y="589046"/>
              <a:ext cx="83627" cy="69289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1C8C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3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7EC91E7-A30B-4D41-82A7-FE236208CDE0}"/>
                </a:ext>
              </a:extLst>
            </p:cNvPr>
            <p:cNvCxnSpPr>
              <a:cxnSpLocks/>
            </p:cNvCxnSpPr>
            <p:nvPr/>
          </p:nvCxnSpPr>
          <p:spPr>
            <a:xfrm>
              <a:off x="735702" y="1290675"/>
              <a:ext cx="3759296" cy="0"/>
            </a:xfrm>
            <a:prstGeom prst="lin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61B9EB-4B1D-435D-8DB4-CC5B5E2A7E84}"/>
              </a:ext>
            </a:extLst>
          </p:cNvPr>
          <p:cNvSpPr/>
          <p:nvPr/>
        </p:nvSpPr>
        <p:spPr>
          <a:xfrm>
            <a:off x="4608524" y="1761565"/>
            <a:ext cx="7156817" cy="476025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B2C357-924D-4D46-8CE9-B6F77EE4503F}"/>
              </a:ext>
            </a:extLst>
          </p:cNvPr>
          <p:cNvSpPr txBox="1"/>
          <p:nvPr/>
        </p:nvSpPr>
        <p:spPr>
          <a:xfrm>
            <a:off x="4748678" y="1905007"/>
            <a:ext cx="6830704" cy="445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서비스소개</a:t>
            </a:r>
            <a:endParaRPr lang="en-US" altLang="ko-KR" sz="3200" dirty="0" smtClean="0"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파이프라인</a:t>
            </a:r>
            <a:endParaRPr lang="en-US" altLang="ko-KR" sz="3200" dirty="0" smtClean="0"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데이터 소개 및 모델링</a:t>
            </a:r>
            <a:endParaRPr lang="en-US" altLang="ko-KR" sz="3200" dirty="0" smtClean="0"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서비스 시연</a:t>
            </a:r>
            <a:endParaRPr lang="en-US" altLang="ko-KR" sz="3200" dirty="0" smtClean="0"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대시보드</a:t>
            </a:r>
            <a:endParaRPr lang="en-US" altLang="ko-KR" sz="3200" dirty="0" smtClean="0"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rPr>
              <a:t>프로젝트 회고</a:t>
            </a:r>
            <a:endParaRPr lang="en-US" altLang="ko-KR" sz="3200" dirty="0" smtClean="0"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53" name="자유형 99">
            <a:extLst>
              <a:ext uri="{FF2B5EF4-FFF2-40B4-BE49-F238E27FC236}">
                <a16:creationId xmlns:a16="http://schemas.microsoft.com/office/drawing/2014/main" id="{392CECEC-5746-4538-A140-BCFD48357580}"/>
              </a:ext>
            </a:extLst>
          </p:cNvPr>
          <p:cNvSpPr/>
          <p:nvPr/>
        </p:nvSpPr>
        <p:spPr>
          <a:xfrm>
            <a:off x="5204811" y="3863702"/>
            <a:ext cx="1412616" cy="588824"/>
          </a:xfrm>
          <a:custGeom>
            <a:avLst/>
            <a:gdLst>
              <a:gd name="connsiteX0" fmla="*/ 0 w 922421"/>
              <a:gd name="connsiteY0" fmla="*/ 409074 h 409074"/>
              <a:gd name="connsiteX1" fmla="*/ 922421 w 922421"/>
              <a:gd name="connsiteY1" fmla="*/ 0 h 409074"/>
              <a:gd name="connsiteX2" fmla="*/ 0 w 922421"/>
              <a:gd name="connsiteY2" fmla="*/ 0 h 409074"/>
              <a:gd name="connsiteX3" fmla="*/ 0 w 922421"/>
              <a:gd name="connsiteY3" fmla="*/ 409074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421" h="409074">
                <a:moveTo>
                  <a:pt x="0" y="409074"/>
                </a:moveTo>
                <a:lnTo>
                  <a:pt x="922421" y="0"/>
                </a:lnTo>
                <a:lnTo>
                  <a:pt x="0" y="0"/>
                </a:lnTo>
                <a:lnTo>
                  <a:pt x="0" y="409074"/>
                </a:lnTo>
                <a:close/>
              </a:path>
            </a:pathLst>
          </a:custGeom>
          <a:gradFill>
            <a:gsLst>
              <a:gs pos="100000">
                <a:sysClr val="window" lastClr="FFFFFF">
                  <a:alpha val="10000"/>
                </a:sysClr>
              </a:gs>
              <a:gs pos="0">
                <a:sysClr val="window" lastClr="FFFFFF">
                  <a:alpha val="27000"/>
                </a:sysClr>
              </a:gs>
            </a:gsLst>
            <a:lin ang="9000000" scaled="0"/>
          </a:gradFill>
          <a:ln w="15875" cap="rnd" cmpd="sng" algn="ctr">
            <a:noFill/>
            <a:prstDash val="solid"/>
            <a:miter lim="800000"/>
            <a:tailEnd type="none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30000"/>
              </a:lnSpc>
              <a:defRPr/>
            </a:pPr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3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E99C84-55B1-41C0-9C65-53A19535AFD6}"/>
              </a:ext>
            </a:extLst>
          </p:cNvPr>
          <p:cNvGrpSpPr/>
          <p:nvPr/>
        </p:nvGrpSpPr>
        <p:grpSpPr>
          <a:xfrm>
            <a:off x="476751" y="280803"/>
            <a:ext cx="2627715" cy="501968"/>
            <a:chOff x="636542" y="262634"/>
            <a:chExt cx="2627715" cy="501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85C7F-5552-43EA-BB26-C2304A88D4E0}"/>
                </a:ext>
              </a:extLst>
            </p:cNvPr>
            <p:cNvSpPr txBox="1"/>
            <p:nvPr/>
          </p:nvSpPr>
          <p:spPr>
            <a:xfrm>
              <a:off x="1358286" y="272159"/>
              <a:ext cx="1905971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ko-KR" altLang="en-US" sz="32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서비스 소개</a:t>
              </a:r>
              <a:endParaRPr lang="ko-KR" altLang="en-US" sz="32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4114AB-CDB1-4C88-A530-F852775D0158}"/>
                </a:ext>
              </a:extLst>
            </p:cNvPr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spcBef>
                  <a:spcPts val="300"/>
                </a:spcBef>
                <a:defRPr sz="4000" b="1">
                  <a:ln>
                    <a:solidFill>
                      <a:schemeClr val="tx1">
                        <a:alpha val="0"/>
                      </a:schemeClr>
                    </a:solidFill>
                  </a:ln>
                  <a:gradFill>
                    <a:gsLst>
                      <a:gs pos="50000">
                        <a:srgbClr val="0070C0"/>
                      </a:gs>
                      <a:gs pos="50000">
                        <a:srgbClr val="005A9E"/>
                      </a:gs>
                    </a:gsLst>
                    <a:lin ang="5400000" scaled="1"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320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01</a:t>
              </a:r>
              <a:r>
                <a:rPr lang="en-US" altLang="ko-KR" sz="32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F99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	</a:t>
              </a:r>
              <a:endParaRPr lang="ko-KR" altLang="en-US" sz="32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069977-982A-416E-B92F-026E8080F677}"/>
                </a:ext>
              </a:extLst>
            </p:cNvPr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B02FD8B-A44A-4D3A-BAFE-52CA2BF3824C}"/>
              </a:ext>
            </a:extLst>
          </p:cNvPr>
          <p:cNvSpPr txBox="1"/>
          <p:nvPr/>
        </p:nvSpPr>
        <p:spPr>
          <a:xfrm>
            <a:off x="2203010" y="1370769"/>
            <a:ext cx="7785980" cy="92333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스포티파이 </a:t>
            </a:r>
            <a:r>
              <a:rPr lang="en-US" altLang="ko-KR" b="1" dirty="0" err="1" smtClean="0"/>
              <a:t>api</a:t>
            </a:r>
            <a:r>
              <a:rPr lang="ko-KR" altLang="en-US" b="1" dirty="0" smtClean="0"/>
              <a:t>를 이용해서 노래 이름을 입력하면 </a:t>
            </a:r>
            <a:endParaRPr lang="en-US" altLang="ko-KR" b="1" dirty="0" smtClean="0"/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어떤 계절 느낌이 나는 음악인지 보여주는 서비스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22" y="3183090"/>
            <a:ext cx="667795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E99C84-55B1-41C0-9C65-53A19535AFD6}"/>
              </a:ext>
            </a:extLst>
          </p:cNvPr>
          <p:cNvGrpSpPr/>
          <p:nvPr/>
        </p:nvGrpSpPr>
        <p:grpSpPr>
          <a:xfrm>
            <a:off x="476751" y="280803"/>
            <a:ext cx="2509093" cy="501968"/>
            <a:chOff x="636542" y="262634"/>
            <a:chExt cx="2509093" cy="501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85C7F-5552-43EA-BB26-C2304A88D4E0}"/>
                </a:ext>
              </a:extLst>
            </p:cNvPr>
            <p:cNvSpPr txBox="1"/>
            <p:nvPr/>
          </p:nvSpPr>
          <p:spPr>
            <a:xfrm>
              <a:off x="1358286" y="272159"/>
              <a:ext cx="178734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ko-KR" altLang="en-US" sz="32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파이프라인</a:t>
              </a:r>
              <a:endParaRPr lang="ko-KR" altLang="en-US" sz="32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4114AB-CDB1-4C88-A530-F852775D0158}"/>
                </a:ext>
              </a:extLst>
            </p:cNvPr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spcBef>
                  <a:spcPts val="300"/>
                </a:spcBef>
                <a:defRPr sz="4000" b="1">
                  <a:ln>
                    <a:solidFill>
                      <a:schemeClr val="tx1">
                        <a:alpha val="0"/>
                      </a:schemeClr>
                    </a:solidFill>
                  </a:ln>
                  <a:gradFill>
                    <a:gsLst>
                      <a:gs pos="50000">
                        <a:srgbClr val="0070C0"/>
                      </a:gs>
                      <a:gs pos="50000">
                        <a:srgbClr val="005A9E"/>
                      </a:gs>
                    </a:gsLst>
                    <a:lin ang="5400000" scaled="1"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320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02</a:t>
              </a:r>
              <a:r>
                <a:rPr lang="en-US" altLang="ko-KR" sz="32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F99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	</a:t>
              </a:r>
              <a:endParaRPr lang="ko-KR" altLang="en-US" sz="32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069977-982A-416E-B92F-026E8080F677}"/>
                </a:ext>
              </a:extLst>
            </p:cNvPr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" y="1238638"/>
            <a:ext cx="3061889" cy="1017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02FD8B-A44A-4D3A-BAFE-52CA2BF3824C}"/>
              </a:ext>
            </a:extLst>
          </p:cNvPr>
          <p:cNvSpPr txBox="1"/>
          <p:nvPr/>
        </p:nvSpPr>
        <p:spPr>
          <a:xfrm>
            <a:off x="1121216" y="2119806"/>
            <a:ext cx="1030586" cy="92333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데이터수집</a:t>
            </a:r>
            <a:endParaRPr lang="ko-KR" altLang="en-US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87665" y="2145669"/>
            <a:ext cx="525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59" y="1173982"/>
            <a:ext cx="1754262" cy="1407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02FD8B-A44A-4D3A-BAFE-52CA2BF3824C}"/>
              </a:ext>
            </a:extLst>
          </p:cNvPr>
          <p:cNvSpPr txBox="1"/>
          <p:nvPr/>
        </p:nvSpPr>
        <p:spPr>
          <a:xfrm>
            <a:off x="3609428" y="2516647"/>
            <a:ext cx="1823893" cy="454292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데이터 </a:t>
            </a:r>
            <a:r>
              <a:rPr lang="ko-KR" altLang="en-US" b="1" dirty="0" smtClean="0"/>
              <a:t>저장</a:t>
            </a:r>
            <a:endParaRPr lang="ko-KR" alt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7045" y="2135107"/>
            <a:ext cx="525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561" y="3945190"/>
            <a:ext cx="1781424" cy="600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02FD8B-A44A-4D3A-BAFE-52CA2BF3824C}"/>
              </a:ext>
            </a:extLst>
          </p:cNvPr>
          <p:cNvSpPr txBox="1"/>
          <p:nvPr/>
        </p:nvSpPr>
        <p:spPr>
          <a:xfrm>
            <a:off x="3355929" y="4558045"/>
            <a:ext cx="1823893" cy="454292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데이터 분석</a:t>
            </a:r>
            <a:endParaRPr lang="ko-KR" alt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39984" y="3224196"/>
            <a:ext cx="8966" cy="4451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464" y="1286333"/>
            <a:ext cx="2852804" cy="12951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02FD8B-A44A-4D3A-BAFE-52CA2BF3824C}"/>
              </a:ext>
            </a:extLst>
          </p:cNvPr>
          <p:cNvSpPr txBox="1"/>
          <p:nvPr/>
        </p:nvSpPr>
        <p:spPr>
          <a:xfrm>
            <a:off x="6922814" y="2687327"/>
            <a:ext cx="1823893" cy="454292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대시보드</a:t>
            </a:r>
            <a:endParaRPr lang="ko-KR" alt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385326" y="4500596"/>
            <a:ext cx="525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2436" y="3651902"/>
            <a:ext cx="2285495" cy="9061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02FD8B-A44A-4D3A-BAFE-52CA2BF3824C}"/>
              </a:ext>
            </a:extLst>
          </p:cNvPr>
          <p:cNvSpPr txBox="1"/>
          <p:nvPr/>
        </p:nvSpPr>
        <p:spPr>
          <a:xfrm>
            <a:off x="6441642" y="4583697"/>
            <a:ext cx="1823893" cy="454292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앱 개발</a:t>
            </a:r>
            <a:endParaRPr lang="ko-KR" alt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7006" y="3725596"/>
            <a:ext cx="2612872" cy="829318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8589269" y="4482490"/>
            <a:ext cx="525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02FD8B-A44A-4D3A-BAFE-52CA2BF3824C}"/>
              </a:ext>
            </a:extLst>
          </p:cNvPr>
          <p:cNvSpPr txBox="1"/>
          <p:nvPr/>
        </p:nvSpPr>
        <p:spPr>
          <a:xfrm>
            <a:off x="9735586" y="4527870"/>
            <a:ext cx="1823893" cy="454292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배포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65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E99C84-55B1-41C0-9C65-53A19535AFD6}"/>
              </a:ext>
            </a:extLst>
          </p:cNvPr>
          <p:cNvGrpSpPr/>
          <p:nvPr/>
        </p:nvGrpSpPr>
        <p:grpSpPr>
          <a:xfrm>
            <a:off x="476751" y="280803"/>
            <a:ext cx="4294838" cy="501968"/>
            <a:chOff x="636542" y="262634"/>
            <a:chExt cx="4294838" cy="501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85C7F-5552-43EA-BB26-C2304A88D4E0}"/>
                </a:ext>
              </a:extLst>
            </p:cNvPr>
            <p:cNvSpPr txBox="1"/>
            <p:nvPr/>
          </p:nvSpPr>
          <p:spPr>
            <a:xfrm>
              <a:off x="1358286" y="272159"/>
              <a:ext cx="3573094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ko-KR" altLang="en-US" sz="32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소개 및 모델링</a:t>
              </a:r>
              <a:endParaRPr lang="ko-KR" altLang="en-US" sz="32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4114AB-CDB1-4C88-A530-F852775D0158}"/>
                </a:ext>
              </a:extLst>
            </p:cNvPr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spcBef>
                  <a:spcPts val="300"/>
                </a:spcBef>
                <a:defRPr sz="4000" b="1">
                  <a:ln>
                    <a:solidFill>
                      <a:schemeClr val="tx1">
                        <a:alpha val="0"/>
                      </a:schemeClr>
                    </a:solidFill>
                  </a:ln>
                  <a:gradFill>
                    <a:gsLst>
                      <a:gs pos="50000">
                        <a:srgbClr val="0070C0"/>
                      </a:gs>
                      <a:gs pos="50000">
                        <a:srgbClr val="005A9E"/>
                      </a:gs>
                    </a:gsLst>
                    <a:lin ang="5400000" scaled="1"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320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03</a:t>
              </a:r>
              <a:r>
                <a:rPr lang="en-US" altLang="ko-KR" sz="32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F99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	</a:t>
              </a:r>
              <a:endParaRPr lang="ko-KR" altLang="en-US" sz="32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069977-982A-416E-B92F-026E8080F677}"/>
                </a:ext>
              </a:extLst>
            </p:cNvPr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89303" y="1581565"/>
            <a:ext cx="105834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dk1"/>
                </a:solidFill>
              </a:rPr>
              <a:t> </a:t>
            </a:r>
            <a:r>
              <a:rPr lang="en-US" altLang="ko-KR" b="1" dirty="0" err="1" smtClean="0">
                <a:solidFill>
                  <a:schemeClr val="dk1"/>
                </a:solidFill>
              </a:rPr>
              <a:t>danceability</a:t>
            </a:r>
            <a:r>
              <a:rPr lang="en-US" altLang="ko-KR" b="1" dirty="0" smtClean="0">
                <a:solidFill>
                  <a:schemeClr val="dk1"/>
                </a:solidFill>
              </a:rPr>
              <a:t> </a:t>
            </a:r>
            <a:r>
              <a:rPr lang="en-US" altLang="ko-KR" b="1" dirty="0">
                <a:solidFill>
                  <a:schemeClr val="dk1"/>
                </a:solidFill>
              </a:rPr>
              <a:t>: </a:t>
            </a:r>
            <a:r>
              <a:rPr lang="ko-KR" altLang="en-US" b="1" dirty="0">
                <a:solidFill>
                  <a:schemeClr val="dk1"/>
                </a:solidFill>
              </a:rPr>
              <a:t>춤 추기에 적합한가</a:t>
            </a:r>
            <a:r>
              <a:rPr lang="en-US" altLang="ko-KR" b="1" dirty="0">
                <a:solidFill>
                  <a:schemeClr val="dk1"/>
                </a:solidFill>
              </a:rPr>
              <a:t>? 0.0 - 1.0 </a:t>
            </a:r>
            <a:r>
              <a:rPr lang="ko-KR" altLang="en-US" b="1" dirty="0">
                <a:solidFill>
                  <a:schemeClr val="dk1"/>
                </a:solidFill>
              </a:rPr>
              <a:t>범위이며 값이 클 수록 춤추기 좋음</a:t>
            </a:r>
            <a:r>
              <a:rPr lang="en-US" altLang="ko-KR" b="1" dirty="0">
                <a:solidFill>
                  <a:schemeClr val="dk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dk1"/>
                </a:solidFill>
              </a:rPr>
              <a:t> energy </a:t>
            </a:r>
            <a:r>
              <a:rPr lang="en-US" altLang="ko-KR" b="1" dirty="0">
                <a:solidFill>
                  <a:schemeClr val="dk1"/>
                </a:solidFill>
              </a:rPr>
              <a:t>: </a:t>
            </a:r>
            <a:r>
              <a:rPr lang="ko-KR" altLang="en-US" b="1" dirty="0">
                <a:solidFill>
                  <a:schemeClr val="dk1"/>
                </a:solidFill>
              </a:rPr>
              <a:t>말그대로 에너지의 정도라고 받아들이면 될 것 같습니다</a:t>
            </a:r>
            <a:r>
              <a:rPr lang="en-US" altLang="ko-KR" b="1" dirty="0">
                <a:solidFill>
                  <a:schemeClr val="dk1"/>
                </a:solidFill>
              </a:rPr>
              <a:t>. 0.0 - 1.0 </a:t>
            </a:r>
            <a:r>
              <a:rPr lang="ko-KR" altLang="en-US" b="1" dirty="0">
                <a:solidFill>
                  <a:schemeClr val="dk1"/>
                </a:solidFill>
              </a:rPr>
              <a:t>번위이며 빠르고 화려하고 노이즈가 많은 음악일수록 값이 큽니다</a:t>
            </a:r>
            <a:r>
              <a:rPr lang="en-US" altLang="ko-KR" b="1" dirty="0">
                <a:solidFill>
                  <a:schemeClr val="dk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dk1"/>
                </a:solidFill>
              </a:rPr>
              <a:t> </a:t>
            </a:r>
            <a:r>
              <a:rPr lang="en-US" altLang="ko-KR" b="1" dirty="0" err="1" smtClean="0">
                <a:solidFill>
                  <a:schemeClr val="dk1"/>
                </a:solidFill>
              </a:rPr>
              <a:t>instrumentlness</a:t>
            </a:r>
            <a:r>
              <a:rPr lang="en-US" altLang="ko-KR" b="1" dirty="0" smtClean="0">
                <a:solidFill>
                  <a:schemeClr val="dk1"/>
                </a:solidFill>
              </a:rPr>
              <a:t> </a:t>
            </a:r>
            <a:r>
              <a:rPr lang="en-US" altLang="ko-KR" b="1" dirty="0">
                <a:solidFill>
                  <a:schemeClr val="dk1"/>
                </a:solidFill>
              </a:rPr>
              <a:t>: </a:t>
            </a:r>
            <a:r>
              <a:rPr lang="ko-KR" altLang="en-US" b="1" dirty="0">
                <a:solidFill>
                  <a:schemeClr val="dk1"/>
                </a:solidFill>
              </a:rPr>
              <a:t>노래에 보컬이 있는 정도입니다</a:t>
            </a:r>
            <a:r>
              <a:rPr lang="en-US" altLang="ko-KR" b="1" dirty="0">
                <a:solidFill>
                  <a:schemeClr val="dk1"/>
                </a:solidFill>
              </a:rPr>
              <a:t>.(0.0 - 1.0</a:t>
            </a:r>
            <a:r>
              <a:rPr lang="en-US" altLang="ko-KR" b="1" dirty="0">
                <a:solidFill>
                  <a:schemeClr val="dk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</a:rPr>
              <a:t> key : </a:t>
            </a:r>
            <a:r>
              <a:rPr lang="ko-KR" altLang="en-US" b="1" dirty="0">
                <a:solidFill>
                  <a:schemeClr val="dk1"/>
                </a:solidFill>
              </a:rPr>
              <a:t>정수는 표준 </a:t>
            </a:r>
            <a:r>
              <a:rPr lang="ko-KR" altLang="en-US" b="1" dirty="0">
                <a:solidFill>
                  <a:schemeClr val="dk1"/>
                </a:solidFill>
                <a:hlinkClick r:id="rId3"/>
              </a:rPr>
              <a:t>피치 클래스 </a:t>
            </a:r>
            <a:r>
              <a:rPr lang="ko-KR" altLang="en-US" b="1" dirty="0" smtClean="0">
                <a:solidFill>
                  <a:schemeClr val="dk1"/>
                </a:solidFill>
                <a:hlinkClick r:id="rId3"/>
              </a:rPr>
              <a:t>표기법</a:t>
            </a:r>
            <a:r>
              <a:rPr lang="ko-KR" altLang="en-US" b="1" dirty="0" smtClean="0">
                <a:solidFill>
                  <a:schemeClr val="dk1"/>
                </a:solidFill>
              </a:rPr>
              <a:t>을 사용해 </a:t>
            </a:r>
            <a:r>
              <a:rPr lang="en-US" altLang="ko-KR" b="1" dirty="0" smtClean="0">
                <a:solidFill>
                  <a:schemeClr val="dk1"/>
                </a:solidFill>
              </a:rPr>
              <a:t>0 = </a:t>
            </a:r>
            <a:r>
              <a:rPr lang="en-US" altLang="ko-KR" b="1" dirty="0">
                <a:solidFill>
                  <a:schemeClr val="dk1"/>
                </a:solidFill>
              </a:rPr>
              <a:t>C, 1 = C♯/D♭, 2 = D </a:t>
            </a:r>
            <a:r>
              <a:rPr lang="ko-KR" altLang="en-US" b="1" dirty="0">
                <a:solidFill>
                  <a:schemeClr val="dk1"/>
                </a:solidFill>
              </a:rPr>
              <a:t>등입니다</a:t>
            </a:r>
            <a:r>
              <a:rPr lang="en-US" altLang="ko-KR" b="1" dirty="0">
                <a:solidFill>
                  <a:schemeClr val="dk1"/>
                </a:solidFill>
              </a:rPr>
              <a:t>. </a:t>
            </a:r>
            <a:r>
              <a:rPr lang="ko-KR" altLang="en-US" b="1" dirty="0">
                <a:solidFill>
                  <a:schemeClr val="dk1"/>
                </a:solidFill>
              </a:rPr>
              <a:t>키가 감지되지 않으면 값은 </a:t>
            </a:r>
            <a:r>
              <a:rPr lang="en-US" altLang="ko-KR" b="1" dirty="0">
                <a:solidFill>
                  <a:schemeClr val="dk1"/>
                </a:solidFill>
              </a:rPr>
              <a:t>-</a:t>
            </a:r>
            <a:r>
              <a:rPr lang="en-US" altLang="ko-KR" b="1" dirty="0" smtClean="0">
                <a:solidFill>
                  <a:schemeClr val="dk1"/>
                </a:solidFill>
              </a:rPr>
              <a:t>1</a:t>
            </a:r>
            <a:r>
              <a:rPr lang="ko-KR" altLang="en-US" b="1" dirty="0" smtClean="0">
                <a:solidFill>
                  <a:schemeClr val="dk1"/>
                </a:solidFill>
              </a:rPr>
              <a:t>로 표시합니다</a:t>
            </a:r>
            <a:r>
              <a:rPr lang="en-US" altLang="ko-KR" b="1" dirty="0" smtClean="0">
                <a:solidFill>
                  <a:schemeClr val="dk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</a:rPr>
              <a:t> </a:t>
            </a:r>
            <a:r>
              <a:rPr lang="en-US" altLang="ko-KR" b="1" dirty="0" err="1" smtClean="0"/>
              <a:t>acousticness</a:t>
            </a:r>
            <a:r>
              <a:rPr lang="en-US" altLang="ko-KR" b="1" dirty="0" smtClean="0"/>
              <a:t> </a:t>
            </a:r>
            <a:r>
              <a:rPr lang="en-US" altLang="ko-KR" b="1" dirty="0">
                <a:solidFill>
                  <a:schemeClr val="dk1"/>
                </a:solidFill>
              </a:rPr>
              <a:t>: </a:t>
            </a:r>
            <a:r>
              <a:rPr lang="en-US" altLang="ko-KR" b="1" dirty="0" smtClean="0">
                <a:solidFill>
                  <a:schemeClr val="dk1"/>
                </a:solidFill>
              </a:rPr>
              <a:t>0.0 -</a:t>
            </a:r>
            <a:r>
              <a:rPr lang="ko-KR" altLang="en-US" b="1" dirty="0" smtClean="0">
                <a:solidFill>
                  <a:schemeClr val="dk1"/>
                </a:solidFill>
              </a:rPr>
              <a:t> </a:t>
            </a:r>
            <a:r>
              <a:rPr lang="en-US" altLang="ko-KR" b="1" dirty="0">
                <a:solidFill>
                  <a:schemeClr val="dk1"/>
                </a:solidFill>
              </a:rPr>
              <a:t>1.0 </a:t>
            </a:r>
            <a:r>
              <a:rPr lang="ko-KR" altLang="en-US" b="1" dirty="0" smtClean="0">
                <a:solidFill>
                  <a:schemeClr val="dk1"/>
                </a:solidFill>
              </a:rPr>
              <a:t>사이 측정값입니다</a:t>
            </a:r>
            <a:r>
              <a:rPr lang="en-US" altLang="ko-KR" b="1" dirty="0" smtClean="0">
                <a:solidFill>
                  <a:schemeClr val="dk1"/>
                </a:solidFill>
              </a:rPr>
              <a:t>.</a:t>
            </a:r>
            <a:r>
              <a:rPr lang="en-US" altLang="ko-KR" b="1" dirty="0">
                <a:solidFill>
                  <a:schemeClr val="dk1"/>
                </a:solidFill>
              </a:rPr>
              <a:t> </a:t>
            </a:r>
            <a:r>
              <a:rPr lang="ko-KR" altLang="en-US" b="1" dirty="0" smtClean="0">
                <a:solidFill>
                  <a:schemeClr val="dk1"/>
                </a:solidFill>
              </a:rPr>
              <a:t>높을수록 </a:t>
            </a:r>
            <a:r>
              <a:rPr lang="ko-KR" altLang="en-US" b="1" dirty="0">
                <a:solidFill>
                  <a:schemeClr val="dk1"/>
                </a:solidFill>
              </a:rPr>
              <a:t>트랙이 </a:t>
            </a:r>
            <a:r>
              <a:rPr lang="ko-KR" altLang="en-US" b="1" dirty="0" smtClean="0">
                <a:solidFill>
                  <a:schemeClr val="dk1"/>
                </a:solidFill>
              </a:rPr>
              <a:t>어쿠스틱하다는 것을나타냅니다</a:t>
            </a:r>
            <a:r>
              <a:rPr lang="en-US" altLang="ko-KR" b="1" dirty="0">
                <a:solidFill>
                  <a:schemeClr val="dk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</a:rPr>
              <a:t> liveness : </a:t>
            </a:r>
            <a:r>
              <a:rPr lang="ko-KR" altLang="en-US" b="1" dirty="0">
                <a:solidFill>
                  <a:schemeClr val="dk1"/>
                </a:solidFill>
              </a:rPr>
              <a:t>노래의 라이브 정도를 나타냅니다</a:t>
            </a:r>
            <a:r>
              <a:rPr lang="en-US" altLang="ko-KR" b="1" dirty="0">
                <a:solidFill>
                  <a:schemeClr val="dk1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</a:rPr>
              <a:t> loudness : </a:t>
            </a:r>
            <a:r>
              <a:rPr lang="ko-KR" altLang="en-US" b="1" dirty="0">
                <a:solidFill>
                  <a:schemeClr val="dk1"/>
                </a:solidFill>
              </a:rPr>
              <a:t>소리의 화려함</a:t>
            </a:r>
            <a:r>
              <a:rPr lang="en-US" altLang="ko-KR" b="1" dirty="0">
                <a:solidFill>
                  <a:schemeClr val="dk1"/>
                </a:solidFill>
              </a:rPr>
              <a:t>/</a:t>
            </a:r>
            <a:r>
              <a:rPr lang="ko-KR" altLang="en-US" b="1" dirty="0">
                <a:solidFill>
                  <a:schemeClr val="dk1"/>
                </a:solidFill>
              </a:rPr>
              <a:t>큼 정도를 보여줍니다</a:t>
            </a:r>
            <a:r>
              <a:rPr lang="en-US" altLang="ko-KR" b="1" dirty="0">
                <a:solidFill>
                  <a:schemeClr val="dk1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</a:rPr>
              <a:t> mode : major(</a:t>
            </a:r>
            <a:r>
              <a:rPr lang="ko-KR" altLang="en-US" b="1" dirty="0">
                <a:solidFill>
                  <a:schemeClr val="dk1"/>
                </a:solidFill>
              </a:rPr>
              <a:t>장조</a:t>
            </a:r>
            <a:r>
              <a:rPr lang="en-US" altLang="ko-KR" b="1" dirty="0">
                <a:solidFill>
                  <a:schemeClr val="dk1"/>
                </a:solidFill>
              </a:rPr>
              <a:t>) = 1, minor(</a:t>
            </a:r>
            <a:r>
              <a:rPr lang="ko-KR" altLang="en-US" b="1" dirty="0">
                <a:solidFill>
                  <a:schemeClr val="dk1"/>
                </a:solidFill>
              </a:rPr>
              <a:t>단조</a:t>
            </a:r>
            <a:r>
              <a:rPr lang="en-US" altLang="ko-KR" b="1" dirty="0">
                <a:solidFill>
                  <a:schemeClr val="dk1"/>
                </a:solidFill>
              </a:rPr>
              <a:t>) = 0 </a:t>
            </a:r>
            <a:r>
              <a:rPr lang="ko-KR" altLang="en-US" b="1" dirty="0">
                <a:solidFill>
                  <a:schemeClr val="dk1"/>
                </a:solidFill>
              </a:rPr>
              <a:t>입니다</a:t>
            </a:r>
            <a:r>
              <a:rPr lang="en-US" altLang="ko-KR" b="1" dirty="0">
                <a:solidFill>
                  <a:schemeClr val="dk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</a:rPr>
              <a:t> </a:t>
            </a:r>
            <a:r>
              <a:rPr lang="en-US" altLang="ko-KR" b="1" dirty="0" err="1">
                <a:solidFill>
                  <a:schemeClr val="dk1"/>
                </a:solidFill>
              </a:rPr>
              <a:t>speechiness</a:t>
            </a:r>
            <a:r>
              <a:rPr lang="en-US" altLang="ko-KR" b="1" dirty="0">
                <a:solidFill>
                  <a:schemeClr val="dk1"/>
                </a:solidFill>
              </a:rPr>
              <a:t> </a:t>
            </a:r>
            <a:r>
              <a:rPr lang="en-US" altLang="ko-KR" b="1" dirty="0">
                <a:solidFill>
                  <a:schemeClr val="dk1"/>
                </a:solidFill>
              </a:rPr>
              <a:t>: </a:t>
            </a:r>
            <a:r>
              <a:rPr lang="ko-KR" altLang="en-US" b="1" dirty="0">
                <a:solidFill>
                  <a:schemeClr val="dk1"/>
                </a:solidFill>
              </a:rPr>
              <a:t>말하는 정도를 보여줍니다</a:t>
            </a:r>
            <a:r>
              <a:rPr lang="en-US" altLang="ko-KR" b="1" dirty="0">
                <a:solidFill>
                  <a:schemeClr val="dk1"/>
                </a:solidFill>
              </a:rPr>
              <a:t>. </a:t>
            </a:r>
            <a:endParaRPr lang="en-US" altLang="ko-KR" b="1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</a:rPr>
              <a:t> </a:t>
            </a:r>
            <a:r>
              <a:rPr lang="en-US" altLang="ko-KR" b="1" dirty="0">
                <a:solidFill>
                  <a:schemeClr val="dk1"/>
                </a:solidFill>
              </a:rPr>
              <a:t>tempo </a:t>
            </a:r>
            <a:r>
              <a:rPr lang="en-US" altLang="ko-KR" b="1" dirty="0">
                <a:solidFill>
                  <a:schemeClr val="dk1"/>
                </a:solidFill>
              </a:rPr>
              <a:t>: </a:t>
            </a:r>
            <a:r>
              <a:rPr lang="ko-KR" altLang="en-US" b="1" dirty="0">
                <a:solidFill>
                  <a:schemeClr val="dk1"/>
                </a:solidFill>
              </a:rPr>
              <a:t>템포</a:t>
            </a:r>
            <a:r>
              <a:rPr lang="en-US" altLang="ko-KR" b="1" dirty="0">
                <a:solidFill>
                  <a:schemeClr val="dk1"/>
                </a:solidFill>
              </a:rPr>
              <a:t>, beats per minute(BPM) </a:t>
            </a:r>
            <a:r>
              <a:rPr lang="ko-KR" altLang="en-US" b="1" dirty="0">
                <a:solidFill>
                  <a:schemeClr val="dk1"/>
                </a:solidFill>
              </a:rPr>
              <a:t>입니다</a:t>
            </a:r>
            <a:r>
              <a:rPr lang="en-US" altLang="ko-KR" b="1" dirty="0">
                <a:solidFill>
                  <a:schemeClr val="dk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</a:rPr>
              <a:t> valence </a:t>
            </a:r>
            <a:r>
              <a:rPr lang="en-US" altLang="ko-KR" b="1" dirty="0">
                <a:solidFill>
                  <a:schemeClr val="dk1"/>
                </a:solidFill>
              </a:rPr>
              <a:t>: </a:t>
            </a:r>
            <a:r>
              <a:rPr lang="ko-KR" altLang="en-US" b="1" dirty="0">
                <a:solidFill>
                  <a:schemeClr val="dk1"/>
                </a:solidFill>
              </a:rPr>
              <a:t>음원의 밝음 정도를 나타내줍니다</a:t>
            </a:r>
            <a:r>
              <a:rPr lang="en-US" altLang="ko-KR" b="1" dirty="0">
                <a:solidFill>
                  <a:schemeClr val="dk1"/>
                </a:solidFill>
              </a:rPr>
              <a:t>. </a:t>
            </a:r>
            <a:r>
              <a:rPr lang="ko-KR" altLang="en-US" b="1" dirty="0">
                <a:solidFill>
                  <a:schemeClr val="dk1"/>
                </a:solidFill>
              </a:rPr>
              <a:t>밝고 행복하고 기쁘면 값이 높고 반대로 슬프고 화나고 우울하면 값이 낮다고 하는데 가장 흥미로운 요소인 듯 합니다</a:t>
            </a:r>
            <a:r>
              <a:rPr lang="en-US" altLang="ko-KR" b="1" dirty="0" smtClean="0">
                <a:solidFill>
                  <a:schemeClr val="dk1"/>
                </a:solidFill>
              </a:rPr>
              <a:t>.</a:t>
            </a:r>
            <a:endParaRPr lang="ko-KR" alt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E99C84-55B1-41C0-9C65-53A19535AFD6}"/>
              </a:ext>
            </a:extLst>
          </p:cNvPr>
          <p:cNvGrpSpPr/>
          <p:nvPr/>
        </p:nvGrpSpPr>
        <p:grpSpPr>
          <a:xfrm>
            <a:off x="476751" y="280803"/>
            <a:ext cx="2627715" cy="501968"/>
            <a:chOff x="636542" y="262634"/>
            <a:chExt cx="2627715" cy="501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85C7F-5552-43EA-BB26-C2304A88D4E0}"/>
                </a:ext>
              </a:extLst>
            </p:cNvPr>
            <p:cNvSpPr txBox="1"/>
            <p:nvPr/>
          </p:nvSpPr>
          <p:spPr>
            <a:xfrm>
              <a:off x="1358286" y="272159"/>
              <a:ext cx="1905971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ko-KR" altLang="en-US" sz="32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서비스 시연</a:t>
              </a:r>
              <a:endParaRPr lang="ko-KR" altLang="en-US" sz="32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4114AB-CDB1-4C88-A530-F852775D0158}"/>
                </a:ext>
              </a:extLst>
            </p:cNvPr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spcBef>
                  <a:spcPts val="300"/>
                </a:spcBef>
                <a:defRPr sz="4000" b="1">
                  <a:ln>
                    <a:solidFill>
                      <a:schemeClr val="tx1">
                        <a:alpha val="0"/>
                      </a:schemeClr>
                    </a:solidFill>
                  </a:ln>
                  <a:gradFill>
                    <a:gsLst>
                      <a:gs pos="50000">
                        <a:srgbClr val="0070C0"/>
                      </a:gs>
                      <a:gs pos="50000">
                        <a:srgbClr val="005A9E"/>
                      </a:gs>
                    </a:gsLst>
                    <a:lin ang="5400000" scaled="1"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320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04</a:t>
              </a:r>
              <a:r>
                <a:rPr lang="en-US" altLang="ko-KR" sz="32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F99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	</a:t>
              </a:r>
              <a:endParaRPr lang="ko-KR" altLang="en-US" sz="32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069977-982A-416E-B92F-026E8080F677}"/>
                </a:ext>
              </a:extLst>
            </p:cNvPr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51" y="1272433"/>
            <a:ext cx="9876899" cy="5313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1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E99C84-55B1-41C0-9C65-53A19535AFD6}"/>
              </a:ext>
            </a:extLst>
          </p:cNvPr>
          <p:cNvGrpSpPr/>
          <p:nvPr/>
        </p:nvGrpSpPr>
        <p:grpSpPr>
          <a:xfrm>
            <a:off x="476751" y="280803"/>
            <a:ext cx="2627715" cy="501968"/>
            <a:chOff x="636542" y="262634"/>
            <a:chExt cx="2627715" cy="501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85C7F-5552-43EA-BB26-C2304A88D4E0}"/>
                </a:ext>
              </a:extLst>
            </p:cNvPr>
            <p:cNvSpPr txBox="1"/>
            <p:nvPr/>
          </p:nvSpPr>
          <p:spPr>
            <a:xfrm>
              <a:off x="1358286" y="272159"/>
              <a:ext cx="1905971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ko-KR" altLang="en-US" sz="32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서비스 시연</a:t>
              </a:r>
              <a:endParaRPr lang="ko-KR" altLang="en-US" sz="32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4114AB-CDB1-4C88-A530-F852775D0158}"/>
                </a:ext>
              </a:extLst>
            </p:cNvPr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spcBef>
                  <a:spcPts val="300"/>
                </a:spcBef>
                <a:defRPr sz="4000" b="1">
                  <a:ln>
                    <a:solidFill>
                      <a:schemeClr val="tx1">
                        <a:alpha val="0"/>
                      </a:schemeClr>
                    </a:solidFill>
                  </a:ln>
                  <a:gradFill>
                    <a:gsLst>
                      <a:gs pos="50000">
                        <a:srgbClr val="0070C0"/>
                      </a:gs>
                      <a:gs pos="50000">
                        <a:srgbClr val="005A9E"/>
                      </a:gs>
                    </a:gsLst>
                    <a:lin ang="5400000" scaled="1"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320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04</a:t>
              </a:r>
              <a:r>
                <a:rPr lang="en-US" altLang="ko-KR" sz="32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F99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	</a:t>
              </a:r>
              <a:endParaRPr lang="ko-KR" altLang="en-US" sz="32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069977-982A-416E-B92F-026E8080F677}"/>
                </a:ext>
              </a:extLst>
            </p:cNvPr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51" y="1272433"/>
            <a:ext cx="9876899" cy="5313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9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E99C84-55B1-41C0-9C65-53A19535AFD6}"/>
              </a:ext>
            </a:extLst>
          </p:cNvPr>
          <p:cNvGrpSpPr/>
          <p:nvPr/>
        </p:nvGrpSpPr>
        <p:grpSpPr>
          <a:xfrm>
            <a:off x="476751" y="280803"/>
            <a:ext cx="2151623" cy="501968"/>
            <a:chOff x="636542" y="262634"/>
            <a:chExt cx="2151623" cy="501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85C7F-5552-43EA-BB26-C2304A88D4E0}"/>
                </a:ext>
              </a:extLst>
            </p:cNvPr>
            <p:cNvSpPr txBox="1"/>
            <p:nvPr/>
          </p:nvSpPr>
          <p:spPr>
            <a:xfrm>
              <a:off x="1358286" y="272159"/>
              <a:ext cx="142987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ko-KR" altLang="en-US" sz="32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대시보드</a:t>
              </a:r>
              <a:endParaRPr lang="ko-KR" altLang="en-US" sz="32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4114AB-CDB1-4C88-A530-F852775D0158}"/>
                </a:ext>
              </a:extLst>
            </p:cNvPr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spcBef>
                  <a:spcPts val="300"/>
                </a:spcBef>
                <a:defRPr sz="4000" b="1">
                  <a:ln>
                    <a:solidFill>
                      <a:schemeClr val="tx1">
                        <a:alpha val="0"/>
                      </a:schemeClr>
                    </a:solidFill>
                  </a:ln>
                  <a:gradFill>
                    <a:gsLst>
                      <a:gs pos="50000">
                        <a:srgbClr val="0070C0"/>
                      </a:gs>
                      <a:gs pos="50000">
                        <a:srgbClr val="005A9E"/>
                      </a:gs>
                    </a:gsLst>
                    <a:lin ang="5400000" scaled="1"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320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05</a:t>
              </a:r>
              <a:endParaRPr lang="ko-KR" altLang="en-US" sz="32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069977-982A-416E-B92F-026E8080F677}"/>
                </a:ext>
              </a:extLst>
            </p:cNvPr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B02FD8B-A44A-4D3A-BAFE-52CA2BF3824C}"/>
              </a:ext>
            </a:extLst>
          </p:cNvPr>
          <p:cNvSpPr txBox="1"/>
          <p:nvPr/>
        </p:nvSpPr>
        <p:spPr>
          <a:xfrm>
            <a:off x="6726725" y="1323101"/>
            <a:ext cx="5097101" cy="86979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- </a:t>
            </a:r>
            <a:r>
              <a:rPr lang="en-US" altLang="ko-KR" b="1" dirty="0" err="1" smtClean="0"/>
              <a:t>Danceability</a:t>
            </a:r>
            <a:r>
              <a:rPr lang="en-US" altLang="ko-KR" b="1" dirty="0" smtClean="0"/>
              <a:t>, Energy, Valence</a:t>
            </a:r>
            <a:r>
              <a:rPr lang="ko-KR" altLang="en-US" b="1" dirty="0" smtClean="0"/>
              <a:t>는</a:t>
            </a:r>
            <a:endParaRPr lang="en-US" altLang="ko-KR" b="1" dirty="0" smtClean="0"/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여름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 봄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겨울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가을인 경향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2FD8B-A44A-4D3A-BAFE-52CA2BF3824C}"/>
              </a:ext>
            </a:extLst>
          </p:cNvPr>
          <p:cNvSpPr txBox="1"/>
          <p:nvPr/>
        </p:nvSpPr>
        <p:spPr>
          <a:xfrm>
            <a:off x="6726725" y="2489493"/>
            <a:ext cx="5097101" cy="92333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- </a:t>
            </a:r>
            <a:r>
              <a:rPr lang="en-US" altLang="ko-KR" b="1" dirty="0" err="1" smtClean="0"/>
              <a:t>Instrumentalness</a:t>
            </a:r>
            <a:r>
              <a:rPr lang="ko-KR" altLang="en-US" b="1" dirty="0" smtClean="0"/>
              <a:t>는</a:t>
            </a:r>
            <a:endParaRPr lang="en-US" altLang="ko-KR" b="1" dirty="0" smtClean="0"/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봄만 특히 높은 경향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2FD8B-A44A-4D3A-BAFE-52CA2BF3824C}"/>
              </a:ext>
            </a:extLst>
          </p:cNvPr>
          <p:cNvSpPr txBox="1"/>
          <p:nvPr/>
        </p:nvSpPr>
        <p:spPr>
          <a:xfrm>
            <a:off x="6726725" y="3592510"/>
            <a:ext cx="5097101" cy="923330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defTabSz="914400" latinLnBrk="1">
              <a:lnSpc>
                <a:spcPct val="150000"/>
              </a:lnSpc>
              <a:defRPr/>
            </a:pPr>
            <a:r>
              <a:rPr lang="en-US" altLang="ko-KR" b="1" dirty="0"/>
              <a:t>- </a:t>
            </a:r>
            <a:r>
              <a:rPr lang="en-US" altLang="ko-KR" b="1" dirty="0" err="1" smtClean="0"/>
              <a:t>Acousticness</a:t>
            </a:r>
            <a:r>
              <a:rPr lang="ko-KR" altLang="en-US" b="1" dirty="0" smtClean="0"/>
              <a:t>은</a:t>
            </a:r>
            <a:endParaRPr lang="en-US" altLang="ko-KR" b="1" dirty="0" smtClean="0"/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여름만 특히 낮은 경향을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5" y="1081716"/>
            <a:ext cx="6028195" cy="5400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40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E99C84-55B1-41C0-9C65-53A19535AFD6}"/>
              </a:ext>
            </a:extLst>
          </p:cNvPr>
          <p:cNvGrpSpPr/>
          <p:nvPr/>
        </p:nvGrpSpPr>
        <p:grpSpPr>
          <a:xfrm>
            <a:off x="476751" y="280803"/>
            <a:ext cx="2985184" cy="501968"/>
            <a:chOff x="636542" y="262634"/>
            <a:chExt cx="2985184" cy="501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D85C7F-5552-43EA-BB26-C2304A88D4E0}"/>
                </a:ext>
              </a:extLst>
            </p:cNvPr>
            <p:cNvSpPr txBox="1"/>
            <p:nvPr/>
          </p:nvSpPr>
          <p:spPr>
            <a:xfrm>
              <a:off x="1358286" y="272159"/>
              <a:ext cx="2263440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spcBef>
                  <a:spcPts val="300"/>
                </a:spcBef>
                <a:defRPr/>
              </a:pPr>
              <a:r>
                <a:rPr lang="ko-KR" altLang="en-US" sz="3200" b="1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회고</a:t>
              </a:r>
              <a:endParaRPr lang="ko-KR" altLang="en-US" sz="32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4114AB-CDB1-4C88-A530-F852775D0158}"/>
                </a:ext>
              </a:extLst>
            </p:cNvPr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>
                <a:spcBef>
                  <a:spcPts val="300"/>
                </a:spcBef>
                <a:defRPr sz="4000" b="1">
                  <a:ln>
                    <a:solidFill>
                      <a:schemeClr val="tx1">
                        <a:alpha val="0"/>
                      </a:schemeClr>
                    </a:solidFill>
                  </a:ln>
                  <a:gradFill>
                    <a:gsLst>
                      <a:gs pos="50000">
                        <a:srgbClr val="0070C0"/>
                      </a:gs>
                      <a:gs pos="50000">
                        <a:srgbClr val="005A9E"/>
                      </a:gs>
                    </a:gsLst>
                    <a:lin ang="5400000" scaled="1"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Arial" panose="020B0604020202020204" pitchFamily="34" charset="0"/>
                </a:defRPr>
              </a:lvl1pPr>
            </a:lstStyle>
            <a:p>
              <a:pPr>
                <a:defRPr/>
              </a:pPr>
              <a:r>
                <a:rPr lang="en-US" altLang="ko-KR" sz="320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06</a:t>
              </a:r>
              <a:endParaRPr lang="ko-KR" altLang="en-US" sz="32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069977-982A-416E-B92F-026E8080F677}"/>
                </a:ext>
              </a:extLst>
            </p:cNvPr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>
                <a:solidFill>
                  <a:srgbClr val="0F9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B02FD8B-A44A-4D3A-BAFE-52CA2BF3824C}"/>
              </a:ext>
            </a:extLst>
          </p:cNvPr>
          <p:cNvSpPr txBox="1"/>
          <p:nvPr/>
        </p:nvSpPr>
        <p:spPr>
          <a:xfrm>
            <a:off x="525085" y="3713213"/>
            <a:ext cx="5097101" cy="2169825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 smtClean="0"/>
              <a:t>아쉬웠던점</a:t>
            </a:r>
            <a:endParaRPr lang="en-US" altLang="ko-KR" b="1" dirty="0"/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1" dirty="0" smtClean="0"/>
              <a:t>Spotify API</a:t>
            </a:r>
            <a:r>
              <a:rPr lang="ko-KR" altLang="en-US" b="1" dirty="0"/>
              <a:t> </a:t>
            </a:r>
            <a:r>
              <a:rPr lang="ko-KR" altLang="en-US" b="1" dirty="0" smtClean="0"/>
              <a:t>사용의 어려움</a:t>
            </a:r>
            <a:r>
              <a:rPr lang="en-US" altLang="ko-KR" b="1" dirty="0" smtClean="0"/>
              <a:t>..(</a:t>
            </a:r>
            <a:r>
              <a:rPr lang="ko-KR" altLang="en-US" b="1" dirty="0" smtClean="0"/>
              <a:t>시간 배분 실패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 smtClean="0"/>
              <a:t>주제 선정</a:t>
            </a:r>
            <a:endParaRPr lang="en-US" altLang="ko-KR" b="1" dirty="0" smtClean="0"/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1" dirty="0" err="1" smtClean="0"/>
              <a:t>Heroku</a:t>
            </a:r>
            <a:r>
              <a:rPr lang="ko-KR" altLang="en-US" b="1" dirty="0" smtClean="0"/>
              <a:t>를 통한 배포 실패</a:t>
            </a:r>
            <a:endParaRPr lang="en-US" altLang="ko-KR" b="1" dirty="0" smtClean="0"/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b="1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2FD8B-A44A-4D3A-BAFE-52CA2BF3824C}"/>
              </a:ext>
            </a:extLst>
          </p:cNvPr>
          <p:cNvSpPr txBox="1"/>
          <p:nvPr/>
        </p:nvSpPr>
        <p:spPr>
          <a:xfrm>
            <a:off x="476751" y="1365922"/>
            <a:ext cx="7378590" cy="1754326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 smtClean="0"/>
              <a:t>좋았던 점</a:t>
            </a:r>
            <a:endParaRPr lang="en-US" altLang="ko-KR" b="1" dirty="0"/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 smtClean="0"/>
              <a:t>배웠던 내용들의 전반적인 적용</a:t>
            </a:r>
            <a:endParaRPr lang="en-US" altLang="ko-KR" b="1" dirty="0" smtClean="0"/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 smtClean="0"/>
              <a:t>어디에서 발생할 줄 모르는 오류를 직접 경험</a:t>
            </a:r>
            <a:endParaRPr lang="en-US" altLang="ko-KR" b="1" dirty="0" smtClean="0"/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 smtClean="0"/>
              <a:t>오류를 해결하면서 장시간 집중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2770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31779</TotalTime>
  <Words>184</Words>
  <Application>Microsoft Office PowerPoint</Application>
  <PresentationFormat>Widescreen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맑은 고딕</vt:lpstr>
      <vt:lpstr>KoPubWorld돋움체 Bold</vt:lpstr>
      <vt:lpstr>Arial</vt:lpstr>
      <vt:lpstr>KoPub돋움체 Bold</vt:lpstr>
      <vt:lpstr>KoPubWorld돋움체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</dc:creator>
  <cp:lastModifiedBy>cm</cp:lastModifiedBy>
  <cp:revision>699</cp:revision>
  <cp:lastPrinted>2022-06-27T08:21:25Z</cp:lastPrinted>
  <dcterms:created xsi:type="dcterms:W3CDTF">2019-01-23T01:11:03Z</dcterms:created>
  <dcterms:modified xsi:type="dcterms:W3CDTF">2022-11-04T05:30:27Z</dcterms:modified>
</cp:coreProperties>
</file>