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38FC5E4-B7B8-4605-8C2A-1D31D72365BA}">
  <a:tblStyle styleId="{438FC5E4-B7B8-4605-8C2A-1D31D72365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4ed4eec04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4ed4eec04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4ed4eec04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4ed4eec04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4ed4eec04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4ed4eec04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5f5c9e4a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5f5c9e4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5f5c9e4a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5f5c9e4a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4ed4eec04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4ed4eec04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4ed4eec04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4ed4eec04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5f5c9e4a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5f5c9e4a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4ed4eec04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4ed4eec04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4ed4eec04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4ed4eec04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4ed4eec04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4ed4eec04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4ed4eec04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4ed4eec04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4ed4eec04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4ed4eec04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" name="Google Shape;4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4750" y="236450"/>
            <a:ext cx="1556950" cy="2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5" name="Google Shape;145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6" name="Google Shape;146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" name="Google Shape;150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1" name="Google Shape;151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7" name="Google Shape;157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2" name="Google Shape;162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6" name="Google Shape;166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2" name="Google Shape;172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7" name="Google Shape;177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" name="Google Shape;180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1" name="Google Shape;181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7" name="Google Shape;187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2" name="Google Shape;192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" name="Google Shape;196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7" name="Google Shape;197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1" name="Google Shape;201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" name="Google Shape;205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6" name="Google Shape;206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1" name="Google Shape;211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7" name="Google Shape;217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2" name="Google Shape;222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6" name="Google Shape;226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1" name="Google Shape;231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7" name="Google Shape;237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" name="Google Shape;241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2" name="Google Shape;242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" name="Google Shape;245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6" name="Google Shape;246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2" name="Google Shape;252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" name="Google Shape;256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7" name="Google Shape;257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Google Shape;261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2" name="Google Shape;262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6" name="Google Shape;266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0" name="Google Shape;270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2" name="Google Shape;52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3" name="Google Shape;53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" name="Google Shape;55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6" name="Google Shape;56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0" name="Google Shape;60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" name="Google Shape;64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" name="Google Shape;72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3" name="Google Shape;73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" name="Google Shape;83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7" name="Google Shape;87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" type="body"/>
          </p:nvPr>
        </p:nvSpPr>
        <p:spPr>
          <a:xfrm>
            <a:off x="1303800" y="19768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" name="Google Shape;91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2">
            <a:alphaModFix/>
          </a:blip>
          <a:srcRect b="25897" l="12297" r="11789" t="25118"/>
          <a:stretch/>
        </p:blipFill>
        <p:spPr>
          <a:xfrm>
            <a:off x="7368480" y="151473"/>
            <a:ext cx="1533283" cy="3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5" name="Google Shape;95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3" name="Google Shape;103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9" name="Google Shape;109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6" name="Google Shape;116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7" name="Google Shape;117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" name="Google Shape;120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1" name="Google Shape;121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" name="Google Shape;124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5" name="Google Shape;125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5" name="Google Shape;135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9" name="Google Shape;139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greycampus.com/certificate-program-in-data-scienc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orbes.com/sites/louiscolumbus/2020/01/19/roundup-of-machine-learning-forecasts-and-market-estimates-2020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Certificate program in Data Science</a:t>
            </a:r>
            <a:endParaRPr/>
          </a:p>
        </p:txBody>
      </p:sp>
      <p:sp>
        <p:nvSpPr>
          <p:cNvPr id="280" name="Google Shape;280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Why should I learn ML? Where is AI heading?</a:t>
            </a:r>
            <a:endParaRPr sz="2400"/>
          </a:p>
        </p:txBody>
      </p:sp>
      <p:pic>
        <p:nvPicPr>
          <p:cNvPr id="350" name="Google Shape;3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50" y="1597875"/>
            <a:ext cx="7913173" cy="313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Why should I learn ML? Where is AI heading?</a:t>
            </a:r>
            <a:endParaRPr sz="2400"/>
          </a:p>
        </p:txBody>
      </p:sp>
      <p:pic>
        <p:nvPicPr>
          <p:cNvPr id="356" name="Google Shape;3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50" y="1826475"/>
            <a:ext cx="4120724" cy="24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750" y="1363550"/>
            <a:ext cx="3484850" cy="357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Steps to perform 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Machine Learning</a:t>
            </a:r>
            <a:endParaRPr sz="2400"/>
          </a:p>
        </p:txBody>
      </p:sp>
      <p:pic>
        <p:nvPicPr>
          <p:cNvPr id="363" name="Google Shape;3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325" y="1544025"/>
            <a:ext cx="6430225" cy="32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Model development using Python</a:t>
            </a:r>
            <a:endParaRPr sz="2400"/>
          </a:p>
        </p:txBody>
      </p:sp>
      <p:sp>
        <p:nvSpPr>
          <p:cNvPr id="369" name="Google Shape;369;p25"/>
          <p:cNvSpPr txBox="1"/>
          <p:nvPr>
            <p:ph idx="1" type="body"/>
          </p:nvPr>
        </p:nvSpPr>
        <p:spPr>
          <a:xfrm>
            <a:off x="304700" y="1597875"/>
            <a:ext cx="8675700" cy="3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Anaconda - Distributor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Jupyter Notebook - IDE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Python - Language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Python libraries for Machine Learning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Pandas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Numpy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Matplotlib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Sklearn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Keras/ Pytorch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Introduction to GreyCampus Data Science certificate program</a:t>
            </a:r>
            <a:endParaRPr sz="2400"/>
          </a:p>
        </p:txBody>
      </p:sp>
      <p:sp>
        <p:nvSpPr>
          <p:cNvPr id="375" name="Google Shape;375;p26"/>
          <p:cNvSpPr txBox="1"/>
          <p:nvPr>
            <p:ph idx="1" type="body"/>
          </p:nvPr>
        </p:nvSpPr>
        <p:spPr>
          <a:xfrm>
            <a:off x="1303800" y="1597875"/>
            <a:ext cx="8675700" cy="3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Data Science Basics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Data Science with Python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Machine Learning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Data Science with 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Big Data: Hadoop &amp; Spark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Tableau Desktop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https://www.greycampus.com/certificate-program-in-data-science</a:t>
            </a:r>
            <a:endParaRPr sz="2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Agenda</a:t>
            </a:r>
            <a:endParaRPr sz="3000"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019400" y="1474425"/>
            <a:ext cx="7861800" cy="3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How to get started with Data Science as a career option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How to choose the right data science program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AI, ML, DL and Data Science Explained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Classical Programming vs Machine Learning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Application of Data Sciences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Why should I learn ML? Where is AI heading?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Steps to perform Machine Learning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Model development using Python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Introduction to GreyCampus Data Science certificate program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Q&amp;A session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How to get started with Data Science as a career option</a:t>
            </a:r>
            <a:endParaRPr sz="2400"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264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Visualization Expert - Tableau/ PowerBI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Business/ Data Analyst - </a:t>
            </a:r>
            <a:r>
              <a:rPr lang="en" sz="2000"/>
              <a:t>lightweight</a:t>
            </a:r>
            <a:r>
              <a:rPr lang="en" sz="2000"/>
              <a:t> exploratory analysis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Statistical Modeler - basic analytics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Machine Learning Engineer - model developer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Deep Learning Engineer - implementing Deep Learning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Engineer - big data, data pipeline, deployment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How to choose the right data science program</a:t>
            </a:r>
            <a:endParaRPr sz="2400"/>
          </a:p>
        </p:txBody>
      </p:sp>
      <p:graphicFrame>
        <p:nvGraphicFramePr>
          <p:cNvPr id="298" name="Google Shape;298;p16"/>
          <p:cNvGraphicFramePr/>
          <p:nvPr/>
        </p:nvGraphicFramePr>
        <p:xfrm>
          <a:off x="952500" y="184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{438FC5E4-B7B8-4605-8C2A-1D31D72365BA}</a:tableStyleId>
              </a:tblPr>
              <a:tblGrid>
                <a:gridCol w="3782475"/>
                <a:gridCol w="3782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Current Role/ Background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Recommended Program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Business Analyst/ Operations/ Project Management/ Software Testing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Analysis, Tableau, Basic Analytics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Stats Background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Advanced Analytics, Statistical Modeling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Software Engineer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Machine Learning, Data Engineering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Machine Learning Engineer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Deep Learning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AI, ML, DL and Data Science Explained</a:t>
            </a:r>
            <a:endParaRPr sz="2400"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701" y="1325275"/>
            <a:ext cx="6248427" cy="37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Classical Programming vs Machine Learning</a:t>
            </a:r>
            <a:endParaRPr sz="2400"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497175" y="1538850"/>
            <a:ext cx="7030500" cy="16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000000"/>
                </a:solidFill>
              </a:rPr>
              <a:t>Classical Programming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8"/>
          <p:cNvSpPr txBox="1"/>
          <p:nvPr/>
        </p:nvSpPr>
        <p:spPr>
          <a:xfrm>
            <a:off x="3392550" y="2163650"/>
            <a:ext cx="2358900" cy="5931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Computer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2" name="Google Shape;312;p18"/>
          <p:cNvCxnSpPr/>
          <p:nvPr/>
        </p:nvCxnSpPr>
        <p:spPr>
          <a:xfrm>
            <a:off x="2676625" y="2305425"/>
            <a:ext cx="71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18"/>
          <p:cNvSpPr txBox="1"/>
          <p:nvPr/>
        </p:nvSpPr>
        <p:spPr>
          <a:xfrm>
            <a:off x="2096425" y="2101425"/>
            <a:ext cx="580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Data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4" name="Google Shape;314;p18"/>
          <p:cNvCxnSpPr/>
          <p:nvPr/>
        </p:nvCxnSpPr>
        <p:spPr>
          <a:xfrm>
            <a:off x="2676625" y="2610225"/>
            <a:ext cx="71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18"/>
          <p:cNvSpPr txBox="1"/>
          <p:nvPr/>
        </p:nvSpPr>
        <p:spPr>
          <a:xfrm>
            <a:off x="1798900" y="2406225"/>
            <a:ext cx="954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Program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6" name="Google Shape;316;p18"/>
          <p:cNvCxnSpPr/>
          <p:nvPr/>
        </p:nvCxnSpPr>
        <p:spPr>
          <a:xfrm>
            <a:off x="5756425" y="2460200"/>
            <a:ext cx="71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18"/>
          <p:cNvSpPr txBox="1"/>
          <p:nvPr/>
        </p:nvSpPr>
        <p:spPr>
          <a:xfrm>
            <a:off x="6477200" y="2256200"/>
            <a:ext cx="954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Output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18"/>
          <p:cNvSpPr txBox="1"/>
          <p:nvPr>
            <p:ph idx="1" type="body"/>
          </p:nvPr>
        </p:nvSpPr>
        <p:spPr>
          <a:xfrm>
            <a:off x="1497175" y="2986650"/>
            <a:ext cx="7030500" cy="16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000000"/>
                </a:solidFill>
              </a:rPr>
              <a:t>Machine Learning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8"/>
          <p:cNvSpPr txBox="1"/>
          <p:nvPr/>
        </p:nvSpPr>
        <p:spPr>
          <a:xfrm>
            <a:off x="3392550" y="3611450"/>
            <a:ext cx="2358900" cy="5931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Computer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20" name="Google Shape;320;p18"/>
          <p:cNvCxnSpPr/>
          <p:nvPr/>
        </p:nvCxnSpPr>
        <p:spPr>
          <a:xfrm>
            <a:off x="2676625" y="3753225"/>
            <a:ext cx="71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18"/>
          <p:cNvSpPr txBox="1"/>
          <p:nvPr/>
        </p:nvSpPr>
        <p:spPr>
          <a:xfrm>
            <a:off x="2096425" y="3549225"/>
            <a:ext cx="580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Data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22" name="Google Shape;322;p18"/>
          <p:cNvCxnSpPr/>
          <p:nvPr/>
        </p:nvCxnSpPr>
        <p:spPr>
          <a:xfrm>
            <a:off x="2676625" y="4058025"/>
            <a:ext cx="71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18"/>
          <p:cNvSpPr txBox="1"/>
          <p:nvPr/>
        </p:nvSpPr>
        <p:spPr>
          <a:xfrm>
            <a:off x="1903175" y="3854025"/>
            <a:ext cx="849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Output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24" name="Google Shape;324;p18"/>
          <p:cNvCxnSpPr/>
          <p:nvPr/>
        </p:nvCxnSpPr>
        <p:spPr>
          <a:xfrm>
            <a:off x="5756425" y="3908000"/>
            <a:ext cx="71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18"/>
          <p:cNvSpPr txBox="1"/>
          <p:nvPr/>
        </p:nvSpPr>
        <p:spPr>
          <a:xfrm>
            <a:off x="6477200" y="3704000"/>
            <a:ext cx="954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Program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Applications of Data Sciences</a:t>
            </a:r>
            <a:endParaRPr sz="2400"/>
          </a:p>
        </p:txBody>
      </p:sp>
      <p:pic>
        <p:nvPicPr>
          <p:cNvPr id="331" name="Google Shape;3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750" y="1088450"/>
            <a:ext cx="5335392" cy="39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Why should I learn ML? 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Where is AI heading?</a:t>
            </a:r>
            <a:endParaRPr sz="2400"/>
          </a:p>
        </p:txBody>
      </p:sp>
      <p:sp>
        <p:nvSpPr>
          <p:cNvPr id="337" name="Google Shape;337;p20"/>
          <p:cNvSpPr txBox="1"/>
          <p:nvPr>
            <p:ph idx="1" type="body"/>
          </p:nvPr>
        </p:nvSpPr>
        <p:spPr>
          <a:xfrm>
            <a:off x="304700" y="1597875"/>
            <a:ext cx="8675700" cy="27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The global machine learning market was valued at $1.58B in 2017 and is expected to reach $20.83B in 2024, growing at a CAGR of 44.06% between 2017 and 2024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According to SimplyHired.com, the average machine learning engineer salary is $142,000.An experienced machine learning engineer can earn up to $195, 752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Reference:-</a:t>
            </a:r>
            <a:r>
              <a:rPr i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https://www.forbes.com/sites/louiscolumbus/2020/01/19/roundup-of-machine-learning-forecasts-and-market-estimates-2020/</a:t>
            </a:r>
            <a:endParaRPr i="1"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Why should I learn ML? Where is AI heading?</a:t>
            </a:r>
            <a:endParaRPr sz="2400"/>
          </a:p>
        </p:txBody>
      </p:sp>
      <p:pic>
        <p:nvPicPr>
          <p:cNvPr id="343" name="Google Shape;343;p21"/>
          <p:cNvPicPr preferRelativeResize="0"/>
          <p:nvPr/>
        </p:nvPicPr>
        <p:blipFill rotWithShape="1">
          <a:blip r:embed="rId3">
            <a:alphaModFix/>
          </a:blip>
          <a:srcRect b="0" l="9272" r="0" t="7510"/>
          <a:stretch/>
        </p:blipFill>
        <p:spPr>
          <a:xfrm>
            <a:off x="188675" y="1405125"/>
            <a:ext cx="4811599" cy="27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960" y="1456700"/>
            <a:ext cx="3907990" cy="278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