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Nunito"/>
      <p:regular r:id="rId27"/>
      <p:bold r:id="rId28"/>
      <p:italic r:id="rId29"/>
      <p:boldItalic r:id="rId30"/>
    </p:embeddedFont>
    <p:embeddedFont>
      <p:font typeface="Maven Pro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E0E0678-3C1B-4AA8-B9D8-E317D9EAA92F}">
  <a:tblStyle styleId="{2E0E0678-3C1B-4AA8-B9D8-E317D9EAA92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Nunito-bold.fntdata"/><Relationship Id="rId27" Type="http://schemas.openxmlformats.org/officeDocument/2006/relationships/font" Target="fonts/Nuni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Nuni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avenPro-regular.fntdata"/><Relationship Id="rId30" Type="http://schemas.openxmlformats.org/officeDocument/2006/relationships/font" Target="fonts/Nuni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MavenPr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84c6b9db4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84c6b9db4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75402668d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75402668d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84c6b9db4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84c6b9db4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84c6b9db46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84c6b9db4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84c6b9db4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84c6b9db4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84c6b9db46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84c6b9db46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84c6b9db46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84c6b9db46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74ed4eec04_0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74ed4eec04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74ed4eec04_0_6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74ed4eec04_0_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7feecf65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7feecf65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7feecf650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7feecf650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75402668d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75402668d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84c6b9db4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84c6b9db4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84c6b9db4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84c6b9db4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75402668d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75402668d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researchgate.net/" TargetMode="External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6.png"/><Relationship Id="rId6" Type="http://schemas.openxmlformats.org/officeDocument/2006/relationships/image" Target="../media/image17.png"/><Relationship Id="rId7" Type="http://schemas.openxmlformats.org/officeDocument/2006/relationships/hyperlink" Target="https://www.analyticsvidhya.com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hyperlink" Target="https://dataaspirant.com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hyperlink" Target="https://www.analyticsvidhya.com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hyperlink" Target="https://ml-cheatsheet.readthedocs.io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mirla.github.io/" TargetMode="External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134800" y="1635300"/>
            <a:ext cx="5247900" cy="187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Techniques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2"/>
          <p:cNvSpPr txBox="1"/>
          <p:nvPr>
            <p:ph type="title"/>
          </p:nvPr>
        </p:nvSpPr>
        <p:spPr>
          <a:xfrm>
            <a:off x="1303800" y="598575"/>
            <a:ext cx="7030500" cy="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Confusion Matrix</a:t>
            </a:r>
            <a:endParaRPr sz="2400"/>
          </a:p>
        </p:txBody>
      </p:sp>
      <p:pic>
        <p:nvPicPr>
          <p:cNvPr id="338" name="Google Shape;3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625" y="1060000"/>
            <a:ext cx="3661100" cy="2089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9200" y="1213675"/>
            <a:ext cx="4150649" cy="3565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93025" y="3063175"/>
            <a:ext cx="2557524" cy="191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Evaluation Metrics</a:t>
            </a:r>
            <a:endParaRPr sz="2400"/>
          </a:p>
        </p:txBody>
      </p:sp>
      <p:sp>
        <p:nvSpPr>
          <p:cNvPr id="346" name="Google Shape;346;p23"/>
          <p:cNvSpPr txBox="1"/>
          <p:nvPr/>
        </p:nvSpPr>
        <p:spPr>
          <a:xfrm>
            <a:off x="6244050" y="4772700"/>
            <a:ext cx="30000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/>
              <a:t>Reference </a:t>
            </a:r>
            <a:r>
              <a:rPr lang="en" sz="1100"/>
              <a:t>-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https://www.researchgate.net/</a:t>
            </a:r>
            <a:endParaRPr/>
          </a:p>
        </p:txBody>
      </p:sp>
      <p:pic>
        <p:nvPicPr>
          <p:cNvPr id="347" name="Google Shape;347;p23"/>
          <p:cNvPicPr preferRelativeResize="0"/>
          <p:nvPr/>
        </p:nvPicPr>
        <p:blipFill rotWithShape="1">
          <a:blip r:embed="rId4">
            <a:alphaModFix/>
          </a:blip>
          <a:srcRect b="-15127" l="0" r="0" t="0"/>
          <a:stretch/>
        </p:blipFill>
        <p:spPr>
          <a:xfrm>
            <a:off x="967975" y="1376000"/>
            <a:ext cx="7772226" cy="322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4"/>
          <p:cNvSpPr txBox="1"/>
          <p:nvPr>
            <p:ph type="title"/>
          </p:nvPr>
        </p:nvSpPr>
        <p:spPr>
          <a:xfrm>
            <a:off x="1303800" y="598575"/>
            <a:ext cx="7030500" cy="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K-Nearest Neighbors</a:t>
            </a:r>
            <a:endParaRPr sz="2400"/>
          </a:p>
        </p:txBody>
      </p:sp>
      <p:pic>
        <p:nvPicPr>
          <p:cNvPr id="353" name="Google Shape;3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550" y="1461813"/>
            <a:ext cx="3600450" cy="240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4000" y="1461825"/>
            <a:ext cx="3619500" cy="23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5"/>
          <p:cNvSpPr txBox="1"/>
          <p:nvPr>
            <p:ph type="title"/>
          </p:nvPr>
        </p:nvSpPr>
        <p:spPr>
          <a:xfrm>
            <a:off x="1303800" y="598575"/>
            <a:ext cx="7030500" cy="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Choosing the right value of K</a:t>
            </a:r>
            <a:endParaRPr sz="2400"/>
          </a:p>
        </p:txBody>
      </p:sp>
      <p:pic>
        <p:nvPicPr>
          <p:cNvPr id="360" name="Google Shape;3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3625" y="1170000"/>
            <a:ext cx="3854999" cy="1771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9275" y="3053775"/>
            <a:ext cx="3855001" cy="17711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91075" y="1285075"/>
            <a:ext cx="3162575" cy="156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86902" y="3175500"/>
            <a:ext cx="3166749" cy="156455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25"/>
          <p:cNvSpPr txBox="1"/>
          <p:nvPr/>
        </p:nvSpPr>
        <p:spPr>
          <a:xfrm>
            <a:off x="6091650" y="4772700"/>
            <a:ext cx="30000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/>
              <a:t>Reference </a:t>
            </a:r>
            <a:r>
              <a:rPr lang="en" sz="1100"/>
              <a:t>-</a:t>
            </a:r>
            <a:r>
              <a:rPr lang="en" sz="1100" u="sng">
                <a:solidFill>
                  <a:schemeClr val="hlink"/>
                </a:solidFill>
                <a:hlinkClick r:id="rId7"/>
              </a:rPr>
              <a:t>https://www.analyticsvidhya.com/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6"/>
          <p:cNvSpPr txBox="1"/>
          <p:nvPr>
            <p:ph type="title"/>
          </p:nvPr>
        </p:nvSpPr>
        <p:spPr>
          <a:xfrm>
            <a:off x="1303800" y="598575"/>
            <a:ext cx="7030500" cy="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Decision Tree/ Regression Tree</a:t>
            </a:r>
            <a:endParaRPr sz="2400"/>
          </a:p>
        </p:txBody>
      </p:sp>
      <p:sp>
        <p:nvSpPr>
          <p:cNvPr id="370" name="Google Shape;370;p26"/>
          <p:cNvSpPr txBox="1"/>
          <p:nvPr>
            <p:ph idx="1" type="body"/>
          </p:nvPr>
        </p:nvSpPr>
        <p:spPr>
          <a:xfrm>
            <a:off x="564750" y="1342075"/>
            <a:ext cx="4331400" cy="38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/>
              <a:t>Assumptions</a:t>
            </a:r>
            <a:r>
              <a:rPr b="1" lang="en" sz="1800"/>
              <a:t> -</a:t>
            </a:r>
            <a:endParaRPr b="1" sz="18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At the beginning, the whole training set is considered as the root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Feature values are preferred to be categorical. If the values are continuous then they are discretized prior to building the model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Records are distributed recursively on the basis of attribute values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Order to placing attributes as root or internal node of the tree is done by using some statistical approach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Gini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CHAID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Entropy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371" name="Google Shape;3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6150" y="1913600"/>
            <a:ext cx="4060700" cy="2241849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26"/>
          <p:cNvSpPr txBox="1"/>
          <p:nvPr/>
        </p:nvSpPr>
        <p:spPr>
          <a:xfrm>
            <a:off x="6622100" y="4772700"/>
            <a:ext cx="24696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/>
              <a:t>Reference </a:t>
            </a:r>
            <a:r>
              <a:rPr lang="en" sz="1100"/>
              <a:t>-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https://dataaspirant.com/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7"/>
          <p:cNvSpPr txBox="1"/>
          <p:nvPr>
            <p:ph type="title"/>
          </p:nvPr>
        </p:nvSpPr>
        <p:spPr>
          <a:xfrm>
            <a:off x="1303800" y="598575"/>
            <a:ext cx="7030500" cy="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Decision Tree/ Regression Tree</a:t>
            </a:r>
            <a:endParaRPr sz="2400"/>
          </a:p>
        </p:txBody>
      </p:sp>
      <p:sp>
        <p:nvSpPr>
          <p:cNvPr id="378" name="Google Shape;378;p27"/>
          <p:cNvSpPr txBox="1"/>
          <p:nvPr>
            <p:ph idx="1" type="body"/>
          </p:nvPr>
        </p:nvSpPr>
        <p:spPr>
          <a:xfrm>
            <a:off x="580750" y="4008225"/>
            <a:ext cx="4413600" cy="6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858"/>
              </a:buClr>
              <a:buSzPts val="1000"/>
              <a:buFont typeface="Roboto"/>
              <a:buAutoNum type="arabicPeriod"/>
            </a:pPr>
            <a:r>
              <a:rPr lang="en" sz="1000"/>
              <a:t>Gini for sub-node Female = (0.2)*(0.2)+(0.8)*(0.8)=0.68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595858"/>
              </a:buClr>
              <a:buSzPts val="1000"/>
              <a:buFont typeface="Roboto"/>
              <a:buAutoNum type="arabicPeriod"/>
            </a:pPr>
            <a:r>
              <a:rPr lang="en" sz="1000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Gini for sub-node Male = (0.65)*(0.65)+(0.35)*(0.35)=0.55</a:t>
            </a:r>
            <a:endParaRPr sz="100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595858"/>
              </a:buClr>
              <a:buSzPts val="1000"/>
              <a:buFont typeface="Roboto"/>
              <a:buAutoNum type="arabicPeriod"/>
            </a:pPr>
            <a:r>
              <a:rPr lang="en" sz="1150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000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Weighted Gini for Split Gender = (10/30)*0.68+(20/30)*0.55 = </a:t>
            </a:r>
            <a:r>
              <a:rPr b="1" lang="en" sz="1000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0.59</a:t>
            </a:r>
            <a:endParaRPr sz="1800"/>
          </a:p>
        </p:txBody>
      </p:sp>
      <p:pic>
        <p:nvPicPr>
          <p:cNvPr id="379" name="Google Shape;37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950" y="1159800"/>
            <a:ext cx="8177775" cy="2848425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27"/>
          <p:cNvSpPr txBox="1"/>
          <p:nvPr>
            <p:ph idx="1" type="body"/>
          </p:nvPr>
        </p:nvSpPr>
        <p:spPr>
          <a:xfrm>
            <a:off x="4771750" y="4008225"/>
            <a:ext cx="4413600" cy="6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858"/>
              </a:buClr>
              <a:buSzPts val="1000"/>
              <a:buFont typeface="Roboto"/>
              <a:buAutoNum type="arabicPeriod"/>
            </a:pPr>
            <a:r>
              <a:rPr lang="en" sz="1000"/>
              <a:t>Gini for sub-node </a:t>
            </a:r>
            <a:r>
              <a:rPr lang="en" sz="1000"/>
              <a:t>Class IX = (0.43)*(0.43)+(0.57)*(0.57)=0.51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595858"/>
              </a:buClr>
              <a:buSzPts val="1000"/>
              <a:buFont typeface="Roboto"/>
              <a:buAutoNum type="arabicPeriod"/>
            </a:pPr>
            <a:r>
              <a:rPr lang="en" sz="1000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Gini for sub-node </a:t>
            </a:r>
            <a:r>
              <a:rPr lang="en" sz="1000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Class X = (0.56)*(0.56)+(0.44)*(0.44)=0.51</a:t>
            </a:r>
            <a:endParaRPr sz="100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595858"/>
              </a:buClr>
              <a:buSzPts val="1000"/>
              <a:buFont typeface="Roboto"/>
              <a:buAutoNum type="arabicPeriod"/>
            </a:pPr>
            <a:r>
              <a:rPr lang="en" sz="1150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000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Weighted Gini for Split </a:t>
            </a:r>
            <a:r>
              <a:rPr lang="en" sz="1000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Class = (14/30)*0.51+(16/30)*0.51 = </a:t>
            </a:r>
            <a:r>
              <a:rPr b="1" lang="en" sz="1000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0.5</a:t>
            </a:r>
            <a:endParaRPr sz="1800"/>
          </a:p>
        </p:txBody>
      </p:sp>
      <p:sp>
        <p:nvSpPr>
          <p:cNvPr id="381" name="Google Shape;381;p27"/>
          <p:cNvSpPr txBox="1"/>
          <p:nvPr>
            <p:ph idx="1" type="body"/>
          </p:nvPr>
        </p:nvSpPr>
        <p:spPr>
          <a:xfrm>
            <a:off x="656950" y="4620300"/>
            <a:ext cx="6196800" cy="5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50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Split on Gender</a:t>
            </a:r>
            <a:r>
              <a:rPr lang="en" sz="1150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is higher than </a:t>
            </a:r>
            <a:r>
              <a:rPr i="1" lang="en" sz="1150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Split on Class,</a:t>
            </a:r>
            <a:r>
              <a:rPr lang="en" sz="1150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hence, the node split will take place on </a:t>
            </a:r>
            <a:r>
              <a:rPr b="1" lang="en" sz="1150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Gender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5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2" name="Google Shape;382;p27"/>
          <p:cNvSpPr txBox="1"/>
          <p:nvPr/>
        </p:nvSpPr>
        <p:spPr>
          <a:xfrm>
            <a:off x="6077625" y="4772700"/>
            <a:ext cx="30141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/>
              <a:t>Reference </a:t>
            </a:r>
            <a:r>
              <a:rPr lang="en" sz="1100"/>
              <a:t>-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https://www.analyticsvidhya.com/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8"/>
          <p:cNvSpPr txBox="1"/>
          <p:nvPr>
            <p:ph type="title"/>
          </p:nvPr>
        </p:nvSpPr>
        <p:spPr>
          <a:xfrm>
            <a:off x="1303800" y="598575"/>
            <a:ext cx="7030500" cy="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Decision Tree/ Regression Tree</a:t>
            </a:r>
            <a:endParaRPr sz="2400"/>
          </a:p>
        </p:txBody>
      </p:sp>
      <p:sp>
        <p:nvSpPr>
          <p:cNvPr id="388" name="Google Shape;388;p28"/>
          <p:cNvSpPr txBox="1"/>
          <p:nvPr>
            <p:ph idx="1" type="body"/>
          </p:nvPr>
        </p:nvSpPr>
        <p:spPr>
          <a:xfrm>
            <a:off x="1143500" y="1383350"/>
            <a:ext cx="7343700" cy="27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Advantages - </a:t>
            </a:r>
            <a:r>
              <a:rPr lang="en" sz="1400"/>
              <a:t>Explainable, Few hyper parameters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Disadvantages - </a:t>
            </a:r>
            <a:r>
              <a:rPr lang="en" sz="1400"/>
              <a:t>Prone to overfitting, Low accuracy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600"/>
              <a:t>Overfitting </a:t>
            </a:r>
            <a:r>
              <a:rPr b="1" lang="en" sz="1800"/>
              <a:t>- </a:t>
            </a:r>
            <a:r>
              <a:rPr lang="en" sz="1400"/>
              <a:t>Pruning helps in reducing overfitting 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Agenda</a:t>
            </a:r>
            <a:endParaRPr sz="3000"/>
          </a:p>
        </p:txBody>
      </p:sp>
      <p:sp>
        <p:nvSpPr>
          <p:cNvPr id="283" name="Google Shape;283;p14"/>
          <p:cNvSpPr txBox="1"/>
          <p:nvPr>
            <p:ph idx="1" type="body"/>
          </p:nvPr>
        </p:nvSpPr>
        <p:spPr>
          <a:xfrm>
            <a:off x="1019400" y="1474425"/>
            <a:ext cx="7574100" cy="32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Types of variables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Regression vs </a:t>
            </a:r>
            <a:r>
              <a:rPr lang="en" sz="2000"/>
              <a:t>Classification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Classification Techniques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Logistic Regression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Confusion Matrix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Evaluation Metrics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K-Nearest Neighbors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Decision Tree/ Regression Tree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>
            <p:ph idx="1" type="body"/>
          </p:nvPr>
        </p:nvSpPr>
        <p:spPr>
          <a:xfrm>
            <a:off x="1781100" y="1353650"/>
            <a:ext cx="6971400" cy="33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en" sz="1800"/>
              <a:t>Quantitative/ Numeric Variables</a:t>
            </a:r>
            <a:endParaRPr b="1"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b="1" lang="en" sz="1400"/>
              <a:t>Discrete - </a:t>
            </a:r>
            <a:r>
              <a:rPr lang="en" sz="1400"/>
              <a:t>comes from counting 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400"/>
              <a:t>e.g.</a:t>
            </a:r>
            <a:r>
              <a:rPr b="1" lang="en" sz="1400"/>
              <a:t> </a:t>
            </a:r>
            <a:r>
              <a:rPr lang="en" sz="1400"/>
              <a:t>number of books sold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b="1" lang="en" sz="1400"/>
              <a:t>Continuous - </a:t>
            </a:r>
            <a:r>
              <a:rPr lang="en" sz="1400"/>
              <a:t>comes from measurement 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400"/>
              <a:t>e.g. weight, height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en" sz="1800"/>
              <a:t>Qualitative/ Categorical Variables</a:t>
            </a:r>
            <a:endParaRPr b="1"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b="1" lang="en" sz="1400"/>
              <a:t>Nominal - </a:t>
            </a:r>
            <a:r>
              <a:rPr lang="en" sz="1400"/>
              <a:t>labels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i="1" lang="en" sz="1400"/>
              <a:t>Color</a:t>
            </a:r>
            <a:r>
              <a:rPr lang="en" sz="1400"/>
              <a:t>: Red, Green, Blue; </a:t>
            </a:r>
            <a:r>
              <a:rPr i="1" lang="en" sz="1400"/>
              <a:t>Gender</a:t>
            </a:r>
            <a:r>
              <a:rPr lang="en" sz="1400"/>
              <a:t>: Male, Female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b="1" lang="en" sz="1400"/>
              <a:t>Ordinal - </a:t>
            </a:r>
            <a:r>
              <a:rPr lang="en" sz="1400"/>
              <a:t>ordered list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i="1" lang="en" sz="1400"/>
              <a:t>Income</a:t>
            </a:r>
            <a:r>
              <a:rPr lang="en" sz="1400"/>
              <a:t>: High, Medium, Low; </a:t>
            </a:r>
            <a:r>
              <a:rPr i="1" lang="en" sz="1400"/>
              <a:t>Questionnaire</a:t>
            </a:r>
            <a:r>
              <a:rPr lang="en" sz="1400"/>
              <a:t> on scale of 1 to 5</a:t>
            </a:r>
            <a:endParaRPr sz="12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Types of Variables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Regression vs Classification</a:t>
            </a:r>
            <a:endParaRPr sz="2400"/>
          </a:p>
        </p:txBody>
      </p:sp>
      <p:graphicFrame>
        <p:nvGraphicFramePr>
          <p:cNvPr id="295" name="Google Shape;295;p16"/>
          <p:cNvGraphicFramePr/>
          <p:nvPr/>
        </p:nvGraphicFramePr>
        <p:xfrm>
          <a:off x="952500" y="1459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{2E0E0678-3C1B-4AA8-B9D8-E317D9EAA92F}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Regression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Classification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Dependent variable is numeric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Dependent variable is categorical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Techniques - Linear Regression, Regression Tree etc.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Techniques - Logistic Regression, Decision Tree etc.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Evaluation Metric - RMSE, Rsq etc.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Evaluation Metric - Accuracy, F1 score etc.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Example - Predicting salary of employees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Example - Spam filtering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Classification Techniques</a:t>
            </a:r>
            <a:endParaRPr sz="2400"/>
          </a:p>
        </p:txBody>
      </p:sp>
      <p:sp>
        <p:nvSpPr>
          <p:cNvPr id="301" name="Google Shape;301;p17"/>
          <p:cNvSpPr txBox="1"/>
          <p:nvPr>
            <p:ph idx="1" type="body"/>
          </p:nvPr>
        </p:nvSpPr>
        <p:spPr>
          <a:xfrm>
            <a:off x="1781100" y="1353650"/>
            <a:ext cx="6971400" cy="33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 sz="1800"/>
              <a:t>Logistic Regression</a:t>
            </a:r>
            <a:endParaRPr sz="18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 sz="1800"/>
              <a:t>Naive Bayes</a:t>
            </a:r>
            <a:endParaRPr sz="18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 sz="1800"/>
              <a:t>K-Nearest Neighbors</a:t>
            </a:r>
            <a:endParaRPr sz="18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 sz="1800"/>
              <a:t>Decision Tree</a:t>
            </a:r>
            <a:endParaRPr sz="18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 sz="1800"/>
              <a:t>Random Forest</a:t>
            </a:r>
            <a:endParaRPr sz="18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 sz="1800"/>
              <a:t>XGBoost</a:t>
            </a:r>
            <a:endParaRPr sz="18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 sz="1800"/>
              <a:t>SVM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en" sz="2000"/>
              <a:t>Can we apply linear regression?</a:t>
            </a:r>
            <a:endParaRPr i="1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"/>
          <p:cNvSpPr txBox="1"/>
          <p:nvPr>
            <p:ph type="title"/>
          </p:nvPr>
        </p:nvSpPr>
        <p:spPr>
          <a:xfrm>
            <a:off x="1303800" y="598575"/>
            <a:ext cx="7030500" cy="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Logistic Regression</a:t>
            </a:r>
            <a:endParaRPr sz="2400"/>
          </a:p>
        </p:txBody>
      </p:sp>
      <p:graphicFrame>
        <p:nvGraphicFramePr>
          <p:cNvPr id="307" name="Google Shape;307;p18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{2E0E0678-3C1B-4AA8-B9D8-E317D9EAA92F}</a:tableStyleId>
              </a:tblPr>
              <a:tblGrid>
                <a:gridCol w="1020600"/>
                <a:gridCol w="1020600"/>
                <a:gridCol w="1020600"/>
              </a:tblGrid>
              <a:tr h="316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04040"/>
                          </a:solidFill>
                          <a:highlight>
                            <a:srgbClr val="FCFCFC"/>
                          </a:highlight>
                        </a:rPr>
                        <a:t>Studied</a:t>
                      </a:r>
                      <a:endParaRPr b="1" sz="1100">
                        <a:solidFill>
                          <a:srgbClr val="404040"/>
                        </a:solidFill>
                        <a:highlight>
                          <a:srgbClr val="FCFCFC"/>
                        </a:highlight>
                      </a:endParaRPr>
                    </a:p>
                  </a:txBody>
                  <a:tcPr marT="76200" marB="76200" marR="152400" marL="152400" anchor="ctr">
                    <a:lnL cap="flat" cmpd="sng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04040"/>
                          </a:solidFill>
                          <a:highlight>
                            <a:srgbClr val="FCFCFC"/>
                          </a:highlight>
                        </a:rPr>
                        <a:t>Slept</a:t>
                      </a:r>
                      <a:endParaRPr b="1" sz="1100">
                        <a:solidFill>
                          <a:srgbClr val="404040"/>
                        </a:solidFill>
                        <a:highlight>
                          <a:srgbClr val="FCFCFC"/>
                        </a:highlight>
                      </a:endParaRPr>
                    </a:p>
                  </a:txBody>
                  <a:tcPr marT="76200" marB="76200" marR="152400" marL="152400" anchor="ctr">
                    <a:lnL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04040"/>
                          </a:solidFill>
                          <a:highlight>
                            <a:srgbClr val="FCFCFC"/>
                          </a:highlight>
                        </a:rPr>
                        <a:t>Passed</a:t>
                      </a:r>
                      <a:endParaRPr b="1" sz="1100">
                        <a:solidFill>
                          <a:srgbClr val="404040"/>
                        </a:solidFill>
                        <a:highlight>
                          <a:srgbClr val="FCFCFC"/>
                        </a:highlight>
                      </a:endParaRPr>
                    </a:p>
                  </a:txBody>
                  <a:tcPr marT="76200" marB="76200" marR="152400" marL="152400" anchor="ctr">
                    <a:lnL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6F6"/>
                    </a:solidFill>
                  </a:tcPr>
                </a:tc>
              </a:tr>
              <a:tr h="316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04040"/>
                          </a:solidFill>
                          <a:highlight>
                            <a:srgbClr val="FCFCFC"/>
                          </a:highlight>
                        </a:rPr>
                        <a:t>4.85</a:t>
                      </a:r>
                      <a:endParaRPr sz="1100">
                        <a:solidFill>
                          <a:srgbClr val="404040"/>
                        </a:solidFill>
                        <a:highlight>
                          <a:srgbClr val="FCFCFC"/>
                        </a:highlight>
                      </a:endParaRPr>
                    </a:p>
                  </a:txBody>
                  <a:tcPr marT="76200" marB="76200" marR="152400" marL="152400" anchor="ctr">
                    <a:lnL cap="flat" cmpd="sng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04040"/>
                          </a:solidFill>
                          <a:highlight>
                            <a:srgbClr val="FCFCFC"/>
                          </a:highlight>
                        </a:rPr>
                        <a:t>9.63</a:t>
                      </a:r>
                      <a:endParaRPr sz="1100">
                        <a:solidFill>
                          <a:srgbClr val="404040"/>
                        </a:solidFill>
                        <a:highlight>
                          <a:srgbClr val="FCFCFC"/>
                        </a:highlight>
                      </a:endParaRPr>
                    </a:p>
                  </a:txBody>
                  <a:tcPr marT="76200" marB="76200" marR="152400" marL="152400" anchor="ctr">
                    <a:lnL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04040"/>
                          </a:solidFill>
                          <a:highlight>
                            <a:srgbClr val="FCFCFC"/>
                          </a:highlight>
                        </a:rPr>
                        <a:t>1</a:t>
                      </a:r>
                      <a:endParaRPr sz="1100">
                        <a:solidFill>
                          <a:srgbClr val="404040"/>
                        </a:solidFill>
                        <a:highlight>
                          <a:srgbClr val="FCFCFC"/>
                        </a:highlight>
                      </a:endParaRPr>
                    </a:p>
                  </a:txBody>
                  <a:tcPr marT="76200" marB="76200" marR="152400" marL="152400" anchor="ctr">
                    <a:lnL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6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04040"/>
                          </a:solidFill>
                          <a:highlight>
                            <a:srgbClr val="FCFCFC"/>
                          </a:highlight>
                        </a:rPr>
                        <a:t>8.62</a:t>
                      </a:r>
                      <a:endParaRPr sz="1100">
                        <a:solidFill>
                          <a:srgbClr val="404040"/>
                        </a:solidFill>
                        <a:highlight>
                          <a:srgbClr val="FCFCFC"/>
                        </a:highlight>
                      </a:endParaRPr>
                    </a:p>
                  </a:txBody>
                  <a:tcPr marT="76200" marB="76200" marR="152400" marL="152400" anchor="ctr">
                    <a:lnL cap="flat" cmpd="sng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04040"/>
                          </a:solidFill>
                          <a:highlight>
                            <a:srgbClr val="FCFCFC"/>
                          </a:highlight>
                        </a:rPr>
                        <a:t>3.23</a:t>
                      </a:r>
                      <a:endParaRPr sz="1100">
                        <a:solidFill>
                          <a:srgbClr val="404040"/>
                        </a:solidFill>
                        <a:highlight>
                          <a:srgbClr val="FCFCFC"/>
                        </a:highlight>
                      </a:endParaRPr>
                    </a:p>
                  </a:txBody>
                  <a:tcPr marT="76200" marB="76200" marR="152400" marL="152400" anchor="ctr">
                    <a:lnL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04040"/>
                          </a:solidFill>
                          <a:highlight>
                            <a:srgbClr val="FCFCFC"/>
                          </a:highlight>
                        </a:rPr>
                        <a:t>0</a:t>
                      </a:r>
                      <a:endParaRPr sz="1100">
                        <a:solidFill>
                          <a:srgbClr val="404040"/>
                        </a:solidFill>
                        <a:highlight>
                          <a:srgbClr val="FCFCFC"/>
                        </a:highlight>
                      </a:endParaRPr>
                    </a:p>
                  </a:txBody>
                  <a:tcPr marT="76200" marB="76200" marR="152400" marL="152400" anchor="ctr">
                    <a:lnL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6F6"/>
                    </a:solidFill>
                  </a:tcPr>
                </a:tc>
              </a:tr>
              <a:tr h="316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04040"/>
                          </a:solidFill>
                          <a:highlight>
                            <a:srgbClr val="FCFCFC"/>
                          </a:highlight>
                        </a:rPr>
                        <a:t>5.43</a:t>
                      </a:r>
                      <a:endParaRPr sz="1100">
                        <a:solidFill>
                          <a:srgbClr val="404040"/>
                        </a:solidFill>
                        <a:highlight>
                          <a:srgbClr val="FCFCFC"/>
                        </a:highlight>
                      </a:endParaRPr>
                    </a:p>
                  </a:txBody>
                  <a:tcPr marT="76200" marB="76200" marR="152400" marL="152400" anchor="ctr">
                    <a:lnL cap="flat" cmpd="sng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04040"/>
                          </a:solidFill>
                          <a:highlight>
                            <a:srgbClr val="FCFCFC"/>
                          </a:highlight>
                        </a:rPr>
                        <a:t>8.23</a:t>
                      </a:r>
                      <a:endParaRPr sz="1100">
                        <a:solidFill>
                          <a:srgbClr val="404040"/>
                        </a:solidFill>
                        <a:highlight>
                          <a:srgbClr val="FCFCFC"/>
                        </a:highlight>
                      </a:endParaRPr>
                    </a:p>
                  </a:txBody>
                  <a:tcPr marT="76200" marB="76200" marR="152400" marL="152400" anchor="ctr">
                    <a:lnL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04040"/>
                          </a:solidFill>
                          <a:highlight>
                            <a:srgbClr val="FCFCFC"/>
                          </a:highlight>
                        </a:rPr>
                        <a:t>1</a:t>
                      </a:r>
                      <a:endParaRPr sz="1100">
                        <a:solidFill>
                          <a:srgbClr val="404040"/>
                        </a:solidFill>
                        <a:highlight>
                          <a:srgbClr val="FCFCFC"/>
                        </a:highlight>
                      </a:endParaRPr>
                    </a:p>
                  </a:txBody>
                  <a:tcPr marT="76200" marB="76200" marR="152400" marL="152400" anchor="ctr">
                    <a:lnL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6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04040"/>
                          </a:solidFill>
                          <a:highlight>
                            <a:srgbClr val="FCFCFC"/>
                          </a:highlight>
                        </a:rPr>
                        <a:t>9.21</a:t>
                      </a:r>
                      <a:endParaRPr sz="1100">
                        <a:solidFill>
                          <a:srgbClr val="404040"/>
                        </a:solidFill>
                        <a:highlight>
                          <a:srgbClr val="FCFCFC"/>
                        </a:highlight>
                      </a:endParaRPr>
                    </a:p>
                  </a:txBody>
                  <a:tcPr marT="76200" marB="76200" marR="152400" marL="152400" anchor="ctr">
                    <a:lnL cap="flat" cmpd="sng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04040"/>
                          </a:solidFill>
                          <a:highlight>
                            <a:srgbClr val="FCFCFC"/>
                          </a:highlight>
                        </a:rPr>
                        <a:t>6.34</a:t>
                      </a:r>
                      <a:endParaRPr sz="1100">
                        <a:solidFill>
                          <a:srgbClr val="404040"/>
                        </a:solidFill>
                        <a:highlight>
                          <a:srgbClr val="FCFCFC"/>
                        </a:highlight>
                      </a:endParaRPr>
                    </a:p>
                  </a:txBody>
                  <a:tcPr marT="76200" marB="76200" marR="152400" marL="152400" anchor="ctr">
                    <a:lnL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04040"/>
                          </a:solidFill>
                          <a:highlight>
                            <a:srgbClr val="FCFCFC"/>
                          </a:highlight>
                        </a:rPr>
                        <a:t>0</a:t>
                      </a:r>
                      <a:endParaRPr sz="1100">
                        <a:solidFill>
                          <a:srgbClr val="404040"/>
                        </a:solidFill>
                        <a:highlight>
                          <a:srgbClr val="FCFCFC"/>
                        </a:highlight>
                      </a:endParaRPr>
                    </a:p>
                  </a:txBody>
                  <a:tcPr marT="76200" marB="76200" marR="152400" marL="152400" anchor="ctr">
                    <a:lnL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6F6"/>
                    </a:solidFill>
                  </a:tcPr>
                </a:tc>
              </a:tr>
            </a:tbl>
          </a:graphicData>
        </a:graphic>
      </p:graphicFrame>
      <p:pic>
        <p:nvPicPr>
          <p:cNvPr id="308" name="Google Shape;3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32324"/>
            <a:ext cx="3898650" cy="272185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18"/>
          <p:cNvSpPr txBox="1"/>
          <p:nvPr/>
        </p:nvSpPr>
        <p:spPr>
          <a:xfrm>
            <a:off x="5741675" y="4772700"/>
            <a:ext cx="32937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/>
              <a:t>Reference </a:t>
            </a:r>
            <a:r>
              <a:rPr lang="en" sz="1100"/>
              <a:t>-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https://ml-cheatsheet.readthedocs.io/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/>
          <p:nvPr>
            <p:ph type="title"/>
          </p:nvPr>
        </p:nvSpPr>
        <p:spPr>
          <a:xfrm>
            <a:off x="1303800" y="598575"/>
            <a:ext cx="7030500" cy="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Logistic Regression</a:t>
            </a:r>
            <a:endParaRPr sz="2400"/>
          </a:p>
        </p:txBody>
      </p:sp>
      <p:sp>
        <p:nvSpPr>
          <p:cNvPr id="315" name="Google Shape;315;p19"/>
          <p:cNvSpPr txBox="1"/>
          <p:nvPr>
            <p:ph idx="1" type="body"/>
          </p:nvPr>
        </p:nvSpPr>
        <p:spPr>
          <a:xfrm>
            <a:off x="564750" y="1342075"/>
            <a:ext cx="4331400" cy="15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/>
              <a:t>Assumptions</a:t>
            </a:r>
            <a:r>
              <a:rPr b="1" lang="en" sz="1800"/>
              <a:t> -</a:t>
            </a:r>
            <a:endParaRPr b="1" sz="18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Dependent variable is categorical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Observations are independent of each other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Little/no multicollinearity between features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Linearity of features and log odds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316" name="Google Shape;3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8550" y="1206975"/>
            <a:ext cx="3943050" cy="2633067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19"/>
          <p:cNvSpPr txBox="1"/>
          <p:nvPr/>
        </p:nvSpPr>
        <p:spPr>
          <a:xfrm>
            <a:off x="6483100" y="3758975"/>
            <a:ext cx="14133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Sigmoid Function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0"/>
          <p:cNvSpPr txBox="1"/>
          <p:nvPr>
            <p:ph type="title"/>
          </p:nvPr>
        </p:nvSpPr>
        <p:spPr>
          <a:xfrm>
            <a:off x="1303800" y="598575"/>
            <a:ext cx="7030500" cy="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Logistic Regression</a:t>
            </a:r>
            <a:endParaRPr sz="2400"/>
          </a:p>
        </p:txBody>
      </p:sp>
      <p:sp>
        <p:nvSpPr>
          <p:cNvPr id="323" name="Google Shape;323;p20"/>
          <p:cNvSpPr txBox="1"/>
          <p:nvPr/>
        </p:nvSpPr>
        <p:spPr>
          <a:xfrm>
            <a:off x="6390400" y="4742550"/>
            <a:ext cx="25023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/>
              <a:t>Reference </a:t>
            </a:r>
            <a:r>
              <a:rPr lang="en" sz="1100"/>
              <a:t>-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https://pmirla.github.io/</a:t>
            </a:r>
            <a:endParaRPr/>
          </a:p>
        </p:txBody>
      </p:sp>
      <p:pic>
        <p:nvPicPr>
          <p:cNvPr id="324" name="Google Shape;3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3800" y="1647050"/>
            <a:ext cx="3511125" cy="260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20"/>
          <p:cNvPicPr preferRelativeResize="0"/>
          <p:nvPr/>
        </p:nvPicPr>
        <p:blipFill rotWithShape="1">
          <a:blip r:embed="rId5">
            <a:alphaModFix/>
          </a:blip>
          <a:srcRect b="13119" l="0" r="0" t="0"/>
          <a:stretch/>
        </p:blipFill>
        <p:spPr>
          <a:xfrm>
            <a:off x="5081775" y="1645450"/>
            <a:ext cx="3511124" cy="2600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Logistic Regression</a:t>
            </a:r>
            <a:endParaRPr sz="2400"/>
          </a:p>
        </p:txBody>
      </p:sp>
      <p:pic>
        <p:nvPicPr>
          <p:cNvPr id="331" name="Google Shape;3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3275" y="1888275"/>
            <a:ext cx="5811901" cy="150160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21"/>
          <p:cNvSpPr txBox="1"/>
          <p:nvPr/>
        </p:nvSpPr>
        <p:spPr>
          <a:xfrm>
            <a:off x="829875" y="2026175"/>
            <a:ext cx="1876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Maximum Likelihood:</a:t>
            </a:r>
            <a:endParaRPr b="1"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