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  <p:embeddedFont>
      <p:font typeface="Nunito"/>
      <p:regular r:id="rId22"/>
      <p:bold r:id="rId23"/>
      <p:italic r:id="rId24"/>
      <p:boldItalic r:id="rId25"/>
    </p:embeddedFont>
    <p:embeddedFont>
      <p:font typeface="Maven Pro"/>
      <p:regular r:id="rId26"/>
      <p:bold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C2ED8802-5784-471D-BF08-DBDD60944D49}">
  <a:tblStyle styleId="{C2ED8802-5784-471D-BF08-DBDD60944D49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22" Type="http://schemas.openxmlformats.org/officeDocument/2006/relationships/font" Target="fonts/Nunito-regular.fntdata"/><Relationship Id="rId21" Type="http://schemas.openxmlformats.org/officeDocument/2006/relationships/font" Target="fonts/Roboto-boldItalic.fntdata"/><Relationship Id="rId24" Type="http://schemas.openxmlformats.org/officeDocument/2006/relationships/font" Target="fonts/Nunito-italic.fntdata"/><Relationship Id="rId23" Type="http://schemas.openxmlformats.org/officeDocument/2006/relationships/font" Target="fonts/Nuni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MavenPro-regular.fntdata"/><Relationship Id="rId25" Type="http://schemas.openxmlformats.org/officeDocument/2006/relationships/font" Target="fonts/Nunito-boldItalic.fntdata"/><Relationship Id="rId27" Type="http://schemas.openxmlformats.org/officeDocument/2006/relationships/font" Target="fonts/MavenPro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Roboto-bold.fntdata"/><Relationship Id="rId1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8023ad6d54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8023ad6d54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8023ad6d54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8023ad6d54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74ed4eec04_0_6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74ed4eec04_0_6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7feecf650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7feecf650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8023ad6d5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8023ad6d5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7feecf650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7feecf650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8023ad6d54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8023ad6d54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75402668d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75402668d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8023ad6d54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8023ad6d54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8023ad6d54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8023ad6d54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hyperlink" Target="https://www.gormanalysis.com/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www.gormanalysis.com/" TargetMode="External"/><Relationship Id="rId4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hyperlink" Target="https://www.analyticsvidhya.com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analyticsvidhya.com/" TargetMode="External"/><Relationship Id="rId4" Type="http://schemas.openxmlformats.org/officeDocument/2006/relationships/image" Target="../media/image3.png"/><Relationship Id="rId5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analyticsvidhya.com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analyticsvidhya.com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analyticsvidhya.com/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gormanalysis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41450" y="1635300"/>
            <a:ext cx="4541100" cy="146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Ensemble Techniques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/>
              <a:t>XGBoost</a:t>
            </a:r>
            <a:endParaRPr sz="2400"/>
          </a:p>
        </p:txBody>
      </p:sp>
      <p:pic>
        <p:nvPicPr>
          <p:cNvPr id="344" name="Google Shape;34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9375" y="1194225"/>
            <a:ext cx="2913275" cy="2913275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22"/>
          <p:cNvSpPr txBox="1"/>
          <p:nvPr/>
        </p:nvSpPr>
        <p:spPr>
          <a:xfrm>
            <a:off x="6091650" y="4772700"/>
            <a:ext cx="30000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/>
              <a:t>Reference </a:t>
            </a:r>
            <a:r>
              <a:rPr lang="en" sz="1100"/>
              <a:t>- </a:t>
            </a:r>
            <a:r>
              <a:rPr lang="en" sz="1100" u="sng">
                <a:solidFill>
                  <a:schemeClr val="hlink"/>
                </a:solidFill>
                <a:hlinkClick r:id="rId4"/>
              </a:rPr>
              <a:t>https://www.gormanalysis.com/</a:t>
            </a:r>
            <a:endParaRPr/>
          </a:p>
        </p:txBody>
      </p:sp>
      <p:graphicFrame>
        <p:nvGraphicFramePr>
          <p:cNvPr id="346" name="Google Shape;346;p22"/>
          <p:cNvGraphicFramePr/>
          <p:nvPr/>
        </p:nvGraphicFramePr>
        <p:xfrm>
          <a:off x="4670350" y="1832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{C2ED8802-5784-471D-BF08-DBDD60944D49}</a:tableStyleId>
              </a:tblPr>
              <a:tblGrid>
                <a:gridCol w="1031025"/>
                <a:gridCol w="894575"/>
                <a:gridCol w="1205800"/>
                <a:gridCol w="1126275"/>
              </a:tblGrid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rgbClr val="333333"/>
                          </a:solidFill>
                        </a:rPr>
                        <a:t>PersonID</a:t>
                      </a:r>
                      <a:endParaRPr b="1" sz="800">
                        <a:solidFill>
                          <a:srgbClr val="333333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rgbClr val="333333"/>
                          </a:solidFill>
                        </a:rPr>
                        <a:t>Age</a:t>
                      </a:r>
                      <a:endParaRPr b="1" sz="800">
                        <a:solidFill>
                          <a:srgbClr val="333333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rgbClr val="333333"/>
                          </a:solidFill>
                        </a:rPr>
                        <a:t>Tree1 Prediction</a:t>
                      </a:r>
                      <a:endParaRPr b="1" sz="800">
                        <a:solidFill>
                          <a:srgbClr val="333333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rgbClr val="333333"/>
                          </a:solidFill>
                        </a:rPr>
                        <a:t>Tree1 Residual</a:t>
                      </a:r>
                      <a:endParaRPr b="1" sz="800">
                        <a:solidFill>
                          <a:srgbClr val="333333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333333"/>
                          </a:solidFill>
                        </a:rPr>
                        <a:t>1</a:t>
                      </a:r>
                      <a:endParaRPr sz="800">
                        <a:solidFill>
                          <a:srgbClr val="333333"/>
                        </a:solidFill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333333"/>
                          </a:solidFill>
                        </a:rPr>
                        <a:t>13</a:t>
                      </a:r>
                      <a:endParaRPr sz="800">
                        <a:solidFill>
                          <a:srgbClr val="333333"/>
                        </a:solidFill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333333"/>
                          </a:solidFill>
                        </a:rPr>
                        <a:t>19.25</a:t>
                      </a:r>
                      <a:endParaRPr sz="800">
                        <a:solidFill>
                          <a:srgbClr val="333333"/>
                        </a:solidFill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333333"/>
                          </a:solidFill>
                        </a:rPr>
                        <a:t>-6.25</a:t>
                      </a:r>
                      <a:endParaRPr sz="800">
                        <a:solidFill>
                          <a:srgbClr val="333333"/>
                        </a:solidFill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333333"/>
                          </a:solidFill>
                        </a:rPr>
                        <a:t>2</a:t>
                      </a:r>
                      <a:endParaRPr sz="800">
                        <a:solidFill>
                          <a:srgbClr val="333333"/>
                        </a:solidFill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333333"/>
                          </a:solidFill>
                        </a:rPr>
                        <a:t>14</a:t>
                      </a:r>
                      <a:endParaRPr sz="800">
                        <a:solidFill>
                          <a:srgbClr val="333333"/>
                        </a:solidFill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333333"/>
                          </a:solidFill>
                        </a:rPr>
                        <a:t>19.25</a:t>
                      </a:r>
                      <a:endParaRPr sz="800">
                        <a:solidFill>
                          <a:srgbClr val="333333"/>
                        </a:solidFill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333333"/>
                          </a:solidFill>
                        </a:rPr>
                        <a:t>-5.25</a:t>
                      </a:r>
                      <a:endParaRPr sz="800">
                        <a:solidFill>
                          <a:srgbClr val="333333"/>
                        </a:solidFill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333333"/>
                          </a:solidFill>
                        </a:rPr>
                        <a:t>3</a:t>
                      </a:r>
                      <a:endParaRPr sz="800">
                        <a:solidFill>
                          <a:srgbClr val="333333"/>
                        </a:solidFill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333333"/>
                          </a:solidFill>
                        </a:rPr>
                        <a:t>15</a:t>
                      </a:r>
                      <a:endParaRPr sz="800">
                        <a:solidFill>
                          <a:srgbClr val="333333"/>
                        </a:solidFill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333333"/>
                          </a:solidFill>
                        </a:rPr>
                        <a:t>19.25</a:t>
                      </a:r>
                      <a:endParaRPr sz="800">
                        <a:solidFill>
                          <a:srgbClr val="333333"/>
                        </a:solidFill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333333"/>
                          </a:solidFill>
                        </a:rPr>
                        <a:t>-4.25</a:t>
                      </a:r>
                      <a:endParaRPr sz="800">
                        <a:solidFill>
                          <a:srgbClr val="333333"/>
                        </a:solidFill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333333"/>
                          </a:solidFill>
                        </a:rPr>
                        <a:t>4</a:t>
                      </a:r>
                      <a:endParaRPr sz="800">
                        <a:solidFill>
                          <a:srgbClr val="333333"/>
                        </a:solidFill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333333"/>
                          </a:solidFill>
                        </a:rPr>
                        <a:t>25</a:t>
                      </a:r>
                      <a:endParaRPr sz="800">
                        <a:solidFill>
                          <a:srgbClr val="333333"/>
                        </a:solidFill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333333"/>
                          </a:solidFill>
                        </a:rPr>
                        <a:t>57.2</a:t>
                      </a:r>
                      <a:endParaRPr sz="800">
                        <a:solidFill>
                          <a:srgbClr val="333333"/>
                        </a:solidFill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333333"/>
                          </a:solidFill>
                        </a:rPr>
                        <a:t>-32.2</a:t>
                      </a:r>
                      <a:endParaRPr sz="800">
                        <a:solidFill>
                          <a:srgbClr val="333333"/>
                        </a:solidFill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333333"/>
                          </a:solidFill>
                        </a:rPr>
                        <a:t>5</a:t>
                      </a:r>
                      <a:endParaRPr sz="800">
                        <a:solidFill>
                          <a:srgbClr val="333333"/>
                        </a:solidFill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333333"/>
                          </a:solidFill>
                        </a:rPr>
                        <a:t>35</a:t>
                      </a:r>
                      <a:endParaRPr sz="800">
                        <a:solidFill>
                          <a:srgbClr val="333333"/>
                        </a:solidFill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333333"/>
                          </a:solidFill>
                        </a:rPr>
                        <a:t>19.25</a:t>
                      </a:r>
                      <a:endParaRPr sz="800">
                        <a:solidFill>
                          <a:srgbClr val="333333"/>
                        </a:solidFill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333333"/>
                          </a:solidFill>
                        </a:rPr>
                        <a:t>15.75</a:t>
                      </a:r>
                      <a:endParaRPr sz="800">
                        <a:solidFill>
                          <a:srgbClr val="333333"/>
                        </a:solidFill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333333"/>
                          </a:solidFill>
                        </a:rPr>
                        <a:t>6</a:t>
                      </a:r>
                      <a:endParaRPr sz="800">
                        <a:solidFill>
                          <a:srgbClr val="333333"/>
                        </a:solidFill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333333"/>
                          </a:solidFill>
                        </a:rPr>
                        <a:t>49</a:t>
                      </a:r>
                      <a:endParaRPr sz="800">
                        <a:solidFill>
                          <a:srgbClr val="333333"/>
                        </a:solidFill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333333"/>
                          </a:solidFill>
                        </a:rPr>
                        <a:t>57.2</a:t>
                      </a:r>
                      <a:endParaRPr sz="800">
                        <a:solidFill>
                          <a:srgbClr val="333333"/>
                        </a:solidFill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333333"/>
                          </a:solidFill>
                        </a:rPr>
                        <a:t>-8.2</a:t>
                      </a:r>
                      <a:endParaRPr sz="800">
                        <a:solidFill>
                          <a:srgbClr val="333333"/>
                        </a:solidFill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333333"/>
                          </a:solidFill>
                        </a:rPr>
                        <a:t>7</a:t>
                      </a:r>
                      <a:endParaRPr sz="800">
                        <a:solidFill>
                          <a:srgbClr val="333333"/>
                        </a:solidFill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333333"/>
                          </a:solidFill>
                        </a:rPr>
                        <a:t>68</a:t>
                      </a:r>
                      <a:endParaRPr sz="800">
                        <a:solidFill>
                          <a:srgbClr val="333333"/>
                        </a:solidFill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333333"/>
                          </a:solidFill>
                        </a:rPr>
                        <a:t>57.2</a:t>
                      </a:r>
                      <a:endParaRPr sz="800">
                        <a:solidFill>
                          <a:srgbClr val="333333"/>
                        </a:solidFill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333333"/>
                          </a:solidFill>
                        </a:rPr>
                        <a:t>10.8</a:t>
                      </a:r>
                      <a:endParaRPr sz="800">
                        <a:solidFill>
                          <a:srgbClr val="333333"/>
                        </a:solidFill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5F5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333333"/>
                          </a:solidFill>
                        </a:rPr>
                        <a:t>8</a:t>
                      </a:r>
                      <a:endParaRPr sz="800">
                        <a:solidFill>
                          <a:srgbClr val="333333"/>
                        </a:solidFill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333333"/>
                          </a:solidFill>
                        </a:rPr>
                        <a:t>71</a:t>
                      </a:r>
                      <a:endParaRPr sz="800">
                        <a:solidFill>
                          <a:srgbClr val="333333"/>
                        </a:solidFill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333333"/>
                          </a:solidFill>
                        </a:rPr>
                        <a:t>57.2</a:t>
                      </a:r>
                      <a:endParaRPr sz="800">
                        <a:solidFill>
                          <a:srgbClr val="333333"/>
                        </a:solidFill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333333"/>
                          </a:solidFill>
                        </a:rPr>
                        <a:t>13.8</a:t>
                      </a:r>
                      <a:endParaRPr sz="800">
                        <a:solidFill>
                          <a:srgbClr val="333333"/>
                        </a:solidFill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333333"/>
                          </a:solidFill>
                        </a:rPr>
                        <a:t>9</a:t>
                      </a:r>
                      <a:endParaRPr sz="800">
                        <a:solidFill>
                          <a:srgbClr val="333333"/>
                        </a:solidFill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333333"/>
                          </a:solidFill>
                        </a:rPr>
                        <a:t>73</a:t>
                      </a:r>
                      <a:endParaRPr sz="800">
                        <a:solidFill>
                          <a:srgbClr val="333333"/>
                        </a:solidFill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333333"/>
                          </a:solidFill>
                        </a:rPr>
                        <a:t>57.2</a:t>
                      </a:r>
                      <a:endParaRPr sz="800">
                        <a:solidFill>
                          <a:srgbClr val="333333"/>
                        </a:solidFill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333333"/>
                          </a:solidFill>
                        </a:rPr>
                        <a:t>15.8</a:t>
                      </a:r>
                      <a:endParaRPr sz="800">
                        <a:solidFill>
                          <a:srgbClr val="333333"/>
                        </a:solidFill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/>
              <a:t>XGBoost</a:t>
            </a:r>
            <a:endParaRPr sz="2400"/>
          </a:p>
        </p:txBody>
      </p:sp>
      <p:sp>
        <p:nvSpPr>
          <p:cNvPr id="352" name="Google Shape;352;p23"/>
          <p:cNvSpPr txBox="1"/>
          <p:nvPr/>
        </p:nvSpPr>
        <p:spPr>
          <a:xfrm>
            <a:off x="6091650" y="4772700"/>
            <a:ext cx="30000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/>
              <a:t>Reference </a:t>
            </a:r>
            <a:r>
              <a:rPr lang="en" sz="1100"/>
              <a:t>- </a:t>
            </a:r>
            <a:r>
              <a:rPr lang="en" sz="1100" u="sng">
                <a:solidFill>
                  <a:schemeClr val="hlink"/>
                </a:solidFill>
                <a:hlinkClick r:id="rId3"/>
              </a:rPr>
              <a:t>https://www.gormanalysis.com/</a:t>
            </a:r>
            <a:endParaRPr/>
          </a:p>
        </p:txBody>
      </p:sp>
      <p:pic>
        <p:nvPicPr>
          <p:cNvPr id="353" name="Google Shape;35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7450" y="1750275"/>
            <a:ext cx="3554601" cy="17773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54" name="Google Shape;354;p23"/>
          <p:cNvGraphicFramePr/>
          <p:nvPr/>
        </p:nvGraphicFramePr>
        <p:xfrm>
          <a:off x="4572000" y="17074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{C2ED8802-5784-471D-BF08-DBDD60944D49}</a:tableStyleId>
              </a:tblPr>
              <a:tblGrid>
                <a:gridCol w="423375"/>
                <a:gridCol w="441400"/>
                <a:gridCol w="702625"/>
                <a:gridCol w="639575"/>
                <a:gridCol w="702625"/>
                <a:gridCol w="891800"/>
                <a:gridCol w="612550"/>
              </a:tblGrid>
              <a:tr h="2740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>
                          <a:solidFill>
                            <a:srgbClr val="333333"/>
                          </a:solidFill>
                        </a:rPr>
                        <a:t>PersonID</a:t>
                      </a:r>
                      <a:endParaRPr b="1" sz="700">
                        <a:solidFill>
                          <a:srgbClr val="333333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>
                          <a:solidFill>
                            <a:srgbClr val="333333"/>
                          </a:solidFill>
                        </a:rPr>
                        <a:t>Age</a:t>
                      </a:r>
                      <a:endParaRPr b="1" sz="700">
                        <a:solidFill>
                          <a:srgbClr val="333333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>
                          <a:solidFill>
                            <a:srgbClr val="333333"/>
                          </a:solidFill>
                        </a:rPr>
                        <a:t>Tree1 Prediction</a:t>
                      </a:r>
                      <a:endParaRPr b="1" sz="700">
                        <a:solidFill>
                          <a:srgbClr val="333333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>
                          <a:solidFill>
                            <a:srgbClr val="333333"/>
                          </a:solidFill>
                        </a:rPr>
                        <a:t>Tree1 Residual</a:t>
                      </a:r>
                      <a:endParaRPr b="1" sz="700">
                        <a:solidFill>
                          <a:srgbClr val="333333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>
                          <a:solidFill>
                            <a:srgbClr val="333333"/>
                          </a:solidFill>
                        </a:rPr>
                        <a:t>Tree2 Prediction</a:t>
                      </a:r>
                      <a:endParaRPr b="1" sz="700">
                        <a:solidFill>
                          <a:srgbClr val="333333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>
                          <a:solidFill>
                            <a:srgbClr val="333333"/>
                          </a:solidFill>
                        </a:rPr>
                        <a:t>Combined Prediction</a:t>
                      </a:r>
                      <a:endParaRPr b="1" sz="700">
                        <a:solidFill>
                          <a:srgbClr val="333333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>
                          <a:solidFill>
                            <a:srgbClr val="333333"/>
                          </a:solidFill>
                        </a:rPr>
                        <a:t>Final Residual</a:t>
                      </a:r>
                      <a:endParaRPr b="1" sz="700">
                        <a:solidFill>
                          <a:srgbClr val="333333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918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rgbClr val="333333"/>
                          </a:solidFill>
                        </a:rPr>
                        <a:t>1</a:t>
                      </a:r>
                      <a:endParaRPr sz="700">
                        <a:solidFill>
                          <a:srgbClr val="333333"/>
                        </a:solidFill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rgbClr val="333333"/>
                          </a:solidFill>
                        </a:rPr>
                        <a:t>13</a:t>
                      </a:r>
                      <a:endParaRPr sz="700">
                        <a:solidFill>
                          <a:srgbClr val="333333"/>
                        </a:solidFill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rgbClr val="333333"/>
                          </a:solidFill>
                        </a:rPr>
                        <a:t>19.25</a:t>
                      </a:r>
                      <a:endParaRPr sz="700">
                        <a:solidFill>
                          <a:srgbClr val="333333"/>
                        </a:solidFill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rgbClr val="333333"/>
                          </a:solidFill>
                        </a:rPr>
                        <a:t>-6.25</a:t>
                      </a:r>
                      <a:endParaRPr sz="700">
                        <a:solidFill>
                          <a:srgbClr val="333333"/>
                        </a:solidFill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rgbClr val="333333"/>
                          </a:solidFill>
                        </a:rPr>
                        <a:t>-3.57</a:t>
                      </a:r>
                      <a:endParaRPr sz="700">
                        <a:solidFill>
                          <a:srgbClr val="333333"/>
                        </a:solidFill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rgbClr val="333333"/>
                          </a:solidFill>
                        </a:rPr>
                        <a:t>15.68</a:t>
                      </a:r>
                      <a:endParaRPr sz="700">
                        <a:solidFill>
                          <a:srgbClr val="333333"/>
                        </a:solidFill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rgbClr val="333333"/>
                          </a:solidFill>
                        </a:rPr>
                        <a:t>2.68</a:t>
                      </a:r>
                      <a:endParaRPr sz="700">
                        <a:solidFill>
                          <a:srgbClr val="333333"/>
                        </a:solidFill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</a:tr>
              <a:tr h="1918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rgbClr val="333333"/>
                          </a:solidFill>
                        </a:rPr>
                        <a:t>2</a:t>
                      </a:r>
                      <a:endParaRPr sz="700">
                        <a:solidFill>
                          <a:srgbClr val="333333"/>
                        </a:solidFill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rgbClr val="333333"/>
                          </a:solidFill>
                        </a:rPr>
                        <a:t>14</a:t>
                      </a:r>
                      <a:endParaRPr sz="700">
                        <a:solidFill>
                          <a:srgbClr val="333333"/>
                        </a:solidFill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rgbClr val="333333"/>
                          </a:solidFill>
                        </a:rPr>
                        <a:t>19.25</a:t>
                      </a:r>
                      <a:endParaRPr sz="700">
                        <a:solidFill>
                          <a:srgbClr val="333333"/>
                        </a:solidFill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rgbClr val="333333"/>
                          </a:solidFill>
                        </a:rPr>
                        <a:t>-5.25</a:t>
                      </a:r>
                      <a:endParaRPr sz="700">
                        <a:solidFill>
                          <a:srgbClr val="333333"/>
                        </a:solidFill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rgbClr val="333333"/>
                          </a:solidFill>
                        </a:rPr>
                        <a:t>-3.57</a:t>
                      </a:r>
                      <a:endParaRPr sz="700">
                        <a:solidFill>
                          <a:srgbClr val="333333"/>
                        </a:solidFill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rgbClr val="333333"/>
                          </a:solidFill>
                        </a:rPr>
                        <a:t>15.68</a:t>
                      </a:r>
                      <a:endParaRPr sz="700">
                        <a:solidFill>
                          <a:srgbClr val="333333"/>
                        </a:solidFill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rgbClr val="333333"/>
                          </a:solidFill>
                        </a:rPr>
                        <a:t>1.68</a:t>
                      </a:r>
                      <a:endParaRPr sz="700">
                        <a:solidFill>
                          <a:srgbClr val="333333"/>
                        </a:solidFill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918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rgbClr val="333333"/>
                          </a:solidFill>
                        </a:rPr>
                        <a:t>3</a:t>
                      </a:r>
                      <a:endParaRPr sz="700">
                        <a:solidFill>
                          <a:srgbClr val="333333"/>
                        </a:solidFill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rgbClr val="333333"/>
                          </a:solidFill>
                        </a:rPr>
                        <a:t>15</a:t>
                      </a:r>
                      <a:endParaRPr sz="700">
                        <a:solidFill>
                          <a:srgbClr val="333333"/>
                        </a:solidFill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rgbClr val="333333"/>
                          </a:solidFill>
                        </a:rPr>
                        <a:t>19.25</a:t>
                      </a:r>
                      <a:endParaRPr sz="700">
                        <a:solidFill>
                          <a:srgbClr val="333333"/>
                        </a:solidFill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rgbClr val="333333"/>
                          </a:solidFill>
                        </a:rPr>
                        <a:t>-4.25</a:t>
                      </a:r>
                      <a:endParaRPr sz="700">
                        <a:solidFill>
                          <a:srgbClr val="333333"/>
                        </a:solidFill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rgbClr val="333333"/>
                          </a:solidFill>
                        </a:rPr>
                        <a:t>-3.57</a:t>
                      </a:r>
                      <a:endParaRPr sz="700">
                        <a:solidFill>
                          <a:srgbClr val="333333"/>
                        </a:solidFill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rgbClr val="333333"/>
                          </a:solidFill>
                        </a:rPr>
                        <a:t>15.68</a:t>
                      </a:r>
                      <a:endParaRPr sz="700">
                        <a:solidFill>
                          <a:srgbClr val="333333"/>
                        </a:solidFill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rgbClr val="333333"/>
                          </a:solidFill>
                        </a:rPr>
                        <a:t>0.68</a:t>
                      </a:r>
                      <a:endParaRPr sz="700">
                        <a:solidFill>
                          <a:srgbClr val="333333"/>
                        </a:solidFill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</a:tr>
              <a:tr h="1918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rgbClr val="333333"/>
                          </a:solidFill>
                        </a:rPr>
                        <a:t>4</a:t>
                      </a:r>
                      <a:endParaRPr sz="700">
                        <a:solidFill>
                          <a:srgbClr val="333333"/>
                        </a:solidFill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rgbClr val="333333"/>
                          </a:solidFill>
                        </a:rPr>
                        <a:t>25</a:t>
                      </a:r>
                      <a:endParaRPr sz="700">
                        <a:solidFill>
                          <a:srgbClr val="333333"/>
                        </a:solidFill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rgbClr val="333333"/>
                          </a:solidFill>
                        </a:rPr>
                        <a:t>57.2</a:t>
                      </a:r>
                      <a:endParaRPr sz="700">
                        <a:solidFill>
                          <a:srgbClr val="333333"/>
                        </a:solidFill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rgbClr val="333333"/>
                          </a:solidFill>
                        </a:rPr>
                        <a:t>-32.2</a:t>
                      </a:r>
                      <a:endParaRPr sz="700">
                        <a:solidFill>
                          <a:srgbClr val="333333"/>
                        </a:solidFill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rgbClr val="333333"/>
                          </a:solidFill>
                        </a:rPr>
                        <a:t>-3.57</a:t>
                      </a:r>
                      <a:endParaRPr sz="700">
                        <a:solidFill>
                          <a:srgbClr val="333333"/>
                        </a:solidFill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rgbClr val="333333"/>
                          </a:solidFill>
                        </a:rPr>
                        <a:t>53.63</a:t>
                      </a:r>
                      <a:endParaRPr sz="700">
                        <a:solidFill>
                          <a:srgbClr val="333333"/>
                        </a:solidFill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rgbClr val="333333"/>
                          </a:solidFill>
                        </a:rPr>
                        <a:t>28.63</a:t>
                      </a:r>
                      <a:endParaRPr sz="700">
                        <a:solidFill>
                          <a:srgbClr val="333333"/>
                        </a:solidFill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918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rgbClr val="333333"/>
                          </a:solidFill>
                        </a:rPr>
                        <a:t>5</a:t>
                      </a:r>
                      <a:endParaRPr sz="700">
                        <a:solidFill>
                          <a:srgbClr val="333333"/>
                        </a:solidFill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rgbClr val="333333"/>
                          </a:solidFill>
                        </a:rPr>
                        <a:t>35</a:t>
                      </a:r>
                      <a:endParaRPr sz="700">
                        <a:solidFill>
                          <a:srgbClr val="333333"/>
                        </a:solidFill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rgbClr val="333333"/>
                          </a:solidFill>
                        </a:rPr>
                        <a:t>19.25</a:t>
                      </a:r>
                      <a:endParaRPr sz="700">
                        <a:solidFill>
                          <a:srgbClr val="333333"/>
                        </a:solidFill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rgbClr val="333333"/>
                          </a:solidFill>
                        </a:rPr>
                        <a:t>15.75</a:t>
                      </a:r>
                      <a:endParaRPr sz="700">
                        <a:solidFill>
                          <a:srgbClr val="333333"/>
                        </a:solidFill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rgbClr val="333333"/>
                          </a:solidFill>
                        </a:rPr>
                        <a:t>-3.57</a:t>
                      </a:r>
                      <a:endParaRPr sz="700">
                        <a:solidFill>
                          <a:srgbClr val="333333"/>
                        </a:solidFill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rgbClr val="333333"/>
                          </a:solidFill>
                        </a:rPr>
                        <a:t>15.68</a:t>
                      </a:r>
                      <a:endParaRPr sz="700">
                        <a:solidFill>
                          <a:srgbClr val="333333"/>
                        </a:solidFill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rgbClr val="333333"/>
                          </a:solidFill>
                        </a:rPr>
                        <a:t>-19.32</a:t>
                      </a:r>
                      <a:endParaRPr sz="700">
                        <a:solidFill>
                          <a:srgbClr val="333333"/>
                        </a:solidFill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</a:tr>
              <a:tr h="1918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rgbClr val="333333"/>
                          </a:solidFill>
                        </a:rPr>
                        <a:t>6</a:t>
                      </a:r>
                      <a:endParaRPr sz="700">
                        <a:solidFill>
                          <a:srgbClr val="333333"/>
                        </a:solidFill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rgbClr val="333333"/>
                          </a:solidFill>
                        </a:rPr>
                        <a:t>49</a:t>
                      </a:r>
                      <a:endParaRPr sz="700">
                        <a:solidFill>
                          <a:srgbClr val="333333"/>
                        </a:solidFill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rgbClr val="333333"/>
                          </a:solidFill>
                        </a:rPr>
                        <a:t>57.2</a:t>
                      </a:r>
                      <a:endParaRPr sz="700">
                        <a:solidFill>
                          <a:srgbClr val="333333"/>
                        </a:solidFill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rgbClr val="333333"/>
                          </a:solidFill>
                        </a:rPr>
                        <a:t>-8.2</a:t>
                      </a:r>
                      <a:endParaRPr sz="700">
                        <a:solidFill>
                          <a:srgbClr val="333333"/>
                        </a:solidFill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rgbClr val="333333"/>
                          </a:solidFill>
                        </a:rPr>
                        <a:t>7.13</a:t>
                      </a:r>
                      <a:endParaRPr sz="700">
                        <a:solidFill>
                          <a:srgbClr val="333333"/>
                        </a:solidFill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rgbClr val="333333"/>
                          </a:solidFill>
                        </a:rPr>
                        <a:t>64.33</a:t>
                      </a:r>
                      <a:endParaRPr sz="700">
                        <a:solidFill>
                          <a:srgbClr val="333333"/>
                        </a:solidFill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rgbClr val="333333"/>
                          </a:solidFill>
                        </a:rPr>
                        <a:t>15.33</a:t>
                      </a:r>
                      <a:endParaRPr sz="700">
                        <a:solidFill>
                          <a:srgbClr val="333333"/>
                        </a:solidFill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918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rgbClr val="333333"/>
                          </a:solidFill>
                        </a:rPr>
                        <a:t>7</a:t>
                      </a:r>
                      <a:endParaRPr sz="700">
                        <a:solidFill>
                          <a:srgbClr val="333333"/>
                        </a:solidFill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rgbClr val="333333"/>
                          </a:solidFill>
                        </a:rPr>
                        <a:t>68</a:t>
                      </a:r>
                      <a:endParaRPr sz="700">
                        <a:solidFill>
                          <a:srgbClr val="333333"/>
                        </a:solidFill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rgbClr val="333333"/>
                          </a:solidFill>
                        </a:rPr>
                        <a:t>57.2</a:t>
                      </a:r>
                      <a:endParaRPr sz="700">
                        <a:solidFill>
                          <a:srgbClr val="333333"/>
                        </a:solidFill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rgbClr val="333333"/>
                          </a:solidFill>
                        </a:rPr>
                        <a:t>10.8</a:t>
                      </a:r>
                      <a:endParaRPr sz="700">
                        <a:solidFill>
                          <a:srgbClr val="333333"/>
                        </a:solidFill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rgbClr val="333333"/>
                          </a:solidFill>
                        </a:rPr>
                        <a:t>-3.57</a:t>
                      </a:r>
                      <a:endParaRPr sz="700">
                        <a:solidFill>
                          <a:srgbClr val="333333"/>
                        </a:solidFill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rgbClr val="333333"/>
                          </a:solidFill>
                        </a:rPr>
                        <a:t>53.63</a:t>
                      </a:r>
                      <a:endParaRPr sz="700">
                        <a:solidFill>
                          <a:srgbClr val="333333"/>
                        </a:solidFill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rgbClr val="333333"/>
                          </a:solidFill>
                        </a:rPr>
                        <a:t>-14.37</a:t>
                      </a:r>
                      <a:endParaRPr sz="700">
                        <a:solidFill>
                          <a:srgbClr val="333333"/>
                        </a:solidFill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</a:tr>
              <a:tr h="1918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rgbClr val="333333"/>
                          </a:solidFill>
                        </a:rPr>
                        <a:t>8</a:t>
                      </a:r>
                      <a:endParaRPr sz="700">
                        <a:solidFill>
                          <a:srgbClr val="333333"/>
                        </a:solidFill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rgbClr val="333333"/>
                          </a:solidFill>
                        </a:rPr>
                        <a:t>71</a:t>
                      </a:r>
                      <a:endParaRPr sz="700">
                        <a:solidFill>
                          <a:srgbClr val="333333"/>
                        </a:solidFill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rgbClr val="333333"/>
                          </a:solidFill>
                        </a:rPr>
                        <a:t>57.2</a:t>
                      </a:r>
                      <a:endParaRPr sz="700">
                        <a:solidFill>
                          <a:srgbClr val="333333"/>
                        </a:solidFill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rgbClr val="333333"/>
                          </a:solidFill>
                        </a:rPr>
                        <a:t>13.8</a:t>
                      </a:r>
                      <a:endParaRPr sz="700">
                        <a:solidFill>
                          <a:srgbClr val="333333"/>
                        </a:solidFill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rgbClr val="333333"/>
                          </a:solidFill>
                        </a:rPr>
                        <a:t>7.13</a:t>
                      </a:r>
                      <a:endParaRPr sz="700">
                        <a:solidFill>
                          <a:srgbClr val="333333"/>
                        </a:solidFill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rgbClr val="333333"/>
                          </a:solidFill>
                        </a:rPr>
                        <a:t>64.33</a:t>
                      </a:r>
                      <a:endParaRPr sz="700">
                        <a:solidFill>
                          <a:srgbClr val="333333"/>
                        </a:solidFill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rgbClr val="333333"/>
                          </a:solidFill>
                        </a:rPr>
                        <a:t>-6.67</a:t>
                      </a:r>
                      <a:endParaRPr sz="700">
                        <a:solidFill>
                          <a:srgbClr val="333333"/>
                        </a:solidFill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918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rgbClr val="333333"/>
                          </a:solidFill>
                        </a:rPr>
                        <a:t>9</a:t>
                      </a:r>
                      <a:endParaRPr sz="700">
                        <a:solidFill>
                          <a:srgbClr val="333333"/>
                        </a:solidFill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rgbClr val="333333"/>
                          </a:solidFill>
                        </a:rPr>
                        <a:t>73</a:t>
                      </a:r>
                      <a:endParaRPr sz="700">
                        <a:solidFill>
                          <a:srgbClr val="333333"/>
                        </a:solidFill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rgbClr val="333333"/>
                          </a:solidFill>
                        </a:rPr>
                        <a:t>57.2</a:t>
                      </a:r>
                      <a:endParaRPr sz="700">
                        <a:solidFill>
                          <a:srgbClr val="333333"/>
                        </a:solidFill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rgbClr val="333333"/>
                          </a:solidFill>
                        </a:rPr>
                        <a:t>15.8</a:t>
                      </a:r>
                      <a:endParaRPr sz="700">
                        <a:solidFill>
                          <a:srgbClr val="333333"/>
                        </a:solidFill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rgbClr val="333333"/>
                          </a:solidFill>
                        </a:rPr>
                        <a:t>7.13</a:t>
                      </a:r>
                      <a:endParaRPr sz="700">
                        <a:solidFill>
                          <a:srgbClr val="333333"/>
                        </a:solidFill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rgbClr val="333333"/>
                          </a:solidFill>
                        </a:rPr>
                        <a:t>64.33</a:t>
                      </a:r>
                      <a:endParaRPr sz="700">
                        <a:solidFill>
                          <a:srgbClr val="333333"/>
                        </a:solidFill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rgbClr val="333333"/>
                          </a:solidFill>
                        </a:rPr>
                        <a:t>-8.67</a:t>
                      </a:r>
                      <a:endParaRPr sz="700">
                        <a:solidFill>
                          <a:srgbClr val="333333"/>
                        </a:solidFill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5F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55" name="Google Shape;355;p23"/>
          <p:cNvGraphicFramePr/>
          <p:nvPr/>
        </p:nvGraphicFramePr>
        <p:xfrm>
          <a:off x="2828400" y="4149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{C2ED8802-5784-471D-BF08-DBDD60944D49}</a:tableStyleId>
              </a:tblPr>
              <a:tblGrid>
                <a:gridCol w="1158925"/>
                <a:gridCol w="848300"/>
              </a:tblGrid>
              <a:tr h="2790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MSE.Tree1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1993.55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78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MSE.Combined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1764.57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Agenda</a:t>
            </a:r>
            <a:endParaRPr sz="3000"/>
          </a:p>
        </p:txBody>
      </p:sp>
      <p:sp>
        <p:nvSpPr>
          <p:cNvPr id="283" name="Google Shape;283;p14"/>
          <p:cNvSpPr txBox="1"/>
          <p:nvPr>
            <p:ph idx="1" type="body"/>
          </p:nvPr>
        </p:nvSpPr>
        <p:spPr>
          <a:xfrm>
            <a:off x="1019400" y="1474425"/>
            <a:ext cx="7574100" cy="328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en" sz="2000"/>
              <a:t>Introduction to Ensemble Methods 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en" sz="2000"/>
              <a:t>Types of Ensemble Techniques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en" sz="2000"/>
              <a:t>Random Forest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en" sz="2000"/>
              <a:t>AdaBoost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en" sz="2000"/>
              <a:t>XGBoost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5"/>
          <p:cNvSpPr txBox="1"/>
          <p:nvPr>
            <p:ph idx="1" type="body"/>
          </p:nvPr>
        </p:nvSpPr>
        <p:spPr>
          <a:xfrm>
            <a:off x="1721875" y="1187425"/>
            <a:ext cx="6971400" cy="295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700"/>
              <a:t>Ensemble methods is a machine learning technique that combines several base models in order to produce one optimal predictive model. It is one of the ways to trade-off between bias and variance.</a:t>
            </a:r>
            <a:endParaRPr sz="1900"/>
          </a:p>
        </p:txBody>
      </p:sp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/>
              <a:t>Introduction to Ensemble Techniques</a:t>
            </a:r>
            <a:endParaRPr sz="2400"/>
          </a:p>
        </p:txBody>
      </p:sp>
      <p:pic>
        <p:nvPicPr>
          <p:cNvPr id="290" name="Google Shape;29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7890" y="2374825"/>
            <a:ext cx="2767910" cy="2608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03800" y="2374825"/>
            <a:ext cx="4348725" cy="2575850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15"/>
          <p:cNvSpPr txBox="1"/>
          <p:nvPr/>
        </p:nvSpPr>
        <p:spPr>
          <a:xfrm>
            <a:off x="6091650" y="4772700"/>
            <a:ext cx="30000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/>
              <a:t>Reference </a:t>
            </a:r>
            <a:r>
              <a:rPr lang="en" sz="1100"/>
              <a:t>- </a:t>
            </a:r>
            <a:r>
              <a:rPr lang="en" sz="1100" u="sng">
                <a:solidFill>
                  <a:schemeClr val="hlink"/>
                </a:solidFill>
                <a:hlinkClick r:id="rId5"/>
              </a:rPr>
              <a:t>https://www.analyticsvidhya.com/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6"/>
          <p:cNvSpPr txBox="1"/>
          <p:nvPr>
            <p:ph idx="1" type="body"/>
          </p:nvPr>
        </p:nvSpPr>
        <p:spPr>
          <a:xfrm>
            <a:off x="1721875" y="1187425"/>
            <a:ext cx="6971400" cy="199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Bagging -  implement similar learners on small sample populations and then takes a mean of all the predictions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Boosting - iterative technique which adjust the weight of an observation based on the last classification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Stacking - multiple ML algorithms are used. Idea is to train ML algorithms with original training data and then generate a new dataset with these models. Then this new dataset is used as input for the final machine learning algorithm.</a:t>
            </a:r>
            <a:endParaRPr sz="1400"/>
          </a:p>
        </p:txBody>
      </p:sp>
      <p:sp>
        <p:nvSpPr>
          <p:cNvPr id="298" name="Google Shape;298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/>
              <a:t>Types of </a:t>
            </a:r>
            <a:r>
              <a:rPr lang="en" sz="2000"/>
              <a:t>Ensemble Techniques</a:t>
            </a:r>
            <a:endParaRPr sz="2400"/>
          </a:p>
        </p:txBody>
      </p:sp>
      <p:sp>
        <p:nvSpPr>
          <p:cNvPr id="299" name="Google Shape;299;p16"/>
          <p:cNvSpPr txBox="1"/>
          <p:nvPr/>
        </p:nvSpPr>
        <p:spPr>
          <a:xfrm>
            <a:off x="6091650" y="4772700"/>
            <a:ext cx="30000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/>
              <a:t>Reference </a:t>
            </a:r>
            <a:r>
              <a:rPr lang="en" sz="1100"/>
              <a:t>- </a:t>
            </a:r>
            <a:r>
              <a:rPr lang="en" sz="1100" u="sng">
                <a:solidFill>
                  <a:schemeClr val="hlink"/>
                </a:solidFill>
                <a:hlinkClick r:id="rId3"/>
              </a:rPr>
              <a:t>https://www.analyticsvidhya.com/</a:t>
            </a:r>
            <a:endParaRPr/>
          </a:p>
        </p:txBody>
      </p:sp>
      <p:pic>
        <p:nvPicPr>
          <p:cNvPr id="300" name="Google Shape;30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48625" y="3178775"/>
            <a:ext cx="2211701" cy="165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12723" y="3110125"/>
            <a:ext cx="3978877" cy="1783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/>
              <a:t>Random Forest</a:t>
            </a:r>
            <a:endParaRPr sz="2400"/>
          </a:p>
        </p:txBody>
      </p:sp>
      <p:sp>
        <p:nvSpPr>
          <p:cNvPr id="307" name="Google Shape;307;p17"/>
          <p:cNvSpPr txBox="1"/>
          <p:nvPr/>
        </p:nvSpPr>
        <p:spPr>
          <a:xfrm>
            <a:off x="6091650" y="4772700"/>
            <a:ext cx="30000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/>
              <a:t>Reference </a:t>
            </a:r>
            <a:r>
              <a:rPr lang="en" sz="1100"/>
              <a:t>- </a:t>
            </a:r>
            <a:r>
              <a:rPr lang="en" sz="1100" u="sng">
                <a:solidFill>
                  <a:schemeClr val="hlink"/>
                </a:solidFill>
                <a:hlinkClick r:id="rId3"/>
              </a:rPr>
              <a:t>https://www.analyticsvidhya.com/</a:t>
            </a:r>
            <a:endParaRPr/>
          </a:p>
        </p:txBody>
      </p:sp>
      <p:sp>
        <p:nvSpPr>
          <p:cNvPr id="308" name="Google Shape;308;p17"/>
          <p:cNvSpPr txBox="1"/>
          <p:nvPr>
            <p:ph idx="1" type="body"/>
          </p:nvPr>
        </p:nvSpPr>
        <p:spPr>
          <a:xfrm>
            <a:off x="1721875" y="1187425"/>
            <a:ext cx="6971400" cy="295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Random subsets are created from the original dataset (bootstrapping)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At each node in the decision tree, only a random set of features are considered to decide the best split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A decision tree model is fitted on each of the subsets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The final prediction is calculated by averaging the predictions from all decision trees</a:t>
            </a:r>
            <a:endParaRPr sz="19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/>
              <a:t>Random Forest</a:t>
            </a:r>
            <a:endParaRPr sz="2400"/>
          </a:p>
        </p:txBody>
      </p:sp>
      <p:sp>
        <p:nvSpPr>
          <p:cNvPr id="314" name="Google Shape;314;p18"/>
          <p:cNvSpPr txBox="1"/>
          <p:nvPr/>
        </p:nvSpPr>
        <p:spPr>
          <a:xfrm>
            <a:off x="6091650" y="4772700"/>
            <a:ext cx="30000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/>
              <a:t>Reference </a:t>
            </a:r>
            <a:r>
              <a:rPr lang="en" sz="1100"/>
              <a:t>- </a:t>
            </a:r>
            <a:r>
              <a:rPr lang="en" sz="1100" u="sng">
                <a:solidFill>
                  <a:schemeClr val="hlink"/>
                </a:solidFill>
                <a:hlinkClick r:id="rId3"/>
              </a:rPr>
              <a:t>https://www.analyticsvidhya.com/</a:t>
            </a:r>
            <a:endParaRPr/>
          </a:p>
        </p:txBody>
      </p:sp>
      <p:sp>
        <p:nvSpPr>
          <p:cNvPr id="315" name="Google Shape;315;p18"/>
          <p:cNvSpPr txBox="1"/>
          <p:nvPr>
            <p:ph idx="1" type="body"/>
          </p:nvPr>
        </p:nvSpPr>
        <p:spPr>
          <a:xfrm>
            <a:off x="1721875" y="1111225"/>
            <a:ext cx="6971400" cy="38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 sz="1100"/>
              <a:t>n_estimators:</a:t>
            </a:r>
            <a:endParaRPr b="1"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It defines the number of decision trees to be created in a random forest.</a:t>
            </a:r>
            <a:endParaRPr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Generally, a higher number makes the predictions stronger and more stable, but a very large number can result in higher training time.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 sz="1100"/>
              <a:t>max_features </a:t>
            </a:r>
            <a:r>
              <a:rPr lang="en" sz="1100"/>
              <a:t>:</a:t>
            </a:r>
            <a:endParaRPr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It defines the maximum number of features allowed for the split in each decision tree.</a:t>
            </a:r>
            <a:endParaRPr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Increasing max features usually improve performance but a very high number can decrease the diversity of each tree.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 sz="1100"/>
              <a:t>max_depth</a:t>
            </a:r>
            <a:r>
              <a:rPr lang="en" sz="1100"/>
              <a:t>:</a:t>
            </a:r>
            <a:endParaRPr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Random forest has multiple decision trees. This parameter defines the maximum depth of the trees.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 sz="1100"/>
              <a:t>min_samples_leaf:</a:t>
            </a:r>
            <a:endParaRPr b="1"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This defines the minimum number of samples required to be at a leaf node.</a:t>
            </a:r>
            <a:endParaRPr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Smaller leaf size makes the model more prone to capturing noise in train data.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 sz="1100"/>
              <a:t>n_jobs:</a:t>
            </a:r>
            <a:endParaRPr b="1"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This indicates the number of jobs to run in parallel.</a:t>
            </a:r>
            <a:endParaRPr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Set value to -1 if you want it to run on all cores in the system.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 sz="1100"/>
              <a:t>random_state:</a:t>
            </a:r>
            <a:endParaRPr b="1"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This parameter is used to define the random selection.</a:t>
            </a:r>
            <a:endParaRPr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It is used for comparison between various models.</a:t>
            </a:r>
            <a:endParaRPr sz="11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9"/>
          <p:cNvSpPr txBox="1"/>
          <p:nvPr>
            <p:ph type="title"/>
          </p:nvPr>
        </p:nvSpPr>
        <p:spPr>
          <a:xfrm>
            <a:off x="1303800" y="598575"/>
            <a:ext cx="7030500" cy="45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/>
              <a:t>AdaBoost</a:t>
            </a:r>
            <a:endParaRPr sz="2400"/>
          </a:p>
        </p:txBody>
      </p:sp>
      <p:pic>
        <p:nvPicPr>
          <p:cNvPr id="321" name="Google Shape;32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2700" y="1899850"/>
            <a:ext cx="3340300" cy="2523625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19"/>
          <p:cNvSpPr txBox="1"/>
          <p:nvPr>
            <p:ph idx="1" type="body"/>
          </p:nvPr>
        </p:nvSpPr>
        <p:spPr>
          <a:xfrm>
            <a:off x="874575" y="1459650"/>
            <a:ext cx="4542600" cy="32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Initially, all observations in the dataset are given equal weights.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A model is built on a subset of data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Using this model, predictions are made on the whole dataset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Errors are calculated by comparing the predictions and actual values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While creating the next model, higher weights are given to the data points which were predicted incorrectly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Weights can be determined using the error value. For instance, higher the error more is the weight assigned to the observation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This process is repeated until the error function does not change, or the maximum limit of the number of estimators is reached</a:t>
            </a:r>
            <a:endParaRPr sz="12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/>
              <a:t>AdaBoost</a:t>
            </a:r>
            <a:endParaRPr sz="2400"/>
          </a:p>
        </p:txBody>
      </p:sp>
      <p:sp>
        <p:nvSpPr>
          <p:cNvPr id="328" name="Google Shape;328;p20"/>
          <p:cNvSpPr txBox="1"/>
          <p:nvPr/>
        </p:nvSpPr>
        <p:spPr>
          <a:xfrm>
            <a:off x="6091650" y="4772700"/>
            <a:ext cx="30000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/>
              <a:t>Reference </a:t>
            </a:r>
            <a:r>
              <a:rPr lang="en" sz="1100"/>
              <a:t>- </a:t>
            </a:r>
            <a:r>
              <a:rPr lang="en" sz="1100" u="sng">
                <a:solidFill>
                  <a:schemeClr val="hlink"/>
                </a:solidFill>
                <a:hlinkClick r:id="rId3"/>
              </a:rPr>
              <a:t>https://www.analyticsvidhya.com/</a:t>
            </a:r>
            <a:endParaRPr/>
          </a:p>
        </p:txBody>
      </p:sp>
      <p:sp>
        <p:nvSpPr>
          <p:cNvPr id="329" name="Google Shape;329;p20"/>
          <p:cNvSpPr txBox="1"/>
          <p:nvPr>
            <p:ph idx="1" type="body"/>
          </p:nvPr>
        </p:nvSpPr>
        <p:spPr>
          <a:xfrm>
            <a:off x="1721875" y="1111225"/>
            <a:ext cx="6971400" cy="38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 sz="1100"/>
              <a:t>base_estimators:</a:t>
            </a:r>
            <a:endParaRPr b="1"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It helps to specify the type of base estimator, that is, the machine learning algorithm to be used as base learner.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 sz="1100"/>
              <a:t>n_estimators:</a:t>
            </a:r>
            <a:endParaRPr b="1"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It defines the number of base estimators.</a:t>
            </a:r>
            <a:endParaRPr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The default value is 10, but you should keep a higher value to get better performance.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 sz="1100"/>
              <a:t>learning_rate:</a:t>
            </a:r>
            <a:endParaRPr b="1"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This parameter controls the contribution of the estimators in the final combination.</a:t>
            </a:r>
            <a:endParaRPr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There is a trade-off between learning_rate and n_estimators.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 sz="1100"/>
              <a:t>max_depth:</a:t>
            </a:r>
            <a:endParaRPr b="1"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Defines the maximum depth of the individual estimator.</a:t>
            </a:r>
            <a:endParaRPr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Tune this parameter for best performance.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 sz="1100"/>
              <a:t>n_jobs:</a:t>
            </a:r>
            <a:endParaRPr b="1"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This indicates the number of jobs to run in parallel.</a:t>
            </a:r>
            <a:endParaRPr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Set value to -1 if you want it to run on all cores in the system.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 sz="1100"/>
              <a:t>random_state:</a:t>
            </a:r>
            <a:endParaRPr b="1"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This parameter is used to define the random selection.</a:t>
            </a:r>
            <a:endParaRPr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It is used for comparison between various models.</a:t>
            </a:r>
            <a:endParaRPr sz="11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1"/>
          <p:cNvSpPr txBox="1"/>
          <p:nvPr>
            <p:ph type="title"/>
          </p:nvPr>
        </p:nvSpPr>
        <p:spPr>
          <a:xfrm>
            <a:off x="1303800" y="598575"/>
            <a:ext cx="7030500" cy="45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/>
              <a:t>XGBoost</a:t>
            </a:r>
            <a:endParaRPr sz="2400"/>
          </a:p>
        </p:txBody>
      </p:sp>
      <p:sp>
        <p:nvSpPr>
          <p:cNvPr id="335" name="Google Shape;335;p21"/>
          <p:cNvSpPr txBox="1"/>
          <p:nvPr>
            <p:ph idx="1" type="body"/>
          </p:nvPr>
        </p:nvSpPr>
        <p:spPr>
          <a:xfrm>
            <a:off x="874575" y="1459650"/>
            <a:ext cx="7809600" cy="33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1625" lvl="0" marL="457200" rtl="0" algn="l">
              <a:spcBef>
                <a:spcPts val="0"/>
              </a:spcBef>
              <a:spcAft>
                <a:spcPts val="0"/>
              </a:spcAft>
              <a:buClr>
                <a:srgbClr val="595858"/>
              </a:buClr>
              <a:buSzPts val="1150"/>
              <a:buFont typeface="Roboto"/>
              <a:buChar char="●"/>
            </a:pPr>
            <a:r>
              <a:rPr lang="en" sz="1150">
                <a:solidFill>
                  <a:srgbClr val="595858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GBM/ XGBoost handles the missing data on its own and does not require us to handle it explicitly</a:t>
            </a:r>
            <a:endParaRPr sz="1150">
              <a:solidFill>
                <a:srgbClr val="595858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1625" lvl="0" marL="457200" rtl="0" algn="l">
              <a:spcBef>
                <a:spcPts val="0"/>
              </a:spcBef>
              <a:spcAft>
                <a:spcPts val="0"/>
              </a:spcAft>
              <a:buClr>
                <a:srgbClr val="595858"/>
              </a:buClr>
              <a:buSzPts val="1150"/>
              <a:buFont typeface="Roboto"/>
              <a:buChar char="●"/>
            </a:pPr>
            <a:r>
              <a:rPr lang="en" sz="1150">
                <a:solidFill>
                  <a:srgbClr val="595858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We want to predict a person’s age based on whether they play video games, enjoy gardening, and their preference on wearing hats.</a:t>
            </a:r>
            <a:endParaRPr sz="1150">
              <a:solidFill>
                <a:srgbClr val="595858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1625" lvl="0" marL="457200" rtl="0" algn="l">
              <a:spcBef>
                <a:spcPts val="0"/>
              </a:spcBef>
              <a:spcAft>
                <a:spcPts val="0"/>
              </a:spcAft>
              <a:buClr>
                <a:srgbClr val="595858"/>
              </a:buClr>
              <a:buSzPts val="1150"/>
              <a:buFont typeface="Roboto"/>
              <a:buChar char="●"/>
            </a:pPr>
            <a:r>
              <a:rPr lang="en" sz="1150">
                <a:solidFill>
                  <a:srgbClr val="595858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Our objective is to minimize squared error. We have these nine training samples to build our model.</a:t>
            </a:r>
            <a:endParaRPr sz="1150">
              <a:solidFill>
                <a:srgbClr val="595858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150">
              <a:solidFill>
                <a:srgbClr val="595858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336" name="Google Shape;336;p21"/>
          <p:cNvGraphicFramePr/>
          <p:nvPr/>
        </p:nvGraphicFramePr>
        <p:xfrm>
          <a:off x="641288" y="2571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{C2ED8802-5784-471D-BF08-DBDD60944D49}</a:tableStyleId>
              </a:tblPr>
              <a:tblGrid>
                <a:gridCol w="662900"/>
                <a:gridCol w="635575"/>
                <a:gridCol w="1296950"/>
                <a:gridCol w="1033600"/>
                <a:gridCol w="952500"/>
              </a:tblGrid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rgbClr val="333333"/>
                          </a:solidFill>
                        </a:rPr>
                        <a:t>PersonID</a:t>
                      </a:r>
                      <a:endParaRPr b="1" sz="800">
                        <a:solidFill>
                          <a:srgbClr val="333333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rgbClr val="333333"/>
                          </a:solidFill>
                        </a:rPr>
                        <a:t>Age</a:t>
                      </a:r>
                      <a:endParaRPr b="1" sz="800">
                        <a:solidFill>
                          <a:srgbClr val="333333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rgbClr val="333333"/>
                          </a:solidFill>
                        </a:rPr>
                        <a:t>LikesGardening</a:t>
                      </a:r>
                      <a:endParaRPr b="1" sz="800">
                        <a:solidFill>
                          <a:srgbClr val="333333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rgbClr val="333333"/>
                          </a:solidFill>
                        </a:rPr>
                        <a:t>PlaysVideoGames</a:t>
                      </a:r>
                      <a:endParaRPr b="1" sz="800">
                        <a:solidFill>
                          <a:srgbClr val="333333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rgbClr val="333333"/>
                          </a:solidFill>
                        </a:rPr>
                        <a:t>LikesHats</a:t>
                      </a:r>
                      <a:endParaRPr b="1" sz="800">
                        <a:solidFill>
                          <a:srgbClr val="333333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333333"/>
                          </a:solidFill>
                        </a:rPr>
                        <a:t>1</a:t>
                      </a:r>
                      <a:endParaRPr sz="800">
                        <a:solidFill>
                          <a:srgbClr val="333333"/>
                        </a:solidFill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333333"/>
                          </a:solidFill>
                        </a:rPr>
                        <a:t>13</a:t>
                      </a:r>
                      <a:endParaRPr sz="800">
                        <a:solidFill>
                          <a:srgbClr val="333333"/>
                        </a:solidFill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333333"/>
                          </a:solidFill>
                        </a:rPr>
                        <a:t>FALSE</a:t>
                      </a:r>
                      <a:endParaRPr sz="800">
                        <a:solidFill>
                          <a:srgbClr val="333333"/>
                        </a:solidFill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333333"/>
                          </a:solidFill>
                        </a:rPr>
                        <a:t>TRUE</a:t>
                      </a:r>
                      <a:endParaRPr sz="800">
                        <a:solidFill>
                          <a:srgbClr val="333333"/>
                        </a:solidFill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333333"/>
                          </a:solidFill>
                        </a:rPr>
                        <a:t>TRUE</a:t>
                      </a:r>
                      <a:endParaRPr sz="800">
                        <a:solidFill>
                          <a:srgbClr val="333333"/>
                        </a:solidFill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333333"/>
                          </a:solidFill>
                        </a:rPr>
                        <a:t>2</a:t>
                      </a:r>
                      <a:endParaRPr sz="800">
                        <a:solidFill>
                          <a:srgbClr val="333333"/>
                        </a:solidFill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333333"/>
                          </a:solidFill>
                        </a:rPr>
                        <a:t>14</a:t>
                      </a:r>
                      <a:endParaRPr sz="800">
                        <a:solidFill>
                          <a:srgbClr val="333333"/>
                        </a:solidFill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333333"/>
                          </a:solidFill>
                        </a:rPr>
                        <a:t>FALSE</a:t>
                      </a:r>
                      <a:endParaRPr sz="800">
                        <a:solidFill>
                          <a:srgbClr val="333333"/>
                        </a:solidFill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333333"/>
                          </a:solidFill>
                        </a:rPr>
                        <a:t>TRUE</a:t>
                      </a:r>
                      <a:endParaRPr sz="800">
                        <a:solidFill>
                          <a:srgbClr val="333333"/>
                        </a:solidFill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333333"/>
                          </a:solidFill>
                        </a:rPr>
                        <a:t>FALSE</a:t>
                      </a:r>
                      <a:endParaRPr sz="800">
                        <a:solidFill>
                          <a:srgbClr val="333333"/>
                        </a:solidFill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333333"/>
                          </a:solidFill>
                        </a:rPr>
                        <a:t>3</a:t>
                      </a:r>
                      <a:endParaRPr sz="800">
                        <a:solidFill>
                          <a:srgbClr val="333333"/>
                        </a:solidFill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333333"/>
                          </a:solidFill>
                        </a:rPr>
                        <a:t>15</a:t>
                      </a:r>
                      <a:endParaRPr sz="800">
                        <a:solidFill>
                          <a:srgbClr val="333333"/>
                        </a:solidFill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333333"/>
                          </a:solidFill>
                        </a:rPr>
                        <a:t>FALSE</a:t>
                      </a:r>
                      <a:endParaRPr sz="800">
                        <a:solidFill>
                          <a:srgbClr val="333333"/>
                        </a:solidFill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333333"/>
                          </a:solidFill>
                        </a:rPr>
                        <a:t>TRUE</a:t>
                      </a:r>
                      <a:endParaRPr sz="800">
                        <a:solidFill>
                          <a:srgbClr val="333333"/>
                        </a:solidFill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333333"/>
                          </a:solidFill>
                        </a:rPr>
                        <a:t>FALSE</a:t>
                      </a:r>
                      <a:endParaRPr sz="800">
                        <a:solidFill>
                          <a:srgbClr val="333333"/>
                        </a:solidFill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333333"/>
                          </a:solidFill>
                        </a:rPr>
                        <a:t>4</a:t>
                      </a:r>
                      <a:endParaRPr sz="800">
                        <a:solidFill>
                          <a:srgbClr val="333333"/>
                        </a:solidFill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333333"/>
                          </a:solidFill>
                        </a:rPr>
                        <a:t>25</a:t>
                      </a:r>
                      <a:endParaRPr sz="800">
                        <a:solidFill>
                          <a:srgbClr val="333333"/>
                        </a:solidFill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333333"/>
                          </a:solidFill>
                        </a:rPr>
                        <a:t>TRUE</a:t>
                      </a:r>
                      <a:endParaRPr sz="800">
                        <a:solidFill>
                          <a:srgbClr val="333333"/>
                        </a:solidFill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333333"/>
                          </a:solidFill>
                        </a:rPr>
                        <a:t>TRUE</a:t>
                      </a:r>
                      <a:endParaRPr sz="800">
                        <a:solidFill>
                          <a:srgbClr val="333333"/>
                        </a:solidFill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333333"/>
                          </a:solidFill>
                        </a:rPr>
                        <a:t>TRUE</a:t>
                      </a:r>
                      <a:endParaRPr sz="800">
                        <a:solidFill>
                          <a:srgbClr val="333333"/>
                        </a:solidFill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333333"/>
                          </a:solidFill>
                        </a:rPr>
                        <a:t>5</a:t>
                      </a:r>
                      <a:endParaRPr sz="800">
                        <a:solidFill>
                          <a:srgbClr val="333333"/>
                        </a:solidFill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333333"/>
                          </a:solidFill>
                        </a:rPr>
                        <a:t>35</a:t>
                      </a:r>
                      <a:endParaRPr sz="800">
                        <a:solidFill>
                          <a:srgbClr val="333333"/>
                        </a:solidFill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333333"/>
                          </a:solidFill>
                        </a:rPr>
                        <a:t>FALSE</a:t>
                      </a:r>
                      <a:endParaRPr sz="800">
                        <a:solidFill>
                          <a:srgbClr val="333333"/>
                        </a:solidFill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333333"/>
                          </a:solidFill>
                        </a:rPr>
                        <a:t>TRUE</a:t>
                      </a:r>
                      <a:endParaRPr sz="800">
                        <a:solidFill>
                          <a:srgbClr val="333333"/>
                        </a:solidFill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333333"/>
                          </a:solidFill>
                        </a:rPr>
                        <a:t>TRUE</a:t>
                      </a:r>
                      <a:endParaRPr sz="800">
                        <a:solidFill>
                          <a:srgbClr val="333333"/>
                        </a:solidFill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333333"/>
                          </a:solidFill>
                        </a:rPr>
                        <a:t>6</a:t>
                      </a:r>
                      <a:endParaRPr sz="800">
                        <a:solidFill>
                          <a:srgbClr val="333333"/>
                        </a:solidFill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333333"/>
                          </a:solidFill>
                        </a:rPr>
                        <a:t>49</a:t>
                      </a:r>
                      <a:endParaRPr sz="800">
                        <a:solidFill>
                          <a:srgbClr val="333333"/>
                        </a:solidFill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333333"/>
                          </a:solidFill>
                        </a:rPr>
                        <a:t>TRUE</a:t>
                      </a:r>
                      <a:endParaRPr sz="800">
                        <a:solidFill>
                          <a:srgbClr val="333333"/>
                        </a:solidFill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333333"/>
                          </a:solidFill>
                        </a:rPr>
                        <a:t>FALSE</a:t>
                      </a:r>
                      <a:endParaRPr sz="800">
                        <a:solidFill>
                          <a:srgbClr val="333333"/>
                        </a:solidFill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333333"/>
                          </a:solidFill>
                        </a:rPr>
                        <a:t>FALSE</a:t>
                      </a:r>
                      <a:endParaRPr sz="800">
                        <a:solidFill>
                          <a:srgbClr val="333333"/>
                        </a:solidFill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333333"/>
                          </a:solidFill>
                        </a:rPr>
                        <a:t>7</a:t>
                      </a:r>
                      <a:endParaRPr sz="800">
                        <a:solidFill>
                          <a:srgbClr val="333333"/>
                        </a:solidFill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333333"/>
                          </a:solidFill>
                        </a:rPr>
                        <a:t>68</a:t>
                      </a:r>
                      <a:endParaRPr sz="800">
                        <a:solidFill>
                          <a:srgbClr val="333333"/>
                        </a:solidFill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333333"/>
                          </a:solidFill>
                        </a:rPr>
                        <a:t>TRUE</a:t>
                      </a:r>
                      <a:endParaRPr sz="800">
                        <a:solidFill>
                          <a:srgbClr val="333333"/>
                        </a:solidFill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333333"/>
                          </a:solidFill>
                        </a:rPr>
                        <a:t>TRUE</a:t>
                      </a:r>
                      <a:endParaRPr sz="800">
                        <a:solidFill>
                          <a:srgbClr val="333333"/>
                        </a:solidFill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333333"/>
                          </a:solidFill>
                        </a:rPr>
                        <a:t>TRUE</a:t>
                      </a:r>
                      <a:endParaRPr sz="800">
                        <a:solidFill>
                          <a:srgbClr val="333333"/>
                        </a:solidFill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333333"/>
                          </a:solidFill>
                        </a:rPr>
                        <a:t>8</a:t>
                      </a:r>
                      <a:endParaRPr sz="800">
                        <a:solidFill>
                          <a:srgbClr val="333333"/>
                        </a:solidFill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333333"/>
                          </a:solidFill>
                        </a:rPr>
                        <a:t>71</a:t>
                      </a:r>
                      <a:endParaRPr sz="800">
                        <a:solidFill>
                          <a:srgbClr val="333333"/>
                        </a:solidFill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333333"/>
                          </a:solidFill>
                        </a:rPr>
                        <a:t>TRUE</a:t>
                      </a:r>
                      <a:endParaRPr sz="800">
                        <a:solidFill>
                          <a:srgbClr val="333333"/>
                        </a:solidFill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333333"/>
                          </a:solidFill>
                        </a:rPr>
                        <a:t>FALSE</a:t>
                      </a:r>
                      <a:endParaRPr sz="800">
                        <a:solidFill>
                          <a:srgbClr val="333333"/>
                        </a:solidFill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333333"/>
                          </a:solidFill>
                        </a:rPr>
                        <a:t>FALSE</a:t>
                      </a:r>
                      <a:endParaRPr sz="800">
                        <a:solidFill>
                          <a:srgbClr val="333333"/>
                        </a:solidFill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333333"/>
                          </a:solidFill>
                        </a:rPr>
                        <a:t>9</a:t>
                      </a:r>
                      <a:endParaRPr sz="800">
                        <a:solidFill>
                          <a:srgbClr val="333333"/>
                        </a:solidFill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333333"/>
                          </a:solidFill>
                        </a:rPr>
                        <a:t>73</a:t>
                      </a:r>
                      <a:endParaRPr sz="800">
                        <a:solidFill>
                          <a:srgbClr val="333333"/>
                        </a:solidFill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333333"/>
                          </a:solidFill>
                        </a:rPr>
                        <a:t>TRUE</a:t>
                      </a:r>
                      <a:endParaRPr sz="800">
                        <a:solidFill>
                          <a:srgbClr val="333333"/>
                        </a:solidFill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333333"/>
                          </a:solidFill>
                        </a:rPr>
                        <a:t>FALSE</a:t>
                      </a:r>
                      <a:endParaRPr sz="800">
                        <a:solidFill>
                          <a:srgbClr val="333333"/>
                        </a:solidFill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333333"/>
                          </a:solidFill>
                        </a:rPr>
                        <a:t>TRUE</a:t>
                      </a:r>
                      <a:endParaRPr sz="800">
                        <a:solidFill>
                          <a:srgbClr val="333333"/>
                        </a:solidFill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5F5"/>
                    </a:solidFill>
                  </a:tcPr>
                </a:tc>
              </a:tr>
            </a:tbl>
          </a:graphicData>
        </a:graphic>
      </p:graphicFrame>
      <p:sp>
        <p:nvSpPr>
          <p:cNvPr id="337" name="Google Shape;337;p21"/>
          <p:cNvSpPr txBox="1"/>
          <p:nvPr/>
        </p:nvSpPr>
        <p:spPr>
          <a:xfrm>
            <a:off x="6091650" y="4772700"/>
            <a:ext cx="30000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/>
              <a:t>Reference </a:t>
            </a:r>
            <a:r>
              <a:rPr lang="en" sz="1100"/>
              <a:t>- </a:t>
            </a:r>
            <a:r>
              <a:rPr lang="en" sz="1100" u="sng">
                <a:solidFill>
                  <a:schemeClr val="hlink"/>
                </a:solidFill>
                <a:hlinkClick r:id="rId3"/>
              </a:rPr>
              <a:t>https://www.gormanalysis.com/</a:t>
            </a:r>
            <a:endParaRPr/>
          </a:p>
        </p:txBody>
      </p:sp>
      <p:graphicFrame>
        <p:nvGraphicFramePr>
          <p:cNvPr id="338" name="Google Shape;338;p21"/>
          <p:cNvGraphicFramePr/>
          <p:nvPr/>
        </p:nvGraphicFramePr>
        <p:xfrm>
          <a:off x="5446925" y="3095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{C2ED8802-5784-471D-BF08-DBDD60944D49}</a:tableStyleId>
              </a:tblPr>
              <a:tblGrid>
                <a:gridCol w="1372750"/>
                <a:gridCol w="1016850"/>
                <a:gridCol w="1138875"/>
              </a:tblGrid>
              <a:tr h="2152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rgbClr val="333333"/>
                          </a:solidFill>
                        </a:rPr>
                        <a:t>Feature</a:t>
                      </a:r>
                      <a:endParaRPr b="1" sz="800">
                        <a:solidFill>
                          <a:srgbClr val="333333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rgbClr val="333333"/>
                          </a:solidFill>
                        </a:rPr>
                        <a:t>FALSE</a:t>
                      </a:r>
                      <a:endParaRPr b="1" sz="800">
                        <a:solidFill>
                          <a:srgbClr val="333333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rgbClr val="333333"/>
                          </a:solidFill>
                        </a:rPr>
                        <a:t>TRUE</a:t>
                      </a:r>
                      <a:endParaRPr b="1" sz="800">
                        <a:solidFill>
                          <a:srgbClr val="333333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152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333333"/>
                          </a:solidFill>
                        </a:rPr>
                        <a:t>LikesGardening</a:t>
                      </a:r>
                      <a:endParaRPr sz="800">
                        <a:solidFill>
                          <a:srgbClr val="333333"/>
                        </a:solidFill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333333"/>
                          </a:solidFill>
                        </a:rPr>
                        <a:t>{13, 14, 15, 35}</a:t>
                      </a:r>
                      <a:endParaRPr sz="800">
                        <a:solidFill>
                          <a:srgbClr val="333333"/>
                        </a:solidFill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333333"/>
                          </a:solidFill>
                        </a:rPr>
                        <a:t>{25, 49, 68, 71, 73}</a:t>
                      </a:r>
                      <a:endParaRPr sz="800">
                        <a:solidFill>
                          <a:srgbClr val="333333"/>
                        </a:solidFill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</a:tr>
              <a:tr h="3485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333333"/>
                          </a:solidFill>
                        </a:rPr>
                        <a:t>PlaysVideoGames</a:t>
                      </a:r>
                      <a:endParaRPr sz="800">
                        <a:solidFill>
                          <a:srgbClr val="333333"/>
                        </a:solidFill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333333"/>
                          </a:solidFill>
                        </a:rPr>
                        <a:t>{49, 71, 73}</a:t>
                      </a:r>
                      <a:endParaRPr sz="800">
                        <a:solidFill>
                          <a:srgbClr val="333333"/>
                        </a:solidFill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333333"/>
                          </a:solidFill>
                        </a:rPr>
                        <a:t>{13, 14, 15, 25, 35, 68}</a:t>
                      </a:r>
                      <a:endParaRPr sz="800">
                        <a:solidFill>
                          <a:srgbClr val="333333"/>
                        </a:solidFill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152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333333"/>
                          </a:solidFill>
                        </a:rPr>
                        <a:t>LikesHats</a:t>
                      </a:r>
                      <a:endParaRPr sz="800">
                        <a:solidFill>
                          <a:srgbClr val="333333"/>
                        </a:solidFill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333333"/>
                          </a:solidFill>
                        </a:rPr>
                        <a:t>{14, 15, 49, 71}</a:t>
                      </a:r>
                      <a:endParaRPr sz="800">
                        <a:solidFill>
                          <a:srgbClr val="333333"/>
                        </a:solidFill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333333"/>
                          </a:solidFill>
                        </a:rPr>
                        <a:t>{13, 25, 35, 68, 73}</a:t>
                      </a:r>
                      <a:endParaRPr sz="800">
                        <a:solidFill>
                          <a:srgbClr val="333333"/>
                        </a:solidFill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5F5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