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6C690C-7439-43C6-998A-B5CD98B28523}">
  <a:tblStyle styleId="{906C690C-7439-43C6-998A-B5CD98B285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5402668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5402668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402668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402668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402668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5402668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5402668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5402668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ed4eec0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ed4eec0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feecf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feecf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feecf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feecf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540266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540266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40266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40266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402668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402668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402668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5402668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ww.mathsisfun.com/" TargetMode="External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libguides.library.kent.edu/SPSS/Crosstab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efvanbuuren.name/fimd/sec-MCA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and 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Correlation Analysis</a:t>
            </a:r>
            <a:endParaRPr sz="2400"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750" y="1259135"/>
            <a:ext cx="7596050" cy="1519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62440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https://www.mathsisfun.com/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975" y="2979687"/>
            <a:ext cx="3365275" cy="2050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6" name="Google Shape;336;p22"/>
          <p:cNvGraphicFramePr/>
          <p:nvPr/>
        </p:nvGraphicFramePr>
        <p:xfrm>
          <a:off x="1090750" y="29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{906C690C-7439-43C6-998A-B5CD98B28523}</a:tableStyleId>
              </a:tblPr>
              <a:tblGrid>
                <a:gridCol w="1132850"/>
                <a:gridCol w="1132850"/>
              </a:tblGrid>
              <a:tr h="2077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Ice Cream Sales vs Temper</a:t>
                      </a:r>
                      <a:r>
                        <a:rPr b="1" lang="en" sz="8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ature</a:t>
                      </a:r>
                      <a:endParaRPr b="1" sz="8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Temperature °C</a:t>
                      </a:r>
                      <a:endParaRPr b="1"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Ice Cream Sales</a:t>
                      </a:r>
                      <a:endParaRPr b="1"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14.2°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$215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16.4°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$325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11.9°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$185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15.2°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$332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18.5°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$406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22.1°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$522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19.4°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$412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25.1°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$614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23.4°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$544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18.1°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$421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22.6°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$445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17.2°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$408</a:t>
                      </a:r>
                      <a:endParaRPr sz="600">
                        <a:solidFill>
                          <a:srgbClr val="33333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Association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Analysis</a:t>
            </a:r>
            <a:endParaRPr sz="2400"/>
          </a:p>
        </p:txBody>
      </p:sp>
      <p:sp>
        <p:nvSpPr>
          <p:cNvPr id="342" name="Google Shape;342;p23"/>
          <p:cNvSpPr txBox="1"/>
          <p:nvPr/>
        </p:nvSpPr>
        <p:spPr>
          <a:xfrm>
            <a:off x="1571275" y="1482825"/>
            <a:ext cx="6834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χ2 test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Cramer's V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50" y="2481025"/>
            <a:ext cx="4986875" cy="2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5181600" y="4772700"/>
            <a:ext cx="3984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https://libguides.library.kent.edu/SPSS/Crosstabs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Univariate and Multivariate Analysis</a:t>
            </a:r>
            <a:endParaRPr sz="2400"/>
          </a:p>
        </p:txBody>
      </p:sp>
      <p:sp>
        <p:nvSpPr>
          <p:cNvPr id="350" name="Google Shape;350;p24"/>
          <p:cNvSpPr txBox="1"/>
          <p:nvPr/>
        </p:nvSpPr>
        <p:spPr>
          <a:xfrm>
            <a:off x="1571275" y="1482825"/>
            <a:ext cx="6834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Histogram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numeric variable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Box plots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numeric variable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plots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categorical variable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Pie chart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categorical variable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Scatterplot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numeric vs numeric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Cross-tab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categorical vs categorical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Line chart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Time series data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Feature Engineering</a:t>
            </a:r>
            <a:endParaRPr sz="2400"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61700" y="1422400"/>
            <a:ext cx="70305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features you use influence more than everything else the result. No algorithm alone, to my knowledge, can supplement the information gain given by correct feature engineering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— Luca Massaron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Techniques</a:t>
            </a:r>
            <a:r>
              <a:rPr b="1" lang="en" sz="1800"/>
              <a:t> -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split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Merging f</a:t>
            </a:r>
            <a:r>
              <a:rPr lang="en" sz="1800"/>
              <a:t>eatures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Date extraction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Descriptive Statistics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Missing Value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Outlier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Testing Normality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Variable Transformation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Correlation/ Association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Univariate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Multivariate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Feature Engineering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Descriptive Statistics</a:t>
            </a:r>
            <a:endParaRPr sz="2400"/>
          </a:p>
        </p:txBody>
      </p:sp>
      <p:graphicFrame>
        <p:nvGraphicFramePr>
          <p:cNvPr id="289" name="Google Shape;289;p15"/>
          <p:cNvGraphicFramePr/>
          <p:nvPr/>
        </p:nvGraphicFramePr>
        <p:xfrm>
          <a:off x="2721088" y="15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{906C690C-7439-43C6-998A-B5CD98B28523}</a:tableStyleId>
              </a:tblPr>
              <a:tblGrid>
                <a:gridCol w="2512825"/>
                <a:gridCol w="1683100"/>
              </a:tblGrid>
              <a:tr h="2223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 Age - Descriptive Statistics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Deviation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Sample Variance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Kurtosis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Minimum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Maximum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111435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721875" y="1212775"/>
            <a:ext cx="69714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MCAR (Missing Completely at Random)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of being missing is the same for all cases; e.g. random selection of people for a survey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MAR (Missing at Random)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of being missing is the same only within groups defined by the observed data; e.g. a sample from a population, where the probability to be included depends on 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NMAR (Not Missing at Random)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of being missing varies for reasons that are unknown to us; e.g. MNAR in public opinion research occurs if those with weaker opinions respond less often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Reference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https://stefvanbuuren.name/fimd/sec-MCAR.html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Missing Value - Types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Missing Value - Strategies</a:t>
            </a:r>
            <a:endParaRPr sz="24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Delete the features carrying missing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Delete the records with missing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Impute missing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Create another group for missing values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Outlier Analysis</a:t>
            </a:r>
            <a:endParaRPr sz="2400"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735200"/>
            <a:ext cx="70305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“Observation which deviates so much from other observations as to arouse suspicion it was generated by a different mechanism” — Hawkins(1980)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200" y="2963925"/>
            <a:ext cx="2748816" cy="18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882" y="2963925"/>
            <a:ext cx="2875268" cy="1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Outlier Analysis</a:t>
            </a:r>
            <a:endParaRPr sz="24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445475"/>
            <a:ext cx="70305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Outlier Detection</a:t>
            </a:r>
            <a:r>
              <a:rPr b="1" lang="en" sz="1800"/>
              <a:t> -</a:t>
            </a:r>
            <a:endParaRPr b="1"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 Score &gt; 3 | z Score &lt; -3 [Histogram]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Xi &lt; X1-1.5 IQR | Xi&gt; X3+1.5 IQR [Boxplot]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Scatter Plots (for multivariate outliers)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Outlier Treatment</a:t>
            </a:r>
            <a:r>
              <a:rPr b="1" lang="en" sz="1800"/>
              <a:t> -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the outliers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Cap the outliers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the variable containing outliers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Treat separately (build separate model for outliers)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Normality Analysis</a:t>
            </a:r>
            <a:endParaRPr sz="2400"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597875"/>
            <a:ext cx="70305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Normality Test</a:t>
            </a:r>
            <a:r>
              <a:rPr b="1" lang="en" sz="1800"/>
              <a:t> -</a:t>
            </a:r>
            <a:endParaRPr b="1"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Skewness(&gt;-1 and &lt;1) and Kurtosis (&gt;-2 and &lt;2)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Probability plots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 Tests - Shapiro Wilk, Anderson Darling etc. 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Abnormality </a:t>
            </a:r>
            <a:r>
              <a:rPr b="1" lang="en" sz="1800" u="sng"/>
              <a:t>Treatment</a:t>
            </a:r>
            <a:r>
              <a:rPr b="1" lang="en" sz="1800"/>
              <a:t> -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transformation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Outliers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Variable Transformation</a:t>
            </a:r>
            <a:endParaRPr sz="24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597875"/>
            <a:ext cx="70305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Right Skewed</a:t>
            </a:r>
            <a:r>
              <a:rPr b="1" lang="en" sz="1800"/>
              <a:t> -</a:t>
            </a:r>
            <a:endParaRPr b="1"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Square root transformation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 transformation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Box Cox transformation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Left Skewed</a:t>
            </a:r>
            <a:r>
              <a:rPr b="1" lang="en" sz="1800"/>
              <a:t>-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Square transformation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Exponential transformation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Box Cox transformation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