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2" r:id="rId36"/>
    <p:sldId id="291" r:id="rId37"/>
    <p:sldId id="294" r:id="rId38"/>
    <p:sldId id="298" r:id="rId39"/>
    <p:sldId id="297" r:id="rId40"/>
    <p:sldId id="296" r:id="rId41"/>
    <p:sldId id="299" r:id="rId42"/>
    <p:sldId id="300" r:id="rId43"/>
    <p:sldId id="301" r:id="rId44"/>
    <p:sldId id="306" r:id="rId45"/>
    <p:sldId id="302" r:id="rId46"/>
    <p:sldId id="303" r:id="rId47"/>
    <p:sldId id="304" r:id="rId48"/>
    <p:sldId id="307" r:id="rId49"/>
    <p:sldId id="308" r:id="rId50"/>
    <p:sldId id="309" r:id="rId51"/>
    <p:sldId id="312" r:id="rId52"/>
    <p:sldId id="310" r:id="rId53"/>
    <p:sldId id="311" r:id="rId54"/>
    <p:sldId id="313" r:id="rId55"/>
    <p:sldId id="314" r:id="rId56"/>
    <p:sldId id="315" r:id="rId57"/>
    <p:sldId id="316" r:id="rId58"/>
    <p:sldId id="317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4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4" Type="http://schemas.openxmlformats.org/officeDocument/2006/relationships/image" Target="../media/image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4" Type="http://schemas.openxmlformats.org/officeDocument/2006/relationships/image" Target="../media/image1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5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26DF-19DE-44D1-8E64-C748441D0768}" type="datetimeFigureOut">
              <a:rPr lang="pt-BR" smtClean="0"/>
              <a:pPr/>
              <a:t>08/04/2011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665D-5553-45EC-B651-4770987581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4.bin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3.bin"/><Relationship Id="rId9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6.bin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1.bin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1.bin"/><Relationship Id="rId5" Type="http://schemas.openxmlformats.org/officeDocument/2006/relationships/oleObject" Target="../embeddings/oleObject160.bin"/><Relationship Id="rId4" Type="http://schemas.openxmlformats.org/officeDocument/2006/relationships/oleObject" Target="../embeddings/oleObject15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4" Type="http://schemas.openxmlformats.org/officeDocument/2006/relationships/oleObject" Target="../embeddings/oleObject17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/>
          <a:lstStyle/>
          <a:p>
            <a:r>
              <a:rPr lang="pt-BR" smtClean="0"/>
              <a:t>Vetor pseudo-magnetização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to 26"/>
          <p:cNvGraphicFramePr>
            <a:graphicFrameLocks noChangeAspect="1"/>
          </p:cNvGraphicFramePr>
          <p:nvPr/>
        </p:nvGraphicFramePr>
        <p:xfrm>
          <a:off x="-4980" y="1244050"/>
          <a:ext cx="5581650" cy="823912"/>
        </p:xfrm>
        <a:graphic>
          <a:graphicData uri="http://schemas.openxmlformats.org/presentationml/2006/ole">
            <p:oleObj spid="_x0000_s8194" name="Equação" r:id="rId3" imgW="2234880" imgH="330120" progId="Equation.3">
              <p:embed/>
            </p:oleObj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8195" name="Equação" r:id="rId4" imgW="139680" imgH="152280" progId="Equation.3">
              <p:embed/>
            </p:oleObj>
          </a:graphicData>
        </a:graphic>
      </p:graphicFrame>
      <p:grpSp>
        <p:nvGrpSpPr>
          <p:cNvPr id="38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39" name="CaixaDeTexto 38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5" name="CaixaDeTexto 44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to 26"/>
          <p:cNvGraphicFramePr>
            <a:graphicFrameLocks noChangeAspect="1"/>
          </p:cNvGraphicFramePr>
          <p:nvPr/>
        </p:nvGraphicFramePr>
        <p:xfrm>
          <a:off x="-4980" y="1244050"/>
          <a:ext cx="5581650" cy="950912"/>
        </p:xfrm>
        <a:graphic>
          <a:graphicData uri="http://schemas.openxmlformats.org/presentationml/2006/ole">
            <p:oleObj spid="_x0000_s9218" name="Equação" r:id="rId3" imgW="2234880" imgH="380880" progId="Equation.3">
              <p:embed/>
            </p:oleObj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9219" name="Equação" r:id="rId4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-20746" y="2060848"/>
          <a:ext cx="2919413" cy="855663"/>
        </p:xfrm>
        <a:graphic>
          <a:graphicData uri="http://schemas.openxmlformats.org/presentationml/2006/ole">
            <p:oleObj spid="_x0000_s9220" name="Equação" r:id="rId5" imgW="1168200" imgH="34272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-20746" y="2821148"/>
          <a:ext cx="2919413" cy="855663"/>
        </p:xfrm>
        <a:graphic>
          <a:graphicData uri="http://schemas.openxmlformats.org/presentationml/2006/ole">
            <p:oleObj spid="_x0000_s9221" name="Equação" r:id="rId6" imgW="1168200" imgH="34272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-20746" y="3581449"/>
          <a:ext cx="2919413" cy="855663"/>
        </p:xfrm>
        <a:graphic>
          <a:graphicData uri="http://schemas.openxmlformats.org/presentationml/2006/ole">
            <p:oleObj spid="_x0000_s9222" name="Equação" r:id="rId7" imgW="1168200" imgH="342720" progId="Equation.3">
              <p:embed/>
            </p:oleObj>
          </a:graphicData>
        </a:graphic>
      </p:graphicFrame>
      <p:grpSp>
        <p:nvGrpSpPr>
          <p:cNvPr id="3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40" name="CaixaDeTexto 3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7" name="CaixaDeTexto 46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49" name="Retângulo 48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to 26"/>
          <p:cNvGraphicFramePr>
            <a:graphicFrameLocks noChangeAspect="1"/>
          </p:cNvGraphicFramePr>
          <p:nvPr/>
        </p:nvGraphicFramePr>
        <p:xfrm>
          <a:off x="-4980" y="1244050"/>
          <a:ext cx="5581650" cy="950912"/>
        </p:xfrm>
        <a:graphic>
          <a:graphicData uri="http://schemas.openxmlformats.org/presentationml/2006/ole">
            <p:oleObj spid="_x0000_s10242" name="Equação" r:id="rId3" imgW="2234880" imgH="380880" progId="Equation.3">
              <p:embed/>
            </p:oleObj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0243" name="Equação" r:id="rId4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-20746" y="2249488"/>
          <a:ext cx="2824162" cy="476250"/>
        </p:xfrm>
        <a:graphic>
          <a:graphicData uri="http://schemas.openxmlformats.org/presentationml/2006/ole">
            <p:oleObj spid="_x0000_s10244" name="Equação" r:id="rId5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-20746" y="3009900"/>
          <a:ext cx="2855912" cy="476250"/>
        </p:xfrm>
        <a:graphic>
          <a:graphicData uri="http://schemas.openxmlformats.org/presentationml/2006/ole">
            <p:oleObj spid="_x0000_s10245" name="Equação" r:id="rId6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-20746" y="3770313"/>
          <a:ext cx="2855912" cy="476250"/>
        </p:xfrm>
        <a:graphic>
          <a:graphicData uri="http://schemas.openxmlformats.org/presentationml/2006/ole">
            <p:oleObj spid="_x0000_s10246" name="Equação" r:id="rId7" imgW="1143000" imgH="190440" progId="Equation.3">
              <p:embed/>
            </p:oleObj>
          </a:graphicData>
        </a:graphic>
      </p:graphicFrame>
      <p:grpSp>
        <p:nvGrpSpPr>
          <p:cNvPr id="3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40" name="CaixaDeTexto 3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7" name="CaixaDeTexto 46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49" name="Retângulo 48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1267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1268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1269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1270" name="Equação" r:id="rId6" imgW="1143000" imgH="1904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45" name="CaixaDeTexto 44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9" name="CaixaDeTexto 48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1" name="Retângulo 50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2290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2291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2292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2293" name="Equação" r:id="rId6" imgW="1143000" imgH="1904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12294" name="Equação" r:id="rId7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12295" name="Equação" r:id="rId8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12296" name="Equação" r:id="rId9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12297" name="Equação" r:id="rId10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12298" name="Equação" r:id="rId11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12299" name="Equação" r:id="rId12" imgW="965160" imgH="330120" progId="Equation.3">
              <p:embed/>
            </p:oleObj>
          </a:graphicData>
        </a:graphic>
      </p:graphicFrame>
      <p:grpSp>
        <p:nvGrpSpPr>
          <p:cNvPr id="48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49" name="CaixaDeTexto 48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52" name="CaixaDeTexto 51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4" name="Retângulo 53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3314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3315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3316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3317" name="Equação" r:id="rId6" imgW="1143000" imgH="1904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13318" name="Equação" r:id="rId7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13319" name="Equação" r:id="rId8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13320" name="Equação" r:id="rId9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13321" name="Equação" r:id="rId10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13322" name="Equação" r:id="rId11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13323" name="Equação" r:id="rId12" imgW="965160" imgH="33012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5496" y="2693154"/>
            <a:ext cx="1944000" cy="64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5318" y="1180986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49" name="CaixaDeTexto 48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52" name="CaixaDeTexto 51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4" name="Retângulo 53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4338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4339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4340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4341" name="Equação" r:id="rId6" imgW="1143000" imgH="1904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14342" name="Equação" r:id="rId7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14343" name="Equação" r:id="rId8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14344" name="Equação" r:id="rId9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14345" name="Equação" r:id="rId10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14346" name="Equação" r:id="rId11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14347" name="Equação" r:id="rId12" imgW="965160" imgH="33012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5496" y="3397540"/>
            <a:ext cx="1512000" cy="64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203454" y="1180986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80028" y="1669324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50" name="CaixaDeTexto 4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53" name="CaixaDeTexto 52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5" name="Retângulo 54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5362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5363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5364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5365" name="Equação" r:id="rId6" imgW="1143000" imgH="1904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15366" name="Equação" r:id="rId7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15367" name="Equação" r:id="rId8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15368" name="Equação" r:id="rId9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15369" name="Equação" r:id="rId10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15370" name="Equação" r:id="rId11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15371" name="Equação" r:id="rId12" imgW="965160" imgH="33012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5496" y="4092838"/>
            <a:ext cx="1512000" cy="64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851526" y="1180986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64326" y="2148670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50" name="CaixaDeTexto 4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53" name="CaixaDeTexto 52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5" name="Retângulo 54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6386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6387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6388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6389" name="Equação" r:id="rId6" imgW="1143000" imgH="1904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16390" name="Equação" r:id="rId7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16391" name="Equação" r:id="rId8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16392" name="Equação" r:id="rId9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16393" name="Equação" r:id="rId10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16394" name="Equação" r:id="rId11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16395" name="Equação" r:id="rId12" imgW="965160" imgH="33012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5496" y="4812990"/>
            <a:ext cx="2016000" cy="64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234922" y="1685090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50" name="CaixaDeTexto 4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53" name="CaixaDeTexto 52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5" name="Retângulo 54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7410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7411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7412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7413" name="Equação" r:id="rId6" imgW="1143000" imgH="1904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17414" name="Equação" r:id="rId7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17415" name="Equação" r:id="rId8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17416" name="Equação" r:id="rId9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17417" name="Equação" r:id="rId10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17418" name="Equação" r:id="rId11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17419" name="Equação" r:id="rId12" imgW="965160" imgH="33012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5496" y="5485772"/>
            <a:ext cx="1548000" cy="64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876236" y="1685090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1212398" y="2148670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50" name="CaixaDeTexto 4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53" name="CaixaDeTexto 52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5" name="Retângulo 54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esf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776" y="1268760"/>
            <a:ext cx="5589240" cy="55892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283968" y="2276872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perspectiveRelaxed" fov="4200000">
              <a:rot lat="1797360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879684" y="3717032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mtClean="0"/>
              <a:t>Terra</a:t>
            </a:r>
            <a:endParaRPr lang="pt-BR" sz="440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8434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8435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8436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8437" name="Equação" r:id="rId6" imgW="1143000" imgH="1904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18438" name="Equação" r:id="rId7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18439" name="Equação" r:id="rId8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18440" name="Equação" r:id="rId9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18441" name="Equação" r:id="rId10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18442" name="Equação" r:id="rId11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18443" name="Equação" r:id="rId12" imgW="965160" imgH="33012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5496" y="6181142"/>
            <a:ext cx="1980000" cy="64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860470" y="2148670"/>
            <a:ext cx="576000" cy="43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50" name="CaixaDeTexto 4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53" name="CaixaDeTexto 52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5" name="Retângulo 54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9458" name="Equação" r:id="rId3" imgW="139680" imgH="1522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5759" y="1231900"/>
          <a:ext cx="2259013" cy="381000"/>
        </p:xfrm>
        <a:graphic>
          <a:graphicData uri="http://schemas.openxmlformats.org/presentationml/2006/ole">
            <p:oleObj spid="_x0000_s19459" name="Equação" r:id="rId4" imgW="1130040" imgH="19044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125759" y="1718382"/>
          <a:ext cx="2286001" cy="381000"/>
        </p:xfrm>
        <a:graphic>
          <a:graphicData uri="http://schemas.openxmlformats.org/presentationml/2006/ole">
            <p:oleObj spid="_x0000_s19460" name="Equação" r:id="rId5" imgW="1143000" imgH="190440" progId="Equation.3">
              <p:embed/>
            </p:oleObj>
          </a:graphicData>
        </a:graphic>
      </p:graphicFrame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125759" y="2204864"/>
          <a:ext cx="2286001" cy="381000"/>
        </p:xfrm>
        <a:graphic>
          <a:graphicData uri="http://schemas.openxmlformats.org/presentationml/2006/ole">
            <p:oleObj spid="_x0000_s19461" name="Equação" r:id="rId6" imgW="1143000" imgH="1904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19462" name="Equação" r:id="rId7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19463" name="Equação" r:id="rId8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19464" name="Equação" r:id="rId9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19465" name="Equação" r:id="rId10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72008" y="1140510"/>
            <a:ext cx="2412000" cy="1476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19466" name="Equação" r:id="rId11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19467" name="Equação" r:id="rId12" imgW="965160" imgH="330120" progId="Equation.3">
              <p:embed/>
            </p:oleObj>
          </a:graphicData>
        </a:graphic>
      </p:graphicFrame>
      <p:grpSp>
        <p:nvGrpSpPr>
          <p:cNvPr id="41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45" name="CaixaDeTexto 44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9" name="CaixaDeTexto 48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1" name="Retângulo 50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0482" name="Equação" r:id="rId3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0484" name="Equação" r:id="rId4" imgW="1231560" imgH="6602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20486" name="Equação" r:id="rId5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20487" name="Equação" r:id="rId6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20488" name="Equação" r:id="rId7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20489" name="Equação" r:id="rId8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20490" name="Equação" r:id="rId9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20491" name="Equação" r:id="rId10" imgW="965160" imgH="330120" progId="Equation.3">
              <p:embed/>
            </p:oleObj>
          </a:graphicData>
        </a:graphic>
      </p:graphicFrame>
      <p:grpSp>
        <p:nvGrpSpPr>
          <p:cNvPr id="4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50" name="CaixaDeTexto 4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53" name="CaixaDeTexto 52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55" name="Retângulo 54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1506" name="Equação" r:id="rId3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1507" name="Equação" r:id="rId4" imgW="1231560" imgH="6602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21508" name="Equação" r:id="rId5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21509" name="Equação" r:id="rId6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21510" name="Equação" r:id="rId7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21511" name="Equação" r:id="rId8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21512" name="Equação" r:id="rId9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21513" name="Equação" r:id="rId10" imgW="965160" imgH="330120" progId="Equation.3">
              <p:embed/>
            </p:oleObj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1514" name="Equação" r:id="rId11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34" name="CaixaDeTexto 33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37" name="CaixaDeTexto 36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411760" y="322130"/>
            <a:ext cx="4248472" cy="49685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860032" y="1402250"/>
            <a:ext cx="1008112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203848" y="1402250"/>
            <a:ext cx="1008112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220072" y="1985136"/>
            <a:ext cx="288032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563888" y="1978314"/>
            <a:ext cx="288032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com Canto Aparado do Mesmo Lado 9"/>
          <p:cNvSpPr/>
          <p:nvPr/>
        </p:nvSpPr>
        <p:spPr>
          <a:xfrm>
            <a:off x="3635896" y="3706506"/>
            <a:ext cx="1872208" cy="1224136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635896" y="4264056"/>
            <a:ext cx="2504916" cy="2333296"/>
          </a:xfrm>
          <a:custGeom>
            <a:avLst/>
            <a:gdLst>
              <a:gd name="connsiteX0" fmla="*/ 0 w 2473902"/>
              <a:gd name="connsiteY0" fmla="*/ 283779 h 2333296"/>
              <a:gd name="connsiteX1" fmla="*/ 0 w 2473902"/>
              <a:gd name="connsiteY1" fmla="*/ 283779 h 2333296"/>
              <a:gd name="connsiteX2" fmla="*/ 126124 w 2473902"/>
              <a:gd name="connsiteY2" fmla="*/ 220717 h 2333296"/>
              <a:gd name="connsiteX3" fmla="*/ 173421 w 2473902"/>
              <a:gd name="connsiteY3" fmla="*/ 189186 h 2333296"/>
              <a:gd name="connsiteX4" fmla="*/ 268014 w 2473902"/>
              <a:gd name="connsiteY4" fmla="*/ 157655 h 2333296"/>
              <a:gd name="connsiteX5" fmla="*/ 315310 w 2473902"/>
              <a:gd name="connsiteY5" fmla="*/ 126124 h 2333296"/>
              <a:gd name="connsiteX6" fmla="*/ 472966 w 2473902"/>
              <a:gd name="connsiteY6" fmla="*/ 78827 h 2333296"/>
              <a:gd name="connsiteX7" fmla="*/ 520262 w 2473902"/>
              <a:gd name="connsiteY7" fmla="*/ 63062 h 2333296"/>
              <a:gd name="connsiteX8" fmla="*/ 583324 w 2473902"/>
              <a:gd name="connsiteY8" fmla="*/ 47296 h 2333296"/>
              <a:gd name="connsiteX9" fmla="*/ 630621 w 2473902"/>
              <a:gd name="connsiteY9" fmla="*/ 31531 h 2333296"/>
              <a:gd name="connsiteX10" fmla="*/ 756745 w 2473902"/>
              <a:gd name="connsiteY10" fmla="*/ 0 h 2333296"/>
              <a:gd name="connsiteX11" fmla="*/ 930166 w 2473902"/>
              <a:gd name="connsiteY11" fmla="*/ 15765 h 2333296"/>
              <a:gd name="connsiteX12" fmla="*/ 1008993 w 2473902"/>
              <a:gd name="connsiteY12" fmla="*/ 31531 h 2333296"/>
              <a:gd name="connsiteX13" fmla="*/ 1103586 w 2473902"/>
              <a:gd name="connsiteY13" fmla="*/ 47296 h 2333296"/>
              <a:gd name="connsiteX14" fmla="*/ 1198179 w 2473902"/>
              <a:gd name="connsiteY14" fmla="*/ 78827 h 2333296"/>
              <a:gd name="connsiteX15" fmla="*/ 1245476 w 2473902"/>
              <a:gd name="connsiteY15" fmla="*/ 94593 h 2333296"/>
              <a:gd name="connsiteX16" fmla="*/ 1340069 w 2473902"/>
              <a:gd name="connsiteY16" fmla="*/ 157655 h 2333296"/>
              <a:gd name="connsiteX17" fmla="*/ 1403131 w 2473902"/>
              <a:gd name="connsiteY17" fmla="*/ 189186 h 2333296"/>
              <a:gd name="connsiteX18" fmla="*/ 1497724 w 2473902"/>
              <a:gd name="connsiteY18" fmla="*/ 220717 h 2333296"/>
              <a:gd name="connsiteX19" fmla="*/ 1576552 w 2473902"/>
              <a:gd name="connsiteY19" fmla="*/ 299544 h 2333296"/>
              <a:gd name="connsiteX20" fmla="*/ 1608083 w 2473902"/>
              <a:gd name="connsiteY20" fmla="*/ 346841 h 2333296"/>
              <a:gd name="connsiteX21" fmla="*/ 1655379 w 2473902"/>
              <a:gd name="connsiteY21" fmla="*/ 394137 h 2333296"/>
              <a:gd name="connsiteX22" fmla="*/ 1686910 w 2473902"/>
              <a:gd name="connsiteY22" fmla="*/ 441434 h 2333296"/>
              <a:gd name="connsiteX23" fmla="*/ 1734207 w 2473902"/>
              <a:gd name="connsiteY23" fmla="*/ 457200 h 2333296"/>
              <a:gd name="connsiteX24" fmla="*/ 1797269 w 2473902"/>
              <a:gd name="connsiteY24" fmla="*/ 551793 h 2333296"/>
              <a:gd name="connsiteX25" fmla="*/ 1813035 w 2473902"/>
              <a:gd name="connsiteY25" fmla="*/ 599089 h 2333296"/>
              <a:gd name="connsiteX26" fmla="*/ 1907628 w 2473902"/>
              <a:gd name="connsiteY26" fmla="*/ 662151 h 2333296"/>
              <a:gd name="connsiteX27" fmla="*/ 1954924 w 2473902"/>
              <a:gd name="connsiteY27" fmla="*/ 709448 h 2333296"/>
              <a:gd name="connsiteX28" fmla="*/ 1970690 w 2473902"/>
              <a:gd name="connsiteY28" fmla="*/ 1008993 h 2333296"/>
              <a:gd name="connsiteX29" fmla="*/ 2065283 w 2473902"/>
              <a:gd name="connsiteY29" fmla="*/ 1198179 h 2333296"/>
              <a:gd name="connsiteX30" fmla="*/ 2096814 w 2473902"/>
              <a:gd name="connsiteY30" fmla="*/ 1245475 h 2333296"/>
              <a:gd name="connsiteX31" fmla="*/ 2175641 w 2473902"/>
              <a:gd name="connsiteY31" fmla="*/ 1340068 h 2333296"/>
              <a:gd name="connsiteX32" fmla="*/ 2207172 w 2473902"/>
              <a:gd name="connsiteY32" fmla="*/ 1387365 h 2333296"/>
              <a:gd name="connsiteX33" fmla="*/ 2301766 w 2473902"/>
              <a:gd name="connsiteY33" fmla="*/ 1450427 h 2333296"/>
              <a:gd name="connsiteX34" fmla="*/ 2333297 w 2473902"/>
              <a:gd name="connsiteY34" fmla="*/ 1497724 h 2333296"/>
              <a:gd name="connsiteX35" fmla="*/ 2380593 w 2473902"/>
              <a:gd name="connsiteY35" fmla="*/ 1545020 h 2333296"/>
              <a:gd name="connsiteX36" fmla="*/ 2412124 w 2473902"/>
              <a:gd name="connsiteY36" fmla="*/ 1608082 h 2333296"/>
              <a:gd name="connsiteX37" fmla="*/ 2443655 w 2473902"/>
              <a:gd name="connsiteY37" fmla="*/ 1702675 h 2333296"/>
              <a:gd name="connsiteX38" fmla="*/ 2459421 w 2473902"/>
              <a:gd name="connsiteY38" fmla="*/ 1749972 h 2333296"/>
              <a:gd name="connsiteX39" fmla="*/ 2412124 w 2473902"/>
              <a:gd name="connsiteY39" fmla="*/ 1970689 h 2333296"/>
              <a:gd name="connsiteX40" fmla="*/ 2364828 w 2473902"/>
              <a:gd name="connsiteY40" fmla="*/ 2017986 h 2333296"/>
              <a:gd name="connsiteX41" fmla="*/ 2349062 w 2473902"/>
              <a:gd name="connsiteY41" fmla="*/ 2065282 h 2333296"/>
              <a:gd name="connsiteX42" fmla="*/ 2270235 w 2473902"/>
              <a:gd name="connsiteY42" fmla="*/ 2159875 h 2333296"/>
              <a:gd name="connsiteX43" fmla="*/ 2175641 w 2473902"/>
              <a:gd name="connsiteY43" fmla="*/ 2222937 h 2333296"/>
              <a:gd name="connsiteX44" fmla="*/ 2081048 w 2473902"/>
              <a:gd name="connsiteY44" fmla="*/ 2254468 h 2333296"/>
              <a:gd name="connsiteX45" fmla="*/ 2033752 w 2473902"/>
              <a:gd name="connsiteY45" fmla="*/ 2270234 h 2333296"/>
              <a:gd name="connsiteX46" fmla="*/ 1970690 w 2473902"/>
              <a:gd name="connsiteY46" fmla="*/ 2301765 h 2333296"/>
              <a:gd name="connsiteX47" fmla="*/ 1844566 w 2473902"/>
              <a:gd name="connsiteY47" fmla="*/ 2333296 h 2333296"/>
              <a:gd name="connsiteX48" fmla="*/ 1545021 w 2473902"/>
              <a:gd name="connsiteY48" fmla="*/ 2317531 h 2333296"/>
              <a:gd name="connsiteX49" fmla="*/ 1450428 w 2473902"/>
              <a:gd name="connsiteY49" fmla="*/ 2286000 h 2333296"/>
              <a:gd name="connsiteX50" fmla="*/ 1387366 w 2473902"/>
              <a:gd name="connsiteY50" fmla="*/ 2270234 h 2333296"/>
              <a:gd name="connsiteX51" fmla="*/ 1245476 w 2473902"/>
              <a:gd name="connsiteY51" fmla="*/ 2191406 h 2333296"/>
              <a:gd name="connsiteX52" fmla="*/ 1150883 w 2473902"/>
              <a:gd name="connsiteY52" fmla="*/ 2096813 h 2333296"/>
              <a:gd name="connsiteX53" fmla="*/ 1087821 w 2473902"/>
              <a:gd name="connsiteY53" fmla="*/ 2002220 h 2333296"/>
              <a:gd name="connsiteX54" fmla="*/ 1040524 w 2473902"/>
              <a:gd name="connsiteY54" fmla="*/ 1954924 h 2333296"/>
              <a:gd name="connsiteX55" fmla="*/ 930166 w 2473902"/>
              <a:gd name="connsiteY55" fmla="*/ 1781503 h 2333296"/>
              <a:gd name="connsiteX56" fmla="*/ 882869 w 2473902"/>
              <a:gd name="connsiteY56" fmla="*/ 1718441 h 2333296"/>
              <a:gd name="connsiteX57" fmla="*/ 851338 w 2473902"/>
              <a:gd name="connsiteY57" fmla="*/ 1623848 h 2333296"/>
              <a:gd name="connsiteX58" fmla="*/ 804041 w 2473902"/>
              <a:gd name="connsiteY58" fmla="*/ 1560786 h 2333296"/>
              <a:gd name="connsiteX59" fmla="*/ 788276 w 2473902"/>
              <a:gd name="connsiteY59" fmla="*/ 1481958 h 2333296"/>
              <a:gd name="connsiteX60" fmla="*/ 756745 w 2473902"/>
              <a:gd name="connsiteY60" fmla="*/ 1387365 h 2333296"/>
              <a:gd name="connsiteX61" fmla="*/ 740979 w 2473902"/>
              <a:gd name="connsiteY61" fmla="*/ 1324303 h 2333296"/>
              <a:gd name="connsiteX62" fmla="*/ 725214 w 2473902"/>
              <a:gd name="connsiteY62" fmla="*/ 1277006 h 2333296"/>
              <a:gd name="connsiteX63" fmla="*/ 693683 w 2473902"/>
              <a:gd name="connsiteY63" fmla="*/ 1150882 h 2333296"/>
              <a:gd name="connsiteX64" fmla="*/ 677917 w 2473902"/>
              <a:gd name="connsiteY64" fmla="*/ 1040524 h 2333296"/>
              <a:gd name="connsiteX65" fmla="*/ 646386 w 2473902"/>
              <a:gd name="connsiteY65" fmla="*/ 993227 h 2333296"/>
              <a:gd name="connsiteX66" fmla="*/ 583324 w 2473902"/>
              <a:gd name="connsiteY66" fmla="*/ 898634 h 2333296"/>
              <a:gd name="connsiteX67" fmla="*/ 567559 w 2473902"/>
              <a:gd name="connsiteY67" fmla="*/ 851337 h 2333296"/>
              <a:gd name="connsiteX68" fmla="*/ 488731 w 2473902"/>
              <a:gd name="connsiteY68" fmla="*/ 756744 h 2333296"/>
              <a:gd name="connsiteX69" fmla="*/ 378372 w 2473902"/>
              <a:gd name="connsiteY69" fmla="*/ 662151 h 2333296"/>
              <a:gd name="connsiteX70" fmla="*/ 378372 w 2473902"/>
              <a:gd name="connsiteY70" fmla="*/ 662151 h 233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473902" h="2333296">
                <a:moveTo>
                  <a:pt x="0" y="283779"/>
                </a:moveTo>
                <a:lnTo>
                  <a:pt x="0" y="283779"/>
                </a:lnTo>
                <a:cubicBezTo>
                  <a:pt x="42041" y="262758"/>
                  <a:pt x="84860" y="243225"/>
                  <a:pt x="126124" y="220717"/>
                </a:cubicBezTo>
                <a:cubicBezTo>
                  <a:pt x="142758" y="211644"/>
                  <a:pt x="156106" y="196881"/>
                  <a:pt x="173421" y="189186"/>
                </a:cubicBezTo>
                <a:cubicBezTo>
                  <a:pt x="203793" y="175687"/>
                  <a:pt x="268014" y="157655"/>
                  <a:pt x="268014" y="157655"/>
                </a:cubicBezTo>
                <a:cubicBezTo>
                  <a:pt x="283779" y="147145"/>
                  <a:pt x="297995" y="133819"/>
                  <a:pt x="315310" y="126124"/>
                </a:cubicBezTo>
                <a:cubicBezTo>
                  <a:pt x="382740" y="96155"/>
                  <a:pt x="408769" y="97169"/>
                  <a:pt x="472966" y="78827"/>
                </a:cubicBezTo>
                <a:cubicBezTo>
                  <a:pt x="488945" y="74262"/>
                  <a:pt x="504283" y="67627"/>
                  <a:pt x="520262" y="63062"/>
                </a:cubicBezTo>
                <a:cubicBezTo>
                  <a:pt x="541096" y="57109"/>
                  <a:pt x="562490" y="53249"/>
                  <a:pt x="583324" y="47296"/>
                </a:cubicBezTo>
                <a:cubicBezTo>
                  <a:pt x="599303" y="42731"/>
                  <a:pt x="614499" y="35562"/>
                  <a:pt x="630621" y="31531"/>
                </a:cubicBezTo>
                <a:lnTo>
                  <a:pt x="756745" y="0"/>
                </a:lnTo>
                <a:cubicBezTo>
                  <a:pt x="814552" y="5255"/>
                  <a:pt x="872569" y="8565"/>
                  <a:pt x="930166" y="15765"/>
                </a:cubicBezTo>
                <a:cubicBezTo>
                  <a:pt x="956755" y="19089"/>
                  <a:pt x="982629" y="26738"/>
                  <a:pt x="1008993" y="31531"/>
                </a:cubicBezTo>
                <a:cubicBezTo>
                  <a:pt x="1040443" y="37249"/>
                  <a:pt x="1072055" y="42041"/>
                  <a:pt x="1103586" y="47296"/>
                </a:cubicBezTo>
                <a:lnTo>
                  <a:pt x="1198179" y="78827"/>
                </a:lnTo>
                <a:cubicBezTo>
                  <a:pt x="1213945" y="84082"/>
                  <a:pt x="1231649" y="85375"/>
                  <a:pt x="1245476" y="94593"/>
                </a:cubicBezTo>
                <a:cubicBezTo>
                  <a:pt x="1277007" y="115614"/>
                  <a:pt x="1306174" y="140708"/>
                  <a:pt x="1340069" y="157655"/>
                </a:cubicBezTo>
                <a:cubicBezTo>
                  <a:pt x="1361090" y="168165"/>
                  <a:pt x="1381310" y="180458"/>
                  <a:pt x="1403131" y="189186"/>
                </a:cubicBezTo>
                <a:cubicBezTo>
                  <a:pt x="1433990" y="201530"/>
                  <a:pt x="1497724" y="220717"/>
                  <a:pt x="1497724" y="220717"/>
                </a:cubicBezTo>
                <a:cubicBezTo>
                  <a:pt x="1581809" y="346843"/>
                  <a:pt x="1471446" y="194438"/>
                  <a:pt x="1576552" y="299544"/>
                </a:cubicBezTo>
                <a:cubicBezTo>
                  <a:pt x="1589950" y="312942"/>
                  <a:pt x="1595953" y="332285"/>
                  <a:pt x="1608083" y="346841"/>
                </a:cubicBezTo>
                <a:cubicBezTo>
                  <a:pt x="1622356" y="363969"/>
                  <a:pt x="1641106" y="377009"/>
                  <a:pt x="1655379" y="394137"/>
                </a:cubicBezTo>
                <a:cubicBezTo>
                  <a:pt x="1667509" y="408693"/>
                  <a:pt x="1672114" y="429597"/>
                  <a:pt x="1686910" y="441434"/>
                </a:cubicBezTo>
                <a:cubicBezTo>
                  <a:pt x="1699887" y="451816"/>
                  <a:pt x="1718441" y="451945"/>
                  <a:pt x="1734207" y="457200"/>
                </a:cubicBezTo>
                <a:cubicBezTo>
                  <a:pt x="1755228" y="488731"/>
                  <a:pt x="1785285" y="515842"/>
                  <a:pt x="1797269" y="551793"/>
                </a:cubicBezTo>
                <a:cubicBezTo>
                  <a:pt x="1802524" y="567558"/>
                  <a:pt x="1801284" y="587338"/>
                  <a:pt x="1813035" y="599089"/>
                </a:cubicBezTo>
                <a:cubicBezTo>
                  <a:pt x="1839831" y="625885"/>
                  <a:pt x="1880832" y="635355"/>
                  <a:pt x="1907628" y="662151"/>
                </a:cubicBezTo>
                <a:lnTo>
                  <a:pt x="1954924" y="709448"/>
                </a:lnTo>
                <a:cubicBezTo>
                  <a:pt x="1960179" y="809296"/>
                  <a:pt x="1958777" y="909719"/>
                  <a:pt x="1970690" y="1008993"/>
                </a:cubicBezTo>
                <a:cubicBezTo>
                  <a:pt x="1980242" y="1088593"/>
                  <a:pt x="2022508" y="1134017"/>
                  <a:pt x="2065283" y="1198179"/>
                </a:cubicBezTo>
                <a:lnTo>
                  <a:pt x="2096814" y="1245475"/>
                </a:lnTo>
                <a:cubicBezTo>
                  <a:pt x="2175104" y="1362910"/>
                  <a:pt x="2074479" y="1218672"/>
                  <a:pt x="2175641" y="1340068"/>
                </a:cubicBezTo>
                <a:cubicBezTo>
                  <a:pt x="2187771" y="1354624"/>
                  <a:pt x="2192912" y="1374888"/>
                  <a:pt x="2207172" y="1387365"/>
                </a:cubicBezTo>
                <a:cubicBezTo>
                  <a:pt x="2235692" y="1412320"/>
                  <a:pt x="2301766" y="1450427"/>
                  <a:pt x="2301766" y="1450427"/>
                </a:cubicBezTo>
                <a:cubicBezTo>
                  <a:pt x="2312276" y="1466193"/>
                  <a:pt x="2321167" y="1483168"/>
                  <a:pt x="2333297" y="1497724"/>
                </a:cubicBezTo>
                <a:cubicBezTo>
                  <a:pt x="2347570" y="1514852"/>
                  <a:pt x="2367634" y="1526877"/>
                  <a:pt x="2380593" y="1545020"/>
                </a:cubicBezTo>
                <a:cubicBezTo>
                  <a:pt x="2394253" y="1564144"/>
                  <a:pt x="2403396" y="1586261"/>
                  <a:pt x="2412124" y="1608082"/>
                </a:cubicBezTo>
                <a:cubicBezTo>
                  <a:pt x="2424468" y="1638941"/>
                  <a:pt x="2433145" y="1671144"/>
                  <a:pt x="2443655" y="1702675"/>
                </a:cubicBezTo>
                <a:lnTo>
                  <a:pt x="2459421" y="1749972"/>
                </a:lnTo>
                <a:cubicBezTo>
                  <a:pt x="2447916" y="1876526"/>
                  <a:pt x="2473902" y="1896555"/>
                  <a:pt x="2412124" y="1970689"/>
                </a:cubicBezTo>
                <a:cubicBezTo>
                  <a:pt x="2397851" y="1987817"/>
                  <a:pt x="2380593" y="2002220"/>
                  <a:pt x="2364828" y="2017986"/>
                </a:cubicBezTo>
                <a:cubicBezTo>
                  <a:pt x="2359573" y="2033751"/>
                  <a:pt x="2356494" y="2050418"/>
                  <a:pt x="2349062" y="2065282"/>
                </a:cubicBezTo>
                <a:cubicBezTo>
                  <a:pt x="2332500" y="2098406"/>
                  <a:pt x="2298764" y="2137686"/>
                  <a:pt x="2270235" y="2159875"/>
                </a:cubicBezTo>
                <a:cubicBezTo>
                  <a:pt x="2240322" y="2183141"/>
                  <a:pt x="2211592" y="2210953"/>
                  <a:pt x="2175641" y="2222937"/>
                </a:cubicBezTo>
                <a:lnTo>
                  <a:pt x="2081048" y="2254468"/>
                </a:lnTo>
                <a:cubicBezTo>
                  <a:pt x="2065283" y="2259723"/>
                  <a:pt x="2048616" y="2262802"/>
                  <a:pt x="2033752" y="2270234"/>
                </a:cubicBezTo>
                <a:cubicBezTo>
                  <a:pt x="2012731" y="2280744"/>
                  <a:pt x="1992292" y="2292507"/>
                  <a:pt x="1970690" y="2301765"/>
                </a:cubicBezTo>
                <a:cubicBezTo>
                  <a:pt x="1928269" y="2319946"/>
                  <a:pt x="1890838" y="2324042"/>
                  <a:pt x="1844566" y="2333296"/>
                </a:cubicBezTo>
                <a:cubicBezTo>
                  <a:pt x="1744718" y="2328041"/>
                  <a:pt x="1644295" y="2329444"/>
                  <a:pt x="1545021" y="2317531"/>
                </a:cubicBezTo>
                <a:cubicBezTo>
                  <a:pt x="1512021" y="2313571"/>
                  <a:pt x="1482672" y="2294061"/>
                  <a:pt x="1450428" y="2286000"/>
                </a:cubicBezTo>
                <a:lnTo>
                  <a:pt x="1387366" y="2270234"/>
                </a:lnTo>
                <a:cubicBezTo>
                  <a:pt x="1278945" y="2197954"/>
                  <a:pt x="1328723" y="2219156"/>
                  <a:pt x="1245476" y="2191406"/>
                </a:cubicBezTo>
                <a:cubicBezTo>
                  <a:pt x="1213945" y="2159875"/>
                  <a:pt x="1175618" y="2133915"/>
                  <a:pt x="1150883" y="2096813"/>
                </a:cubicBezTo>
                <a:cubicBezTo>
                  <a:pt x="1129862" y="2065282"/>
                  <a:pt x="1114617" y="2029016"/>
                  <a:pt x="1087821" y="2002220"/>
                </a:cubicBezTo>
                <a:cubicBezTo>
                  <a:pt x="1072055" y="1986455"/>
                  <a:pt x="1054212" y="1972523"/>
                  <a:pt x="1040524" y="1954924"/>
                </a:cubicBezTo>
                <a:cubicBezTo>
                  <a:pt x="976272" y="1872315"/>
                  <a:pt x="984177" y="1862520"/>
                  <a:pt x="930166" y="1781503"/>
                </a:cubicBezTo>
                <a:cubicBezTo>
                  <a:pt x="915591" y="1759640"/>
                  <a:pt x="898635" y="1739462"/>
                  <a:pt x="882869" y="1718441"/>
                </a:cubicBezTo>
                <a:cubicBezTo>
                  <a:pt x="872359" y="1686910"/>
                  <a:pt x="866202" y="1653576"/>
                  <a:pt x="851338" y="1623848"/>
                </a:cubicBezTo>
                <a:cubicBezTo>
                  <a:pt x="839587" y="1600346"/>
                  <a:pt x="814713" y="1584797"/>
                  <a:pt x="804041" y="1560786"/>
                </a:cubicBezTo>
                <a:cubicBezTo>
                  <a:pt x="793158" y="1536299"/>
                  <a:pt x="795326" y="1507810"/>
                  <a:pt x="788276" y="1481958"/>
                </a:cubicBezTo>
                <a:cubicBezTo>
                  <a:pt x="779531" y="1449893"/>
                  <a:pt x="764806" y="1419609"/>
                  <a:pt x="756745" y="1387365"/>
                </a:cubicBezTo>
                <a:cubicBezTo>
                  <a:pt x="751490" y="1366344"/>
                  <a:pt x="746932" y="1345137"/>
                  <a:pt x="740979" y="1324303"/>
                </a:cubicBezTo>
                <a:cubicBezTo>
                  <a:pt x="736414" y="1308324"/>
                  <a:pt x="729587" y="1293039"/>
                  <a:pt x="725214" y="1277006"/>
                </a:cubicBezTo>
                <a:cubicBezTo>
                  <a:pt x="713812" y="1235198"/>
                  <a:pt x="699812" y="1193782"/>
                  <a:pt x="693683" y="1150882"/>
                </a:cubicBezTo>
                <a:cubicBezTo>
                  <a:pt x="688428" y="1114096"/>
                  <a:pt x="688595" y="1076116"/>
                  <a:pt x="677917" y="1040524"/>
                </a:cubicBezTo>
                <a:cubicBezTo>
                  <a:pt x="672472" y="1022375"/>
                  <a:pt x="656896" y="1008993"/>
                  <a:pt x="646386" y="993227"/>
                </a:cubicBezTo>
                <a:cubicBezTo>
                  <a:pt x="608900" y="880768"/>
                  <a:pt x="662054" y="1016731"/>
                  <a:pt x="583324" y="898634"/>
                </a:cubicBezTo>
                <a:cubicBezTo>
                  <a:pt x="574106" y="884807"/>
                  <a:pt x="574991" y="866201"/>
                  <a:pt x="567559" y="851337"/>
                </a:cubicBezTo>
                <a:cubicBezTo>
                  <a:pt x="550998" y="818214"/>
                  <a:pt x="517257" y="778931"/>
                  <a:pt x="488731" y="756744"/>
                </a:cubicBezTo>
                <a:cubicBezTo>
                  <a:pt x="374872" y="668187"/>
                  <a:pt x="414028" y="733461"/>
                  <a:pt x="378372" y="662151"/>
                </a:cubicBezTo>
                <a:lnTo>
                  <a:pt x="378372" y="662151"/>
                </a:lnTo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com Canto Aparado do Mesmo Lado 12"/>
          <p:cNvSpPr/>
          <p:nvPr/>
        </p:nvSpPr>
        <p:spPr>
          <a:xfrm>
            <a:off x="3635896" y="3701246"/>
            <a:ext cx="1872208" cy="3653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>
            <a:off x="4932040" y="970202"/>
            <a:ext cx="720080" cy="432048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co 14"/>
          <p:cNvSpPr/>
          <p:nvPr/>
        </p:nvSpPr>
        <p:spPr>
          <a:xfrm flipH="1">
            <a:off x="3203848" y="898194"/>
            <a:ext cx="720080" cy="432048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7121434">
            <a:off x="3864062" y="1995798"/>
            <a:ext cx="936104" cy="151216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2530" name="Equação" r:id="rId3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2531" name="Equação" r:id="rId4" imgW="1231560" imgH="660240" progId="Equation.3">
              <p:embed/>
            </p:oleObj>
          </a:graphicData>
        </a:graphic>
      </p:graphicFrame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42961" y="3409176"/>
          <a:ext cx="1477962" cy="636587"/>
        </p:xfrm>
        <a:graphic>
          <a:graphicData uri="http://schemas.openxmlformats.org/presentationml/2006/ole">
            <p:oleObj spid="_x0000_s22532" name="Equação" r:id="rId5" imgW="736560" imgH="31716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2961" y="4097947"/>
          <a:ext cx="1452562" cy="636588"/>
        </p:xfrm>
        <a:graphic>
          <a:graphicData uri="http://schemas.openxmlformats.org/presentationml/2006/ole">
            <p:oleObj spid="_x0000_s22533" name="Equação" r:id="rId6" imgW="723600" imgH="317160" progId="Equation.3">
              <p:embed/>
            </p:oleObj>
          </a:graphicData>
        </a:graphic>
      </p:graphicFrame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42961" y="4786719"/>
          <a:ext cx="1936751" cy="661987"/>
        </p:xfrm>
        <a:graphic>
          <a:graphicData uri="http://schemas.openxmlformats.org/presentationml/2006/ole">
            <p:oleObj spid="_x0000_s22534" name="Equação" r:id="rId7" imgW="965160" imgH="330120" progId="Equation.3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42961" y="5500890"/>
          <a:ext cx="1477962" cy="636588"/>
        </p:xfrm>
        <a:graphic>
          <a:graphicData uri="http://schemas.openxmlformats.org/presentationml/2006/ole">
            <p:oleObj spid="_x0000_s22535" name="Equação" r:id="rId8" imgW="736560" imgH="31716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42961" y="2695004"/>
          <a:ext cx="1911350" cy="661988"/>
        </p:xfrm>
        <a:graphic>
          <a:graphicData uri="http://schemas.openxmlformats.org/presentationml/2006/ole">
            <p:oleObj spid="_x0000_s22536" name="Equação" r:id="rId9" imgW="952200" imgH="330120" progId="Equation.3">
              <p:embed/>
            </p:oleObj>
          </a:graphicData>
        </a:graphic>
      </p:graphicFrame>
      <p:graphicFrame>
        <p:nvGraphicFramePr>
          <p:cNvPr id="12299" name="Object 2"/>
          <p:cNvGraphicFramePr>
            <a:graphicFrameLocks noChangeAspect="1"/>
          </p:cNvGraphicFramePr>
          <p:nvPr/>
        </p:nvGraphicFramePr>
        <p:xfrm>
          <a:off x="42961" y="6189663"/>
          <a:ext cx="1936751" cy="661987"/>
        </p:xfrm>
        <a:graphic>
          <a:graphicData uri="http://schemas.openxmlformats.org/presentationml/2006/ole">
            <p:oleObj spid="_x0000_s22537" name="Equação" r:id="rId10" imgW="965160" imgH="330120" progId="Equation.3">
              <p:embed/>
            </p:oleObj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2538" name="Equação" r:id="rId11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0" y="4005064"/>
            <a:ext cx="9144000" cy="28529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35496" y="2636912"/>
            <a:ext cx="5328592" cy="13681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37" name="CaixaDeTexto 36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2" name="CaixaDeTexto 41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3554" name="Equação" r:id="rId3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3555" name="Equação" r:id="rId4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3562" name="Equação" r:id="rId5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323528" y="3576638"/>
          <a:ext cx="4765675" cy="1982787"/>
        </p:xfrm>
        <a:graphic>
          <a:graphicData uri="http://schemas.openxmlformats.org/presentationml/2006/ole">
            <p:oleObj spid="_x0000_s23564" name="Equação" r:id="rId6" imgW="1587240" imgH="660240" progId="Equation.3">
              <p:embed/>
            </p:oleObj>
          </a:graphicData>
        </a:graphic>
      </p:graphicFrame>
      <p:grpSp>
        <p:nvGrpSpPr>
          <p:cNvPr id="36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37" name="CaixaDeTexto 36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2" name="CaixaDeTexto 41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850" y="3576638"/>
          <a:ext cx="4765675" cy="1982787"/>
        </p:xfrm>
        <a:graphic>
          <a:graphicData uri="http://schemas.openxmlformats.org/presentationml/2006/ole">
            <p:oleObj spid="_x0000_s24582" name="Equação" r:id="rId3" imgW="1587240" imgH="660240" progId="Equation.3">
              <p:embed/>
            </p:oleObj>
          </a:graphicData>
        </a:graphic>
      </p:graphicFrame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4578" name="Equação" r:id="rId4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4579" name="Equação" r:id="rId5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4580" name="Equação" r:id="rId6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68282" y="3613492"/>
            <a:ext cx="756000" cy="1908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1" name="CaixaDeTexto 20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17321" y="3576638"/>
          <a:ext cx="5375275" cy="1982787"/>
        </p:xfrm>
        <a:graphic>
          <a:graphicData uri="http://schemas.openxmlformats.org/presentationml/2006/ole">
            <p:oleObj spid="_x0000_s25605" name="Equação" r:id="rId3" imgW="1790640" imgH="660240" progId="Equation.3">
              <p:embed/>
            </p:oleObj>
          </a:graphicData>
        </a:graphic>
      </p:graphicFrame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5602" name="Equação" r:id="rId4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5603" name="Equação" r:id="rId5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5604" name="Equação" r:id="rId6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25606" name="Equação" r:id="rId7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864588" y="3613492"/>
            <a:ext cx="756000" cy="1908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1" name="CaixaDeTexto 20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26629" name="Equação" r:id="rId3" imgW="1828800" imgH="660240" progId="Equation.3">
              <p:embed/>
            </p:oleObj>
          </a:graphicData>
        </a:graphic>
      </p:graphicFrame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6626" name="Equação" r:id="rId4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6627" name="Equação" r:id="rId5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6628" name="Equação" r:id="rId6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26630" name="Equação" r:id="rId7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92838" y="3613492"/>
            <a:ext cx="756000" cy="1908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1" name="CaixaDeTexto 20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123728" y="1052736"/>
            <a:ext cx="4824536" cy="45811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200000">
              <a:rot lat="1797360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Grupo 40"/>
          <p:cNvGrpSpPr/>
          <p:nvPr/>
        </p:nvGrpSpPr>
        <p:grpSpPr>
          <a:xfrm>
            <a:off x="1835696" y="2564904"/>
            <a:ext cx="5472608" cy="2160240"/>
            <a:chOff x="1835696" y="2060848"/>
            <a:chExt cx="5472608" cy="3024336"/>
          </a:xfrm>
        </p:grpSpPr>
        <p:sp>
          <p:nvSpPr>
            <p:cNvPr id="47" name="Elipse 46"/>
            <p:cNvSpPr/>
            <p:nvPr/>
          </p:nvSpPr>
          <p:spPr>
            <a:xfrm>
              <a:off x="2627784" y="2161659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131848" y="2375019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2780184" y="2665715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2411760" y="3068960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3707912" y="2375019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3203856" y="2867338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780184" y="3573016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3851928" y="2867338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3563896" y="3673827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3131848" y="4177883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2267744" y="3976261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627784" y="4581128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1835696" y="4782750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3203856" y="4883562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707912" y="4379506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067952" y="4883562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211960" y="3875450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716016" y="4480317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364088" y="4883562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932040" y="3673827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644008" y="3673827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572008" y="2665715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5724136" y="4278694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228192" y="4883562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7236304" y="4984373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6660232" y="3673827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6012160" y="2766526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6300200" y="2161659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6452600" y="2968149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580112" y="3371394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220072" y="2867338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148064" y="2060848"/>
              <a:ext cx="72000" cy="100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35496" y="1124744"/>
            <a:ext cx="3672408" cy="1938992"/>
            <a:chOff x="-36512" y="1124744"/>
            <a:chExt cx="3672408" cy="1938992"/>
          </a:xfrm>
        </p:grpSpPr>
        <p:sp>
          <p:nvSpPr>
            <p:cNvPr id="80" name="CaixaDeTexto 79"/>
            <p:cNvSpPr txBox="1"/>
            <p:nvPr/>
          </p:nvSpPr>
          <p:spPr>
            <a:xfrm>
              <a:off x="-36512" y="1124744"/>
              <a:ext cx="3024336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Medidas do </a:t>
              </a:r>
              <a:r>
                <a:rPr lang="pt-BR" sz="2400" smtClean="0">
                  <a:solidFill>
                    <a:srgbClr val="FF0000"/>
                  </a:solidFill>
                </a:rPr>
                <a:t>tensor de gravidade</a:t>
              </a:r>
              <a:r>
                <a:rPr lang="pt-BR" sz="2400" smtClean="0"/>
                <a:t> e da </a:t>
              </a:r>
              <a:r>
                <a:rPr lang="pt-BR" sz="2400" smtClean="0">
                  <a:solidFill>
                    <a:srgbClr val="0000FF"/>
                  </a:solidFill>
                </a:rPr>
                <a:t>anomalia magnética</a:t>
              </a:r>
              <a:r>
                <a:rPr lang="pt-BR" sz="2400" smtClean="0"/>
                <a:t> causados pelo corpo geológico</a:t>
              </a:r>
              <a:endParaRPr lang="pt-BR" sz="2400"/>
            </a:p>
          </p:txBody>
        </p:sp>
        <p:cxnSp>
          <p:nvCxnSpPr>
            <p:cNvPr id="81" name="Conector de seta reta 80"/>
            <p:cNvCxnSpPr/>
            <p:nvPr/>
          </p:nvCxnSpPr>
          <p:spPr>
            <a:xfrm>
              <a:off x="2843808" y="2060848"/>
              <a:ext cx="792088" cy="64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504238" y="6280150"/>
          <a:ext cx="349250" cy="381000"/>
        </p:xfrm>
        <a:graphic>
          <a:graphicData uri="http://schemas.openxmlformats.org/presentationml/2006/ole">
            <p:oleObj spid="_x0000_s2050" name="Equação" r:id="rId3" imgW="13968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2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2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0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82" grpId="0"/>
      <p:bldP spid="8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27653" name="Equação" r:id="rId3" imgW="1828800" imgH="660240" progId="Equation.3">
              <p:embed/>
            </p:oleObj>
          </a:graphicData>
        </a:graphic>
      </p:graphicFrame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00B050"/>
                </a:solidFill>
              </a:rPr>
              <a:t>magnetização</a:t>
            </a:r>
            <a:r>
              <a:rPr lang="pt-BR" sz="2400" smtClean="0"/>
              <a:t>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7650" name="Equação" r:id="rId4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7651" name="Equação" r:id="rId5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7652" name="Equação" r:id="rId6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27654" name="Equação" r:id="rId7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92838" y="3613492"/>
            <a:ext cx="756000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4" name="CaixaDeTexto 23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7" name="CaixaDeTexto 26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29701" name="Equação" r:id="rId3" imgW="1828800" imgH="660240" progId="Equation.3">
              <p:embed/>
            </p:oleObj>
          </a:graphicData>
        </a:graphic>
      </p:graphicFrame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00B050"/>
                </a:solidFill>
              </a:rPr>
              <a:t>magnetização</a:t>
            </a:r>
            <a:r>
              <a:rPr lang="pt-BR" sz="2400" smtClean="0"/>
              <a:t>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9698" name="Equação" r:id="rId4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9699" name="Equação" r:id="rId5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9700" name="Equação" r:id="rId6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29702" name="Equação" r:id="rId7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92838" y="3613492"/>
            <a:ext cx="756000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rot="5400000" flipH="1" flipV="1">
            <a:off x="4031940" y="5121188"/>
            <a:ext cx="864096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203848" y="585810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escalar</a:t>
            </a:r>
            <a:endParaRPr lang="pt-BR" sz="2800">
              <a:solidFill>
                <a:srgbClr val="00B050"/>
              </a:solidFill>
            </a:endParaRPr>
          </a:p>
        </p:txBody>
      </p:sp>
      <p:grpSp>
        <p:nvGrpSpPr>
          <p:cNvPr id="23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4" name="CaixaDeTexto 23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7" name="CaixaDeTexto 26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28677" name="Equação" r:id="rId3" imgW="1828800" imgH="660240" progId="Equation.3">
              <p:embed/>
            </p:oleObj>
          </a:graphicData>
        </a:graphic>
      </p:graphicFrame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00B050"/>
                </a:solidFill>
              </a:rPr>
              <a:t>magnetização</a:t>
            </a:r>
            <a:r>
              <a:rPr lang="pt-BR" sz="2400" smtClean="0"/>
              <a:t>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28674" name="Equação" r:id="rId4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28675" name="Equação" r:id="rId5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28676" name="Equação" r:id="rId6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28678" name="Equação" r:id="rId7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427984" y="3613492"/>
            <a:ext cx="1332000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rot="5400000" flipH="1" flipV="1">
            <a:off x="4103948" y="5697252"/>
            <a:ext cx="360040" cy="1440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95736" y="5859269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Unitário e paralelo ao vetor de magnetização</a:t>
            </a:r>
            <a:endParaRPr lang="pt-BR" sz="2800">
              <a:solidFill>
                <a:srgbClr val="00B050"/>
              </a:solidFill>
            </a:endParaRPr>
          </a:p>
        </p:txBody>
      </p:sp>
      <p:grpSp>
        <p:nvGrpSpPr>
          <p:cNvPr id="2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33" name="CaixaDeTexto 32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36" name="CaixaDeTexto 35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30725" name="Equação" r:id="rId3" imgW="1828800" imgH="660240" progId="Equation.3">
              <p:embed/>
            </p:oleObj>
          </a:graphicData>
        </a:graphic>
      </p:graphicFrame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00B050"/>
                </a:solidFill>
              </a:rPr>
              <a:t>magnetização</a:t>
            </a:r>
            <a:r>
              <a:rPr lang="pt-BR" sz="2400" smtClean="0"/>
              <a:t>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30722" name="Equação" r:id="rId4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30723" name="Equação" r:id="rId5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30724" name="Equação" r:id="rId6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30726" name="Equação" r:id="rId7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427984" y="3613492"/>
            <a:ext cx="1332000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rot="5400000" flipH="1" flipV="1">
            <a:off x="4103948" y="5697252"/>
            <a:ext cx="360040" cy="1440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95736" y="5859269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Unitário e paralelo ao vetor de magnetização</a:t>
            </a:r>
            <a:endParaRPr lang="pt-BR" sz="2800">
              <a:solidFill>
                <a:srgbClr val="00B050"/>
              </a:solidFill>
            </a:endParaRPr>
          </a:p>
        </p:txBody>
      </p:sp>
      <p:cxnSp>
        <p:nvCxnSpPr>
          <p:cNvPr id="24" name="Conector de seta reta 23"/>
          <p:cNvCxnSpPr>
            <a:stCxn id="25" idx="2"/>
          </p:cNvCxnSpPr>
          <p:nvPr/>
        </p:nvCxnSpPr>
        <p:spPr>
          <a:xfrm rot="5400000">
            <a:off x="3779912" y="3501008"/>
            <a:ext cx="720080" cy="1440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03848" y="268975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escalar</a:t>
            </a:r>
            <a:endParaRPr lang="pt-BR" sz="2800">
              <a:solidFill>
                <a:srgbClr val="00B050"/>
              </a:solidFill>
            </a:endParaRPr>
          </a:p>
        </p:txBody>
      </p:sp>
      <p:grpSp>
        <p:nvGrpSpPr>
          <p:cNvPr id="26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7" name="CaixaDeTexto 26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34" name="CaixaDeTexto 33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31749" name="Equação" r:id="rId3" imgW="1828800" imgH="660240" progId="Equation.3">
              <p:embed/>
            </p:oleObj>
          </a:graphicData>
        </a:graphic>
      </p:graphicFrame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00B050"/>
                </a:solidFill>
              </a:rPr>
              <a:t>magnetização</a:t>
            </a:r>
            <a:r>
              <a:rPr lang="pt-BR" sz="2400" smtClean="0"/>
              <a:t>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31746" name="Equação" r:id="rId4" imgW="139680" imgH="152280" progId="Equation.3">
              <p:embed/>
            </p:oleObj>
          </a:graphicData>
        </a:graphic>
      </p:graphicFrame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31747" name="Equação" r:id="rId5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31748" name="Equação" r:id="rId6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31750" name="Equação" r:id="rId7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427984" y="3613492"/>
            <a:ext cx="1332000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rot="5400000" flipH="1" flipV="1">
            <a:off x="4103948" y="5697252"/>
            <a:ext cx="360040" cy="1440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95736" y="5859269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Unitário e paralelo ao vetor de magnetização</a:t>
            </a:r>
            <a:endParaRPr lang="pt-BR" sz="2800">
              <a:solidFill>
                <a:srgbClr val="00B050"/>
              </a:solidFill>
            </a:endParaRPr>
          </a:p>
        </p:txBody>
      </p:sp>
      <p:cxnSp>
        <p:nvCxnSpPr>
          <p:cNvPr id="24" name="Conector de seta reta 23"/>
          <p:cNvCxnSpPr>
            <a:stCxn id="25" idx="2"/>
          </p:cNvCxnSpPr>
          <p:nvPr/>
        </p:nvCxnSpPr>
        <p:spPr>
          <a:xfrm rot="5400000">
            <a:off x="3887924" y="3681028"/>
            <a:ext cx="504056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267744" y="2474893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Relaciona as propriedades físicas</a:t>
            </a:r>
            <a:endParaRPr lang="pt-BR" sz="2800">
              <a:solidFill>
                <a:srgbClr val="00B050"/>
              </a:solidFill>
            </a:endParaRPr>
          </a:p>
        </p:txBody>
      </p:sp>
      <p:grpSp>
        <p:nvGrpSpPr>
          <p:cNvPr id="2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33" name="CaixaDeTexto 32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36" name="CaixaDeTexto 35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411760" y="322130"/>
            <a:ext cx="4248472" cy="49685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860032" y="1402250"/>
            <a:ext cx="1008112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203848" y="1402250"/>
            <a:ext cx="1008112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220072" y="1985136"/>
            <a:ext cx="288032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563888" y="1978314"/>
            <a:ext cx="288032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com Canto Aparado do Mesmo Lado 9"/>
          <p:cNvSpPr/>
          <p:nvPr/>
        </p:nvSpPr>
        <p:spPr>
          <a:xfrm>
            <a:off x="3635896" y="3706506"/>
            <a:ext cx="1872208" cy="1224136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635896" y="4264056"/>
            <a:ext cx="2504916" cy="2333296"/>
          </a:xfrm>
          <a:custGeom>
            <a:avLst/>
            <a:gdLst>
              <a:gd name="connsiteX0" fmla="*/ 0 w 2473902"/>
              <a:gd name="connsiteY0" fmla="*/ 283779 h 2333296"/>
              <a:gd name="connsiteX1" fmla="*/ 0 w 2473902"/>
              <a:gd name="connsiteY1" fmla="*/ 283779 h 2333296"/>
              <a:gd name="connsiteX2" fmla="*/ 126124 w 2473902"/>
              <a:gd name="connsiteY2" fmla="*/ 220717 h 2333296"/>
              <a:gd name="connsiteX3" fmla="*/ 173421 w 2473902"/>
              <a:gd name="connsiteY3" fmla="*/ 189186 h 2333296"/>
              <a:gd name="connsiteX4" fmla="*/ 268014 w 2473902"/>
              <a:gd name="connsiteY4" fmla="*/ 157655 h 2333296"/>
              <a:gd name="connsiteX5" fmla="*/ 315310 w 2473902"/>
              <a:gd name="connsiteY5" fmla="*/ 126124 h 2333296"/>
              <a:gd name="connsiteX6" fmla="*/ 472966 w 2473902"/>
              <a:gd name="connsiteY6" fmla="*/ 78827 h 2333296"/>
              <a:gd name="connsiteX7" fmla="*/ 520262 w 2473902"/>
              <a:gd name="connsiteY7" fmla="*/ 63062 h 2333296"/>
              <a:gd name="connsiteX8" fmla="*/ 583324 w 2473902"/>
              <a:gd name="connsiteY8" fmla="*/ 47296 h 2333296"/>
              <a:gd name="connsiteX9" fmla="*/ 630621 w 2473902"/>
              <a:gd name="connsiteY9" fmla="*/ 31531 h 2333296"/>
              <a:gd name="connsiteX10" fmla="*/ 756745 w 2473902"/>
              <a:gd name="connsiteY10" fmla="*/ 0 h 2333296"/>
              <a:gd name="connsiteX11" fmla="*/ 930166 w 2473902"/>
              <a:gd name="connsiteY11" fmla="*/ 15765 h 2333296"/>
              <a:gd name="connsiteX12" fmla="*/ 1008993 w 2473902"/>
              <a:gd name="connsiteY12" fmla="*/ 31531 h 2333296"/>
              <a:gd name="connsiteX13" fmla="*/ 1103586 w 2473902"/>
              <a:gd name="connsiteY13" fmla="*/ 47296 h 2333296"/>
              <a:gd name="connsiteX14" fmla="*/ 1198179 w 2473902"/>
              <a:gd name="connsiteY14" fmla="*/ 78827 h 2333296"/>
              <a:gd name="connsiteX15" fmla="*/ 1245476 w 2473902"/>
              <a:gd name="connsiteY15" fmla="*/ 94593 h 2333296"/>
              <a:gd name="connsiteX16" fmla="*/ 1340069 w 2473902"/>
              <a:gd name="connsiteY16" fmla="*/ 157655 h 2333296"/>
              <a:gd name="connsiteX17" fmla="*/ 1403131 w 2473902"/>
              <a:gd name="connsiteY17" fmla="*/ 189186 h 2333296"/>
              <a:gd name="connsiteX18" fmla="*/ 1497724 w 2473902"/>
              <a:gd name="connsiteY18" fmla="*/ 220717 h 2333296"/>
              <a:gd name="connsiteX19" fmla="*/ 1576552 w 2473902"/>
              <a:gd name="connsiteY19" fmla="*/ 299544 h 2333296"/>
              <a:gd name="connsiteX20" fmla="*/ 1608083 w 2473902"/>
              <a:gd name="connsiteY20" fmla="*/ 346841 h 2333296"/>
              <a:gd name="connsiteX21" fmla="*/ 1655379 w 2473902"/>
              <a:gd name="connsiteY21" fmla="*/ 394137 h 2333296"/>
              <a:gd name="connsiteX22" fmla="*/ 1686910 w 2473902"/>
              <a:gd name="connsiteY22" fmla="*/ 441434 h 2333296"/>
              <a:gd name="connsiteX23" fmla="*/ 1734207 w 2473902"/>
              <a:gd name="connsiteY23" fmla="*/ 457200 h 2333296"/>
              <a:gd name="connsiteX24" fmla="*/ 1797269 w 2473902"/>
              <a:gd name="connsiteY24" fmla="*/ 551793 h 2333296"/>
              <a:gd name="connsiteX25" fmla="*/ 1813035 w 2473902"/>
              <a:gd name="connsiteY25" fmla="*/ 599089 h 2333296"/>
              <a:gd name="connsiteX26" fmla="*/ 1907628 w 2473902"/>
              <a:gd name="connsiteY26" fmla="*/ 662151 h 2333296"/>
              <a:gd name="connsiteX27" fmla="*/ 1954924 w 2473902"/>
              <a:gd name="connsiteY27" fmla="*/ 709448 h 2333296"/>
              <a:gd name="connsiteX28" fmla="*/ 1970690 w 2473902"/>
              <a:gd name="connsiteY28" fmla="*/ 1008993 h 2333296"/>
              <a:gd name="connsiteX29" fmla="*/ 2065283 w 2473902"/>
              <a:gd name="connsiteY29" fmla="*/ 1198179 h 2333296"/>
              <a:gd name="connsiteX30" fmla="*/ 2096814 w 2473902"/>
              <a:gd name="connsiteY30" fmla="*/ 1245475 h 2333296"/>
              <a:gd name="connsiteX31" fmla="*/ 2175641 w 2473902"/>
              <a:gd name="connsiteY31" fmla="*/ 1340068 h 2333296"/>
              <a:gd name="connsiteX32" fmla="*/ 2207172 w 2473902"/>
              <a:gd name="connsiteY32" fmla="*/ 1387365 h 2333296"/>
              <a:gd name="connsiteX33" fmla="*/ 2301766 w 2473902"/>
              <a:gd name="connsiteY33" fmla="*/ 1450427 h 2333296"/>
              <a:gd name="connsiteX34" fmla="*/ 2333297 w 2473902"/>
              <a:gd name="connsiteY34" fmla="*/ 1497724 h 2333296"/>
              <a:gd name="connsiteX35" fmla="*/ 2380593 w 2473902"/>
              <a:gd name="connsiteY35" fmla="*/ 1545020 h 2333296"/>
              <a:gd name="connsiteX36" fmla="*/ 2412124 w 2473902"/>
              <a:gd name="connsiteY36" fmla="*/ 1608082 h 2333296"/>
              <a:gd name="connsiteX37" fmla="*/ 2443655 w 2473902"/>
              <a:gd name="connsiteY37" fmla="*/ 1702675 h 2333296"/>
              <a:gd name="connsiteX38" fmla="*/ 2459421 w 2473902"/>
              <a:gd name="connsiteY38" fmla="*/ 1749972 h 2333296"/>
              <a:gd name="connsiteX39" fmla="*/ 2412124 w 2473902"/>
              <a:gd name="connsiteY39" fmla="*/ 1970689 h 2333296"/>
              <a:gd name="connsiteX40" fmla="*/ 2364828 w 2473902"/>
              <a:gd name="connsiteY40" fmla="*/ 2017986 h 2333296"/>
              <a:gd name="connsiteX41" fmla="*/ 2349062 w 2473902"/>
              <a:gd name="connsiteY41" fmla="*/ 2065282 h 2333296"/>
              <a:gd name="connsiteX42" fmla="*/ 2270235 w 2473902"/>
              <a:gd name="connsiteY42" fmla="*/ 2159875 h 2333296"/>
              <a:gd name="connsiteX43" fmla="*/ 2175641 w 2473902"/>
              <a:gd name="connsiteY43" fmla="*/ 2222937 h 2333296"/>
              <a:gd name="connsiteX44" fmla="*/ 2081048 w 2473902"/>
              <a:gd name="connsiteY44" fmla="*/ 2254468 h 2333296"/>
              <a:gd name="connsiteX45" fmla="*/ 2033752 w 2473902"/>
              <a:gd name="connsiteY45" fmla="*/ 2270234 h 2333296"/>
              <a:gd name="connsiteX46" fmla="*/ 1970690 w 2473902"/>
              <a:gd name="connsiteY46" fmla="*/ 2301765 h 2333296"/>
              <a:gd name="connsiteX47" fmla="*/ 1844566 w 2473902"/>
              <a:gd name="connsiteY47" fmla="*/ 2333296 h 2333296"/>
              <a:gd name="connsiteX48" fmla="*/ 1545021 w 2473902"/>
              <a:gd name="connsiteY48" fmla="*/ 2317531 h 2333296"/>
              <a:gd name="connsiteX49" fmla="*/ 1450428 w 2473902"/>
              <a:gd name="connsiteY49" fmla="*/ 2286000 h 2333296"/>
              <a:gd name="connsiteX50" fmla="*/ 1387366 w 2473902"/>
              <a:gd name="connsiteY50" fmla="*/ 2270234 h 2333296"/>
              <a:gd name="connsiteX51" fmla="*/ 1245476 w 2473902"/>
              <a:gd name="connsiteY51" fmla="*/ 2191406 h 2333296"/>
              <a:gd name="connsiteX52" fmla="*/ 1150883 w 2473902"/>
              <a:gd name="connsiteY52" fmla="*/ 2096813 h 2333296"/>
              <a:gd name="connsiteX53" fmla="*/ 1087821 w 2473902"/>
              <a:gd name="connsiteY53" fmla="*/ 2002220 h 2333296"/>
              <a:gd name="connsiteX54" fmla="*/ 1040524 w 2473902"/>
              <a:gd name="connsiteY54" fmla="*/ 1954924 h 2333296"/>
              <a:gd name="connsiteX55" fmla="*/ 930166 w 2473902"/>
              <a:gd name="connsiteY55" fmla="*/ 1781503 h 2333296"/>
              <a:gd name="connsiteX56" fmla="*/ 882869 w 2473902"/>
              <a:gd name="connsiteY56" fmla="*/ 1718441 h 2333296"/>
              <a:gd name="connsiteX57" fmla="*/ 851338 w 2473902"/>
              <a:gd name="connsiteY57" fmla="*/ 1623848 h 2333296"/>
              <a:gd name="connsiteX58" fmla="*/ 804041 w 2473902"/>
              <a:gd name="connsiteY58" fmla="*/ 1560786 h 2333296"/>
              <a:gd name="connsiteX59" fmla="*/ 788276 w 2473902"/>
              <a:gd name="connsiteY59" fmla="*/ 1481958 h 2333296"/>
              <a:gd name="connsiteX60" fmla="*/ 756745 w 2473902"/>
              <a:gd name="connsiteY60" fmla="*/ 1387365 h 2333296"/>
              <a:gd name="connsiteX61" fmla="*/ 740979 w 2473902"/>
              <a:gd name="connsiteY61" fmla="*/ 1324303 h 2333296"/>
              <a:gd name="connsiteX62" fmla="*/ 725214 w 2473902"/>
              <a:gd name="connsiteY62" fmla="*/ 1277006 h 2333296"/>
              <a:gd name="connsiteX63" fmla="*/ 693683 w 2473902"/>
              <a:gd name="connsiteY63" fmla="*/ 1150882 h 2333296"/>
              <a:gd name="connsiteX64" fmla="*/ 677917 w 2473902"/>
              <a:gd name="connsiteY64" fmla="*/ 1040524 h 2333296"/>
              <a:gd name="connsiteX65" fmla="*/ 646386 w 2473902"/>
              <a:gd name="connsiteY65" fmla="*/ 993227 h 2333296"/>
              <a:gd name="connsiteX66" fmla="*/ 583324 w 2473902"/>
              <a:gd name="connsiteY66" fmla="*/ 898634 h 2333296"/>
              <a:gd name="connsiteX67" fmla="*/ 567559 w 2473902"/>
              <a:gd name="connsiteY67" fmla="*/ 851337 h 2333296"/>
              <a:gd name="connsiteX68" fmla="*/ 488731 w 2473902"/>
              <a:gd name="connsiteY68" fmla="*/ 756744 h 2333296"/>
              <a:gd name="connsiteX69" fmla="*/ 378372 w 2473902"/>
              <a:gd name="connsiteY69" fmla="*/ 662151 h 2333296"/>
              <a:gd name="connsiteX70" fmla="*/ 378372 w 2473902"/>
              <a:gd name="connsiteY70" fmla="*/ 662151 h 233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473902" h="2333296">
                <a:moveTo>
                  <a:pt x="0" y="283779"/>
                </a:moveTo>
                <a:lnTo>
                  <a:pt x="0" y="283779"/>
                </a:lnTo>
                <a:cubicBezTo>
                  <a:pt x="42041" y="262758"/>
                  <a:pt x="84860" y="243225"/>
                  <a:pt x="126124" y="220717"/>
                </a:cubicBezTo>
                <a:cubicBezTo>
                  <a:pt x="142758" y="211644"/>
                  <a:pt x="156106" y="196881"/>
                  <a:pt x="173421" y="189186"/>
                </a:cubicBezTo>
                <a:cubicBezTo>
                  <a:pt x="203793" y="175687"/>
                  <a:pt x="268014" y="157655"/>
                  <a:pt x="268014" y="157655"/>
                </a:cubicBezTo>
                <a:cubicBezTo>
                  <a:pt x="283779" y="147145"/>
                  <a:pt x="297995" y="133819"/>
                  <a:pt x="315310" y="126124"/>
                </a:cubicBezTo>
                <a:cubicBezTo>
                  <a:pt x="382740" y="96155"/>
                  <a:pt x="408769" y="97169"/>
                  <a:pt x="472966" y="78827"/>
                </a:cubicBezTo>
                <a:cubicBezTo>
                  <a:pt x="488945" y="74262"/>
                  <a:pt x="504283" y="67627"/>
                  <a:pt x="520262" y="63062"/>
                </a:cubicBezTo>
                <a:cubicBezTo>
                  <a:pt x="541096" y="57109"/>
                  <a:pt x="562490" y="53249"/>
                  <a:pt x="583324" y="47296"/>
                </a:cubicBezTo>
                <a:cubicBezTo>
                  <a:pt x="599303" y="42731"/>
                  <a:pt x="614499" y="35562"/>
                  <a:pt x="630621" y="31531"/>
                </a:cubicBezTo>
                <a:lnTo>
                  <a:pt x="756745" y="0"/>
                </a:lnTo>
                <a:cubicBezTo>
                  <a:pt x="814552" y="5255"/>
                  <a:pt x="872569" y="8565"/>
                  <a:pt x="930166" y="15765"/>
                </a:cubicBezTo>
                <a:cubicBezTo>
                  <a:pt x="956755" y="19089"/>
                  <a:pt x="982629" y="26738"/>
                  <a:pt x="1008993" y="31531"/>
                </a:cubicBezTo>
                <a:cubicBezTo>
                  <a:pt x="1040443" y="37249"/>
                  <a:pt x="1072055" y="42041"/>
                  <a:pt x="1103586" y="47296"/>
                </a:cubicBezTo>
                <a:lnTo>
                  <a:pt x="1198179" y="78827"/>
                </a:lnTo>
                <a:cubicBezTo>
                  <a:pt x="1213945" y="84082"/>
                  <a:pt x="1231649" y="85375"/>
                  <a:pt x="1245476" y="94593"/>
                </a:cubicBezTo>
                <a:cubicBezTo>
                  <a:pt x="1277007" y="115614"/>
                  <a:pt x="1306174" y="140708"/>
                  <a:pt x="1340069" y="157655"/>
                </a:cubicBezTo>
                <a:cubicBezTo>
                  <a:pt x="1361090" y="168165"/>
                  <a:pt x="1381310" y="180458"/>
                  <a:pt x="1403131" y="189186"/>
                </a:cubicBezTo>
                <a:cubicBezTo>
                  <a:pt x="1433990" y="201530"/>
                  <a:pt x="1497724" y="220717"/>
                  <a:pt x="1497724" y="220717"/>
                </a:cubicBezTo>
                <a:cubicBezTo>
                  <a:pt x="1581809" y="346843"/>
                  <a:pt x="1471446" y="194438"/>
                  <a:pt x="1576552" y="299544"/>
                </a:cubicBezTo>
                <a:cubicBezTo>
                  <a:pt x="1589950" y="312942"/>
                  <a:pt x="1595953" y="332285"/>
                  <a:pt x="1608083" y="346841"/>
                </a:cubicBezTo>
                <a:cubicBezTo>
                  <a:pt x="1622356" y="363969"/>
                  <a:pt x="1641106" y="377009"/>
                  <a:pt x="1655379" y="394137"/>
                </a:cubicBezTo>
                <a:cubicBezTo>
                  <a:pt x="1667509" y="408693"/>
                  <a:pt x="1672114" y="429597"/>
                  <a:pt x="1686910" y="441434"/>
                </a:cubicBezTo>
                <a:cubicBezTo>
                  <a:pt x="1699887" y="451816"/>
                  <a:pt x="1718441" y="451945"/>
                  <a:pt x="1734207" y="457200"/>
                </a:cubicBezTo>
                <a:cubicBezTo>
                  <a:pt x="1755228" y="488731"/>
                  <a:pt x="1785285" y="515842"/>
                  <a:pt x="1797269" y="551793"/>
                </a:cubicBezTo>
                <a:cubicBezTo>
                  <a:pt x="1802524" y="567558"/>
                  <a:pt x="1801284" y="587338"/>
                  <a:pt x="1813035" y="599089"/>
                </a:cubicBezTo>
                <a:cubicBezTo>
                  <a:pt x="1839831" y="625885"/>
                  <a:pt x="1880832" y="635355"/>
                  <a:pt x="1907628" y="662151"/>
                </a:cubicBezTo>
                <a:lnTo>
                  <a:pt x="1954924" y="709448"/>
                </a:lnTo>
                <a:cubicBezTo>
                  <a:pt x="1960179" y="809296"/>
                  <a:pt x="1958777" y="909719"/>
                  <a:pt x="1970690" y="1008993"/>
                </a:cubicBezTo>
                <a:cubicBezTo>
                  <a:pt x="1980242" y="1088593"/>
                  <a:pt x="2022508" y="1134017"/>
                  <a:pt x="2065283" y="1198179"/>
                </a:cubicBezTo>
                <a:lnTo>
                  <a:pt x="2096814" y="1245475"/>
                </a:lnTo>
                <a:cubicBezTo>
                  <a:pt x="2175104" y="1362910"/>
                  <a:pt x="2074479" y="1218672"/>
                  <a:pt x="2175641" y="1340068"/>
                </a:cubicBezTo>
                <a:cubicBezTo>
                  <a:pt x="2187771" y="1354624"/>
                  <a:pt x="2192912" y="1374888"/>
                  <a:pt x="2207172" y="1387365"/>
                </a:cubicBezTo>
                <a:cubicBezTo>
                  <a:pt x="2235692" y="1412320"/>
                  <a:pt x="2301766" y="1450427"/>
                  <a:pt x="2301766" y="1450427"/>
                </a:cubicBezTo>
                <a:cubicBezTo>
                  <a:pt x="2312276" y="1466193"/>
                  <a:pt x="2321167" y="1483168"/>
                  <a:pt x="2333297" y="1497724"/>
                </a:cubicBezTo>
                <a:cubicBezTo>
                  <a:pt x="2347570" y="1514852"/>
                  <a:pt x="2367634" y="1526877"/>
                  <a:pt x="2380593" y="1545020"/>
                </a:cubicBezTo>
                <a:cubicBezTo>
                  <a:pt x="2394253" y="1564144"/>
                  <a:pt x="2403396" y="1586261"/>
                  <a:pt x="2412124" y="1608082"/>
                </a:cubicBezTo>
                <a:cubicBezTo>
                  <a:pt x="2424468" y="1638941"/>
                  <a:pt x="2433145" y="1671144"/>
                  <a:pt x="2443655" y="1702675"/>
                </a:cubicBezTo>
                <a:lnTo>
                  <a:pt x="2459421" y="1749972"/>
                </a:lnTo>
                <a:cubicBezTo>
                  <a:pt x="2447916" y="1876526"/>
                  <a:pt x="2473902" y="1896555"/>
                  <a:pt x="2412124" y="1970689"/>
                </a:cubicBezTo>
                <a:cubicBezTo>
                  <a:pt x="2397851" y="1987817"/>
                  <a:pt x="2380593" y="2002220"/>
                  <a:pt x="2364828" y="2017986"/>
                </a:cubicBezTo>
                <a:cubicBezTo>
                  <a:pt x="2359573" y="2033751"/>
                  <a:pt x="2356494" y="2050418"/>
                  <a:pt x="2349062" y="2065282"/>
                </a:cubicBezTo>
                <a:cubicBezTo>
                  <a:pt x="2332500" y="2098406"/>
                  <a:pt x="2298764" y="2137686"/>
                  <a:pt x="2270235" y="2159875"/>
                </a:cubicBezTo>
                <a:cubicBezTo>
                  <a:pt x="2240322" y="2183141"/>
                  <a:pt x="2211592" y="2210953"/>
                  <a:pt x="2175641" y="2222937"/>
                </a:cubicBezTo>
                <a:lnTo>
                  <a:pt x="2081048" y="2254468"/>
                </a:lnTo>
                <a:cubicBezTo>
                  <a:pt x="2065283" y="2259723"/>
                  <a:pt x="2048616" y="2262802"/>
                  <a:pt x="2033752" y="2270234"/>
                </a:cubicBezTo>
                <a:cubicBezTo>
                  <a:pt x="2012731" y="2280744"/>
                  <a:pt x="1992292" y="2292507"/>
                  <a:pt x="1970690" y="2301765"/>
                </a:cubicBezTo>
                <a:cubicBezTo>
                  <a:pt x="1928269" y="2319946"/>
                  <a:pt x="1890838" y="2324042"/>
                  <a:pt x="1844566" y="2333296"/>
                </a:cubicBezTo>
                <a:cubicBezTo>
                  <a:pt x="1744718" y="2328041"/>
                  <a:pt x="1644295" y="2329444"/>
                  <a:pt x="1545021" y="2317531"/>
                </a:cubicBezTo>
                <a:cubicBezTo>
                  <a:pt x="1512021" y="2313571"/>
                  <a:pt x="1482672" y="2294061"/>
                  <a:pt x="1450428" y="2286000"/>
                </a:cubicBezTo>
                <a:lnTo>
                  <a:pt x="1387366" y="2270234"/>
                </a:lnTo>
                <a:cubicBezTo>
                  <a:pt x="1278945" y="2197954"/>
                  <a:pt x="1328723" y="2219156"/>
                  <a:pt x="1245476" y="2191406"/>
                </a:cubicBezTo>
                <a:cubicBezTo>
                  <a:pt x="1213945" y="2159875"/>
                  <a:pt x="1175618" y="2133915"/>
                  <a:pt x="1150883" y="2096813"/>
                </a:cubicBezTo>
                <a:cubicBezTo>
                  <a:pt x="1129862" y="2065282"/>
                  <a:pt x="1114617" y="2029016"/>
                  <a:pt x="1087821" y="2002220"/>
                </a:cubicBezTo>
                <a:cubicBezTo>
                  <a:pt x="1072055" y="1986455"/>
                  <a:pt x="1054212" y="1972523"/>
                  <a:pt x="1040524" y="1954924"/>
                </a:cubicBezTo>
                <a:cubicBezTo>
                  <a:pt x="976272" y="1872315"/>
                  <a:pt x="984177" y="1862520"/>
                  <a:pt x="930166" y="1781503"/>
                </a:cubicBezTo>
                <a:cubicBezTo>
                  <a:pt x="915591" y="1759640"/>
                  <a:pt x="898635" y="1739462"/>
                  <a:pt x="882869" y="1718441"/>
                </a:cubicBezTo>
                <a:cubicBezTo>
                  <a:pt x="872359" y="1686910"/>
                  <a:pt x="866202" y="1653576"/>
                  <a:pt x="851338" y="1623848"/>
                </a:cubicBezTo>
                <a:cubicBezTo>
                  <a:pt x="839587" y="1600346"/>
                  <a:pt x="814713" y="1584797"/>
                  <a:pt x="804041" y="1560786"/>
                </a:cubicBezTo>
                <a:cubicBezTo>
                  <a:pt x="793158" y="1536299"/>
                  <a:pt x="795326" y="1507810"/>
                  <a:pt x="788276" y="1481958"/>
                </a:cubicBezTo>
                <a:cubicBezTo>
                  <a:pt x="779531" y="1449893"/>
                  <a:pt x="764806" y="1419609"/>
                  <a:pt x="756745" y="1387365"/>
                </a:cubicBezTo>
                <a:cubicBezTo>
                  <a:pt x="751490" y="1366344"/>
                  <a:pt x="746932" y="1345137"/>
                  <a:pt x="740979" y="1324303"/>
                </a:cubicBezTo>
                <a:cubicBezTo>
                  <a:pt x="736414" y="1308324"/>
                  <a:pt x="729587" y="1293039"/>
                  <a:pt x="725214" y="1277006"/>
                </a:cubicBezTo>
                <a:cubicBezTo>
                  <a:pt x="713812" y="1235198"/>
                  <a:pt x="699812" y="1193782"/>
                  <a:pt x="693683" y="1150882"/>
                </a:cubicBezTo>
                <a:cubicBezTo>
                  <a:pt x="688428" y="1114096"/>
                  <a:pt x="688595" y="1076116"/>
                  <a:pt x="677917" y="1040524"/>
                </a:cubicBezTo>
                <a:cubicBezTo>
                  <a:pt x="672472" y="1022375"/>
                  <a:pt x="656896" y="1008993"/>
                  <a:pt x="646386" y="993227"/>
                </a:cubicBezTo>
                <a:cubicBezTo>
                  <a:pt x="608900" y="880768"/>
                  <a:pt x="662054" y="1016731"/>
                  <a:pt x="583324" y="898634"/>
                </a:cubicBezTo>
                <a:cubicBezTo>
                  <a:pt x="574106" y="884807"/>
                  <a:pt x="574991" y="866201"/>
                  <a:pt x="567559" y="851337"/>
                </a:cubicBezTo>
                <a:cubicBezTo>
                  <a:pt x="550998" y="818214"/>
                  <a:pt x="517257" y="778931"/>
                  <a:pt x="488731" y="756744"/>
                </a:cubicBezTo>
                <a:cubicBezTo>
                  <a:pt x="374872" y="668187"/>
                  <a:pt x="414028" y="733461"/>
                  <a:pt x="378372" y="662151"/>
                </a:cubicBezTo>
                <a:lnTo>
                  <a:pt x="378372" y="662151"/>
                </a:lnTo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com Canto Aparado do Mesmo Lado 12"/>
          <p:cNvSpPr/>
          <p:nvPr/>
        </p:nvSpPr>
        <p:spPr>
          <a:xfrm>
            <a:off x="3635896" y="3701246"/>
            <a:ext cx="1872208" cy="3653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>
            <a:off x="4932040" y="970202"/>
            <a:ext cx="720080" cy="432048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co 14"/>
          <p:cNvSpPr/>
          <p:nvPr/>
        </p:nvSpPr>
        <p:spPr>
          <a:xfrm flipH="1">
            <a:off x="3203848" y="898194"/>
            <a:ext cx="720080" cy="432048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7121434">
            <a:off x="3864062" y="1995798"/>
            <a:ext cx="936104" cy="151216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32773" name="Equação" r:id="rId3" imgW="1828800" imgH="660240" progId="Equation.3">
              <p:embed/>
            </p:oleObj>
          </a:graphicData>
        </a:graphic>
      </p:graphicFrame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32771" name="Equação" r:id="rId4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32772" name="Equação" r:id="rId5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32774" name="Equação" r:id="rId6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779912" y="3613492"/>
            <a:ext cx="1980072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904656" y="4207728"/>
            <a:ext cx="3275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Vetor paralelo ao vetor de magnetização e com intensidade que relaciona as propriedades físicas</a:t>
            </a:r>
            <a:endParaRPr lang="pt-BR" sz="2800">
              <a:solidFill>
                <a:srgbClr val="00B050"/>
              </a:solidFill>
            </a:endParaRPr>
          </a:p>
        </p:txBody>
      </p:sp>
      <p:grpSp>
        <p:nvGrpSpPr>
          <p:cNvPr id="26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7" name="CaixaDeTexto 26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34" name="CaixaDeTexto 33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6" name="CaixaDeTexto 25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9" name="CaixaDeTexto 28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34820" name="Equação" r:id="rId3" imgW="1828800" imgH="660240" progId="Equation.3">
              <p:embed/>
            </p:oleObj>
          </a:graphicData>
        </a:graphic>
      </p:graphicFrame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34818" name="Equação" r:id="rId4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34819" name="Equação" r:id="rId5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34821" name="Equação" r:id="rId6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779912" y="3613492"/>
            <a:ext cx="1980072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904656" y="4207728"/>
            <a:ext cx="3275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Vetor paralelo ao vetor de magnetização e com intensidade que relaciona as propriedades físicas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547664" y="27809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00B050"/>
                </a:solidFill>
              </a:rPr>
              <a:t>Pseudo-magnetização</a:t>
            </a:r>
            <a:endParaRPr lang="pt-BR" sz="3200">
              <a:solidFill>
                <a:srgbClr val="00B05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3542" y="3429000"/>
            <a:ext cx="3707904" cy="21602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0" y="1139734"/>
            <a:ext cx="9144000" cy="15841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940152" y="2852936"/>
            <a:ext cx="3096344" cy="11521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6" name="CaixaDeTexto 25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3" name="Grupo 27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9" name="CaixaDeTexto 28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38916" name="Equação" r:id="rId3" imgW="1828800" imgH="660240" progId="Equation.3">
              <p:embed/>
            </p:oleObj>
          </a:graphicData>
        </a:graphic>
      </p:graphicFrame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inverso</a:t>
            </a:r>
            <a:endParaRPr lang="pt-BR"/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38914" name="Equação" r:id="rId4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38915" name="Equação" r:id="rId5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38917" name="Equação" r:id="rId6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779912" y="3613492"/>
            <a:ext cx="1980072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904656" y="4207728"/>
            <a:ext cx="3275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Vetor paralelo ao vetor de magnetização e com intensidade que relaciona as propriedades físicas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547664" y="27809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00B050"/>
                </a:solidFill>
              </a:rPr>
              <a:t>Pseudo-magnetização</a:t>
            </a:r>
            <a:endParaRPr lang="pt-BR" sz="3200">
              <a:solidFill>
                <a:srgbClr val="00B05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0" y="1139734"/>
            <a:ext cx="9144000" cy="5718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37892" name="Equação" r:id="rId3" imgW="1828800" imgH="660240" progId="Equation.3">
              <p:embed/>
            </p:oleObj>
          </a:graphicData>
        </a:graphic>
      </p:graphicFrame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inverso</a:t>
            </a:r>
            <a:endParaRPr lang="pt-BR"/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37890" name="Equação" r:id="rId4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37891" name="Equação" r:id="rId5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37893" name="Equação" r:id="rId6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779912" y="3613492"/>
            <a:ext cx="1980072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904656" y="4207728"/>
            <a:ext cx="3275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Vetor paralelo ao vetor de magnetização e com intensidade que relaciona as propriedades físicas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547664" y="27809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00B050"/>
                </a:solidFill>
              </a:rPr>
              <a:t>Pseudo-magnetização</a:t>
            </a:r>
            <a:endParaRPr lang="pt-BR" sz="3200">
              <a:solidFill>
                <a:srgbClr val="00B05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750884" y="3429000"/>
            <a:ext cx="2045252" cy="2376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548680" y="2780928"/>
            <a:ext cx="3887416" cy="5760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52536" y="5445224"/>
            <a:ext cx="1943200" cy="100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911124" y="4149080"/>
            <a:ext cx="3232876" cy="27363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323528" y="2782669"/>
            <a:ext cx="31398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Observações</a:t>
            </a:r>
            <a:endParaRPr lang="pt-BR" sz="3600"/>
          </a:p>
        </p:txBody>
      </p:sp>
      <p:grpSp>
        <p:nvGrpSpPr>
          <p:cNvPr id="2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33" name="CaixaDeTexto 32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3" name="Grupo 34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36" name="CaixaDeTexto 35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35496" y="1124744"/>
            <a:ext cx="302433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Medidas do </a:t>
            </a:r>
            <a:r>
              <a:rPr lang="pt-BR" sz="2400" smtClean="0">
                <a:solidFill>
                  <a:srgbClr val="FF0000"/>
                </a:solidFill>
              </a:rPr>
              <a:t>tensor de gravidade</a:t>
            </a:r>
            <a:r>
              <a:rPr lang="pt-BR" sz="2400" smtClean="0"/>
              <a:t> e da </a:t>
            </a:r>
            <a:r>
              <a:rPr lang="pt-BR" sz="2400" smtClean="0">
                <a:solidFill>
                  <a:srgbClr val="0000FF"/>
                </a:solidFill>
              </a:rPr>
              <a:t>anomalia magnética</a:t>
            </a:r>
            <a:r>
              <a:rPr lang="pt-BR" sz="2400" smtClean="0"/>
              <a:t> causados pelo corpo geológico</a:t>
            </a:r>
            <a:endParaRPr lang="pt-BR" sz="2400"/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7170" name="Equação" r:id="rId3" imgW="139680" imgH="152280" progId="Equation.3">
              <p:embed/>
            </p:oleObj>
          </a:graphicData>
        </a:graphic>
      </p:graphicFrame>
      <p:cxnSp>
        <p:nvCxnSpPr>
          <p:cNvPr id="14" name="Conector de seta reta 13"/>
          <p:cNvCxnSpPr/>
          <p:nvPr/>
        </p:nvCxnSpPr>
        <p:spPr>
          <a:xfrm flipV="1">
            <a:off x="3059832" y="1844824"/>
            <a:ext cx="2808312" cy="2494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6" name="CaixaDeTexto 25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33" name="CaixaDeTexto 32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23414" y="3576638"/>
          <a:ext cx="5489575" cy="1982787"/>
        </p:xfrm>
        <a:graphic>
          <a:graphicData uri="http://schemas.openxmlformats.org/presentationml/2006/ole">
            <p:oleObj spid="_x0000_s36868" name="Equação" r:id="rId3" imgW="1828800" imgH="660240" progId="Equation.3">
              <p:embed/>
            </p:oleObj>
          </a:graphicData>
        </a:graphic>
      </p:graphicFrame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inverso</a:t>
            </a:r>
            <a:endParaRPr lang="pt-BR"/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36513" y="1247775"/>
          <a:ext cx="2463800" cy="1320800"/>
        </p:xfrm>
        <a:graphic>
          <a:graphicData uri="http://schemas.openxmlformats.org/presentationml/2006/ole">
            <p:oleObj spid="_x0000_s36866" name="Equação" r:id="rId4" imgW="1231560" imgH="660240" progId="Equation.3">
              <p:embed/>
            </p:oleObj>
          </a:graphicData>
        </a:graphic>
      </p:graphicFrame>
      <p:sp>
        <p:nvSpPr>
          <p:cNvPr id="30" name="Retângulo 29"/>
          <p:cNvSpPr/>
          <p:nvPr/>
        </p:nvSpPr>
        <p:spPr>
          <a:xfrm>
            <a:off x="28466" y="1225346"/>
            <a:ext cx="2484000" cy="13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353048" y="1340768"/>
          <a:ext cx="1651000" cy="1092200"/>
        </p:xfrm>
        <a:graphic>
          <a:graphicData uri="http://schemas.openxmlformats.org/presentationml/2006/ole">
            <p:oleObj spid="_x0000_s36867" name="Equação" r:id="rId5" imgW="825480" imgH="54576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3347864" y="1330419"/>
            <a:ext cx="1656000" cy="11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56350" y="3620314"/>
            <a:ext cx="2376264" cy="158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95536" y="5701307"/>
          <a:ext cx="1558925" cy="608013"/>
        </p:xfrm>
        <a:graphic>
          <a:graphicData uri="http://schemas.openxmlformats.org/presentationml/2006/ole">
            <p:oleObj spid="_x0000_s36869" name="Equação" r:id="rId6" imgW="520560" imgH="203040" progId="Equation.3">
              <p:embed/>
            </p:oleObj>
          </a:graphicData>
        </a:graphic>
      </p:graphicFrame>
      <p:sp>
        <p:nvSpPr>
          <p:cNvPr id="18" name="Retângulo 17"/>
          <p:cNvSpPr/>
          <p:nvPr/>
        </p:nvSpPr>
        <p:spPr>
          <a:xfrm>
            <a:off x="355060" y="3629434"/>
            <a:ext cx="720000" cy="1584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779912" y="3613492"/>
            <a:ext cx="1980072" cy="190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904656" y="4207728"/>
            <a:ext cx="3275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B050"/>
                </a:solidFill>
              </a:rPr>
              <a:t>Vetor paralelo ao vetor de magnetização e com intensidade que relaciona as propriedades físicas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547664" y="27809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00B050"/>
                </a:solidFill>
              </a:rPr>
              <a:t>Pseudo-magnetização</a:t>
            </a:r>
            <a:endParaRPr lang="pt-BR" sz="3200">
              <a:solidFill>
                <a:srgbClr val="00B05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3542" y="3429000"/>
            <a:ext cx="3707904" cy="21602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0" y="1124744"/>
            <a:ext cx="9144000" cy="15841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7" name="CaixaDeTexto 26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sp>
        <p:nvSpPr>
          <p:cNvPr id="24" name="Retângulo 23"/>
          <p:cNvSpPr/>
          <p:nvPr/>
        </p:nvSpPr>
        <p:spPr>
          <a:xfrm>
            <a:off x="5940152" y="2924944"/>
            <a:ext cx="3096344" cy="11521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292080" y="1192684"/>
            <a:ext cx="381642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Parâmetros: elementos do vetor pseudo-magnetização</a:t>
            </a:r>
            <a:endParaRPr lang="pt-BR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1</a:t>
            </a:r>
            <a:endParaRPr lang="pt-BR"/>
          </a:p>
        </p:txBody>
      </p:sp>
      <p:pic>
        <p:nvPicPr>
          <p:cNvPr id="5" name="Espaço Reservado para Conteúdo 4" descr="corpo_sintetico_visada_superior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5595" t="16238" r="14322"/>
          <a:stretch>
            <a:fillRect/>
          </a:stretch>
        </p:blipFill>
        <p:spPr>
          <a:xfrm>
            <a:off x="35496" y="1988840"/>
            <a:ext cx="4536504" cy="4114121"/>
          </a:xfrm>
        </p:spPr>
      </p:pic>
      <p:sp>
        <p:nvSpPr>
          <p:cNvPr id="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1,0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2,0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2,998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10°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20°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5°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1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1,0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2,0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2,998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10°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20°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5°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7210"/>
            <a:ext cx="4038600" cy="399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1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1,0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2,0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2,998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(2,995)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0°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(0,024°)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10°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(9,927°)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20°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5°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7210"/>
            <a:ext cx="4038600" cy="399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1</a:t>
            </a:r>
            <a:endParaRPr lang="pt-BR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7210"/>
            <a:ext cx="4038600" cy="399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4572000" y="616530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  <a:endParaRPr lang="pt-BR" sz="2800"/>
          </a:p>
        </p:txBody>
      </p:sp>
      <p:pic>
        <p:nvPicPr>
          <p:cNvPr id="44033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867210"/>
            <a:ext cx="4038600" cy="399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2</a:t>
            </a:r>
            <a:endParaRPr lang="pt-BR"/>
          </a:p>
        </p:txBody>
      </p:sp>
      <p:sp>
        <p:nvSpPr>
          <p:cNvPr id="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0,5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1,0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2,998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-10°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-1°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45°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-10°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Espaço Reservado para Conteúdo 7" descr="corpo_sintetico_visada_superior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9171" t="19094" b="6878"/>
          <a:stretch>
            <a:fillRect/>
          </a:stretch>
        </p:blipFill>
        <p:spPr>
          <a:xfrm>
            <a:off x="58739" y="2132857"/>
            <a:ext cx="4585269" cy="32403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2</a:t>
            </a:r>
            <a:endParaRPr lang="pt-BR"/>
          </a:p>
        </p:txBody>
      </p:sp>
      <p:sp>
        <p:nvSpPr>
          <p:cNvPr id="6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0,5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1,0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2,998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-10°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-1°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45°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-10°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281"/>
            <a:ext cx="4038600" cy="406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2</a:t>
            </a:r>
            <a:endParaRPr lang="pt-BR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281"/>
            <a:ext cx="4038600" cy="406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0,5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1,0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2,998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(2,999)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-10°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(-10,094°)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-1°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(-1,019°)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45°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-10°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2</a:t>
            </a:r>
            <a:endParaRPr lang="pt-BR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281"/>
            <a:ext cx="4038600" cy="406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4572000" y="616530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  <a:endParaRPr lang="pt-BR" sz="280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828281"/>
            <a:ext cx="4038600" cy="406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corpos_sinteticos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15884"/>
            <a:ext cx="4896000" cy="42451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3</a:t>
            </a:r>
            <a:endParaRPr lang="pt-BR"/>
          </a:p>
        </p:txBody>
      </p:sp>
      <p:sp>
        <p:nvSpPr>
          <p:cNvPr id="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0,3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1,5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7,496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3°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13°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8°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35496" y="1124744"/>
            <a:ext cx="302433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Medidas do </a:t>
            </a:r>
            <a:r>
              <a:rPr lang="pt-BR" sz="2400" smtClean="0">
                <a:solidFill>
                  <a:srgbClr val="FF0000"/>
                </a:solidFill>
              </a:rPr>
              <a:t>tensor de gravidade</a:t>
            </a:r>
            <a:r>
              <a:rPr lang="pt-BR" sz="2400" smtClean="0"/>
              <a:t> e da </a:t>
            </a:r>
            <a:r>
              <a:rPr lang="pt-BR" sz="2400" smtClean="0">
                <a:solidFill>
                  <a:srgbClr val="0000FF"/>
                </a:solidFill>
              </a:rPr>
              <a:t>anomalia magnética</a:t>
            </a:r>
            <a:r>
              <a:rPr lang="pt-BR" sz="2400" smtClean="0"/>
              <a:t> causados pelo corpo geológico</a:t>
            </a:r>
            <a:endParaRPr lang="pt-BR" sz="2400"/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89" name="Conector de seta reta 88"/>
          <p:cNvCxnSpPr>
            <a:stCxn id="80" idx="3"/>
          </p:cNvCxnSpPr>
          <p:nvPr/>
        </p:nvCxnSpPr>
        <p:spPr>
          <a:xfrm flipV="1">
            <a:off x="3059832" y="1844824"/>
            <a:ext cx="2808312" cy="2494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80" idx="3"/>
          </p:cNvCxnSpPr>
          <p:nvPr/>
        </p:nvCxnSpPr>
        <p:spPr>
          <a:xfrm>
            <a:off x="3059832" y="2094240"/>
            <a:ext cx="2736304" cy="1118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6146" name="Equação" r:id="rId3" imgW="139680" imgH="152280" progId="Equation.3">
              <p:embed/>
            </p:oleObj>
          </a:graphicData>
        </a:graphic>
      </p:graphicFrame>
      <p:grpSp>
        <p:nvGrpSpPr>
          <p:cNvPr id="25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6" name="CaixaDeTexto 25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29" name="CaixaDeTexto 28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3</a:t>
            </a:r>
            <a:endParaRPr lang="pt-BR"/>
          </a:p>
        </p:txBody>
      </p:sp>
      <p:sp>
        <p:nvSpPr>
          <p:cNvPr id="8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0,3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1,5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7,496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3°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13°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8°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3</a:t>
            </a:r>
            <a:endParaRPr lang="pt-BR"/>
          </a:p>
        </p:txBody>
      </p:sp>
      <p:sp>
        <p:nvSpPr>
          <p:cNvPr id="8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0,3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1,5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7,496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0°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3°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13°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8°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3995936" y="2564904"/>
            <a:ext cx="57606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3</a:t>
            </a:r>
            <a:endParaRPr lang="pt-BR"/>
          </a:p>
        </p:txBody>
      </p:sp>
      <p:sp>
        <p:nvSpPr>
          <p:cNvPr id="6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= 0,3 g/cm³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J = 1,5 A/m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J/G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= 7,496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(7,497)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 = 0°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(-0,029°)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 = 3° </a:t>
            </a:r>
            <a:r>
              <a:rPr lang="pt-BR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(2,996°)</a:t>
            </a:r>
          </a:p>
          <a:p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mtClean="0">
                <a:latin typeface="Times New Roman" pitchFamily="18" charset="0"/>
                <a:cs typeface="Times New Roman" pitchFamily="18" charset="0"/>
              </a:rPr>
              <a:t>Campo geomagnético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F = 23000 nT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Dg = 13°</a:t>
            </a:r>
          </a:p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Ig = 8°</a:t>
            </a:r>
          </a:p>
          <a:p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3995936" y="2564904"/>
            <a:ext cx="57606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3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72000" y="571409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  <a:endParaRPr lang="pt-BR" sz="2800"/>
          </a:p>
        </p:txBody>
      </p:sp>
      <p:pic>
        <p:nvPicPr>
          <p:cNvPr id="655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3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3</a:t>
            </a:r>
            <a:endParaRPr lang="pt-BR"/>
          </a:p>
        </p:txBody>
      </p:sp>
      <p:pic>
        <p:nvPicPr>
          <p:cNvPr id="65543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70966"/>
            <a:ext cx="3446826" cy="34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aixaDeTexto 15"/>
          <p:cNvSpPr txBox="1"/>
          <p:nvPr/>
        </p:nvSpPr>
        <p:spPr>
          <a:xfrm>
            <a:off x="4572000" y="571409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3</a:t>
            </a:r>
            <a:endParaRPr lang="pt-BR"/>
          </a:p>
        </p:txBody>
      </p:sp>
      <p:pic>
        <p:nvPicPr>
          <p:cNvPr id="655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572000" y="571409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496" y="5719304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</a:p>
          <a:p>
            <a:pPr algn="ctr"/>
            <a:r>
              <a:rPr lang="pt-BR" sz="2800" smtClean="0"/>
              <a:t>(Fourier)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3</a:t>
            </a: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572000" y="571409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496" y="5719304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</a:p>
          <a:p>
            <a:pPr algn="ctr"/>
            <a:r>
              <a:rPr lang="pt-BR" sz="2800" smtClean="0"/>
              <a:t>(Fourier)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556792"/>
            <a:ext cx="3456384" cy="584775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Limites dos corpos</a:t>
            </a:r>
            <a:endParaRPr lang="pt-BR" sz="3200"/>
          </a:p>
        </p:txBody>
      </p:sp>
      <p:pic>
        <p:nvPicPr>
          <p:cNvPr id="54277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sintético 4</a:t>
            </a: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572000" y="571409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Anomalia reduzida ao pólo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endParaRPr lang="pt-BR" smtClean="0"/>
          </a:p>
          <a:p>
            <a:pPr algn="ctr">
              <a:buNone/>
            </a:pPr>
            <a:endParaRPr lang="pt-BR" smtClean="0"/>
          </a:p>
          <a:p>
            <a:pPr marL="0" indent="0" algn="ctr">
              <a:buNone/>
            </a:pPr>
            <a:r>
              <a:rPr lang="pt-BR" smtClean="0"/>
              <a:t>A </a:t>
            </a:r>
            <a:r>
              <a:rPr lang="pt-BR" smtClean="0">
                <a:solidFill>
                  <a:srgbClr val="FF0000"/>
                </a:solidFill>
              </a:rPr>
              <a:t>magnetização</a:t>
            </a:r>
            <a:r>
              <a:rPr lang="pt-BR" smtClean="0"/>
              <a:t> dos corpos destacados em branco foi </a:t>
            </a:r>
            <a:r>
              <a:rPr lang="pt-BR" smtClean="0">
                <a:solidFill>
                  <a:srgbClr val="FF0000"/>
                </a:solidFill>
              </a:rPr>
              <a:t>removida</a:t>
            </a:r>
            <a:r>
              <a:rPr lang="pt-BR" smtClean="0"/>
              <a:t>, contudo as </a:t>
            </a:r>
            <a:r>
              <a:rPr lang="pt-BR" smtClean="0">
                <a:solidFill>
                  <a:srgbClr val="FF0000"/>
                </a:solidFill>
              </a:rPr>
              <a:t>densidades</a:t>
            </a:r>
            <a:r>
              <a:rPr lang="pt-BR" smtClean="0"/>
              <a:t> foram </a:t>
            </a:r>
            <a:r>
              <a:rPr lang="pt-BR" smtClean="0">
                <a:solidFill>
                  <a:srgbClr val="FF0000"/>
                </a:solidFill>
              </a:rPr>
              <a:t>mantidas</a:t>
            </a:r>
            <a:endParaRPr lang="pt-BR">
              <a:solidFill>
                <a:srgbClr val="FF0000"/>
              </a:solidFill>
            </a:endParaRP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58479"/>
            <a:ext cx="4038600" cy="34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Próximos passos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Heterogeneidade magnética</a:t>
            </a:r>
          </a:p>
          <a:p>
            <a:pPr lvl="1"/>
            <a:r>
              <a:rPr lang="pt-BR" smtClean="0"/>
              <a:t>Interferência destrutiva (alterar declinação dos corpos)</a:t>
            </a:r>
          </a:p>
          <a:p>
            <a:pPr lvl="1"/>
            <a:r>
              <a:rPr lang="pt-BR" smtClean="0"/>
              <a:t>Apagar grav e deixar mag</a:t>
            </a:r>
          </a:p>
          <a:p>
            <a:r>
              <a:rPr lang="pt-BR" smtClean="0"/>
              <a:t>Janelamento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5122" name="Equação" r:id="rId3" imgW="139680" imgH="152280" progId="Equation.3">
              <p:embed/>
            </p:oleObj>
          </a:graphicData>
        </a:graphic>
      </p:graphicFrame>
      <p:grpSp>
        <p:nvGrpSpPr>
          <p:cNvPr id="27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28" name="CaixaDeTexto 27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31" name="CaixaDeTexto 30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33" name="Retângulo 32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4098" name="Equação" r:id="rId3" imgW="139680" imgH="152280" progId="Equation.3">
              <p:embed/>
            </p:oleObj>
          </a:graphicData>
        </a:graphic>
      </p:graphicFrame>
      <p:grpSp>
        <p:nvGrpSpPr>
          <p:cNvPr id="3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40" name="CaixaDeTexto 3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7" name="CaixaDeTexto 46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49" name="Retângulo 48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to 26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3074" name="Equação" r:id="rId3" imgW="139680" imgH="152280" progId="Equation.3">
              <p:embed/>
            </p:oleObj>
          </a:graphicData>
        </a:graphic>
      </p:graphicFrame>
      <p:grpSp>
        <p:nvGrpSpPr>
          <p:cNvPr id="38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39" name="CaixaDeTexto 38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5" name="CaixaDeTexto 44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13"/>
          <p:cNvSpPr/>
          <p:nvPr/>
        </p:nvSpPr>
        <p:spPr>
          <a:xfrm>
            <a:off x="4391980" y="5013176"/>
            <a:ext cx="360040" cy="36004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3377821" y="5726436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5796136" y="5157192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Corpo geológico homogêneo, com contraste de densidade </a:t>
            </a:r>
            <a:r>
              <a:rPr lang="el-GR" sz="24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400" smtClean="0"/>
              <a:t> e magnetização </a:t>
            </a:r>
            <a:endParaRPr 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ítulo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geofísico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5400000" flipH="1" flipV="1">
            <a:off x="2771800" y="3212976"/>
            <a:ext cx="100811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1565800" y="5427088"/>
            <a:ext cx="241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0" y="4221088"/>
            <a:ext cx="33843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275856" y="278092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8144" y="41490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4221088"/>
            <a:ext cx="1800200" cy="1008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275856" y="465487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3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8503974" y="6280854"/>
          <a:ext cx="349250" cy="381000"/>
        </p:xfrm>
        <a:graphic>
          <a:graphicData uri="http://schemas.openxmlformats.org/presentationml/2006/ole">
            <p:oleObj spid="_x0000_s1027" name="Equação" r:id="rId3" imgW="139680" imgH="152280" progId="Equation.3">
              <p:embed/>
            </p:oleObj>
          </a:graphicData>
        </a:graphic>
      </p:graphicFrame>
      <p:sp>
        <p:nvSpPr>
          <p:cNvPr id="38" name="Retângulo 37"/>
          <p:cNvSpPr/>
          <p:nvPr/>
        </p:nvSpPr>
        <p:spPr>
          <a:xfrm>
            <a:off x="5292080" y="2852936"/>
            <a:ext cx="385192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85"/>
          <p:cNvGrpSpPr/>
          <p:nvPr/>
        </p:nvGrpSpPr>
        <p:grpSpPr>
          <a:xfrm>
            <a:off x="5444480" y="2968558"/>
            <a:ext cx="3575690" cy="1044890"/>
            <a:chOff x="5292080" y="2816158"/>
            <a:chExt cx="3575690" cy="1044890"/>
          </a:xfrm>
        </p:grpSpPr>
        <p:sp>
          <p:nvSpPr>
            <p:cNvPr id="40" name="CaixaDeTexto 39"/>
            <p:cNvSpPr txBox="1"/>
            <p:nvPr/>
          </p:nvSpPr>
          <p:spPr>
            <a:xfrm>
              <a:off x="5292080" y="2816158"/>
              <a:ext cx="357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FF0000"/>
                  </a:solidFill>
                </a:rPr>
                <a:t>Tensor de gravidade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300192" y="3399383"/>
              <a:ext cx="25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gravitacional</a:t>
              </a:r>
              <a:endParaRPr lang="pt-BR" sz="240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588496" y="1493168"/>
            <a:ext cx="3564000" cy="1044891"/>
            <a:chOff x="6588224" y="1340768"/>
            <a:chExt cx="2279546" cy="1044891"/>
          </a:xfrm>
        </p:grpSpPr>
        <p:sp>
          <p:nvSpPr>
            <p:cNvPr id="47" name="CaixaDeTexto 46"/>
            <p:cNvSpPr txBox="1"/>
            <p:nvPr/>
          </p:nvSpPr>
          <p:spPr>
            <a:xfrm>
              <a:off x="6588224" y="1340768"/>
              <a:ext cx="227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smtClean="0">
                  <a:solidFill>
                    <a:srgbClr val="0000FF"/>
                  </a:solidFill>
                </a:rPr>
                <a:t>Anomalia magnética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588224" y="1923994"/>
              <a:ext cx="22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smtClean="0"/>
                <a:t>Efeito magnético</a:t>
              </a:r>
              <a:endParaRPr lang="pt-BR" sz="2400"/>
            </a:p>
          </p:txBody>
        </p:sp>
      </p:grpSp>
      <p:sp>
        <p:nvSpPr>
          <p:cNvPr id="49" name="Retângulo 48"/>
          <p:cNvSpPr/>
          <p:nvPr/>
        </p:nvSpPr>
        <p:spPr>
          <a:xfrm>
            <a:off x="5824264" y="3005336"/>
            <a:ext cx="3284240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1467</Words>
  <Application>Microsoft Office PowerPoint</Application>
  <PresentationFormat>Apresentação na tela (4:3)</PresentationFormat>
  <Paragraphs>432</Paragraphs>
  <Slides>58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0" baseType="lpstr">
      <vt:lpstr>Tema do Office</vt:lpstr>
      <vt:lpstr>Equação</vt:lpstr>
      <vt:lpstr>Vetor pseudo-magnetização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Slide 24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Problema geofísico</vt:lpstr>
      <vt:lpstr>Slide 35</vt:lpstr>
      <vt:lpstr>Problema geofísico</vt:lpstr>
      <vt:lpstr>Problema geofísico</vt:lpstr>
      <vt:lpstr>Problema inverso</vt:lpstr>
      <vt:lpstr>Problema inverso</vt:lpstr>
      <vt:lpstr>Problema inverso</vt:lpstr>
      <vt:lpstr>Teste sintético 1</vt:lpstr>
      <vt:lpstr>Teste sintético 1</vt:lpstr>
      <vt:lpstr>Teste sintético 1</vt:lpstr>
      <vt:lpstr>Teste sintético 1</vt:lpstr>
      <vt:lpstr>Teste sintético 2</vt:lpstr>
      <vt:lpstr>Teste sintético 2</vt:lpstr>
      <vt:lpstr>Teste sintético 2</vt:lpstr>
      <vt:lpstr>Teste sintético 2</vt:lpstr>
      <vt:lpstr>Teste sintético 3</vt:lpstr>
      <vt:lpstr>Teste sintético 3</vt:lpstr>
      <vt:lpstr>Teste sintético 3</vt:lpstr>
      <vt:lpstr>Teste sintético 3</vt:lpstr>
      <vt:lpstr>Teste sintético 3</vt:lpstr>
      <vt:lpstr>Teste sintético 3</vt:lpstr>
      <vt:lpstr>Teste sintético 3</vt:lpstr>
      <vt:lpstr>Teste sintético 3</vt:lpstr>
      <vt:lpstr>Teste sintético 4</vt:lpstr>
      <vt:lpstr>Próximos passos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Estimação do vetor  pseudo-magnetização</dc:title>
  <dc:creator>Valeria</dc:creator>
  <cp:lastModifiedBy>Valeria</cp:lastModifiedBy>
  <cp:revision>21</cp:revision>
  <dcterms:created xsi:type="dcterms:W3CDTF">2011-04-05T14:12:08Z</dcterms:created>
  <dcterms:modified xsi:type="dcterms:W3CDTF">2011-04-08T18:29:56Z</dcterms:modified>
</cp:coreProperties>
</file>