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2" r:id="rId3"/>
  </p:sldMasterIdLst>
  <p:notesMasterIdLst>
    <p:notesMasterId r:id="rId54"/>
  </p:notesMasterIdLst>
  <p:sldIdLst>
    <p:sldId id="306" r:id="rId4"/>
    <p:sldId id="307" r:id="rId5"/>
    <p:sldId id="259" r:id="rId6"/>
    <p:sldId id="308" r:id="rId7"/>
    <p:sldId id="309" r:id="rId8"/>
    <p:sldId id="267" r:id="rId9"/>
    <p:sldId id="264" r:id="rId10"/>
    <p:sldId id="265" r:id="rId11"/>
    <p:sldId id="263" r:id="rId12"/>
    <p:sldId id="262" r:id="rId13"/>
    <p:sldId id="266" r:id="rId14"/>
    <p:sldId id="313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1" r:id="rId23"/>
    <p:sldId id="277" r:id="rId24"/>
    <p:sldId id="278" r:id="rId25"/>
    <p:sldId id="276" r:id="rId26"/>
    <p:sldId id="280" r:id="rId27"/>
    <p:sldId id="279" r:id="rId28"/>
    <p:sldId id="283" r:id="rId29"/>
    <p:sldId id="281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10" r:id="rId39"/>
    <p:sldId id="291" r:id="rId40"/>
    <p:sldId id="293" r:id="rId41"/>
    <p:sldId id="294" r:id="rId42"/>
    <p:sldId id="295" r:id="rId43"/>
    <p:sldId id="296" r:id="rId44"/>
    <p:sldId id="297" r:id="rId45"/>
    <p:sldId id="299" r:id="rId46"/>
    <p:sldId id="300" r:id="rId47"/>
    <p:sldId id="298" r:id="rId48"/>
    <p:sldId id="304" r:id="rId49"/>
    <p:sldId id="302" r:id="rId50"/>
    <p:sldId id="311" r:id="rId51"/>
    <p:sldId id="301" r:id="rId52"/>
    <p:sldId id="312" r:id="rId53"/>
  </p:sldIdLst>
  <p:sldSz cx="9144000" cy="5143500" type="screen16x9"/>
  <p:notesSz cx="6858000" cy="9144000"/>
  <p:defaultTextStyle>
    <a:defPPr>
      <a:defRPr lang="en-US"/>
    </a:defPPr>
    <a:lvl1pPr marL="0" algn="l" defTabSz="816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94" algn="l" defTabSz="816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88" algn="l" defTabSz="816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82" algn="l" defTabSz="816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776" algn="l" defTabSz="816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969" algn="l" defTabSz="816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163" algn="l" defTabSz="816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357" algn="l" defTabSz="816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551" algn="l" defTabSz="816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58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1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5891F-6CF4-4EE9-A56E-0E277832C468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12F6-6F6E-432C-B7F0-37014A45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612F6-6F6E-432C-B7F0-37014A45E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238251"/>
            <a:ext cx="6286500" cy="195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695644"/>
            <a:ext cx="6191250" cy="640556"/>
          </a:xfrm>
        </p:spPr>
        <p:txBody>
          <a:bodyPr>
            <a:noAutofit/>
          </a:bodyPr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7875" y="1328093"/>
            <a:ext cx="6400800" cy="473551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675" y="247650"/>
            <a:ext cx="3290888" cy="5266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9" y="247650"/>
            <a:ext cx="9723437" cy="5266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238251"/>
            <a:ext cx="6286500" cy="195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674" y="810971"/>
            <a:ext cx="6131201" cy="4500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7875" y="1288575"/>
            <a:ext cx="6143625" cy="330676"/>
          </a:xfrm>
        </p:spPr>
        <p:txBody>
          <a:bodyPr>
            <a:noAutofit/>
          </a:bodyPr>
          <a:lstStyle>
            <a:lvl1pPr marL="0" indent="0" algn="l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08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5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1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838" y="1440656"/>
            <a:ext cx="6507162" cy="407312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1" y="1440656"/>
            <a:ext cx="6507163" cy="407312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1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94" indent="0">
              <a:buNone/>
              <a:defRPr sz="1800" b="1"/>
            </a:lvl2pPr>
            <a:lvl3pPr marL="816388" indent="0">
              <a:buNone/>
              <a:defRPr sz="1600" b="1"/>
            </a:lvl3pPr>
            <a:lvl4pPr marL="1224582" indent="0">
              <a:buNone/>
              <a:defRPr sz="1400" b="1"/>
            </a:lvl4pPr>
            <a:lvl5pPr marL="1632776" indent="0">
              <a:buNone/>
              <a:defRPr sz="1400" b="1"/>
            </a:lvl5pPr>
            <a:lvl6pPr marL="2040969" indent="0">
              <a:buNone/>
              <a:defRPr sz="1400" b="1"/>
            </a:lvl6pPr>
            <a:lvl7pPr marL="2449163" indent="0">
              <a:buNone/>
              <a:defRPr sz="1400" b="1"/>
            </a:lvl7pPr>
            <a:lvl8pPr marL="2857357" indent="0">
              <a:buNone/>
              <a:defRPr sz="1400" b="1"/>
            </a:lvl8pPr>
            <a:lvl9pPr marL="326555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94" indent="0">
              <a:buNone/>
              <a:defRPr sz="1800" b="1"/>
            </a:lvl2pPr>
            <a:lvl3pPr marL="816388" indent="0">
              <a:buNone/>
              <a:defRPr sz="1600" b="1"/>
            </a:lvl3pPr>
            <a:lvl4pPr marL="1224582" indent="0">
              <a:buNone/>
              <a:defRPr sz="1400" b="1"/>
            </a:lvl4pPr>
            <a:lvl5pPr marL="1632776" indent="0">
              <a:buNone/>
              <a:defRPr sz="1400" b="1"/>
            </a:lvl5pPr>
            <a:lvl6pPr marL="2040969" indent="0">
              <a:buNone/>
              <a:defRPr sz="1400" b="1"/>
            </a:lvl6pPr>
            <a:lvl7pPr marL="2449163" indent="0">
              <a:buNone/>
              <a:defRPr sz="1400" b="1"/>
            </a:lvl7pPr>
            <a:lvl8pPr marL="2857357" indent="0">
              <a:buNone/>
              <a:defRPr sz="1400" b="1"/>
            </a:lvl8pPr>
            <a:lvl9pPr marL="326555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518298"/>
          </a:xfrm>
        </p:spPr>
        <p:txBody>
          <a:bodyPr/>
          <a:lstStyle>
            <a:lvl1pPr marL="0" indent="0">
              <a:buNone/>
              <a:defRPr sz="1300"/>
            </a:lvl1pPr>
            <a:lvl2pPr marL="408194" indent="0">
              <a:buNone/>
              <a:defRPr sz="1100"/>
            </a:lvl2pPr>
            <a:lvl3pPr marL="816388" indent="0">
              <a:buNone/>
              <a:defRPr sz="900"/>
            </a:lvl3pPr>
            <a:lvl4pPr marL="1224582" indent="0">
              <a:buNone/>
              <a:defRPr sz="800"/>
            </a:lvl4pPr>
            <a:lvl5pPr marL="1632776" indent="0">
              <a:buNone/>
              <a:defRPr sz="800"/>
            </a:lvl5pPr>
            <a:lvl6pPr marL="2040969" indent="0">
              <a:buNone/>
              <a:defRPr sz="800"/>
            </a:lvl6pPr>
            <a:lvl7pPr marL="2449163" indent="0">
              <a:buNone/>
              <a:defRPr sz="800"/>
            </a:lvl7pPr>
            <a:lvl8pPr marL="2857357" indent="0">
              <a:buNone/>
              <a:defRPr sz="800"/>
            </a:lvl8pPr>
            <a:lvl9pPr marL="326555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3375"/>
            <a:ext cx="8229600" cy="619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94" indent="0">
              <a:buNone/>
              <a:defRPr sz="2500"/>
            </a:lvl2pPr>
            <a:lvl3pPr marL="816388" indent="0">
              <a:buNone/>
              <a:defRPr sz="2100"/>
            </a:lvl3pPr>
            <a:lvl4pPr marL="1224582" indent="0">
              <a:buNone/>
              <a:defRPr sz="1800"/>
            </a:lvl4pPr>
            <a:lvl5pPr marL="1632776" indent="0">
              <a:buNone/>
              <a:defRPr sz="1800"/>
            </a:lvl5pPr>
            <a:lvl6pPr marL="2040969" indent="0">
              <a:buNone/>
              <a:defRPr sz="1800"/>
            </a:lvl6pPr>
            <a:lvl7pPr marL="2449163" indent="0">
              <a:buNone/>
              <a:defRPr sz="1800"/>
            </a:lvl7pPr>
            <a:lvl8pPr marL="2857357" indent="0">
              <a:buNone/>
              <a:defRPr sz="1800"/>
            </a:lvl8pPr>
            <a:lvl9pPr marL="3265551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300"/>
            </a:lvl1pPr>
            <a:lvl2pPr marL="408194" indent="0">
              <a:buNone/>
              <a:defRPr sz="1100"/>
            </a:lvl2pPr>
            <a:lvl3pPr marL="816388" indent="0">
              <a:buNone/>
              <a:defRPr sz="900"/>
            </a:lvl3pPr>
            <a:lvl4pPr marL="1224582" indent="0">
              <a:buNone/>
              <a:defRPr sz="800"/>
            </a:lvl4pPr>
            <a:lvl5pPr marL="1632776" indent="0">
              <a:buNone/>
              <a:defRPr sz="800"/>
            </a:lvl5pPr>
            <a:lvl6pPr marL="2040969" indent="0">
              <a:buNone/>
              <a:defRPr sz="800"/>
            </a:lvl6pPr>
            <a:lvl7pPr marL="2449163" indent="0">
              <a:buNone/>
              <a:defRPr sz="800"/>
            </a:lvl7pPr>
            <a:lvl8pPr marL="2857357" indent="0">
              <a:buNone/>
              <a:defRPr sz="800"/>
            </a:lvl8pPr>
            <a:lvl9pPr marL="326555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675" y="247650"/>
            <a:ext cx="3290888" cy="5266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9" y="247650"/>
            <a:ext cx="9723437" cy="5266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238251"/>
            <a:ext cx="6286500" cy="195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695644"/>
            <a:ext cx="6191250" cy="640556"/>
          </a:xfrm>
        </p:spPr>
        <p:txBody>
          <a:bodyPr>
            <a:noAutofit/>
          </a:bodyPr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7875" y="1328093"/>
            <a:ext cx="6400800" cy="473551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>
                <a:solidFill>
                  <a:prstClr val="white"/>
                </a:solidFill>
              </a:rPr>
              <a:pPr/>
              <a:t>7/25/2013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8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3375"/>
            <a:ext cx="8229600" cy="619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>
                <a:solidFill>
                  <a:prstClr val="white"/>
                </a:solidFill>
              </a:rPr>
              <a:pPr/>
              <a:t>7/25/2013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0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1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>
                <a:solidFill>
                  <a:prstClr val="white"/>
                </a:solidFill>
              </a:rPr>
              <a:pPr/>
              <a:t>7/25/2013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838" y="1440656"/>
            <a:ext cx="6507162" cy="407312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1" y="1440656"/>
            <a:ext cx="6507163" cy="407312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>
                <a:solidFill>
                  <a:prstClr val="white"/>
                </a:solidFill>
              </a:rPr>
              <a:pPr/>
              <a:t>7/25/2013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Rendering Massive Virtual Worlds – SIGGRAPH 2013 Courses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94" indent="0">
              <a:buNone/>
              <a:defRPr sz="1800" b="1"/>
            </a:lvl2pPr>
            <a:lvl3pPr marL="816388" indent="0">
              <a:buNone/>
              <a:defRPr sz="1600" b="1"/>
            </a:lvl3pPr>
            <a:lvl4pPr marL="1224582" indent="0">
              <a:buNone/>
              <a:defRPr sz="1400" b="1"/>
            </a:lvl4pPr>
            <a:lvl5pPr marL="1632776" indent="0">
              <a:buNone/>
              <a:defRPr sz="1400" b="1"/>
            </a:lvl5pPr>
            <a:lvl6pPr marL="2040969" indent="0">
              <a:buNone/>
              <a:defRPr sz="1400" b="1"/>
            </a:lvl6pPr>
            <a:lvl7pPr marL="2449163" indent="0">
              <a:buNone/>
              <a:defRPr sz="1400" b="1"/>
            </a:lvl7pPr>
            <a:lvl8pPr marL="2857357" indent="0">
              <a:buNone/>
              <a:defRPr sz="1400" b="1"/>
            </a:lvl8pPr>
            <a:lvl9pPr marL="326555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94" indent="0">
              <a:buNone/>
              <a:defRPr sz="1800" b="1"/>
            </a:lvl2pPr>
            <a:lvl3pPr marL="816388" indent="0">
              <a:buNone/>
              <a:defRPr sz="1600" b="1"/>
            </a:lvl3pPr>
            <a:lvl4pPr marL="1224582" indent="0">
              <a:buNone/>
              <a:defRPr sz="1400" b="1"/>
            </a:lvl4pPr>
            <a:lvl5pPr marL="1632776" indent="0">
              <a:buNone/>
              <a:defRPr sz="1400" b="1"/>
            </a:lvl5pPr>
            <a:lvl6pPr marL="2040969" indent="0">
              <a:buNone/>
              <a:defRPr sz="1400" b="1"/>
            </a:lvl6pPr>
            <a:lvl7pPr marL="2449163" indent="0">
              <a:buNone/>
              <a:defRPr sz="1400" b="1"/>
            </a:lvl7pPr>
            <a:lvl8pPr marL="2857357" indent="0">
              <a:buNone/>
              <a:defRPr sz="1400" b="1"/>
            </a:lvl8pPr>
            <a:lvl9pPr marL="326555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>
                <a:solidFill>
                  <a:prstClr val="white"/>
                </a:solidFill>
              </a:rPr>
              <a:pPr/>
              <a:t>7/25/2013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Rendering Massive Virtual Worlds – SIGGRAPH 2013 Courses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>
                <a:solidFill>
                  <a:prstClr val="white"/>
                </a:solidFill>
              </a:rPr>
              <a:pPr/>
              <a:t>7/25/2013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Rendering Massive Virtual Worlds – SIGGRAPH 2013 Courses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>
                <a:solidFill>
                  <a:prstClr val="white"/>
                </a:solidFill>
              </a:rPr>
              <a:pPr/>
              <a:t>7/25/2013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Rendering Massive Virtual Worlds – SIGGRAPH 2013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0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1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518298"/>
          </a:xfrm>
        </p:spPr>
        <p:txBody>
          <a:bodyPr/>
          <a:lstStyle>
            <a:lvl1pPr marL="0" indent="0">
              <a:buNone/>
              <a:defRPr sz="1300"/>
            </a:lvl1pPr>
            <a:lvl2pPr marL="408194" indent="0">
              <a:buNone/>
              <a:defRPr sz="1100"/>
            </a:lvl2pPr>
            <a:lvl3pPr marL="816388" indent="0">
              <a:buNone/>
              <a:defRPr sz="900"/>
            </a:lvl3pPr>
            <a:lvl4pPr marL="1224582" indent="0">
              <a:buNone/>
              <a:defRPr sz="800"/>
            </a:lvl4pPr>
            <a:lvl5pPr marL="1632776" indent="0">
              <a:buNone/>
              <a:defRPr sz="800"/>
            </a:lvl5pPr>
            <a:lvl6pPr marL="2040969" indent="0">
              <a:buNone/>
              <a:defRPr sz="800"/>
            </a:lvl6pPr>
            <a:lvl7pPr marL="2449163" indent="0">
              <a:buNone/>
              <a:defRPr sz="800"/>
            </a:lvl7pPr>
            <a:lvl8pPr marL="2857357" indent="0">
              <a:buNone/>
              <a:defRPr sz="800"/>
            </a:lvl8pPr>
            <a:lvl9pPr marL="326555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>
                <a:solidFill>
                  <a:prstClr val="white"/>
                </a:solidFill>
              </a:rPr>
              <a:pPr/>
              <a:t>7/25/2013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Rendering Massive Virtual Worlds – SIGGRAPH 2013 Courses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8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94" indent="0">
              <a:buNone/>
              <a:defRPr sz="2500"/>
            </a:lvl2pPr>
            <a:lvl3pPr marL="816388" indent="0">
              <a:buNone/>
              <a:defRPr sz="2100"/>
            </a:lvl3pPr>
            <a:lvl4pPr marL="1224582" indent="0">
              <a:buNone/>
              <a:defRPr sz="1800"/>
            </a:lvl4pPr>
            <a:lvl5pPr marL="1632776" indent="0">
              <a:buNone/>
              <a:defRPr sz="1800"/>
            </a:lvl5pPr>
            <a:lvl6pPr marL="2040969" indent="0">
              <a:buNone/>
              <a:defRPr sz="1800"/>
            </a:lvl6pPr>
            <a:lvl7pPr marL="2449163" indent="0">
              <a:buNone/>
              <a:defRPr sz="1800"/>
            </a:lvl7pPr>
            <a:lvl8pPr marL="2857357" indent="0">
              <a:buNone/>
              <a:defRPr sz="1800"/>
            </a:lvl8pPr>
            <a:lvl9pPr marL="3265551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300"/>
            </a:lvl1pPr>
            <a:lvl2pPr marL="408194" indent="0">
              <a:buNone/>
              <a:defRPr sz="1100"/>
            </a:lvl2pPr>
            <a:lvl3pPr marL="816388" indent="0">
              <a:buNone/>
              <a:defRPr sz="900"/>
            </a:lvl3pPr>
            <a:lvl4pPr marL="1224582" indent="0">
              <a:buNone/>
              <a:defRPr sz="800"/>
            </a:lvl4pPr>
            <a:lvl5pPr marL="1632776" indent="0">
              <a:buNone/>
              <a:defRPr sz="800"/>
            </a:lvl5pPr>
            <a:lvl6pPr marL="2040969" indent="0">
              <a:buNone/>
              <a:defRPr sz="800"/>
            </a:lvl6pPr>
            <a:lvl7pPr marL="2449163" indent="0">
              <a:buNone/>
              <a:defRPr sz="800"/>
            </a:lvl7pPr>
            <a:lvl8pPr marL="2857357" indent="0">
              <a:buNone/>
              <a:defRPr sz="800"/>
            </a:lvl8pPr>
            <a:lvl9pPr marL="326555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>
                <a:solidFill>
                  <a:prstClr val="white"/>
                </a:solidFill>
              </a:rPr>
              <a:pPr/>
              <a:t>7/25/2013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Rendering Massive Virtual Worlds – SIGGRAPH 2013 Courses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>
                <a:solidFill>
                  <a:prstClr val="white"/>
                </a:solidFill>
              </a:rPr>
              <a:pPr/>
              <a:t>7/25/2013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1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675" y="247650"/>
            <a:ext cx="3290888" cy="5266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9" y="247650"/>
            <a:ext cx="9723437" cy="5266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>
                <a:solidFill>
                  <a:prstClr val="white"/>
                </a:solidFill>
              </a:rPr>
              <a:pPr/>
              <a:t>7/25/2013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838" y="1440656"/>
            <a:ext cx="6507162" cy="407312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1" y="1440656"/>
            <a:ext cx="6507163" cy="407312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94" indent="0">
              <a:buNone/>
              <a:defRPr sz="1800" b="1"/>
            </a:lvl2pPr>
            <a:lvl3pPr marL="816388" indent="0">
              <a:buNone/>
              <a:defRPr sz="1600" b="1"/>
            </a:lvl3pPr>
            <a:lvl4pPr marL="1224582" indent="0">
              <a:buNone/>
              <a:defRPr sz="1400" b="1"/>
            </a:lvl4pPr>
            <a:lvl5pPr marL="1632776" indent="0">
              <a:buNone/>
              <a:defRPr sz="1400" b="1"/>
            </a:lvl5pPr>
            <a:lvl6pPr marL="2040969" indent="0">
              <a:buNone/>
              <a:defRPr sz="1400" b="1"/>
            </a:lvl6pPr>
            <a:lvl7pPr marL="2449163" indent="0">
              <a:buNone/>
              <a:defRPr sz="1400" b="1"/>
            </a:lvl7pPr>
            <a:lvl8pPr marL="2857357" indent="0">
              <a:buNone/>
              <a:defRPr sz="1400" b="1"/>
            </a:lvl8pPr>
            <a:lvl9pPr marL="326555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94" indent="0">
              <a:buNone/>
              <a:defRPr sz="1800" b="1"/>
            </a:lvl2pPr>
            <a:lvl3pPr marL="816388" indent="0">
              <a:buNone/>
              <a:defRPr sz="1600" b="1"/>
            </a:lvl3pPr>
            <a:lvl4pPr marL="1224582" indent="0">
              <a:buNone/>
              <a:defRPr sz="1400" b="1"/>
            </a:lvl4pPr>
            <a:lvl5pPr marL="1632776" indent="0">
              <a:buNone/>
              <a:defRPr sz="1400" b="1"/>
            </a:lvl5pPr>
            <a:lvl6pPr marL="2040969" indent="0">
              <a:buNone/>
              <a:defRPr sz="1400" b="1"/>
            </a:lvl6pPr>
            <a:lvl7pPr marL="2449163" indent="0">
              <a:buNone/>
              <a:defRPr sz="1400" b="1"/>
            </a:lvl7pPr>
            <a:lvl8pPr marL="2857357" indent="0">
              <a:buNone/>
              <a:defRPr sz="1400" b="1"/>
            </a:lvl8pPr>
            <a:lvl9pPr marL="326555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518298"/>
          </a:xfrm>
        </p:spPr>
        <p:txBody>
          <a:bodyPr/>
          <a:lstStyle>
            <a:lvl1pPr marL="0" indent="0">
              <a:buNone/>
              <a:defRPr sz="1300"/>
            </a:lvl1pPr>
            <a:lvl2pPr marL="408194" indent="0">
              <a:buNone/>
              <a:defRPr sz="1100"/>
            </a:lvl2pPr>
            <a:lvl3pPr marL="816388" indent="0">
              <a:buNone/>
              <a:defRPr sz="900"/>
            </a:lvl3pPr>
            <a:lvl4pPr marL="1224582" indent="0">
              <a:buNone/>
              <a:defRPr sz="800"/>
            </a:lvl4pPr>
            <a:lvl5pPr marL="1632776" indent="0">
              <a:buNone/>
              <a:defRPr sz="800"/>
            </a:lvl5pPr>
            <a:lvl6pPr marL="2040969" indent="0">
              <a:buNone/>
              <a:defRPr sz="800"/>
            </a:lvl6pPr>
            <a:lvl7pPr marL="2449163" indent="0">
              <a:buNone/>
              <a:defRPr sz="800"/>
            </a:lvl7pPr>
            <a:lvl8pPr marL="2857357" indent="0">
              <a:buNone/>
              <a:defRPr sz="800"/>
            </a:lvl8pPr>
            <a:lvl9pPr marL="326555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94" indent="0">
              <a:buNone/>
              <a:defRPr sz="2500"/>
            </a:lvl2pPr>
            <a:lvl3pPr marL="816388" indent="0">
              <a:buNone/>
              <a:defRPr sz="2100"/>
            </a:lvl3pPr>
            <a:lvl4pPr marL="1224582" indent="0">
              <a:buNone/>
              <a:defRPr sz="1800"/>
            </a:lvl4pPr>
            <a:lvl5pPr marL="1632776" indent="0">
              <a:buNone/>
              <a:defRPr sz="1800"/>
            </a:lvl5pPr>
            <a:lvl6pPr marL="2040969" indent="0">
              <a:buNone/>
              <a:defRPr sz="1800"/>
            </a:lvl6pPr>
            <a:lvl7pPr marL="2449163" indent="0">
              <a:buNone/>
              <a:defRPr sz="1800"/>
            </a:lvl7pPr>
            <a:lvl8pPr marL="2857357" indent="0">
              <a:buNone/>
              <a:defRPr sz="1800"/>
            </a:lvl8pPr>
            <a:lvl9pPr marL="3265551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300"/>
            </a:lvl1pPr>
            <a:lvl2pPr marL="408194" indent="0">
              <a:buNone/>
              <a:defRPr sz="1100"/>
            </a:lvl2pPr>
            <a:lvl3pPr marL="816388" indent="0">
              <a:buNone/>
              <a:defRPr sz="900"/>
            </a:lvl3pPr>
            <a:lvl4pPr marL="1224582" indent="0">
              <a:buNone/>
              <a:defRPr sz="800"/>
            </a:lvl4pPr>
            <a:lvl5pPr marL="1632776" indent="0">
              <a:buNone/>
              <a:defRPr sz="800"/>
            </a:lvl5pPr>
            <a:lvl6pPr marL="2040969" indent="0">
              <a:buNone/>
              <a:defRPr sz="800"/>
            </a:lvl6pPr>
            <a:lvl7pPr marL="2449163" indent="0">
              <a:buNone/>
              <a:defRPr sz="800"/>
            </a:lvl7pPr>
            <a:lvl8pPr marL="2857357" indent="0">
              <a:buNone/>
              <a:defRPr sz="800"/>
            </a:lvl8pPr>
            <a:lvl9pPr marL="326555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22DD-A41A-4E5D-8029-9F7A4091C19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8FB5-F7ED-4E90-B5C1-958EB4BE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39" tIns="40819" rIns="81639" bIns="408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2422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781050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lvl1pPr algn="l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D8422DD-A41A-4E5D-8029-9F7A4091C193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875" y="4767263"/>
            <a:ext cx="7000875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lvl1pPr algn="ctr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Rendering Massive Virtual Worlds – SIGGRAPH 2013 Courses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4375" y="4767263"/>
            <a:ext cx="352425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lvl1pPr algn="r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96E8FB5-F7ED-4E90-B5C1-958EB4BE6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816388" rtl="0" eaLnBrk="1" latinLnBrk="0" hangingPunct="1">
        <a:spcBef>
          <a:spcPct val="0"/>
        </a:spcBef>
        <a:buNone/>
        <a:defRPr sz="39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06146" indent="-306146" algn="l" defTabSz="81638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63315" indent="-255121" algn="l" defTabSz="81638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0485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28679" indent="-204097" algn="l" defTabSz="81638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36873" indent="-204097" algn="l" defTabSz="81638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245066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500" y="95250"/>
            <a:ext cx="6372225" cy="523875"/>
          </a:xfrm>
          <a:prstGeom prst="rect">
            <a:avLst/>
          </a:prstGeom>
        </p:spPr>
        <p:txBody>
          <a:bodyPr vert="horz" lIns="81639" tIns="40819" rIns="81639" bIns="40819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96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781050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lvl1pPr algn="l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D8422DD-A41A-4E5D-8029-9F7A4091C193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8250" y="4767263"/>
            <a:ext cx="7000875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lvl1pPr algn="ctr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Rendering Massive Virtual Worlds – SIGGRAPH 2013 Courses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9125" y="4767263"/>
            <a:ext cx="447675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lvl1pPr algn="r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96E8FB5-F7ED-4E90-B5C1-958EB4BE6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3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816388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06146" indent="-306146" algn="l" defTabSz="81638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63315" indent="-255121" algn="l" defTabSz="81638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0485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28679" indent="-204097" algn="l" defTabSz="81638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36873" indent="-204097" algn="l" defTabSz="81638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245066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39" tIns="40819" rIns="81639" bIns="408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2422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781050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lvl1pPr algn="l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D8422DD-A41A-4E5D-8029-9F7A4091C193}" type="datetimeFigureOut">
              <a:rPr lang="en-US" smtClean="0">
                <a:solidFill>
                  <a:prstClr val="white"/>
                </a:solidFill>
              </a:rPr>
              <a:pPr/>
              <a:t>7/25/2013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875" y="4767263"/>
            <a:ext cx="7000875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lvl1pPr algn="ctr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Rendering Massive Virtual Worlds – SIGGRAPH 2013 Courses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4375" y="4767263"/>
            <a:ext cx="352425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lvl1pPr algn="r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96E8FB5-F7ED-4E90-B5C1-958EB4BE69F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6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816388" rtl="0" eaLnBrk="1" latinLnBrk="0" hangingPunct="1">
        <a:spcBef>
          <a:spcPct val="0"/>
        </a:spcBef>
        <a:buNone/>
        <a:defRPr sz="39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06146" indent="-306146" algn="l" defTabSz="81638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63315" indent="-255121" algn="l" defTabSz="81638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0485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28679" indent="-204097" algn="l" defTabSz="81638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36873" indent="-204097" algn="l" defTabSz="81638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245066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816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aham.sellers@amd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1950"/>
            <a:ext cx="1980861" cy="12888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28850" y="1885950"/>
            <a:ext cx="46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Hardware Virtual Texturing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867150"/>
            <a:ext cx="2387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Graham Sellers, AMD</a:t>
            </a:r>
          </a:p>
          <a:p>
            <a:r>
              <a:rPr lang="en-US" dirty="0" smtClean="0">
                <a:hlinkClick r:id="rId4"/>
              </a:rPr>
              <a:t>graham.sellers@amd.com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grahamsellers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Textures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textures depend on 3 core components:</a:t>
            </a:r>
          </a:p>
          <a:p>
            <a:pPr lvl="1"/>
            <a:r>
              <a:rPr lang="en-US" dirty="0" smtClean="0"/>
              <a:t>GPU virtual memory</a:t>
            </a:r>
          </a:p>
          <a:p>
            <a:pPr lvl="1"/>
            <a:r>
              <a:rPr lang="en-US" dirty="0" smtClean="0"/>
              <a:t>Shader core feedback</a:t>
            </a:r>
          </a:p>
          <a:p>
            <a:pPr lvl="1"/>
            <a:r>
              <a:rPr lang="en-US" dirty="0" smtClean="0"/>
              <a:t>Software driver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 Sparse Textures and GPU Virtual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Texture Unit</a:t>
            </a:r>
          </a:p>
          <a:p>
            <a:pPr lvl="1"/>
            <a:r>
              <a:rPr lang="en-US" dirty="0" smtClean="0"/>
              <a:t>UV to virtual address translation</a:t>
            </a:r>
          </a:p>
          <a:p>
            <a:pPr lvl="1"/>
            <a:r>
              <a:rPr lang="en-US" dirty="0" smtClean="0"/>
              <a:t>Hardware filtering</a:t>
            </a:r>
          </a:p>
          <a:p>
            <a:pPr lvl="1"/>
            <a:r>
              <a:rPr lang="en-US" dirty="0" smtClean="0"/>
              <a:t>Cache</a:t>
            </a:r>
          </a:p>
          <a:p>
            <a:r>
              <a:rPr lang="en-US" dirty="0" smtClean="0"/>
              <a:t>Memory Controller</a:t>
            </a:r>
          </a:p>
          <a:p>
            <a:pPr lvl="1"/>
            <a:r>
              <a:rPr lang="en-US" dirty="0" smtClean="0"/>
              <a:t>Virtual to physical address translation</a:t>
            </a:r>
          </a:p>
          <a:p>
            <a:pPr lvl="1"/>
            <a:r>
              <a:rPr lang="en-US" dirty="0" smtClean="0"/>
              <a:t>Page table management</a:t>
            </a:r>
          </a:p>
          <a:p>
            <a:pPr lvl="1"/>
            <a:r>
              <a:rPr lang="en-US" dirty="0" smtClean="0"/>
              <a:t>Cache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Virtual Textures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Virtual </a:t>
            </a:r>
            <a:r>
              <a:rPr lang="en-US" dirty="0" smtClean="0"/>
              <a:t>Textures </a:t>
            </a:r>
            <a:r>
              <a:rPr lang="en-US" smtClean="0"/>
              <a:t>(Recap)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561" y="1506706"/>
            <a:ext cx="690287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uniform sampler2D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samplerPageTable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              // page table texture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uniform sampler2D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samplerPhysTexture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            // physical texture</a:t>
            </a: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in vec4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virtUV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                                  // virtual texture coordinates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out vec4 color;                                  // output color</a:t>
            </a:r>
          </a:p>
          <a:p>
            <a:endParaRPr lang="fr-FR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vec2 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getPhysUV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(vec4 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pte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);                        // translation 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fr-FR" sz="11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vec4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pte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texture(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samplerPageTable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virtUV.xy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  // (1)</a:t>
            </a: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vec2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physUV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getPhysUV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pte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                     // (2)</a:t>
            </a: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color = texture(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samplerPhysTexture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physUV.xy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   // (3)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58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 Sparse Textures and GPU Virtual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Virtual Textures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561" y="1506706"/>
            <a:ext cx="690287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uniform sampler2D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samplerPRT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               //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partially-resident texture</a:t>
            </a:r>
          </a:p>
          <a:p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in vec4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virtUV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                                  //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virtual texture coordinates</a:t>
            </a: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out vec4 color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                                  //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output color</a:t>
            </a:r>
          </a:p>
          <a:p>
            <a:endParaRPr lang="fr-FR" sz="1100" b="1" dirty="0">
              <a:latin typeface="Courier New" pitchFamily="49" charset="0"/>
              <a:cs typeface="Courier New" pitchFamily="49" charset="0"/>
            </a:endParaRPr>
          </a:p>
          <a:p>
            <a:endParaRPr lang="fr-FR" sz="1100" b="1" dirty="0">
              <a:latin typeface="Courier New" pitchFamily="49" charset="0"/>
              <a:cs typeface="Courier New" pitchFamily="49" charset="0"/>
            </a:endParaRPr>
          </a:p>
          <a:p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color = vec4(0.0);</a:t>
            </a:r>
          </a:p>
          <a:p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sparseTexture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samplerPRT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virtUV.xy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, color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      // (3)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06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 Sparse Textures and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09625"/>
            <a:ext cx="5638800" cy="3952875"/>
          </a:xfrm>
        </p:spPr>
        <p:txBody>
          <a:bodyPr>
            <a:normAutofit/>
          </a:bodyPr>
          <a:lstStyle/>
          <a:p>
            <a:r>
              <a:rPr lang="en-US" dirty="0" smtClean="0"/>
              <a:t>Virtual Address Space</a:t>
            </a:r>
          </a:p>
          <a:p>
            <a:pPr lvl="1"/>
            <a:r>
              <a:rPr lang="en-US" dirty="0" smtClean="0"/>
              <a:t>Segmented into 64KiB pages</a:t>
            </a:r>
          </a:p>
          <a:p>
            <a:pPr lvl="1"/>
            <a:r>
              <a:rPr lang="en-US" dirty="0" smtClean="0"/>
              <a:t>Each tile can be mapped (resident) or unmapped (non-resident)</a:t>
            </a:r>
          </a:p>
          <a:p>
            <a:pPr lvl="1"/>
            <a:r>
              <a:rPr lang="en-US" dirty="0" smtClean="0"/>
              <a:t>Mapping controlled by the driver and application</a:t>
            </a:r>
          </a:p>
        </p:txBody>
      </p:sp>
      <p:grpSp>
        <p:nvGrpSpPr>
          <p:cNvPr id="6" name="Group 56"/>
          <p:cNvGrpSpPr/>
          <p:nvPr/>
        </p:nvGrpSpPr>
        <p:grpSpPr>
          <a:xfrm>
            <a:off x="5600818" y="1055514"/>
            <a:ext cx="3009782" cy="1897235"/>
            <a:chOff x="3418449" y="1800665"/>
            <a:chExt cx="2159391" cy="1385668"/>
          </a:xfrm>
        </p:grpSpPr>
        <p:sp>
          <p:nvSpPr>
            <p:cNvPr id="7" name="Rectangle 6"/>
            <p:cNvSpPr/>
            <p:nvPr/>
          </p:nvSpPr>
          <p:spPr>
            <a:xfrm>
              <a:off x="3418449" y="1800665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50327" y="1800665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82205" y="1800665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4084" y="1800665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5962" y="1800665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18449" y="214708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50327" y="214708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2205" y="214708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14084" y="214708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45962" y="214708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18449" y="2493499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50327" y="2493499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82205" y="2493499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14084" y="2493499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45962" y="2493499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18449" y="2839916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50327" y="2839916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82205" y="2839916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14084" y="2839916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45962" y="2839916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03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 Sparse Textures and </a:t>
            </a:r>
            <a:r>
              <a:rPr lang="en-US" dirty="0" err="1" smtClean="0"/>
              <a:t>Shaders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35241" y="1831658"/>
            <a:ext cx="130900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76107" y="2705100"/>
            <a:ext cx="1295400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276107" y="3009900"/>
            <a:ext cx="13716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75563" y="1459758"/>
            <a:ext cx="7234" cy="4071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82797" y="22479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23707" y="22479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23707" y="1504950"/>
            <a:ext cx="0" cy="4527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02415" y="1104900"/>
            <a:ext cx="2133600" cy="381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texture(sampler, </a:t>
            </a:r>
            <a:r>
              <a:rPr lang="en-US" sz="1400" dirty="0" err="1" smtClean="0"/>
              <a:t>uv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807215" y="1866900"/>
            <a:ext cx="1447800" cy="381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Texture Unit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4487" y="155912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uv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8846" y="2291433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virtual address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8307" y="2628900"/>
            <a:ext cx="1447800" cy="5334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Memory Controller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19367" y="372539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Page Table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884696" y="1210790"/>
            <a:ext cx="546174" cy="2489683"/>
            <a:chOff x="6886060" y="1210790"/>
            <a:chExt cx="546174" cy="2489683"/>
          </a:xfrm>
        </p:grpSpPr>
        <p:sp>
          <p:nvSpPr>
            <p:cNvPr id="22" name="Rectangle 21"/>
            <p:cNvSpPr/>
            <p:nvPr/>
          </p:nvSpPr>
          <p:spPr>
            <a:xfrm>
              <a:off x="6886060" y="1210790"/>
              <a:ext cx="536965" cy="165979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86060" y="1376769"/>
              <a:ext cx="536965" cy="165979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86060" y="1542748"/>
              <a:ext cx="536965" cy="165979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86060" y="1708726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86060" y="1874705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86060" y="2372642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86060" y="2538621"/>
              <a:ext cx="536965" cy="16597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86060" y="2704599"/>
              <a:ext cx="536965" cy="16597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86060" y="2870578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86060" y="3036557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86060" y="3202536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86060" y="3368515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6060" y="3534494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44247" y="2047245"/>
              <a:ext cx="487987" cy="26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5571507" y="1731322"/>
            <a:ext cx="0" cy="973779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71507" y="1736084"/>
            <a:ext cx="1295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41179" y="1831658"/>
            <a:ext cx="0" cy="117230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" name="Group 40"/>
          <p:cNvGrpSpPr/>
          <p:nvPr/>
        </p:nvGrpSpPr>
        <p:grpSpPr>
          <a:xfrm>
            <a:off x="1362693" y="4000500"/>
            <a:ext cx="4572000" cy="304800"/>
            <a:chOff x="3733800" y="2895600"/>
            <a:chExt cx="4572000" cy="304800"/>
          </a:xfrm>
        </p:grpSpPr>
        <p:sp>
          <p:nvSpPr>
            <p:cNvPr id="40" name="Rectangle 39"/>
            <p:cNvSpPr/>
            <p:nvPr/>
          </p:nvSpPr>
          <p:spPr>
            <a:xfrm>
              <a:off x="4648200" y="2895600"/>
              <a:ext cx="304800" cy="304800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53000" y="2895600"/>
              <a:ext cx="304800" cy="304800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257800" y="2895600"/>
              <a:ext cx="304800" cy="304800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626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8674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722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770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818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914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962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010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733800" y="2895600"/>
              <a:ext cx="304800" cy="304800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038600" y="2895600"/>
              <a:ext cx="304800" cy="304800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343400" y="2895600"/>
              <a:ext cx="304800" cy="304800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479885" y="3692723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Physical Memory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33308" y="1638300"/>
            <a:ext cx="91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virtual</a:t>
            </a:r>
            <a:b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address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62007" y="1912576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NACK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5085" y="2259715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NACK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75085" y="15359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NACK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9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smtClean="0"/>
              <a:t>Sparse Allocations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sparse?</a:t>
            </a:r>
          </a:p>
          <a:p>
            <a:pPr lvl="1"/>
            <a:r>
              <a:rPr lang="en-US" dirty="0" smtClean="0"/>
              <a:t>Any tile-aligned region of a texture level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7" name="Picture 6" descr="prt-rand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6325" y="1779345"/>
            <a:ext cx="2716150" cy="27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smtClean="0"/>
              <a:t>Sparse Allocations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sparse?</a:t>
            </a:r>
          </a:p>
          <a:p>
            <a:pPr lvl="1"/>
            <a:r>
              <a:rPr lang="en-US" dirty="0" smtClean="0"/>
              <a:t>Full </a:t>
            </a:r>
            <a:r>
              <a:rPr lang="en-US" dirty="0" err="1" smtClean="0"/>
              <a:t>mip</a:t>
            </a:r>
            <a:r>
              <a:rPr lang="en-US" dirty="0" smtClean="0"/>
              <a:t>-levels</a:t>
            </a:r>
            <a:endParaRPr lang="en-US" dirty="0"/>
          </a:p>
        </p:txBody>
      </p:sp>
      <p:pic>
        <p:nvPicPr>
          <p:cNvPr id="7" name="Picture 3" descr="\\fl_jobert_test\inout\prt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44" y="1809750"/>
            <a:ext cx="2748112" cy="280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smtClean="0"/>
              <a:t>Sparse Allocations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sparse?</a:t>
            </a:r>
          </a:p>
          <a:p>
            <a:pPr lvl="1"/>
            <a:r>
              <a:rPr lang="en-US" dirty="0" smtClean="0"/>
              <a:t>Cube map faces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7" name="Picture 2" descr="\\fl_jobert_test\inout\prt-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36" y="1811714"/>
            <a:ext cx="2752527" cy="28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2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Sparse Allocations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sparse?</a:t>
            </a:r>
          </a:p>
          <a:p>
            <a:pPr lvl="1"/>
            <a:r>
              <a:rPr lang="en-US" dirty="0" smtClean="0"/>
              <a:t>Any combination of the above, plus...</a:t>
            </a:r>
          </a:p>
          <a:p>
            <a:pPr lvl="2"/>
            <a:r>
              <a:rPr lang="en-US" dirty="0" smtClean="0"/>
              <a:t>Slices of 3D textures, array layers, etc., etc.</a:t>
            </a:r>
          </a:p>
          <a:p>
            <a:pPr lvl="1"/>
            <a:r>
              <a:rPr lang="en-US" dirty="0" smtClean="0"/>
              <a:t>... so long as it meets tile alignment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Virtual Texturing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Texturing</a:t>
            </a:r>
          </a:p>
          <a:p>
            <a:pPr lvl="1"/>
            <a:r>
              <a:rPr lang="en-US" dirty="0" smtClean="0"/>
              <a:t>Virtual textures are textures that are not all in video memory at one time</a:t>
            </a:r>
          </a:p>
          <a:p>
            <a:pPr lvl="1"/>
            <a:r>
              <a:rPr lang="en-US" dirty="0" smtClean="0"/>
              <a:t>Software Virtual Textures (SVTs) have been around for a while</a:t>
            </a:r>
          </a:p>
          <a:p>
            <a:pPr lvl="1"/>
            <a:r>
              <a:rPr lang="en-US" dirty="0" smtClean="0"/>
              <a:t>The goal is to provide support in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9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 Sparse Textures and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NACKs in </a:t>
            </a:r>
            <a:r>
              <a:rPr lang="en-US" dirty="0" err="1" smtClean="0"/>
              <a:t>shaders</a:t>
            </a:r>
            <a:endParaRPr lang="en-US" dirty="0"/>
          </a:p>
        </p:txBody>
      </p:sp>
      <p:pic>
        <p:nvPicPr>
          <p:cNvPr id="11" name="Picture 10" descr="pr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1352550"/>
            <a:ext cx="1435764" cy="1466136"/>
          </a:xfrm>
          <a:prstGeom prst="rect">
            <a:avLst/>
          </a:prstGeom>
        </p:spPr>
      </p:pic>
      <p:pic>
        <p:nvPicPr>
          <p:cNvPr id="12" name="Picture 11" descr="prt-rand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436" y="2959684"/>
            <a:ext cx="1417809" cy="1447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1352550"/>
            <a:ext cx="5562599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1000" dirty="0" smtClean="0">
                <a:latin typeface="Courier New" pitchFamily="49" charset="0"/>
                <a:cs typeface="Courier New" pitchFamily="49" charset="0"/>
              </a:rPr>
              <a:t>    vec4 outColor = vec4(1.0, 1.0, 1.0, 1.0);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int code =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sparseTexture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(sampler,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texCoordVert.xy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outColor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sparseTexelResident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(code))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// data resident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vec4(outColor.rgb, 1.0);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// NACK</a:t>
            </a:r>
          </a:p>
          <a:p>
            <a:r>
              <a:rPr lang="es-E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000" dirty="0" err="1" smtClean="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s-ES" sz="1000" dirty="0" smtClean="0">
                <a:latin typeface="Courier New" pitchFamily="49" charset="0"/>
                <a:cs typeface="Courier New" pitchFamily="49" charset="0"/>
              </a:rPr>
              <a:t> = vec4(1.0, 0.0, 0.0, 1.0);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89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Sparse Textures – Drivers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responsibilities</a:t>
            </a:r>
            <a:endParaRPr lang="en-US" dirty="0"/>
          </a:p>
          <a:p>
            <a:pPr lvl="1"/>
            <a:r>
              <a:rPr lang="en-US" dirty="0" smtClean="0"/>
              <a:t>Create and destroy sparse resources</a:t>
            </a:r>
          </a:p>
          <a:p>
            <a:pPr lvl="1"/>
            <a:r>
              <a:rPr lang="en-US" dirty="0" smtClean="0"/>
              <a:t>Map and un-map tiles</a:t>
            </a:r>
          </a:p>
          <a:p>
            <a:pPr lvl="1"/>
            <a:r>
              <a:rPr lang="en-US" dirty="0" smtClean="0"/>
              <a:t>Back virtual allocations with physical allocations</a:t>
            </a:r>
          </a:p>
        </p:txBody>
      </p:sp>
    </p:spTree>
    <p:extLst>
      <p:ext uri="{BB962C8B-B14F-4D97-AF65-F5344CB8AC3E}">
        <p14:creationId xmlns:p14="http://schemas.microsoft.com/office/powerpoint/2010/main" val="139570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Sparse Textures – Drivers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Backing storage</a:t>
            </a:r>
            <a:endParaRPr lang="en-US" dirty="0"/>
          </a:p>
          <a:p>
            <a:pPr lvl="1"/>
            <a:r>
              <a:rPr lang="en-US" dirty="0" smtClean="0"/>
              <a:t>A set of physical allocations containing texture data</a:t>
            </a:r>
          </a:p>
          <a:p>
            <a:pPr lvl="2"/>
            <a:r>
              <a:rPr lang="en-US" dirty="0" smtClean="0"/>
              <a:t>Don’t want one physical allocation per tile</a:t>
            </a:r>
          </a:p>
          <a:p>
            <a:pPr lvl="2"/>
            <a:r>
              <a:rPr lang="en-US" dirty="0" smtClean="0"/>
              <a:t>Driver manages pools of tiles</a:t>
            </a:r>
            <a:endParaRPr lang="en-US" dirty="0" smtClean="0"/>
          </a:p>
          <a:p>
            <a:pPr lvl="1"/>
            <a:r>
              <a:rPr lang="en-US" dirty="0" smtClean="0"/>
              <a:t>Each application will have different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585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Physical Texture Pools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grpSp>
        <p:nvGrpSpPr>
          <p:cNvPr id="7" name="Group 173"/>
          <p:cNvGrpSpPr/>
          <p:nvPr/>
        </p:nvGrpSpPr>
        <p:grpSpPr>
          <a:xfrm>
            <a:off x="3238253" y="1168194"/>
            <a:ext cx="2784050" cy="1786751"/>
            <a:chOff x="2349211" y="1265436"/>
            <a:chExt cx="4321039" cy="2773162"/>
          </a:xfrm>
        </p:grpSpPr>
        <p:sp>
          <p:nvSpPr>
            <p:cNvPr id="8" name="Rectangle 7"/>
            <p:cNvSpPr/>
            <p:nvPr/>
          </p:nvSpPr>
          <p:spPr>
            <a:xfrm>
              <a:off x="2349211" y="1265436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0</a:t>
              </a:r>
              <a:endParaRPr lang="en-US" sz="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81089" y="1265436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1</a:t>
              </a:r>
              <a:endParaRPr lang="en-US" sz="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12967" y="1265436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2</a:t>
              </a:r>
              <a:endParaRPr lang="en-US" sz="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44846" y="1265436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3</a:t>
              </a:r>
              <a:endParaRPr lang="en-US" sz="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76724" y="1265436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49211" y="1611853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16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81089" y="1611853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17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12967" y="1611853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18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44846" y="1611853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19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6724" y="1611853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49211" y="1958270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12</a:t>
              </a:r>
              <a:endParaRPr lang="en-US" sz="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81089" y="1958270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13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12967" y="1958270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14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44846" y="1958270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15</a:t>
              </a:r>
              <a:endParaRPr lang="en-US" sz="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76724" y="1958270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49211" y="2304687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81089" y="2304687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12967" y="2304687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44846" y="2304687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76724" y="2304687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09925" y="1266371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8</a:t>
              </a:r>
              <a:endParaRPr lang="en-US" sz="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41803" y="1266371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9</a:t>
              </a:r>
              <a:endParaRPr lang="en-US" sz="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73681" y="1266371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10</a:t>
              </a:r>
              <a:endParaRPr lang="en-US" sz="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05560" y="1266371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11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37438" y="1266371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09925" y="1612788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20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41803" y="1612788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21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73681" y="1612788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22</a:t>
              </a:r>
              <a:endParaRPr lang="en-US" sz="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05560" y="1612788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23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37438" y="1612788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09925" y="1959205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28</a:t>
              </a:r>
              <a:endParaRPr lang="en-US" sz="6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41803" y="1959205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29</a:t>
              </a:r>
              <a:endParaRPr lang="en-US" sz="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73681" y="1959205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30</a:t>
              </a:r>
              <a:endParaRPr lang="en-US" sz="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05560" y="1959205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31</a:t>
              </a:r>
              <a:endParaRPr lang="en-US" sz="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37438" y="1959205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09925" y="230562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41803" y="230562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73681" y="230562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805560" y="230562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37438" y="230562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50145" y="2651995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4</a:t>
              </a:r>
              <a:endParaRPr lang="en-US" sz="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82023" y="2651995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5</a:t>
              </a:r>
              <a:endParaRPr lang="en-US" sz="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13901" y="2651995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6</a:t>
              </a:r>
              <a:endParaRPr lang="en-US" sz="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45780" y="2651995"/>
              <a:ext cx="431878" cy="346417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7</a:t>
              </a:r>
              <a:endParaRPr lang="en-US" sz="6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77658" y="2651995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50145" y="299841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82023" y="299841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13901" y="299841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645780" y="299841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77658" y="2998412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50145" y="3344829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82023" y="3344829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13901" y="3344829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45780" y="3344829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77658" y="3344829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350145" y="3691246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82023" y="3691246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13901" y="3691246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5780" y="3691246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77658" y="3691246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10859" y="2652930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42737" y="2652930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74615" y="2652930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806494" y="2652930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/>
                <a:t>x</a:t>
              </a:r>
              <a:endParaRPr lang="en-US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238372" y="2652930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10859" y="2999347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42737" y="2999347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74615" y="2999347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24</a:t>
              </a:r>
              <a:endParaRPr lang="en-US" sz="6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06494" y="2999347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25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238372" y="2999347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510859" y="3345764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942737" y="3345764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74615" y="3345764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26</a:t>
              </a:r>
              <a:endParaRPr lang="en-US" sz="6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806494" y="3345764"/>
              <a:ext cx="431878" cy="34641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27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238372" y="3345764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510859" y="3692181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942737" y="3692181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74615" y="3692181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806494" y="3692181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38372" y="3692181"/>
              <a:ext cx="431878" cy="3464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x</a:t>
              </a:r>
              <a:endParaRPr lang="en-US" sz="800" dirty="0"/>
            </a:p>
          </p:txBody>
        </p:sp>
      </p:grpSp>
      <p:grpSp>
        <p:nvGrpSpPr>
          <p:cNvPr id="88" name="Group 218"/>
          <p:cNvGrpSpPr/>
          <p:nvPr/>
        </p:nvGrpSpPr>
        <p:grpSpPr>
          <a:xfrm>
            <a:off x="2382378" y="3612156"/>
            <a:ext cx="4495800" cy="225960"/>
            <a:chOff x="790789" y="4472460"/>
            <a:chExt cx="6892471" cy="346417"/>
          </a:xfrm>
        </p:grpSpPr>
        <p:grpSp>
          <p:nvGrpSpPr>
            <p:cNvPr id="89" name="Group 202"/>
            <p:cNvGrpSpPr/>
            <p:nvPr/>
          </p:nvGrpSpPr>
          <p:grpSpPr>
            <a:xfrm>
              <a:off x="790789" y="4472460"/>
              <a:ext cx="3446113" cy="346417"/>
              <a:chOff x="790789" y="4473931"/>
              <a:chExt cx="3446113" cy="346417"/>
            </a:xfrm>
          </p:grpSpPr>
          <p:grpSp>
            <p:nvGrpSpPr>
              <p:cNvPr id="105" name="Group 194"/>
              <p:cNvGrpSpPr/>
              <p:nvPr/>
            </p:nvGrpSpPr>
            <p:grpSpPr>
              <a:xfrm>
                <a:off x="790789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113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0</a:t>
                    </a:r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</a:t>
                    </a:r>
                  </a:p>
                </p:txBody>
              </p:sp>
            </p:grpSp>
            <p:grpSp>
              <p:nvGrpSpPr>
                <p:cNvPr id="114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</a:t>
                    </a: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3</a:t>
                    </a:r>
                  </a:p>
                </p:txBody>
              </p:sp>
            </p:grpSp>
          </p:grpSp>
          <p:grpSp>
            <p:nvGrpSpPr>
              <p:cNvPr id="106" name="Group 195"/>
              <p:cNvGrpSpPr/>
              <p:nvPr/>
            </p:nvGrpSpPr>
            <p:grpSpPr>
              <a:xfrm>
                <a:off x="2514263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107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4</a:t>
                    </a: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5</a:t>
                    </a:r>
                  </a:p>
                </p:txBody>
              </p:sp>
            </p:grpSp>
            <p:grpSp>
              <p:nvGrpSpPr>
                <p:cNvPr id="108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6</a:t>
                    </a: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7</a:t>
                    </a:r>
                  </a:p>
                </p:txBody>
              </p:sp>
            </p:grpSp>
          </p:grpSp>
        </p:grpSp>
        <p:grpSp>
          <p:nvGrpSpPr>
            <p:cNvPr id="90" name="Group 203"/>
            <p:cNvGrpSpPr/>
            <p:nvPr/>
          </p:nvGrpSpPr>
          <p:grpSpPr>
            <a:xfrm>
              <a:off x="4237147" y="4472460"/>
              <a:ext cx="3446113" cy="346417"/>
              <a:chOff x="790789" y="4473931"/>
              <a:chExt cx="3446113" cy="346417"/>
            </a:xfrm>
          </p:grpSpPr>
          <p:grpSp>
            <p:nvGrpSpPr>
              <p:cNvPr id="91" name="Group 194"/>
              <p:cNvGrpSpPr/>
              <p:nvPr/>
            </p:nvGrpSpPr>
            <p:grpSpPr>
              <a:xfrm>
                <a:off x="790789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99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8</a:t>
                    </a: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9</a:t>
                    </a:r>
                  </a:p>
                </p:txBody>
              </p:sp>
            </p:grpSp>
            <p:grpSp>
              <p:nvGrpSpPr>
                <p:cNvPr id="100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10</a:t>
                    </a: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11</a:t>
                    </a:r>
                  </a:p>
                </p:txBody>
              </p:sp>
            </p:grpSp>
          </p:grpSp>
          <p:grpSp>
            <p:nvGrpSpPr>
              <p:cNvPr id="92" name="Group 195"/>
              <p:cNvGrpSpPr/>
              <p:nvPr/>
            </p:nvGrpSpPr>
            <p:grpSpPr>
              <a:xfrm>
                <a:off x="2514263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93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12</a:t>
                    </a: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13</a:t>
                    </a:r>
                  </a:p>
                </p:txBody>
              </p:sp>
            </p:grpSp>
            <p:grpSp>
              <p:nvGrpSpPr>
                <p:cNvPr id="94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14</a:t>
                    </a: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15</a:t>
                    </a:r>
                  </a:p>
                </p:txBody>
              </p:sp>
            </p:grpSp>
          </p:grpSp>
        </p:grpSp>
      </p:grpSp>
      <p:grpSp>
        <p:nvGrpSpPr>
          <p:cNvPr id="119" name="Group 219"/>
          <p:cNvGrpSpPr/>
          <p:nvPr/>
        </p:nvGrpSpPr>
        <p:grpSpPr>
          <a:xfrm>
            <a:off x="2382387" y="3959084"/>
            <a:ext cx="4495783" cy="225959"/>
            <a:chOff x="790789" y="4472460"/>
            <a:chExt cx="6892471" cy="346417"/>
          </a:xfrm>
        </p:grpSpPr>
        <p:grpSp>
          <p:nvGrpSpPr>
            <p:cNvPr id="120" name="Group 202"/>
            <p:cNvGrpSpPr/>
            <p:nvPr/>
          </p:nvGrpSpPr>
          <p:grpSpPr>
            <a:xfrm>
              <a:off x="790789" y="4472460"/>
              <a:ext cx="3446113" cy="346417"/>
              <a:chOff x="790789" y="4473931"/>
              <a:chExt cx="3446113" cy="346417"/>
            </a:xfrm>
          </p:grpSpPr>
          <p:grpSp>
            <p:nvGrpSpPr>
              <p:cNvPr id="136" name="Group 194"/>
              <p:cNvGrpSpPr/>
              <p:nvPr/>
            </p:nvGrpSpPr>
            <p:grpSpPr>
              <a:xfrm>
                <a:off x="790789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144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16</a:t>
                    </a:r>
                    <a:endParaRPr lang="en-US" sz="700" dirty="0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17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45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46" name="Rectangle 145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18</a:t>
                    </a:r>
                    <a:endParaRPr lang="en-US" sz="700" dirty="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19</a:t>
                    </a:r>
                    <a:endParaRPr lang="en-US" sz="700" dirty="0"/>
                  </a:p>
                </p:txBody>
              </p:sp>
            </p:grpSp>
          </p:grpSp>
          <p:grpSp>
            <p:nvGrpSpPr>
              <p:cNvPr id="137" name="Group 195"/>
              <p:cNvGrpSpPr/>
              <p:nvPr/>
            </p:nvGrpSpPr>
            <p:grpSpPr>
              <a:xfrm>
                <a:off x="2514263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138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20</a:t>
                    </a:r>
                    <a:endParaRPr lang="en-US" sz="700" dirty="0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21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39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22</a:t>
                    </a:r>
                    <a:endParaRPr lang="en-US" sz="700" dirty="0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23</a:t>
                    </a:r>
                    <a:endParaRPr lang="en-US" sz="700" dirty="0"/>
                  </a:p>
                </p:txBody>
              </p:sp>
            </p:grpSp>
          </p:grpSp>
        </p:grpSp>
        <p:grpSp>
          <p:nvGrpSpPr>
            <p:cNvPr id="121" name="Group 203"/>
            <p:cNvGrpSpPr/>
            <p:nvPr/>
          </p:nvGrpSpPr>
          <p:grpSpPr>
            <a:xfrm>
              <a:off x="4237147" y="4472460"/>
              <a:ext cx="3446113" cy="346417"/>
              <a:chOff x="790789" y="4473931"/>
              <a:chExt cx="3446113" cy="346417"/>
            </a:xfrm>
          </p:grpSpPr>
          <p:grpSp>
            <p:nvGrpSpPr>
              <p:cNvPr id="122" name="Group 194"/>
              <p:cNvGrpSpPr/>
              <p:nvPr/>
            </p:nvGrpSpPr>
            <p:grpSpPr>
              <a:xfrm>
                <a:off x="790789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130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24</a:t>
                    </a:r>
                    <a:endParaRPr lang="en-US" sz="700" dirty="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25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31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26</a:t>
                    </a:r>
                    <a:endParaRPr lang="en-US" sz="700" dirty="0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27</a:t>
                    </a:r>
                    <a:endParaRPr lang="en-US" sz="700" dirty="0"/>
                  </a:p>
                </p:txBody>
              </p:sp>
            </p:grpSp>
          </p:grpSp>
          <p:grpSp>
            <p:nvGrpSpPr>
              <p:cNvPr id="123" name="Group 195"/>
              <p:cNvGrpSpPr/>
              <p:nvPr/>
            </p:nvGrpSpPr>
            <p:grpSpPr>
              <a:xfrm>
                <a:off x="2514263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124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28</a:t>
                    </a:r>
                    <a:endParaRPr lang="en-US" sz="700" dirty="0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29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25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30</a:t>
                    </a:r>
                    <a:endParaRPr lang="en-US" sz="700" dirty="0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31</a:t>
                    </a:r>
                    <a:endParaRPr lang="en-US" sz="700" dirty="0"/>
                  </a:p>
                </p:txBody>
              </p:sp>
            </p:grpSp>
          </p:grpSp>
        </p:grpSp>
      </p:grpSp>
      <p:sp>
        <p:nvSpPr>
          <p:cNvPr id="150" name="TextBox 149"/>
          <p:cNvSpPr txBox="1"/>
          <p:nvPr/>
        </p:nvSpPr>
        <p:spPr>
          <a:xfrm>
            <a:off x="3930247" y="2936183"/>
            <a:ext cx="140006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/>
              <a:t>Sparse Texture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276242" y="353039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 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276242" y="391139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 2</a:t>
            </a:r>
          </a:p>
        </p:txBody>
      </p:sp>
    </p:spTree>
    <p:extLst>
      <p:ext uri="{BB962C8B-B14F-4D97-AF65-F5344CB8AC3E}">
        <p14:creationId xmlns:p14="http://schemas.microsoft.com/office/powerpoint/2010/main" val="5819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Physical Texture Pools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253" y="1168194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0</a:t>
            </a:r>
            <a:endParaRPr lang="en-US" sz="600" dirty="0"/>
          </a:p>
        </p:txBody>
      </p:sp>
      <p:sp>
        <p:nvSpPr>
          <p:cNvPr id="9" name="Rectangle 8"/>
          <p:cNvSpPr/>
          <p:nvPr/>
        </p:nvSpPr>
        <p:spPr>
          <a:xfrm>
            <a:off x="3516512" y="1168194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1</a:t>
            </a:r>
            <a:endParaRPr lang="en-US" sz="600" dirty="0"/>
          </a:p>
        </p:txBody>
      </p:sp>
      <p:sp>
        <p:nvSpPr>
          <p:cNvPr id="10" name="Rectangle 9"/>
          <p:cNvSpPr/>
          <p:nvPr/>
        </p:nvSpPr>
        <p:spPr>
          <a:xfrm>
            <a:off x="3794772" y="1168194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</a:t>
            </a:r>
            <a:endParaRPr lang="en-US" sz="600" dirty="0"/>
          </a:p>
        </p:txBody>
      </p:sp>
      <p:sp>
        <p:nvSpPr>
          <p:cNvPr id="11" name="Rectangle 10"/>
          <p:cNvSpPr/>
          <p:nvPr/>
        </p:nvSpPr>
        <p:spPr>
          <a:xfrm>
            <a:off x="4073032" y="1168194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3</a:t>
            </a:r>
            <a:endParaRPr lang="en-US" sz="600" dirty="0"/>
          </a:p>
        </p:txBody>
      </p:sp>
      <p:sp>
        <p:nvSpPr>
          <p:cNvPr id="12" name="Rectangle 11"/>
          <p:cNvSpPr/>
          <p:nvPr/>
        </p:nvSpPr>
        <p:spPr>
          <a:xfrm>
            <a:off x="4351291" y="1168194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3238253" y="1391391"/>
            <a:ext cx="278259" cy="2231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16512" y="1391391"/>
            <a:ext cx="278259" cy="2231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17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4772" y="1391391"/>
            <a:ext cx="278259" cy="2231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18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73032" y="1391391"/>
            <a:ext cx="278259" cy="2231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51291" y="1391391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3238253" y="1614588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12</a:t>
            </a:r>
            <a:endParaRPr lang="en-US" sz="600" dirty="0"/>
          </a:p>
        </p:txBody>
      </p:sp>
      <p:sp>
        <p:nvSpPr>
          <p:cNvPr id="19" name="Rectangle 18"/>
          <p:cNvSpPr/>
          <p:nvPr/>
        </p:nvSpPr>
        <p:spPr>
          <a:xfrm>
            <a:off x="3516512" y="1614588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13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94772" y="1614588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14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3032" y="1614588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15</a:t>
            </a:r>
            <a:endParaRPr lang="en-US" sz="600" dirty="0"/>
          </a:p>
        </p:txBody>
      </p:sp>
      <p:sp>
        <p:nvSpPr>
          <p:cNvPr id="22" name="Rectangle 21"/>
          <p:cNvSpPr/>
          <p:nvPr/>
        </p:nvSpPr>
        <p:spPr>
          <a:xfrm>
            <a:off x="4351291" y="1614588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238253" y="1837784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3516512" y="1837784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3794772" y="1837784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4073032" y="1837784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4351291" y="1837784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4630403" y="1168796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8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4908663" y="1168796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9</a:t>
            </a:r>
            <a:endParaRPr lang="en-US" sz="600" dirty="0"/>
          </a:p>
        </p:txBody>
      </p:sp>
      <p:sp>
        <p:nvSpPr>
          <p:cNvPr id="30" name="Rectangle 29"/>
          <p:cNvSpPr/>
          <p:nvPr/>
        </p:nvSpPr>
        <p:spPr>
          <a:xfrm>
            <a:off x="5186922" y="1168796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10</a:t>
            </a:r>
            <a:endParaRPr lang="en-US" sz="600" dirty="0"/>
          </a:p>
        </p:txBody>
      </p:sp>
      <p:sp>
        <p:nvSpPr>
          <p:cNvPr id="31" name="Rectangle 30"/>
          <p:cNvSpPr/>
          <p:nvPr/>
        </p:nvSpPr>
        <p:spPr>
          <a:xfrm>
            <a:off x="5465182" y="1168796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43442" y="1168796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4630403" y="1391993"/>
            <a:ext cx="278259" cy="2231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08663" y="1391993"/>
            <a:ext cx="278259" cy="2231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86922" y="1391993"/>
            <a:ext cx="278259" cy="223197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35000">
                <a:srgbClr val="D0D0D0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22</a:t>
            </a:r>
            <a:endParaRPr lang="en-US" sz="600" dirty="0"/>
          </a:p>
        </p:txBody>
      </p:sp>
      <p:sp>
        <p:nvSpPr>
          <p:cNvPr id="36" name="Rectangle 35"/>
          <p:cNvSpPr/>
          <p:nvPr/>
        </p:nvSpPr>
        <p:spPr>
          <a:xfrm>
            <a:off x="5465182" y="1391993"/>
            <a:ext cx="278259" cy="223197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35000">
                <a:srgbClr val="D0D0D0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43442" y="1391993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4630403" y="1615190"/>
            <a:ext cx="278259" cy="2231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28</a:t>
            </a:r>
            <a:endParaRPr lang="en-US" sz="600" dirty="0"/>
          </a:p>
        </p:txBody>
      </p:sp>
      <p:sp>
        <p:nvSpPr>
          <p:cNvPr id="39" name="Rectangle 38"/>
          <p:cNvSpPr/>
          <p:nvPr/>
        </p:nvSpPr>
        <p:spPr>
          <a:xfrm>
            <a:off x="4908663" y="1615190"/>
            <a:ext cx="278259" cy="2231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29</a:t>
            </a:r>
            <a:endParaRPr lang="en-US" sz="600" dirty="0"/>
          </a:p>
        </p:txBody>
      </p:sp>
      <p:sp>
        <p:nvSpPr>
          <p:cNvPr id="40" name="Rectangle 39"/>
          <p:cNvSpPr/>
          <p:nvPr/>
        </p:nvSpPr>
        <p:spPr>
          <a:xfrm>
            <a:off x="5186922" y="1615190"/>
            <a:ext cx="278259" cy="223197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35000">
                <a:srgbClr val="D0D0D0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30</a:t>
            </a:r>
            <a:endParaRPr lang="en-US" sz="600" dirty="0"/>
          </a:p>
        </p:txBody>
      </p:sp>
      <p:sp>
        <p:nvSpPr>
          <p:cNvPr id="41" name="Rectangle 40"/>
          <p:cNvSpPr/>
          <p:nvPr/>
        </p:nvSpPr>
        <p:spPr>
          <a:xfrm>
            <a:off x="5465182" y="1615190"/>
            <a:ext cx="278259" cy="223197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35000">
                <a:srgbClr val="D0D0D0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31</a:t>
            </a:r>
            <a:endParaRPr lang="en-US" sz="600" dirty="0"/>
          </a:p>
        </p:txBody>
      </p:sp>
      <p:sp>
        <p:nvSpPr>
          <p:cNvPr id="42" name="Rectangle 41"/>
          <p:cNvSpPr/>
          <p:nvPr/>
        </p:nvSpPr>
        <p:spPr>
          <a:xfrm>
            <a:off x="5743442" y="1615190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4630403" y="1838387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4908663" y="1838387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5186922" y="1838387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5465182" y="1838387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5743442" y="1838387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48" name="Rectangle 47"/>
          <p:cNvSpPr/>
          <p:nvPr/>
        </p:nvSpPr>
        <p:spPr>
          <a:xfrm>
            <a:off x="3238855" y="2061555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4</a:t>
            </a:r>
            <a:endParaRPr lang="en-US" sz="600" dirty="0"/>
          </a:p>
        </p:txBody>
      </p:sp>
      <p:sp>
        <p:nvSpPr>
          <p:cNvPr id="49" name="Rectangle 48"/>
          <p:cNvSpPr/>
          <p:nvPr/>
        </p:nvSpPr>
        <p:spPr>
          <a:xfrm>
            <a:off x="3517114" y="2061555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5</a:t>
            </a:r>
            <a:endParaRPr lang="en-US" sz="600" dirty="0"/>
          </a:p>
        </p:txBody>
      </p:sp>
      <p:sp>
        <p:nvSpPr>
          <p:cNvPr id="50" name="Rectangle 49"/>
          <p:cNvSpPr/>
          <p:nvPr/>
        </p:nvSpPr>
        <p:spPr>
          <a:xfrm>
            <a:off x="3795374" y="2061555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6</a:t>
            </a:r>
            <a:endParaRPr lang="en-US" sz="600" dirty="0"/>
          </a:p>
        </p:txBody>
      </p:sp>
      <p:sp>
        <p:nvSpPr>
          <p:cNvPr id="51" name="Rectangle 50"/>
          <p:cNvSpPr/>
          <p:nvPr/>
        </p:nvSpPr>
        <p:spPr>
          <a:xfrm>
            <a:off x="4073634" y="2061555"/>
            <a:ext cx="278259" cy="2231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7</a:t>
            </a:r>
            <a:endParaRPr lang="en-US" sz="600" dirty="0"/>
          </a:p>
        </p:txBody>
      </p:sp>
      <p:sp>
        <p:nvSpPr>
          <p:cNvPr id="52" name="Rectangle 51"/>
          <p:cNvSpPr/>
          <p:nvPr/>
        </p:nvSpPr>
        <p:spPr>
          <a:xfrm>
            <a:off x="4351893" y="2061555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3238855" y="2284752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17114" y="2284752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795374" y="2284752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73634" y="2284752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4351893" y="2284752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58" name="Rectangle 57"/>
          <p:cNvSpPr/>
          <p:nvPr/>
        </p:nvSpPr>
        <p:spPr>
          <a:xfrm>
            <a:off x="3238855" y="2507949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3517114" y="2507949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60" name="Rectangle 59"/>
          <p:cNvSpPr/>
          <p:nvPr/>
        </p:nvSpPr>
        <p:spPr>
          <a:xfrm>
            <a:off x="3795374" y="2507949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4073634" y="2507949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51893" y="2507949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3238855" y="2731146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64" name="Rectangle 63"/>
          <p:cNvSpPr/>
          <p:nvPr/>
        </p:nvSpPr>
        <p:spPr>
          <a:xfrm>
            <a:off x="3517114" y="2731146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65" name="Rectangle 64"/>
          <p:cNvSpPr/>
          <p:nvPr/>
        </p:nvSpPr>
        <p:spPr>
          <a:xfrm>
            <a:off x="3795374" y="2731146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4073634" y="2731146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67" name="Rectangle 66"/>
          <p:cNvSpPr/>
          <p:nvPr/>
        </p:nvSpPr>
        <p:spPr>
          <a:xfrm>
            <a:off x="4351893" y="2731146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68" name="Rectangle 67"/>
          <p:cNvSpPr/>
          <p:nvPr/>
        </p:nvSpPr>
        <p:spPr>
          <a:xfrm>
            <a:off x="4631005" y="2062158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69" name="Rectangle 68"/>
          <p:cNvSpPr/>
          <p:nvPr/>
        </p:nvSpPr>
        <p:spPr>
          <a:xfrm>
            <a:off x="4909265" y="2062158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70" name="Rectangle 69"/>
          <p:cNvSpPr/>
          <p:nvPr/>
        </p:nvSpPr>
        <p:spPr>
          <a:xfrm>
            <a:off x="5187524" y="2062158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71" name="Rectangle 70"/>
          <p:cNvSpPr/>
          <p:nvPr/>
        </p:nvSpPr>
        <p:spPr>
          <a:xfrm>
            <a:off x="5465784" y="2062158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/>
              <a:t>x</a:t>
            </a:r>
            <a:endParaRPr lang="en-US" sz="800" dirty="0"/>
          </a:p>
        </p:txBody>
      </p:sp>
      <p:sp>
        <p:nvSpPr>
          <p:cNvPr id="72" name="Rectangle 71"/>
          <p:cNvSpPr/>
          <p:nvPr/>
        </p:nvSpPr>
        <p:spPr>
          <a:xfrm>
            <a:off x="5744044" y="2062158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4631005" y="2285355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74" name="Rectangle 73"/>
          <p:cNvSpPr/>
          <p:nvPr/>
        </p:nvSpPr>
        <p:spPr>
          <a:xfrm>
            <a:off x="4909265" y="2285355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5187524" y="2285355"/>
            <a:ext cx="278259" cy="2231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24</a:t>
            </a:r>
            <a:endParaRPr lang="en-US" sz="600" dirty="0"/>
          </a:p>
        </p:txBody>
      </p:sp>
      <p:sp>
        <p:nvSpPr>
          <p:cNvPr id="76" name="Rectangle 75"/>
          <p:cNvSpPr/>
          <p:nvPr/>
        </p:nvSpPr>
        <p:spPr>
          <a:xfrm>
            <a:off x="5465784" y="2285355"/>
            <a:ext cx="278259" cy="2231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44044" y="2285355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4631005" y="2508551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79" name="Rectangle 78"/>
          <p:cNvSpPr/>
          <p:nvPr/>
        </p:nvSpPr>
        <p:spPr>
          <a:xfrm>
            <a:off x="4909265" y="2508551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5187524" y="2508551"/>
            <a:ext cx="278259" cy="2231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26</a:t>
            </a:r>
            <a:endParaRPr lang="en-US" sz="600" dirty="0"/>
          </a:p>
        </p:txBody>
      </p:sp>
      <p:sp>
        <p:nvSpPr>
          <p:cNvPr id="81" name="Rectangle 80"/>
          <p:cNvSpPr/>
          <p:nvPr/>
        </p:nvSpPr>
        <p:spPr>
          <a:xfrm>
            <a:off x="5465784" y="2508551"/>
            <a:ext cx="278259" cy="2231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27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744044" y="2508551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4631005" y="2731748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84" name="Rectangle 83"/>
          <p:cNvSpPr/>
          <p:nvPr/>
        </p:nvSpPr>
        <p:spPr>
          <a:xfrm>
            <a:off x="4909265" y="2731748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85" name="Rectangle 84"/>
          <p:cNvSpPr/>
          <p:nvPr/>
        </p:nvSpPr>
        <p:spPr>
          <a:xfrm>
            <a:off x="5187524" y="2731748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86" name="Rectangle 85"/>
          <p:cNvSpPr/>
          <p:nvPr/>
        </p:nvSpPr>
        <p:spPr>
          <a:xfrm>
            <a:off x="5465784" y="2731748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87" name="Rectangle 86"/>
          <p:cNvSpPr/>
          <p:nvPr/>
        </p:nvSpPr>
        <p:spPr>
          <a:xfrm>
            <a:off x="5744044" y="2731748"/>
            <a:ext cx="278259" cy="223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grpSp>
        <p:nvGrpSpPr>
          <p:cNvPr id="88" name="Group 218"/>
          <p:cNvGrpSpPr/>
          <p:nvPr/>
        </p:nvGrpSpPr>
        <p:grpSpPr>
          <a:xfrm>
            <a:off x="2382378" y="3612156"/>
            <a:ext cx="4495800" cy="225960"/>
            <a:chOff x="790789" y="4472460"/>
            <a:chExt cx="6892471" cy="346417"/>
          </a:xfrm>
        </p:grpSpPr>
        <p:grpSp>
          <p:nvGrpSpPr>
            <p:cNvPr id="89" name="Group 202"/>
            <p:cNvGrpSpPr/>
            <p:nvPr/>
          </p:nvGrpSpPr>
          <p:grpSpPr>
            <a:xfrm>
              <a:off x="790789" y="4472460"/>
              <a:ext cx="3446113" cy="346417"/>
              <a:chOff x="790789" y="4473931"/>
              <a:chExt cx="3446113" cy="346417"/>
            </a:xfrm>
          </p:grpSpPr>
          <p:grpSp>
            <p:nvGrpSpPr>
              <p:cNvPr id="105" name="Group 194"/>
              <p:cNvGrpSpPr/>
              <p:nvPr/>
            </p:nvGrpSpPr>
            <p:grpSpPr>
              <a:xfrm>
                <a:off x="790789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113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0</a:t>
                    </a:r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</a:t>
                    </a:r>
                  </a:p>
                </p:txBody>
              </p:sp>
            </p:grpSp>
            <p:grpSp>
              <p:nvGrpSpPr>
                <p:cNvPr id="114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</a:t>
                    </a: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3</a:t>
                    </a:r>
                  </a:p>
                </p:txBody>
              </p:sp>
            </p:grpSp>
          </p:grpSp>
          <p:grpSp>
            <p:nvGrpSpPr>
              <p:cNvPr id="106" name="Group 195"/>
              <p:cNvGrpSpPr/>
              <p:nvPr/>
            </p:nvGrpSpPr>
            <p:grpSpPr>
              <a:xfrm>
                <a:off x="2514263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107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4</a:t>
                    </a: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5</a:t>
                    </a:r>
                  </a:p>
                </p:txBody>
              </p:sp>
            </p:grpSp>
            <p:grpSp>
              <p:nvGrpSpPr>
                <p:cNvPr id="108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6</a:t>
                    </a: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7</a:t>
                    </a:r>
                  </a:p>
                </p:txBody>
              </p:sp>
            </p:grpSp>
          </p:grpSp>
        </p:grpSp>
        <p:grpSp>
          <p:nvGrpSpPr>
            <p:cNvPr id="90" name="Group 203"/>
            <p:cNvGrpSpPr/>
            <p:nvPr/>
          </p:nvGrpSpPr>
          <p:grpSpPr>
            <a:xfrm>
              <a:off x="4237147" y="4472460"/>
              <a:ext cx="3446113" cy="346417"/>
              <a:chOff x="790789" y="4473931"/>
              <a:chExt cx="3446113" cy="346417"/>
            </a:xfrm>
          </p:grpSpPr>
          <p:grpSp>
            <p:nvGrpSpPr>
              <p:cNvPr id="91" name="Group 194"/>
              <p:cNvGrpSpPr/>
              <p:nvPr/>
            </p:nvGrpSpPr>
            <p:grpSpPr>
              <a:xfrm>
                <a:off x="790789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99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8</a:t>
                    </a: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9</a:t>
                    </a:r>
                  </a:p>
                </p:txBody>
              </p:sp>
            </p:grpSp>
            <p:grpSp>
              <p:nvGrpSpPr>
                <p:cNvPr id="100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10</a:t>
                    </a: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11</a:t>
                    </a:r>
                  </a:p>
                </p:txBody>
              </p:sp>
            </p:grpSp>
          </p:grpSp>
          <p:grpSp>
            <p:nvGrpSpPr>
              <p:cNvPr id="92" name="Group 195"/>
              <p:cNvGrpSpPr/>
              <p:nvPr/>
            </p:nvGrpSpPr>
            <p:grpSpPr>
              <a:xfrm>
                <a:off x="2514263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93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12</a:t>
                    </a: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13</a:t>
                    </a:r>
                  </a:p>
                </p:txBody>
              </p:sp>
            </p:grpSp>
            <p:grpSp>
              <p:nvGrpSpPr>
                <p:cNvPr id="94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14</a:t>
                    </a: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15</a:t>
                    </a:r>
                  </a:p>
                </p:txBody>
              </p:sp>
            </p:grpSp>
          </p:grpSp>
        </p:grpSp>
      </p:grpSp>
      <p:grpSp>
        <p:nvGrpSpPr>
          <p:cNvPr id="119" name="Group 219"/>
          <p:cNvGrpSpPr/>
          <p:nvPr/>
        </p:nvGrpSpPr>
        <p:grpSpPr>
          <a:xfrm>
            <a:off x="2382387" y="3959084"/>
            <a:ext cx="4495783" cy="225959"/>
            <a:chOff x="790789" y="4472460"/>
            <a:chExt cx="6892471" cy="346417"/>
          </a:xfrm>
        </p:grpSpPr>
        <p:grpSp>
          <p:nvGrpSpPr>
            <p:cNvPr id="120" name="Group 202"/>
            <p:cNvGrpSpPr/>
            <p:nvPr/>
          </p:nvGrpSpPr>
          <p:grpSpPr>
            <a:xfrm>
              <a:off x="790789" y="4472460"/>
              <a:ext cx="3446113" cy="346417"/>
              <a:chOff x="790789" y="4473931"/>
              <a:chExt cx="3446113" cy="346417"/>
            </a:xfrm>
          </p:grpSpPr>
          <p:grpSp>
            <p:nvGrpSpPr>
              <p:cNvPr id="136" name="Group 194"/>
              <p:cNvGrpSpPr/>
              <p:nvPr/>
            </p:nvGrpSpPr>
            <p:grpSpPr>
              <a:xfrm>
                <a:off x="790789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144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16</a:t>
                    </a:r>
                    <a:endParaRPr lang="en-US" sz="700" dirty="0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17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45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46" name="Rectangle 145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18</a:t>
                    </a:r>
                    <a:endParaRPr lang="en-US" sz="700" dirty="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19</a:t>
                    </a:r>
                    <a:endParaRPr lang="en-US" sz="700" dirty="0"/>
                  </a:p>
                </p:txBody>
              </p:sp>
            </p:grpSp>
          </p:grpSp>
          <p:grpSp>
            <p:nvGrpSpPr>
              <p:cNvPr id="137" name="Group 195"/>
              <p:cNvGrpSpPr/>
              <p:nvPr/>
            </p:nvGrpSpPr>
            <p:grpSpPr>
              <a:xfrm>
                <a:off x="2514263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138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20</a:t>
                    </a:r>
                    <a:endParaRPr lang="en-US" sz="700" dirty="0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21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39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22</a:t>
                    </a:r>
                    <a:endParaRPr lang="en-US" sz="700" dirty="0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23</a:t>
                    </a:r>
                    <a:endParaRPr lang="en-US" sz="700" dirty="0"/>
                  </a:p>
                </p:txBody>
              </p:sp>
            </p:grpSp>
          </p:grpSp>
        </p:grpSp>
        <p:grpSp>
          <p:nvGrpSpPr>
            <p:cNvPr id="121" name="Group 203"/>
            <p:cNvGrpSpPr/>
            <p:nvPr/>
          </p:nvGrpSpPr>
          <p:grpSpPr>
            <a:xfrm>
              <a:off x="4237147" y="4472460"/>
              <a:ext cx="3446113" cy="346417"/>
              <a:chOff x="790789" y="4473931"/>
              <a:chExt cx="3446113" cy="346417"/>
            </a:xfrm>
          </p:grpSpPr>
          <p:grpSp>
            <p:nvGrpSpPr>
              <p:cNvPr id="122" name="Group 194"/>
              <p:cNvGrpSpPr/>
              <p:nvPr/>
            </p:nvGrpSpPr>
            <p:grpSpPr>
              <a:xfrm>
                <a:off x="790789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130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24</a:t>
                    </a:r>
                    <a:endParaRPr lang="en-US" sz="700" dirty="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25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31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26</a:t>
                    </a:r>
                    <a:endParaRPr lang="en-US" sz="700" dirty="0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27</a:t>
                    </a:r>
                    <a:endParaRPr lang="en-US" sz="700" dirty="0"/>
                  </a:p>
                </p:txBody>
              </p:sp>
            </p:grpSp>
          </p:grpSp>
          <p:grpSp>
            <p:nvGrpSpPr>
              <p:cNvPr id="123" name="Group 195"/>
              <p:cNvGrpSpPr/>
              <p:nvPr/>
            </p:nvGrpSpPr>
            <p:grpSpPr>
              <a:xfrm>
                <a:off x="2514263" y="4473931"/>
                <a:ext cx="1722639" cy="346417"/>
                <a:chOff x="790789" y="4466576"/>
                <a:chExt cx="1722639" cy="346417"/>
              </a:xfrm>
            </p:grpSpPr>
            <p:grpSp>
              <p:nvGrpSpPr>
                <p:cNvPr id="124" name="Group 190"/>
                <p:cNvGrpSpPr/>
                <p:nvPr/>
              </p:nvGrpSpPr>
              <p:grpSpPr>
                <a:xfrm>
                  <a:off x="790789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28</a:t>
                    </a:r>
                    <a:endParaRPr lang="en-US" sz="700" dirty="0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29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25" name="Group 191"/>
                <p:cNvGrpSpPr/>
                <p:nvPr/>
              </p:nvGrpSpPr>
              <p:grpSpPr>
                <a:xfrm>
                  <a:off x="1652820" y="4466576"/>
                  <a:ext cx="860608" cy="346417"/>
                  <a:chOff x="790789" y="4466284"/>
                  <a:chExt cx="860608" cy="346417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79078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30</a:t>
                    </a:r>
                    <a:endParaRPr lang="en-US" sz="700" dirty="0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19519" y="4466284"/>
                    <a:ext cx="431878" cy="346417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31</a:t>
                    </a:r>
                    <a:endParaRPr lang="en-US" sz="700" dirty="0"/>
                  </a:p>
                </p:txBody>
              </p:sp>
            </p:grpSp>
          </p:grpSp>
        </p:grpSp>
      </p:grpSp>
      <p:sp>
        <p:nvSpPr>
          <p:cNvPr id="150" name="TextBox 149"/>
          <p:cNvSpPr txBox="1"/>
          <p:nvPr/>
        </p:nvSpPr>
        <p:spPr>
          <a:xfrm>
            <a:off x="3930247" y="2936183"/>
            <a:ext cx="140006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/>
              <a:t>Sparse Texture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276242" y="353039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 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276242" y="391139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 2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596466" y="3959084"/>
            <a:ext cx="281703" cy="2259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156" name="Rectangle 155"/>
          <p:cNvSpPr/>
          <p:nvPr/>
        </p:nvSpPr>
        <p:spPr>
          <a:xfrm>
            <a:off x="6316824" y="3959083"/>
            <a:ext cx="281703" cy="2259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157" name="Rectangle 156"/>
          <p:cNvSpPr/>
          <p:nvPr/>
        </p:nvSpPr>
        <p:spPr>
          <a:xfrm>
            <a:off x="4347847" y="3959082"/>
            <a:ext cx="281703" cy="2259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158" name="Rectangle 157"/>
          <p:cNvSpPr/>
          <p:nvPr/>
        </p:nvSpPr>
        <p:spPr>
          <a:xfrm>
            <a:off x="4066144" y="3959081"/>
            <a:ext cx="281703" cy="2259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3962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Tile Pool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application deal with it!</a:t>
            </a:r>
          </a:p>
          <a:p>
            <a:pPr lvl="1"/>
            <a:r>
              <a:rPr lang="en-US" dirty="0" smtClean="0"/>
              <a:t>Introduce new objects called tile pools</a:t>
            </a:r>
          </a:p>
          <a:p>
            <a:pPr lvl="1"/>
            <a:r>
              <a:rPr lang="en-US" dirty="0" smtClean="0"/>
              <a:t>Non-virtual allocations</a:t>
            </a:r>
          </a:p>
          <a:p>
            <a:pPr lvl="2"/>
            <a:r>
              <a:rPr lang="en-US" dirty="0" smtClean="0"/>
              <a:t>Huge arrays of tiles</a:t>
            </a:r>
          </a:p>
          <a:p>
            <a:pPr lvl="2"/>
            <a:r>
              <a:rPr lang="en-US" dirty="0" smtClean="0"/>
              <a:t>Look like array textures</a:t>
            </a:r>
          </a:p>
          <a:p>
            <a:pPr lvl="1"/>
            <a:r>
              <a:rPr lang="en-US" dirty="0" smtClean="0"/>
              <a:t>Application gets to ‘place’ tiles into textures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4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Tile Pool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Tile pools enable several things</a:t>
            </a:r>
          </a:p>
          <a:p>
            <a:pPr lvl="1"/>
            <a:r>
              <a:rPr lang="en-US" dirty="0" smtClean="0"/>
              <a:t>Tight, application controlled memory management</a:t>
            </a:r>
          </a:p>
          <a:p>
            <a:pPr lvl="1"/>
            <a:r>
              <a:rPr lang="en-US" dirty="0" smtClean="0"/>
              <a:t>Aliases – using the same tile at multiple places</a:t>
            </a:r>
          </a:p>
          <a:p>
            <a:pPr lvl="1"/>
            <a:r>
              <a:rPr lang="en-US" dirty="0" smtClean="0"/>
              <a:t>Sharing a single pool amongst many virtual textures</a:t>
            </a:r>
          </a:p>
          <a:p>
            <a:pPr lvl="1"/>
            <a:r>
              <a:rPr lang="en-US" dirty="0" smtClean="0"/>
              <a:t>Wang tiles in hardware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thumb/f/f3/Wang_tiles.svg/1000px-Wang_til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409950"/>
            <a:ext cx="4191000" cy="108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5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Hardware Virtual Textures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09720"/>
              </p:ext>
            </p:extLst>
          </p:nvPr>
        </p:nvGraphicFramePr>
        <p:xfrm>
          <a:off x="1409700" y="1657350"/>
          <a:ext cx="632460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2108200"/>
                <a:gridCol w="2108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HVTs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r>
                        <a:rPr lang="en-US" baseline="0" dirty="0" smtClean="0"/>
                        <a:t>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Shader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HW p</a:t>
                      </a:r>
                      <a:r>
                        <a:rPr lang="en-US" baseline="0" dirty="0" smtClean="0"/>
                        <a:t>age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HW</a:t>
                      </a:r>
                      <a:r>
                        <a:rPr lang="en-US" baseline="0" dirty="0" smtClean="0"/>
                        <a:t> + shader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HW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texture fetches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 formats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ones implemented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supported</a:t>
                      </a:r>
                      <a:r>
                        <a:rPr lang="en-US" baseline="0" dirty="0" smtClean="0"/>
                        <a:t> by HW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 texture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ones implemented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supported by HW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Accessing the Feature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Exposed through OpenGL extensions</a:t>
            </a:r>
          </a:p>
          <a:p>
            <a:pPr lvl="1"/>
            <a:r>
              <a:rPr lang="en-US" dirty="0" err="1" smtClean="0"/>
              <a:t>GL_AMD_sparse_texture</a:t>
            </a:r>
            <a:endParaRPr lang="en-US" dirty="0" smtClean="0"/>
          </a:p>
          <a:p>
            <a:pPr lvl="2"/>
            <a:r>
              <a:rPr lang="en-US" dirty="0" smtClean="0"/>
              <a:t>Enables basic driver managed virtual textures</a:t>
            </a:r>
          </a:p>
          <a:p>
            <a:pPr lvl="1"/>
            <a:r>
              <a:rPr lang="en-US" dirty="0" err="1" smtClean="0"/>
              <a:t>GL_AMD_texture_tile_pool</a:t>
            </a:r>
            <a:endParaRPr lang="en-US" dirty="0"/>
          </a:p>
          <a:p>
            <a:pPr lvl="2"/>
            <a:r>
              <a:rPr lang="en-US" dirty="0" smtClean="0"/>
              <a:t>Adds tile pool support</a:t>
            </a:r>
          </a:p>
          <a:p>
            <a:pPr lvl="2"/>
            <a:r>
              <a:rPr lang="en-US" dirty="0" smtClean="0"/>
              <a:t>Still in the pipeline...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Sparse Textures in OpenGL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immutable texture storage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Existing OpenGL immutable storage API</a:t>
            </a:r>
          </a:p>
          <a:p>
            <a:pPr lvl="1"/>
            <a:r>
              <a:rPr lang="en-US" dirty="0" smtClean="0"/>
              <a:t>Declare storage, specify image data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1735" y="1504950"/>
            <a:ext cx="4805330" cy="1258806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GLuint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;</a:t>
            </a:r>
          </a:p>
          <a:p>
            <a:endParaRPr lang="en-US" sz="1100" b="1" dirty="0" smtClean="0">
              <a:solidFill>
                <a:srgbClr val="BDBDD7"/>
              </a:solidFill>
              <a:latin typeface="Envy Code R"/>
            </a:endParaRPr>
          </a:p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glGenTextures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&amp;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</a:t>
            </a:r>
          </a:p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glBindTexture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(GL_TEXTURE_2D,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glTexStorage2D(GL_TEXTURE_2D,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GL_RGBA8,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1024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1024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glTexSubImage2D(GL_TEXTURE_2D,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1024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1024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 GL_RGBA, GL_UNSIGNED_BYTE, data);</a:t>
            </a:r>
          </a:p>
        </p:txBody>
      </p:sp>
    </p:spTree>
    <p:extLst>
      <p:ext uri="{BB962C8B-B14F-4D97-AF65-F5344CB8AC3E}">
        <p14:creationId xmlns:p14="http://schemas.microsoft.com/office/powerpoint/2010/main" val="87790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5250"/>
            <a:ext cx="8010525" cy="523875"/>
          </a:xfrm>
        </p:spPr>
        <p:txBody>
          <a:bodyPr/>
          <a:lstStyle/>
          <a:p>
            <a:r>
              <a:rPr lang="en-US" dirty="0" smtClean="0"/>
              <a:t>Virtual Textures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texture up into tiles</a:t>
            </a:r>
          </a:p>
          <a:p>
            <a:pPr lvl="1"/>
            <a:r>
              <a:rPr lang="en-US" dirty="0" smtClean="0"/>
              <a:t>Commit only </a:t>
            </a:r>
            <a:r>
              <a:rPr lang="en-US" i="1" dirty="0" smtClean="0"/>
              <a:t>used</a:t>
            </a:r>
            <a:r>
              <a:rPr lang="en-US" dirty="0" smtClean="0"/>
              <a:t> tiles to memory</a:t>
            </a:r>
          </a:p>
          <a:p>
            <a:pPr lvl="1"/>
            <a:r>
              <a:rPr lang="en-US" dirty="0" smtClean="0"/>
              <a:t>Store data in separate physical texture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6400" y="4400550"/>
            <a:ext cx="2438400" cy="381000"/>
          </a:xfrm>
          <a:prstGeom prst="rect">
            <a:avLst/>
          </a:prstGeom>
        </p:spPr>
        <p:txBody>
          <a:bodyPr/>
          <a:lstStyle/>
          <a:p>
            <a:pPr marL="273050" marR="0" lvl="0" indent="-273050" algn="ctr" defTabSz="914400" rtl="0" eaLnBrk="0" fontAlgn="base" latinLnBrk="0" hangingPunct="0">
              <a:lnSpc>
                <a:spcPct val="110000"/>
              </a:lnSpc>
              <a:spcBef>
                <a:spcPts val="475"/>
              </a:spcBef>
              <a:spcAft>
                <a:spcPts val="475"/>
              </a:spcAft>
              <a:buClr>
                <a:schemeClr val="accent6"/>
              </a:buClr>
              <a:buSzPct val="11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8" charset="-128"/>
                <a:cs typeface="ＭＳ Ｐゴシック" pitchFamily="-108" charset="-128"/>
              </a:rPr>
              <a:t>Virtual Texture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57719"/>
            <a:ext cx="2132325" cy="2142830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 cstate="print"/>
          <a:srcRect r="13433" b="27107"/>
          <a:stretch>
            <a:fillRect/>
          </a:stretch>
        </p:blipFill>
        <p:spPr bwMode="auto">
          <a:xfrm>
            <a:off x="5219700" y="2495550"/>
            <a:ext cx="23622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5181600" y="3486150"/>
            <a:ext cx="2438400" cy="381000"/>
          </a:xfrm>
          <a:prstGeom prst="rect">
            <a:avLst/>
          </a:prstGeom>
        </p:spPr>
        <p:txBody>
          <a:bodyPr/>
          <a:lstStyle/>
          <a:p>
            <a:pPr marL="273050" marR="0" lvl="0" indent="-273050" algn="ctr" defTabSz="914400" rtl="0" eaLnBrk="0" fontAlgn="base" latinLnBrk="0" hangingPunct="0">
              <a:lnSpc>
                <a:spcPct val="110000"/>
              </a:lnSpc>
              <a:spcBef>
                <a:spcPts val="475"/>
              </a:spcBef>
              <a:spcAft>
                <a:spcPts val="475"/>
              </a:spcAft>
              <a:buClr>
                <a:schemeClr val="accent6"/>
              </a:buClr>
              <a:buSzPct val="11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8" charset="-128"/>
                <a:cs typeface="ＭＳ Ｐゴシック" pitchFamily="-108" charset="-128"/>
              </a:rPr>
              <a:t>Physical Texture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677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Sparse Textures </a:t>
            </a:r>
            <a:r>
              <a:rPr lang="en-US" smtClean="0"/>
              <a:t>in OpenGL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sparse texture storage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glTexStorageSparseAMD</a:t>
            </a:r>
            <a:r>
              <a:rPr lang="en-US" dirty="0" smtClean="0"/>
              <a:t> is a new function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1735" y="1428750"/>
            <a:ext cx="4805330" cy="1428083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GLuint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;</a:t>
            </a:r>
          </a:p>
          <a:p>
            <a:endParaRPr lang="en-US" sz="1100" dirty="0" smtClean="0">
              <a:solidFill>
                <a:srgbClr val="BDBDD7"/>
              </a:solidFill>
              <a:latin typeface="Envy Code R"/>
            </a:endParaRPr>
          </a:p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glGenTextures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&amp;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</a:t>
            </a:r>
          </a:p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glBindTexture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(GL_TEXTURE_2D,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</a:t>
            </a:r>
          </a:p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glTexStorageSparseAMD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(GL_TEXTURE_2D, GL_RGBA,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1024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1024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</a:t>
            </a:r>
          </a:p>
          <a:p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                      1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GL_TEXTURE_STORAGE_SPARSE_BIT_AMD);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glTexSubImage2D(GL_TEXTURE_2D,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1024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1024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 GL_RGBA, GL_UNSIGNED_BYTE, data);</a:t>
            </a:r>
          </a:p>
        </p:txBody>
      </p:sp>
    </p:spTree>
    <p:extLst>
      <p:ext uri="{BB962C8B-B14F-4D97-AF65-F5344CB8AC3E}">
        <p14:creationId xmlns:p14="http://schemas.microsoft.com/office/powerpoint/2010/main" val="6015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Sparse Textures </a:t>
            </a:r>
            <a:r>
              <a:rPr lang="en-US" smtClean="0"/>
              <a:t>in OpenGL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example uses glTexSubImage2D</a:t>
            </a:r>
          </a:p>
          <a:p>
            <a:pPr lvl="1"/>
            <a:r>
              <a:rPr lang="en-US" dirty="0" smtClean="0"/>
              <a:t>Driver allocates storage on demand</a:t>
            </a:r>
          </a:p>
          <a:p>
            <a:pPr lvl="1"/>
            <a:r>
              <a:rPr lang="en-US" dirty="0" smtClean="0"/>
              <a:t>Manages physical tile pools for application</a:t>
            </a:r>
          </a:p>
          <a:p>
            <a:pPr lvl="1"/>
            <a:r>
              <a:rPr lang="en-US" dirty="0" smtClean="0"/>
              <a:t>Pass NULL to </a:t>
            </a:r>
            <a:r>
              <a:rPr lang="en-US" dirty="0" err="1" smtClean="0"/>
              <a:t>glTexSubImage</a:t>
            </a:r>
            <a:r>
              <a:rPr lang="en-US" dirty="0" smtClean="0"/>
              <a:t>*D to de-allocate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Advantages and disadvantages:</a:t>
            </a:r>
          </a:p>
          <a:p>
            <a:pPr lvl="2"/>
            <a:r>
              <a:rPr lang="en-US" dirty="0" smtClean="0"/>
              <a:t>Pros: simple, easy to integrate, backwards compatible</a:t>
            </a:r>
          </a:p>
          <a:p>
            <a:pPr lvl="2"/>
            <a:r>
              <a:rPr lang="en-US" dirty="0" smtClean="0"/>
              <a:t>Cons: not much control, driver overhead, etc.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1735" y="2800350"/>
            <a:ext cx="4805330" cy="412421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glTexSubImage2D(GL_TEXTURE_2D,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256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256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 GL_RGBA, GL_UNSIGNED_BYTE, NULL);</a:t>
            </a:r>
          </a:p>
        </p:txBody>
      </p:sp>
    </p:spTree>
    <p:extLst>
      <p:ext uri="{BB962C8B-B14F-4D97-AF65-F5344CB8AC3E}">
        <p14:creationId xmlns:p14="http://schemas.microsoft.com/office/powerpoint/2010/main" val="161712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OpenGL Texture Tile Pools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control of tile pools</a:t>
            </a:r>
          </a:p>
          <a:p>
            <a:pPr lvl="1"/>
            <a:r>
              <a:rPr lang="en-US" dirty="0" smtClean="0"/>
              <a:t>Created new texture targets:</a:t>
            </a:r>
          </a:p>
          <a:p>
            <a:pPr lvl="2"/>
            <a:r>
              <a:rPr lang="en-US" dirty="0" smtClean="0"/>
              <a:t>GL_TEXTURE_1D_TILE_POOL</a:t>
            </a:r>
          </a:p>
          <a:p>
            <a:pPr lvl="2"/>
            <a:r>
              <a:rPr lang="en-US" dirty="0" smtClean="0"/>
              <a:t>GL_TEXTURE_2D_TILE_POOL</a:t>
            </a:r>
          </a:p>
          <a:p>
            <a:pPr lvl="2"/>
            <a:r>
              <a:rPr lang="en-US" dirty="0" smtClean="0"/>
              <a:t>GL_TEXTURE_3D_TILE_POOL</a:t>
            </a:r>
          </a:p>
          <a:p>
            <a:pPr lvl="1"/>
            <a:r>
              <a:rPr lang="en-US" dirty="0" smtClean="0"/>
              <a:t>These resemble array textures</a:t>
            </a:r>
          </a:p>
          <a:p>
            <a:pPr lvl="2"/>
            <a:r>
              <a:rPr lang="en-US" dirty="0" smtClean="0"/>
              <a:t>Fixed element size, unlimited elements</a:t>
            </a:r>
          </a:p>
          <a:p>
            <a:pPr lvl="2"/>
            <a:r>
              <a:rPr lang="en-US" dirty="0" smtClean="0"/>
              <a:t>Cannot directly texture from or render to them</a:t>
            </a:r>
          </a:p>
          <a:p>
            <a:pPr lvl="2"/>
            <a:r>
              <a:rPr lang="en-US" dirty="0" smtClean="0"/>
              <a:t>3D = 3D ‘array’, which otherwise isn’t supported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OpenGL Texture Tile Pools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using tile pools:</a:t>
            </a:r>
          </a:p>
          <a:p>
            <a:pPr lvl="1"/>
            <a:r>
              <a:rPr lang="en-US" dirty="0" smtClean="0"/>
              <a:t>Create texture using pool target</a:t>
            </a:r>
          </a:p>
          <a:p>
            <a:pPr lvl="1"/>
            <a:r>
              <a:rPr lang="en-US" dirty="0" smtClean="0"/>
              <a:t>Allocate storage as if it were an array texture</a:t>
            </a:r>
          </a:p>
          <a:p>
            <a:pPr lvl="1"/>
            <a:r>
              <a:rPr lang="en-US" dirty="0" smtClean="0"/>
              <a:t>Associate pool tiles with virtual 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OpenGL Texture Tile Pools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tile pool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Set properties of pool</a:t>
            </a:r>
          </a:p>
          <a:p>
            <a:pPr lvl="2"/>
            <a:r>
              <a:rPr lang="en-US" dirty="0" smtClean="0"/>
              <a:t>Select the type of pool (1D, 2D, 3D)</a:t>
            </a:r>
          </a:p>
          <a:p>
            <a:pPr lvl="2"/>
            <a:r>
              <a:rPr lang="en-US" dirty="0" smtClean="0"/>
              <a:t>Select internal format and tile size</a:t>
            </a:r>
          </a:p>
          <a:p>
            <a:pPr lvl="2"/>
            <a:r>
              <a:rPr lang="en-US" dirty="0" smtClean="0"/>
              <a:t>Set the number of tiles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1352550"/>
            <a:ext cx="6324600" cy="1258806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GLuint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;</a:t>
            </a:r>
          </a:p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glGenTextures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(1, &amp;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</a:t>
            </a:r>
          </a:p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glBindTexture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(GL_TEXTURE_2D_TILE_POOL,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</a:t>
            </a:r>
          </a:p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glTexStoragePoolAMD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(GL_TEXTURE_2D_TILE_POOL,   // Type of pool</a:t>
            </a:r>
          </a:p>
          <a:p>
            <a:r>
              <a:rPr lang="en-US" sz="1100" dirty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    GL_RGBA8,                  // Internal format</a:t>
            </a:r>
          </a:p>
          <a:p>
            <a:r>
              <a:rPr lang="en-US" sz="1100" dirty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   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                        // Tile size index</a:t>
            </a:r>
          </a:p>
          <a:p>
            <a:r>
              <a:rPr lang="en-US" sz="1100" dirty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   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10000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                    // Number of tiles</a:t>
            </a:r>
            <a:endParaRPr lang="en-US" sz="1100" dirty="0">
              <a:solidFill>
                <a:srgbClr val="BDBDD7"/>
              </a:solidFill>
              <a:latin typeface="Envy Code R"/>
            </a:endParaRPr>
          </a:p>
        </p:txBody>
      </p:sp>
    </p:spTree>
    <p:extLst>
      <p:ext uri="{BB962C8B-B14F-4D97-AF65-F5344CB8AC3E}">
        <p14:creationId xmlns:p14="http://schemas.microsoft.com/office/powerpoint/2010/main" val="32538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OpenGL Texture Tile Pools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data in pools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2D tile pool looks like 2D array texture</a:t>
            </a:r>
          </a:p>
          <a:p>
            <a:r>
              <a:rPr lang="en-US" dirty="0" smtClean="0"/>
              <a:t>Manipulate pools directly using views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1352550"/>
            <a:ext cx="6324600" cy="920252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glTexSubImage3D(GL_TEXTURE_2D_TILE_POOL,</a:t>
            </a:r>
          </a:p>
          <a:p>
            <a:r>
              <a:rPr lang="en-US" sz="1100" dirty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tile,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256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>
                <a:solidFill>
                  <a:srgbClr val="BF8686"/>
                </a:solidFill>
                <a:latin typeface="Envy Code R"/>
              </a:rPr>
              <a:t>256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>
                <a:solidFill>
                  <a:srgbClr val="BF8686"/>
                </a:solidFill>
                <a:latin typeface="Envy Code R"/>
              </a:rPr>
              <a:t>1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</a:t>
            </a:r>
          </a:p>
          <a:p>
            <a:r>
              <a:rPr lang="en-US" sz="1100" dirty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GL_RGBA, GL_UNSIGNED_BYTE,</a:t>
            </a:r>
          </a:p>
          <a:p>
            <a:r>
              <a:rPr lang="en-US" sz="1100" dirty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data);</a:t>
            </a:r>
            <a:endParaRPr lang="en-US" sz="1100" dirty="0">
              <a:solidFill>
                <a:srgbClr val="BDBDD7"/>
              </a:solidFill>
              <a:latin typeface="Envy Code 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2100" y="3251698"/>
            <a:ext cx="6324600" cy="920252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glTextureView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GL_TEXTURE_2D_ARRAY, // Create 2D array texture view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pool,                     // from this pool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GL_RGBA8,                 // in this format</a:t>
            </a:r>
          </a:p>
          <a:p>
            <a:r>
              <a:rPr lang="en-US" sz="1100" dirty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                    // with no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mipmaps</a:t>
            </a:r>
            <a:endParaRPr lang="en-US" sz="1100" dirty="0" smtClean="0">
              <a:solidFill>
                <a:srgbClr val="BDBDD7"/>
              </a:solidFill>
              <a:latin typeface="Envy Code R"/>
            </a:endParaRPr>
          </a:p>
          <a:p>
            <a:r>
              <a:rPr lang="en-US" sz="1100" dirty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9000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 1000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              // from tile 9000 for 1000 tiles   </a:t>
            </a:r>
            <a:endParaRPr lang="en-US" sz="1100" dirty="0">
              <a:solidFill>
                <a:srgbClr val="BDBDD7"/>
              </a:solidFill>
              <a:latin typeface="Envy Code R"/>
            </a:endParaRPr>
          </a:p>
        </p:txBody>
      </p:sp>
    </p:spTree>
    <p:extLst>
      <p:ext uri="{BB962C8B-B14F-4D97-AF65-F5344CB8AC3E}">
        <p14:creationId xmlns:p14="http://schemas.microsoft.com/office/powerpoint/2010/main" val="15480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OpenGL Texture Tile Pools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pool tiles into </a:t>
            </a:r>
            <a:r>
              <a:rPr lang="en-US" dirty="0" smtClean="0"/>
              <a:t>textures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Specify an array of tiles to map</a:t>
            </a:r>
          </a:p>
          <a:p>
            <a:pPr lvl="1"/>
            <a:r>
              <a:rPr lang="en-US" dirty="0" smtClean="0"/>
              <a:t>Each has an x, y, z offset and an index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600200" y="1352550"/>
            <a:ext cx="6324600" cy="1089529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glTexTilePlacementAMD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(GL_TEXTURE_2D,                // Target</a:t>
            </a:r>
          </a:p>
          <a:p>
            <a:r>
              <a:rPr lang="en-US" sz="1100" dirty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     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                           // Level</a:t>
            </a:r>
          </a:p>
          <a:p>
            <a:r>
              <a:rPr lang="en-US" sz="1100" dirty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      </a:t>
            </a:r>
            <a:r>
              <a:rPr lang="en-US" sz="1100" dirty="0" smtClean="0">
                <a:solidFill>
                  <a:srgbClr val="BF8686"/>
                </a:solidFill>
                <a:latin typeface="Envy Code R"/>
              </a:rPr>
              <a:t>100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                         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// Tile count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      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xoffsets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yoffsets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zoffsets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// Arrays of offsets </a:t>
            </a:r>
          </a:p>
          <a:p>
            <a:r>
              <a:rPr lang="en-US" sz="1100" dirty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      pool,                         // Pool object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                    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tileindices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                 // Indices of tiles</a:t>
            </a:r>
            <a:endParaRPr lang="en-US" sz="1100" dirty="0">
              <a:solidFill>
                <a:srgbClr val="BDBDD7"/>
              </a:solidFill>
              <a:latin typeface="Envy Code R"/>
            </a:endParaRPr>
          </a:p>
        </p:txBody>
      </p:sp>
    </p:spTree>
    <p:extLst>
      <p:ext uri="{BB962C8B-B14F-4D97-AF65-F5344CB8AC3E}">
        <p14:creationId xmlns:p14="http://schemas.microsoft.com/office/powerpoint/2010/main" val="39388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Sparse Textures in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and foremost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2742" y="1847850"/>
            <a:ext cx="5478519" cy="14478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IT IS NOT NECESSARY TO MAKE SHADER CHANGES TO USE SPARSE TEXTURES</a:t>
            </a:r>
          </a:p>
        </p:txBody>
      </p:sp>
    </p:spTree>
    <p:extLst>
      <p:ext uri="{BB962C8B-B14F-4D97-AF65-F5344CB8AC3E}">
        <p14:creationId xmlns:p14="http://schemas.microsoft.com/office/powerpoint/2010/main" val="36741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Extending GLSL – Samplers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Texture type in GLSL is the ‘sampler’</a:t>
            </a:r>
          </a:p>
          <a:p>
            <a:r>
              <a:rPr lang="en-US" dirty="0"/>
              <a:t>Several types of samplers exist...</a:t>
            </a:r>
          </a:p>
          <a:p>
            <a:pPr lvl="1"/>
            <a:r>
              <a:rPr lang="en-US" dirty="0"/>
              <a:t>sampler2D, sampler3D, </a:t>
            </a:r>
            <a:r>
              <a:rPr lang="en-US" dirty="0" err="1"/>
              <a:t>samplerCUBE</a:t>
            </a:r>
            <a:r>
              <a:rPr lang="en-US" dirty="0"/>
              <a:t>, sampler2DArray, etc.</a:t>
            </a:r>
          </a:p>
          <a:p>
            <a:r>
              <a:rPr lang="en-US" dirty="0"/>
              <a:t>We didn’t add any new sampler types</a:t>
            </a:r>
          </a:p>
          <a:p>
            <a:pPr lvl="1"/>
            <a:r>
              <a:rPr lang="en-US" dirty="0" smtClean="0"/>
              <a:t>Sparse textures look </a:t>
            </a:r>
            <a:r>
              <a:rPr lang="en-US" dirty="0"/>
              <a:t>like regular textures in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4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Reading from Textures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textures using ‘texture’</a:t>
            </a:r>
          </a:p>
          <a:p>
            <a:pPr lvl="1"/>
            <a:r>
              <a:rPr lang="en-US" dirty="0" smtClean="0"/>
              <a:t>Built-in function with several overloads: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9661" y="1881134"/>
            <a:ext cx="6509477" cy="1304973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gvec4 texture(gsampler1D sampler, float P [, float bias]);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gvec4 texture(gsampler2D sampler, vec2 P [, float bias]);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gvec4 texture(gsampler2DArray sampler, vec3 P [, float bias]);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gvec4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textureLod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(gsampler2D sampler, vec2 P, float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lod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gvec4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textureProj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(gsampler2D sampler, vec4 P [, float bias]);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gvec4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textureOffset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(gsampler2D sampler, vec2 P, ivec2 offset [, float bias]);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// ... etc.</a:t>
            </a:r>
          </a:p>
        </p:txBody>
      </p:sp>
    </p:spTree>
    <p:extLst>
      <p:ext uri="{BB962C8B-B14F-4D97-AF65-F5344CB8AC3E}">
        <p14:creationId xmlns:p14="http://schemas.microsoft.com/office/powerpoint/2010/main" val="5945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5250"/>
            <a:ext cx="8010525" cy="523875"/>
          </a:xfrm>
        </p:spPr>
        <p:txBody>
          <a:bodyPr/>
          <a:lstStyle/>
          <a:p>
            <a:r>
              <a:rPr lang="en-US" dirty="0" smtClean="0"/>
              <a:t>Virtual Textures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requirements </a:t>
            </a:r>
            <a:r>
              <a:rPr lang="en-US" dirty="0" smtClean="0"/>
              <a:t>set by </a:t>
            </a:r>
            <a:r>
              <a:rPr lang="en-US" dirty="0"/>
              <a:t>number of resident tiles, not texture dimensions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6400" y="4400550"/>
            <a:ext cx="2438400" cy="381000"/>
          </a:xfrm>
          <a:prstGeom prst="rect">
            <a:avLst/>
          </a:prstGeom>
        </p:spPr>
        <p:txBody>
          <a:bodyPr/>
          <a:lstStyle/>
          <a:p>
            <a:pPr marL="273050" marR="0" lvl="0" indent="-273050" algn="ctr" defTabSz="914400" rtl="0" eaLnBrk="0" fontAlgn="base" latinLnBrk="0" hangingPunct="0">
              <a:lnSpc>
                <a:spcPct val="110000"/>
              </a:lnSpc>
              <a:spcBef>
                <a:spcPts val="475"/>
              </a:spcBef>
              <a:spcAft>
                <a:spcPts val="475"/>
              </a:spcAft>
              <a:buClr>
                <a:schemeClr val="accent6"/>
              </a:buClr>
              <a:buSzPct val="11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8" charset="-128"/>
                <a:cs typeface="ＭＳ Ｐゴシック" pitchFamily="-108" charset="-128"/>
              </a:rPr>
              <a:t>RGBA8, 1024x1024, 64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8" charset="-128"/>
                <a:cs typeface="ＭＳ Ｐゴシック" pitchFamily="-108" charset="-128"/>
              </a:rPr>
              <a:t> tiles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625" y="2258096"/>
            <a:ext cx="2131951" cy="2142454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2080369" y="2502777"/>
            <a:ext cx="1906335" cy="1909316"/>
            <a:chOff x="1175013" y="1860813"/>
            <a:chExt cx="1429383" cy="143161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809536" y="3276600"/>
              <a:ext cx="794860" cy="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85791" y="2891266"/>
              <a:ext cx="448056" cy="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586466" y="2667000"/>
              <a:ext cx="0" cy="60960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93402" y="1877808"/>
              <a:ext cx="411480" cy="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14607" y="2687394"/>
              <a:ext cx="182880" cy="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18006" y="2673798"/>
              <a:ext cx="0" cy="221802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998195" y="1867611"/>
              <a:ext cx="0" cy="1027989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600200" y="1860813"/>
              <a:ext cx="0" cy="221802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95393" y="2064198"/>
              <a:ext cx="201168" cy="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391994" y="2054001"/>
              <a:ext cx="0" cy="221802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81811" y="2282601"/>
              <a:ext cx="219456" cy="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192008" y="2269004"/>
              <a:ext cx="0" cy="420624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75013" y="2683995"/>
              <a:ext cx="425187" cy="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590003" y="2667000"/>
              <a:ext cx="0" cy="221802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79806" y="2888802"/>
              <a:ext cx="210312" cy="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801608" y="2871807"/>
              <a:ext cx="0" cy="420624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00418"/>
              </p:ext>
            </p:extLst>
          </p:nvPr>
        </p:nvGraphicFramePr>
        <p:xfrm>
          <a:off x="4648200" y="2866286"/>
          <a:ext cx="3352800" cy="87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/>
                <a:gridCol w="1210733"/>
                <a:gridCol w="1117600"/>
              </a:tblGrid>
              <a:tr h="39273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Virtual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Physical</a:t>
                      </a:r>
                      <a:endParaRPr lang="en-US" sz="1800" dirty="0"/>
                    </a:p>
                  </a:txBody>
                  <a:tcPr anchor="ctr"/>
                </a:tc>
              </a:tr>
              <a:tr h="480425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Memory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4096 kB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1536 kB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smtClean="0"/>
              <a:t>Extending GLSL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new built-in functions</a:t>
            </a:r>
          </a:p>
          <a:p>
            <a:pPr lvl="1"/>
            <a:r>
              <a:rPr lang="en-US" dirty="0" smtClean="0"/>
              <a:t>Return residency information along with data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Most texture functions have a sparse version</a:t>
            </a:r>
          </a:p>
          <a:p>
            <a:pPr lvl="1"/>
            <a:r>
              <a:rPr lang="en-US" dirty="0" smtClean="0"/>
              <a:t>Mix-and match is possible:</a:t>
            </a:r>
          </a:p>
          <a:p>
            <a:pPr lvl="2"/>
            <a:r>
              <a:rPr lang="en-US" dirty="0" smtClean="0"/>
              <a:t>Non-sparse (ordinary) textures appear fully resident</a:t>
            </a:r>
          </a:p>
          <a:p>
            <a:pPr lvl="2"/>
            <a:r>
              <a:rPr lang="en-US" dirty="0" smtClean="0"/>
              <a:t>Sparse textures return undefined data in unmapped regions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508" y="1962150"/>
            <a:ext cx="6515784" cy="581698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int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sparseTexture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(gsampler2D sampler, vec2 P,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inout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gvec4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texel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[, float bias]);</a:t>
            </a:r>
          </a:p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int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sparseTextureLod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(gsampler2D sampler, vec2 P, float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lod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inout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gvec4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texel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</a:t>
            </a: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// ... etc.</a:t>
            </a:r>
          </a:p>
        </p:txBody>
      </p:sp>
    </p:spTree>
    <p:extLst>
      <p:ext uri="{BB962C8B-B14F-4D97-AF65-F5344CB8AC3E}">
        <p14:creationId xmlns:p14="http://schemas.microsoft.com/office/powerpoint/2010/main" val="20042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sparseTexture</a:t>
            </a:r>
            <a:r>
              <a:rPr lang="en-US" dirty="0" smtClean="0"/>
              <a:t> returns two pieces of data: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Residency status code</a:t>
            </a:r>
          </a:p>
          <a:p>
            <a:pPr lvl="1"/>
            <a:r>
              <a:rPr lang="en-US" dirty="0" smtClean="0"/>
              <a:t>Texel data via </a:t>
            </a:r>
            <a:r>
              <a:rPr lang="en-US" dirty="0" err="1" smtClean="0"/>
              <a:t>inout</a:t>
            </a:r>
            <a:r>
              <a:rPr lang="en-US" dirty="0" smtClean="0"/>
              <a:t> parameter</a:t>
            </a:r>
          </a:p>
        </p:txBody>
      </p:sp>
      <p:sp>
        <p:nvSpPr>
          <p:cNvPr id="10" name="Right Arrow 9"/>
          <p:cNvSpPr/>
          <p:nvPr/>
        </p:nvSpPr>
        <p:spPr bwMode="auto">
          <a:xfrm rot="16532243">
            <a:off x="1256828" y="1902272"/>
            <a:ext cx="727126" cy="144116"/>
          </a:xfrm>
          <a:prstGeom prst="rightArrow">
            <a:avLst>
              <a:gd name="adj1" fmla="val 50000"/>
              <a:gd name="adj2" fmla="val 112571"/>
            </a:avLst>
          </a:prstGeom>
          <a:solidFill>
            <a:schemeClr val="accent1">
              <a:lumMod val="75000"/>
            </a:schemeClr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2880" tIns="36571" rIns="182880" bIns="36571" rtlCol="0" anchor="ctr"/>
          <a:lstStyle/>
          <a:p>
            <a:pPr marL="1270" indent="-1270" algn="ctr" defTabSz="730546"/>
            <a:endParaRPr lang="en-US" b="1" dirty="0" smtClea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Extending GLSL | Sparse Texture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66508" y="1338007"/>
            <a:ext cx="6515784" cy="243143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int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sparseTexture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(gsampler2D sampler, vec2 P,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inout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gvec4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texel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[, float bias]);</a:t>
            </a:r>
          </a:p>
        </p:txBody>
      </p:sp>
      <p:sp>
        <p:nvSpPr>
          <p:cNvPr id="9" name="Right Arrow 8"/>
          <p:cNvSpPr/>
          <p:nvPr/>
        </p:nvSpPr>
        <p:spPr bwMode="auto">
          <a:xfrm rot="17524717">
            <a:off x="4973018" y="2089435"/>
            <a:ext cx="1250133" cy="227341"/>
          </a:xfrm>
          <a:prstGeom prst="rightArrow">
            <a:avLst>
              <a:gd name="adj1" fmla="val 50000"/>
              <a:gd name="adj2" fmla="val 97324"/>
            </a:avLst>
          </a:prstGeom>
          <a:solidFill>
            <a:schemeClr val="accent1">
              <a:lumMod val="75000"/>
            </a:schemeClr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2880" tIns="36571" rIns="182880" bIns="36571" rtlCol="0" anchor="ctr"/>
          <a:lstStyle/>
          <a:p>
            <a:pPr marL="1270" indent="-1270" algn="ctr" defTabSz="730546"/>
            <a:endParaRPr lang="en-US" b="1" dirty="0" smtClean="0">
              <a:solidFill>
                <a:prstClr val="whit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3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Extending GLSL | Sparse Texture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Texel data is returned via </a:t>
            </a:r>
            <a:r>
              <a:rPr lang="en-US" dirty="0" err="1" smtClean="0"/>
              <a:t>inout</a:t>
            </a:r>
            <a:r>
              <a:rPr lang="en-US" dirty="0" smtClean="0"/>
              <a:t> parameter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texel</a:t>
            </a:r>
            <a:r>
              <a:rPr lang="en-US" dirty="0" smtClean="0"/>
              <a:t> fetch fails, original value is retained</a:t>
            </a:r>
          </a:p>
          <a:p>
            <a:pPr lvl="1"/>
            <a:r>
              <a:rPr lang="en-US" dirty="0" smtClean="0"/>
              <a:t>This is like a CMOV operation</a:t>
            </a:r>
          </a:p>
          <a:p>
            <a:r>
              <a:rPr lang="en-US" dirty="0" smtClean="0"/>
              <a:t>Return code is hardware dependent</a:t>
            </a:r>
          </a:p>
          <a:p>
            <a:pPr lvl="1"/>
            <a:r>
              <a:rPr lang="en-US" dirty="0" smtClean="0"/>
              <a:t>Encodes residency information</a:t>
            </a:r>
          </a:p>
          <a:p>
            <a:pPr lvl="1"/>
            <a:r>
              <a:rPr lang="en-US" dirty="0" smtClean="0"/>
              <a:t>New built-in functions to decode it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Extending GLSL | Sparse Texture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Residency information returned from fetch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built-in functions decode it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508" y="1363575"/>
            <a:ext cx="6515784" cy="750975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vec4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texel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= vec4(1.0, 0.0, 0.7, 1.0); // Default value</a:t>
            </a:r>
          </a:p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int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code;</a:t>
            </a:r>
          </a:p>
          <a:p>
            <a:endParaRPr lang="en-US" sz="1100" dirty="0" smtClean="0">
              <a:solidFill>
                <a:srgbClr val="BDBDD7"/>
              </a:solidFill>
              <a:latin typeface="Envy Code R"/>
            </a:endParaRPr>
          </a:p>
          <a:p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code =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sparseTexture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(s,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texCoord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,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texel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6508" y="2952750"/>
            <a:ext cx="6515784" cy="581698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bool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sparseTexelResident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int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code);</a:t>
            </a:r>
          </a:p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bool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sparseTexelMinLodWarning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int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code);</a:t>
            </a:r>
          </a:p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int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sparseTexelLodWarningFetch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int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code);</a:t>
            </a:r>
          </a:p>
        </p:txBody>
      </p:sp>
    </p:spTree>
    <p:extLst>
      <p:ext uri="{BB962C8B-B14F-4D97-AF65-F5344CB8AC3E}">
        <p14:creationId xmlns:p14="http://schemas.microsoft.com/office/powerpoint/2010/main" val="123520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Extending GLSL | Sparse Texture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texel</a:t>
            </a:r>
            <a:r>
              <a:rPr lang="en-US" dirty="0"/>
              <a:t> resident?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Texel miss is generated if any required sample is not resident, including:</a:t>
            </a:r>
          </a:p>
          <a:p>
            <a:pPr lvl="2"/>
            <a:r>
              <a:rPr lang="en-US" dirty="0" err="1"/>
              <a:t>Texels</a:t>
            </a:r>
            <a:r>
              <a:rPr lang="en-US" dirty="0"/>
              <a:t> required for bilinear or </a:t>
            </a:r>
            <a:r>
              <a:rPr lang="en-US" dirty="0" err="1"/>
              <a:t>trilinear</a:t>
            </a:r>
            <a:r>
              <a:rPr lang="en-US" dirty="0"/>
              <a:t> sampling</a:t>
            </a:r>
          </a:p>
          <a:p>
            <a:pPr lvl="2"/>
            <a:r>
              <a:rPr lang="en-US" dirty="0"/>
              <a:t>Missing </a:t>
            </a:r>
            <a:r>
              <a:rPr lang="en-US" dirty="0" err="1"/>
              <a:t>mip</a:t>
            </a:r>
            <a:r>
              <a:rPr lang="en-US" dirty="0"/>
              <a:t> maps, anisotropic filter taps, etc.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508" y="1428750"/>
            <a:ext cx="6515784" cy="243143"/>
          </a:xfrm>
          <a:prstGeom prst="rect">
            <a:avLst/>
          </a:prstGeom>
          <a:solidFill>
            <a:srgbClr val="202D38"/>
          </a:solidFill>
          <a:ln w="15875">
            <a:solidFill>
              <a:schemeClr val="accent2"/>
            </a:solidFill>
            <a:prstDash val="dash"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bool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sparseTexelResident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(</a:t>
            </a:r>
            <a:r>
              <a:rPr lang="en-US" sz="1100" dirty="0" err="1" smtClean="0">
                <a:solidFill>
                  <a:srgbClr val="BDBDD7"/>
                </a:solidFill>
                <a:latin typeface="Envy Code R"/>
              </a:rPr>
              <a:t>int</a:t>
            </a:r>
            <a:r>
              <a:rPr lang="en-US" sz="1100" dirty="0" smtClean="0">
                <a:solidFill>
                  <a:srgbClr val="BDBDD7"/>
                </a:solidFill>
                <a:latin typeface="Envy Code R"/>
              </a:rPr>
              <a:t> code);</a:t>
            </a:r>
          </a:p>
        </p:txBody>
      </p:sp>
    </p:spTree>
    <p:extLst>
      <p:ext uri="{BB962C8B-B14F-4D97-AF65-F5344CB8AC3E}">
        <p14:creationId xmlns:p14="http://schemas.microsoft.com/office/powerpoint/2010/main" val="427626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smtClean="0"/>
              <a:t>Sparse Textures – Use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Drop-in replacement for traditional SVT</a:t>
            </a:r>
          </a:p>
          <a:p>
            <a:pPr lvl="1"/>
            <a:r>
              <a:rPr lang="en-US" dirty="0"/>
              <a:t>Almost... maximum texture size hasn’t grown</a:t>
            </a:r>
          </a:p>
          <a:p>
            <a:r>
              <a:rPr lang="en-US" dirty="0"/>
              <a:t>Extremely large texture arrays</a:t>
            </a:r>
          </a:p>
          <a:p>
            <a:pPr lvl="1"/>
            <a:r>
              <a:rPr lang="en-US" dirty="0"/>
              <a:t>Only populate a sub-set of the slices</a:t>
            </a:r>
          </a:p>
          <a:p>
            <a:pPr lvl="1"/>
            <a:r>
              <a:rPr lang="en-US" dirty="0"/>
              <a:t>Can eliminate texture binds in some applications</a:t>
            </a:r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1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smtClean="0"/>
              <a:t>Sparse Textures – Use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volume textures</a:t>
            </a:r>
          </a:p>
          <a:p>
            <a:pPr lvl="1"/>
            <a:r>
              <a:rPr lang="en-US" dirty="0"/>
              <a:t>Voxels, medical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Distance fields + </a:t>
            </a:r>
            <a:r>
              <a:rPr lang="en-US" dirty="0" err="1" smtClean="0"/>
              <a:t>raymarching</a:t>
            </a:r>
            <a:endParaRPr lang="en-US" dirty="0"/>
          </a:p>
          <a:p>
            <a:pPr lvl="2"/>
            <a:r>
              <a:rPr lang="en-US" dirty="0"/>
              <a:t>Use maximum step size as ‘default’ value</a:t>
            </a:r>
          </a:p>
          <a:p>
            <a:pPr lvl="0"/>
            <a:r>
              <a:rPr lang="en-US" dirty="0"/>
              <a:t>Variable size texture arrays</a:t>
            </a:r>
          </a:p>
          <a:p>
            <a:pPr lvl="1"/>
            <a:r>
              <a:rPr lang="en-US" dirty="0"/>
              <a:t>Create a large array texture</a:t>
            </a:r>
          </a:p>
          <a:p>
            <a:pPr lvl="1"/>
            <a:r>
              <a:rPr lang="en-US" dirty="0"/>
              <a:t>Populate different </a:t>
            </a:r>
            <a:r>
              <a:rPr lang="en-US" dirty="0" err="1"/>
              <a:t>mip</a:t>
            </a:r>
            <a:r>
              <a:rPr lang="en-US" dirty="0"/>
              <a:t> levels in each slice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5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Sparse Textures – ARB Extension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OpenGL ARB adopted sparse textures</a:t>
            </a:r>
          </a:p>
          <a:p>
            <a:pPr lvl="1"/>
            <a:r>
              <a:rPr lang="en-US" dirty="0" smtClean="0"/>
              <a:t>Recent development – released this week</a:t>
            </a:r>
          </a:p>
          <a:p>
            <a:pPr lvl="1"/>
            <a:r>
              <a:rPr lang="en-US" dirty="0" smtClean="0"/>
              <a:t>Slightly different semantics</a:t>
            </a:r>
          </a:p>
          <a:p>
            <a:pPr lvl="1"/>
            <a:r>
              <a:rPr lang="en-US" dirty="0" smtClean="0"/>
              <a:t>Smaller feature set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5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Sparse Textures – ARB Extension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 version of sparse texture</a:t>
            </a:r>
          </a:p>
          <a:p>
            <a:pPr lvl="1"/>
            <a:r>
              <a:rPr lang="en-US" dirty="0" smtClean="0"/>
              <a:t>Uses texture </a:t>
            </a:r>
            <a:r>
              <a:rPr lang="en-US" dirty="0" err="1" smtClean="0"/>
              <a:t>params</a:t>
            </a:r>
            <a:r>
              <a:rPr lang="en-US" dirty="0" smtClean="0"/>
              <a:t> + </a:t>
            </a:r>
            <a:r>
              <a:rPr lang="en-US" dirty="0" err="1" smtClean="0"/>
              <a:t>glTexStorage</a:t>
            </a:r>
            <a:endParaRPr lang="en-US" dirty="0" smtClean="0"/>
          </a:p>
          <a:p>
            <a:pPr lvl="2"/>
            <a:r>
              <a:rPr lang="en-US" dirty="0" smtClean="0"/>
              <a:t>No new API</a:t>
            </a:r>
          </a:p>
          <a:p>
            <a:pPr lvl="1"/>
            <a:r>
              <a:rPr lang="en-US" dirty="0" smtClean="0"/>
              <a:t>No shader support</a:t>
            </a:r>
          </a:p>
          <a:p>
            <a:pPr lvl="1"/>
            <a:r>
              <a:rPr lang="en-US" dirty="0" smtClean="0"/>
              <a:t>No tile pool support</a:t>
            </a:r>
          </a:p>
          <a:p>
            <a:pPr lvl="1"/>
            <a:r>
              <a:rPr lang="en-US" dirty="0" smtClean="0"/>
              <a:t>Page sizes </a:t>
            </a:r>
            <a:r>
              <a:rPr lang="en-US" dirty="0" err="1" smtClean="0"/>
              <a:t>queryable</a:t>
            </a:r>
            <a:endParaRPr lang="en-US" dirty="0" smtClean="0"/>
          </a:p>
          <a:p>
            <a:pPr lvl="2"/>
            <a:r>
              <a:rPr lang="en-US" dirty="0" smtClean="0"/>
              <a:t>Uses </a:t>
            </a:r>
            <a:r>
              <a:rPr lang="en-US" dirty="0" err="1" smtClean="0"/>
              <a:t>glGetInternalformativ</a:t>
            </a:r>
            <a:endParaRPr lang="en-US" dirty="0" smtClean="0"/>
          </a:p>
          <a:p>
            <a:pPr lvl="2"/>
            <a:r>
              <a:rPr lang="en-US" dirty="0" smtClean="0"/>
              <a:t>Able to expose more than one selectable page size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7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Sparse Textures – Future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maximum texture size</a:t>
            </a:r>
          </a:p>
          <a:p>
            <a:r>
              <a:rPr lang="en-US" dirty="0" smtClean="0"/>
              <a:t>Finer control over edge </a:t>
            </a:r>
            <a:r>
              <a:rPr lang="en-US" dirty="0" smtClean="0"/>
              <a:t>effects</a:t>
            </a:r>
          </a:p>
          <a:p>
            <a:r>
              <a:rPr lang="en-US" dirty="0" smtClean="0"/>
              <a:t>Better residency feedback</a:t>
            </a:r>
            <a:endParaRPr lang="en-US" dirty="0" smtClean="0"/>
          </a:p>
          <a:p>
            <a:r>
              <a:rPr lang="en-US" dirty="0" smtClean="0"/>
              <a:t>Standardize tile shapes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962025"/>
            <a:ext cx="8229600" cy="3952875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>
            <a:lvl1pPr marL="306146" indent="-306146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63315" indent="-255121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0485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8679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36873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45066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816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8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5250"/>
            <a:ext cx="8010525" cy="523875"/>
          </a:xfrm>
        </p:spPr>
        <p:txBody>
          <a:bodyPr/>
          <a:lstStyle/>
          <a:p>
            <a:r>
              <a:rPr lang="en-US" dirty="0" smtClean="0"/>
              <a:t>Virtual Textures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indirection table to map virtual to physical</a:t>
            </a:r>
          </a:p>
          <a:p>
            <a:pPr lvl="1"/>
            <a:r>
              <a:rPr lang="en-US" dirty="0" smtClean="0"/>
              <a:t>This is also known as a </a:t>
            </a:r>
            <a:r>
              <a:rPr lang="en-US" i="1" dirty="0" smtClean="0"/>
              <a:t>page table</a:t>
            </a:r>
            <a:endParaRPr lang="en-US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555160" y="2159985"/>
            <a:ext cx="6033680" cy="1899619"/>
            <a:chOff x="2048588" y="2311363"/>
            <a:chExt cx="5408551" cy="1702806"/>
          </a:xfrm>
        </p:grpSpPr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2" cstate="print"/>
            <a:srcRect r="13433" b="27107"/>
            <a:stretch>
              <a:fillRect/>
            </a:stretch>
          </p:blipFill>
          <p:spPr bwMode="auto">
            <a:xfrm>
              <a:off x="5094939" y="2539963"/>
              <a:ext cx="2362200" cy="990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8588" y="2311363"/>
              <a:ext cx="1598551" cy="1606426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Oval 27"/>
            <p:cNvSpPr/>
            <p:nvPr/>
          </p:nvSpPr>
          <p:spPr>
            <a:xfrm>
              <a:off x="4404047" y="2525862"/>
              <a:ext cx="62997" cy="62997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404047" y="2651856"/>
              <a:ext cx="62997" cy="62997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09551" y="2777851"/>
              <a:ext cx="251988" cy="1259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square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09551" y="2903845"/>
              <a:ext cx="251988" cy="125994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>
              <a:solidFill>
                <a:srgbClr val="000000"/>
              </a:solidFill>
            </a:ln>
          </p:spPr>
          <p:txBody>
            <a:bodyPr wrap="square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09551" y="3029839"/>
              <a:ext cx="251988" cy="1259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square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9551" y="3155833"/>
              <a:ext cx="251988" cy="1259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square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09551" y="3407822"/>
              <a:ext cx="251988" cy="1259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square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9551" y="3533816"/>
              <a:ext cx="251988" cy="1259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square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09551" y="3659810"/>
              <a:ext cx="251988" cy="125994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>
              <a:solidFill>
                <a:srgbClr val="000000"/>
              </a:solidFill>
            </a:ln>
          </p:spPr>
          <p:txBody>
            <a:bodyPr wrap="square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404047" y="3825177"/>
              <a:ext cx="62997" cy="62997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404047" y="3951172"/>
              <a:ext cx="62997" cy="62997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09551" y="3281827"/>
              <a:ext cx="251988" cy="125994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>
              <a:solidFill>
                <a:srgbClr val="000000"/>
              </a:solidFill>
            </a:ln>
          </p:spPr>
          <p:txBody>
            <a:bodyPr wrap="square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58148" y="3722572"/>
              <a:ext cx="188991" cy="188991"/>
            </a:xfrm>
            <a:prstGeom prst="rect">
              <a:avLst/>
            </a:prstGeom>
            <a:noFill/>
            <a:ln w="28575" cap="flat" cmpd="sng" algn="ctr">
              <a:solidFill>
                <a:srgbClr val="D31919">
                  <a:shade val="95000"/>
                  <a:satMod val="105000"/>
                </a:srgbClr>
              </a:solidFill>
              <a:prstDash val="solid"/>
              <a:tailEnd type="triangle"/>
            </a:ln>
            <a:effectLst>
              <a:outerShdw blurRad="38100" dist="25400" dir="2700000" algn="tl" rotWithShape="0">
                <a:prstClr val="black">
                  <a:alpha val="76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52339" y="3203494"/>
              <a:ext cx="301997" cy="323568"/>
            </a:xfrm>
            <a:prstGeom prst="rect">
              <a:avLst/>
            </a:prstGeom>
            <a:noFill/>
            <a:ln w="28575" cap="flat" cmpd="sng" algn="ctr">
              <a:solidFill>
                <a:srgbClr val="D31919">
                  <a:shade val="95000"/>
                  <a:satMod val="105000"/>
                </a:srgbClr>
              </a:solidFill>
              <a:prstDash val="solid"/>
              <a:tailEnd type="triangle"/>
            </a:ln>
            <a:effectLst>
              <a:outerShdw blurRad="38100" dist="25400" dir="2700000" algn="tl" rotWithShape="0">
                <a:prstClr val="black">
                  <a:alpha val="76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cxnSp>
          <p:nvCxnSpPr>
            <p:cNvPr id="42" name="Elbow Connector 41"/>
            <p:cNvCxnSpPr>
              <a:stCxn id="40" idx="3"/>
              <a:endCxn id="35" idx="1"/>
            </p:cNvCxnSpPr>
            <p:nvPr/>
          </p:nvCxnSpPr>
          <p:spPr>
            <a:xfrm flipV="1">
              <a:off x="3647139" y="3596813"/>
              <a:ext cx="662412" cy="220255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D31919">
                  <a:shade val="95000"/>
                  <a:satMod val="105000"/>
                </a:srgbClr>
              </a:solidFill>
              <a:prstDash val="solid"/>
              <a:tailEnd type="triangle"/>
            </a:ln>
            <a:effectLst>
              <a:outerShdw blurRad="38100" dist="25400" dir="2700000" algn="tl" rotWithShape="0">
                <a:prstClr val="black">
                  <a:alpha val="76000"/>
                </a:prstClr>
              </a:outerShdw>
            </a:effectLst>
          </p:spPr>
        </p:cxnSp>
        <p:cxnSp>
          <p:nvCxnSpPr>
            <p:cNvPr id="43" name="Elbow Connector 42"/>
            <p:cNvCxnSpPr>
              <a:endCxn id="41" idx="1"/>
            </p:cNvCxnSpPr>
            <p:nvPr/>
          </p:nvCxnSpPr>
          <p:spPr>
            <a:xfrm flipV="1">
              <a:off x="4561539" y="3365278"/>
              <a:ext cx="2590800" cy="24148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D31919">
                  <a:shade val="95000"/>
                  <a:satMod val="105000"/>
                </a:srgbClr>
              </a:solidFill>
              <a:prstDash val="solid"/>
              <a:tailEnd type="triangle"/>
            </a:ln>
            <a:effectLst>
              <a:outerShdw blurRad="38100" dist="25400" dir="2700000" algn="tl" rotWithShape="0">
                <a:prstClr val="black">
                  <a:alpha val="76000"/>
                </a:prstClr>
              </a:outerShdw>
            </a:effectLst>
          </p:spPr>
        </p:cxnSp>
        <p:sp>
          <p:nvSpPr>
            <p:cNvPr id="44" name="Rectangle 43"/>
            <p:cNvSpPr/>
            <p:nvPr/>
          </p:nvSpPr>
          <p:spPr>
            <a:xfrm>
              <a:off x="3071210" y="2503372"/>
              <a:ext cx="188991" cy="188991"/>
            </a:xfrm>
            <a:prstGeom prst="rect">
              <a:avLst/>
            </a:prstGeom>
            <a:noFill/>
            <a:ln w="28575" cap="flat" cmpd="sng" algn="ctr">
              <a:solidFill>
                <a:srgbClr val="D31919">
                  <a:shade val="95000"/>
                  <a:satMod val="105000"/>
                </a:srgbClr>
              </a:solidFill>
              <a:prstDash val="solid"/>
              <a:tailEnd type="triangle"/>
            </a:ln>
            <a:effectLst>
              <a:outerShdw blurRad="38100" dist="25400" dir="2700000" algn="tl" rotWithShape="0">
                <a:prstClr val="black">
                  <a:alpha val="76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cxnSp>
          <p:nvCxnSpPr>
            <p:cNvPr id="45" name="Elbow Connector 44"/>
            <p:cNvCxnSpPr>
              <a:stCxn id="44" idx="3"/>
              <a:endCxn id="31" idx="1"/>
            </p:cNvCxnSpPr>
            <p:nvPr/>
          </p:nvCxnSpPr>
          <p:spPr>
            <a:xfrm>
              <a:off x="3260201" y="2597868"/>
              <a:ext cx="1049350" cy="36897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D31919">
                  <a:shade val="95000"/>
                  <a:satMod val="105000"/>
                </a:srgbClr>
              </a:solidFill>
              <a:prstDash val="solid"/>
              <a:tailEnd type="triangle"/>
            </a:ln>
            <a:effectLst>
              <a:outerShdw blurRad="38100" dist="25400" dir="2700000" algn="tl" rotWithShape="0">
                <a:prstClr val="black">
                  <a:alpha val="76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8327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1950"/>
            <a:ext cx="1980861" cy="12888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28850" y="1885950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</a:rPr>
              <a:t>Thanks!</a:t>
            </a:r>
            <a:endParaRPr lang="en-US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5250"/>
            <a:ext cx="8162925" cy="52387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Virtual Textures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Virtual Textures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561" y="1506706"/>
            <a:ext cx="690287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uniform sampler2D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samplerPageTable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              // page table texture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uniform sampler2D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samplerPhysTexture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            // physical texture</a:t>
            </a: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in vec4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virtUV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                                  // virtual texture coordinates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out vec4 color;                                  // output color</a:t>
            </a:r>
          </a:p>
          <a:p>
            <a:endParaRPr lang="fr-FR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vec2 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getPhysUV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(vec4 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pte</a:t>
            </a:r>
            <a:r>
              <a:rPr lang="fr-FR" sz="1100" b="1" dirty="0" smtClean="0">
                <a:latin typeface="Courier New" pitchFamily="49" charset="0"/>
                <a:cs typeface="Courier New" pitchFamily="49" charset="0"/>
              </a:rPr>
              <a:t>);                        // translation </a:t>
            </a:r>
            <a:r>
              <a:rPr lang="fr-FR" sz="11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fr-FR" sz="11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vec4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pte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texture(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samplerPageTable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virtUV.xy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  // (1)</a:t>
            </a: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vec2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physUV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getPhysUV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pte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                     // (2)</a:t>
            </a: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color = texture(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samplerPhysTexture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physUV.xy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   // (3)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9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Virtual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for GPUs</a:t>
            </a:r>
          </a:p>
          <a:p>
            <a:pPr lvl="1"/>
            <a:r>
              <a:rPr lang="en-US" dirty="0" smtClean="0"/>
              <a:t>Very similar to virtual memory on CPUs</a:t>
            </a:r>
          </a:p>
          <a:p>
            <a:pPr lvl="1"/>
            <a:r>
              <a:rPr lang="en-US" dirty="0" smtClean="0"/>
              <a:t>Page tables in video memory</a:t>
            </a:r>
          </a:p>
          <a:p>
            <a:pPr lvl="1"/>
            <a:r>
              <a:rPr lang="en-US" dirty="0" smtClean="0"/>
              <a:t>Address translation handled by hardware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4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635241" y="1330917"/>
            <a:ext cx="1309006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76107" y="2705100"/>
            <a:ext cx="1295400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276107" y="3009900"/>
            <a:ext cx="1371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75563" y="1459758"/>
            <a:ext cx="7234" cy="4071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82797" y="22479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123707" y="22479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123707" y="1504950"/>
            <a:ext cx="0" cy="4527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969825" y="3162300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056907" y="3467100"/>
            <a:ext cx="0" cy="534988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Virtual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02415" y="1104900"/>
            <a:ext cx="2133600" cy="381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texture(sampler, </a:t>
            </a:r>
            <a:r>
              <a:rPr lang="en-US" sz="1400" dirty="0" err="1" smtClean="0"/>
              <a:t>uv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807215" y="1866900"/>
            <a:ext cx="1447800" cy="381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Texture Unit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4487" y="155912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uv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8846" y="2291433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virtual address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8307" y="2628900"/>
            <a:ext cx="1447800" cy="5334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Memory Controller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9367" y="372539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Page Table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6884696" y="1210790"/>
            <a:ext cx="546174" cy="2489683"/>
            <a:chOff x="6886060" y="1210790"/>
            <a:chExt cx="546174" cy="2489683"/>
          </a:xfrm>
        </p:grpSpPr>
        <p:sp>
          <p:nvSpPr>
            <p:cNvPr id="14" name="Rectangle 13"/>
            <p:cNvSpPr/>
            <p:nvPr/>
          </p:nvSpPr>
          <p:spPr>
            <a:xfrm>
              <a:off x="6886060" y="1210790"/>
              <a:ext cx="536965" cy="165979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86060" y="1376769"/>
              <a:ext cx="536965" cy="165979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86060" y="1542748"/>
              <a:ext cx="536965" cy="165979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86060" y="1708726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86060" y="1874705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86060" y="2372642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86060" y="2538621"/>
              <a:ext cx="536965" cy="16597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6060" y="2704599"/>
              <a:ext cx="536965" cy="16597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86060" y="2870578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86060" y="3036557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86060" y="3202536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86060" y="3368515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86060" y="3534494"/>
              <a:ext cx="536965" cy="1659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4247" y="2047245"/>
              <a:ext cx="487987" cy="26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5571507" y="1257300"/>
            <a:ext cx="0" cy="144780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71507" y="1257300"/>
            <a:ext cx="1295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641179" y="1327562"/>
            <a:ext cx="0" cy="167640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Group 40"/>
          <p:cNvGrpSpPr/>
          <p:nvPr/>
        </p:nvGrpSpPr>
        <p:grpSpPr>
          <a:xfrm>
            <a:off x="1362693" y="4000500"/>
            <a:ext cx="4572000" cy="304800"/>
            <a:chOff x="3733800" y="2895600"/>
            <a:chExt cx="4572000" cy="304800"/>
          </a:xfrm>
        </p:grpSpPr>
        <p:sp>
          <p:nvSpPr>
            <p:cNvPr id="36" name="Rectangle 35"/>
            <p:cNvSpPr/>
            <p:nvPr/>
          </p:nvSpPr>
          <p:spPr>
            <a:xfrm>
              <a:off x="4648200" y="2895600"/>
              <a:ext cx="304800" cy="304800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53000" y="2895600"/>
              <a:ext cx="304800" cy="304800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57800" y="2895600"/>
              <a:ext cx="304800" cy="304800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74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722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770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818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866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914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62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01000" y="2895600"/>
              <a:ext cx="3048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2895600"/>
              <a:ext cx="304800" cy="304800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38600" y="2895600"/>
              <a:ext cx="304800" cy="304800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43400" y="2895600"/>
              <a:ext cx="304800" cy="304800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479885" y="3692723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Physical Memory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16200000" flipV="1">
            <a:off x="3974483" y="3317874"/>
            <a:ext cx="298450" cy="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056907" y="3467100"/>
            <a:ext cx="10668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33308" y="1638300"/>
            <a:ext cx="91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virtual</a:t>
            </a:r>
            <a:b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address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71507" y="1636604"/>
            <a:ext cx="91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physical address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07873" y="3314700"/>
            <a:ext cx="91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physical address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80707" y="3467100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94017" y="226571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75085" y="15359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30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Textures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The process of making resources resident in GPU-visible memory</a:t>
            </a:r>
          </a:p>
          <a:p>
            <a:pPr lvl="1"/>
            <a:r>
              <a:rPr lang="en-US" dirty="0" smtClean="0"/>
              <a:t>Handled by the operating system or lower level system components</a:t>
            </a:r>
          </a:p>
          <a:p>
            <a:pPr lvl="1"/>
            <a:r>
              <a:rPr lang="en-US" dirty="0" smtClean="0"/>
              <a:t>Non-sparse resources paged in and our with resource granularity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2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2166</Words>
  <Application>Microsoft Office PowerPoint</Application>
  <PresentationFormat>On-screen Show (16:9)</PresentationFormat>
  <Paragraphs>669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Office Theme</vt:lpstr>
      <vt:lpstr>1_Office Theme</vt:lpstr>
      <vt:lpstr>2_Office Theme</vt:lpstr>
      <vt:lpstr>PowerPoint Presentation</vt:lpstr>
      <vt:lpstr>Hardware Virtual Texturing</vt:lpstr>
      <vt:lpstr>Virtual Textures</vt:lpstr>
      <vt:lpstr>Virtual Textures</vt:lpstr>
      <vt:lpstr>Virtual Textures</vt:lpstr>
      <vt:lpstr> Virtual Textures</vt:lpstr>
      <vt:lpstr>GPU Virtual Memory</vt:lpstr>
      <vt:lpstr>GPU Virtual Memory</vt:lpstr>
      <vt:lpstr>Sparse Textures</vt:lpstr>
      <vt:lpstr>Sparse Textures</vt:lpstr>
      <vt:lpstr> Sparse Textures and GPU Virtual Memory</vt:lpstr>
      <vt:lpstr> Virtual Textures</vt:lpstr>
      <vt:lpstr> Sparse Textures and GPU Virtual Memory</vt:lpstr>
      <vt:lpstr> Sparse Textures and Shaders</vt:lpstr>
      <vt:lpstr> Sparse Textures and Shaders</vt:lpstr>
      <vt:lpstr>Sparse Allocations</vt:lpstr>
      <vt:lpstr>Sparse Allocations</vt:lpstr>
      <vt:lpstr>Sparse Allocations</vt:lpstr>
      <vt:lpstr>Sparse Allocations</vt:lpstr>
      <vt:lpstr> Sparse Textures and Shaders</vt:lpstr>
      <vt:lpstr>Sparse Textures – Drivers</vt:lpstr>
      <vt:lpstr>Sparse Textures – Drivers</vt:lpstr>
      <vt:lpstr>Physical Texture Pools</vt:lpstr>
      <vt:lpstr>Physical Texture Pools</vt:lpstr>
      <vt:lpstr>Tile Pool Management</vt:lpstr>
      <vt:lpstr>Tile Pool Management</vt:lpstr>
      <vt:lpstr>Hardware Virtual Textures</vt:lpstr>
      <vt:lpstr>Accessing the Feature</vt:lpstr>
      <vt:lpstr>Sparse Textures in OpenGL</vt:lpstr>
      <vt:lpstr>Sparse Textures in OpenGL</vt:lpstr>
      <vt:lpstr>Sparse Textures in OpenGL</vt:lpstr>
      <vt:lpstr>OpenGL Texture Tile Pools</vt:lpstr>
      <vt:lpstr>OpenGL Texture Tile Pools</vt:lpstr>
      <vt:lpstr>OpenGL Texture Tile Pools</vt:lpstr>
      <vt:lpstr>OpenGL Texture Tile Pools</vt:lpstr>
      <vt:lpstr>OpenGL Texture Tile Pools</vt:lpstr>
      <vt:lpstr>Sparse Textures in Shaders</vt:lpstr>
      <vt:lpstr>Extending GLSL – Samplers</vt:lpstr>
      <vt:lpstr>Reading from Textures</vt:lpstr>
      <vt:lpstr>Extending GLSL</vt:lpstr>
      <vt:lpstr>Extending GLSL | Sparse Texture</vt:lpstr>
      <vt:lpstr>Extending GLSL | Sparse Texture</vt:lpstr>
      <vt:lpstr>Extending GLSL | Sparse Texture</vt:lpstr>
      <vt:lpstr>Extending GLSL | Sparse Texture</vt:lpstr>
      <vt:lpstr>Sparse Textures – Use Cases</vt:lpstr>
      <vt:lpstr>Sparse Textures – Use Cases</vt:lpstr>
      <vt:lpstr>Sparse Textures – ARB Extension</vt:lpstr>
      <vt:lpstr>Sparse Textures – ARB Extension</vt:lpstr>
      <vt:lpstr>Sparse Textures – 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2013-05-09T15:06:12Z</dcterms:created>
  <dcterms:modified xsi:type="dcterms:W3CDTF">2013-07-25T19:58:58Z</dcterms:modified>
</cp:coreProperties>
</file>