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22"/>
  </p:notesMasterIdLst>
  <p:handoutMasterIdLst>
    <p:handoutMasterId r:id="rId23"/>
  </p:handoutMasterIdLst>
  <p:sldIdLst>
    <p:sldId id="339" r:id="rId5"/>
    <p:sldId id="324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46" r:id="rId15"/>
    <p:sldId id="340" r:id="rId16"/>
    <p:sldId id="341" r:id="rId17"/>
    <p:sldId id="342" r:id="rId18"/>
    <p:sldId id="343" r:id="rId19"/>
    <p:sldId id="344" r:id="rId20"/>
    <p:sldId id="34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8134"/>
    <a:srgbClr val="FCB64C"/>
    <a:srgbClr val="FF6600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 autoAdjust="0"/>
    <p:restoredTop sz="74119" autoAdjust="0"/>
  </p:normalViewPr>
  <p:slideViewPr>
    <p:cSldViewPr snapToGrid="0" showGuides="1">
      <p:cViewPr varScale="1">
        <p:scale>
          <a:sx n="98" d="100"/>
          <a:sy n="98" d="100"/>
        </p:scale>
        <p:origin x="150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06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39B7-56B1-4FCB-94E0-279E5736144C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DC8C-EAA2-448A-95DF-7AD5A57E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50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48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43050" indent="-171450" algn="l" defTabSz="457200" rtl="0" eaLnBrk="1" latinLnBrk="0" hangingPunct="1">
      <a:spcBef>
        <a:spcPts val="480"/>
      </a:spcBef>
      <a:buFontTx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002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5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The final product is a Highly Available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7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6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lab demonstrates how to make a Highly Available web application.</a:t>
            </a:r>
          </a:p>
          <a:p>
            <a:endParaRPr lang="en-US" dirty="0" smtClean="0"/>
          </a:p>
          <a:p>
            <a:r>
              <a:rPr lang="en-US" dirty="0" smtClean="0"/>
              <a:t>You will take advantage of several AWS services to implement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At the start of the lab, you will be given: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 VPC in one Availability Zone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An Internet 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 Public Subnet with a Route Table sending Internet-bound traffic to the Internet 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 NAT Gateway for connect private Amazon EC2 instances to the Internet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 Private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An Amazon EC2 “Configuration Server” that will be used to install the web application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You will configure</a:t>
            </a:r>
            <a:r>
              <a:rPr lang="en-US" sz="1100" b="0" i="0" baseline="0" dirty="0" smtClean="0"/>
              <a:t> the Amazon EC2 instance to run your web application.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baseline="0" dirty="0" smtClean="0"/>
              <a:t>You will then create an Amazon Machine Image (AMI) of the instance, which can be used to launch more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To make the application Highly Available, you will create: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100" dirty="0" smtClean="0"/>
              <a:t>A second Public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100" dirty="0" smtClean="0"/>
              <a:t>A second NAT Gateway (in case Availability Zone 1 fails, this will continue providing access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100" dirty="0" smtClean="0"/>
              <a:t>A second Private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100" dirty="0" smtClean="0"/>
              <a:t>A second Route Table that sends Internet-bound traffic through the second NAT Gateway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b="0" i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2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You will launch an Application load balancer to receive incoming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You will launch an Auto Scaling group in the Private subnets. Auto</a:t>
            </a:r>
            <a:r>
              <a:rPr lang="en-US" sz="1100" b="0" i="0" baseline="0" dirty="0" smtClean="0"/>
              <a:t> Scaling will use the AMI that you created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Incoming requests will come</a:t>
            </a:r>
            <a:r>
              <a:rPr lang="en-US" sz="1100" b="0" i="0" baseline="0" dirty="0" smtClean="0"/>
              <a:t> into the Load Balancer, which will forward each request to one of the Amazon EC2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 smtClean="0"/>
              <a:t>The web application requires Internet</a:t>
            </a:r>
            <a:r>
              <a:rPr lang="en-US" sz="1100" b="0" i="0" baseline="0" dirty="0" smtClean="0"/>
              <a:t> access to query information from </a:t>
            </a:r>
            <a:r>
              <a:rPr lang="en-US" sz="1100" b="0" i="0" baseline="0" dirty="0" err="1" smtClean="0"/>
              <a:t>freegeoip.net</a:t>
            </a:r>
            <a:r>
              <a:rPr lang="en-US" sz="1100" b="0" i="0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baseline="0" dirty="0" smtClean="0"/>
              <a:t>The web application servers are in Private subnets, so these queries will be sent via the NAT Gateway in the same Availability Zone.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4" Type="http://schemas.openxmlformats.org/officeDocument/2006/relationships/hyperlink" Target="http://aws.amazon.com/training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ws.amazon.com/certification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4" Type="http://schemas.openxmlformats.org/officeDocument/2006/relationships/hyperlink" Target="https://aws.amazon.com/contact-us/aws-training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9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smtClean="0">
                <a:solidFill>
                  <a:schemeClr val="tx1"/>
                </a:solidFill>
              </a:rPr>
              <a:t>© 2017, </a:t>
            </a:r>
            <a:r>
              <a:rPr lang="en-US" sz="1800" dirty="0" smtClean="0">
                <a:solidFill>
                  <a:schemeClr val="tx1"/>
                </a:solidFill>
              </a:rPr>
              <a:t>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0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28" y="4685309"/>
            <a:ext cx="1254365" cy="3205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10600" y="4772025"/>
            <a:ext cx="38100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fld id="{D3F98E8E-FB43-4DA6-974E-3B35B088249A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6788" y="4772025"/>
            <a:ext cx="3567245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709" r:id="rId14"/>
    <p:sldLayoutId id="2147483710" r:id="rId15"/>
    <p:sldLayoutId id="214748368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8.png"/><Relationship Id="rId9" Type="http://schemas.openxmlformats.org/officeDocument/2006/relationships/image" Target="../media/image1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8.png"/><Relationship Id="rId9" Type="http://schemas.openxmlformats.org/officeDocument/2006/relationships/image" Target="../media/image1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3" y="1969202"/>
            <a:ext cx="8569989" cy="930105"/>
          </a:xfrm>
        </p:spPr>
        <p:txBody>
          <a:bodyPr/>
          <a:lstStyle/>
          <a:p>
            <a:r>
              <a:rPr lang="en-US" sz="3600" dirty="0" smtClean="0"/>
              <a:t>Lab 2:</a:t>
            </a:r>
            <a:br>
              <a:rPr lang="en-US" sz="3600" dirty="0" smtClean="0"/>
            </a:br>
            <a:r>
              <a:rPr lang="en-US" sz="3300" dirty="0" smtClean="0"/>
              <a:t>Making Your Environment High Available</a:t>
            </a:r>
            <a:endParaRPr lang="en-US" sz="3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80" y="150272"/>
            <a:ext cx="403626" cy="461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0183" y="604761"/>
            <a:ext cx="122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 60 minutes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4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799818" y="1283939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flipH="1">
            <a:off x="4762789" y="1285522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 flipH="1">
            <a:off x="5827303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85325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Lab 2: Final Product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99" idx="2"/>
            <a:endCxn id="77" idx="0"/>
          </p:cNvCxnSpPr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389298" y="1366909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Public Route Table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IGW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389298" y="3238687"/>
          <a:ext cx="1596508" cy="97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2680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7274336" y="3238686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2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Freeform 37"/>
          <p:cNvSpPr/>
          <p:nvPr/>
        </p:nvSpPr>
        <p:spPr>
          <a:xfrm>
            <a:off x="3827281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H="1">
            <a:off x="4685909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920711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20711" y="1462548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481918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80" y="150272"/>
            <a:ext cx="403626" cy="46128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30183" y="604761"/>
            <a:ext cx="122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 60 minutes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7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for Lab Guide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799818" y="1283939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flipH="1">
            <a:off x="4762789" y="1285522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 flipH="1">
            <a:off x="5827303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85325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99" idx="2"/>
            <a:endCxn id="77" idx="0"/>
          </p:cNvCxnSpPr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389298" y="1366909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Public Route Table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IGW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389298" y="3238687"/>
          <a:ext cx="1596508" cy="97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2680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7274336" y="3238686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Freeform 37"/>
          <p:cNvSpPr/>
          <p:nvPr/>
        </p:nvSpPr>
        <p:spPr>
          <a:xfrm>
            <a:off x="3827281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H="1">
            <a:off x="4685909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920711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20711" y="1462548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481918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Lab Start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04375" y="1537635"/>
            <a:ext cx="1754460" cy="1047936"/>
            <a:chOff x="2704375" y="1537635"/>
            <a:chExt cx="1754460" cy="1047936"/>
          </a:xfrm>
        </p:grpSpPr>
        <p:sp>
          <p:nvSpPr>
            <p:cNvPr id="88" name="Rounded Rectangle 87"/>
            <p:cNvSpPr/>
            <p:nvPr/>
          </p:nvSpPr>
          <p:spPr>
            <a:xfrm>
              <a:off x="2704375" y="1654121"/>
              <a:ext cx="1754460" cy="9314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9" name="TextBox 37"/>
            <p:cNvSpPr txBox="1">
              <a:spLocks noChangeArrowheads="1"/>
            </p:cNvSpPr>
            <p:nvPr/>
          </p:nvSpPr>
          <p:spPr bwMode="auto">
            <a:xfrm>
              <a:off x="2992869" y="1629951"/>
              <a:ext cx="1177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Public Subnet 1 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266" y="1537635"/>
              <a:ext cx="174299" cy="19480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704375" y="2655106"/>
            <a:ext cx="1754460" cy="1424366"/>
            <a:chOff x="2704375" y="2655106"/>
            <a:chExt cx="1754460" cy="1424366"/>
          </a:xfrm>
        </p:grpSpPr>
        <p:sp>
          <p:nvSpPr>
            <p:cNvPr id="82" name="Rounded Rectangle 81"/>
            <p:cNvSpPr/>
            <p:nvPr/>
          </p:nvSpPr>
          <p:spPr>
            <a:xfrm>
              <a:off x="2704375" y="2762412"/>
              <a:ext cx="1754460" cy="13170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3" name="TextBox 37"/>
            <p:cNvSpPr txBox="1">
              <a:spLocks noChangeArrowheads="1"/>
            </p:cNvSpPr>
            <p:nvPr/>
          </p:nvSpPr>
          <p:spPr bwMode="auto">
            <a:xfrm>
              <a:off x="3036147" y="2735491"/>
              <a:ext cx="1204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Private Subnet 1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924" y="2655106"/>
              <a:ext cx="174299" cy="194805"/>
            </a:xfrm>
            <a:prstGeom prst="rect">
              <a:avLst/>
            </a:prstGeom>
          </p:spPr>
        </p:pic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389298" y="1366909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Public Route Table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IGW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389298" y="3238687"/>
          <a:ext cx="1596508" cy="97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2680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1920711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20711" y="1462548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2896" y="1916895"/>
            <a:ext cx="913819" cy="576594"/>
            <a:chOff x="3352896" y="1916895"/>
            <a:chExt cx="913819" cy="576594"/>
          </a:xfrm>
        </p:grpSpPr>
        <p:sp>
          <p:nvSpPr>
            <p:cNvPr id="108" name="Rectangle 107"/>
            <p:cNvSpPr/>
            <p:nvPr/>
          </p:nvSpPr>
          <p:spPr>
            <a:xfrm>
              <a:off x="3655405" y="2216490"/>
              <a:ext cx="6113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NAT Gateway 1</a:t>
              </a:r>
              <a:endParaRPr lang="en-US" sz="9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96" y="1916895"/>
              <a:ext cx="457200" cy="471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1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177257" y="3122023"/>
            <a:ext cx="1833503" cy="12189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94989" y="1438128"/>
            <a:ext cx="1981383" cy="3044722"/>
          </a:xfrm>
          <a:prstGeom prst="roundRect">
            <a:avLst>
              <a:gd name="adj" fmla="val 1007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7274336" y="3238686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9" name="Straight Connector 118"/>
          <p:cNvCxnSpPr/>
          <p:nvPr/>
        </p:nvCxnSpPr>
        <p:spPr>
          <a:xfrm flipH="1" flipV="1">
            <a:off x="6481918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149192" y="1753061"/>
            <a:ext cx="1068554" cy="1025770"/>
          </a:xfrm>
          <a:prstGeom prst="roundRect">
            <a:avLst>
              <a:gd name="adj" fmla="val 1007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99" idx="2"/>
            <a:endCxn id="77" idx="0"/>
          </p:cNvCxnSpPr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2639060" y="2954170"/>
            <a:ext cx="4071997" cy="1037421"/>
          </a:xfrm>
          <a:prstGeom prst="roundRect">
            <a:avLst>
              <a:gd name="adj" fmla="val 1007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799818" y="1283939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flipH="1">
            <a:off x="4762789" y="1285522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 flipH="1">
            <a:off x="5827303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85325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99" idx="2"/>
            <a:endCxn id="77" idx="0"/>
          </p:cNvCxnSpPr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3827281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H="1">
            <a:off x="4685909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70" y="885728"/>
            <a:ext cx="8280230" cy="2061090"/>
          </a:xfrm>
        </p:spPr>
        <p:txBody>
          <a:bodyPr/>
          <a:lstStyle/>
          <a:p>
            <a:r>
              <a:rPr lang="en-US" sz="2000" dirty="0" smtClean="0"/>
              <a:t>In this lab, you will take a web application and make it </a:t>
            </a:r>
            <a:r>
              <a:rPr lang="en-US" sz="2000" dirty="0" smtClean="0">
                <a:solidFill>
                  <a:srgbClr val="EE8134"/>
                </a:solidFill>
              </a:rPr>
              <a:t>highly available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lab will use these services: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592" y="3635404"/>
            <a:ext cx="853988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Amazon EC2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75783" y="3635404"/>
            <a:ext cx="853988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Amazon VPC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3861" y="3635404"/>
            <a:ext cx="84272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Amazon EC2 AMI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99502" y="3635404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Elastic Load Balancing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89045" y="3635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NAT </a:t>
            </a:r>
            <a:r>
              <a:rPr lang="en-US" sz="1100" b="1" dirty="0"/>
              <a:t>G</a:t>
            </a:r>
            <a:r>
              <a:rPr lang="en-US" sz="1100" b="1" dirty="0" smtClean="0"/>
              <a:t>ateway</a:t>
            </a:r>
            <a:endParaRPr lang="en-US" sz="2400" b="1" dirty="0"/>
          </a:p>
        </p:txBody>
      </p:sp>
      <p:sp>
        <p:nvSpPr>
          <p:cNvPr id="20" name="Footer Placeholder 2"/>
          <p:cNvSpPr txBox="1">
            <a:spLocks/>
          </p:cNvSpPr>
          <p:nvPr/>
        </p:nvSpPr>
        <p:spPr>
          <a:xfrm>
            <a:off x="336788" y="4772025"/>
            <a:ext cx="3567245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2017, Amazon Web Services, Inc. or its Affiliates.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26" y="2778677"/>
            <a:ext cx="655320" cy="7863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90" y="2778677"/>
            <a:ext cx="646343" cy="7863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77" y="2778677"/>
            <a:ext cx="758297" cy="7863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18" y="2778677"/>
            <a:ext cx="655319" cy="7863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1" y="2778677"/>
            <a:ext cx="761808" cy="786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34" y="2778677"/>
            <a:ext cx="808851" cy="7863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03619" y="3635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smtClean="0"/>
              <a:t>Auto Scaling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70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Lab Start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04375" y="1537635"/>
            <a:ext cx="1754460" cy="1047936"/>
            <a:chOff x="2704375" y="1537635"/>
            <a:chExt cx="1754460" cy="1047936"/>
          </a:xfrm>
        </p:grpSpPr>
        <p:sp>
          <p:nvSpPr>
            <p:cNvPr id="88" name="Rounded Rectangle 87"/>
            <p:cNvSpPr/>
            <p:nvPr/>
          </p:nvSpPr>
          <p:spPr>
            <a:xfrm>
              <a:off x="2704375" y="1654121"/>
              <a:ext cx="1754460" cy="9314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9" name="TextBox 37"/>
            <p:cNvSpPr txBox="1">
              <a:spLocks noChangeArrowheads="1"/>
            </p:cNvSpPr>
            <p:nvPr/>
          </p:nvSpPr>
          <p:spPr bwMode="auto">
            <a:xfrm>
              <a:off x="2992869" y="1629951"/>
              <a:ext cx="1177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Public Subnet 1 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266" y="1537635"/>
              <a:ext cx="174299" cy="19480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704375" y="2655106"/>
            <a:ext cx="1754460" cy="1424366"/>
            <a:chOff x="2704375" y="2655106"/>
            <a:chExt cx="1754460" cy="1424366"/>
          </a:xfrm>
        </p:grpSpPr>
        <p:sp>
          <p:nvSpPr>
            <p:cNvPr id="82" name="Rounded Rectangle 81"/>
            <p:cNvSpPr/>
            <p:nvPr/>
          </p:nvSpPr>
          <p:spPr>
            <a:xfrm>
              <a:off x="2704375" y="2762412"/>
              <a:ext cx="1754460" cy="13170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3" name="TextBox 37"/>
            <p:cNvSpPr txBox="1">
              <a:spLocks noChangeArrowheads="1"/>
            </p:cNvSpPr>
            <p:nvPr/>
          </p:nvSpPr>
          <p:spPr bwMode="auto">
            <a:xfrm>
              <a:off x="3036147" y="2735491"/>
              <a:ext cx="1204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Private Subnet 1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924" y="2655106"/>
              <a:ext cx="174299" cy="194805"/>
            </a:xfrm>
            <a:prstGeom prst="rect">
              <a:avLst/>
            </a:prstGeom>
          </p:spPr>
        </p:pic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389298" y="1366909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Public Route Table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IGW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389298" y="3238687"/>
          <a:ext cx="1596508" cy="97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2680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1920711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20711" y="1462548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52153" y="1635831"/>
            <a:ext cx="2139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start of lab: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VPC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Public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/>
              <a:t>NAT 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Private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Configuration Server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2896" y="1916895"/>
            <a:ext cx="913819" cy="576594"/>
            <a:chOff x="3352896" y="1916895"/>
            <a:chExt cx="913819" cy="576594"/>
          </a:xfrm>
        </p:grpSpPr>
        <p:sp>
          <p:nvSpPr>
            <p:cNvPr id="108" name="Rectangle 107"/>
            <p:cNvSpPr/>
            <p:nvPr/>
          </p:nvSpPr>
          <p:spPr>
            <a:xfrm>
              <a:off x="3655405" y="2216490"/>
              <a:ext cx="6113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NAT Gateway 1</a:t>
              </a:r>
              <a:endParaRPr lang="en-US" sz="9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96" y="1916895"/>
              <a:ext cx="457200" cy="471949"/>
            </a:xfrm>
            <a:prstGeom prst="rect">
              <a:avLst/>
            </a:prstGeom>
          </p:spPr>
        </p:pic>
      </p:grpSp>
      <p:sp>
        <p:nvSpPr>
          <p:cNvPr id="14" name="Right Arrow 13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Configure, Create AMI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3065" y="1976627"/>
            <a:ext cx="212753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AMI: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SSH into the Configuration Server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Install software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Create AMI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3947" y="2468001"/>
            <a:ext cx="509380" cy="714249"/>
            <a:chOff x="1741082" y="2468001"/>
            <a:chExt cx="509380" cy="7142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091" y="2468001"/>
              <a:ext cx="495364" cy="51371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741082" y="2951418"/>
              <a:ext cx="5093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900" b="1">
                  <a:latin typeface="+mj-lt"/>
                  <a:ea typeface="Verdana" pitchFamily="34" charset="0"/>
                  <a:cs typeface="Helvetica Neue"/>
                </a:defRPr>
              </a:lvl1pPr>
            </a:lstStyle>
            <a:p>
              <a:r>
                <a:rPr lang="en-US" dirty="0"/>
                <a:t>AMI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191810" y="2315568"/>
            <a:ext cx="685964" cy="22860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89298" y="1366909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Public Route Table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IGW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89298" y="3238687"/>
          <a:ext cx="1596508" cy="97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2680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1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920711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20711" y="1462548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Create Second AZ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9774" y="1462548"/>
            <a:ext cx="22242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Create 2nd AZ: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700" dirty="0" smtClean="0"/>
              <a:t>2nd Public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700" dirty="0"/>
              <a:t>2nd NAT 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700" dirty="0" smtClean="0"/>
              <a:t>2nd Private Subnet</a:t>
            </a:r>
          </a:p>
          <a:p>
            <a:pPr marL="176213" indent="-176213">
              <a:buFont typeface="Arial" charset="0"/>
              <a:buChar char="•"/>
            </a:pPr>
            <a:r>
              <a:rPr lang="en-US" sz="1700" dirty="0" smtClean="0"/>
              <a:t>2nd Route Table</a:t>
            </a:r>
            <a:endParaRPr lang="en-US" sz="17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3947" y="2468001"/>
            <a:ext cx="509380" cy="714249"/>
            <a:chOff x="1741082" y="2468001"/>
            <a:chExt cx="509380" cy="7142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091" y="2468001"/>
              <a:ext cx="495364" cy="51371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741082" y="2951418"/>
              <a:ext cx="5093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900" b="1">
                  <a:latin typeface="+mj-lt"/>
                  <a:ea typeface="Verdana" pitchFamily="34" charset="0"/>
                  <a:cs typeface="Helvetica Neue"/>
                </a:defRPr>
              </a:lvl1pPr>
            </a:lstStyle>
            <a:p>
              <a:r>
                <a:rPr lang="en-US" dirty="0"/>
                <a:t>AMI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38" name="Rounded Rectangle 37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7274336" y="3238686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2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 flipH="1" flipV="1">
            <a:off x="6481918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897712" y="1537635"/>
            <a:ext cx="1754460" cy="1047936"/>
            <a:chOff x="4897712" y="1537635"/>
            <a:chExt cx="1754460" cy="1047936"/>
          </a:xfrm>
        </p:grpSpPr>
        <p:sp>
          <p:nvSpPr>
            <p:cNvPr id="33" name="Rounded Rectangle 32"/>
            <p:cNvSpPr/>
            <p:nvPr/>
          </p:nvSpPr>
          <p:spPr>
            <a:xfrm>
              <a:off x="4897712" y="1654121"/>
              <a:ext cx="1754460" cy="9314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4" name="TextBox 37"/>
            <p:cNvSpPr txBox="1">
              <a:spLocks noChangeArrowheads="1"/>
            </p:cNvSpPr>
            <p:nvPr/>
          </p:nvSpPr>
          <p:spPr bwMode="auto">
            <a:xfrm>
              <a:off x="5186206" y="1629951"/>
              <a:ext cx="1177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Public Subnet 2 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5584" y="1537635"/>
              <a:ext cx="174299" cy="194805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897712" y="2655106"/>
            <a:ext cx="1754460" cy="1424366"/>
            <a:chOff x="4897712" y="2655106"/>
            <a:chExt cx="1754460" cy="1424366"/>
          </a:xfrm>
        </p:grpSpPr>
        <p:sp>
          <p:nvSpPr>
            <p:cNvPr id="31" name="Rounded Rectangle 30"/>
            <p:cNvSpPr/>
            <p:nvPr/>
          </p:nvSpPr>
          <p:spPr>
            <a:xfrm>
              <a:off x="4897712" y="2762412"/>
              <a:ext cx="1754460" cy="13170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2" name="TextBox 37"/>
            <p:cNvSpPr txBox="1">
              <a:spLocks noChangeArrowheads="1"/>
            </p:cNvSpPr>
            <p:nvPr/>
          </p:nvSpPr>
          <p:spPr bwMode="auto">
            <a:xfrm>
              <a:off x="5229484" y="2735491"/>
              <a:ext cx="1204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Private Subnet 2</a:t>
              </a:r>
              <a:endParaRPr lang="en-US" sz="10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242" y="2655106"/>
              <a:ext cx="174299" cy="19480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95383" y="1912415"/>
            <a:ext cx="916413" cy="581074"/>
            <a:chOff x="5095383" y="1912415"/>
            <a:chExt cx="916413" cy="581074"/>
          </a:xfrm>
        </p:grpSpPr>
        <p:sp>
          <p:nvSpPr>
            <p:cNvPr id="36" name="Rectangle 35"/>
            <p:cNvSpPr/>
            <p:nvPr/>
          </p:nvSpPr>
          <p:spPr>
            <a:xfrm>
              <a:off x="5095383" y="2216490"/>
              <a:ext cx="6113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smtClean="0">
                  <a:ea typeface="Verdana" panose="020B0604030504040204" pitchFamily="34" charset="0"/>
                  <a:cs typeface="Verdana" panose="020B0604030504040204" pitchFamily="34" charset="0"/>
                </a:rPr>
                <a:t>NAT Gateway 2</a:t>
              </a:r>
              <a:endParaRPr lang="en-US" sz="9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596" y="1912415"/>
              <a:ext cx="457200" cy="471949"/>
            </a:xfrm>
            <a:prstGeom prst="rect">
              <a:avLst/>
            </a:prstGeom>
          </p:spPr>
        </p:pic>
      </p:grpSp>
      <p:sp>
        <p:nvSpPr>
          <p:cNvPr id="57" name="Right Arrow 56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Create Load Balancer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5262" y="719529"/>
            <a:ext cx="198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Balancer: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Connected to both Public Subnets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3947" y="2468001"/>
            <a:ext cx="509380" cy="714249"/>
            <a:chOff x="1741082" y="2468001"/>
            <a:chExt cx="509380" cy="7142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091" y="2468001"/>
              <a:ext cx="495364" cy="51371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741082" y="2951418"/>
              <a:ext cx="5093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900" b="1">
                  <a:latin typeface="+mj-lt"/>
                  <a:ea typeface="Verdana" pitchFamily="34" charset="0"/>
                  <a:cs typeface="Helvetica Neue"/>
                </a:defRPr>
              </a:lvl1pPr>
            </a:lstStyle>
            <a:p>
              <a:r>
                <a:rPr lang="en-US" dirty="0"/>
                <a:t>AMI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4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38" name="Rounded Rectangle 37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8431" y="1847891"/>
            <a:ext cx="876968" cy="817894"/>
            <a:chOff x="4238431" y="1847891"/>
            <a:chExt cx="876968" cy="817894"/>
          </a:xfrm>
        </p:grpSpPr>
        <p:sp>
          <p:nvSpPr>
            <p:cNvPr id="43" name="TextBox 42"/>
            <p:cNvSpPr txBox="1"/>
            <p:nvPr/>
          </p:nvSpPr>
          <p:spPr>
            <a:xfrm>
              <a:off x="4238431" y="2391465"/>
              <a:ext cx="876968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 smtClean="0"/>
                <a:t>Application Load Balancer</a:t>
              </a:r>
              <a:endParaRPr lang="en-US" sz="900" b="1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096" y="1847891"/>
              <a:ext cx="543639" cy="564959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274336" y="3238686"/>
          <a:ext cx="1596508" cy="925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/>
                <a:gridCol w="603250"/>
              </a:tblGrid>
              <a:tr h="194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Private Route Table 2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Destination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Target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rgbClr val="F3B991"/>
                    </a:solidFill>
                  </a:tcPr>
                </a:tc>
              </a:tr>
              <a:tr h="262685"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10.200.0.0/20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local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0.0.0.0/0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NAT-2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H="1" flipV="1">
            <a:off x="6481918" y="2960845"/>
            <a:ext cx="859364" cy="34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Auto Scaling Group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9714" y="1462548"/>
            <a:ext cx="198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 Scaling group: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Uses AMI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Across both Private Subnets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3947" y="2468001"/>
            <a:ext cx="509380" cy="714249"/>
            <a:chOff x="1741082" y="2468001"/>
            <a:chExt cx="509380" cy="7142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091" y="2468001"/>
              <a:ext cx="495364" cy="51371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741082" y="2951418"/>
              <a:ext cx="5093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900" b="1">
                  <a:latin typeface="+mj-lt"/>
                  <a:ea typeface="Verdana" pitchFamily="34" charset="0"/>
                  <a:cs typeface="Helvetica Neue"/>
                </a:defRPr>
              </a:lvl1pPr>
            </a:lstStyle>
            <a:p>
              <a:r>
                <a:rPr lang="en-US" dirty="0"/>
                <a:t>AMI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4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38" name="Rounded Rectangle 37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75050" y="3043852"/>
            <a:ext cx="3793766" cy="862607"/>
            <a:chOff x="2775050" y="3043852"/>
            <a:chExt cx="3793766" cy="862607"/>
          </a:xfrm>
        </p:grpSpPr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3859858" y="3675627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775050" y="3043852"/>
              <a:ext cx="3793766" cy="85784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H="1" flipV="1">
            <a:off x="2126359" y="2929139"/>
            <a:ext cx="685964" cy="228604"/>
          </a:xfrm>
          <a:prstGeom prst="line">
            <a:avLst/>
          </a:prstGeom>
          <a:ln>
            <a:solidFill>
              <a:srgbClr val="F38335"/>
            </a:solidFill>
            <a:headEnd type="triangl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71" name="Rectangle 70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sp>
        <p:nvSpPr>
          <p:cNvPr id="75" name="Right Arrow 74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Incoming Request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99" idx="2"/>
            <a:endCxn id="77" idx="0"/>
          </p:cNvCxnSpPr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3827281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H="1">
            <a:off x="4685909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83944" y="1632295"/>
            <a:ext cx="19890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Incoming Request: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Comes into Load Balancer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Distributed amongst instances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792168" y="1918315"/>
            <a:ext cx="458506" cy="475488"/>
            <a:chOff x="2792168" y="1918315"/>
            <a:chExt cx="458506" cy="475488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ConfigServer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sp>
        <p:nvSpPr>
          <p:cNvPr id="123" name="Right Arrow 122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1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116" grpId="0" animBg="1"/>
      <p:bldP spid="116" grpId="1" animBg="1"/>
      <p:bldP spid="116" grpId="2" animBg="1"/>
      <p:bldP spid="72" grpId="0" uiExpand="1" build="p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>
          <a:xfrm flipH="1">
            <a:off x="4762789" y="1285522"/>
            <a:ext cx="743922" cy="737344"/>
          </a:xfrm>
          <a:custGeom>
            <a:avLst/>
            <a:gdLst>
              <a:gd name="connsiteX0" fmla="*/ 0 w 829558"/>
              <a:gd name="connsiteY0" fmla="*/ 829559 h 829559"/>
              <a:gd name="connsiteX1" fmla="*/ 443059 w 829558"/>
              <a:gd name="connsiteY1" fmla="*/ 537328 h 829559"/>
              <a:gd name="connsiteX2" fmla="*/ 829558 w 829558"/>
              <a:gd name="connsiteY2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8" h="829559">
                <a:moveTo>
                  <a:pt x="0" y="829559"/>
                </a:moveTo>
                <a:cubicBezTo>
                  <a:pt x="152399" y="752573"/>
                  <a:pt x="304799" y="675588"/>
                  <a:pt x="443059" y="537328"/>
                </a:cubicBezTo>
                <a:cubicBezTo>
                  <a:pt x="581319" y="399068"/>
                  <a:pt x="829558" y="0"/>
                  <a:pt x="829558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 flipH="1">
            <a:off x="5827303" y="2394408"/>
            <a:ext cx="122580" cy="820132"/>
          </a:xfrm>
          <a:custGeom>
            <a:avLst/>
            <a:gdLst>
              <a:gd name="connsiteX0" fmla="*/ 235680 w 235680"/>
              <a:gd name="connsiteY0" fmla="*/ 820132 h 820132"/>
              <a:gd name="connsiteX1" fmla="*/ 10 w 235680"/>
              <a:gd name="connsiteY1" fmla="*/ 292231 h 820132"/>
              <a:gd name="connsiteX2" fmla="*/ 226254 w 235680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452486 h 820132"/>
              <a:gd name="connsiteX2" fmla="*/ 216829 w 226255"/>
              <a:gd name="connsiteY2" fmla="*/ 0 h 820132"/>
              <a:gd name="connsiteX0" fmla="*/ 226255 w 226255"/>
              <a:gd name="connsiteY0" fmla="*/ 820132 h 820132"/>
              <a:gd name="connsiteX1" fmla="*/ 12 w 226255"/>
              <a:gd name="connsiteY1" fmla="*/ 386499 h 820132"/>
              <a:gd name="connsiteX2" fmla="*/ 216829 w 226255"/>
              <a:gd name="connsiteY2" fmla="*/ 0 h 820132"/>
              <a:gd name="connsiteX0" fmla="*/ 122580 w 122580"/>
              <a:gd name="connsiteY0" fmla="*/ 820132 h 820132"/>
              <a:gd name="connsiteX1" fmla="*/ 32 w 122580"/>
              <a:gd name="connsiteY1" fmla="*/ 414779 h 820132"/>
              <a:gd name="connsiteX2" fmla="*/ 113154 w 122580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80" h="820132">
                <a:moveTo>
                  <a:pt x="122580" y="820132"/>
                </a:moveTo>
                <a:cubicBezTo>
                  <a:pt x="5530" y="624526"/>
                  <a:pt x="1603" y="551468"/>
                  <a:pt x="32" y="414779"/>
                </a:cubicBezTo>
                <a:cubicBezTo>
                  <a:pt x="-1539" y="278090"/>
                  <a:pt x="55022" y="15711"/>
                  <a:pt x="113154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9" y="265241"/>
            <a:ext cx="8205304" cy="6770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NAT Gateway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466319" y="1103264"/>
            <a:ext cx="4407132" cy="3431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04375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3" name="TextBox 37"/>
          <p:cNvSpPr txBox="1">
            <a:spLocks noChangeArrowheads="1"/>
          </p:cNvSpPr>
          <p:nvPr/>
        </p:nvSpPr>
        <p:spPr bwMode="auto">
          <a:xfrm>
            <a:off x="3036147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1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0722" y="800321"/>
            <a:ext cx="70518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</a:p>
          <a:p>
            <a:pPr algn="ctr"/>
            <a:r>
              <a:rPr lang="en-US" sz="900" b="1" dirty="0">
                <a:ea typeface="Verdana" panose="020B0604030504040204" pitchFamily="34" charset="0"/>
                <a:cs typeface="Verdana" panose="020B0604030504040204" pitchFamily="34" charset="0"/>
              </a:rPr>
              <a:t>Gateway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582979" y="1477199"/>
            <a:ext cx="1953823" cy="2953399"/>
            <a:chOff x="1730879" y="3627142"/>
            <a:chExt cx="5036813" cy="1635779"/>
          </a:xfrm>
        </p:grpSpPr>
        <p:sp>
          <p:nvSpPr>
            <p:cNvPr id="86" name="Rounded Rectangle 85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1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704375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9" name="TextBox 37"/>
          <p:cNvSpPr txBox="1">
            <a:spLocks noChangeArrowheads="1"/>
          </p:cNvSpPr>
          <p:nvPr/>
        </p:nvSpPr>
        <p:spPr bwMode="auto">
          <a:xfrm>
            <a:off x="2992869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1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66" y="1537635"/>
            <a:ext cx="174299" cy="1948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24" y="2655106"/>
            <a:ext cx="174299" cy="19480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6" y="284801"/>
            <a:ext cx="583480" cy="38343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2" idx="1"/>
            <a:endCxn id="99" idx="0"/>
          </p:cNvCxnSpPr>
          <p:nvPr/>
        </p:nvCxnSpPr>
        <p:spPr>
          <a:xfrm rot="10800000" flipV="1">
            <a:off x="4669196" y="476516"/>
            <a:ext cx="287741" cy="3518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828366"/>
            <a:ext cx="434546" cy="45557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655405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1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848948"/>
            <a:ext cx="512734" cy="33470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97712" y="2762412"/>
            <a:ext cx="1754460" cy="1317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5229484" y="2735491"/>
            <a:ext cx="12040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Private Subnet 2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70297" y="1477200"/>
            <a:ext cx="1953823" cy="2953398"/>
            <a:chOff x="1730879" y="3627142"/>
            <a:chExt cx="5036813" cy="1635779"/>
          </a:xfrm>
        </p:grpSpPr>
        <p:sp>
          <p:nvSpPr>
            <p:cNvPr id="59" name="Rounded Rectangle 58"/>
            <p:cNvSpPr/>
            <p:nvPr/>
          </p:nvSpPr>
          <p:spPr>
            <a:xfrm>
              <a:off x="1879579" y="3627142"/>
              <a:ext cx="4888113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30879" y="5115435"/>
              <a:ext cx="5014774" cy="14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Availability </a:t>
              </a:r>
              <a:r>
                <a:rPr lang="en-US" sz="1000" b="1" dirty="0" smtClean="0">
                  <a:solidFill>
                    <a:srgbClr val="F7981F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Zone 2</a:t>
              </a:r>
              <a:endParaRPr lang="en-US" sz="1000" b="1" dirty="0">
                <a:solidFill>
                  <a:srgbClr val="F7981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897712" y="1654121"/>
            <a:ext cx="1754460" cy="9314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5186206" y="1629951"/>
            <a:ext cx="11774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Public Subnet 2 </a:t>
            </a:r>
            <a:endParaRPr lang="en-US" sz="1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84" y="1537635"/>
            <a:ext cx="174299" cy="1948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095383" y="2216490"/>
            <a:ext cx="61131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NAT Gateway 2</a:t>
            </a:r>
            <a:endParaRPr lang="en-US" sz="9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5050" y="3043852"/>
            <a:ext cx="3793766" cy="85784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31"/>
          <p:cNvSpPr txBox="1">
            <a:spLocks noChangeArrowheads="1"/>
          </p:cNvSpPr>
          <p:nvPr/>
        </p:nvSpPr>
        <p:spPr bwMode="auto">
          <a:xfrm>
            <a:off x="3859858" y="3675627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8431" y="2391465"/>
            <a:ext cx="876968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9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1847891"/>
            <a:ext cx="543639" cy="564959"/>
          </a:xfrm>
          <a:prstGeom prst="rect">
            <a:avLst/>
          </a:prstGeom>
        </p:spPr>
      </p:pic>
      <p:sp>
        <p:nvSpPr>
          <p:cNvPr id="116" name="Freeform 115"/>
          <p:cNvSpPr/>
          <p:nvPr/>
        </p:nvSpPr>
        <p:spPr>
          <a:xfrm flipH="1">
            <a:off x="4685909" y="2696066"/>
            <a:ext cx="857839" cy="744718"/>
          </a:xfrm>
          <a:custGeom>
            <a:avLst/>
            <a:gdLst>
              <a:gd name="connsiteX0" fmla="*/ 829559 w 829559"/>
              <a:gd name="connsiteY0" fmla="*/ 0 h 773047"/>
              <a:gd name="connsiteX1" fmla="*/ 499621 w 829559"/>
              <a:gd name="connsiteY1" fmla="*/ 650449 h 773047"/>
              <a:gd name="connsiteX2" fmla="*/ 0 w 829559"/>
              <a:gd name="connsiteY2" fmla="*/ 772998 h 773047"/>
              <a:gd name="connsiteX0" fmla="*/ 829559 w 829559"/>
              <a:gd name="connsiteY0" fmla="*/ 0 h 772998"/>
              <a:gd name="connsiteX1" fmla="*/ 499621 w 829559"/>
              <a:gd name="connsiteY1" fmla="*/ 471340 h 772998"/>
              <a:gd name="connsiteX2" fmla="*/ 0 w 829559"/>
              <a:gd name="connsiteY2" fmla="*/ 772998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59" h="772998">
                <a:moveTo>
                  <a:pt x="829559" y="0"/>
                </a:moveTo>
                <a:cubicBezTo>
                  <a:pt x="733720" y="260808"/>
                  <a:pt x="637881" y="342507"/>
                  <a:pt x="499621" y="471340"/>
                </a:cubicBezTo>
                <a:cubicBezTo>
                  <a:pt x="361361" y="600173"/>
                  <a:pt x="0" y="772998"/>
                  <a:pt x="0" y="772998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968375" y="1103264"/>
            <a:ext cx="214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App queries </a:t>
            </a:r>
            <a:r>
              <a:rPr lang="en-US" b="1" dirty="0" err="1" smtClean="0"/>
              <a:t>freegeoip.net</a:t>
            </a:r>
            <a:r>
              <a:rPr lang="en-US" b="1" dirty="0" smtClean="0"/>
              <a:t>: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Web application accesses Internet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Request goes out NAT Gateway</a:t>
            </a:r>
          </a:p>
          <a:p>
            <a:pPr marL="176213" indent="-176213">
              <a:buFont typeface="Arial" charset="0"/>
              <a:buChar char="•"/>
            </a:pPr>
            <a:r>
              <a:rPr lang="en-US" dirty="0" smtClean="0"/>
              <a:t>Web application responds to user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669195" y="1283939"/>
            <a:ext cx="7721" cy="5639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351415" y="3210842"/>
            <a:ext cx="458506" cy="475488"/>
            <a:chOff x="2792168" y="1918315"/>
            <a:chExt cx="458506" cy="47548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538221" y="3210842"/>
            <a:ext cx="458506" cy="475488"/>
            <a:chOff x="2792168" y="1918315"/>
            <a:chExt cx="458506" cy="475488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68" y="1918315"/>
              <a:ext cx="458506" cy="475488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832016" y="2017560"/>
              <a:ext cx="37881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Web App</a:t>
              </a:r>
              <a:endParaRPr lang="en-US" sz="9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96" y="1916895"/>
            <a:ext cx="457200" cy="47194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96" y="1912415"/>
            <a:ext cx="457200" cy="471949"/>
          </a:xfrm>
          <a:prstGeom prst="rect">
            <a:avLst/>
          </a:prstGeom>
        </p:spPr>
      </p:pic>
      <p:sp>
        <p:nvSpPr>
          <p:cNvPr id="105" name="Right Arrow 104"/>
          <p:cNvSpPr/>
          <p:nvPr/>
        </p:nvSpPr>
        <p:spPr>
          <a:xfrm>
            <a:off x="8981701" y="4520538"/>
            <a:ext cx="102575" cy="8708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42" y="2655106"/>
            <a:ext cx="174299" cy="1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  <p:bldP spid="66" grpId="0" uiExpand="1" build="p"/>
      <p:bldP spid="105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 [Read-Only]" id="{C7387725-D86F-4428-8B05-17EC11748B1E}" vid="{F579FD24-0954-436A-B91F-9827A1CEEE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&lt;Choose One&gt;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610c11cb-1be1-44ad-96bd-1936ba709450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B2C8A0-EE11-49B4-93DB-958152ACF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ILT_PPT_Template_2017(2)</Template>
  <TotalTime>179</TotalTime>
  <Words>1056</Words>
  <Application>Microsoft Macintosh PowerPoint</Application>
  <PresentationFormat>On-screen Show (16:9)</PresentationFormat>
  <Paragraphs>356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Consolas</vt:lpstr>
      <vt:lpstr>Helvetica Neue</vt:lpstr>
      <vt:lpstr>Lucida Console</vt:lpstr>
      <vt:lpstr>Times New Roman</vt:lpstr>
      <vt:lpstr>Verdana</vt:lpstr>
      <vt:lpstr>Arial</vt:lpstr>
      <vt:lpstr>DeckTemplate-AWS</vt:lpstr>
      <vt:lpstr>Lab 2: Making Your Environment High Available</vt:lpstr>
      <vt:lpstr>Lab 2: Scenario</vt:lpstr>
      <vt:lpstr>Lab Start</vt:lpstr>
      <vt:lpstr>Configure, Create AMI</vt:lpstr>
      <vt:lpstr>Create Second AZ</vt:lpstr>
      <vt:lpstr>Create Load Balancer</vt:lpstr>
      <vt:lpstr>Auto Scaling Group</vt:lpstr>
      <vt:lpstr>Incoming Request</vt:lpstr>
      <vt:lpstr>Use NAT Gateway</vt:lpstr>
      <vt:lpstr>Lab 2: Final Product</vt:lpstr>
      <vt:lpstr>Pictures for Lab Guide</vt:lpstr>
      <vt:lpstr>Overview</vt:lpstr>
      <vt:lpstr>Lab Start</vt:lpstr>
      <vt:lpstr>Task 4</vt:lpstr>
      <vt:lpstr>Load Balancer</vt:lpstr>
      <vt:lpstr>Auto Scaling</vt:lpstr>
      <vt:lpstr>Flow</vt:lpstr>
    </vt:vector>
  </TitlesOfParts>
  <Company>Amazon.com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Castellani, Cleber</dc:creator>
  <cp:lastModifiedBy>Microsoft Office User</cp:lastModifiedBy>
  <cp:revision>28</cp:revision>
  <dcterms:created xsi:type="dcterms:W3CDTF">2017-04-14T23:49:02Z</dcterms:created>
  <dcterms:modified xsi:type="dcterms:W3CDTF">2017-05-17T19:40:51Z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