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p:restoredTop sz="71020"/>
  </p:normalViewPr>
  <p:slideViewPr>
    <p:cSldViewPr snapToGrid="0">
      <p:cViewPr varScale="1">
        <p:scale>
          <a:sx n="119" d="100"/>
          <a:sy n="119" d="100"/>
        </p:scale>
        <p:origin x="1976"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Good Morning Everyone, Today we will have a look at the concepts related to Mock Testing. The tool that we are focusing on today to perform mock testing is called Easy Mock we will learn more about it in this presentation.</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4f2e587778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4f2e58777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CA" dirty="0"/>
              <a:t>SO what is mock testing? </a:t>
            </a:r>
            <a:r>
              <a:rPr lang="en-CA" b="0" i="0" u="none" strike="noStrike" dirty="0">
                <a:solidFill>
                  <a:srgbClr val="D1D5DB"/>
                </a:solidFill>
                <a:effectLst/>
                <a:latin typeface="Söhne"/>
              </a:rPr>
              <a:t>Imagine you are developing a banking application that includes a module responsible for processing transactions. This module interacts with external systems, such as a payment gateway, to process payments. In order to test the functionality of this module, including error handling and different scenarios, you can use mock testing.</a:t>
            </a:r>
          </a:p>
          <a:p>
            <a:pPr algn="l"/>
            <a:r>
              <a:rPr lang="en-CA" b="0" i="0" u="none" strike="noStrike" dirty="0">
                <a:solidFill>
                  <a:srgbClr val="D1D5DB"/>
                </a:solidFill>
                <a:effectLst/>
                <a:latin typeface="Söhne"/>
              </a:rPr>
              <a:t>Mock testing involves creating simulated or mock objects that mimic the behavior of the real objects the module interacts with. In our example, you can create a mock object that simulates the behavior of the payment gateway without actually making any real payment transactions. This allows you to isolate and test the module's functionality without relying on the availability or stability of the actual payment gateway.</a:t>
            </a:r>
          </a:p>
          <a:p>
            <a:pPr algn="l"/>
            <a:r>
              <a:rPr lang="en-CA" b="0" i="0" u="none" strike="noStrike" dirty="0">
                <a:solidFill>
                  <a:srgbClr val="D1D5DB"/>
                </a:solidFill>
                <a:effectLst/>
                <a:latin typeface="Söhne"/>
              </a:rPr>
              <a:t>Using a mock object, you can define expected behaviors and responses. For instance, you can instruct the mock payment gateway to return a successful payment response or simulate specific error conditions to verify how your module handles those situations. By controlling the behavior of the mock object, you can systematically test various scenarios, including edge cases and exceptional conditions, to ensure the robustness of your module.</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4f2e587778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4f2e58777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Why use mock object? As we discussed in our banking example mock objects helps us test individual components in isolation. Also it allows testing of the error conditions and test cases most importantly we do not need the actual implementation of the external system or service that we are testing.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4f2e587778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4f2e58777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To perform mock testing one of the tools that we can use is Easy Mock. It is an open source java library to create mock objects. It easily integrates with the popular test frameworks such as Junit and TestNG. After this presentation I will show an implementation of Easy Mock with Junit framework.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4f2e587778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4f2e587778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CA" dirty="0"/>
              <a:t>The most important feature of easy mock is the record and replay approach/ </a:t>
            </a:r>
            <a:r>
              <a:rPr lang="en-CA" b="0" i="0" u="none" strike="noStrike" dirty="0">
                <a:solidFill>
                  <a:srgbClr val="D1D5DB"/>
                </a:solidFill>
                <a:effectLst/>
                <a:latin typeface="Söhne"/>
              </a:rPr>
              <a:t>The "record" phase is where you set up the expectations for the mock object. This involves defining the methods that you expect to be called, along with any specific arguments and return values. </a:t>
            </a:r>
            <a:r>
              <a:rPr lang="en-CA" b="0" i="0" u="none" strike="noStrike" dirty="0" err="1">
                <a:solidFill>
                  <a:srgbClr val="D1D5DB"/>
                </a:solidFill>
                <a:effectLst/>
                <a:latin typeface="Söhne"/>
              </a:rPr>
              <a:t>EasyMock</a:t>
            </a:r>
            <a:r>
              <a:rPr lang="en-CA" b="0" i="0" u="none" strike="noStrike" dirty="0">
                <a:solidFill>
                  <a:srgbClr val="D1D5DB"/>
                </a:solidFill>
                <a:effectLst/>
                <a:latin typeface="Söhne"/>
              </a:rPr>
              <a:t> provides a set of methods to record these expectations, allowing you to define the desired behavior of the mock object.</a:t>
            </a:r>
          </a:p>
          <a:p>
            <a:pPr algn="l"/>
            <a:r>
              <a:rPr lang="en-CA" b="0" i="0" u="none" strike="noStrike" dirty="0">
                <a:solidFill>
                  <a:srgbClr val="D1D5DB"/>
                </a:solidFill>
                <a:effectLst/>
                <a:latin typeface="Söhne"/>
              </a:rPr>
              <a:t>Once the expectations are recorded, you enter the "replay" phase. In this phase, you instruct </a:t>
            </a:r>
            <a:r>
              <a:rPr lang="en-CA" b="0" i="0" u="none" strike="noStrike" dirty="0" err="1">
                <a:solidFill>
                  <a:srgbClr val="D1D5DB"/>
                </a:solidFill>
                <a:effectLst/>
                <a:latin typeface="Söhne"/>
              </a:rPr>
              <a:t>EasyMock</a:t>
            </a:r>
            <a:r>
              <a:rPr lang="en-CA" b="0" i="0" u="none" strike="noStrike" dirty="0">
                <a:solidFill>
                  <a:srgbClr val="D1D5DB"/>
                </a:solidFill>
                <a:effectLst/>
                <a:latin typeface="Söhne"/>
              </a:rPr>
              <a:t> to switch the mock object to the playback mode. Here, the mock object will act according to the expectations you have set during the record phase. When the methods are invoked on the mock object, it will return the predefined values or perform the predefined actions, simulating the behavior of the real object.</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f2e587778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f2e587778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Here is the list of some other tools that can be used to perform mock testing. But if you plan to use something else other than Easy mock make sure to mention the differences between both these tools. </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4f4aef482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4f4aef482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Here are some tutorial links which are highly recommended</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4f4aef482e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4f4aef482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easymock.org/user-guide.html"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hyperlink" Target="https://www.tutorialspoint.com/easymock/easymock_quick_guide.htm"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CA" dirty="0" err="1"/>
              <a:t>EasyMock</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Mock Testing</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Mock Testing?</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1500"/>
              </a:spcBef>
              <a:spcAft>
                <a:spcPts val="0"/>
              </a:spcAft>
              <a:buClr>
                <a:schemeClr val="dk1"/>
              </a:buClr>
              <a:buSzPts val="1800"/>
              <a:buFont typeface="Calibri"/>
              <a:buChar char="●"/>
            </a:pPr>
            <a:r>
              <a:rPr lang="en">
                <a:solidFill>
                  <a:schemeClr val="dk1"/>
                </a:solidFill>
                <a:latin typeface="Calibri"/>
                <a:ea typeface="Calibri"/>
                <a:cs typeface="Calibri"/>
                <a:sym typeface="Calibri"/>
              </a:rPr>
              <a:t>Mock testing is a technique used in software development to simulate the behavior of real objects or components.</a:t>
            </a:r>
            <a:endParaRPr>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It helps isolate units of code for testing by replacing dependencies with mock objects.</a:t>
            </a:r>
            <a:endParaRPr>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Mock testing enables developers to verify the interactions and behaviors of the tested code without relying on real implementations.</a:t>
            </a:r>
            <a:endParaRPr>
              <a:solidFill>
                <a:schemeClr val="dk1"/>
              </a:solidFill>
              <a:latin typeface="Calibri"/>
              <a:ea typeface="Calibri"/>
              <a:cs typeface="Calibri"/>
              <a:sym typeface="Calibri"/>
            </a:endParaRPr>
          </a:p>
          <a:p>
            <a:pPr marL="0" lvl="0" indent="0" algn="l" rtl="0">
              <a:spcBef>
                <a:spcPts val="15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Use Mock Objects?</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1500"/>
              </a:spcBef>
              <a:spcAft>
                <a:spcPts val="0"/>
              </a:spcAft>
              <a:buClr>
                <a:schemeClr val="dk1"/>
              </a:buClr>
              <a:buSzPts val="1800"/>
              <a:buFont typeface="Calibri"/>
              <a:buChar char="●"/>
            </a:pPr>
            <a:r>
              <a:rPr lang="en">
                <a:solidFill>
                  <a:schemeClr val="dk1"/>
                </a:solidFill>
                <a:latin typeface="Calibri"/>
                <a:ea typeface="Calibri"/>
                <a:cs typeface="Calibri"/>
                <a:sym typeface="Calibri"/>
              </a:rPr>
              <a:t>Allows testing of individual components in isolation.</a:t>
            </a:r>
            <a:endParaRPr>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Reduces dependencies on external systems or services during testing.</a:t>
            </a:r>
            <a:endParaRPr>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Enables testing of error conditions and edge cases.</a:t>
            </a:r>
            <a:endParaRPr>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Improves test reliability and speed.</a:t>
            </a:r>
            <a:endParaRPr>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Facilitates parallel development and continuous integration.</a:t>
            </a:r>
            <a:endParaRPr>
              <a:solidFill>
                <a:schemeClr val="dk1"/>
              </a:solidFill>
              <a:latin typeface="Calibri"/>
              <a:ea typeface="Calibri"/>
              <a:cs typeface="Calibri"/>
              <a:sym typeface="Calibri"/>
            </a:endParaRPr>
          </a:p>
          <a:p>
            <a:pPr marL="0" lvl="0" indent="0" algn="l" rtl="0">
              <a:spcBef>
                <a:spcPts val="1500"/>
              </a:spcBef>
              <a:spcAft>
                <a:spcPts val="0"/>
              </a:spcAft>
              <a:buNone/>
            </a:pPr>
            <a:endParaRPr>
              <a:solidFill>
                <a:schemeClr val="dk1"/>
              </a:solidFill>
              <a:latin typeface="Calibri"/>
              <a:ea typeface="Calibri"/>
              <a:cs typeface="Calibri"/>
              <a:sym typeface="Calibri"/>
            </a:endParaRPr>
          </a:p>
          <a:p>
            <a:pPr marL="0" lvl="0" indent="0" algn="l" rtl="0">
              <a:spcBef>
                <a:spcPts val="15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Introducing EasyMock</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1500"/>
              </a:spcBef>
              <a:spcAft>
                <a:spcPts val="0"/>
              </a:spcAft>
              <a:buClr>
                <a:schemeClr val="dk1"/>
              </a:buClr>
              <a:buSzPts val="1800"/>
              <a:buFont typeface="Calibri"/>
              <a:buChar char="●"/>
            </a:pPr>
            <a:r>
              <a:rPr lang="en">
                <a:solidFill>
                  <a:schemeClr val="dk1"/>
                </a:solidFill>
                <a:latin typeface="Calibri"/>
                <a:ea typeface="Calibri"/>
                <a:cs typeface="Calibri"/>
                <a:sym typeface="Calibri"/>
              </a:rPr>
              <a:t>EasyMock is a popular open-source Java library for creating mock objects.</a:t>
            </a:r>
            <a:endParaRPr>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It provides a simple and intuitive API for defining and manipulating mock objects.</a:t>
            </a:r>
            <a:endParaRPr>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EasyMock is widely used for unit testing and integration testing in Java applications.</a:t>
            </a:r>
            <a:endParaRPr>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It integrates seamlessly with popular test frameworks like JUnit and TestNG.</a:t>
            </a:r>
            <a:endParaRPr>
              <a:solidFill>
                <a:schemeClr val="dk1"/>
              </a:solidFill>
              <a:latin typeface="Calibri"/>
              <a:ea typeface="Calibri"/>
              <a:cs typeface="Calibri"/>
              <a:sym typeface="Calibri"/>
            </a:endParaRPr>
          </a:p>
          <a:p>
            <a:pPr marL="0" lvl="0" indent="0" algn="l" rtl="0">
              <a:spcBef>
                <a:spcPts val="1500"/>
              </a:spcBef>
              <a:spcAft>
                <a:spcPts val="0"/>
              </a:spcAft>
              <a:buNone/>
            </a:pPr>
            <a:endParaRPr>
              <a:solidFill>
                <a:schemeClr val="dk1"/>
              </a:solidFill>
              <a:latin typeface="Calibri"/>
              <a:ea typeface="Calibri"/>
              <a:cs typeface="Calibri"/>
              <a:sym typeface="Calibri"/>
            </a:endParaRPr>
          </a:p>
          <a:p>
            <a:pPr marL="0" lvl="0" indent="0" algn="l" rtl="0">
              <a:spcBef>
                <a:spcPts val="15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Features of EasyMock</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1500"/>
              </a:spcBef>
              <a:spcAft>
                <a:spcPts val="0"/>
              </a:spcAft>
              <a:buClr>
                <a:schemeClr val="dk1"/>
              </a:buClr>
              <a:buSzPts val="1800"/>
              <a:buFont typeface="Calibri"/>
              <a:buChar char="●"/>
            </a:pPr>
            <a:r>
              <a:rPr lang="en">
                <a:solidFill>
                  <a:schemeClr val="dk1"/>
                </a:solidFill>
                <a:latin typeface="Calibri"/>
                <a:ea typeface="Calibri"/>
                <a:cs typeface="Calibri"/>
                <a:sym typeface="Calibri"/>
              </a:rPr>
              <a:t>Easy-to-use API for creating mock objects.</a:t>
            </a:r>
            <a:endParaRPr>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Record and replay approach for defining mock behaviors.</a:t>
            </a:r>
            <a:endParaRPr>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Support for strict and nice mocks with varying degrees of behavior verification.</a:t>
            </a:r>
            <a:endParaRPr>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Argument matchers for flexible parameter matching.</a:t>
            </a:r>
            <a:endParaRPr>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Integration with popular test frameworks.</a:t>
            </a:r>
            <a:endParaRPr>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Support for partial mocks and mocking of collaborators.</a:t>
            </a:r>
            <a:endParaRPr>
              <a:solidFill>
                <a:schemeClr val="dk1"/>
              </a:solidFill>
              <a:latin typeface="Calibri"/>
              <a:ea typeface="Calibri"/>
              <a:cs typeface="Calibri"/>
              <a:sym typeface="Calibri"/>
            </a:endParaRPr>
          </a:p>
          <a:p>
            <a:pPr marL="0" lvl="0" indent="0" algn="l" rtl="0">
              <a:spcBef>
                <a:spcPts val="1500"/>
              </a:spcBef>
              <a:spcAft>
                <a:spcPts val="0"/>
              </a:spcAft>
              <a:buNone/>
            </a:pPr>
            <a:endParaRPr>
              <a:solidFill>
                <a:schemeClr val="dk1"/>
              </a:solidFill>
              <a:latin typeface="Calibri"/>
              <a:ea typeface="Calibri"/>
              <a:cs typeface="Calibri"/>
              <a:sym typeface="Calibri"/>
            </a:endParaRPr>
          </a:p>
          <a:p>
            <a:pPr marL="0" lvl="0" indent="0" algn="l" rtl="0">
              <a:spcBef>
                <a:spcPts val="1500"/>
              </a:spcBef>
              <a:spcAft>
                <a:spcPts val="0"/>
              </a:spcAft>
              <a:buNone/>
            </a:pPr>
            <a:endParaRPr>
              <a:solidFill>
                <a:schemeClr val="dk1"/>
              </a:solidFill>
              <a:latin typeface="Calibri"/>
              <a:ea typeface="Calibri"/>
              <a:cs typeface="Calibri"/>
              <a:sym typeface="Calibri"/>
            </a:endParaRPr>
          </a:p>
          <a:p>
            <a:pPr marL="0" lvl="0" indent="0" algn="l" rtl="0">
              <a:spcBef>
                <a:spcPts val="15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Other Tools</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Mockito</a:t>
            </a:r>
            <a:endParaRPr>
              <a:solidFill>
                <a:schemeClr val="dk1"/>
              </a:solidFill>
            </a:endParaRPr>
          </a:p>
          <a:p>
            <a:pPr marL="0" lvl="0" indent="0" algn="l" rtl="0">
              <a:spcBef>
                <a:spcPts val="1200"/>
              </a:spcBef>
              <a:spcAft>
                <a:spcPts val="0"/>
              </a:spcAft>
              <a:buNone/>
            </a:pPr>
            <a:r>
              <a:rPr lang="en">
                <a:solidFill>
                  <a:schemeClr val="dk1"/>
                </a:solidFill>
              </a:rPr>
              <a:t>MoQ </a:t>
            </a:r>
            <a:endParaRPr>
              <a:solidFill>
                <a:schemeClr val="dk1"/>
              </a:solidFill>
            </a:endParaRPr>
          </a:p>
          <a:p>
            <a:pPr marL="0" lvl="0" indent="0" algn="l" rtl="0">
              <a:spcBef>
                <a:spcPts val="1200"/>
              </a:spcBef>
              <a:spcAft>
                <a:spcPts val="0"/>
              </a:spcAft>
              <a:buNone/>
            </a:pPr>
            <a:r>
              <a:rPr lang="en">
                <a:solidFill>
                  <a:schemeClr val="dk1"/>
                </a:solidFill>
              </a:rPr>
              <a:t>JustMock etc.</a:t>
            </a: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1200"/>
              </a:spcAft>
              <a:buNone/>
            </a:pPr>
            <a:r>
              <a:rPr lang="en">
                <a:solidFill>
                  <a:schemeClr val="dk1"/>
                </a:solidFill>
              </a:rPr>
              <a:t>You can use other tools but explanation will be required on what is the difference between EasyMock and the tool you are planning to use.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Tutorial Link(s)</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u="sng">
                <a:solidFill>
                  <a:schemeClr val="hlink"/>
                </a:solidFill>
                <a:hlinkClick r:id="rId3"/>
              </a:rPr>
              <a:t>https://easymock.org/user-guide.html</a:t>
            </a:r>
            <a:endParaRPr>
              <a:solidFill>
                <a:schemeClr val="dk1"/>
              </a:solidFill>
            </a:endParaRPr>
          </a:p>
          <a:p>
            <a:pPr marL="457200" lvl="0" indent="-342900" algn="l" rtl="0">
              <a:spcBef>
                <a:spcPts val="0"/>
              </a:spcBef>
              <a:spcAft>
                <a:spcPts val="0"/>
              </a:spcAft>
              <a:buClr>
                <a:schemeClr val="dk1"/>
              </a:buClr>
              <a:buSzPts val="1800"/>
              <a:buChar char="-"/>
            </a:pPr>
            <a:endParaRPr>
              <a:solidFill>
                <a:schemeClr val="dk1"/>
              </a:solidFill>
            </a:endParaRPr>
          </a:p>
        </p:txBody>
      </p:sp>
      <p:pic>
        <p:nvPicPr>
          <p:cNvPr id="92" name="Google Shape;92;p19"/>
          <p:cNvPicPr preferRelativeResize="0"/>
          <p:nvPr/>
        </p:nvPicPr>
        <p:blipFill>
          <a:blip r:embed="rId4">
            <a:alphaModFix/>
          </a:blip>
          <a:stretch>
            <a:fillRect/>
          </a:stretch>
        </p:blipFill>
        <p:spPr>
          <a:xfrm>
            <a:off x="870075" y="1603474"/>
            <a:ext cx="6496327" cy="2931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Tutorial Link(s)</a:t>
            </a:r>
            <a:endParaRPr/>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u="sng">
                <a:solidFill>
                  <a:schemeClr val="hlink"/>
                </a:solidFill>
                <a:hlinkClick r:id="rId3"/>
              </a:rPr>
              <a:t>https://www.tutorialspoint.com/easymock/easymock_quick_guide.htm</a:t>
            </a:r>
            <a:endParaRPr>
              <a:solidFill>
                <a:schemeClr val="dk1"/>
              </a:solidFill>
            </a:endParaRPr>
          </a:p>
          <a:p>
            <a:pPr marL="457200" lvl="0" indent="-342900" algn="l" rtl="0">
              <a:spcBef>
                <a:spcPts val="0"/>
              </a:spcBef>
              <a:spcAft>
                <a:spcPts val="0"/>
              </a:spcAft>
              <a:buClr>
                <a:schemeClr val="dk1"/>
              </a:buClr>
              <a:buSzPts val="1800"/>
              <a:buChar char="-"/>
            </a:pPr>
            <a:endParaRPr>
              <a:solidFill>
                <a:schemeClr val="dk1"/>
              </a:solidFill>
            </a:endParaRPr>
          </a:p>
        </p:txBody>
      </p:sp>
      <p:pic>
        <p:nvPicPr>
          <p:cNvPr id="99" name="Google Shape;99;p20"/>
          <p:cNvPicPr preferRelativeResize="0"/>
          <p:nvPr/>
        </p:nvPicPr>
        <p:blipFill>
          <a:blip r:embed="rId4">
            <a:alphaModFix/>
          </a:blip>
          <a:stretch>
            <a:fillRect/>
          </a:stretch>
        </p:blipFill>
        <p:spPr>
          <a:xfrm>
            <a:off x="2997475" y="1621225"/>
            <a:ext cx="3149050" cy="280789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849</Words>
  <Application>Microsoft Macintosh PowerPoint</Application>
  <PresentationFormat>On-screen Show (16:9)</PresentationFormat>
  <Paragraphs>46</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Söhne</vt:lpstr>
      <vt:lpstr>Arial</vt:lpstr>
      <vt:lpstr>Calibri</vt:lpstr>
      <vt:lpstr>Simple Light</vt:lpstr>
      <vt:lpstr>EasyMock</vt:lpstr>
      <vt:lpstr>What is Mock Testing?</vt:lpstr>
      <vt:lpstr>Why Use Mock Objects?</vt:lpstr>
      <vt:lpstr>Introducing EasyMock</vt:lpstr>
      <vt:lpstr>Key Features of EasyMock</vt:lpstr>
      <vt:lpstr>Other Tools</vt:lpstr>
      <vt:lpstr>Tutorial Link(s)</vt:lpstr>
      <vt:lpstr>Tutorial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5  Presentation</dc:title>
  <cp:lastModifiedBy>Andrew Forward</cp:lastModifiedBy>
  <cp:revision>2</cp:revision>
  <dcterms:modified xsi:type="dcterms:W3CDTF">2024-06-09T17:22:37Z</dcterms:modified>
</cp:coreProperties>
</file>