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4" r:id="rId16"/>
    <p:sldId id="269" r:id="rId17"/>
    <p:sldId id="270" r:id="rId18"/>
    <p:sldId id="271" r:id="rId19"/>
    <p:sldId id="273" r:id="rId20"/>
    <p:sldId id="274" r:id="rId21"/>
    <p:sldId id="275" r:id="rId22"/>
    <p:sldId id="282" r:id="rId23"/>
    <p:sldId id="277" r:id="rId24"/>
    <p:sldId id="278" r:id="rId25"/>
    <p:sldId id="279" r:id="rId26"/>
    <p:sldId id="272" r:id="rId27"/>
    <p:sldId id="280" r:id="rId28"/>
    <p:sldId id="283" r:id="rId29"/>
    <p:sldId id="281" r:id="rId30"/>
    <p:sldId id="276"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51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10338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BE9EC-3994-4E60-BF0C-653179C96710}"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48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BE9EC-3994-4E60-BF0C-653179C96710}"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3993334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BE9EC-3994-4E60-BF0C-653179C96710}"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5933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BE9EC-3994-4E60-BF0C-653179C96710}"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702362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0BE9EC-3994-4E60-BF0C-653179C96710}" type="datetimeFigureOut">
              <a:rPr lang="en-US" smtClean="0"/>
              <a:t>12/20/2022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2343780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0BE9EC-3994-4E60-BF0C-653179C96710}" type="datetimeFigureOut">
              <a:rPr lang="en-US" smtClean="0"/>
              <a:t>12/20/2022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DF6F05-ED68-4774-83B5-727FD9EC65D0}" type="slidenum">
              <a:rPr lang="en-US" smtClean="0"/>
              <a:t>‹#›</a:t>
            </a:fld>
            <a:endParaRPr lang="en-US"/>
          </a:p>
        </p:txBody>
      </p:sp>
    </p:spTree>
    <p:extLst>
      <p:ext uri="{BB962C8B-B14F-4D97-AF65-F5344CB8AC3E}">
        <p14:creationId xmlns:p14="http://schemas.microsoft.com/office/powerpoint/2010/main" val="335216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BE9EC-3994-4E60-BF0C-653179C96710}"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214662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146197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E9EC-3994-4E60-BF0C-653179C96710}"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F6F05-ED68-4774-83B5-727FD9EC65D0}" type="slidenum">
              <a:rPr lang="en-US" smtClean="0"/>
              <a:t>‹#›</a:t>
            </a:fld>
            <a:endParaRPr lang="en-US"/>
          </a:p>
        </p:txBody>
      </p:sp>
    </p:spTree>
    <p:extLst>
      <p:ext uri="{BB962C8B-B14F-4D97-AF65-F5344CB8AC3E}">
        <p14:creationId xmlns:p14="http://schemas.microsoft.com/office/powerpoint/2010/main" val="81641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20-12-2022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20-12-2022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0BE9EC-3994-4E60-BF0C-653179C96710}" type="datetimeFigureOut">
              <a:rPr lang="en-US" smtClean="0"/>
              <a:t>12/20/2022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DF6F05-ED68-4774-83B5-727FD9EC65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status.azure.com/" TargetMode="External"/><Relationship Id="rId2" Type="http://schemas.openxmlformats.org/officeDocument/2006/relationships/hyperlink" Target="https://docs.microsoft.com/en-us/azure/service-health/azure-status-overview" TargetMode="External"/><Relationship Id="rId1" Type="http://schemas.openxmlformats.org/officeDocument/2006/relationships/slideLayout" Target="../slideLayouts/slideLayout13.xml"/><Relationship Id="rId4" Type="http://schemas.openxmlformats.org/officeDocument/2006/relationships/hyperlink" Target="https://docs.microsoft.com/en-us/azure/service-health/service-health-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AACFBF-F1C1-2B5A-B25C-DCA0E71EF7C5}"/>
              </a:ext>
            </a:extLst>
          </p:cNvPr>
          <p:cNvSpPr>
            <a:spLocks noGrp="1"/>
          </p:cNvSpPr>
          <p:nvPr>
            <p:ph type="ctrTitle"/>
          </p:nvPr>
        </p:nvSpPr>
        <p:spPr>
          <a:xfrm>
            <a:off x="1622474" y="1952357"/>
            <a:ext cx="9144000" cy="2387600"/>
          </a:xfrm>
        </p:spPr>
        <p:txBody>
          <a:bodyPr/>
          <a:lstStyle/>
          <a:p>
            <a:r>
              <a:rPr lang="en-IN" dirty="0"/>
              <a:t>Azure Fundamentals</a:t>
            </a:r>
          </a:p>
        </p:txBody>
      </p:sp>
    </p:spTree>
    <p:extLst>
      <p:ext uri="{BB962C8B-B14F-4D97-AF65-F5344CB8AC3E}">
        <p14:creationId xmlns:p14="http://schemas.microsoft.com/office/powerpoint/2010/main" val="312799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1EB57C-05E7-F20A-D60E-B39331BB69C8}"/>
              </a:ext>
            </a:extLst>
          </p:cNvPr>
          <p:cNvSpPr>
            <a:spLocks noGrp="1"/>
          </p:cNvSpPr>
          <p:nvPr>
            <p:ph type="ctrTitle"/>
          </p:nvPr>
        </p:nvSpPr>
        <p:spPr/>
        <p:txBody>
          <a:bodyPr/>
          <a:lstStyle/>
          <a:p>
            <a:r>
              <a:rPr lang="en-IN"/>
              <a:t>Azure Fundamentals</a:t>
            </a:r>
            <a:endParaRPr lang="en-IN" dirty="0"/>
          </a:p>
        </p:txBody>
      </p:sp>
      <p:pic>
        <p:nvPicPr>
          <p:cNvPr id="7" name="Picture 6">
            <a:extLst>
              <a:ext uri="{FF2B5EF4-FFF2-40B4-BE49-F238E27FC236}">
                <a16:creationId xmlns:a16="http://schemas.microsoft.com/office/drawing/2014/main" id="{2DE50136-02BC-7283-A52F-A47DDEF7651F}"/>
              </a:ext>
            </a:extLst>
          </p:cNvPr>
          <p:cNvPicPr>
            <a:picLocks noChangeAspect="1"/>
          </p:cNvPicPr>
          <p:nvPr/>
        </p:nvPicPr>
        <p:blipFill>
          <a:blip r:embed="rId2"/>
          <a:stretch>
            <a:fillRect/>
          </a:stretch>
        </p:blipFill>
        <p:spPr>
          <a:xfrm>
            <a:off x="0" y="1328853"/>
            <a:ext cx="12192000" cy="4200293"/>
          </a:xfrm>
          <a:prstGeom prst="rect">
            <a:avLst/>
          </a:prstGeom>
        </p:spPr>
      </p:pic>
      <p:sp>
        <p:nvSpPr>
          <p:cNvPr id="8" name="TextBox 7">
            <a:extLst>
              <a:ext uri="{FF2B5EF4-FFF2-40B4-BE49-F238E27FC236}">
                <a16:creationId xmlns:a16="http://schemas.microsoft.com/office/drawing/2014/main" id="{A5E4D99A-8CCE-6EB7-88F8-9FDB3786423B}"/>
              </a:ext>
            </a:extLst>
          </p:cNvPr>
          <p:cNvSpPr txBox="1"/>
          <p:nvPr/>
        </p:nvSpPr>
        <p:spPr>
          <a:xfrm>
            <a:off x="703385" y="351692"/>
            <a:ext cx="9580098" cy="369332"/>
          </a:xfrm>
          <a:prstGeom prst="rect">
            <a:avLst/>
          </a:prstGeom>
          <a:noFill/>
        </p:spPr>
        <p:txBody>
          <a:bodyPr wrap="square" rtlCol="0">
            <a:spAutoFit/>
          </a:bodyPr>
          <a:lstStyle/>
          <a:p>
            <a:r>
              <a:rPr lang="en-IN" dirty="0"/>
              <a:t>Azure IaaS, PaaS &amp; SaaS Concepts</a:t>
            </a:r>
          </a:p>
        </p:txBody>
      </p:sp>
    </p:spTree>
    <p:extLst>
      <p:ext uri="{BB962C8B-B14F-4D97-AF65-F5344CB8AC3E}">
        <p14:creationId xmlns:p14="http://schemas.microsoft.com/office/powerpoint/2010/main" val="189731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Azure Datacenter</a:t>
            </a:r>
          </a:p>
        </p:txBody>
      </p:sp>
      <p:sp>
        <p:nvSpPr>
          <p:cNvPr id="5" name="Content Placeholder 4">
            <a:extLst>
              <a:ext uri="{FF2B5EF4-FFF2-40B4-BE49-F238E27FC236}">
                <a16:creationId xmlns:a16="http://schemas.microsoft.com/office/drawing/2014/main" id="{6737B5E7-79AA-4FFD-A38C-52289EAD75AC}"/>
              </a:ext>
            </a:extLst>
          </p:cNvPr>
          <p:cNvSpPr>
            <a:spLocks noGrp="1"/>
          </p:cNvSpPr>
          <p:nvPr>
            <p:ph idx="1"/>
          </p:nvPr>
        </p:nvSpPr>
        <p:spPr/>
        <p:txBody>
          <a:bodyPr/>
          <a:lstStyle/>
          <a:p>
            <a:pPr>
              <a:buFont typeface="Arial" panose="020B0604020202020204" pitchFamily="34" charset="0"/>
              <a:buChar char="•"/>
            </a:pPr>
            <a:r>
              <a:rPr lang="en-US" dirty="0"/>
              <a:t> Azure data centers are unique physical buildings – located all over the globe- that house a group of networked computer servers. </a:t>
            </a:r>
          </a:p>
          <a:p>
            <a:pPr>
              <a:buFont typeface="Arial" panose="020B0604020202020204" pitchFamily="34" charset="0"/>
              <a:buChar char="•"/>
            </a:pPr>
            <a:endParaRPr lang="en-US" dirty="0"/>
          </a:p>
          <a:p>
            <a:pPr>
              <a:buFont typeface="Arial" panose="020B0604020202020204" pitchFamily="34" charset="0"/>
              <a:buChar char="•"/>
            </a:pPr>
            <a:r>
              <a:rPr lang="en-US" dirty="0"/>
              <a:t> Azure composed of a globally distributed datacenter infrastructure supporting thousands of online services &amp; spanning more than 100 highly secure facilities worldwide. Azure has 58 regions worldwide &amp; is available in 140 countries/regions. </a:t>
            </a:r>
          </a:p>
          <a:p>
            <a:pPr>
              <a:buFont typeface="Arial" panose="020B0604020202020204" pitchFamily="34" charset="0"/>
              <a:buChar char="•"/>
            </a:pPr>
            <a:endParaRPr lang="en-US" dirty="0"/>
          </a:p>
          <a:p>
            <a:pPr>
              <a:buFont typeface="Arial" panose="020B0604020202020204" pitchFamily="34" charset="0"/>
              <a:buChar char="•"/>
            </a:pPr>
            <a:r>
              <a:rPr lang="en-US" dirty="0"/>
              <a:t>A region is set of datacenters interconnected via a massive &amp; resilient network. The network includes content distribution, load balancing, redundancy &amp; data link encryption by default for all Azure traffic within a region or travelling between regions.  </a:t>
            </a:r>
          </a:p>
        </p:txBody>
      </p:sp>
    </p:spTree>
    <p:extLst>
      <p:ext uri="{BB962C8B-B14F-4D97-AF65-F5344CB8AC3E}">
        <p14:creationId xmlns:p14="http://schemas.microsoft.com/office/powerpoint/2010/main" val="167482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0EEC5-1C42-458E-AD5A-782AC5F43EF2}"/>
              </a:ext>
            </a:extLst>
          </p:cNvPr>
          <p:cNvSpPr>
            <a:spLocks noGrp="1"/>
          </p:cNvSpPr>
          <p:nvPr>
            <p:ph type="title"/>
          </p:nvPr>
        </p:nvSpPr>
        <p:spPr>
          <a:xfrm>
            <a:off x="6411685" y="634946"/>
            <a:ext cx="5127171" cy="1450757"/>
          </a:xfrm>
        </p:spPr>
        <p:txBody>
          <a:bodyPr>
            <a:normAutofit/>
          </a:bodyPr>
          <a:lstStyle/>
          <a:p>
            <a:r>
              <a:rPr lang="en-US" dirty="0"/>
              <a:t>Datacenter Infrastructure</a:t>
            </a:r>
          </a:p>
        </p:txBody>
      </p:sp>
      <p:pic>
        <p:nvPicPr>
          <p:cNvPr id="5" name="Picture 4">
            <a:extLst>
              <a:ext uri="{FF2B5EF4-FFF2-40B4-BE49-F238E27FC236}">
                <a16:creationId xmlns:a16="http://schemas.microsoft.com/office/drawing/2014/main" id="{D26EF972-80C9-40F5-8382-7FF39B959F11}"/>
              </a:ext>
            </a:extLst>
          </p:cNvPr>
          <p:cNvPicPr>
            <a:picLocks noChangeAspect="1"/>
          </p:cNvPicPr>
          <p:nvPr/>
        </p:nvPicPr>
        <p:blipFill>
          <a:blip r:embed="rId2"/>
          <a:stretch>
            <a:fillRect/>
          </a:stretch>
        </p:blipFill>
        <p:spPr>
          <a:xfrm>
            <a:off x="643192" y="1006555"/>
            <a:ext cx="5451627" cy="4524849"/>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DEE626-8C67-4EE4-988B-F2A2EB5F0E5F}"/>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The Azure regions are organized into geographies ensures data residency, sovereignty,  compliance &amp; resiliency requirements are honored within geographical boundaries.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are physically separate locations within an Azure region made up of one or more DC equipped with independent power, cooling &amp; networking. </a:t>
            </a:r>
          </a:p>
        </p:txBody>
      </p:sp>
      <p:sp>
        <p:nvSpPr>
          <p:cNvPr id="14" name="Rectangle 13">
            <a:extLst>
              <a:ext uri="{FF2B5EF4-FFF2-40B4-BE49-F238E27FC236}">
                <a16:creationId xmlns:a16="http://schemas.microsoft.com/office/drawing/2014/main" id="{6587DBF8-5C50-4034-8B79-FE54A01A8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7EDAF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4720853-E885-4BE5-BFE2-24004CEF6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44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 lap around of Azure Availability Zones </a:t>
            </a:r>
          </a:p>
        </p:txBody>
      </p:sp>
      <p:sp>
        <p:nvSpPr>
          <p:cNvPr id="5" name="Content Placeholder 4">
            <a:extLst>
              <a:ext uri="{FF2B5EF4-FFF2-40B4-BE49-F238E27FC236}">
                <a16:creationId xmlns:a16="http://schemas.microsoft.com/office/drawing/2014/main" id="{D07B786A-3891-4B97-9173-EFCC6969FD04}"/>
              </a:ext>
            </a:extLst>
          </p:cNvPr>
          <p:cNvSpPr>
            <a:spLocks noGrp="1"/>
          </p:cNvSpPr>
          <p:nvPr>
            <p:ph idx="1"/>
          </p:nvPr>
        </p:nvSpPr>
        <p:spPr/>
        <p:txBody>
          <a:bodyPr/>
          <a:lstStyle/>
          <a:p>
            <a:pPr>
              <a:buFont typeface="Arial" panose="020B0604020202020204" pitchFamily="34" charset="0"/>
              <a:buChar char="•"/>
            </a:pPr>
            <a:r>
              <a:rPr lang="en-US" dirty="0"/>
              <a:t> Availability Zones which’re physically separate locations within a region consists of independent power, cooling &amp; networking with 1000 miles apart. </a:t>
            </a:r>
          </a:p>
          <a:p>
            <a:pPr>
              <a:buFont typeface="Arial" panose="020B0604020202020204" pitchFamily="34" charset="0"/>
              <a:buChar char="•"/>
            </a:pPr>
            <a:endParaRPr lang="en-US" dirty="0"/>
          </a:p>
          <a:p>
            <a:pPr>
              <a:buFont typeface="Arial" panose="020B0604020202020204" pitchFamily="34" charset="0"/>
              <a:buChar char="•"/>
            </a:pPr>
            <a:r>
              <a:rPr lang="en-US" dirty="0"/>
              <a:t> Availability zones allow to run mission-critical applications with high availability &amp; low latency replication. </a:t>
            </a:r>
          </a:p>
          <a:p>
            <a:pPr>
              <a:buFont typeface="Arial" panose="020B0604020202020204" pitchFamily="34" charset="0"/>
              <a:buChar char="•"/>
            </a:pPr>
            <a:endParaRPr lang="en-US" dirty="0"/>
          </a:p>
          <a:p>
            <a:pPr>
              <a:buFont typeface="Arial" panose="020B0604020202020204" pitchFamily="34" charset="0"/>
              <a:buChar char="•"/>
            </a:pPr>
            <a:r>
              <a:rPr lang="en-US" dirty="0"/>
              <a:t> Geographically distributed datacenters enables MSFT to be close to customers, to reduce network latency &amp; allow for geo-redundant backup &amp; failover. </a:t>
            </a:r>
          </a:p>
        </p:txBody>
      </p:sp>
    </p:spTree>
    <p:extLst>
      <p:ext uri="{BB962C8B-B14F-4D97-AF65-F5344CB8AC3E}">
        <p14:creationId xmlns:p14="http://schemas.microsoft.com/office/powerpoint/2010/main" val="53925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a:xfrm>
            <a:off x="2306473" y="340286"/>
            <a:ext cx="9556840" cy="1450757"/>
          </a:xfrm>
        </p:spPr>
        <p:txBody>
          <a:bodyPr>
            <a:normAutofit/>
          </a:bodyPr>
          <a:lstStyle/>
          <a:p>
            <a:r>
              <a:rPr lang="en-US" sz="4000" dirty="0"/>
              <a:t>Overview of Azure Resource Manager</a:t>
            </a:r>
          </a:p>
        </p:txBody>
      </p:sp>
      <p:pic>
        <p:nvPicPr>
          <p:cNvPr id="5" name="Picture 4" descr="Diagram&#10;&#10;Description automatically generated">
            <a:extLst>
              <a:ext uri="{FF2B5EF4-FFF2-40B4-BE49-F238E27FC236}">
                <a16:creationId xmlns:a16="http://schemas.microsoft.com/office/drawing/2014/main" id="{92FB356F-9D77-4B04-BCF1-107F07923D10}"/>
              </a:ext>
            </a:extLst>
          </p:cNvPr>
          <p:cNvPicPr>
            <a:picLocks noChangeAspect="1"/>
          </p:cNvPicPr>
          <p:nvPr/>
        </p:nvPicPr>
        <p:blipFill>
          <a:blip r:embed="rId2"/>
          <a:stretch>
            <a:fillRect/>
          </a:stretch>
        </p:blipFill>
        <p:spPr>
          <a:xfrm>
            <a:off x="643192" y="1831113"/>
            <a:ext cx="5451627" cy="2875733"/>
          </a:xfrm>
          <a:prstGeom prst="rect">
            <a:avLst/>
          </a:prstGeom>
        </p:spPr>
      </p:pic>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Resource Manager is the deployment &amp; management service for Azure which provides a management layer that enables you to create, update &amp; delete resources in your Azure account. </a:t>
            </a:r>
          </a:p>
          <a:p>
            <a:pPr>
              <a:buFont typeface="Arial" panose="020B0604020202020204" pitchFamily="34" charset="0"/>
              <a:buChar char="•"/>
            </a:pPr>
            <a:endParaRPr lang="en-US" dirty="0"/>
          </a:p>
          <a:p>
            <a:pPr>
              <a:buFont typeface="Arial" panose="020B0604020202020204" pitchFamily="34" charset="0"/>
              <a:buChar char="•"/>
            </a:pPr>
            <a:r>
              <a:rPr lang="en-US" dirty="0"/>
              <a:t> The management features like access control, locks &amp; tags can be used to secure &amp; organize the resources after deployment.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2953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The benefits of Azure Resource Manager</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1900" dirty="0"/>
              <a:t> </a:t>
            </a:r>
            <a:r>
              <a:rPr lang="en-US" sz="1900" b="0" i="0" dirty="0">
                <a:solidFill>
                  <a:srgbClr val="171717"/>
                </a:solidFill>
                <a:effectLst/>
                <a:latin typeface="Segoe UI" panose="020B0502040204020203" pitchFamily="34" charset="0"/>
              </a:rPr>
              <a:t>Manage your infrastructure through declarative templates rather than scripts.</a:t>
            </a:r>
          </a:p>
          <a:p>
            <a:pPr>
              <a:buFont typeface="Arial" panose="020B0604020202020204" pitchFamily="34" charset="0"/>
              <a:buChar char="•"/>
            </a:pPr>
            <a:endParaRPr lang="en-US" sz="1900" dirty="0"/>
          </a:p>
          <a:p>
            <a:pPr>
              <a:lnSpc>
                <a:spcPct val="100000"/>
              </a:lnSpc>
              <a:buFont typeface="Arial" panose="020B0604020202020204" pitchFamily="34" charset="0"/>
              <a:buChar char="•"/>
            </a:pPr>
            <a:r>
              <a:rPr lang="en-US" sz="1900" dirty="0">
                <a:solidFill>
                  <a:srgbClr val="171717"/>
                </a:solidFill>
                <a:latin typeface="Segoe UI" panose="020B0502040204020203" pitchFamily="34" charset="0"/>
              </a:rPr>
              <a:t>Deploy, manage, and monitor all the resources for your solution as a group, rather than handling these resources individually.</a:t>
            </a:r>
          </a:p>
          <a:p>
            <a:pPr>
              <a:lnSpc>
                <a:spcPct val="100000"/>
              </a:lnSpc>
              <a:buFont typeface="Arial" panose="020B0604020202020204" pitchFamily="34" charset="0"/>
              <a:buChar char="•"/>
            </a:pPr>
            <a:endParaRPr lang="en-US" sz="1900" dirty="0">
              <a:solidFill>
                <a:srgbClr val="171717"/>
              </a:solidFill>
              <a:latin typeface="Segoe UI" panose="020B0502040204020203" pitchFamily="34" charset="0"/>
            </a:endParaRPr>
          </a:p>
          <a:p>
            <a:pPr>
              <a:buFont typeface="Arial" panose="020B0604020202020204" pitchFamily="34" charset="0"/>
              <a:buChar char="•"/>
            </a:pPr>
            <a:r>
              <a:rPr lang="en-US" sz="1900" dirty="0">
                <a:solidFill>
                  <a:srgbClr val="171717"/>
                </a:solidFill>
                <a:latin typeface="Segoe UI" panose="020B0502040204020203" pitchFamily="34" charset="0"/>
              </a:rPr>
              <a:t>Define the dependencies between resources so they're deployed in the correct order.</a:t>
            </a:r>
          </a:p>
          <a:p>
            <a:pPr algn="l">
              <a:buFont typeface="Arial" panose="020B0604020202020204" pitchFamily="34" charset="0"/>
              <a:buChar char="•"/>
            </a:pPr>
            <a:endParaRPr lang="en-US" sz="1900" dirty="0">
              <a:solidFill>
                <a:srgbClr val="171717"/>
              </a:solidFill>
              <a:latin typeface="Segoe UI" panose="020B0502040204020203" pitchFamily="34" charset="0"/>
            </a:endParaRPr>
          </a:p>
          <a:p>
            <a:pPr algn="l">
              <a:buFont typeface="Arial" panose="020B0604020202020204" pitchFamily="34" charset="0"/>
              <a:buChar char="•"/>
            </a:pPr>
            <a:r>
              <a:rPr lang="en-US" sz="1900" dirty="0">
                <a:solidFill>
                  <a:srgbClr val="171717"/>
                </a:solidFill>
                <a:latin typeface="Segoe UI" panose="020B0502040204020203" pitchFamily="34" charset="0"/>
              </a:rPr>
              <a:t>Apply access control to all services because Azure role-based access control (Azure RBAC) is natively integrated into the management platform.</a:t>
            </a:r>
          </a:p>
          <a:p>
            <a:pPr marL="0" indent="0">
              <a:buNone/>
            </a:pPr>
            <a:br>
              <a:rPr lang="en-US" dirty="0"/>
            </a:b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9647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Resource Group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 resource group is a container which holds related resources for an Azure solution which includes all of the resources for the solution or only those resources which you want to manage as a group. </a:t>
            </a:r>
          </a:p>
          <a:p>
            <a:pPr>
              <a:buFont typeface="Arial" panose="020B0604020202020204" pitchFamily="34" charset="0"/>
              <a:buChar char="•"/>
            </a:pPr>
            <a:endParaRPr lang="en-US" dirty="0"/>
          </a:p>
          <a:p>
            <a:pPr>
              <a:buFont typeface="Arial" panose="020B0604020202020204" pitchFamily="34" charset="0"/>
              <a:buChar char="•"/>
            </a:pPr>
            <a:r>
              <a:rPr lang="en-US" dirty="0"/>
              <a:t> Add resources that share the same lifecycle to the same resource group so you can deploy, update &amp; delete them as a group. </a:t>
            </a:r>
          </a:p>
          <a:p>
            <a:pPr>
              <a:buFont typeface="Arial" panose="020B0604020202020204" pitchFamily="34" charset="0"/>
              <a:buChar char="•"/>
            </a:pPr>
            <a:endParaRPr lang="en-US" dirty="0"/>
          </a:p>
          <a:p>
            <a:pPr>
              <a:buFont typeface="Arial" panose="020B0604020202020204" pitchFamily="34" charset="0"/>
              <a:buChar char="•"/>
            </a:pPr>
            <a:r>
              <a:rPr lang="en-US" dirty="0"/>
              <a:t> The resource group stores metadata about the resources. </a:t>
            </a:r>
          </a:p>
        </p:txBody>
      </p:sp>
    </p:spTree>
    <p:extLst>
      <p:ext uri="{BB962C8B-B14F-4D97-AF65-F5344CB8AC3E}">
        <p14:creationId xmlns:p14="http://schemas.microsoft.com/office/powerpoint/2010/main" val="372286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a:xfrm>
            <a:off x="2093843" y="41508"/>
            <a:ext cx="9312491" cy="1450757"/>
          </a:xfrm>
        </p:spPr>
        <p:txBody>
          <a:bodyPr>
            <a:normAutofit/>
          </a:bodyPr>
          <a:lstStyle/>
          <a:p>
            <a:r>
              <a:rPr lang="en-US" dirty="0"/>
              <a:t>Azure Resource Group Scope</a:t>
            </a:r>
          </a:p>
        </p:txBody>
      </p:sp>
      <p:pic>
        <p:nvPicPr>
          <p:cNvPr id="5" name="Picture 4" descr="Graphical user interface, chart, box and whisker chart&#10;&#10;Description automatically generated">
            <a:extLst>
              <a:ext uri="{FF2B5EF4-FFF2-40B4-BE49-F238E27FC236}">
                <a16:creationId xmlns:a16="http://schemas.microsoft.com/office/drawing/2014/main" id="{E0C3D9A9-4D17-4709-A6BD-B58F38DE5B46}"/>
              </a:ext>
            </a:extLst>
          </p:cNvPr>
          <p:cNvPicPr>
            <a:picLocks noChangeAspect="1"/>
          </p:cNvPicPr>
          <p:nvPr/>
        </p:nvPicPr>
        <p:blipFill>
          <a:blip r:embed="rId2"/>
          <a:stretch>
            <a:fillRect/>
          </a:stretch>
        </p:blipFill>
        <p:spPr>
          <a:xfrm>
            <a:off x="643192" y="1492265"/>
            <a:ext cx="5451627" cy="3553428"/>
          </a:xfrm>
          <a:prstGeom prst="rect">
            <a:avLst/>
          </a:prstGeom>
        </p:spPr>
      </p:pic>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 Azure provides four levels of scope: management group, subscription, resource groups &amp; resources. The management settings can be applied at any of these levels of scope. </a:t>
            </a:r>
          </a:p>
          <a:p>
            <a:pPr>
              <a:buFont typeface="Arial" panose="020B0604020202020204" pitchFamily="34" charset="0"/>
              <a:buChar char="•"/>
            </a:pPr>
            <a:endParaRPr lang="en-US" dirty="0"/>
          </a:p>
          <a:p>
            <a:pPr>
              <a:buFont typeface="Arial" panose="020B0604020202020204" pitchFamily="34" charset="0"/>
              <a:buChar char="•"/>
            </a:pPr>
            <a:r>
              <a:rPr lang="en-US" dirty="0"/>
              <a:t> Lower levels inherit settings from higher levels. </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404383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Resource Group Features</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Resources in your resource group should share the same lifecycle through which you can deploy, update &amp; delete them together. </a:t>
            </a:r>
          </a:p>
          <a:p>
            <a:pPr>
              <a:buFont typeface="Arial" panose="020B0604020202020204" pitchFamily="34" charset="0"/>
              <a:buChar char="•"/>
            </a:pPr>
            <a:endParaRPr lang="en-US" dirty="0"/>
          </a:p>
          <a:p>
            <a:pPr>
              <a:buFont typeface="Arial" panose="020B0604020202020204" pitchFamily="34" charset="0"/>
              <a:buChar char="•"/>
            </a:pPr>
            <a:r>
              <a:rPr lang="en-US" dirty="0"/>
              <a:t> Each resource can exist in only one resource group in a designated location. </a:t>
            </a:r>
          </a:p>
          <a:p>
            <a:pPr>
              <a:buFont typeface="Arial" panose="020B0604020202020204" pitchFamily="34" charset="0"/>
              <a:buChar char="•"/>
            </a:pPr>
            <a:endParaRPr lang="en-US" dirty="0"/>
          </a:p>
          <a:p>
            <a:pPr>
              <a:buFont typeface="Arial" panose="020B0604020202020204" pitchFamily="34" charset="0"/>
              <a:buChar char="•"/>
            </a:pPr>
            <a:r>
              <a:rPr lang="en-US" dirty="0"/>
              <a:t> You can add / remove a resource to a resource group at any time. </a:t>
            </a:r>
          </a:p>
          <a:p>
            <a:pPr>
              <a:buFont typeface="Arial" panose="020B0604020202020204" pitchFamily="34" charset="0"/>
              <a:buChar char="•"/>
            </a:pPr>
            <a:endParaRPr lang="en-US" dirty="0"/>
          </a:p>
          <a:p>
            <a:pPr>
              <a:buFont typeface="Arial" panose="020B0604020202020204" pitchFamily="34" charset="0"/>
              <a:buChar char="•"/>
            </a:pPr>
            <a:r>
              <a:rPr lang="en-US" dirty="0"/>
              <a:t> You can move a resource from one resource group to another group. </a:t>
            </a:r>
          </a:p>
          <a:p>
            <a:pPr marL="0" indent="0">
              <a:buNone/>
            </a:pPr>
            <a:endParaRPr lang="en-US" dirty="0"/>
          </a:p>
          <a:p>
            <a:pPr>
              <a:buFont typeface="Arial" panose="020B0604020202020204" pitchFamily="34" charset="0"/>
              <a:buChar char="•"/>
            </a:pPr>
            <a:r>
              <a:rPr lang="en-US" dirty="0"/>
              <a:t> The resources in a resource group can be located in different regions than the resource group.   </a:t>
            </a:r>
          </a:p>
        </p:txBody>
      </p:sp>
    </p:spTree>
    <p:extLst>
      <p:ext uri="{BB962C8B-B14F-4D97-AF65-F5344CB8AC3E}">
        <p14:creationId xmlns:p14="http://schemas.microsoft.com/office/powerpoint/2010/main" val="36151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CEAE-FD1E-4FAE-8269-EA95CC1733E9}"/>
              </a:ext>
            </a:extLst>
          </p:cNvPr>
          <p:cNvSpPr>
            <a:spLocks noGrp="1"/>
          </p:cNvSpPr>
          <p:nvPr>
            <p:ph type="title"/>
          </p:nvPr>
        </p:nvSpPr>
        <p:spPr/>
        <p:txBody>
          <a:bodyPr>
            <a:normAutofit/>
          </a:bodyPr>
          <a:lstStyle/>
          <a:p>
            <a:r>
              <a:rPr lang="en-US" dirty="0"/>
              <a:t>Azure Resource Providers &amp; types</a:t>
            </a:r>
          </a:p>
        </p:txBody>
      </p:sp>
      <p:sp>
        <p:nvSpPr>
          <p:cNvPr id="3" name="Content Placeholder 2">
            <a:extLst>
              <a:ext uri="{FF2B5EF4-FFF2-40B4-BE49-F238E27FC236}">
                <a16:creationId xmlns:a16="http://schemas.microsoft.com/office/drawing/2014/main" id="{11D2802F-D26A-4C84-995E-44F47EAED394}"/>
              </a:ext>
            </a:extLst>
          </p:cNvPr>
          <p:cNvSpPr>
            <a:spLocks noGrp="1"/>
          </p:cNvSpPr>
          <p:nvPr>
            <p:ph idx="1"/>
          </p:nvPr>
        </p:nvSpPr>
        <p:spPr/>
        <p:txBody>
          <a:bodyPr>
            <a:normAutofit/>
          </a:bodyPr>
          <a:lstStyle/>
          <a:p>
            <a:pPr>
              <a:buFont typeface="Arial" panose="020B0604020202020204" pitchFamily="34" charset="0"/>
              <a:buChar char="•"/>
            </a:pPr>
            <a:r>
              <a:rPr lang="en-US" dirty="0"/>
              <a:t> A service which supplies Azure resources. For e.g. a common resource provider is </a:t>
            </a:r>
            <a:r>
              <a:rPr lang="en-US" b="1" i="1" dirty="0" err="1"/>
              <a:t>Microsoft.Compute</a:t>
            </a:r>
            <a:r>
              <a:rPr lang="en-US" b="1" i="1" dirty="0"/>
              <a:t> </a:t>
            </a:r>
            <a:r>
              <a:rPr lang="en-US" dirty="0"/>
              <a:t>which supplies the virtual machine resource. </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i="1" dirty="0" err="1"/>
              <a:t>Microsoft.Storage</a:t>
            </a:r>
            <a:r>
              <a:rPr lang="en-US" b="1" i="1" dirty="0"/>
              <a:t> </a:t>
            </a:r>
            <a:r>
              <a:rPr lang="en-US" dirty="0"/>
              <a:t>is another common resource provider. The Azure subscription must be registered for the resource provider. The registration step enables to maintain the principles of least privileges within the subscription. </a:t>
            </a:r>
          </a:p>
          <a:p>
            <a:pPr>
              <a:buFont typeface="Arial" panose="020B0604020202020204" pitchFamily="34" charset="0"/>
              <a:buChar char="•"/>
            </a:pPr>
            <a:endParaRPr lang="en-US" dirty="0"/>
          </a:p>
          <a:p>
            <a:pPr>
              <a:buFont typeface="Arial" panose="020B0604020202020204" pitchFamily="34" charset="0"/>
              <a:buChar char="•"/>
            </a:pPr>
            <a:r>
              <a:rPr lang="en-US" dirty="0"/>
              <a:t> You should have the permission to do the /register/action operation for the resource provider. The permission is included in the Contributor &amp; Owner roles.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8108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Overview of Azure Storage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4125190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Azure Storage Account Overview</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p:txBody>
          <a:bodyPr/>
          <a:lstStyle/>
          <a:p>
            <a:pPr>
              <a:buFont typeface="Arial" panose="020B0604020202020204" pitchFamily="34" charset="0"/>
              <a:buChar char="•"/>
            </a:pPr>
            <a:r>
              <a:rPr lang="en-US" dirty="0"/>
              <a:t> An Azure Storage account consists of all your Azure Storage data objects : blobs, file share, queue, table, disks. </a:t>
            </a:r>
          </a:p>
          <a:p>
            <a:pPr>
              <a:buFont typeface="Arial" panose="020B0604020202020204" pitchFamily="34" charset="0"/>
              <a:buChar char="•"/>
            </a:pPr>
            <a:endParaRPr lang="en-US" dirty="0"/>
          </a:p>
          <a:p>
            <a:pPr>
              <a:buFont typeface="Arial" panose="020B0604020202020204" pitchFamily="34" charset="0"/>
              <a:buChar char="•"/>
            </a:pPr>
            <a:r>
              <a:rPr lang="en-US" dirty="0"/>
              <a:t> The storage account provides a unique namespace for your Azure Storage data which’s uniquely accessible from anywhere in the world over HTTP / HTTPS. </a:t>
            </a:r>
          </a:p>
          <a:p>
            <a:pPr>
              <a:buFont typeface="Arial" panose="020B0604020202020204" pitchFamily="34" charset="0"/>
              <a:buChar char="•"/>
            </a:pPr>
            <a:endParaRPr lang="en-US" dirty="0"/>
          </a:p>
          <a:p>
            <a:pPr>
              <a:buFont typeface="Arial" panose="020B0604020202020204" pitchFamily="34" charset="0"/>
              <a:buChar char="•"/>
            </a:pPr>
            <a:r>
              <a:rPr lang="en-US" dirty="0"/>
              <a:t> Data stored in Storage account is highly durable , secure, available &amp; massively scalable. </a:t>
            </a:r>
          </a:p>
        </p:txBody>
      </p:sp>
    </p:spTree>
    <p:extLst>
      <p:ext uri="{BB962C8B-B14F-4D97-AF65-F5344CB8AC3E}">
        <p14:creationId xmlns:p14="http://schemas.microsoft.com/office/powerpoint/2010/main" val="140633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Azure Role based access control</a:t>
            </a:r>
          </a:p>
        </p:txBody>
      </p:sp>
      <p:sp>
        <p:nvSpPr>
          <p:cNvPr id="5" name="Content Placeholder 4">
            <a:extLst>
              <a:ext uri="{FF2B5EF4-FFF2-40B4-BE49-F238E27FC236}">
                <a16:creationId xmlns:a16="http://schemas.microsoft.com/office/drawing/2014/main" id="{F0E4D4AE-10B9-4084-9EDE-EBFED20FB30B}"/>
              </a:ext>
            </a:extLst>
          </p:cNvPr>
          <p:cNvSpPr>
            <a:spLocks noGrp="1"/>
          </p:cNvSpPr>
          <p:nvPr>
            <p:ph idx="1"/>
          </p:nvPr>
        </p:nvSpPr>
        <p:spPr/>
        <p:txBody>
          <a:bodyPr/>
          <a:lstStyle/>
          <a:p>
            <a:pPr>
              <a:buFont typeface="Arial" panose="020B0604020202020204" pitchFamily="34" charset="0"/>
              <a:buChar char="•"/>
            </a:pPr>
            <a:r>
              <a:rPr lang="en-US" dirty="0"/>
              <a:t> Azure Role based access control (RBAC) helps you to manage who has access to Azure resources based on accessibility. </a:t>
            </a:r>
          </a:p>
          <a:p>
            <a:pPr>
              <a:buFont typeface="Arial" panose="020B0604020202020204" pitchFamily="34" charset="0"/>
              <a:buChar char="•"/>
            </a:pPr>
            <a:endParaRPr lang="en-US" dirty="0"/>
          </a:p>
          <a:p>
            <a:pPr>
              <a:buFont typeface="Arial" panose="020B0604020202020204" pitchFamily="34" charset="0"/>
              <a:buChar char="•"/>
            </a:pPr>
            <a:r>
              <a:rPr lang="en-US" dirty="0"/>
              <a:t> Azure RBAC is an authorization system built on Azure resource manager which provides fine-grained access management of Azure resources. </a:t>
            </a:r>
          </a:p>
          <a:p>
            <a:pPr>
              <a:buFont typeface="Arial" panose="020B0604020202020204" pitchFamily="34" charset="0"/>
              <a:buChar char="•"/>
            </a:pPr>
            <a:endParaRPr lang="en-US" dirty="0"/>
          </a:p>
          <a:p>
            <a:pPr>
              <a:buFont typeface="Arial" panose="020B0604020202020204" pitchFamily="34" charset="0"/>
              <a:buChar char="•"/>
            </a:pPr>
            <a:r>
              <a:rPr lang="en-US" dirty="0"/>
              <a:t> It allows one user to manage VM in a subscription &amp; another user to manage Azure </a:t>
            </a:r>
            <a:r>
              <a:rPr lang="en-US" dirty="0" err="1"/>
              <a:t>Vnets</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 Allow a DBA group to manage SQL databases in a subscription, manage all resources in a resource group, allows an application to access all resources in a resource group. </a:t>
            </a:r>
          </a:p>
        </p:txBody>
      </p:sp>
    </p:spTree>
    <p:extLst>
      <p:ext uri="{BB962C8B-B14F-4D97-AF65-F5344CB8AC3E}">
        <p14:creationId xmlns:p14="http://schemas.microsoft.com/office/powerpoint/2010/main" val="3915745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775-A672-4362-B7C5-DACBE0A4EA00}"/>
              </a:ext>
            </a:extLst>
          </p:cNvPr>
          <p:cNvSpPr>
            <a:spLocks noGrp="1"/>
          </p:cNvSpPr>
          <p:nvPr>
            <p:ph type="title"/>
          </p:nvPr>
        </p:nvSpPr>
        <p:spPr>
          <a:xfrm>
            <a:off x="1097280" y="286604"/>
            <a:ext cx="10058400" cy="1227404"/>
          </a:xfrm>
        </p:spPr>
        <p:txBody>
          <a:bodyPr/>
          <a:lstStyle/>
          <a:p>
            <a:r>
              <a:rPr lang="en-US" dirty="0"/>
              <a:t>Types of Storage Account </a:t>
            </a:r>
          </a:p>
        </p:txBody>
      </p:sp>
      <p:graphicFrame>
        <p:nvGraphicFramePr>
          <p:cNvPr id="4" name="Table 4">
            <a:extLst>
              <a:ext uri="{FF2B5EF4-FFF2-40B4-BE49-F238E27FC236}">
                <a16:creationId xmlns:a16="http://schemas.microsoft.com/office/drawing/2014/main" id="{FD776B6A-22DD-4E76-B097-574AE51D74D8}"/>
              </a:ext>
            </a:extLst>
          </p:cNvPr>
          <p:cNvGraphicFramePr>
            <a:graphicFrameLocks noGrp="1"/>
          </p:cNvGraphicFramePr>
          <p:nvPr>
            <p:ph idx="1"/>
          </p:nvPr>
        </p:nvGraphicFramePr>
        <p:xfrm>
          <a:off x="1096963" y="1741332"/>
          <a:ext cx="10058400" cy="4572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687495640"/>
                    </a:ext>
                  </a:extLst>
                </a:gridCol>
                <a:gridCol w="2514600">
                  <a:extLst>
                    <a:ext uri="{9D8B030D-6E8A-4147-A177-3AD203B41FA5}">
                      <a16:colId xmlns:a16="http://schemas.microsoft.com/office/drawing/2014/main" val="982098937"/>
                    </a:ext>
                  </a:extLst>
                </a:gridCol>
                <a:gridCol w="2514600">
                  <a:extLst>
                    <a:ext uri="{9D8B030D-6E8A-4147-A177-3AD203B41FA5}">
                      <a16:colId xmlns:a16="http://schemas.microsoft.com/office/drawing/2014/main" val="48815592"/>
                    </a:ext>
                  </a:extLst>
                </a:gridCol>
                <a:gridCol w="2514600">
                  <a:extLst>
                    <a:ext uri="{9D8B030D-6E8A-4147-A177-3AD203B41FA5}">
                      <a16:colId xmlns:a16="http://schemas.microsoft.com/office/drawing/2014/main" val="3322770867"/>
                    </a:ext>
                  </a:extLst>
                </a:gridCol>
              </a:tblGrid>
              <a:tr h="370840">
                <a:tc>
                  <a:txBody>
                    <a:bodyPr/>
                    <a:lstStyle/>
                    <a:p>
                      <a:r>
                        <a:rPr lang="en-US" dirty="0"/>
                        <a:t>Type of Storage account</a:t>
                      </a:r>
                    </a:p>
                  </a:txBody>
                  <a:tcPr/>
                </a:tc>
                <a:tc>
                  <a:txBody>
                    <a:bodyPr/>
                    <a:lstStyle/>
                    <a:p>
                      <a:r>
                        <a:rPr lang="en-US" dirty="0"/>
                        <a:t>Supported Storage service</a:t>
                      </a:r>
                    </a:p>
                  </a:txBody>
                  <a:tcPr/>
                </a:tc>
                <a:tc>
                  <a:txBody>
                    <a:bodyPr/>
                    <a:lstStyle/>
                    <a:p>
                      <a:r>
                        <a:rPr lang="en-US" dirty="0"/>
                        <a:t>Data redundancy options</a:t>
                      </a:r>
                    </a:p>
                  </a:txBody>
                  <a:tcPr/>
                </a:tc>
                <a:tc>
                  <a:txBody>
                    <a:bodyPr/>
                    <a:lstStyle/>
                    <a:p>
                      <a:r>
                        <a:rPr lang="en-US" dirty="0"/>
                        <a:t>Usage</a:t>
                      </a:r>
                    </a:p>
                  </a:txBody>
                  <a:tcPr/>
                </a:tc>
                <a:extLst>
                  <a:ext uri="{0D108BD9-81ED-4DB2-BD59-A6C34878D82A}">
                    <a16:rowId xmlns:a16="http://schemas.microsoft.com/office/drawing/2014/main" val="590271205"/>
                  </a:ext>
                </a:extLst>
              </a:tr>
              <a:tr h="370840">
                <a:tc>
                  <a:txBody>
                    <a:bodyPr/>
                    <a:lstStyle/>
                    <a:p>
                      <a:r>
                        <a:rPr lang="en-US" dirty="0"/>
                        <a:t>Standard General Purpose V2</a:t>
                      </a:r>
                    </a:p>
                  </a:txBody>
                  <a:tcPr/>
                </a:tc>
                <a:tc>
                  <a:txBody>
                    <a:bodyPr/>
                    <a:lstStyle/>
                    <a:p>
                      <a:r>
                        <a:rPr lang="en-US" dirty="0"/>
                        <a:t>Blob (Azure Data lake storage Gen2), Queue, Table, File share</a:t>
                      </a:r>
                    </a:p>
                  </a:txBody>
                  <a:tcPr/>
                </a:tc>
                <a:tc>
                  <a:txBody>
                    <a:bodyPr/>
                    <a:lstStyle/>
                    <a:p>
                      <a:r>
                        <a:rPr lang="en-US" dirty="0"/>
                        <a:t>LRS/GRS/RA-GRS/ZRS,</a:t>
                      </a:r>
                    </a:p>
                    <a:p>
                      <a:endParaRPr lang="en-US" dirty="0"/>
                    </a:p>
                    <a:p>
                      <a:r>
                        <a:rPr lang="en-US" dirty="0"/>
                        <a:t>ZRS/GZRS/RA-ZGRS</a:t>
                      </a:r>
                    </a:p>
                  </a:txBody>
                  <a:tcPr/>
                </a:tc>
                <a:tc>
                  <a:txBody>
                    <a:bodyPr/>
                    <a:lstStyle/>
                    <a:p>
                      <a:r>
                        <a:rPr lang="en-US" dirty="0"/>
                        <a:t>Standard storage account type for blob, file, queue, disks &amp; tables. </a:t>
                      </a:r>
                    </a:p>
                  </a:txBody>
                  <a:tcPr/>
                </a:tc>
                <a:extLst>
                  <a:ext uri="{0D108BD9-81ED-4DB2-BD59-A6C34878D82A}">
                    <a16:rowId xmlns:a16="http://schemas.microsoft.com/office/drawing/2014/main" val="3297131435"/>
                  </a:ext>
                </a:extLst>
              </a:tr>
              <a:tr h="370840">
                <a:tc>
                  <a:txBody>
                    <a:bodyPr/>
                    <a:lstStyle/>
                    <a:p>
                      <a:r>
                        <a:rPr lang="en-US" dirty="0"/>
                        <a:t>Premium Block blobs</a:t>
                      </a:r>
                    </a:p>
                  </a:txBody>
                  <a:tcPr/>
                </a:tc>
                <a:tc>
                  <a:txBody>
                    <a:bodyPr/>
                    <a:lstStyle/>
                    <a:p>
                      <a:r>
                        <a:rPr lang="en-US" dirty="0"/>
                        <a:t>Blob storage + ADLS Gen2</a:t>
                      </a:r>
                    </a:p>
                  </a:txBody>
                  <a:tcPr/>
                </a:tc>
                <a:tc>
                  <a:txBody>
                    <a:bodyPr/>
                    <a:lstStyle/>
                    <a:p>
                      <a:r>
                        <a:rPr lang="en-US" dirty="0"/>
                        <a:t>LRS , ZRS</a:t>
                      </a:r>
                    </a:p>
                  </a:txBody>
                  <a:tcPr/>
                </a:tc>
                <a:tc>
                  <a:txBody>
                    <a:bodyPr/>
                    <a:lstStyle/>
                    <a:p>
                      <a:r>
                        <a:rPr lang="en-US" dirty="0"/>
                        <a:t>High transaction rates, smaller objects / consistently low storage latency</a:t>
                      </a:r>
                    </a:p>
                  </a:txBody>
                  <a:tcPr/>
                </a:tc>
                <a:extLst>
                  <a:ext uri="{0D108BD9-81ED-4DB2-BD59-A6C34878D82A}">
                    <a16:rowId xmlns:a16="http://schemas.microsoft.com/office/drawing/2014/main" val="3999938119"/>
                  </a:ext>
                </a:extLst>
              </a:tr>
              <a:tr h="370840">
                <a:tc>
                  <a:txBody>
                    <a:bodyPr/>
                    <a:lstStyle/>
                    <a:p>
                      <a:r>
                        <a:rPr lang="en-US" dirty="0"/>
                        <a:t>Premium file share</a:t>
                      </a:r>
                    </a:p>
                  </a:txBody>
                  <a:tcPr/>
                </a:tc>
                <a:tc>
                  <a:txBody>
                    <a:bodyPr/>
                    <a:lstStyle/>
                    <a:p>
                      <a:r>
                        <a:rPr lang="en-US" dirty="0"/>
                        <a:t>Azure Files</a:t>
                      </a:r>
                    </a:p>
                  </a:txBody>
                  <a:tcPr/>
                </a:tc>
                <a:tc>
                  <a:txBody>
                    <a:bodyPr/>
                    <a:lstStyle/>
                    <a:p>
                      <a:r>
                        <a:rPr lang="en-US" dirty="0"/>
                        <a:t>LRS , ZRS</a:t>
                      </a:r>
                    </a:p>
                  </a:txBody>
                  <a:tcPr/>
                </a:tc>
                <a:tc>
                  <a:txBody>
                    <a:bodyPr/>
                    <a:lstStyle/>
                    <a:p>
                      <a:r>
                        <a:rPr lang="en-US" dirty="0"/>
                        <a:t>Enterprise/ high performance apps with SMB/NFS share</a:t>
                      </a:r>
                    </a:p>
                  </a:txBody>
                  <a:tcPr/>
                </a:tc>
                <a:extLst>
                  <a:ext uri="{0D108BD9-81ED-4DB2-BD59-A6C34878D82A}">
                    <a16:rowId xmlns:a16="http://schemas.microsoft.com/office/drawing/2014/main" val="2723067495"/>
                  </a:ext>
                </a:extLst>
              </a:tr>
              <a:tr h="370840">
                <a:tc>
                  <a:txBody>
                    <a:bodyPr/>
                    <a:lstStyle/>
                    <a:p>
                      <a:r>
                        <a:rPr lang="en-US" dirty="0"/>
                        <a:t>Premium Page blobs</a:t>
                      </a:r>
                    </a:p>
                  </a:txBody>
                  <a:tcPr/>
                </a:tc>
                <a:tc>
                  <a:txBody>
                    <a:bodyPr/>
                    <a:lstStyle/>
                    <a:p>
                      <a:r>
                        <a:rPr lang="en-US" dirty="0"/>
                        <a:t>Page blobs only</a:t>
                      </a:r>
                    </a:p>
                  </a:txBody>
                  <a:tcPr/>
                </a:tc>
                <a:tc>
                  <a:txBody>
                    <a:bodyPr/>
                    <a:lstStyle/>
                    <a:p>
                      <a:r>
                        <a:rPr lang="en-US" dirty="0"/>
                        <a:t>LRS</a:t>
                      </a:r>
                    </a:p>
                  </a:txBody>
                  <a:tcPr/>
                </a:tc>
                <a:tc>
                  <a:txBody>
                    <a:bodyPr/>
                    <a:lstStyle/>
                    <a:p>
                      <a:r>
                        <a:rPr lang="en-US" dirty="0"/>
                        <a:t>Premium storage for Page blobs. </a:t>
                      </a:r>
                    </a:p>
                  </a:txBody>
                  <a:tcPr/>
                </a:tc>
                <a:extLst>
                  <a:ext uri="{0D108BD9-81ED-4DB2-BD59-A6C34878D82A}">
                    <a16:rowId xmlns:a16="http://schemas.microsoft.com/office/drawing/2014/main" val="3654254795"/>
                  </a:ext>
                </a:extLst>
              </a:tr>
            </a:tbl>
          </a:graphicData>
        </a:graphic>
      </p:graphicFrame>
    </p:spTree>
    <p:extLst>
      <p:ext uri="{BB962C8B-B14F-4D97-AF65-F5344CB8AC3E}">
        <p14:creationId xmlns:p14="http://schemas.microsoft.com/office/powerpoint/2010/main" val="421816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65A2-F8AD-4923-BCCF-76136E9382AF}"/>
              </a:ext>
            </a:extLst>
          </p:cNvPr>
          <p:cNvSpPr>
            <a:spLocks noGrp="1"/>
          </p:cNvSpPr>
          <p:nvPr>
            <p:ph type="title"/>
          </p:nvPr>
        </p:nvSpPr>
        <p:spPr/>
        <p:txBody>
          <a:bodyPr/>
          <a:lstStyle/>
          <a:p>
            <a:r>
              <a:rPr lang="en-US" dirty="0"/>
              <a:t>What's Azure Service Health overview </a:t>
            </a:r>
          </a:p>
        </p:txBody>
      </p:sp>
      <p:sp>
        <p:nvSpPr>
          <p:cNvPr id="3" name="Content Placeholder 2">
            <a:extLst>
              <a:ext uri="{FF2B5EF4-FFF2-40B4-BE49-F238E27FC236}">
                <a16:creationId xmlns:a16="http://schemas.microsoft.com/office/drawing/2014/main" id="{1C4958AB-C175-45D1-A131-A284D76A46D0}"/>
              </a:ext>
            </a:extLst>
          </p:cNvPr>
          <p:cNvSpPr>
            <a:spLocks noGrp="1"/>
          </p:cNvSpPr>
          <p:nvPr>
            <p:ph idx="1"/>
          </p:nvPr>
        </p:nvSpPr>
        <p:spPr>
          <a:xfrm>
            <a:off x="1097279" y="1845733"/>
            <a:ext cx="10748977" cy="4241167"/>
          </a:xfrm>
        </p:spPr>
        <p:txBody>
          <a:bodyPr>
            <a:normAutofit fontScale="92500" lnSpcReduction="10000"/>
          </a:bodyPr>
          <a:lstStyle/>
          <a:p>
            <a:pPr algn="l">
              <a:buFont typeface="Arial" panose="020B0604020202020204" pitchFamily="34" charset="0"/>
              <a:buChar char="•"/>
            </a:pPr>
            <a:r>
              <a:rPr lang="en-US" dirty="0"/>
              <a:t>Azure offers a suite of experiences to keep you informed about the health of your cloud resources. This information includes current and upcoming issues such as service impacting events, planned maintenance, and other changes that may affect your availability.</a:t>
            </a:r>
          </a:p>
          <a:p>
            <a:pPr algn="l">
              <a:buFont typeface="Arial" panose="020B0604020202020204" pitchFamily="34" charset="0"/>
              <a:buChar char="•"/>
            </a:pPr>
            <a:r>
              <a:rPr lang="en-US" dirty="0"/>
              <a:t>Azure Service Health is a combination of three separate smaller services.</a:t>
            </a:r>
          </a:p>
          <a:p>
            <a:pPr algn="l">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Azure status</a:t>
            </a:r>
            <a:r>
              <a:rPr lang="en-US" dirty="0"/>
              <a:t> informs you of service outages in Azure on the </a:t>
            </a:r>
            <a:r>
              <a:rPr lang="en-US" dirty="0">
                <a:hlinkClick r:id="rId3">
                  <a:extLst>
                    <a:ext uri="{A12FA001-AC4F-418D-AE19-62706E023703}">
                      <ahyp:hlinkClr xmlns:ahyp="http://schemas.microsoft.com/office/drawing/2018/hyperlinkcolor" val="tx"/>
                    </a:ext>
                  </a:extLst>
                </a:hlinkClick>
              </a:rPr>
              <a:t>Azure Status page</a:t>
            </a:r>
            <a:r>
              <a:rPr lang="en-US" dirty="0"/>
              <a:t>. The page is a global view of the health of all Azure services across all Azure regions. The status page is a good reference for incidents with widespread impact, but we strongly recommend that current Azure users leverage Azure service health to stay informed about Azure incidents and maintenance.</a:t>
            </a:r>
          </a:p>
          <a:p>
            <a:pPr algn="l">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Service health</a:t>
            </a:r>
            <a:r>
              <a:rPr lang="en-US" dirty="0"/>
              <a:t> provides a personalized view of the health of the Azure services and regions you're using. This is the best place to look for service impacting communications about outages, planned maintenance activities, and other health advisories because the authenticated Service Health experience knows which services and resources you currently use. The best way to use Service Health is to set up Service Health alerts to notify you via your preferred communication channels when service issues, planned maintenance, or other changes may affect the Azure services and regions you use.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1609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B2C5-91EB-6F1E-40E4-727819DED96A}"/>
              </a:ext>
            </a:extLst>
          </p:cNvPr>
          <p:cNvSpPr>
            <a:spLocks noGrp="1"/>
          </p:cNvSpPr>
          <p:nvPr>
            <p:ph type="title"/>
          </p:nvPr>
        </p:nvSpPr>
        <p:spPr/>
        <p:txBody>
          <a:bodyPr/>
          <a:lstStyle/>
          <a:p>
            <a:r>
              <a:rPr lang="en-IN" dirty="0"/>
              <a:t>Azure Databricks</a:t>
            </a:r>
          </a:p>
        </p:txBody>
      </p:sp>
      <p:sp>
        <p:nvSpPr>
          <p:cNvPr id="3" name="Content Placeholder 2">
            <a:extLst>
              <a:ext uri="{FF2B5EF4-FFF2-40B4-BE49-F238E27FC236}">
                <a16:creationId xmlns:a16="http://schemas.microsoft.com/office/drawing/2014/main" id="{E4B48D26-0ADF-84B2-E685-879EE5F72F54}"/>
              </a:ext>
            </a:extLst>
          </p:cNvPr>
          <p:cNvSpPr>
            <a:spLocks noGrp="1"/>
          </p:cNvSpPr>
          <p:nvPr>
            <p:ph idx="1"/>
          </p:nvPr>
        </p:nvSpPr>
        <p:spPr/>
        <p:txBody>
          <a:bodyPr/>
          <a:lstStyle/>
          <a:p>
            <a:r>
              <a:rPr lang="en-IN" b="0" i="0" dirty="0">
                <a:solidFill>
                  <a:srgbClr val="1B3139"/>
                </a:solidFill>
                <a:effectLst/>
                <a:latin typeface="DM Sans" panose="020B0604020202020204" pitchFamily="2" charset="0"/>
              </a:rPr>
              <a:t>Azure Databricks is optimized for Azure and tightly integrated with Azure Data Lake Storage, Azure Data Factory, Azure Synapse Analytics, Power BI and other Azure services to store all your data on a simple, open </a:t>
            </a:r>
            <a:r>
              <a:rPr lang="en-IN" b="0" i="0" dirty="0" err="1">
                <a:solidFill>
                  <a:srgbClr val="1B3139"/>
                </a:solidFill>
                <a:effectLst/>
                <a:latin typeface="DM Sans" panose="020B0604020202020204" pitchFamily="2" charset="0"/>
              </a:rPr>
              <a:t>lakehouse</a:t>
            </a:r>
            <a:r>
              <a:rPr lang="en-IN" b="0" i="0" dirty="0">
                <a:solidFill>
                  <a:srgbClr val="1B3139"/>
                </a:solidFill>
                <a:effectLst/>
                <a:latin typeface="DM Sans" panose="020B0604020202020204" pitchFamily="2" charset="0"/>
              </a:rPr>
              <a:t> and unify all your analytics and AI workloads.</a:t>
            </a:r>
            <a:endParaRPr lang="en-IN" dirty="0"/>
          </a:p>
        </p:txBody>
      </p:sp>
    </p:spTree>
    <p:extLst>
      <p:ext uri="{BB962C8B-B14F-4D97-AF65-F5344CB8AC3E}">
        <p14:creationId xmlns:p14="http://schemas.microsoft.com/office/powerpoint/2010/main" val="352033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FF33-AB80-2411-19E4-0B6C1D9B4CFB}"/>
              </a:ext>
            </a:extLst>
          </p:cNvPr>
          <p:cNvSpPr>
            <a:spLocks noGrp="1"/>
          </p:cNvSpPr>
          <p:nvPr>
            <p:ph type="title"/>
          </p:nvPr>
        </p:nvSpPr>
        <p:spPr/>
        <p:txBody>
          <a:bodyPr/>
          <a:lstStyle/>
          <a:p>
            <a:r>
              <a:rPr lang="en-IN" dirty="0"/>
              <a:t>Azure Databricks</a:t>
            </a:r>
          </a:p>
        </p:txBody>
      </p:sp>
      <p:pic>
        <p:nvPicPr>
          <p:cNvPr id="5" name="Content Placeholder 4">
            <a:extLst>
              <a:ext uri="{FF2B5EF4-FFF2-40B4-BE49-F238E27FC236}">
                <a16:creationId xmlns:a16="http://schemas.microsoft.com/office/drawing/2014/main" id="{8D0723CA-C479-6A73-B5A1-C88DA3A5745E}"/>
              </a:ext>
            </a:extLst>
          </p:cNvPr>
          <p:cNvPicPr>
            <a:picLocks noGrp="1" noChangeAspect="1"/>
          </p:cNvPicPr>
          <p:nvPr>
            <p:ph idx="1"/>
          </p:nvPr>
        </p:nvPicPr>
        <p:blipFill>
          <a:blip r:embed="rId2"/>
          <a:stretch>
            <a:fillRect/>
          </a:stretch>
        </p:blipFill>
        <p:spPr>
          <a:xfrm>
            <a:off x="2382338" y="1846263"/>
            <a:ext cx="7487649" cy="4022725"/>
          </a:xfrm>
        </p:spPr>
      </p:pic>
    </p:spTree>
    <p:extLst>
      <p:ext uri="{BB962C8B-B14F-4D97-AF65-F5344CB8AC3E}">
        <p14:creationId xmlns:p14="http://schemas.microsoft.com/office/powerpoint/2010/main" val="2209627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5BF7-9FD4-34BC-525F-2867E83828FE}"/>
              </a:ext>
            </a:extLst>
          </p:cNvPr>
          <p:cNvSpPr>
            <a:spLocks noGrp="1"/>
          </p:cNvSpPr>
          <p:nvPr>
            <p:ph type="title"/>
          </p:nvPr>
        </p:nvSpPr>
        <p:spPr/>
        <p:txBody>
          <a:bodyPr/>
          <a:lstStyle/>
          <a:p>
            <a:r>
              <a:rPr lang="en-IN" dirty="0"/>
              <a:t>Snowflake </a:t>
            </a:r>
          </a:p>
        </p:txBody>
      </p:sp>
      <p:pic>
        <p:nvPicPr>
          <p:cNvPr id="5" name="Content Placeholder 4">
            <a:extLst>
              <a:ext uri="{FF2B5EF4-FFF2-40B4-BE49-F238E27FC236}">
                <a16:creationId xmlns:a16="http://schemas.microsoft.com/office/drawing/2014/main" id="{E74157AB-84BC-1E30-63F5-9B83B561FFF1}"/>
              </a:ext>
            </a:extLst>
          </p:cNvPr>
          <p:cNvPicPr>
            <a:picLocks noGrp="1" noChangeAspect="1"/>
          </p:cNvPicPr>
          <p:nvPr>
            <p:ph idx="1"/>
          </p:nvPr>
        </p:nvPicPr>
        <p:blipFill>
          <a:blip r:embed="rId2"/>
          <a:stretch>
            <a:fillRect/>
          </a:stretch>
        </p:blipFill>
        <p:spPr>
          <a:xfrm>
            <a:off x="1592263" y="2109788"/>
            <a:ext cx="9067800" cy="3495675"/>
          </a:xfrm>
        </p:spPr>
      </p:pic>
    </p:spTree>
    <p:extLst>
      <p:ext uri="{BB962C8B-B14F-4D97-AF65-F5344CB8AC3E}">
        <p14:creationId xmlns:p14="http://schemas.microsoft.com/office/powerpoint/2010/main" val="419726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3747-4C56-72AF-AEEB-C580C87CFF8F}"/>
              </a:ext>
            </a:extLst>
          </p:cNvPr>
          <p:cNvSpPr>
            <a:spLocks noGrp="1"/>
          </p:cNvSpPr>
          <p:nvPr>
            <p:ph type="title"/>
          </p:nvPr>
        </p:nvSpPr>
        <p:spPr/>
        <p:txBody>
          <a:bodyPr/>
          <a:lstStyle/>
          <a:p>
            <a:r>
              <a:rPr lang="en-IN" dirty="0" err="1"/>
              <a:t>SnowFlake</a:t>
            </a:r>
            <a:r>
              <a:rPr lang="en-IN" dirty="0"/>
              <a:t> Architecture </a:t>
            </a:r>
          </a:p>
        </p:txBody>
      </p:sp>
      <p:pic>
        <p:nvPicPr>
          <p:cNvPr id="5" name="Content Placeholder 4">
            <a:extLst>
              <a:ext uri="{FF2B5EF4-FFF2-40B4-BE49-F238E27FC236}">
                <a16:creationId xmlns:a16="http://schemas.microsoft.com/office/drawing/2014/main" id="{EE0BD50F-95AE-2322-3934-69F1C7A52C42}"/>
              </a:ext>
            </a:extLst>
          </p:cNvPr>
          <p:cNvPicPr>
            <a:picLocks noGrp="1" noChangeAspect="1"/>
          </p:cNvPicPr>
          <p:nvPr>
            <p:ph idx="1"/>
          </p:nvPr>
        </p:nvPicPr>
        <p:blipFill>
          <a:blip r:embed="rId2"/>
          <a:stretch>
            <a:fillRect/>
          </a:stretch>
        </p:blipFill>
        <p:spPr>
          <a:xfrm>
            <a:off x="2559235" y="1846263"/>
            <a:ext cx="7133855" cy="4022725"/>
          </a:xfrm>
        </p:spPr>
      </p:pic>
    </p:spTree>
    <p:extLst>
      <p:ext uri="{BB962C8B-B14F-4D97-AF65-F5344CB8AC3E}">
        <p14:creationId xmlns:p14="http://schemas.microsoft.com/office/powerpoint/2010/main" val="152187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909</TotalTime>
  <Words>2298</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DM Sans</vt:lpstr>
      <vt:lpstr>Segoe UI</vt:lpstr>
      <vt:lpstr>Office Theme</vt:lpstr>
      <vt:lpstr>Retrospect</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lpstr>Azure Fundamentals</vt:lpstr>
      <vt:lpstr>Azure Fundamentals</vt:lpstr>
      <vt:lpstr>A lap around Azure Datacenter</vt:lpstr>
      <vt:lpstr>Datacenter Infrastructure</vt:lpstr>
      <vt:lpstr>A lap around of Azure Availability Zones </vt:lpstr>
      <vt:lpstr>Overview of Azure Resource Manager</vt:lpstr>
      <vt:lpstr>The benefits of Azure Resource Manager</vt:lpstr>
      <vt:lpstr>Azure Resource Group Overview</vt:lpstr>
      <vt:lpstr>Azure Resource Group Scope</vt:lpstr>
      <vt:lpstr>Azure Resource Group Features</vt:lpstr>
      <vt:lpstr>Azure Resource Providers &amp; types</vt:lpstr>
      <vt:lpstr>Overview of Azure Storage </vt:lpstr>
      <vt:lpstr>Azure Storage Account Overview</vt:lpstr>
      <vt:lpstr>Azure Role based access control</vt:lpstr>
      <vt:lpstr>Types of Storage Account </vt:lpstr>
      <vt:lpstr>What's Azure Service Health overview </vt:lpstr>
      <vt:lpstr>Azure Databricks</vt:lpstr>
      <vt:lpstr>Azure Databricks</vt:lpstr>
      <vt:lpstr>Snowflake </vt:lpstr>
      <vt:lpstr>SnowFlake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22</cp:revision>
  <dcterms:created xsi:type="dcterms:W3CDTF">2022-09-15T12:31:59Z</dcterms:created>
  <dcterms:modified xsi:type="dcterms:W3CDTF">2022-12-20T11:47:51Z</dcterms:modified>
</cp:coreProperties>
</file>