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308"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26-12-2022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26-12-2022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FC9-D131-B42D-F235-AF63855C65F5}"/>
              </a:ext>
            </a:extLst>
          </p:cNvPr>
          <p:cNvSpPr>
            <a:spLocks noGrp="1"/>
          </p:cNvSpPr>
          <p:nvPr>
            <p:ph type="title"/>
          </p:nvPr>
        </p:nvSpPr>
        <p:spPr/>
        <p:txBody>
          <a:bodyPr/>
          <a:lstStyle/>
          <a:p>
            <a:r>
              <a:rPr lang="en-IN" dirty="0"/>
              <a:t>Apache Sqoop</a:t>
            </a:r>
          </a:p>
        </p:txBody>
      </p:sp>
      <p:pic>
        <p:nvPicPr>
          <p:cNvPr id="5" name="Content Placeholder 4">
            <a:extLst>
              <a:ext uri="{FF2B5EF4-FFF2-40B4-BE49-F238E27FC236}">
                <a16:creationId xmlns:a16="http://schemas.microsoft.com/office/drawing/2014/main" id="{FC5620C9-E1B1-96F0-19CA-878A1A2837F8}"/>
              </a:ext>
            </a:extLst>
          </p:cNvPr>
          <p:cNvPicPr>
            <a:picLocks noGrp="1" noChangeAspect="1"/>
          </p:cNvPicPr>
          <p:nvPr>
            <p:ph idx="1"/>
          </p:nvPr>
        </p:nvPicPr>
        <p:blipFill>
          <a:blip r:embed="rId2"/>
          <a:stretch>
            <a:fillRect/>
          </a:stretch>
        </p:blipFill>
        <p:spPr>
          <a:xfrm>
            <a:off x="838200" y="1902894"/>
            <a:ext cx="6048375" cy="2914650"/>
          </a:xfrm>
        </p:spPr>
      </p:pic>
      <p:sp>
        <p:nvSpPr>
          <p:cNvPr id="6" name="TextBox 5">
            <a:extLst>
              <a:ext uri="{FF2B5EF4-FFF2-40B4-BE49-F238E27FC236}">
                <a16:creationId xmlns:a16="http://schemas.microsoft.com/office/drawing/2014/main" id="{1EA1A045-5F77-CC97-55A0-B8589053975F}"/>
              </a:ext>
            </a:extLst>
          </p:cNvPr>
          <p:cNvSpPr txBox="1"/>
          <p:nvPr/>
        </p:nvSpPr>
        <p:spPr>
          <a:xfrm>
            <a:off x="7474226" y="1787004"/>
            <a:ext cx="38795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444444"/>
                </a:solidFill>
                <a:latin typeface="Georgia" panose="02040502050405020303" pitchFamily="18" charset="0"/>
              </a:rPr>
              <a:t>Apache Sqoop</a:t>
            </a:r>
            <a:r>
              <a:rPr lang="en-IN" b="0" i="0" dirty="0">
                <a:solidFill>
                  <a:srgbClr val="444444"/>
                </a:solidFill>
                <a:effectLst/>
                <a:latin typeface="Georgia" panose="02040502050405020303" pitchFamily="18" charset="0"/>
              </a:rPr>
              <a:t> is a tool that aims to transfer data between HDFS (Hadoop storage) and relational database servers. Such as MySQL, Oracle RDB, SQLite, Teradata, Netezza, Postgres and many more. </a:t>
            </a:r>
          </a:p>
          <a:p>
            <a:pPr marL="285750" indent="-285750">
              <a:buFont typeface="Arial" panose="020B0604020202020204" pitchFamily="34" charset="0"/>
              <a:buChar char="•"/>
            </a:pPr>
            <a:endParaRPr lang="en-IN" dirty="0">
              <a:solidFill>
                <a:srgbClr val="444444"/>
              </a:solidFill>
              <a:latin typeface="Georgia" panose="02040502050405020303" pitchFamily="18" charset="0"/>
            </a:endParaRPr>
          </a:p>
          <a:p>
            <a:pPr marL="285750" indent="-285750">
              <a:buFont typeface="Arial" panose="020B0604020202020204" pitchFamily="34" charset="0"/>
              <a:buChar char="•"/>
            </a:pPr>
            <a:endParaRPr lang="en-IN" b="0" i="0" dirty="0">
              <a:solidFill>
                <a:srgbClr val="444444"/>
              </a:solidFill>
              <a:effectLst/>
              <a:latin typeface="Georgia" panose="02040502050405020303" pitchFamily="18" charset="0"/>
            </a:endParaRPr>
          </a:p>
          <a:p>
            <a:pPr marL="285750" indent="-285750">
              <a:buFont typeface="Arial" panose="020B0604020202020204" pitchFamily="34" charset="0"/>
              <a:buChar char="•"/>
            </a:pPr>
            <a:r>
              <a:rPr lang="en-IN" b="0" i="0" dirty="0">
                <a:solidFill>
                  <a:srgbClr val="444444"/>
                </a:solidFill>
                <a:effectLst/>
                <a:latin typeface="Georgia" panose="02040502050405020303" pitchFamily="18" charset="0"/>
              </a:rPr>
              <a:t>In addition, imports data from relational databases to HDFS. Also, exports data from HDFS to relational databases.</a:t>
            </a:r>
            <a:endParaRPr lang="en-IN" dirty="0"/>
          </a:p>
        </p:txBody>
      </p:sp>
    </p:spTree>
    <p:extLst>
      <p:ext uri="{BB962C8B-B14F-4D97-AF65-F5344CB8AC3E}">
        <p14:creationId xmlns:p14="http://schemas.microsoft.com/office/powerpoint/2010/main" val="361927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Interceptors</a:t>
            </a:r>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EB-BA91-B326-0464-A85110CD3E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Oozie Workflow </a:t>
            </a:r>
          </a:p>
        </p:txBody>
      </p:sp>
      <p:pic>
        <p:nvPicPr>
          <p:cNvPr id="5" name="Content Placeholder 4">
            <a:extLst>
              <a:ext uri="{FF2B5EF4-FFF2-40B4-BE49-F238E27FC236}">
                <a16:creationId xmlns:a16="http://schemas.microsoft.com/office/drawing/2014/main" id="{DBF1FE2F-86E3-601D-ADFA-24FD841EB6BB}"/>
              </a:ext>
            </a:extLst>
          </p:cNvPr>
          <p:cNvPicPr>
            <a:picLocks noGrp="1" noChangeAspect="1"/>
          </p:cNvPicPr>
          <p:nvPr>
            <p:ph idx="1"/>
          </p:nvPr>
        </p:nvPicPr>
        <p:blipFill>
          <a:blip r:embed="rId2"/>
          <a:stretch>
            <a:fillRect/>
          </a:stretch>
        </p:blipFill>
        <p:spPr>
          <a:xfrm>
            <a:off x="838200" y="1981054"/>
            <a:ext cx="10515599" cy="4206240"/>
          </a:xfrm>
          <a:prstGeom prst="rect">
            <a:avLst/>
          </a:prstGeom>
        </p:spPr>
      </p:pic>
    </p:spTree>
    <p:extLst>
      <p:ext uri="{BB962C8B-B14F-4D97-AF65-F5344CB8AC3E}">
        <p14:creationId xmlns:p14="http://schemas.microsoft.com/office/powerpoint/2010/main" val="3614552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9D-C81B-27FF-762E-B7DC812C632A}"/>
              </a:ext>
            </a:extLst>
          </p:cNvPr>
          <p:cNvSpPr>
            <a:spLocks noGrp="1"/>
          </p:cNvSpPr>
          <p:nvPr>
            <p:ph type="title"/>
          </p:nvPr>
        </p:nvSpPr>
        <p:spPr/>
        <p:txBody>
          <a:bodyPr/>
          <a:lstStyle/>
          <a:p>
            <a:r>
              <a:rPr lang="en-IN" dirty="0"/>
              <a:t>Oozie Bundle</a:t>
            </a:r>
          </a:p>
        </p:txBody>
      </p:sp>
      <p:sp>
        <p:nvSpPr>
          <p:cNvPr id="3" name="Content Placeholder 2">
            <a:extLst>
              <a:ext uri="{FF2B5EF4-FFF2-40B4-BE49-F238E27FC236}">
                <a16:creationId xmlns:a16="http://schemas.microsoft.com/office/drawing/2014/main" id="{22B193F3-C825-A165-CA40-10B5786B4C97}"/>
              </a:ext>
            </a:extLst>
          </p:cNvPr>
          <p:cNvSpPr>
            <a:spLocks noGrp="1"/>
          </p:cNvSpPr>
          <p:nvPr>
            <p:ph idx="1"/>
          </p:nvPr>
        </p:nvSpPr>
        <p:spPr/>
        <p:txBody>
          <a:bodyPr>
            <a:normAutofit lnSpcReduction="10000"/>
          </a:bodyPr>
          <a:lstStyle/>
          <a:p>
            <a:pPr algn="l"/>
            <a:r>
              <a:rPr lang="en-IN" b="0" i="0" dirty="0">
                <a:solidFill>
                  <a:srgbClr val="000000"/>
                </a:solidFill>
                <a:effectLst/>
                <a:latin typeface="Verdana" panose="020B0604030504040204" pitchFamily="34" charset="0"/>
              </a:rPr>
              <a:t>Bundle is a higher-level oozie abstraction that will batch a set of coordinator applications. The user will be able to start/stop/suspend/resume/rerun in the bundle level resulting a better and easy operational control.</a:t>
            </a:r>
          </a:p>
          <a:p>
            <a:pPr algn="l"/>
            <a:r>
              <a:rPr lang="en-IN" b="0" i="0" dirty="0">
                <a:solidFill>
                  <a:srgbClr val="000000"/>
                </a:solidFill>
                <a:effectLst/>
                <a:latin typeface="Verdana" panose="020B0604030504040204" pitchFamily="34" charset="0"/>
              </a:rPr>
              <a:t>More specifically, the oozie </a:t>
            </a:r>
            <a:r>
              <a:rPr lang="en-IN" b="1" i="0" dirty="0">
                <a:solidFill>
                  <a:srgbClr val="000000"/>
                </a:solidFill>
                <a:effectLst/>
                <a:latin typeface="Verdana" panose="020B0604030504040204" pitchFamily="34" charset="0"/>
              </a:rPr>
              <a:t>Bundle</a:t>
            </a:r>
            <a:r>
              <a:rPr lang="en-IN" b="0" i="0" dirty="0">
                <a:solidFill>
                  <a:srgbClr val="000000"/>
                </a:solidFill>
                <a:effectLst/>
                <a:latin typeface="Verdana" panose="020B0604030504040204" pitchFamily="34" charset="0"/>
              </a:rPr>
              <a:t> system allows the user to define and execute a bunch of coordinator applications often called a data pipeline. There is no explicit dependency among the coordinator applications in a bundle. However, a user could use the data dependency of coordinator applications to create an implicit data application pipeline.</a:t>
            </a:r>
          </a:p>
          <a:p>
            <a:endParaRPr lang="en-IN" dirty="0"/>
          </a:p>
        </p:txBody>
      </p:sp>
    </p:spTree>
    <p:extLst>
      <p:ext uri="{BB962C8B-B14F-4D97-AF65-F5344CB8AC3E}">
        <p14:creationId xmlns:p14="http://schemas.microsoft.com/office/powerpoint/2010/main" val="2066538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BDE5-2321-2E61-5041-56D52E4CC1C8}"/>
              </a:ext>
            </a:extLst>
          </p:cNvPr>
          <p:cNvSpPr>
            <a:spLocks noGrp="1"/>
          </p:cNvSpPr>
          <p:nvPr>
            <p:ph type="title"/>
          </p:nvPr>
        </p:nvSpPr>
        <p:spPr/>
        <p:txBody>
          <a:bodyPr/>
          <a:lstStyle/>
          <a:p>
            <a:r>
              <a:rPr lang="en-IN" dirty="0"/>
              <a:t>Submit Oozie job</a:t>
            </a:r>
          </a:p>
        </p:txBody>
      </p:sp>
      <p:sp>
        <p:nvSpPr>
          <p:cNvPr id="4" name="Rectangle 1">
            <a:extLst>
              <a:ext uri="{FF2B5EF4-FFF2-40B4-BE49-F238E27FC236}">
                <a16:creationId xmlns:a16="http://schemas.microsoft.com/office/drawing/2014/main" id="{F72B50F2-43BB-8944-A299-41E6721A8AC1}"/>
              </a:ext>
            </a:extLst>
          </p:cNvPr>
          <p:cNvSpPr>
            <a:spLocks noGrp="1" noChangeArrowheads="1"/>
          </p:cNvSpPr>
          <p:nvPr>
            <p:ph idx="1"/>
          </p:nvPr>
        </p:nvSpPr>
        <p:spPr bwMode="auto">
          <a:xfrm>
            <a:off x="675861" y="3626903"/>
            <a:ext cx="11075505" cy="9694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oozie job --oozie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http://host_name:8080/oozie -D </a:t>
            </a:r>
            <a:r>
              <a:rPr kumimoji="0" lang="en-US" altLang="en-US" sz="2000" b="0" i="0" u="none" strike="noStrike" cap="none" normalizeH="0" baseline="0" dirty="0" err="1">
                <a:ln>
                  <a:noFill/>
                </a:ln>
                <a:solidFill>
                  <a:srgbClr val="000000"/>
                </a:solidFill>
                <a:effectLst/>
                <a:latin typeface="var(--bs-font-monospace)"/>
              </a:rPr>
              <a:t>oozie.wf.application.path</a:t>
            </a:r>
            <a:r>
              <a:rPr kumimoji="0" lang="en-US" altLang="en-US" sz="2000" b="0" i="0" u="none" strike="noStrike" cap="none" normalizeH="0" baseline="0" dirty="0">
                <a:ln>
                  <a:noFill/>
                </a:ln>
                <a:solidFill>
                  <a:srgbClr val="000000"/>
                </a:solidFill>
                <a:effectLst/>
                <a:latin typeface="var(--bs-font-monospace)"/>
              </a:rPr>
              <a:t>=hdfs://namenodepath/pathof_workflow_xml/workflow.xml-run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07C0-28F1-8FC1-D6B5-DE4C835B23DA}"/>
              </a:ext>
            </a:extLst>
          </p:cNvPr>
          <p:cNvSpPr txBox="1"/>
          <p:nvPr/>
        </p:nvSpPr>
        <p:spPr>
          <a:xfrm>
            <a:off x="675861" y="1690688"/>
            <a:ext cx="9872869" cy="1754326"/>
          </a:xfrm>
          <a:prstGeom prst="rect">
            <a:avLst/>
          </a:prstGeom>
          <a:noFill/>
        </p:spPr>
        <p:txBody>
          <a:bodyPr wrap="square" rtlCol="0">
            <a:spAutoFit/>
          </a:bodyPr>
          <a:lstStyle/>
          <a:p>
            <a:pPr algn="just"/>
            <a:r>
              <a:rPr lang="en-IN" b="0" i="0" dirty="0">
                <a:solidFill>
                  <a:srgbClr val="000000"/>
                </a:solidFill>
                <a:effectLst/>
                <a:latin typeface="Nunito" panose="020B0604020202020204" pitchFamily="2" charset="0"/>
              </a:rPr>
              <a:t>An Oozie topology runs in a distributed manner, on multiple worker nodes. Storm spreads the tasks evenly on all the worker nodes. The worker node’s role is to listen for jobs and start or stop the processes whenever a new job arrives.</a:t>
            </a:r>
          </a:p>
          <a:p>
            <a:pPr algn="just"/>
            <a:r>
              <a:rPr lang="en-IN" b="1" dirty="0">
                <a:solidFill>
                  <a:srgbClr val="000000"/>
                </a:solidFill>
                <a:latin typeface="Nunito" panose="020B0604020202020204" pitchFamily="2" charset="0"/>
              </a:rPr>
              <a:t>Point to Remember</a:t>
            </a:r>
            <a:r>
              <a:rPr lang="en-IN" b="0" i="0" dirty="0">
                <a:solidFill>
                  <a:srgbClr val="000000"/>
                </a:solidFill>
                <a:effectLst/>
                <a:latin typeface="Nunito" panose="020B0604020202020204" pitchFamily="2" charset="0"/>
              </a:rPr>
              <a:t> − </a:t>
            </a:r>
            <a:r>
              <a:rPr lang="en-IN" b="0" i="1" dirty="0">
                <a:solidFill>
                  <a:srgbClr val="000000"/>
                </a:solidFill>
                <a:effectLst/>
                <a:latin typeface="Nunito" panose="020B0604020202020204" pitchFamily="2" charset="0"/>
              </a:rPr>
              <a:t>The workflow and hive scripts should be placed in HDFS path before running the workflow.</a:t>
            </a:r>
            <a:endParaRPr lang="en-IN"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412335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3295</TotalTime>
  <Words>1899</Words>
  <Application>Microsoft Office PowerPoint</Application>
  <PresentationFormat>Widescreen</PresentationFormat>
  <Paragraphs>113</Paragraphs>
  <Slides>53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53</vt:i4>
      </vt:variant>
    </vt:vector>
  </HeadingPairs>
  <TitlesOfParts>
    <vt:vector size="70" baseType="lpstr">
      <vt:lpstr>Arial</vt:lpstr>
      <vt:lpstr>Arial</vt:lpstr>
      <vt:lpstr>CalibreWeb</vt:lpstr>
      <vt:lpstr>Calibri</vt:lpstr>
      <vt:lpstr>Calibri Light</vt:lpstr>
      <vt:lpstr>Courier New</vt:lpstr>
      <vt:lpstr>Georgia</vt:lpstr>
      <vt:lpstr>inherit</vt:lpstr>
      <vt:lpstr>Nunito</vt:lpstr>
      <vt:lpstr>Roboto</vt:lpstr>
      <vt:lpstr>Segoe UI</vt:lpstr>
      <vt:lpstr>sf_pro_displaysemibold</vt:lpstr>
      <vt:lpstr>Source Sans Pro</vt:lpstr>
      <vt:lpstr>var(--bs-font-monospace)</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Apache Sqoop</vt:lpstr>
      <vt:lpstr>Sqoop Conditional Imports </vt:lpstr>
      <vt:lpstr>Sqoop File Formats</vt:lpstr>
      <vt:lpstr>Sqoop File Formats</vt:lpstr>
      <vt:lpstr>Apache Flume</vt:lpstr>
      <vt:lpstr>Flume Interceptors</vt:lpstr>
      <vt:lpstr>Flume Consolidation and multi-agent flow</vt:lpstr>
      <vt:lpstr>Consolidation</vt:lpstr>
      <vt:lpstr>Apache Oozie</vt:lpstr>
      <vt:lpstr>Oozie Workflow </vt:lpstr>
      <vt:lpstr>Oozie Bundle</vt:lpstr>
      <vt:lpstr>Submit Oozie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46</cp:revision>
  <dcterms:created xsi:type="dcterms:W3CDTF">2022-09-18T09:44:45Z</dcterms:created>
  <dcterms:modified xsi:type="dcterms:W3CDTF">2022-12-26T08:07:31Z</dcterms:modified>
</cp:coreProperties>
</file>