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F5E2-49B1-D7DE-C98D-4C9929DFC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2A837C-A26A-9E38-6309-AA88B5F6C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27CDDB6-FD4D-390F-DB9C-A28F75068F7D}"/>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5" name="Footer Placeholder 4">
            <a:extLst>
              <a:ext uri="{FF2B5EF4-FFF2-40B4-BE49-F238E27FC236}">
                <a16:creationId xmlns:a16="http://schemas.microsoft.com/office/drawing/2014/main" id="{CAE9EE7E-4C8D-E87D-6D25-52B1726C5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A8002-3907-1478-8976-2749EAB8EA9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96009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1E42-E39C-ED8D-5DC5-1AB809FF0F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44842-44DC-D2EE-ED88-EAEB0CCBA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12171-B0D5-527C-48B8-4457F882D74E}"/>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5" name="Footer Placeholder 4">
            <a:extLst>
              <a:ext uri="{FF2B5EF4-FFF2-40B4-BE49-F238E27FC236}">
                <a16:creationId xmlns:a16="http://schemas.microsoft.com/office/drawing/2014/main" id="{C7213097-D9F1-BDB8-100D-B7BD25993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84F34F-B001-E50B-076D-F5193E6CE10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4110257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17ADF-170A-A469-0C34-1C2B7A5479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7C502-D88F-A189-4C4F-565CF9569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A35D3-CCEA-561C-9ED2-94EF7424D5D4}"/>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5" name="Footer Placeholder 4">
            <a:extLst>
              <a:ext uri="{FF2B5EF4-FFF2-40B4-BE49-F238E27FC236}">
                <a16:creationId xmlns:a16="http://schemas.microsoft.com/office/drawing/2014/main" id="{6E08C3EE-59A3-A96C-27C2-0FD4F1DAC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99732-D1CC-4401-13B4-FC01C765BAEC}"/>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71964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FA45-CA47-99A5-DA88-25A9EAC28E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CB891F-84AD-2A0B-6F92-FD2E246E99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ABE96-0F77-DA1E-3411-94339878A48A}"/>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5" name="Footer Placeholder 4">
            <a:extLst>
              <a:ext uri="{FF2B5EF4-FFF2-40B4-BE49-F238E27FC236}">
                <a16:creationId xmlns:a16="http://schemas.microsoft.com/office/drawing/2014/main" id="{C5DE504A-EF68-DA24-05EF-120B5B8619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FD1CE-B8A8-A0ED-09E3-2692EFB33170}"/>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56336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DD5E-CE40-8C7F-2A93-DD63E518B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82B3A2-899D-8CE9-C856-3E285B7980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F9938-DDED-13CA-6B84-00CC18D34615}"/>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5" name="Footer Placeholder 4">
            <a:extLst>
              <a:ext uri="{FF2B5EF4-FFF2-40B4-BE49-F238E27FC236}">
                <a16:creationId xmlns:a16="http://schemas.microsoft.com/office/drawing/2014/main" id="{0D24CA69-108A-9321-24A6-E897BD0F1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6702B-7B7F-37EB-1F2C-7A1FEB7C1F3B}"/>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363101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1C76-AC09-77D2-5BAE-B1CE6B4DB8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AC1913-D3AC-C851-FE35-A817C9368F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F9771F-3D78-30F3-4051-2F1F3CD951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843B7F-F910-BAB3-1A7E-7E546F9AB1FC}"/>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6" name="Footer Placeholder 5">
            <a:extLst>
              <a:ext uri="{FF2B5EF4-FFF2-40B4-BE49-F238E27FC236}">
                <a16:creationId xmlns:a16="http://schemas.microsoft.com/office/drawing/2014/main" id="{96D62A33-F8BC-4227-DED6-207827825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7F5B5-B36F-95CC-25EC-BC0666B8FC8E}"/>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30850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E6AC-49BF-DBFD-AA51-F167CEC4AE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9EF054-7910-3F23-900E-0EE2BE0842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2B8C1-E32E-E662-0327-D43A605660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3BC553-04E3-A989-034A-84B6659CBD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7E7A5-895B-0DD9-9D9E-5D9035C5F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CB3D20-5FF2-6EAC-A525-DAC7BF6AB258}"/>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8" name="Footer Placeholder 7">
            <a:extLst>
              <a:ext uri="{FF2B5EF4-FFF2-40B4-BE49-F238E27FC236}">
                <a16:creationId xmlns:a16="http://schemas.microsoft.com/office/drawing/2014/main" id="{5707EB87-403B-C855-C79C-94720C6F52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6E95F1-3C4A-B15E-DEA6-D7A22708E58D}"/>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96430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301C-5303-349D-9B00-933AADFBA6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C13BC-791D-4645-FBA1-6AA6FC8C5E42}"/>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4" name="Footer Placeholder 3">
            <a:extLst>
              <a:ext uri="{FF2B5EF4-FFF2-40B4-BE49-F238E27FC236}">
                <a16:creationId xmlns:a16="http://schemas.microsoft.com/office/drawing/2014/main" id="{FBECB52E-B28B-D0F2-ABF0-CF19DCDA22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03A967-9CE4-1463-DD9F-086BB28AD5D4}"/>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53664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1B61CE-F0F3-3480-E720-73AEE2EE479D}"/>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3" name="Footer Placeholder 2">
            <a:extLst>
              <a:ext uri="{FF2B5EF4-FFF2-40B4-BE49-F238E27FC236}">
                <a16:creationId xmlns:a16="http://schemas.microsoft.com/office/drawing/2014/main" id="{D3474023-AE15-4C7C-57D7-36C8D17D3C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38E5B3-07B2-CF91-DD8A-6F8ACB9A36E2}"/>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338398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76B0-5BCF-5E18-3D2F-AC40279E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7C680F-D300-64A3-0E66-0BBD1B370A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66875E-F291-24E6-0666-FDDA02DA6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7745C-779E-E030-4819-EA7185BB9B1D}"/>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6" name="Footer Placeholder 5">
            <a:extLst>
              <a:ext uri="{FF2B5EF4-FFF2-40B4-BE49-F238E27FC236}">
                <a16:creationId xmlns:a16="http://schemas.microsoft.com/office/drawing/2014/main" id="{4547A009-5548-BC3D-7779-C65226C8A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59E522-32E3-0A58-0FF0-CC64BA4A1419}"/>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29306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55EA-2F84-8D28-03A1-3B3FEA0A8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78931D-7A66-4ED6-0E00-42FB47C1E0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132A8B-78E1-2B39-26DD-4D77380C9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68D49-C73D-10B5-DA9F-A85C9FA78427}"/>
              </a:ext>
            </a:extLst>
          </p:cNvPr>
          <p:cNvSpPr>
            <a:spLocks noGrp="1"/>
          </p:cNvSpPr>
          <p:nvPr>
            <p:ph type="dt" sz="half" idx="10"/>
          </p:nvPr>
        </p:nvSpPr>
        <p:spPr/>
        <p:txBody>
          <a:bodyPr/>
          <a:lstStyle/>
          <a:p>
            <a:fld id="{1910B5C7-9BF1-4748-BFED-C2E601268B93}" type="datetimeFigureOut">
              <a:rPr lang="en-IN" smtClean="0"/>
              <a:t>22-12-2022</a:t>
            </a:fld>
            <a:endParaRPr lang="en-IN"/>
          </a:p>
        </p:txBody>
      </p:sp>
      <p:sp>
        <p:nvSpPr>
          <p:cNvPr id="6" name="Footer Placeholder 5">
            <a:extLst>
              <a:ext uri="{FF2B5EF4-FFF2-40B4-BE49-F238E27FC236}">
                <a16:creationId xmlns:a16="http://schemas.microsoft.com/office/drawing/2014/main" id="{931C5637-F7E0-2B44-BFF6-B0A9004F8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959194-CAF7-57E2-46C5-91B816824D8E}"/>
              </a:ext>
            </a:extLst>
          </p:cNvPr>
          <p:cNvSpPr>
            <a:spLocks noGrp="1"/>
          </p:cNvSpPr>
          <p:nvPr>
            <p:ph type="sldNum" sz="quarter" idx="12"/>
          </p:nvPr>
        </p:nvSpPr>
        <p:spPr/>
        <p:txBody>
          <a:bodyPr/>
          <a:lstStyle/>
          <a:p>
            <a:fld id="{F19B0BB5-68F1-4C72-8C8C-F840C5189E2C}" type="slidenum">
              <a:rPr lang="en-IN" smtClean="0"/>
              <a:t>‹#›</a:t>
            </a:fld>
            <a:endParaRPr lang="en-IN"/>
          </a:p>
        </p:txBody>
      </p:sp>
    </p:spTree>
    <p:extLst>
      <p:ext uri="{BB962C8B-B14F-4D97-AF65-F5344CB8AC3E}">
        <p14:creationId xmlns:p14="http://schemas.microsoft.com/office/powerpoint/2010/main" val="113824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4693D-15B0-AAD2-F923-65B249C6C2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EB1E9-1997-725E-CE8E-2AD03212C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D32E8-5E1E-8F8A-9A4C-CDFD59CC3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0B5C7-9BF1-4748-BFED-C2E601268B93}" type="datetimeFigureOut">
              <a:rPr lang="en-IN" smtClean="0"/>
              <a:t>22-12-2022</a:t>
            </a:fld>
            <a:endParaRPr lang="en-IN"/>
          </a:p>
        </p:txBody>
      </p:sp>
      <p:sp>
        <p:nvSpPr>
          <p:cNvPr id="5" name="Footer Placeholder 4">
            <a:extLst>
              <a:ext uri="{FF2B5EF4-FFF2-40B4-BE49-F238E27FC236}">
                <a16:creationId xmlns:a16="http://schemas.microsoft.com/office/drawing/2014/main" id="{2817BC5C-5EB8-2419-9871-6043994EA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1742E0-9C75-5DE5-823F-88C276F33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B0BB5-68F1-4C72-8C8C-F840C5189E2C}" type="slidenum">
              <a:rPr lang="en-IN" smtClean="0"/>
              <a:t>‹#›</a:t>
            </a:fld>
            <a:endParaRPr lang="en-IN"/>
          </a:p>
        </p:txBody>
      </p:sp>
    </p:spTree>
    <p:extLst>
      <p:ext uri="{BB962C8B-B14F-4D97-AF65-F5344CB8AC3E}">
        <p14:creationId xmlns:p14="http://schemas.microsoft.com/office/powerpoint/2010/main" val="3609573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powershell/module/psreadline/about/about_psreadline" TargetMode="External"/><Relationship Id="rId2" Type="http://schemas.openxmlformats.org/officeDocument/2006/relationships/hyperlink" Target="https://learn.microsoft.com/en-us/powershell/module/microsoft.powershell.core/about/about_history" TargetMode="External"/><Relationship Id="rId1" Type="http://schemas.openxmlformats.org/officeDocument/2006/relationships/slideLayout" Target="../slideLayouts/slideLayout2.xml"/><Relationship Id="rId6" Type="http://schemas.openxmlformats.org/officeDocument/2006/relationships/hyperlink" Target="https://learn.microsoft.com/en-us/powershell/module/microsoft.powershell.core/get-help" TargetMode="External"/><Relationship Id="rId5" Type="http://schemas.openxmlformats.org/officeDocument/2006/relationships/hyperlink" Target="https://learn.microsoft.com/en-us/powershell/module/microsoft.powershell.core/about/about_pipelines" TargetMode="External"/><Relationship Id="rId4" Type="http://schemas.openxmlformats.org/officeDocument/2006/relationships/hyperlink" Target="https://learn.microsoft.com/en-us/powershell/module/microsoft.powershell.core/about/about_aliase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learn.microsoft.com/en-us/powershell/module/microsoft.powershell.utility/convertfrom-csv" TargetMode="External"/><Relationship Id="rId3" Type="http://schemas.openxmlformats.org/officeDocument/2006/relationships/hyperlink" Target="https://learn.microsoft.com/en-us/powershell/module/microsoft.powershell.core/about/about_classes" TargetMode="External"/><Relationship Id="rId7" Type="http://schemas.openxmlformats.org/officeDocument/2006/relationships/hyperlink" Target="https://learn.microsoft.com/en-us/powershell/module/microsoft.powershell.core/about/about_types.ps1xml" TargetMode="External"/><Relationship Id="rId2" Type="http://schemas.openxmlformats.org/officeDocument/2006/relationships/hyperlink" Target="https://learn.microsoft.com/en-us/powershell/module/microsoft.powershell.core/about/about_functions_advanced" TargetMode="External"/><Relationship Id="rId1" Type="http://schemas.openxmlformats.org/officeDocument/2006/relationships/slideLayout" Target="../slideLayouts/slideLayout2.xml"/><Relationship Id="rId6" Type="http://schemas.openxmlformats.org/officeDocument/2006/relationships/hyperlink" Target="https://learn.microsoft.com/en-us/powershell/module/microsoft.powershell.core/about/about_format.ps1xml" TargetMode="External"/><Relationship Id="rId5" Type="http://schemas.openxmlformats.org/officeDocument/2006/relationships/hyperlink" Target="https://learn.microsoft.com/en-us/powershell/module/microsoft.powershell.core/about/about_modules" TargetMode="External"/><Relationship Id="rId10" Type="http://schemas.openxmlformats.org/officeDocument/2006/relationships/hyperlink" Target="https://learn.microsoft.com/en-us/powershell/module/microsoft.powershell.utility/convertto-xml" TargetMode="External"/><Relationship Id="rId4" Type="http://schemas.openxmlformats.org/officeDocument/2006/relationships/hyperlink" Target="https://learn.microsoft.com/en-us/powershell/module/microsoft.powershell.core/about/about_scripts" TargetMode="External"/><Relationship Id="rId9" Type="http://schemas.openxmlformats.org/officeDocument/2006/relationships/hyperlink" Target="https://learn.microsoft.com/en-us/powershell/module/microsoft.powershell.utility/convertfrom-json"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cloud.google.com/powershell/" TargetMode="External"/><Relationship Id="rId3" Type="http://schemas.openxmlformats.org/officeDocument/2006/relationships/hyperlink" Target="https://learn.microsoft.com/en-us/powershell/windows/get-started" TargetMode="External"/><Relationship Id="rId7" Type="http://schemas.openxmlformats.org/officeDocument/2006/relationships/hyperlink" Target="https://core.vmware.com/vmware-powercli" TargetMode="External"/><Relationship Id="rId2" Type="http://schemas.openxmlformats.org/officeDocument/2006/relationships/hyperlink" Target="https://learn.microsoft.com/en-us/powershell/azure" TargetMode="External"/><Relationship Id="rId1" Type="http://schemas.openxmlformats.org/officeDocument/2006/relationships/slideLayout" Target="../slideLayouts/slideLayout2.xml"/><Relationship Id="rId6" Type="http://schemas.openxmlformats.org/officeDocument/2006/relationships/hyperlink" Target="https://aws.amazon.com/powershell/" TargetMode="External"/><Relationship Id="rId5" Type="http://schemas.openxmlformats.org/officeDocument/2006/relationships/hyperlink" Target="https://learn.microsoft.com/en-us/sql/powershell/sql-server-powershell" TargetMode="External"/><Relationship Id="rId4" Type="http://schemas.openxmlformats.org/officeDocument/2006/relationships/hyperlink" Target="https://learn.microsoft.com/en-us/powershell/exchange/exchange-management-shel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owershell/scripting/dsc/configurations/configurations" TargetMode="External"/><Relationship Id="rId2" Type="http://schemas.openxmlformats.org/officeDocument/2006/relationships/hyperlink" Target="https://learn.microsoft.com/en-us/powershell/scripting/dsc/overview/dscforengineers" TargetMode="External"/><Relationship Id="rId1" Type="http://schemas.openxmlformats.org/officeDocument/2006/relationships/slideLayout" Target="../slideLayouts/slideLayout2.xml"/><Relationship Id="rId4" Type="http://schemas.openxmlformats.org/officeDocument/2006/relationships/hyperlink" Target="https://learn.microsoft.com/en-us/powershell/scripting/dsc/pull-server/enactingconfiguration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D984-B0DD-2FB8-D499-E12CE27E4188}"/>
              </a:ext>
            </a:extLst>
          </p:cNvPr>
          <p:cNvSpPr>
            <a:spLocks noGrp="1"/>
          </p:cNvSpPr>
          <p:nvPr>
            <p:ph type="ctrTitle"/>
          </p:nvPr>
        </p:nvSpPr>
        <p:spPr/>
        <p:txBody>
          <a:bodyPr/>
          <a:lstStyle/>
          <a:p>
            <a:r>
              <a:rPr lang="en-IN" dirty="0"/>
              <a:t>PowerShell Basics</a:t>
            </a:r>
          </a:p>
        </p:txBody>
      </p:sp>
    </p:spTree>
    <p:extLst>
      <p:ext uri="{BB962C8B-B14F-4D97-AF65-F5344CB8AC3E}">
        <p14:creationId xmlns:p14="http://schemas.microsoft.com/office/powerpoint/2010/main" val="191126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FCE9-C185-0F85-72BD-552D9E5CD8D9}"/>
              </a:ext>
            </a:extLst>
          </p:cNvPr>
          <p:cNvSpPr>
            <a:spLocks noGrp="1"/>
          </p:cNvSpPr>
          <p:nvPr>
            <p:ph type="title"/>
          </p:nvPr>
        </p:nvSpPr>
        <p:spPr/>
        <p:txBody>
          <a:bodyPr/>
          <a:lstStyle/>
          <a:p>
            <a:r>
              <a:rPr lang="en-IN" dirty="0"/>
              <a:t>Using PS cmdlets</a:t>
            </a:r>
          </a:p>
        </p:txBody>
      </p:sp>
      <p:sp>
        <p:nvSpPr>
          <p:cNvPr id="4" name="Rectangle 1">
            <a:extLst>
              <a:ext uri="{FF2B5EF4-FFF2-40B4-BE49-F238E27FC236}">
                <a16:creationId xmlns:a16="http://schemas.microsoft.com/office/drawing/2014/main" id="{4B2F6458-2FBF-C8D7-A84A-4E23B5CB05B7}"/>
              </a:ext>
            </a:extLst>
          </p:cNvPr>
          <p:cNvSpPr>
            <a:spLocks noGrp="1" noChangeArrowheads="1"/>
          </p:cNvSpPr>
          <p:nvPr>
            <p:ph idx="1"/>
          </p:nvPr>
        </p:nvSpPr>
        <p:spPr bwMode="auto">
          <a:xfrm>
            <a:off x="515600" y="1514569"/>
            <a:ext cx="10838200" cy="4874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PowerShell includes cmdlets that help you discover PowerShell. Using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these three cmdlets, you can discover what commands available,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171717"/>
                </a:solidFill>
                <a:latin typeface="Segoe UI" panose="020B0502040204020203" pitchFamily="34" charset="0"/>
              </a:rPr>
              <a:t>what they do, and what types they operate 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Get-Verb</a:t>
            </a:r>
            <a:r>
              <a:rPr lang="en-US" altLang="en-US" sz="2000" dirty="0">
                <a:solidFill>
                  <a:srgbClr val="171717"/>
                </a:solidFill>
                <a:latin typeface="Segoe UI" panose="020B0502040204020203" pitchFamily="34" charset="0"/>
              </a:rPr>
              <a:t>. Running this command returns a list of verbs that most commands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adhere to. The response includes a description of what these verbs do.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As most commands follow this naming, it sets expectations on what a command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does. This helps you select the appropriate command and what to name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 command, should you be creating one.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Get-Command</a:t>
            </a:r>
            <a:r>
              <a:rPr lang="en-US" altLang="en-US" sz="2000" dirty="0">
                <a:solidFill>
                  <a:srgbClr val="171717"/>
                </a:solidFill>
                <a:latin typeface="Segoe UI" panose="020B0502040204020203" pitchFamily="34" charset="0"/>
              </a:rPr>
              <a:t>. This command retrieves a list of all commands installed</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 on your machine.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Get-Member</a:t>
            </a:r>
            <a:r>
              <a:rPr lang="en-US" altLang="en-US" sz="2000" dirty="0">
                <a:solidFill>
                  <a:srgbClr val="171717"/>
                </a:solidFill>
                <a:latin typeface="Segoe UI" panose="020B0502040204020203" pitchFamily="34" charset="0"/>
              </a:rPr>
              <a:t>. It operates on object based output and is able to</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 discover what object, properties and methods are available for a command.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solidFill>
                  <a:srgbClr val="171717"/>
                </a:solidFill>
                <a:latin typeface="Segoe UI" panose="020B0502040204020203" pitchFamily="34" charset="0"/>
              </a:rPr>
              <a:t>Get-Help</a:t>
            </a:r>
            <a:r>
              <a:rPr lang="en-US" altLang="en-US" sz="2000" dirty="0">
                <a:solidFill>
                  <a:srgbClr val="171717"/>
                </a:solidFill>
                <a:latin typeface="Segoe UI" panose="020B0502040204020203" pitchFamily="34" charset="0"/>
              </a:rPr>
              <a:t>. Invoking this command with the name of a command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rgbClr val="171717"/>
                </a:solidFill>
                <a:latin typeface="Segoe UI" panose="020B0502040204020203" pitchFamily="34" charset="0"/>
              </a:rPr>
              <a:t>as an argument displays a help page describing various parts of a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12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09EE83-899E-7DEA-E794-B25A0BAEF306}"/>
              </a:ext>
            </a:extLst>
          </p:cNvPr>
          <p:cNvSpPr>
            <a:spLocks noGrp="1"/>
          </p:cNvSpPr>
          <p:nvPr>
            <p:ph type="title"/>
          </p:nvPr>
        </p:nvSpPr>
        <p:spPr>
          <a:xfrm>
            <a:off x="643467" y="321734"/>
            <a:ext cx="10905066" cy="1135737"/>
          </a:xfrm>
        </p:spPr>
        <p:txBody>
          <a:bodyPr>
            <a:normAutofit/>
          </a:bodyPr>
          <a:lstStyle/>
          <a:p>
            <a:r>
              <a:rPr lang="en-IN" sz="3600"/>
              <a:t>What is PowerShell</a:t>
            </a:r>
          </a:p>
        </p:txBody>
      </p:sp>
      <p:sp>
        <p:nvSpPr>
          <p:cNvPr id="3" name="Content Placeholder 2">
            <a:extLst>
              <a:ext uri="{FF2B5EF4-FFF2-40B4-BE49-F238E27FC236}">
                <a16:creationId xmlns:a16="http://schemas.microsoft.com/office/drawing/2014/main" id="{A87CD6ED-52B1-F7D5-F0DF-90F7FE7B193A}"/>
              </a:ext>
            </a:extLst>
          </p:cNvPr>
          <p:cNvSpPr>
            <a:spLocks noGrp="1"/>
          </p:cNvSpPr>
          <p:nvPr>
            <p:ph idx="1"/>
          </p:nvPr>
        </p:nvSpPr>
        <p:spPr>
          <a:xfrm>
            <a:off x="643469" y="1782981"/>
            <a:ext cx="4008384" cy="4393982"/>
          </a:xfrm>
        </p:spPr>
        <p:txBody>
          <a:bodyPr>
            <a:normAutofit/>
          </a:bodyPr>
          <a:lstStyle/>
          <a:p>
            <a:r>
              <a:rPr lang="en-IN" sz="2000" b="0" i="0" dirty="0">
                <a:effectLst/>
                <a:latin typeface="Segoe UI" panose="020B0502040204020203" pitchFamily="34" charset="0"/>
              </a:rPr>
              <a:t>PowerShell is a cross-platform task automation solution made up of a command-line shell, a scripting language, and a configuration management framework. PowerShell runs on Windows, Linux, and macOS.</a:t>
            </a:r>
          </a:p>
          <a:p>
            <a:endParaRPr lang="en-IN" sz="2000" dirty="0">
              <a:latin typeface="Segoe UI" panose="020B0502040204020203" pitchFamily="34" charset="0"/>
            </a:endParaRPr>
          </a:p>
          <a:p>
            <a:pPr marL="0" indent="0">
              <a:buNone/>
            </a:pPr>
            <a:endParaRPr lang="en-IN"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43BFFE6E-EC4B-BC00-3982-07937DFB6059}"/>
              </a:ext>
            </a:extLst>
          </p:cNvPr>
          <p:cNvPicPr>
            <a:picLocks noChangeAspect="1"/>
          </p:cNvPicPr>
          <p:nvPr/>
        </p:nvPicPr>
        <p:blipFill>
          <a:blip r:embed="rId2"/>
          <a:stretch>
            <a:fillRect/>
          </a:stretch>
        </p:blipFill>
        <p:spPr>
          <a:xfrm>
            <a:off x="5295320" y="1834350"/>
            <a:ext cx="6253212" cy="425915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9409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B1BD-4214-54E9-86DE-A9DBB60F9C17}"/>
              </a:ext>
            </a:extLst>
          </p:cNvPr>
          <p:cNvSpPr>
            <a:spLocks noGrp="1"/>
          </p:cNvSpPr>
          <p:nvPr>
            <p:ph type="title"/>
          </p:nvPr>
        </p:nvSpPr>
        <p:spPr/>
        <p:txBody>
          <a:bodyPr/>
          <a:lstStyle/>
          <a:p>
            <a:r>
              <a:rPr lang="en-IN" dirty="0"/>
              <a:t>PowerShell command shell</a:t>
            </a:r>
          </a:p>
        </p:txBody>
      </p:sp>
      <p:sp>
        <p:nvSpPr>
          <p:cNvPr id="4" name="Rectangle 1">
            <a:extLst>
              <a:ext uri="{FF2B5EF4-FFF2-40B4-BE49-F238E27FC236}">
                <a16:creationId xmlns:a16="http://schemas.microsoft.com/office/drawing/2014/main" id="{B5CCF490-2A09-FC4E-FB81-BF4A76CADEEB}"/>
              </a:ext>
            </a:extLst>
          </p:cNvPr>
          <p:cNvSpPr>
            <a:spLocks noGrp="1" noChangeArrowheads="1"/>
          </p:cNvSpPr>
          <p:nvPr>
            <p:ph idx="1"/>
          </p:nvPr>
        </p:nvSpPr>
        <p:spPr bwMode="auto">
          <a:xfrm>
            <a:off x="590572" y="1586316"/>
            <a:ext cx="11010855" cy="30276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39618" tIns="14283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PowerShell is a modern command shell that includes the best features of other popular shells.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Unlike most shells that only accept and return text,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Segoe UI" panose="020B0502040204020203" pitchFamily="34" charset="0"/>
              </a:rPr>
              <a:t> PowerShell accepts and returns .NET objects. The shell includes the following features: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Robust command-line </a:t>
            </a:r>
            <a:r>
              <a:rPr lang="en-US" altLang="en-US" sz="2000" dirty="0">
                <a:latin typeface="Segoe UI" panose="020B0502040204020203" pitchFamily="34" charset="0"/>
                <a:hlinkClick r:id="rId2">
                  <a:extLst>
                    <a:ext uri="{A12FA001-AC4F-418D-AE19-62706E023703}">
                      <ahyp:hlinkClr xmlns:ahyp="http://schemas.microsoft.com/office/drawing/2018/hyperlinkcolor" val="tx"/>
                    </a:ext>
                  </a:extLst>
                </a:hlinkClick>
              </a:rPr>
              <a:t>history</a:t>
            </a:r>
            <a:endParaRPr lang="en-US" altLang="en-US" sz="2000" dirty="0">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Tab completion and command prediction (See </a:t>
            </a:r>
            <a:r>
              <a:rPr lang="en-US" altLang="en-US" sz="2000" dirty="0" err="1">
                <a:latin typeface="Segoe UI" panose="020B0502040204020203" pitchFamily="34" charset="0"/>
                <a:hlinkClick r:id="rId3">
                  <a:extLst>
                    <a:ext uri="{A12FA001-AC4F-418D-AE19-62706E023703}">
                      <ahyp:hlinkClr xmlns:ahyp="http://schemas.microsoft.com/office/drawing/2018/hyperlinkcolor" val="tx"/>
                    </a:ext>
                  </a:extLst>
                </a:hlinkClick>
              </a:rPr>
              <a:t>about_PSReadLine</a:t>
            </a:r>
            <a:r>
              <a:rPr lang="en-US" altLang="en-US" sz="2000" dirty="0">
                <a:latin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Supports command and parameter </a:t>
            </a:r>
            <a:r>
              <a:rPr lang="en-US" altLang="en-US" sz="2000" dirty="0">
                <a:latin typeface="Segoe UI" panose="020B0502040204020203" pitchFamily="34" charset="0"/>
                <a:hlinkClick r:id="rId4">
                  <a:extLst>
                    <a:ext uri="{A12FA001-AC4F-418D-AE19-62706E023703}">
                      <ahyp:hlinkClr xmlns:ahyp="http://schemas.microsoft.com/office/drawing/2018/hyperlinkcolor" val="tx"/>
                    </a:ext>
                  </a:extLst>
                </a:hlinkClick>
              </a:rPr>
              <a:t>aliases</a:t>
            </a:r>
            <a:endParaRPr lang="en-US" altLang="en-US" sz="2000" dirty="0">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hlinkClick r:id="rId5">
                  <a:extLst>
                    <a:ext uri="{A12FA001-AC4F-418D-AE19-62706E023703}">
                      <ahyp:hlinkClr xmlns:ahyp="http://schemas.microsoft.com/office/drawing/2018/hyperlinkcolor" val="tx"/>
                    </a:ext>
                  </a:extLst>
                </a:hlinkClick>
              </a:rPr>
              <a:t>Pipeline</a:t>
            </a:r>
            <a:r>
              <a:rPr lang="en-US" altLang="en-US" sz="2000" dirty="0">
                <a:latin typeface="Segoe UI" panose="020B0502040204020203" pitchFamily="34" charset="0"/>
              </a:rPr>
              <a:t> for chaining commands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Segoe UI" panose="020B0502040204020203" pitchFamily="34" charset="0"/>
              </a:rPr>
              <a:t>In-console </a:t>
            </a:r>
            <a:r>
              <a:rPr lang="en-US" altLang="en-US" sz="2000" dirty="0">
                <a:latin typeface="Segoe UI" panose="020B0502040204020203" pitchFamily="34" charset="0"/>
                <a:hlinkClick r:id="rId6">
                  <a:extLst>
                    <a:ext uri="{A12FA001-AC4F-418D-AE19-62706E023703}">
                      <ahyp:hlinkClr xmlns:ahyp="http://schemas.microsoft.com/office/drawing/2018/hyperlinkcolor" val="tx"/>
                    </a:ext>
                  </a:extLst>
                </a:hlinkClick>
              </a:rPr>
              <a:t>help</a:t>
            </a:r>
            <a:r>
              <a:rPr lang="en-US" altLang="en-US" sz="2000" dirty="0">
                <a:latin typeface="Segoe UI" panose="020B0502040204020203" pitchFamily="34" charset="0"/>
              </a:rPr>
              <a:t> system, similar to Unix man pages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67655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DF07-9591-BD26-B817-830ACAA8E76B}"/>
              </a:ext>
            </a:extLst>
          </p:cNvPr>
          <p:cNvSpPr>
            <a:spLocks noGrp="1"/>
          </p:cNvSpPr>
          <p:nvPr>
            <p:ph type="title"/>
          </p:nvPr>
        </p:nvSpPr>
        <p:spPr/>
        <p:txBody>
          <a:bodyPr/>
          <a:lstStyle/>
          <a:p>
            <a:r>
              <a:rPr lang="en-IN" dirty="0"/>
              <a:t>Scripting Feature</a:t>
            </a:r>
          </a:p>
        </p:txBody>
      </p:sp>
      <p:sp>
        <p:nvSpPr>
          <p:cNvPr id="3" name="Content Placeholder 2">
            <a:extLst>
              <a:ext uri="{FF2B5EF4-FFF2-40B4-BE49-F238E27FC236}">
                <a16:creationId xmlns:a16="http://schemas.microsoft.com/office/drawing/2014/main" id="{AD087334-DBF1-BA85-488B-611466FDE651}"/>
              </a:ext>
            </a:extLst>
          </p:cNvPr>
          <p:cNvSpPr>
            <a:spLocks noGrp="1"/>
          </p:cNvSpPr>
          <p:nvPr>
            <p:ph idx="1"/>
          </p:nvPr>
        </p:nvSpPr>
        <p:spPr/>
        <p:txBody>
          <a:bodyPr>
            <a:normAutofit fontScale="92500" lnSpcReduction="10000"/>
          </a:bodyPr>
          <a:lstStyle/>
          <a:p>
            <a:pPr algn="l"/>
            <a:r>
              <a:rPr lang="en-IN" b="0" i="0" dirty="0">
                <a:solidFill>
                  <a:srgbClr val="171717"/>
                </a:solidFill>
                <a:effectLst/>
                <a:latin typeface="Segoe UI" panose="020B0502040204020203" pitchFamily="34" charset="0"/>
              </a:rPr>
              <a:t>As a scripting language, PowerShell is commonly used for automating the management of systems. It is also used to build, test, and deploy solutions, often in CI/CD environments. PowerShell is built on the .NET Common Language Runtime (CLR). All inputs and outputs are .NET objects. No need to parse text output to extract information from output. The PowerShell scripting language includes the following features:</a:t>
            </a: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through </a:t>
            </a:r>
            <a:r>
              <a:rPr lang="en-IN" b="0" i="0" u="none" strike="noStrike" dirty="0">
                <a:solidFill>
                  <a:srgbClr val="171717"/>
                </a:solidFill>
                <a:effectLst/>
                <a:latin typeface="Segoe UI" panose="020B0502040204020203" pitchFamily="34" charset="0"/>
                <a:hlinkClick r:id="rId2"/>
              </a:rPr>
              <a:t>functions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3"/>
              </a:rPr>
              <a:t>classes</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4"/>
              </a:rPr>
              <a:t>scripts</a:t>
            </a:r>
            <a:r>
              <a:rPr lang="en-IN" b="0" i="0" dirty="0">
                <a:solidFill>
                  <a:srgbClr val="171717"/>
                </a:solidFill>
                <a:effectLst/>
                <a:latin typeface="Segoe UI" panose="020B0502040204020203" pitchFamily="34" charset="0"/>
              </a:rPr>
              <a:t>, and </a:t>
            </a:r>
            <a:r>
              <a:rPr lang="en-IN" b="0" i="0" u="none" strike="noStrike" dirty="0">
                <a:solidFill>
                  <a:srgbClr val="171717"/>
                </a:solidFill>
                <a:effectLst/>
                <a:latin typeface="Segoe UI" panose="020B0502040204020203" pitchFamily="34" charset="0"/>
                <a:hlinkClick r:id="rId5"/>
              </a:rPr>
              <a:t>modules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a:t>
            </a:r>
            <a:r>
              <a:rPr lang="en-IN" b="0" i="0" u="none" strike="noStrike" dirty="0">
                <a:solidFill>
                  <a:srgbClr val="171717"/>
                </a:solidFill>
                <a:effectLst/>
                <a:latin typeface="Segoe UI" panose="020B0502040204020203" pitchFamily="34" charset="0"/>
                <a:hlinkClick r:id="rId6"/>
              </a:rPr>
              <a:t>formatting system</a:t>
            </a:r>
            <a:r>
              <a:rPr lang="en-IN" b="0" i="0" dirty="0">
                <a:solidFill>
                  <a:srgbClr val="171717"/>
                </a:solidFill>
                <a:effectLst/>
                <a:latin typeface="Segoe UI" panose="020B0502040204020203" pitchFamily="34" charset="0"/>
              </a:rPr>
              <a:t> for easy output</a:t>
            </a:r>
          </a:p>
          <a:p>
            <a:pPr algn="l">
              <a:buFont typeface="Arial" panose="020B0604020202020204" pitchFamily="34" charset="0"/>
              <a:buChar char="•"/>
            </a:pPr>
            <a:r>
              <a:rPr lang="en-IN" b="0" i="0" dirty="0">
                <a:solidFill>
                  <a:srgbClr val="171717"/>
                </a:solidFill>
                <a:effectLst/>
                <a:latin typeface="Segoe UI" panose="020B0502040204020203" pitchFamily="34" charset="0"/>
              </a:rPr>
              <a:t>Extensible </a:t>
            </a:r>
            <a:r>
              <a:rPr lang="en-IN" b="0" i="0" u="none" strike="noStrike" dirty="0">
                <a:solidFill>
                  <a:srgbClr val="171717"/>
                </a:solidFill>
                <a:effectLst/>
                <a:latin typeface="Segoe UI" panose="020B0502040204020203" pitchFamily="34" charset="0"/>
                <a:hlinkClick r:id="rId7"/>
              </a:rPr>
              <a:t>type system</a:t>
            </a:r>
            <a:r>
              <a:rPr lang="en-IN" b="0" i="0" dirty="0">
                <a:solidFill>
                  <a:srgbClr val="171717"/>
                </a:solidFill>
                <a:effectLst/>
                <a:latin typeface="Segoe UI" panose="020B0502040204020203" pitchFamily="34" charset="0"/>
              </a:rPr>
              <a:t> for creating dynamic types</a:t>
            </a:r>
          </a:p>
          <a:p>
            <a:pPr algn="l">
              <a:buFont typeface="Arial" panose="020B0604020202020204" pitchFamily="34" charset="0"/>
              <a:buChar char="•"/>
            </a:pPr>
            <a:r>
              <a:rPr lang="en-IN" b="0" i="0" dirty="0">
                <a:solidFill>
                  <a:srgbClr val="171717"/>
                </a:solidFill>
                <a:effectLst/>
                <a:latin typeface="Segoe UI" panose="020B0502040204020203" pitchFamily="34" charset="0"/>
              </a:rPr>
              <a:t>Built-in support for common data formats like </a:t>
            </a:r>
            <a:r>
              <a:rPr lang="en-IN" b="0" i="0" u="none" strike="noStrike" dirty="0">
                <a:solidFill>
                  <a:srgbClr val="171717"/>
                </a:solidFill>
                <a:effectLst/>
                <a:latin typeface="Segoe UI" panose="020B0502040204020203" pitchFamily="34" charset="0"/>
                <a:hlinkClick r:id="rId8"/>
              </a:rPr>
              <a:t>CSV</a:t>
            </a:r>
            <a:r>
              <a:rPr lang="en-IN" b="0" i="0" dirty="0">
                <a:solidFill>
                  <a:srgbClr val="171717"/>
                </a:solidFill>
                <a:effectLst/>
                <a:latin typeface="Segoe UI" panose="020B0502040204020203" pitchFamily="34" charset="0"/>
              </a:rPr>
              <a:t>, </a:t>
            </a:r>
            <a:r>
              <a:rPr lang="en-IN" b="0" i="0" u="none" strike="noStrike" dirty="0">
                <a:solidFill>
                  <a:srgbClr val="171717"/>
                </a:solidFill>
                <a:effectLst/>
                <a:latin typeface="Segoe UI" panose="020B0502040204020203" pitchFamily="34" charset="0"/>
                <a:hlinkClick r:id="rId9"/>
              </a:rPr>
              <a:t>JSON</a:t>
            </a:r>
            <a:r>
              <a:rPr lang="en-IN" b="0" i="0" dirty="0">
                <a:solidFill>
                  <a:srgbClr val="171717"/>
                </a:solidFill>
                <a:effectLst/>
                <a:latin typeface="Segoe UI" panose="020B0502040204020203" pitchFamily="34" charset="0"/>
              </a:rPr>
              <a:t>, and </a:t>
            </a:r>
            <a:r>
              <a:rPr lang="en-IN" b="0" i="0" u="none" strike="noStrike" dirty="0">
                <a:solidFill>
                  <a:srgbClr val="171717"/>
                </a:solidFill>
                <a:effectLst/>
                <a:latin typeface="Segoe UI" panose="020B0502040204020203" pitchFamily="34" charset="0"/>
                <a:hlinkClick r:id="rId10"/>
              </a:rPr>
              <a:t>XML</a:t>
            </a:r>
            <a:endParaRPr lang="en-IN" b="0" i="0" dirty="0">
              <a:solidFill>
                <a:srgbClr val="171717"/>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191291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E173-EB02-A375-6F37-C8DB9586C894}"/>
              </a:ext>
            </a:extLst>
          </p:cNvPr>
          <p:cNvSpPr>
            <a:spLocks noGrp="1"/>
          </p:cNvSpPr>
          <p:nvPr>
            <p:ph type="title"/>
          </p:nvPr>
        </p:nvSpPr>
        <p:spPr/>
        <p:txBody>
          <a:bodyPr/>
          <a:lstStyle/>
          <a:p>
            <a:r>
              <a:rPr lang="en-IN" dirty="0"/>
              <a:t>PowerShell Automation</a:t>
            </a:r>
          </a:p>
        </p:txBody>
      </p:sp>
      <p:sp>
        <p:nvSpPr>
          <p:cNvPr id="3" name="Content Placeholder 2">
            <a:extLst>
              <a:ext uri="{FF2B5EF4-FFF2-40B4-BE49-F238E27FC236}">
                <a16:creationId xmlns:a16="http://schemas.microsoft.com/office/drawing/2014/main" id="{64D8BD89-5249-0AE9-3A26-37D3B2425AFA}"/>
              </a:ext>
            </a:extLst>
          </p:cNvPr>
          <p:cNvSpPr>
            <a:spLocks noGrp="1"/>
          </p:cNvSpPr>
          <p:nvPr>
            <p:ph idx="1"/>
          </p:nvPr>
        </p:nvSpPr>
        <p:spPr>
          <a:xfrm>
            <a:off x="838200" y="1802296"/>
            <a:ext cx="10515600" cy="4374667"/>
          </a:xfrm>
        </p:spPr>
        <p:txBody>
          <a:bodyPr>
            <a:normAutofit fontScale="85000" lnSpcReduction="20000"/>
          </a:bodyPr>
          <a:lstStyle/>
          <a:p>
            <a:pPr algn="l"/>
            <a:r>
              <a:rPr lang="en-IN" b="0" i="0" dirty="0">
                <a:solidFill>
                  <a:srgbClr val="171717"/>
                </a:solidFill>
                <a:effectLst/>
                <a:latin typeface="Segoe UI" panose="020B0502040204020203" pitchFamily="34" charset="0"/>
              </a:rPr>
              <a:t>The extensible nature of PowerShell has enabled an ecosystem of PowerShell modules to deploy and manage almost any technology you work with. For example:</a:t>
            </a:r>
          </a:p>
          <a:p>
            <a:pPr algn="l"/>
            <a:r>
              <a:rPr lang="en-IN" b="0" i="0" dirty="0">
                <a:solidFill>
                  <a:srgbClr val="171717"/>
                </a:solidFill>
                <a:effectLst/>
                <a:latin typeface="Segoe UI" panose="020B0502040204020203" pitchFamily="34" charset="0"/>
              </a:rPr>
              <a:t>Microsoft</a:t>
            </a: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2"/>
              </a:rPr>
              <a:t>Azure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3"/>
              </a:rPr>
              <a:t>Windows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4"/>
              </a:rPr>
              <a:t>Exchange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5"/>
              </a:rPr>
              <a:t>SQL</a:t>
            </a:r>
            <a:endParaRPr lang="en-IN" b="0" i="0" dirty="0">
              <a:solidFill>
                <a:srgbClr val="171717"/>
              </a:solidFill>
              <a:effectLst/>
              <a:latin typeface="Segoe UI" panose="020B0502040204020203" pitchFamily="34" charset="0"/>
            </a:endParaRPr>
          </a:p>
          <a:p>
            <a:pPr algn="l"/>
            <a:r>
              <a:rPr lang="en-IN" b="0" i="0" dirty="0">
                <a:solidFill>
                  <a:srgbClr val="171717"/>
                </a:solidFill>
                <a:effectLst/>
                <a:latin typeface="Segoe UI" panose="020B0502040204020203" pitchFamily="34" charset="0"/>
              </a:rPr>
              <a:t>Third-party</a:t>
            </a: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6"/>
              </a:rPr>
              <a:t>AWS</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7"/>
              </a:rPr>
              <a:t>VMWare</a:t>
            </a:r>
            <a:endParaRPr lang="en-IN" b="0" i="0" dirty="0">
              <a:solidFill>
                <a:srgbClr val="171717"/>
              </a:solidFill>
              <a:effectLst/>
              <a:latin typeface="Segoe UI" panose="020B0502040204020203" pitchFamily="34" charset="0"/>
            </a:endParaRPr>
          </a:p>
          <a:p>
            <a:pPr algn="l">
              <a:buFont typeface="Arial" panose="020B0604020202020204" pitchFamily="34" charset="0"/>
              <a:buChar char="•"/>
            </a:pPr>
            <a:r>
              <a:rPr lang="en-IN" b="0" i="0" u="none" strike="noStrike" dirty="0">
                <a:solidFill>
                  <a:srgbClr val="171717"/>
                </a:solidFill>
                <a:effectLst/>
                <a:latin typeface="Segoe UI" panose="020B0502040204020203" pitchFamily="34" charset="0"/>
                <a:hlinkClick r:id="rId8"/>
              </a:rPr>
              <a:t>Google Cloud</a:t>
            </a:r>
            <a:endParaRPr lang="en-IN" b="0" i="0" dirty="0">
              <a:solidFill>
                <a:srgbClr val="171717"/>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21889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94C9-8328-DBF3-A3E9-233A3EE8772C}"/>
              </a:ext>
            </a:extLst>
          </p:cNvPr>
          <p:cNvSpPr>
            <a:spLocks noGrp="1"/>
          </p:cNvSpPr>
          <p:nvPr>
            <p:ph type="title"/>
          </p:nvPr>
        </p:nvSpPr>
        <p:spPr/>
        <p:txBody>
          <a:bodyPr/>
          <a:lstStyle/>
          <a:p>
            <a:r>
              <a:rPr lang="en-IN" dirty="0"/>
              <a:t>PowerShell Desired State Extension (DSC)</a:t>
            </a:r>
          </a:p>
        </p:txBody>
      </p:sp>
      <p:sp>
        <p:nvSpPr>
          <p:cNvPr id="3" name="Content Placeholder 2">
            <a:extLst>
              <a:ext uri="{FF2B5EF4-FFF2-40B4-BE49-F238E27FC236}">
                <a16:creationId xmlns:a16="http://schemas.microsoft.com/office/drawing/2014/main" id="{48CF1E37-C7D1-B509-0C98-DD46B7661992}"/>
              </a:ext>
            </a:extLst>
          </p:cNvPr>
          <p:cNvSpPr>
            <a:spLocks noGrp="1"/>
          </p:cNvSpPr>
          <p:nvPr>
            <p:ph idx="1"/>
          </p:nvPr>
        </p:nvSpPr>
        <p:spPr/>
        <p:txBody>
          <a:bodyPr/>
          <a:lstStyle/>
          <a:p>
            <a:pPr algn="l"/>
            <a:r>
              <a:rPr lang="en-IN" b="0" i="0" dirty="0">
                <a:solidFill>
                  <a:srgbClr val="171717"/>
                </a:solidFill>
                <a:effectLst/>
                <a:latin typeface="Segoe UI" panose="020B0502040204020203" pitchFamily="34" charset="0"/>
              </a:rPr>
              <a:t>PowerShell Desired State Configuration (</a:t>
            </a:r>
            <a:r>
              <a:rPr lang="en-IN" b="0" i="0" u="none" strike="noStrike" dirty="0">
                <a:solidFill>
                  <a:srgbClr val="171717"/>
                </a:solidFill>
                <a:effectLst/>
                <a:latin typeface="Segoe UI" panose="020B0502040204020203" pitchFamily="34" charset="0"/>
                <a:hlinkClick r:id="rId2"/>
              </a:rPr>
              <a:t>DSC</a:t>
            </a:r>
            <a:r>
              <a:rPr lang="en-IN" b="0" i="0" dirty="0">
                <a:solidFill>
                  <a:srgbClr val="171717"/>
                </a:solidFill>
                <a:effectLst/>
                <a:latin typeface="Segoe UI" panose="020B0502040204020203" pitchFamily="34" charset="0"/>
              </a:rPr>
              <a:t>) is a management framework in PowerShell that enables you to manage your enterprise infrastructure with configuration as code. With DSC, you can:</a:t>
            </a:r>
          </a:p>
          <a:p>
            <a:pPr algn="l">
              <a:buFont typeface="Arial" panose="020B0604020202020204" pitchFamily="34" charset="0"/>
              <a:buChar char="•"/>
            </a:pPr>
            <a:r>
              <a:rPr lang="en-IN" b="0" i="0" dirty="0">
                <a:solidFill>
                  <a:srgbClr val="171717"/>
                </a:solidFill>
                <a:effectLst/>
                <a:latin typeface="Segoe UI" panose="020B0502040204020203" pitchFamily="34" charset="0"/>
              </a:rPr>
              <a:t>Create declarative </a:t>
            </a:r>
            <a:r>
              <a:rPr lang="en-IN" b="0" i="0" u="none" strike="noStrike" dirty="0">
                <a:solidFill>
                  <a:srgbClr val="171717"/>
                </a:solidFill>
                <a:effectLst/>
                <a:latin typeface="Segoe UI" panose="020B0502040204020203" pitchFamily="34" charset="0"/>
                <a:hlinkClick r:id="rId3"/>
              </a:rPr>
              <a:t>configurations</a:t>
            </a:r>
            <a:r>
              <a:rPr lang="en-IN" b="0" i="0" dirty="0">
                <a:solidFill>
                  <a:srgbClr val="171717"/>
                </a:solidFill>
                <a:effectLst/>
                <a:latin typeface="Segoe UI" panose="020B0502040204020203" pitchFamily="34" charset="0"/>
              </a:rPr>
              <a:t> and custom scripts for repeatable deployments</a:t>
            </a:r>
          </a:p>
          <a:p>
            <a:pPr algn="l">
              <a:buFont typeface="Arial" panose="020B0604020202020204" pitchFamily="34" charset="0"/>
              <a:buChar char="•"/>
            </a:pPr>
            <a:r>
              <a:rPr lang="en-IN" b="0" i="0" dirty="0">
                <a:solidFill>
                  <a:srgbClr val="171717"/>
                </a:solidFill>
                <a:effectLst/>
                <a:latin typeface="Segoe UI" panose="020B0502040204020203" pitchFamily="34" charset="0"/>
              </a:rPr>
              <a:t>Enforce configuration settings and report on configuration drift</a:t>
            </a:r>
          </a:p>
          <a:p>
            <a:pPr algn="l">
              <a:buFont typeface="Arial" panose="020B0604020202020204" pitchFamily="34" charset="0"/>
              <a:buChar char="•"/>
            </a:pPr>
            <a:r>
              <a:rPr lang="en-IN" b="0" i="0" dirty="0">
                <a:solidFill>
                  <a:srgbClr val="171717"/>
                </a:solidFill>
                <a:effectLst/>
                <a:latin typeface="Segoe UI" panose="020B0502040204020203" pitchFamily="34" charset="0"/>
              </a:rPr>
              <a:t>Deploy configuration using </a:t>
            </a:r>
            <a:r>
              <a:rPr lang="en-IN" b="0" i="0" u="none" strike="noStrike" dirty="0">
                <a:solidFill>
                  <a:srgbClr val="171717"/>
                </a:solidFill>
                <a:effectLst/>
                <a:latin typeface="Segoe UI" panose="020B0502040204020203" pitchFamily="34" charset="0"/>
                <a:hlinkClick r:id="rId4"/>
              </a:rPr>
              <a:t>push or pull</a:t>
            </a:r>
            <a:r>
              <a:rPr lang="en-IN" b="0" i="0" dirty="0">
                <a:solidFill>
                  <a:srgbClr val="171717"/>
                </a:solidFill>
                <a:effectLst/>
                <a:latin typeface="Segoe UI" panose="020B0502040204020203" pitchFamily="34" charset="0"/>
              </a:rPr>
              <a:t> models</a:t>
            </a:r>
          </a:p>
          <a:p>
            <a:endParaRPr lang="en-IN" dirty="0"/>
          </a:p>
        </p:txBody>
      </p:sp>
    </p:spTree>
    <p:extLst>
      <p:ext uri="{BB962C8B-B14F-4D97-AF65-F5344CB8AC3E}">
        <p14:creationId xmlns:p14="http://schemas.microsoft.com/office/powerpoint/2010/main" val="11944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CE8-F7A8-1CF9-4806-85E7FFBA93BC}"/>
              </a:ext>
            </a:extLst>
          </p:cNvPr>
          <p:cNvSpPr>
            <a:spLocks noGrp="1"/>
          </p:cNvSpPr>
          <p:nvPr>
            <p:ph type="title"/>
          </p:nvPr>
        </p:nvSpPr>
        <p:spPr/>
        <p:txBody>
          <a:bodyPr/>
          <a:lstStyle/>
          <a:p>
            <a:r>
              <a:rPr lang="en-IN" dirty="0"/>
              <a:t>PowerShell cmdlets</a:t>
            </a:r>
          </a:p>
        </p:txBody>
      </p:sp>
      <p:sp>
        <p:nvSpPr>
          <p:cNvPr id="3" name="Content Placeholder 2">
            <a:extLst>
              <a:ext uri="{FF2B5EF4-FFF2-40B4-BE49-F238E27FC236}">
                <a16:creationId xmlns:a16="http://schemas.microsoft.com/office/drawing/2014/main" id="{3C4888FF-04B9-0703-21C3-C760DB4600EA}"/>
              </a:ext>
            </a:extLst>
          </p:cNvPr>
          <p:cNvSpPr>
            <a:spLocks noGrp="1"/>
          </p:cNvSpPr>
          <p:nvPr>
            <p:ph idx="1"/>
          </p:nvPr>
        </p:nvSpPr>
        <p:spPr/>
        <p:txBody>
          <a:bodyPr/>
          <a:lstStyle/>
          <a:p>
            <a:r>
              <a:rPr lang="en-IN" b="0" i="0" dirty="0">
                <a:solidFill>
                  <a:srgbClr val="171717"/>
                </a:solidFill>
                <a:effectLst/>
                <a:latin typeface="Segoe UI" panose="020B0502040204020203" pitchFamily="34" charset="0"/>
              </a:rPr>
              <a:t>Cmdlets are native PowerShell commands, not stand-alone executables. Cmdlets are collected into PowerShell modules that can be loaded on demand. Cmdlets can be written in any compiled .NET language or in the PowerShell scripting language itself.</a:t>
            </a:r>
            <a:endParaRPr lang="en-IN" dirty="0"/>
          </a:p>
        </p:txBody>
      </p:sp>
    </p:spTree>
    <p:extLst>
      <p:ext uri="{BB962C8B-B14F-4D97-AF65-F5344CB8AC3E}">
        <p14:creationId xmlns:p14="http://schemas.microsoft.com/office/powerpoint/2010/main" val="176238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5830-A2C6-CB7F-BEA8-A1236092C26C}"/>
              </a:ext>
            </a:extLst>
          </p:cNvPr>
          <p:cNvSpPr>
            <a:spLocks noGrp="1"/>
          </p:cNvSpPr>
          <p:nvPr>
            <p:ph type="title"/>
          </p:nvPr>
        </p:nvSpPr>
        <p:spPr/>
        <p:txBody>
          <a:bodyPr/>
          <a:lstStyle/>
          <a:p>
            <a:r>
              <a:rPr lang="en-IN" dirty="0"/>
              <a:t>Install cmdlets</a:t>
            </a:r>
          </a:p>
        </p:txBody>
      </p:sp>
      <p:sp>
        <p:nvSpPr>
          <p:cNvPr id="4" name="Rectangle 1">
            <a:extLst>
              <a:ext uri="{FF2B5EF4-FFF2-40B4-BE49-F238E27FC236}">
                <a16:creationId xmlns:a16="http://schemas.microsoft.com/office/drawing/2014/main" id="{10D94F5B-2717-D6DC-4E3A-81A165E8A8F6}"/>
              </a:ext>
            </a:extLst>
          </p:cNvPr>
          <p:cNvSpPr>
            <a:spLocks noGrp="1" noChangeArrowheads="1"/>
          </p:cNvSpPr>
          <p:nvPr>
            <p:ph idx="1"/>
          </p:nvPr>
        </p:nvSpPr>
        <p:spPr bwMode="auto">
          <a:xfrm>
            <a:off x="503583" y="1659285"/>
            <a:ext cx="1085021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PowerShell uses a Verb-Noun name pair to name cmdlets.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 For example,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 the </a:t>
            </a:r>
            <a:r>
              <a:rPr lang="en-US" altLang="en-US" b="1" dirty="0">
                <a:solidFill>
                  <a:srgbClr val="171717"/>
                </a:solidFill>
                <a:latin typeface="Segoe UI" panose="020B0502040204020203" pitchFamily="34" charset="0"/>
              </a:rPr>
              <a:t>Get-Command</a:t>
            </a:r>
            <a:r>
              <a:rPr lang="en-US" altLang="en-US" dirty="0">
                <a:solidFill>
                  <a:srgbClr val="171717"/>
                </a:solidFill>
                <a:latin typeface="Segoe UI" panose="020B0502040204020203" pitchFamily="34" charset="0"/>
              </a:rPr>
              <a:t> cmdlet included in PowerShell is used to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get all the cmdlets that are registered in the command shell.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171717"/>
              </a:solidFill>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The verb identifies the action that the cmdlet performs,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and the noun identifies the resource on which the cmdlet performs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171717"/>
                </a:solidFill>
                <a:latin typeface="Segoe UI" panose="020B0502040204020203" pitchFamily="34" charset="0"/>
              </a:rPr>
              <a:t>its action. </a:t>
            </a:r>
          </a:p>
        </p:txBody>
      </p:sp>
    </p:spTree>
    <p:extLst>
      <p:ext uri="{BB962C8B-B14F-4D97-AF65-F5344CB8AC3E}">
        <p14:creationId xmlns:p14="http://schemas.microsoft.com/office/powerpoint/2010/main" val="58695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6FC4-EAF1-CF9E-D5DC-0F1E124519FA}"/>
              </a:ext>
            </a:extLst>
          </p:cNvPr>
          <p:cNvSpPr>
            <a:spLocks noGrp="1"/>
          </p:cNvSpPr>
          <p:nvPr>
            <p:ph type="title"/>
          </p:nvPr>
        </p:nvSpPr>
        <p:spPr/>
        <p:txBody>
          <a:bodyPr/>
          <a:lstStyle/>
          <a:p>
            <a:r>
              <a:rPr lang="en-IN" dirty="0"/>
              <a:t>Usage of PowerShell</a:t>
            </a:r>
          </a:p>
        </p:txBody>
      </p:sp>
      <p:sp>
        <p:nvSpPr>
          <p:cNvPr id="3" name="Content Placeholder 2">
            <a:extLst>
              <a:ext uri="{FF2B5EF4-FFF2-40B4-BE49-F238E27FC236}">
                <a16:creationId xmlns:a16="http://schemas.microsoft.com/office/drawing/2014/main" id="{7A0C9210-A5BB-EE90-284C-289772E68D65}"/>
              </a:ext>
            </a:extLst>
          </p:cNvPr>
          <p:cNvSpPr>
            <a:spLocks noGrp="1"/>
          </p:cNvSpPr>
          <p:nvPr>
            <p:ph idx="1"/>
          </p:nvPr>
        </p:nvSpPr>
        <p:spPr/>
        <p:txBody>
          <a:bodyPr>
            <a:normAutofit/>
          </a:bodyPr>
          <a:lstStyle/>
          <a:p>
            <a:pPr algn="l"/>
            <a:r>
              <a:rPr lang="en-IN" sz="2400" b="0" i="0" dirty="0">
                <a:solidFill>
                  <a:srgbClr val="171717"/>
                </a:solidFill>
                <a:effectLst/>
                <a:latin typeface="Segoe UI" panose="020B0502040204020203" pitchFamily="34" charset="0"/>
              </a:rPr>
              <a:t>Usage of PowerShell has grown since the days when it was Windows-only. It's still used for Windows task automation, but today, you can use for a variety of tasks like:</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Cloud management</a:t>
            </a:r>
            <a:r>
              <a:rPr lang="en-IN" sz="2400" b="0" i="0" dirty="0">
                <a:solidFill>
                  <a:srgbClr val="171717"/>
                </a:solidFill>
                <a:effectLst/>
                <a:latin typeface="Segoe UI" panose="020B0502040204020203" pitchFamily="34" charset="0"/>
              </a:rPr>
              <a:t>. PowerShell can be used to manage cloud resources. For example, you can retrieve information about cloud resources, as well as update or deploy new resources.</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CI/CD</a:t>
            </a:r>
            <a:r>
              <a:rPr lang="en-IN" sz="2400" b="0" i="0" dirty="0">
                <a:solidFill>
                  <a:srgbClr val="171717"/>
                </a:solidFill>
                <a:effectLst/>
                <a:latin typeface="Segoe UI" panose="020B0502040204020203" pitchFamily="34" charset="0"/>
              </a:rPr>
              <a:t>. It can also be used as part of a Continuous Integration/Continuous Deployment pipeline.</a:t>
            </a:r>
          </a:p>
          <a:p>
            <a:pPr algn="l">
              <a:buFont typeface="Arial" panose="020B0604020202020204" pitchFamily="34" charset="0"/>
              <a:buChar char="•"/>
            </a:pPr>
            <a:r>
              <a:rPr lang="en-IN" sz="2400" b="1" i="0" dirty="0">
                <a:solidFill>
                  <a:srgbClr val="171717"/>
                </a:solidFill>
                <a:effectLst/>
                <a:latin typeface="Segoe UI" panose="020B0502040204020203" pitchFamily="34" charset="0"/>
              </a:rPr>
              <a:t>Automate tasks for Active Directory and Exchange</a:t>
            </a:r>
            <a:r>
              <a:rPr lang="en-IN" sz="2400" b="0" i="0" dirty="0">
                <a:solidFill>
                  <a:srgbClr val="171717"/>
                </a:solidFill>
                <a:effectLst/>
                <a:latin typeface="Segoe UI" panose="020B0502040204020203" pitchFamily="34" charset="0"/>
              </a:rPr>
              <a:t>. You can use it to automate almost any task on Windows like creating users in Active Directory and mailboxes in Exchange.</a:t>
            </a:r>
          </a:p>
          <a:p>
            <a:endParaRPr lang="en-IN" dirty="0"/>
          </a:p>
        </p:txBody>
      </p:sp>
    </p:spTree>
    <p:extLst>
      <p:ext uri="{BB962C8B-B14F-4D97-AF65-F5344CB8AC3E}">
        <p14:creationId xmlns:p14="http://schemas.microsoft.com/office/powerpoint/2010/main" val="1374562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TotalTime>
  <Words>723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PowerShell Basics</vt:lpstr>
      <vt:lpstr>What is PowerShell</vt:lpstr>
      <vt:lpstr>PowerShell command shell</vt:lpstr>
      <vt:lpstr>Scripting Feature</vt:lpstr>
      <vt:lpstr>PowerShell Automation</vt:lpstr>
      <vt:lpstr>PowerShell Desired State Extension (DSC)</vt:lpstr>
      <vt:lpstr>PowerShell cmdlets</vt:lpstr>
      <vt:lpstr>Install cmdlets</vt:lpstr>
      <vt:lpstr>Usage of PowerShell</vt:lpstr>
      <vt:lpstr>Using PS cmdlets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Basics</dc:title>
  <dc:creator>Anindita Basak</dc:creator>
  <cp:lastModifiedBy>Anindita Basak</cp:lastModifiedBy>
  <cp:revision>13</cp:revision>
  <dcterms:created xsi:type="dcterms:W3CDTF">2022-09-18T09:23:59Z</dcterms:created>
  <dcterms:modified xsi:type="dcterms:W3CDTF">2022-12-22T05:33:54Z</dcterms:modified>
</cp:coreProperties>
</file>