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6" r:id="rId36"/>
    <p:sldId id="297" r:id="rId37"/>
    <p:sldId id="293" r:id="rId38"/>
    <p:sldId id="294" r:id="rId39"/>
    <p:sldId id="295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A02D-E5D1-9DE5-24DD-C6F4969A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EA06-4580-6965-DACF-B76B53B9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068-C460-DEB9-720B-757AC9FA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4DA1-234B-4B4C-0B11-D397EF4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DB23-A885-C247-BD9D-C498F836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322A-1D78-5C56-5002-0F5EEC2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79CC-95D4-B49E-7915-391A5F84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C6B2-FFFB-FDFB-A1BA-43DC14C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1125-3530-599B-95B6-2B83813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726A-5CF2-B712-2D59-94AA69F1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BBBE-0D8A-3D79-6E09-A730A5C9C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BAC04-A3F6-622B-8EBB-05073952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84FD-07A2-787B-36BB-C7DC4A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3B24-44E3-46B8-09D0-C3C35D55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8D6A-7ED5-55E2-A4B7-BBA0FBD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309A-ADC2-8D04-CC99-1B79C5D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A54C-B3C3-1EC0-F255-7815ECE7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49A4-DC98-2503-3224-92B3053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4BEB-B67D-8E6D-4E92-A6FA316B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BEFE-0A07-9B71-ED78-F077771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C65-2209-891B-3012-17A81D2D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9206-6F54-EAA9-351F-CFC4AA2F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446A-DABC-B32A-C3BC-857D229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30DB-0507-159F-FCE4-EFBB1C5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6CEC-C4FE-A00D-05E8-39CB2CF2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FF1D-A268-60BE-6D60-66B34F35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707B-7CB5-81D1-8D8E-3C7B46DE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1E8D-371C-237A-B74E-924F5CEA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2C7C-AF20-7039-19B8-3E317DD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6FEC-0E9C-9354-635C-362CE5C8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4CBE-A4F0-4478-C8FE-F4B54B1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2131-2AC8-4C4B-7FD7-2CE5ADD8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D0D8-C4AF-0B39-F49A-092D51A4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4554-02A0-6471-10BA-43FDBF63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7DFB-0FB1-19FC-DADB-3316C9C1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0E04-3A4F-BE74-8D51-5C5ACED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AE3D0-B714-0787-C672-EAA99DD4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64AED-97BE-82D0-A110-CB52545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388C5-99B5-A7FD-3290-1A478DC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2A5-7486-F5E3-DA1C-7B32982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E4502-3BA8-E890-9D99-15F8BDA2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3E37-F32B-8060-19C4-891AA065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385C-0920-07AD-784A-7B1D86C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8ED57-8322-B98A-8CD0-7D1DA4BE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07C0B-AC93-7C65-7091-8EAD3123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69BF-5CAE-7A8C-F767-E48DB84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A235-C8D4-B3F5-5A36-7693500E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D127-7CB7-7855-FEA8-A274A413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0622-A4D0-13DD-B3E9-9E13EB2C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6883-3A3C-CBE9-FC5B-8DFE2D5D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85FF-CCC3-4FB3-80E3-06486112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972D-38DA-22EE-1F82-8EF5CB0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1089-B021-BC97-25E1-46C1A21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00F9-7C4C-1D38-F6AF-A2930E4F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85C8-B432-85C0-9AFB-455FC8B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C59C-A60C-B97A-D115-9CB31982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56EA-CEF2-31B9-8CEA-C0C9DA8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32A9-E397-0278-65CF-7E5F25A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9095-CAA4-ADC4-6214-6B42248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CD9-F4D7-EA5A-EC0D-C4D442F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7D3E-309F-CC60-90C6-7DEEB633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6F04-23E2-4B88-A7B4-F50FE0CA750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167E-D345-5D10-FBD5-6FD8C7BC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D6F4-CA6D-1CFC-F890-867E4801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9BD-86DF-8470-D1B3-CC019F1C2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BA55-250D-19F5-3DB8-942703E11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Capgemini Batch </a:t>
            </a:r>
          </a:p>
        </p:txBody>
      </p:sp>
    </p:spTree>
    <p:extLst>
      <p:ext uri="{BB962C8B-B14F-4D97-AF65-F5344CB8AC3E}">
        <p14:creationId xmlns:p14="http://schemas.microsoft.com/office/powerpoint/2010/main" val="1817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52DCA-9910-4813-6858-2A442C7A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&amp;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BEF90-BE8B-4797-29F2-517A5115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69"/>
            <a:ext cx="7225748" cy="42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13F69-16E3-0197-125B-8099767F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E74B-248A-3691-7FF3-44D8EBB66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14177"/>
            <a:ext cx="7225748" cy="38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1436-8D1E-D9AB-02CD-4513F86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… contd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44C4-1D0C-3432-9FCB-004E8692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23209"/>
            <a:ext cx="7225748" cy="38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E266-BD48-D8D2-1340-51BF2E18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09D72-B675-1BB3-1C10-2EF778E6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87080"/>
            <a:ext cx="7225748" cy="38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135-CB86-2201-A443-E231E77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4814-9D4F-C4E2-4808-EF36999C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Spreadsheets</a:t>
            </a:r>
          </a:p>
          <a:p>
            <a:r>
              <a:rPr lang="en-IN" dirty="0"/>
              <a:t>Reporting and Querying tools </a:t>
            </a:r>
          </a:p>
          <a:p>
            <a:r>
              <a:rPr lang="en-IN" dirty="0"/>
              <a:t>OLAP</a:t>
            </a:r>
          </a:p>
          <a:p>
            <a:r>
              <a:rPr lang="en-IN" dirty="0"/>
              <a:t>Digital Dashboards</a:t>
            </a:r>
          </a:p>
          <a:p>
            <a:r>
              <a:rPr lang="en-IN" dirty="0"/>
              <a:t>Data Mining</a:t>
            </a:r>
          </a:p>
          <a:p>
            <a:r>
              <a:rPr lang="en-IN" dirty="0"/>
              <a:t>Process mining</a:t>
            </a:r>
          </a:p>
          <a:p>
            <a:r>
              <a:rPr lang="en-IN" dirty="0"/>
              <a:t>Business performance management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9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BCE0B-D6F3-47F6-3F17-CF53B77E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8522E-B163-3FF2-C69B-0706C5A3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031F-AF8C-8A02-ACA8-1D18538F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53656-C2C8-FC74-58F2-0CB96028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3683-9B37-90D8-1AFC-74DAE33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 &amp; OLTP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81C2-E041-23AB-0A32-5648A9B3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97674"/>
            <a:ext cx="7347537" cy="44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FFA0-F452-4B97-61BE-031D1D0D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27BCB-B69B-AD6C-3DBE-76FE1DCA3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38526"/>
            <a:ext cx="7347537" cy="35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D92-11EA-BCDA-7AA5-E2A1A20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 Schemas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F8A-92E5-3C23-29C8-C9FC84FD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 Schemas</a:t>
            </a:r>
          </a:p>
          <a:p>
            <a:r>
              <a:rPr lang="en-IN" dirty="0"/>
              <a:t>Snowflake Schemas</a:t>
            </a:r>
          </a:p>
        </p:txBody>
      </p:sp>
    </p:spTree>
    <p:extLst>
      <p:ext uri="{BB962C8B-B14F-4D97-AF65-F5344CB8AC3E}">
        <p14:creationId xmlns:p14="http://schemas.microsoft.com/office/powerpoint/2010/main" val="3144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D242-AAB5-9429-7D3A-A92953F3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Warehouse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76C23-DD1D-07E4-3431-01D78634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547021"/>
            <a:ext cx="5828261" cy="29578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E85E7-BA34-DA34-0E39-144F20CF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619875"/>
            <a:ext cx="5828261" cy="28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24B6-81FF-A9EE-2165-2CC0FD05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CC1CA-6F6C-5B3F-1FAC-B48214BD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0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EAB7-9290-483C-0D3C-1E3ECA9F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8163D-47DD-8E3B-E887-5F7CCFFD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012" y="640080"/>
            <a:ext cx="701737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C0EA-3822-4759-2822-263CD9DF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2C79D-093E-85BD-FF58-FD751C58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6A240-9DF5-0DCF-97B2-42FD651A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: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6F3F-C97B-36AF-0F06-932B6A1E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543" y="640080"/>
            <a:ext cx="700431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35999-844C-B368-E7C3-4CA5CF3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 of Star and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92D62-7535-D4A4-70E9-75461ADB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90547"/>
            <a:ext cx="7347537" cy="40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64B8F-DA50-4A43-78EB-3FF1D2F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8CC4F-B52C-69B6-88FD-65873B47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5B9C8-DE41-3A14-F814-4F3B040C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Unified Dimensional Data Model (UDM)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1FE8E-6900-4165-0335-9A6EBB11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A358-22B0-720E-0EF3-5DE32EE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0316-C5D4-698D-B882-5E08810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Dimensional modelling has several basic concepts: </a:t>
            </a:r>
          </a:p>
          <a:p>
            <a:endParaRPr lang="en-IN" dirty="0"/>
          </a:p>
          <a:p>
            <a:pPr>
              <a:buFontTx/>
              <a:buChar char="-"/>
            </a:pPr>
            <a:r>
              <a:rPr lang="en-IN" dirty="0"/>
              <a:t>Facts</a:t>
            </a:r>
          </a:p>
          <a:p>
            <a:pPr>
              <a:buFontTx/>
              <a:buChar char="-"/>
            </a:pPr>
            <a:r>
              <a:rPr lang="en-IN" dirty="0"/>
              <a:t>Dimensions</a:t>
            </a:r>
          </a:p>
          <a:p>
            <a:pPr>
              <a:buFontTx/>
              <a:buChar char="-"/>
            </a:pPr>
            <a:r>
              <a:rPr lang="en-IN" dirty="0"/>
              <a:t>Measures (variables)</a:t>
            </a:r>
          </a:p>
        </p:txBody>
      </p:sp>
    </p:spTree>
    <p:extLst>
      <p:ext uri="{BB962C8B-B14F-4D97-AF65-F5344CB8AC3E}">
        <p14:creationId xmlns:p14="http://schemas.microsoft.com/office/powerpoint/2010/main" val="270082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C80F-3381-140D-A778-D664C73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2F81F-2706-0848-E15E-416D11F8B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66EDF-BCFA-EA9B-A561-1B8958C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designing 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7002-D643-5518-9114-6B98AAFD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2617-F4E8-50B6-3F90-3C2BBF3B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466A-FB02-052A-DBC7-45CEACA4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typical data warehouse consists of </a:t>
            </a:r>
          </a:p>
          <a:p>
            <a:endParaRPr lang="en-IN" dirty="0"/>
          </a:p>
          <a:p>
            <a:r>
              <a:rPr lang="en-IN" dirty="0"/>
              <a:t>Source</a:t>
            </a:r>
          </a:p>
          <a:p>
            <a:endParaRPr lang="en-IN" dirty="0"/>
          </a:p>
          <a:p>
            <a:r>
              <a:rPr lang="en-IN" dirty="0"/>
              <a:t>Staging Area</a:t>
            </a:r>
          </a:p>
          <a:p>
            <a:endParaRPr lang="en-IN" dirty="0"/>
          </a:p>
          <a:p>
            <a:r>
              <a:rPr lang="en-IN" dirty="0"/>
              <a:t>Data warehouse/Data Mart</a:t>
            </a:r>
          </a:p>
          <a:p>
            <a:endParaRPr lang="en-IN" dirty="0"/>
          </a:p>
          <a:p>
            <a:r>
              <a:rPr lang="en-IN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14922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9B13-5D25-B592-1954-A62E007C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Facts (Measures)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AF81-0CA2-D51A-5E90-FBCC9961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Additive – Measures that can be added across all dimensions. </a:t>
            </a:r>
          </a:p>
          <a:p>
            <a:endParaRPr lang="en-IN" dirty="0"/>
          </a:p>
          <a:p>
            <a:r>
              <a:rPr lang="en-IN" dirty="0"/>
              <a:t> Semi Additive – Measures that can be added across dimensions and not with others. </a:t>
            </a:r>
          </a:p>
          <a:p>
            <a:endParaRPr lang="en-IN" dirty="0"/>
          </a:p>
          <a:p>
            <a:r>
              <a:rPr lang="en-IN" dirty="0"/>
              <a:t> Non Additive – Measures that cannot be added across all dimensions</a:t>
            </a:r>
          </a:p>
        </p:txBody>
      </p:sp>
    </p:spTree>
    <p:extLst>
      <p:ext uri="{BB962C8B-B14F-4D97-AF65-F5344CB8AC3E}">
        <p14:creationId xmlns:p14="http://schemas.microsoft.com/office/powerpoint/2010/main" val="38368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B927-53CD-92C6-68D4-392D572B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DCB5-8E9D-F808-4031-50FC82E5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94661"/>
            <a:ext cx="7347537" cy="32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6D3B2-FB92-E7B5-F098-1B7EC2CB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CC022-C3EF-6246-BB5C-2C9C08B4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46681"/>
            <a:ext cx="7347537" cy="37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DF6A-385C-5D2F-84F2-1903C35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of Dimensions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2D80C-731D-7E34-1B67-73A00321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18100"/>
            <a:ext cx="7347537" cy="40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0496-42AB-BD40-E76C-82EBF89D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52891-4EB7-0CF4-92C4-DC4AE1AA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3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01397-FB8D-D7C5-505B-76061845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24AEE-5AEF-24FB-6AF4-053CFA0F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22474"/>
            <a:ext cx="6780700" cy="36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7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1F6-0620-1535-0651-DBB770AE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CD10-FD1F-B653-3868-90716AA8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model.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flow diagram.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Build a source agnostic integration layer.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Adopt a recognized data warehouse architecture standard.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Consider adopting an agile data warehouse methodology.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Favour ELT over ETL.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145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68DB-9F3B-B22F-D5CF-8E819D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964E4-A35D-162A-7958-9B09F207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6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24B7-80ED-D7AB-19B7-DEE57BFF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D5AC4-EDBC-8145-DF86-36D4ADDC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34411"/>
            <a:ext cx="7347537" cy="4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6563F-2326-E9E4-C730-898E083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Pitfalls of Data Warehouses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8587-138B-0D65-E83C-6D9278D3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9767"/>
            <a:ext cx="7347537" cy="31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63F9-121E-F4B9-7600-1FFC7F42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Architecture (With a Staging Area)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0CE9B-C8AF-9206-F249-F92444EA2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5225"/>
            <a:ext cx="6780700" cy="48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3224-B75B-ABFB-3B27-BD5531E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BD8A3-478F-5B77-FCD2-858D41E2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4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1FE7-1195-CBD9-3770-76D48CD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of SSAS Cubes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4CD4-3FD6-6E70-D630-8477FF76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0583"/>
            <a:ext cx="7347537" cy="31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42B4-F3A0-3D88-8EF7-7DB005D4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CB1DB-8EDF-DAF8-B5AA-94764C1D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20CC-2C02-56F7-6456-6067D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EB005-2ED6-70FB-EDEB-BA0B78BF1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B9D5-79FA-0AD1-315E-E73D9119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F002-2584-3D1D-C669-6E41B776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7"/>
            <a:ext cx="7225748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0D4C-291C-7972-FD1B-A4F01ABD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1E18E-CFAB-9242-5ADB-153E6D17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68370"/>
            <a:ext cx="7225748" cy="3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089F8-9277-4CDB-6CB9-2624B88E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Reasons for Creating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A11C5-7AF4-97A3-1564-16260CD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13531"/>
            <a:ext cx="7225748" cy="3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279</Words>
  <Application>Microsoft Office PowerPoint</Application>
  <PresentationFormat>Widescreen</PresentationFormat>
  <Paragraphs>76</Paragraphs>
  <Slides>41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Office Theme</vt:lpstr>
      <vt:lpstr>SQL Data Warehouse</vt:lpstr>
      <vt:lpstr>Data Warehouse Concepts</vt:lpstr>
      <vt:lpstr>The Architecture </vt:lpstr>
      <vt:lpstr>Data Warehouse Architecture (With a Staging Area)</vt:lpstr>
      <vt:lpstr>General Stages of Data Warehouse</vt:lpstr>
      <vt:lpstr>General Stages of Data Warehouse</vt:lpstr>
      <vt:lpstr>Types of Data Warehouse</vt:lpstr>
      <vt:lpstr>Data Mart</vt:lpstr>
      <vt:lpstr>Reasons for Creating Data Mart</vt:lpstr>
      <vt:lpstr>Data Warehouse &amp; Data Mart</vt:lpstr>
      <vt:lpstr>Benefits of Data Warehousing </vt:lpstr>
      <vt:lpstr>Benefits of Data Warehousing … contd</vt:lpstr>
      <vt:lpstr>Business Intelligence</vt:lpstr>
      <vt:lpstr>Types of BI Tools</vt:lpstr>
      <vt:lpstr>Data Mining</vt:lpstr>
      <vt:lpstr>Data integration</vt:lpstr>
      <vt:lpstr>OLAP &amp; OLTP </vt:lpstr>
      <vt:lpstr>Analysis Services</vt:lpstr>
      <vt:lpstr>Data Warehousing Schemas </vt:lpstr>
      <vt:lpstr>Star Schema</vt:lpstr>
      <vt:lpstr>Example of Star Schema</vt:lpstr>
      <vt:lpstr>Snowflake Schema</vt:lpstr>
      <vt:lpstr>Example : Snowflake Schema</vt:lpstr>
      <vt:lpstr>Best Practices of Star and Snowflake Schema</vt:lpstr>
      <vt:lpstr>Dimension Modeling</vt:lpstr>
      <vt:lpstr>Unified Dimensional Data Model (UDM)</vt:lpstr>
      <vt:lpstr>Basic Concepts</vt:lpstr>
      <vt:lpstr>Fact Table</vt:lpstr>
      <vt:lpstr>Steps in designing Fact Table</vt:lpstr>
      <vt:lpstr>Types of Facts (Measures)</vt:lpstr>
      <vt:lpstr>Dimension Tables</vt:lpstr>
      <vt:lpstr>Dimension Tables</vt:lpstr>
      <vt:lpstr>Examples of Dimensions and Facts</vt:lpstr>
      <vt:lpstr>Measures</vt:lpstr>
      <vt:lpstr>Data Mining Applications</vt:lpstr>
      <vt:lpstr>Best Practices of Data Warehouse</vt:lpstr>
      <vt:lpstr>Relational OLAP</vt:lpstr>
      <vt:lpstr>Relational OLAP </vt:lpstr>
      <vt:lpstr>Pitfalls of Data Warehouses</vt:lpstr>
      <vt:lpstr>CUBE</vt:lpstr>
      <vt:lpstr>Advantages of SSAS Cubes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Warehouse</dc:title>
  <dc:creator>Anindita Basak</dc:creator>
  <cp:lastModifiedBy>Anindita Basak</cp:lastModifiedBy>
  <cp:revision>41</cp:revision>
  <dcterms:created xsi:type="dcterms:W3CDTF">2022-09-10T05:10:02Z</dcterms:created>
  <dcterms:modified xsi:type="dcterms:W3CDTF">2022-12-19T12:58:50Z</dcterms:modified>
</cp:coreProperties>
</file>