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2" r:id="rId15"/>
    <p:sldId id="269" r:id="rId16"/>
    <p:sldId id="270" r:id="rId17"/>
    <p:sldId id="271" r:id="rId18"/>
    <p:sldId id="276" r:id="rId19"/>
    <p:sldId id="268" r:id="rId20"/>
    <p:sldId id="277" r:id="rId21"/>
    <p:sldId id="273" r:id="rId22"/>
    <p:sldId id="278" r:id="rId23"/>
    <p:sldId id="274"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3" r:id="rId38"/>
    <p:sldId id="292" r:id="rId39"/>
    <p:sldId id="294" r:id="rId40"/>
    <p:sldId id="295" r:id="rId41"/>
    <p:sldId id="296" r:id="rId42"/>
    <p:sldId id="308" r:id="rId43"/>
    <p:sldId id="297" r:id="rId44"/>
    <p:sldId id="298" r:id="rId45"/>
    <p:sldId id="299" r:id="rId46"/>
    <p:sldId id="300" r:id="rId47"/>
    <p:sldId id="301" r:id="rId48"/>
    <p:sldId id="302" r:id="rId49"/>
    <p:sldId id="303" r:id="rId50"/>
    <p:sldId id="304" r:id="rId51"/>
    <p:sldId id="305" r:id="rId52"/>
    <p:sldId id="306"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35D2-23DF-4350-B52A-FA443AA0AD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B54B8-82E9-4C60-928B-E95E6FE60F6A}">
      <dgm:prSet/>
      <dgm:spPr/>
      <dgm:t>
        <a:bodyPr/>
        <a:lstStyle/>
        <a:p>
          <a:r>
            <a:rPr lang="en-IN"/>
            <a:t>Volume</a:t>
          </a:r>
          <a:endParaRPr lang="en-US"/>
        </a:p>
      </dgm:t>
    </dgm:pt>
    <dgm:pt modelId="{0C8A13F8-AE94-4351-BF87-02F757C777F6}" type="parTrans" cxnId="{D476F44F-9738-4F51-B7A6-08F84EE60431}">
      <dgm:prSet/>
      <dgm:spPr/>
      <dgm:t>
        <a:bodyPr/>
        <a:lstStyle/>
        <a:p>
          <a:endParaRPr lang="en-US"/>
        </a:p>
      </dgm:t>
    </dgm:pt>
    <dgm:pt modelId="{98710304-3AF5-48DB-A363-22056EA751D9}" type="sibTrans" cxnId="{D476F44F-9738-4F51-B7A6-08F84EE60431}">
      <dgm:prSet/>
      <dgm:spPr/>
      <dgm:t>
        <a:bodyPr/>
        <a:lstStyle/>
        <a:p>
          <a:endParaRPr lang="en-US"/>
        </a:p>
      </dgm:t>
    </dgm:pt>
    <dgm:pt modelId="{DCFB5562-7E77-4590-BA0F-12519E6A5C2A}">
      <dgm:prSet/>
      <dgm:spPr/>
      <dgm:t>
        <a:bodyPr/>
        <a:lstStyle/>
        <a:p>
          <a:r>
            <a:rPr lang="en-IN"/>
            <a:t>Velocity</a:t>
          </a:r>
          <a:endParaRPr lang="en-US"/>
        </a:p>
      </dgm:t>
    </dgm:pt>
    <dgm:pt modelId="{5AFE75B2-8177-409B-B3F6-6816792B8BA8}" type="parTrans" cxnId="{C34C51D2-663D-4FBA-A0BA-10F5F45F703F}">
      <dgm:prSet/>
      <dgm:spPr/>
      <dgm:t>
        <a:bodyPr/>
        <a:lstStyle/>
        <a:p>
          <a:endParaRPr lang="en-US"/>
        </a:p>
      </dgm:t>
    </dgm:pt>
    <dgm:pt modelId="{B941D06F-9292-411D-A603-99C19D7C5A06}" type="sibTrans" cxnId="{C34C51D2-663D-4FBA-A0BA-10F5F45F703F}">
      <dgm:prSet/>
      <dgm:spPr/>
      <dgm:t>
        <a:bodyPr/>
        <a:lstStyle/>
        <a:p>
          <a:endParaRPr lang="en-US"/>
        </a:p>
      </dgm:t>
    </dgm:pt>
    <dgm:pt modelId="{643BADFC-24E0-488E-ADA6-98B88B90E218}">
      <dgm:prSet/>
      <dgm:spPr/>
      <dgm:t>
        <a:bodyPr/>
        <a:lstStyle/>
        <a:p>
          <a:r>
            <a:rPr lang="en-IN"/>
            <a:t>Variety</a:t>
          </a:r>
          <a:endParaRPr lang="en-US"/>
        </a:p>
      </dgm:t>
    </dgm:pt>
    <dgm:pt modelId="{5B7280F0-3447-44D8-B9D0-8D096FA2344C}" type="parTrans" cxnId="{B4B243B2-E115-4F68-8948-855BA178DFFC}">
      <dgm:prSet/>
      <dgm:spPr/>
      <dgm:t>
        <a:bodyPr/>
        <a:lstStyle/>
        <a:p>
          <a:endParaRPr lang="en-US"/>
        </a:p>
      </dgm:t>
    </dgm:pt>
    <dgm:pt modelId="{597B4E83-E3F9-42FB-9A8B-C6D222AA4A8F}" type="sibTrans" cxnId="{B4B243B2-E115-4F68-8948-855BA178DFFC}">
      <dgm:prSet/>
      <dgm:spPr/>
      <dgm:t>
        <a:bodyPr/>
        <a:lstStyle/>
        <a:p>
          <a:endParaRPr lang="en-US"/>
        </a:p>
      </dgm:t>
    </dgm:pt>
    <dgm:pt modelId="{155ABF4B-9BBB-4518-B6C1-9D212C33C202}">
      <dgm:prSet/>
      <dgm:spPr/>
      <dgm:t>
        <a:bodyPr/>
        <a:lstStyle/>
        <a:p>
          <a:r>
            <a:rPr lang="en-IN"/>
            <a:t>Veracity </a:t>
          </a:r>
          <a:endParaRPr lang="en-US"/>
        </a:p>
      </dgm:t>
    </dgm:pt>
    <dgm:pt modelId="{483F1931-797A-4EA7-B54E-E5B775F6D589}" type="parTrans" cxnId="{1CDD2E0D-650A-4CBC-BCD1-D6F7B053F3A1}">
      <dgm:prSet/>
      <dgm:spPr/>
      <dgm:t>
        <a:bodyPr/>
        <a:lstStyle/>
        <a:p>
          <a:endParaRPr lang="en-US"/>
        </a:p>
      </dgm:t>
    </dgm:pt>
    <dgm:pt modelId="{430E3375-8EAE-49CB-8EE1-AA384CBF92F2}" type="sibTrans" cxnId="{1CDD2E0D-650A-4CBC-BCD1-D6F7B053F3A1}">
      <dgm:prSet/>
      <dgm:spPr/>
      <dgm:t>
        <a:bodyPr/>
        <a:lstStyle/>
        <a:p>
          <a:endParaRPr lang="en-US"/>
        </a:p>
      </dgm:t>
    </dgm:pt>
    <dgm:pt modelId="{75407085-18EF-40B0-B042-C11F08278110}" type="pres">
      <dgm:prSet presAssocID="{D67935D2-23DF-4350-B52A-FA443AA0AD6A}" presName="root" presStyleCnt="0">
        <dgm:presLayoutVars>
          <dgm:dir/>
          <dgm:resizeHandles val="exact"/>
        </dgm:presLayoutVars>
      </dgm:prSet>
      <dgm:spPr/>
    </dgm:pt>
    <dgm:pt modelId="{68D5108E-5D46-454A-BF8E-D67436C81298}" type="pres">
      <dgm:prSet presAssocID="{5D6B54B8-82E9-4C60-928B-E95E6FE60F6A}" presName="compNode" presStyleCnt="0"/>
      <dgm:spPr/>
    </dgm:pt>
    <dgm:pt modelId="{D9CA8CFD-1CB6-4AFA-8B80-CBBDA6959118}" type="pres">
      <dgm:prSet presAssocID="{5D6B54B8-82E9-4C60-928B-E95E6FE60F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ume"/>
        </a:ext>
      </dgm:extLst>
    </dgm:pt>
    <dgm:pt modelId="{2CBB6AC2-7B22-452D-AF92-41DE588CB4E3}" type="pres">
      <dgm:prSet presAssocID="{5D6B54B8-82E9-4C60-928B-E95E6FE60F6A}" presName="spaceRect" presStyleCnt="0"/>
      <dgm:spPr/>
    </dgm:pt>
    <dgm:pt modelId="{B3E12601-E7FA-482A-B663-BC6A7184CC58}" type="pres">
      <dgm:prSet presAssocID="{5D6B54B8-82E9-4C60-928B-E95E6FE60F6A}" presName="textRect" presStyleLbl="revTx" presStyleIdx="0" presStyleCnt="4">
        <dgm:presLayoutVars>
          <dgm:chMax val="1"/>
          <dgm:chPref val="1"/>
        </dgm:presLayoutVars>
      </dgm:prSet>
      <dgm:spPr/>
    </dgm:pt>
    <dgm:pt modelId="{D3802F14-3C20-4E99-986A-1DD4537C33C1}" type="pres">
      <dgm:prSet presAssocID="{98710304-3AF5-48DB-A363-22056EA751D9}" presName="sibTrans" presStyleCnt="0"/>
      <dgm:spPr/>
    </dgm:pt>
    <dgm:pt modelId="{9B524A6B-866B-46AC-B7BC-2AB6EFBA0DC4}" type="pres">
      <dgm:prSet presAssocID="{DCFB5562-7E77-4590-BA0F-12519E6A5C2A}" presName="compNode" presStyleCnt="0"/>
      <dgm:spPr/>
    </dgm:pt>
    <dgm:pt modelId="{9CF56AE0-21BD-44B2-B65F-FEDEE99F3ACE}" type="pres">
      <dgm:prSet presAssocID="{DCFB5562-7E77-4590-BA0F-12519E6A5C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5645CD96-7655-4123-A455-F5186D9A16A0}" type="pres">
      <dgm:prSet presAssocID="{DCFB5562-7E77-4590-BA0F-12519E6A5C2A}" presName="spaceRect" presStyleCnt="0"/>
      <dgm:spPr/>
    </dgm:pt>
    <dgm:pt modelId="{6FB012A7-F2FF-4414-B613-204DA95BDCB1}" type="pres">
      <dgm:prSet presAssocID="{DCFB5562-7E77-4590-BA0F-12519E6A5C2A}" presName="textRect" presStyleLbl="revTx" presStyleIdx="1" presStyleCnt="4">
        <dgm:presLayoutVars>
          <dgm:chMax val="1"/>
          <dgm:chPref val="1"/>
        </dgm:presLayoutVars>
      </dgm:prSet>
      <dgm:spPr/>
    </dgm:pt>
    <dgm:pt modelId="{43F686C4-7D2F-47A7-A496-6869D067EF1F}" type="pres">
      <dgm:prSet presAssocID="{B941D06F-9292-411D-A603-99C19D7C5A06}" presName="sibTrans" presStyleCnt="0"/>
      <dgm:spPr/>
    </dgm:pt>
    <dgm:pt modelId="{92090D2A-1D4E-40BE-9201-F107B620AC62}" type="pres">
      <dgm:prSet presAssocID="{643BADFC-24E0-488E-ADA6-98B88B90E218}" presName="compNode" presStyleCnt="0"/>
      <dgm:spPr/>
    </dgm:pt>
    <dgm:pt modelId="{3C9857FD-DD45-4F0C-A5BF-521508D97F57}" type="pres">
      <dgm:prSet presAssocID="{643BADFC-24E0-488E-ADA6-98B88B90E2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duce"/>
        </a:ext>
      </dgm:extLst>
    </dgm:pt>
    <dgm:pt modelId="{6979DE50-2BED-4B2C-9184-DB06D79B12A6}" type="pres">
      <dgm:prSet presAssocID="{643BADFC-24E0-488E-ADA6-98B88B90E218}" presName="spaceRect" presStyleCnt="0"/>
      <dgm:spPr/>
    </dgm:pt>
    <dgm:pt modelId="{D4D3B730-3D8B-47C7-8E24-EC9A9929AE66}" type="pres">
      <dgm:prSet presAssocID="{643BADFC-24E0-488E-ADA6-98B88B90E218}" presName="textRect" presStyleLbl="revTx" presStyleIdx="2" presStyleCnt="4">
        <dgm:presLayoutVars>
          <dgm:chMax val="1"/>
          <dgm:chPref val="1"/>
        </dgm:presLayoutVars>
      </dgm:prSet>
      <dgm:spPr/>
    </dgm:pt>
    <dgm:pt modelId="{6C107809-B0D6-4A4E-AB73-88AFCD62E872}" type="pres">
      <dgm:prSet presAssocID="{597B4E83-E3F9-42FB-9A8B-C6D222AA4A8F}" presName="sibTrans" presStyleCnt="0"/>
      <dgm:spPr/>
    </dgm:pt>
    <dgm:pt modelId="{37C97DCD-2038-4B10-AB69-C84FDC9AA4AD}" type="pres">
      <dgm:prSet presAssocID="{155ABF4B-9BBB-4518-B6C1-9D212C33C202}" presName="compNode" presStyleCnt="0"/>
      <dgm:spPr/>
    </dgm:pt>
    <dgm:pt modelId="{FED2B193-D46B-462E-B61D-0D92D957A5A8}" type="pres">
      <dgm:prSet presAssocID="{155ABF4B-9BBB-4518-B6C1-9D212C33C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htub"/>
        </a:ext>
      </dgm:extLst>
    </dgm:pt>
    <dgm:pt modelId="{73A3FC8B-ADDC-4A4A-B96D-610117E11C9F}" type="pres">
      <dgm:prSet presAssocID="{155ABF4B-9BBB-4518-B6C1-9D212C33C202}" presName="spaceRect" presStyleCnt="0"/>
      <dgm:spPr/>
    </dgm:pt>
    <dgm:pt modelId="{15318873-0730-42EB-AF4C-ED7FCF76E8E0}" type="pres">
      <dgm:prSet presAssocID="{155ABF4B-9BBB-4518-B6C1-9D212C33C202}" presName="textRect" presStyleLbl="revTx" presStyleIdx="3" presStyleCnt="4">
        <dgm:presLayoutVars>
          <dgm:chMax val="1"/>
          <dgm:chPref val="1"/>
        </dgm:presLayoutVars>
      </dgm:prSet>
      <dgm:spPr/>
    </dgm:pt>
  </dgm:ptLst>
  <dgm:cxnLst>
    <dgm:cxn modelId="{1CDD2E0D-650A-4CBC-BCD1-D6F7B053F3A1}" srcId="{D67935D2-23DF-4350-B52A-FA443AA0AD6A}" destId="{155ABF4B-9BBB-4518-B6C1-9D212C33C202}" srcOrd="3" destOrd="0" parTransId="{483F1931-797A-4EA7-B54E-E5B775F6D589}" sibTransId="{430E3375-8EAE-49CB-8EE1-AA384CBF92F2}"/>
    <dgm:cxn modelId="{C93DAF24-CA83-4DFE-89DA-F25184D4C04C}" type="presOf" srcId="{155ABF4B-9BBB-4518-B6C1-9D212C33C202}" destId="{15318873-0730-42EB-AF4C-ED7FCF76E8E0}" srcOrd="0" destOrd="0" presId="urn:microsoft.com/office/officeart/2018/2/layout/IconLabelList"/>
    <dgm:cxn modelId="{95B8BF3B-E056-44E5-B329-612890C8831E}" type="presOf" srcId="{D67935D2-23DF-4350-B52A-FA443AA0AD6A}" destId="{75407085-18EF-40B0-B042-C11F08278110}" srcOrd="0" destOrd="0" presId="urn:microsoft.com/office/officeart/2018/2/layout/IconLabelList"/>
    <dgm:cxn modelId="{A81BB863-C154-4933-BD68-3E518FAF5444}" type="presOf" srcId="{DCFB5562-7E77-4590-BA0F-12519E6A5C2A}" destId="{6FB012A7-F2FF-4414-B613-204DA95BDCB1}" srcOrd="0" destOrd="0" presId="urn:microsoft.com/office/officeart/2018/2/layout/IconLabelList"/>
    <dgm:cxn modelId="{D476F44F-9738-4F51-B7A6-08F84EE60431}" srcId="{D67935D2-23DF-4350-B52A-FA443AA0AD6A}" destId="{5D6B54B8-82E9-4C60-928B-E95E6FE60F6A}" srcOrd="0" destOrd="0" parTransId="{0C8A13F8-AE94-4351-BF87-02F757C777F6}" sibTransId="{98710304-3AF5-48DB-A363-22056EA751D9}"/>
    <dgm:cxn modelId="{63DA488D-E288-472D-B18A-FB4B90AF9BF0}" type="presOf" srcId="{643BADFC-24E0-488E-ADA6-98B88B90E218}" destId="{D4D3B730-3D8B-47C7-8E24-EC9A9929AE66}" srcOrd="0" destOrd="0" presId="urn:microsoft.com/office/officeart/2018/2/layout/IconLabelList"/>
    <dgm:cxn modelId="{B4B243B2-E115-4F68-8948-855BA178DFFC}" srcId="{D67935D2-23DF-4350-B52A-FA443AA0AD6A}" destId="{643BADFC-24E0-488E-ADA6-98B88B90E218}" srcOrd="2" destOrd="0" parTransId="{5B7280F0-3447-44D8-B9D0-8D096FA2344C}" sibTransId="{597B4E83-E3F9-42FB-9A8B-C6D222AA4A8F}"/>
    <dgm:cxn modelId="{460F74B2-0B77-4C41-9B6C-BEAE7545EEFA}" type="presOf" srcId="{5D6B54B8-82E9-4C60-928B-E95E6FE60F6A}" destId="{B3E12601-E7FA-482A-B663-BC6A7184CC58}" srcOrd="0" destOrd="0" presId="urn:microsoft.com/office/officeart/2018/2/layout/IconLabelList"/>
    <dgm:cxn modelId="{C34C51D2-663D-4FBA-A0BA-10F5F45F703F}" srcId="{D67935D2-23DF-4350-B52A-FA443AA0AD6A}" destId="{DCFB5562-7E77-4590-BA0F-12519E6A5C2A}" srcOrd="1" destOrd="0" parTransId="{5AFE75B2-8177-409B-B3F6-6816792B8BA8}" sibTransId="{B941D06F-9292-411D-A603-99C19D7C5A06}"/>
    <dgm:cxn modelId="{A9088E16-F53F-4889-88A4-FF9C71C4B537}" type="presParOf" srcId="{75407085-18EF-40B0-B042-C11F08278110}" destId="{68D5108E-5D46-454A-BF8E-D67436C81298}" srcOrd="0" destOrd="0" presId="urn:microsoft.com/office/officeart/2018/2/layout/IconLabelList"/>
    <dgm:cxn modelId="{F592828C-6B85-4D2B-991A-42EC4234B846}" type="presParOf" srcId="{68D5108E-5D46-454A-BF8E-D67436C81298}" destId="{D9CA8CFD-1CB6-4AFA-8B80-CBBDA6959118}" srcOrd="0" destOrd="0" presId="urn:microsoft.com/office/officeart/2018/2/layout/IconLabelList"/>
    <dgm:cxn modelId="{426A7477-6594-43BB-ACA6-95286D91ACF4}" type="presParOf" srcId="{68D5108E-5D46-454A-BF8E-D67436C81298}" destId="{2CBB6AC2-7B22-452D-AF92-41DE588CB4E3}" srcOrd="1" destOrd="0" presId="urn:microsoft.com/office/officeart/2018/2/layout/IconLabelList"/>
    <dgm:cxn modelId="{E042C797-CD9E-4E0B-AFE4-DDDFBBE7A5E9}" type="presParOf" srcId="{68D5108E-5D46-454A-BF8E-D67436C81298}" destId="{B3E12601-E7FA-482A-B663-BC6A7184CC58}" srcOrd="2" destOrd="0" presId="urn:microsoft.com/office/officeart/2018/2/layout/IconLabelList"/>
    <dgm:cxn modelId="{EC3BFA93-D2F9-4B2F-AFCF-1E4D053B02BD}" type="presParOf" srcId="{75407085-18EF-40B0-B042-C11F08278110}" destId="{D3802F14-3C20-4E99-986A-1DD4537C33C1}" srcOrd="1" destOrd="0" presId="urn:microsoft.com/office/officeart/2018/2/layout/IconLabelList"/>
    <dgm:cxn modelId="{7CBEF815-7995-457E-A466-9E384A93A22D}" type="presParOf" srcId="{75407085-18EF-40B0-B042-C11F08278110}" destId="{9B524A6B-866B-46AC-B7BC-2AB6EFBA0DC4}" srcOrd="2" destOrd="0" presId="urn:microsoft.com/office/officeart/2018/2/layout/IconLabelList"/>
    <dgm:cxn modelId="{F58DEB05-D7E6-4ED0-999D-CC82C70D4556}" type="presParOf" srcId="{9B524A6B-866B-46AC-B7BC-2AB6EFBA0DC4}" destId="{9CF56AE0-21BD-44B2-B65F-FEDEE99F3ACE}" srcOrd="0" destOrd="0" presId="urn:microsoft.com/office/officeart/2018/2/layout/IconLabelList"/>
    <dgm:cxn modelId="{201A1C31-9304-475A-8E61-DFB69FDFF703}" type="presParOf" srcId="{9B524A6B-866B-46AC-B7BC-2AB6EFBA0DC4}" destId="{5645CD96-7655-4123-A455-F5186D9A16A0}" srcOrd="1" destOrd="0" presId="urn:microsoft.com/office/officeart/2018/2/layout/IconLabelList"/>
    <dgm:cxn modelId="{2F3ACB5D-F0A4-42C2-9130-FE3D77A05C9F}" type="presParOf" srcId="{9B524A6B-866B-46AC-B7BC-2AB6EFBA0DC4}" destId="{6FB012A7-F2FF-4414-B613-204DA95BDCB1}" srcOrd="2" destOrd="0" presId="urn:microsoft.com/office/officeart/2018/2/layout/IconLabelList"/>
    <dgm:cxn modelId="{BA3F88A0-516B-48DE-BA10-6716E0B36BD9}" type="presParOf" srcId="{75407085-18EF-40B0-B042-C11F08278110}" destId="{43F686C4-7D2F-47A7-A496-6869D067EF1F}" srcOrd="3" destOrd="0" presId="urn:microsoft.com/office/officeart/2018/2/layout/IconLabelList"/>
    <dgm:cxn modelId="{8D9900D4-9509-4D47-9537-BA4619ABE47E}" type="presParOf" srcId="{75407085-18EF-40B0-B042-C11F08278110}" destId="{92090D2A-1D4E-40BE-9201-F107B620AC62}" srcOrd="4" destOrd="0" presId="urn:microsoft.com/office/officeart/2018/2/layout/IconLabelList"/>
    <dgm:cxn modelId="{5F774A8F-3846-43C5-8B58-7336DFFC0EA2}" type="presParOf" srcId="{92090D2A-1D4E-40BE-9201-F107B620AC62}" destId="{3C9857FD-DD45-4F0C-A5BF-521508D97F57}" srcOrd="0" destOrd="0" presId="urn:microsoft.com/office/officeart/2018/2/layout/IconLabelList"/>
    <dgm:cxn modelId="{62C06BF0-AA0D-407E-9B79-682E12105330}" type="presParOf" srcId="{92090D2A-1D4E-40BE-9201-F107B620AC62}" destId="{6979DE50-2BED-4B2C-9184-DB06D79B12A6}" srcOrd="1" destOrd="0" presId="urn:microsoft.com/office/officeart/2018/2/layout/IconLabelList"/>
    <dgm:cxn modelId="{EA87D69A-749F-4A3B-A5A2-5FA2CCD16716}" type="presParOf" srcId="{92090D2A-1D4E-40BE-9201-F107B620AC62}" destId="{D4D3B730-3D8B-47C7-8E24-EC9A9929AE66}" srcOrd="2" destOrd="0" presId="urn:microsoft.com/office/officeart/2018/2/layout/IconLabelList"/>
    <dgm:cxn modelId="{BE78269B-56E1-4128-9241-930DFD9D12B5}" type="presParOf" srcId="{75407085-18EF-40B0-B042-C11F08278110}" destId="{6C107809-B0D6-4A4E-AB73-88AFCD62E872}" srcOrd="5" destOrd="0" presId="urn:microsoft.com/office/officeart/2018/2/layout/IconLabelList"/>
    <dgm:cxn modelId="{25B3F880-4F6C-494A-8B0D-9C2A85195677}" type="presParOf" srcId="{75407085-18EF-40B0-B042-C11F08278110}" destId="{37C97DCD-2038-4B10-AB69-C84FDC9AA4AD}" srcOrd="6" destOrd="0" presId="urn:microsoft.com/office/officeart/2018/2/layout/IconLabelList"/>
    <dgm:cxn modelId="{BC16C91A-C0F4-4E4E-BDE0-33B7315A2458}" type="presParOf" srcId="{37C97DCD-2038-4B10-AB69-C84FDC9AA4AD}" destId="{FED2B193-D46B-462E-B61D-0D92D957A5A8}" srcOrd="0" destOrd="0" presId="urn:microsoft.com/office/officeart/2018/2/layout/IconLabelList"/>
    <dgm:cxn modelId="{3928A03A-4BB1-4BCD-A999-45DE0B7127F8}" type="presParOf" srcId="{37C97DCD-2038-4B10-AB69-C84FDC9AA4AD}" destId="{73A3FC8B-ADDC-4A4A-B96D-610117E11C9F}" srcOrd="1" destOrd="0" presId="urn:microsoft.com/office/officeart/2018/2/layout/IconLabelList"/>
    <dgm:cxn modelId="{4F704157-9799-4EB9-A2C1-369278D70370}" type="presParOf" srcId="{37C97DCD-2038-4B10-AB69-C84FDC9AA4AD}" destId="{15318873-0730-42EB-AF4C-ED7FCF76E8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8CFD-1CB6-4AFA-8B80-CBBDA6959118}">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12601-E7FA-482A-B663-BC6A7184CC5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Volume</a:t>
          </a:r>
          <a:endParaRPr lang="en-US" sz="3600" kern="1200"/>
        </a:p>
      </dsp:txBody>
      <dsp:txXfrm>
        <a:off x="100682" y="2427484"/>
        <a:ext cx="2370489" cy="720000"/>
      </dsp:txXfrm>
    </dsp:sp>
    <dsp:sp modelId="{9CF56AE0-21BD-44B2-B65F-FEDEE99F3AC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012A7-F2FF-4414-B613-204DA95BDCB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Velocity</a:t>
          </a:r>
          <a:endParaRPr lang="en-US" sz="3600" kern="1200"/>
        </a:p>
      </dsp:txBody>
      <dsp:txXfrm>
        <a:off x="2886007" y="2427484"/>
        <a:ext cx="2370489" cy="720000"/>
      </dsp:txXfrm>
    </dsp:sp>
    <dsp:sp modelId="{3C9857FD-DD45-4F0C-A5BF-521508D97F5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3B730-3D8B-47C7-8E24-EC9A9929AE6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Variety</a:t>
          </a:r>
          <a:endParaRPr lang="en-US" sz="3600" kern="1200"/>
        </a:p>
      </dsp:txBody>
      <dsp:txXfrm>
        <a:off x="5671332" y="2427484"/>
        <a:ext cx="2370489" cy="720000"/>
      </dsp:txXfrm>
    </dsp:sp>
    <dsp:sp modelId="{FED2B193-D46B-462E-B61D-0D92D957A5A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18873-0730-42EB-AF4C-ED7FCF76E8E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Veracity </a:t>
          </a:r>
          <a:endParaRPr lang="en-US" sz="36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209B-18EF-5FAE-94F6-57194BB0F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5E4A9-4F7F-A775-CDB1-BCDA487E6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61304-74D7-23B9-5CE1-482E1B00AB59}"/>
              </a:ext>
            </a:extLst>
          </p:cNvPr>
          <p:cNvSpPr>
            <a:spLocks noGrp="1"/>
          </p:cNvSpPr>
          <p:nvPr>
            <p:ph type="dt" sz="half" idx="10"/>
          </p:nvPr>
        </p:nvSpPr>
        <p:spPr/>
        <p:txBody>
          <a:bodyPr/>
          <a:lstStyle/>
          <a:p>
            <a:fld id="{4C2A475F-9CDA-4DF8-B226-71823ECF3947}" type="datetimeFigureOut">
              <a:rPr lang="en-IN" smtClean="0"/>
              <a:t>27-12-2022</a:t>
            </a:fld>
            <a:endParaRPr lang="en-IN"/>
          </a:p>
        </p:txBody>
      </p:sp>
      <p:sp>
        <p:nvSpPr>
          <p:cNvPr id="5" name="Footer Placeholder 4">
            <a:extLst>
              <a:ext uri="{FF2B5EF4-FFF2-40B4-BE49-F238E27FC236}">
                <a16:creationId xmlns:a16="http://schemas.microsoft.com/office/drawing/2014/main" id="{2463C442-000F-1F62-FC89-E07C26DC4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8629-BCC5-6859-0E8B-101BA5E7B7F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4530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34B-7AD2-F59A-545F-5B84DB8DE1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EF7E5-906A-F80E-6664-695ACCCE8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9467-20FF-FD30-5E8A-39905E821EC1}"/>
              </a:ext>
            </a:extLst>
          </p:cNvPr>
          <p:cNvSpPr>
            <a:spLocks noGrp="1"/>
          </p:cNvSpPr>
          <p:nvPr>
            <p:ph type="dt" sz="half" idx="10"/>
          </p:nvPr>
        </p:nvSpPr>
        <p:spPr/>
        <p:txBody>
          <a:bodyPr/>
          <a:lstStyle/>
          <a:p>
            <a:fld id="{4C2A475F-9CDA-4DF8-B226-71823ECF3947}" type="datetimeFigureOut">
              <a:rPr lang="en-IN" smtClean="0"/>
              <a:t>27-12-2022</a:t>
            </a:fld>
            <a:endParaRPr lang="en-IN"/>
          </a:p>
        </p:txBody>
      </p:sp>
      <p:sp>
        <p:nvSpPr>
          <p:cNvPr id="5" name="Footer Placeholder 4">
            <a:extLst>
              <a:ext uri="{FF2B5EF4-FFF2-40B4-BE49-F238E27FC236}">
                <a16:creationId xmlns:a16="http://schemas.microsoft.com/office/drawing/2014/main" id="{9CD49E56-3C75-C6AD-1E76-88CA33FF3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4528-AD77-BE0A-A5B2-1FA5B5EEC777}"/>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5777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8A853-43F1-09C0-ED98-6B9D80BF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8087C-F8A5-DAFC-4D07-505BBCA3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191B-9AE6-6A20-9588-CFD10ABA2BFE}"/>
              </a:ext>
            </a:extLst>
          </p:cNvPr>
          <p:cNvSpPr>
            <a:spLocks noGrp="1"/>
          </p:cNvSpPr>
          <p:nvPr>
            <p:ph type="dt" sz="half" idx="10"/>
          </p:nvPr>
        </p:nvSpPr>
        <p:spPr/>
        <p:txBody>
          <a:bodyPr/>
          <a:lstStyle/>
          <a:p>
            <a:fld id="{4C2A475F-9CDA-4DF8-B226-71823ECF3947}" type="datetimeFigureOut">
              <a:rPr lang="en-IN" smtClean="0"/>
              <a:t>27-12-2022</a:t>
            </a:fld>
            <a:endParaRPr lang="en-IN"/>
          </a:p>
        </p:txBody>
      </p:sp>
      <p:sp>
        <p:nvSpPr>
          <p:cNvPr id="5" name="Footer Placeholder 4">
            <a:extLst>
              <a:ext uri="{FF2B5EF4-FFF2-40B4-BE49-F238E27FC236}">
                <a16:creationId xmlns:a16="http://schemas.microsoft.com/office/drawing/2014/main" id="{758370D2-7049-6419-4CA8-3E037271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46B1D-9879-40DB-E83F-5E3B01A54701}"/>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70402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AEC-E589-F3E1-C571-3DB161D0B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C55DD-6177-1ED2-35CA-F540EE69E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4DE54-D4FE-F43A-316C-FCF78B40CE34}"/>
              </a:ext>
            </a:extLst>
          </p:cNvPr>
          <p:cNvSpPr>
            <a:spLocks noGrp="1"/>
          </p:cNvSpPr>
          <p:nvPr>
            <p:ph type="dt" sz="half" idx="10"/>
          </p:nvPr>
        </p:nvSpPr>
        <p:spPr/>
        <p:txBody>
          <a:bodyPr/>
          <a:lstStyle/>
          <a:p>
            <a:fld id="{4C2A475F-9CDA-4DF8-B226-71823ECF3947}" type="datetimeFigureOut">
              <a:rPr lang="en-IN" smtClean="0"/>
              <a:t>27-12-2022</a:t>
            </a:fld>
            <a:endParaRPr lang="en-IN"/>
          </a:p>
        </p:txBody>
      </p:sp>
      <p:sp>
        <p:nvSpPr>
          <p:cNvPr id="5" name="Footer Placeholder 4">
            <a:extLst>
              <a:ext uri="{FF2B5EF4-FFF2-40B4-BE49-F238E27FC236}">
                <a16:creationId xmlns:a16="http://schemas.microsoft.com/office/drawing/2014/main" id="{F083CD2B-2CD6-E4BA-B6E5-6BC87B7F7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6DB60-C4D4-34D3-E42B-4751A7A506B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5943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2A5-6BC9-D8EA-29C9-FFEC510AD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D4F72-C919-832F-7C1B-59A5AFE1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2A9B-50AA-A23C-3902-604AA7CF3A42}"/>
              </a:ext>
            </a:extLst>
          </p:cNvPr>
          <p:cNvSpPr>
            <a:spLocks noGrp="1"/>
          </p:cNvSpPr>
          <p:nvPr>
            <p:ph type="dt" sz="half" idx="10"/>
          </p:nvPr>
        </p:nvSpPr>
        <p:spPr/>
        <p:txBody>
          <a:bodyPr/>
          <a:lstStyle/>
          <a:p>
            <a:fld id="{4C2A475F-9CDA-4DF8-B226-71823ECF3947}" type="datetimeFigureOut">
              <a:rPr lang="en-IN" smtClean="0"/>
              <a:t>27-12-2022</a:t>
            </a:fld>
            <a:endParaRPr lang="en-IN"/>
          </a:p>
        </p:txBody>
      </p:sp>
      <p:sp>
        <p:nvSpPr>
          <p:cNvPr id="5" name="Footer Placeholder 4">
            <a:extLst>
              <a:ext uri="{FF2B5EF4-FFF2-40B4-BE49-F238E27FC236}">
                <a16:creationId xmlns:a16="http://schemas.microsoft.com/office/drawing/2014/main" id="{C0451DAD-09A9-2201-CBEB-D7A3BDF95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EDCF1-F5ED-7C14-A1C8-5799993F9F8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2407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A4C-2339-16B7-EC85-70097378C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7BF5D-5742-31BE-186E-5D4E7C0AF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544A4-D0AE-F858-4134-8AF664BB5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2D2FC-63E9-22F6-97F3-7090FE1A4A80}"/>
              </a:ext>
            </a:extLst>
          </p:cNvPr>
          <p:cNvSpPr>
            <a:spLocks noGrp="1"/>
          </p:cNvSpPr>
          <p:nvPr>
            <p:ph type="dt" sz="half" idx="10"/>
          </p:nvPr>
        </p:nvSpPr>
        <p:spPr/>
        <p:txBody>
          <a:bodyPr/>
          <a:lstStyle/>
          <a:p>
            <a:fld id="{4C2A475F-9CDA-4DF8-B226-71823ECF3947}" type="datetimeFigureOut">
              <a:rPr lang="en-IN" smtClean="0"/>
              <a:t>27-12-2022</a:t>
            </a:fld>
            <a:endParaRPr lang="en-IN"/>
          </a:p>
        </p:txBody>
      </p:sp>
      <p:sp>
        <p:nvSpPr>
          <p:cNvPr id="6" name="Footer Placeholder 5">
            <a:extLst>
              <a:ext uri="{FF2B5EF4-FFF2-40B4-BE49-F238E27FC236}">
                <a16:creationId xmlns:a16="http://schemas.microsoft.com/office/drawing/2014/main" id="{D173CF89-92DF-BCCC-74A6-C050F713A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6FFAE-A993-85D6-745A-AD869841C9C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9815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487-46ED-5383-D2E0-2B7A1AF192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AB4F-6EBE-AAE1-B322-BF2AC8A8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980A-A90D-991E-EF4A-83A4DDA07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C421E-48DA-E708-D079-0AD345E9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20E34-78B7-0418-FBBA-F8BC954C5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B1CDB-0C35-8FE8-2E36-6A936FA1AFFA}"/>
              </a:ext>
            </a:extLst>
          </p:cNvPr>
          <p:cNvSpPr>
            <a:spLocks noGrp="1"/>
          </p:cNvSpPr>
          <p:nvPr>
            <p:ph type="dt" sz="half" idx="10"/>
          </p:nvPr>
        </p:nvSpPr>
        <p:spPr/>
        <p:txBody>
          <a:bodyPr/>
          <a:lstStyle/>
          <a:p>
            <a:fld id="{4C2A475F-9CDA-4DF8-B226-71823ECF3947}" type="datetimeFigureOut">
              <a:rPr lang="en-IN" smtClean="0"/>
              <a:t>27-12-2022</a:t>
            </a:fld>
            <a:endParaRPr lang="en-IN"/>
          </a:p>
        </p:txBody>
      </p:sp>
      <p:sp>
        <p:nvSpPr>
          <p:cNvPr id="8" name="Footer Placeholder 7">
            <a:extLst>
              <a:ext uri="{FF2B5EF4-FFF2-40B4-BE49-F238E27FC236}">
                <a16:creationId xmlns:a16="http://schemas.microsoft.com/office/drawing/2014/main" id="{045C49FE-EF82-2947-78AD-E04DE5D41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BDCCC-10A2-D912-6A5B-23526F57A7E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442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963-FCC0-1DAB-DD69-2E43A5B265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A56F6-9E66-F1F1-ED5E-9D6CD5A79BD1}"/>
              </a:ext>
            </a:extLst>
          </p:cNvPr>
          <p:cNvSpPr>
            <a:spLocks noGrp="1"/>
          </p:cNvSpPr>
          <p:nvPr>
            <p:ph type="dt" sz="half" idx="10"/>
          </p:nvPr>
        </p:nvSpPr>
        <p:spPr/>
        <p:txBody>
          <a:bodyPr/>
          <a:lstStyle/>
          <a:p>
            <a:fld id="{4C2A475F-9CDA-4DF8-B226-71823ECF3947}" type="datetimeFigureOut">
              <a:rPr lang="en-IN" smtClean="0"/>
              <a:t>27-12-2022</a:t>
            </a:fld>
            <a:endParaRPr lang="en-IN"/>
          </a:p>
        </p:txBody>
      </p:sp>
      <p:sp>
        <p:nvSpPr>
          <p:cNvPr id="4" name="Footer Placeholder 3">
            <a:extLst>
              <a:ext uri="{FF2B5EF4-FFF2-40B4-BE49-F238E27FC236}">
                <a16:creationId xmlns:a16="http://schemas.microsoft.com/office/drawing/2014/main" id="{1AA0B1DD-CC7B-A9E2-7467-BC2893E46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D856C-3785-8A81-5C77-4E2FD2D4820C}"/>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9137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CD3E4-D0BC-0787-881A-A728945AB2AC}"/>
              </a:ext>
            </a:extLst>
          </p:cNvPr>
          <p:cNvSpPr>
            <a:spLocks noGrp="1"/>
          </p:cNvSpPr>
          <p:nvPr>
            <p:ph type="dt" sz="half" idx="10"/>
          </p:nvPr>
        </p:nvSpPr>
        <p:spPr/>
        <p:txBody>
          <a:bodyPr/>
          <a:lstStyle/>
          <a:p>
            <a:fld id="{4C2A475F-9CDA-4DF8-B226-71823ECF3947}" type="datetimeFigureOut">
              <a:rPr lang="en-IN" smtClean="0"/>
              <a:t>27-12-2022</a:t>
            </a:fld>
            <a:endParaRPr lang="en-IN"/>
          </a:p>
        </p:txBody>
      </p:sp>
      <p:sp>
        <p:nvSpPr>
          <p:cNvPr id="3" name="Footer Placeholder 2">
            <a:extLst>
              <a:ext uri="{FF2B5EF4-FFF2-40B4-BE49-F238E27FC236}">
                <a16:creationId xmlns:a16="http://schemas.microsoft.com/office/drawing/2014/main" id="{3FAC5E16-C3DA-BD8B-83DA-4FF114B3A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0B0A7-C84B-6D7D-63F1-224E085D6DD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69706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39B6-7486-1B03-9611-6DA0C88E9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280E-F32E-17A5-F51B-1BDE2ED1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5C04D-3613-D80F-16A7-7E6564B5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1886-B862-65E5-75E0-BB02658849D5}"/>
              </a:ext>
            </a:extLst>
          </p:cNvPr>
          <p:cNvSpPr>
            <a:spLocks noGrp="1"/>
          </p:cNvSpPr>
          <p:nvPr>
            <p:ph type="dt" sz="half" idx="10"/>
          </p:nvPr>
        </p:nvSpPr>
        <p:spPr/>
        <p:txBody>
          <a:bodyPr/>
          <a:lstStyle/>
          <a:p>
            <a:fld id="{4C2A475F-9CDA-4DF8-B226-71823ECF3947}" type="datetimeFigureOut">
              <a:rPr lang="en-IN" smtClean="0"/>
              <a:t>27-12-2022</a:t>
            </a:fld>
            <a:endParaRPr lang="en-IN"/>
          </a:p>
        </p:txBody>
      </p:sp>
      <p:sp>
        <p:nvSpPr>
          <p:cNvPr id="6" name="Footer Placeholder 5">
            <a:extLst>
              <a:ext uri="{FF2B5EF4-FFF2-40B4-BE49-F238E27FC236}">
                <a16:creationId xmlns:a16="http://schemas.microsoft.com/office/drawing/2014/main" id="{EB8124ED-F0EF-1043-AB8E-20775EFC7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ACF8F-17DC-CB04-CA93-E0EBFBFB3BB8}"/>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81108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7131-743C-8BD1-4125-97DD1F64F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E0B49-C993-1280-F946-DB93BBA87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B5A1D-4393-CC18-FE33-D192DD8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07A6D-74F6-6003-09C4-FE7F43CD3390}"/>
              </a:ext>
            </a:extLst>
          </p:cNvPr>
          <p:cNvSpPr>
            <a:spLocks noGrp="1"/>
          </p:cNvSpPr>
          <p:nvPr>
            <p:ph type="dt" sz="half" idx="10"/>
          </p:nvPr>
        </p:nvSpPr>
        <p:spPr/>
        <p:txBody>
          <a:bodyPr/>
          <a:lstStyle/>
          <a:p>
            <a:fld id="{4C2A475F-9CDA-4DF8-B226-71823ECF3947}" type="datetimeFigureOut">
              <a:rPr lang="en-IN" smtClean="0"/>
              <a:t>27-12-2022</a:t>
            </a:fld>
            <a:endParaRPr lang="en-IN"/>
          </a:p>
        </p:txBody>
      </p:sp>
      <p:sp>
        <p:nvSpPr>
          <p:cNvPr id="6" name="Footer Placeholder 5">
            <a:extLst>
              <a:ext uri="{FF2B5EF4-FFF2-40B4-BE49-F238E27FC236}">
                <a16:creationId xmlns:a16="http://schemas.microsoft.com/office/drawing/2014/main" id="{F796C3FD-12EF-C431-3C61-5C1BA236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2342-306E-0F2F-B8E3-2C8C71F1123D}"/>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09229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AD88-3259-CB36-3825-A9FF5CE90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29811-65A1-5FC9-3DB2-58F4FACF2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97FEB-9368-1908-3781-0884191D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A475F-9CDA-4DF8-B226-71823ECF3947}" type="datetimeFigureOut">
              <a:rPr lang="en-IN" smtClean="0"/>
              <a:t>27-12-2022</a:t>
            </a:fld>
            <a:endParaRPr lang="en-IN"/>
          </a:p>
        </p:txBody>
      </p:sp>
      <p:sp>
        <p:nvSpPr>
          <p:cNvPr id="5" name="Footer Placeholder 4">
            <a:extLst>
              <a:ext uri="{FF2B5EF4-FFF2-40B4-BE49-F238E27FC236}">
                <a16:creationId xmlns:a16="http://schemas.microsoft.com/office/drawing/2014/main" id="{A3F216DE-F7A7-03D3-7560-8B996606F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CB7A-41E3-CD7F-5270-A75E4DC91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2EB8D-9875-4993-8EF1-67E3E5B51D24}" type="slidenum">
              <a:rPr lang="en-IN" smtClean="0"/>
              <a:t>‹#›</a:t>
            </a:fld>
            <a:endParaRPr lang="en-IN"/>
          </a:p>
        </p:txBody>
      </p:sp>
    </p:spTree>
    <p:extLst>
      <p:ext uri="{BB962C8B-B14F-4D97-AF65-F5344CB8AC3E}">
        <p14:creationId xmlns:p14="http://schemas.microsoft.com/office/powerpoint/2010/main" val="4107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ive.apach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kafka/apache-kafka-scalability" TargetMode="External"/><Relationship Id="rId2" Type="http://schemas.openxmlformats.org/officeDocument/2006/relationships/hyperlink" Target="https://azure.microsoft.com/support/legal/sla/hdinsight/v1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49C3-35E8-1A2A-8A20-C948E362BF63}"/>
              </a:ext>
            </a:extLst>
          </p:cNvPr>
          <p:cNvSpPr>
            <a:spLocks noGrp="1"/>
          </p:cNvSpPr>
          <p:nvPr>
            <p:ph type="ctrTitle"/>
          </p:nvPr>
        </p:nvSpPr>
        <p:spPr/>
        <p:txBody>
          <a:bodyPr/>
          <a:lstStyle/>
          <a:p>
            <a:r>
              <a:rPr lang="en-IN" dirty="0"/>
              <a:t>Big Data Overview</a:t>
            </a:r>
          </a:p>
        </p:txBody>
      </p:sp>
    </p:spTree>
    <p:extLst>
      <p:ext uri="{BB962C8B-B14F-4D97-AF65-F5344CB8AC3E}">
        <p14:creationId xmlns:p14="http://schemas.microsoft.com/office/powerpoint/2010/main" val="22412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BD8F8C-EC93-D206-1914-7CDCB82C3E8A}"/>
              </a:ext>
            </a:extLst>
          </p:cNvPr>
          <p:cNvPicPr>
            <a:picLocks noGrp="1" noChangeAspect="1"/>
          </p:cNvPicPr>
          <p:nvPr>
            <p:ph idx="1"/>
          </p:nvPr>
        </p:nvPicPr>
        <p:blipFill>
          <a:blip r:embed="rId2"/>
          <a:stretch>
            <a:fillRect/>
          </a:stretch>
        </p:blipFill>
        <p:spPr>
          <a:xfrm>
            <a:off x="1998371" y="891540"/>
            <a:ext cx="8245707" cy="5071110"/>
          </a:xfrm>
          <a:prstGeom prst="rect">
            <a:avLst/>
          </a:prstGeom>
        </p:spPr>
      </p:pic>
    </p:spTree>
    <p:extLst>
      <p:ext uri="{BB962C8B-B14F-4D97-AF65-F5344CB8AC3E}">
        <p14:creationId xmlns:p14="http://schemas.microsoft.com/office/powerpoint/2010/main" val="27527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ACCB4E-25E3-2114-3EB0-15AB2CAC45FD}"/>
              </a:ext>
            </a:extLst>
          </p:cNvPr>
          <p:cNvPicPr>
            <a:picLocks noGrp="1" noChangeAspect="1"/>
          </p:cNvPicPr>
          <p:nvPr>
            <p:ph idx="1"/>
          </p:nvPr>
        </p:nvPicPr>
        <p:blipFill>
          <a:blip r:embed="rId2"/>
          <a:stretch>
            <a:fillRect/>
          </a:stretch>
        </p:blipFill>
        <p:spPr>
          <a:xfrm>
            <a:off x="952237" y="1204430"/>
            <a:ext cx="10337975" cy="4445329"/>
          </a:xfrm>
          <a:prstGeom prst="rect">
            <a:avLst/>
          </a:prstGeom>
        </p:spPr>
      </p:pic>
    </p:spTree>
    <p:extLst>
      <p:ext uri="{BB962C8B-B14F-4D97-AF65-F5344CB8AC3E}">
        <p14:creationId xmlns:p14="http://schemas.microsoft.com/office/powerpoint/2010/main" val="8017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601640-4E77-F0A5-A3F2-6F0F1C4B3CF2}"/>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11464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583A5F-1775-DB4C-768F-F547807770D7}"/>
              </a:ext>
            </a:extLst>
          </p:cNvPr>
          <p:cNvPicPr>
            <a:picLocks noGrp="1" noChangeAspect="1"/>
          </p:cNvPicPr>
          <p:nvPr>
            <p:ph idx="1"/>
          </p:nvPr>
        </p:nvPicPr>
        <p:blipFill>
          <a:blip r:embed="rId2"/>
          <a:stretch>
            <a:fillRect/>
          </a:stretch>
        </p:blipFill>
        <p:spPr>
          <a:xfrm>
            <a:off x="1930225" y="891540"/>
            <a:ext cx="8381999" cy="5071110"/>
          </a:xfrm>
          <a:prstGeom prst="rect">
            <a:avLst/>
          </a:prstGeom>
        </p:spPr>
      </p:pic>
    </p:spTree>
    <p:extLst>
      <p:ext uri="{BB962C8B-B14F-4D97-AF65-F5344CB8AC3E}">
        <p14:creationId xmlns:p14="http://schemas.microsoft.com/office/powerpoint/2010/main" val="18626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D59B404-8362-358B-8798-BAE7A62FC4CF}"/>
              </a:ext>
            </a:extLst>
          </p:cNvPr>
          <p:cNvPicPr>
            <a:picLocks noGrp="1" noChangeAspect="1"/>
          </p:cNvPicPr>
          <p:nvPr>
            <p:ph idx="1"/>
          </p:nvPr>
        </p:nvPicPr>
        <p:blipFill>
          <a:blip r:embed="rId2"/>
          <a:stretch>
            <a:fillRect/>
          </a:stretch>
        </p:blipFill>
        <p:spPr>
          <a:xfrm>
            <a:off x="2205309" y="891540"/>
            <a:ext cx="7831831" cy="5071110"/>
          </a:xfrm>
          <a:prstGeom prst="rect">
            <a:avLst/>
          </a:prstGeom>
        </p:spPr>
      </p:pic>
    </p:spTree>
    <p:extLst>
      <p:ext uri="{BB962C8B-B14F-4D97-AF65-F5344CB8AC3E}">
        <p14:creationId xmlns:p14="http://schemas.microsoft.com/office/powerpoint/2010/main" val="5887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060E0B-9627-951D-5D3A-08D267D69576}"/>
              </a:ext>
            </a:extLst>
          </p:cNvPr>
          <p:cNvPicPr>
            <a:picLocks noGrp="1" noChangeAspect="1"/>
          </p:cNvPicPr>
          <p:nvPr>
            <p:ph idx="1"/>
          </p:nvPr>
        </p:nvPicPr>
        <p:blipFill>
          <a:blip r:embed="rId2"/>
          <a:stretch>
            <a:fillRect/>
          </a:stretch>
        </p:blipFill>
        <p:spPr>
          <a:xfrm>
            <a:off x="1447389" y="891540"/>
            <a:ext cx="9347670" cy="5071110"/>
          </a:xfrm>
          <a:prstGeom prst="rect">
            <a:avLst/>
          </a:prstGeom>
        </p:spPr>
      </p:pic>
    </p:spTree>
    <p:extLst>
      <p:ext uri="{BB962C8B-B14F-4D97-AF65-F5344CB8AC3E}">
        <p14:creationId xmlns:p14="http://schemas.microsoft.com/office/powerpoint/2010/main" val="17696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3F5E8-5BAF-DA95-DD96-D23FAC186A36}"/>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631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1C47CB-8F93-F26B-07D5-1ECE72561D13}"/>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27542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0A058-B3A2-1CD3-C52B-BBB9BA9DF167}"/>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41309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32EBA3-5676-B0B8-2025-80726C0F16C2}"/>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976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C9755-46E8-8E65-0539-6A11E4EF0F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to Big Data </a:t>
            </a:r>
          </a:p>
        </p:txBody>
      </p:sp>
      <p:pic>
        <p:nvPicPr>
          <p:cNvPr id="5" name="Content Placeholder 4">
            <a:extLst>
              <a:ext uri="{FF2B5EF4-FFF2-40B4-BE49-F238E27FC236}">
                <a16:creationId xmlns:a16="http://schemas.microsoft.com/office/drawing/2014/main" id="{C143A7E7-E0A1-A351-1DE8-2526441E8062}"/>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14507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4986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34BEB2-07E0-2DF4-3699-F780F2CDDA04}"/>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3777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957D71-65FA-6D2D-734F-F3CC3CD5C808}"/>
              </a:ext>
            </a:extLst>
          </p:cNvPr>
          <p:cNvPicPr>
            <a:picLocks noGrp="1" noChangeAspect="1"/>
          </p:cNvPicPr>
          <p:nvPr>
            <p:ph idx="1"/>
          </p:nvPr>
        </p:nvPicPr>
        <p:blipFill>
          <a:blip r:embed="rId2"/>
          <a:stretch>
            <a:fillRect/>
          </a:stretch>
        </p:blipFill>
        <p:spPr>
          <a:xfrm>
            <a:off x="2159419" y="891540"/>
            <a:ext cx="7923610" cy="5071110"/>
          </a:xfrm>
          <a:prstGeom prst="rect">
            <a:avLst/>
          </a:prstGeom>
        </p:spPr>
      </p:pic>
    </p:spTree>
    <p:extLst>
      <p:ext uri="{BB962C8B-B14F-4D97-AF65-F5344CB8AC3E}">
        <p14:creationId xmlns:p14="http://schemas.microsoft.com/office/powerpoint/2010/main" val="272055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71D28-7BA7-1108-96AF-B2B8219EC299}"/>
              </a:ext>
            </a:extLst>
          </p:cNvPr>
          <p:cNvPicPr>
            <a:picLocks noGrp="1" noChangeAspect="1"/>
          </p:cNvPicPr>
          <p:nvPr>
            <p:ph idx="1"/>
          </p:nvPr>
        </p:nvPicPr>
        <p:blipFill>
          <a:blip r:embed="rId2"/>
          <a:stretch>
            <a:fillRect/>
          </a:stretch>
        </p:blipFill>
        <p:spPr>
          <a:xfrm>
            <a:off x="1173801" y="891540"/>
            <a:ext cx="9894847" cy="5071110"/>
          </a:xfrm>
          <a:prstGeom prst="rect">
            <a:avLst/>
          </a:prstGeom>
        </p:spPr>
      </p:pic>
    </p:spTree>
    <p:extLst>
      <p:ext uri="{BB962C8B-B14F-4D97-AF65-F5344CB8AC3E}">
        <p14:creationId xmlns:p14="http://schemas.microsoft.com/office/powerpoint/2010/main" val="72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2D0-43BD-AC3D-11C4-1DD124C6D325}"/>
              </a:ext>
            </a:extLst>
          </p:cNvPr>
          <p:cNvSpPr>
            <a:spLocks noGrp="1"/>
          </p:cNvSpPr>
          <p:nvPr>
            <p:ph type="title"/>
          </p:nvPr>
        </p:nvSpPr>
        <p:spPr/>
        <p:txBody>
          <a:bodyPr/>
          <a:lstStyle/>
          <a:p>
            <a:r>
              <a:rPr lang="en-IN" dirty="0"/>
              <a:t>Apache Pig </a:t>
            </a:r>
          </a:p>
        </p:txBody>
      </p:sp>
      <p:sp>
        <p:nvSpPr>
          <p:cNvPr id="3" name="Content Placeholder 2">
            <a:extLst>
              <a:ext uri="{FF2B5EF4-FFF2-40B4-BE49-F238E27FC236}">
                <a16:creationId xmlns:a16="http://schemas.microsoft.com/office/drawing/2014/main" id="{335B821E-1100-6A2D-7EE4-A1D8BCFD7EEC}"/>
              </a:ext>
            </a:extLst>
          </p:cNvPr>
          <p:cNvSpPr>
            <a:spLocks noGrp="1"/>
          </p:cNvSpPr>
          <p:nvPr>
            <p:ph idx="1"/>
          </p:nvPr>
        </p:nvSpPr>
        <p:spPr/>
        <p:txBody>
          <a:bodyPr>
            <a:normAutofit lnSpcReduction="10000"/>
          </a:bodyPr>
          <a:lstStyle/>
          <a:p>
            <a:r>
              <a:rPr lang="en-IN" b="0" i="0" dirty="0">
                <a:solidFill>
                  <a:srgbClr val="171717"/>
                </a:solidFill>
                <a:effectLst/>
                <a:latin typeface="Segoe UI" panose="020B0502040204020203" pitchFamily="34" charset="0"/>
              </a:rPr>
              <a:t>Apache Pig is a platform for creating programs for Apache Hadoop by using a procedural language known as </a:t>
            </a:r>
            <a:r>
              <a:rPr lang="en-IN" b="0" i="1" dirty="0">
                <a:solidFill>
                  <a:srgbClr val="171717"/>
                </a:solidFill>
                <a:effectLst/>
                <a:latin typeface="Segoe UI" panose="020B0502040204020203" pitchFamily="34" charset="0"/>
              </a:rPr>
              <a:t>Pig Latin</a:t>
            </a:r>
            <a:r>
              <a:rPr lang="en-IN" b="0" i="0" dirty="0">
                <a:solidFill>
                  <a:srgbClr val="171717"/>
                </a:solidFill>
                <a:effectLst/>
                <a:latin typeface="Segoe UI" panose="020B0502040204020203" pitchFamily="34" charset="0"/>
              </a:rPr>
              <a:t>. Pig is an alternative to Java for creating </a:t>
            </a:r>
            <a:r>
              <a:rPr lang="en-IN" b="0" i="1" dirty="0">
                <a:solidFill>
                  <a:srgbClr val="171717"/>
                </a:solidFill>
                <a:effectLst/>
                <a:latin typeface="Segoe UI" panose="020B0502040204020203" pitchFamily="34" charset="0"/>
              </a:rPr>
              <a:t>MapReduce</a:t>
            </a:r>
            <a:r>
              <a:rPr lang="en-IN" b="0" i="0" dirty="0">
                <a:solidFill>
                  <a:srgbClr val="171717"/>
                </a:solidFill>
                <a:effectLst/>
                <a:latin typeface="Segoe UI" panose="020B0502040204020203" pitchFamily="34" charset="0"/>
              </a:rPr>
              <a:t> solutions, and it is included with Azure HDInsight.</a:t>
            </a:r>
          </a:p>
          <a:p>
            <a:endParaRPr lang="en-IN" dirty="0">
              <a:solidFill>
                <a:srgbClr val="171717"/>
              </a:solidFill>
              <a:latin typeface="Segoe UI" panose="020B0502040204020203" pitchFamily="34" charset="0"/>
            </a:endParaRPr>
          </a:p>
          <a:p>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Load</a:t>
            </a:r>
            <a:r>
              <a:rPr lang="en-IN" b="0" i="0" dirty="0">
                <a:solidFill>
                  <a:srgbClr val="171717"/>
                </a:solidFill>
                <a:effectLst/>
                <a:latin typeface="Segoe UI" panose="020B0502040204020203" pitchFamily="34" charset="0"/>
              </a:rPr>
              <a:t>: Read data to be manipulated from the file system.</a:t>
            </a:r>
          </a:p>
          <a:p>
            <a:pPr algn="l">
              <a:buFont typeface="Arial" panose="020B0604020202020204" pitchFamily="34" charset="0"/>
              <a:buChar char="•"/>
            </a:pPr>
            <a:r>
              <a:rPr lang="en-IN" b="1" i="0" dirty="0">
                <a:solidFill>
                  <a:srgbClr val="171717"/>
                </a:solidFill>
                <a:effectLst/>
                <a:latin typeface="Segoe UI" panose="020B0502040204020203" pitchFamily="34" charset="0"/>
              </a:rPr>
              <a:t>Transform</a:t>
            </a:r>
            <a:r>
              <a:rPr lang="en-IN" b="0" i="0" dirty="0">
                <a:solidFill>
                  <a:srgbClr val="171717"/>
                </a:solidFill>
                <a:effectLst/>
                <a:latin typeface="Segoe UI" panose="020B0502040204020203" pitchFamily="34" charset="0"/>
              </a:rPr>
              <a:t>: Manipulate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Dump or store</a:t>
            </a:r>
            <a:r>
              <a:rPr lang="en-IN" b="0" i="0" dirty="0">
                <a:solidFill>
                  <a:srgbClr val="171717"/>
                </a:solidFill>
                <a:effectLst/>
                <a:latin typeface="Segoe UI" panose="020B0502040204020203" pitchFamily="34" charset="0"/>
              </a:rPr>
              <a:t>: Output data to the screen or store it for processing.</a:t>
            </a:r>
          </a:p>
          <a:p>
            <a:endParaRPr lang="en-IN" dirty="0"/>
          </a:p>
        </p:txBody>
      </p:sp>
    </p:spTree>
    <p:extLst>
      <p:ext uri="{BB962C8B-B14F-4D97-AF65-F5344CB8AC3E}">
        <p14:creationId xmlns:p14="http://schemas.microsoft.com/office/powerpoint/2010/main" val="362741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CF04-163F-CC32-BCB8-1FE15981E6ED}"/>
              </a:ext>
            </a:extLst>
          </p:cNvPr>
          <p:cNvSpPr>
            <a:spLocks noGrp="1"/>
          </p:cNvSpPr>
          <p:nvPr>
            <p:ph type="title"/>
          </p:nvPr>
        </p:nvSpPr>
        <p:spPr/>
        <p:txBody>
          <a:bodyPr/>
          <a:lstStyle/>
          <a:p>
            <a:r>
              <a:rPr lang="en-IN" dirty="0"/>
              <a:t>Apache Hive</a:t>
            </a:r>
          </a:p>
        </p:txBody>
      </p:sp>
      <p:sp>
        <p:nvSpPr>
          <p:cNvPr id="3" name="Content Placeholder 2">
            <a:extLst>
              <a:ext uri="{FF2B5EF4-FFF2-40B4-BE49-F238E27FC236}">
                <a16:creationId xmlns:a16="http://schemas.microsoft.com/office/drawing/2014/main" id="{B51CC488-27A6-C5A5-62B2-5ADA3B22E56C}"/>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Hive</a:t>
            </a:r>
            <a:r>
              <a:rPr lang="en-IN" b="0" i="0" dirty="0">
                <a:solidFill>
                  <a:srgbClr val="171717"/>
                </a:solidFill>
                <a:effectLst/>
                <a:latin typeface="Segoe UI" panose="020B0502040204020203" pitchFamily="34" charset="0"/>
              </a:rPr>
              <a:t> is a data warehouse system for Apache Hadoop. Hive enables data summarization, querying, and analysis of data. Hive queries are written in HiveQL, which is a query language similar to SQL.</a:t>
            </a:r>
          </a:p>
          <a:p>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Hive allows you to project structure on largely unstructured data. After you define the structure, you can use HiveQL to query the data without knowledge of Java or MapReduce.</a:t>
            </a:r>
            <a:endParaRPr lang="en-IN" dirty="0"/>
          </a:p>
        </p:txBody>
      </p:sp>
    </p:spTree>
    <p:extLst>
      <p:ext uri="{BB962C8B-B14F-4D97-AF65-F5344CB8AC3E}">
        <p14:creationId xmlns:p14="http://schemas.microsoft.com/office/powerpoint/2010/main" val="239741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94C-1ED5-6520-3CEC-1E71FBD9424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Scenario to use Hive</a:t>
            </a:r>
          </a:p>
        </p:txBody>
      </p:sp>
      <p:pic>
        <p:nvPicPr>
          <p:cNvPr id="5" name="Content Placeholder 4">
            <a:extLst>
              <a:ext uri="{FF2B5EF4-FFF2-40B4-BE49-F238E27FC236}">
                <a16:creationId xmlns:a16="http://schemas.microsoft.com/office/drawing/2014/main" id="{31148764-4A70-D813-1B98-EC3F34775EFF}"/>
              </a:ext>
            </a:extLst>
          </p:cNvPr>
          <p:cNvPicPr>
            <a:picLocks noGrp="1" noChangeAspect="1"/>
          </p:cNvPicPr>
          <p:nvPr>
            <p:ph idx="1"/>
          </p:nvPr>
        </p:nvPicPr>
        <p:blipFill>
          <a:blip r:embed="rId2"/>
          <a:stretch>
            <a:fillRect/>
          </a:stretch>
        </p:blipFill>
        <p:spPr>
          <a:xfrm>
            <a:off x="4207933" y="1206858"/>
            <a:ext cx="7347537" cy="4445260"/>
          </a:xfrm>
          <a:prstGeom prst="rect">
            <a:avLst/>
          </a:prstGeom>
        </p:spPr>
      </p:pic>
    </p:spTree>
    <p:extLst>
      <p:ext uri="{BB962C8B-B14F-4D97-AF65-F5344CB8AC3E}">
        <p14:creationId xmlns:p14="http://schemas.microsoft.com/office/powerpoint/2010/main" val="317158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008-9948-4AB9-A685-14C19C3B82E4}"/>
              </a:ext>
            </a:extLst>
          </p:cNvPr>
          <p:cNvSpPr>
            <a:spLocks noGrp="1"/>
          </p:cNvSpPr>
          <p:nvPr>
            <p:ph type="title"/>
          </p:nvPr>
        </p:nvSpPr>
        <p:spPr/>
        <p:txBody>
          <a:bodyPr/>
          <a:lstStyle/>
          <a:p>
            <a:r>
              <a:rPr lang="en-IN" dirty="0"/>
              <a:t>Apache Kafka</a:t>
            </a:r>
          </a:p>
        </p:txBody>
      </p:sp>
      <p:sp>
        <p:nvSpPr>
          <p:cNvPr id="3" name="Content Placeholder 2">
            <a:extLst>
              <a:ext uri="{FF2B5EF4-FFF2-40B4-BE49-F238E27FC236}">
                <a16:creationId xmlns:a16="http://schemas.microsoft.com/office/drawing/2014/main" id="{5EE89D91-F0CC-42A3-A312-37EEE05FE3B2}"/>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Kafka</a:t>
            </a:r>
            <a:r>
              <a:rPr lang="en-IN" b="0" i="0" dirty="0">
                <a:solidFill>
                  <a:srgbClr val="171717"/>
                </a:solidFill>
                <a:effectLst/>
                <a:latin typeface="Segoe UI" panose="020B0502040204020203" pitchFamily="34" charset="0"/>
              </a:rPr>
              <a:t> is an open-source distributed streaming platform that can be used to build real-time streaming data pipelines and applications. Kafka also provides message broker functionality similar to a message queue, where you can publish and subscribe to named data streams.</a:t>
            </a:r>
            <a:endParaRPr lang="en-IN" dirty="0"/>
          </a:p>
        </p:txBody>
      </p:sp>
    </p:spTree>
    <p:extLst>
      <p:ext uri="{BB962C8B-B14F-4D97-AF65-F5344CB8AC3E}">
        <p14:creationId xmlns:p14="http://schemas.microsoft.com/office/powerpoint/2010/main" val="261942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AA78-78F3-23CC-067E-195238DB52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Kafka Ecosystem</a:t>
            </a:r>
          </a:p>
        </p:txBody>
      </p:sp>
      <p:pic>
        <p:nvPicPr>
          <p:cNvPr id="5" name="Content Placeholder 4">
            <a:extLst>
              <a:ext uri="{FF2B5EF4-FFF2-40B4-BE49-F238E27FC236}">
                <a16:creationId xmlns:a16="http://schemas.microsoft.com/office/drawing/2014/main" id="{F5324FA3-6D46-FBF4-1A8E-F1B3287FA41C}"/>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extLst>
      <p:ext uri="{BB962C8B-B14F-4D97-AF65-F5344CB8AC3E}">
        <p14:creationId xmlns:p14="http://schemas.microsoft.com/office/powerpoint/2010/main" val="259109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D0CA-DF1B-46B5-5FA9-49CC8C7AEDFC}"/>
              </a:ext>
            </a:extLst>
          </p:cNvPr>
          <p:cNvSpPr>
            <a:spLocks noGrp="1"/>
          </p:cNvSpPr>
          <p:nvPr>
            <p:ph type="title"/>
          </p:nvPr>
        </p:nvSpPr>
        <p:spPr/>
        <p:txBody>
          <a:bodyPr/>
          <a:lstStyle/>
          <a:p>
            <a:r>
              <a:rPr lang="en-IN" dirty="0"/>
              <a:t>Apache Kafka on HDI</a:t>
            </a:r>
          </a:p>
        </p:txBody>
      </p:sp>
      <p:sp>
        <p:nvSpPr>
          <p:cNvPr id="3" name="Content Placeholder 2">
            <a:extLst>
              <a:ext uri="{FF2B5EF4-FFF2-40B4-BE49-F238E27FC236}">
                <a16:creationId xmlns:a16="http://schemas.microsoft.com/office/drawing/2014/main" id="{9644A690-987A-62F4-2AEE-4D5D29DEEBB8}"/>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a managed service that provides a simplified configuration process. The result is a configuration that is tested and supported by Microsoft.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Microsoft provides a 99.9% Service Level Agreement (SLA) on Kafka uptime. For more information, see the </a:t>
            </a:r>
            <a:r>
              <a:rPr lang="en-IN" sz="2400" b="0" i="0" u="none" strike="noStrike" dirty="0">
                <a:solidFill>
                  <a:srgbClr val="171717"/>
                </a:solidFill>
                <a:effectLst/>
                <a:latin typeface="Segoe UI" panose="020B0502040204020203" pitchFamily="34" charset="0"/>
                <a:hlinkClick r:id="rId2"/>
              </a:rPr>
              <a:t>SLA information for HDInsight</a:t>
            </a:r>
            <a:r>
              <a:rPr lang="en-IN" sz="2400" b="0" i="0" dirty="0">
                <a:solidFill>
                  <a:srgbClr val="171717"/>
                </a:solidFill>
                <a:effectLst/>
                <a:latin typeface="Segoe UI" panose="020B0502040204020203" pitchFamily="34" charset="0"/>
              </a:rPr>
              <a:t> document.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uses Azure Managed Disks as the backing store for Kafka. Managed Disks can provide up to 16 TB of storage per Kafka broker. For information on configuring managed disks with Kafka on HDInsight, see </a:t>
            </a:r>
            <a:r>
              <a:rPr lang="en-IN" sz="2400" b="0" i="0" u="none" strike="noStrike" dirty="0">
                <a:solidFill>
                  <a:srgbClr val="171717"/>
                </a:solidFill>
                <a:effectLst/>
                <a:latin typeface="Segoe UI" panose="020B0502040204020203" pitchFamily="34" charset="0"/>
                <a:hlinkClick r:id="rId3"/>
              </a:rPr>
              <a:t>Increase scalability of Apache Kafka on HDInsight</a:t>
            </a:r>
            <a:r>
              <a:rPr lang="en-IN" sz="2400" b="0" i="0" dirty="0">
                <a:solidFill>
                  <a:srgbClr val="171717"/>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301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8AC20-BA15-F14F-E3D4-EB43B1D5B50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Big Data 4 Vs</a:t>
            </a:r>
          </a:p>
        </p:txBody>
      </p:sp>
      <p:graphicFrame>
        <p:nvGraphicFramePr>
          <p:cNvPr id="21" name="Content Placeholder 2">
            <a:extLst>
              <a:ext uri="{FF2B5EF4-FFF2-40B4-BE49-F238E27FC236}">
                <a16:creationId xmlns:a16="http://schemas.microsoft.com/office/drawing/2014/main" id="{9C8A6407-6AD5-392D-3F4B-63E487B8DE82}"/>
              </a:ext>
            </a:extLst>
          </p:cNvPr>
          <p:cNvGraphicFramePr>
            <a:graphicFrameLocks noGrp="1"/>
          </p:cNvGraphicFramePr>
          <p:nvPr>
            <p:ph idx="1"/>
            <p:extLst>
              <p:ext uri="{D42A27DB-BD31-4B8C-83A1-F6EECF244321}">
                <p14:modId xmlns:p14="http://schemas.microsoft.com/office/powerpoint/2010/main" val="13436881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4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4A4C50-6FC7-7BC2-0EF2-D0FA751C0BD5}"/>
              </a:ext>
            </a:extLst>
          </p:cNvPr>
          <p:cNvSpPr>
            <a:spLocks noGrp="1"/>
          </p:cNvSpPr>
          <p:nvPr>
            <p:ph type="title"/>
          </p:nvPr>
        </p:nvSpPr>
        <p:spPr>
          <a:xfrm>
            <a:off x="831850" y="1709739"/>
            <a:ext cx="10515600" cy="2080384"/>
          </a:xfrm>
        </p:spPr>
        <p:txBody>
          <a:bodyPr/>
          <a:lstStyle/>
          <a:p>
            <a:r>
              <a:rPr lang="en-IN" dirty="0"/>
              <a:t>Apache Hadoop Deep Dive</a:t>
            </a:r>
          </a:p>
        </p:txBody>
      </p:sp>
    </p:spTree>
    <p:extLst>
      <p:ext uri="{BB962C8B-B14F-4D97-AF65-F5344CB8AC3E}">
        <p14:creationId xmlns:p14="http://schemas.microsoft.com/office/powerpoint/2010/main" val="339013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A21E-A168-412F-7C20-CF8B4F984575}"/>
              </a:ext>
            </a:extLst>
          </p:cNvPr>
          <p:cNvSpPr>
            <a:spLocks noGrp="1"/>
          </p:cNvSpPr>
          <p:nvPr>
            <p:ph type="title"/>
          </p:nvPr>
        </p:nvSpPr>
        <p:spPr/>
        <p:txBody>
          <a:bodyPr/>
          <a:lstStyle/>
          <a:p>
            <a:r>
              <a:rPr lang="en-IN" dirty="0"/>
              <a:t>HDFS Serialization</a:t>
            </a:r>
          </a:p>
        </p:txBody>
      </p:sp>
      <p:sp>
        <p:nvSpPr>
          <p:cNvPr id="3" name="Content Placeholder 2">
            <a:extLst>
              <a:ext uri="{FF2B5EF4-FFF2-40B4-BE49-F238E27FC236}">
                <a16:creationId xmlns:a16="http://schemas.microsoft.com/office/drawing/2014/main" id="{7D742705-BB73-B129-8DD2-CDB426222CDE}"/>
              </a:ext>
            </a:extLst>
          </p:cNvPr>
          <p:cNvSpPr>
            <a:spLocks noGrp="1"/>
          </p:cNvSpPr>
          <p:nvPr>
            <p:ph idx="1"/>
          </p:nvPr>
        </p:nvSpPr>
        <p:spPr/>
        <p:txBody>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Storage formats are a way to define how to store information in the file. Most of the time, assume this information is from the extension of the data. Both structured and unstructured data can store on HADOOP-enabled systems. Common </a:t>
            </a:r>
            <a:r>
              <a:rPr lang="en-IN" b="0" i="0" dirty="0" err="1">
                <a:solidFill>
                  <a:srgbClr val="334960"/>
                </a:solidFill>
                <a:effectLst/>
                <a:latin typeface="Roboto" panose="02000000000000000000" pitchFamily="2" charset="0"/>
              </a:rPr>
              <a:t>Hdfs</a:t>
            </a:r>
            <a:r>
              <a:rPr lang="en-IN" b="0" i="0" dirty="0">
                <a:solidFill>
                  <a:srgbClr val="334960"/>
                </a:solidFill>
                <a:effectLst/>
                <a:latin typeface="Roboto" panose="02000000000000000000" pitchFamily="2" charset="0"/>
              </a:rPr>
              <a:t> file formats are -Plain text storage</a:t>
            </a:r>
          </a:p>
          <a:p>
            <a:pPr algn="l">
              <a:buFont typeface="Arial" panose="020B0604020202020204" pitchFamily="34" charset="0"/>
              <a:buChar char="•"/>
            </a:pPr>
            <a:r>
              <a:rPr lang="en-IN" b="0" i="0" dirty="0">
                <a:solidFill>
                  <a:srgbClr val="334960"/>
                </a:solidFill>
                <a:effectLst/>
                <a:latin typeface="Roboto" panose="02000000000000000000" pitchFamily="2" charset="0"/>
              </a:rPr>
              <a:t>Sequence files</a:t>
            </a:r>
          </a:p>
          <a:p>
            <a:pPr algn="l">
              <a:buFont typeface="Arial" panose="020B0604020202020204" pitchFamily="34" charset="0"/>
              <a:buChar char="•"/>
            </a:pPr>
            <a:r>
              <a:rPr lang="en-IN" b="0" i="0" dirty="0">
                <a:solidFill>
                  <a:srgbClr val="334960"/>
                </a:solidFill>
                <a:effectLst/>
                <a:latin typeface="Roboto" panose="02000000000000000000" pitchFamily="2" charset="0"/>
              </a:rPr>
              <a:t>RC files</a:t>
            </a:r>
          </a:p>
          <a:p>
            <a:pPr algn="l">
              <a:buFont typeface="Arial" panose="020B0604020202020204" pitchFamily="34" charset="0"/>
              <a:buChar char="•"/>
            </a:pPr>
            <a:r>
              <a:rPr lang="en-IN" b="0" i="0" dirty="0">
                <a:solidFill>
                  <a:srgbClr val="334960"/>
                </a:solidFill>
                <a:effectLst/>
                <a:latin typeface="Roboto" panose="02000000000000000000" pitchFamily="2" charset="0"/>
              </a:rPr>
              <a:t>AVRO</a:t>
            </a:r>
          </a:p>
          <a:p>
            <a:pPr algn="l">
              <a:buFont typeface="Arial" panose="020B0604020202020204" pitchFamily="34" charset="0"/>
              <a:buChar char="•"/>
            </a:pPr>
            <a:r>
              <a:rPr lang="en-IN" b="0" i="0" dirty="0">
                <a:solidFill>
                  <a:srgbClr val="334960"/>
                </a:solidFill>
                <a:effectLst/>
                <a:latin typeface="Roboto" panose="02000000000000000000" pitchFamily="2" charset="0"/>
              </a:rPr>
              <a:t>Parquet</a:t>
            </a:r>
          </a:p>
          <a:p>
            <a:endParaRPr lang="en-IN" dirty="0"/>
          </a:p>
        </p:txBody>
      </p:sp>
    </p:spTree>
    <p:extLst>
      <p:ext uri="{BB962C8B-B14F-4D97-AF65-F5344CB8AC3E}">
        <p14:creationId xmlns:p14="http://schemas.microsoft.com/office/powerpoint/2010/main" val="138478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0E086-F7D7-31C0-B320-C2324A55AA05}"/>
              </a:ext>
            </a:extLst>
          </p:cNvPr>
          <p:cNvSpPr>
            <a:spLocks noGrp="1"/>
          </p:cNvSpPr>
          <p:nvPr>
            <p:ph idx="1"/>
          </p:nvPr>
        </p:nvSpPr>
        <p:spPr>
          <a:xfrm>
            <a:off x="838200" y="1431235"/>
            <a:ext cx="10515600" cy="4745728"/>
          </a:xfrm>
        </p:spPr>
        <p:txBody>
          <a:bodyPr/>
          <a:lstStyle/>
          <a:p>
            <a:pPr marL="0" indent="0" algn="l">
              <a:buNone/>
            </a:pPr>
            <a:r>
              <a:rPr lang="en-IN" b="1" i="0" dirty="0">
                <a:solidFill>
                  <a:srgbClr val="222C3A"/>
                </a:solidFill>
                <a:effectLst/>
                <a:latin typeface="sf_pro_displaysemibold"/>
              </a:rPr>
              <a:t>Why Storage Formats?</a:t>
            </a:r>
          </a:p>
          <a:p>
            <a:pPr algn="l">
              <a:buFont typeface="Arial" panose="020B0604020202020204" pitchFamily="34" charset="0"/>
              <a:buChar char="•"/>
            </a:pPr>
            <a:r>
              <a:rPr lang="en-IN" b="0" i="0" dirty="0">
                <a:solidFill>
                  <a:srgbClr val="334960"/>
                </a:solidFill>
                <a:effectLst/>
                <a:latin typeface="Roboto" panose="02000000000000000000" pitchFamily="2" charset="0"/>
              </a:rPr>
              <a:t>File format must be handy to serve complex data structures</a:t>
            </a:r>
          </a:p>
          <a:p>
            <a:pPr algn="l">
              <a:buFont typeface="Arial" panose="020B0604020202020204" pitchFamily="34" charset="0"/>
              <a:buChar char="•"/>
            </a:pPr>
            <a:r>
              <a:rPr lang="en-IN" b="0" i="0" dirty="0">
                <a:solidFill>
                  <a:srgbClr val="334960"/>
                </a:solidFill>
                <a:effectLst/>
                <a:latin typeface="Roboto" panose="02000000000000000000" pitchFamily="2" charset="0"/>
              </a:rPr>
              <a:t>HDFS enabled applications to find relevant data in a particular location and write back data to another location.</a:t>
            </a:r>
          </a:p>
          <a:p>
            <a:pPr algn="l">
              <a:buFont typeface="Arial" panose="020B0604020202020204" pitchFamily="34" charset="0"/>
              <a:buChar char="•"/>
            </a:pPr>
            <a:r>
              <a:rPr lang="en-IN" b="0" i="0" dirty="0">
                <a:solidFill>
                  <a:srgbClr val="334960"/>
                </a:solidFill>
                <a:effectLst/>
                <a:latin typeface="Roboto" panose="02000000000000000000" pitchFamily="2" charset="0"/>
              </a:rPr>
              <a:t>Dataset is large</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schemas</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storage constraints</a:t>
            </a:r>
          </a:p>
          <a:p>
            <a:endParaRPr lang="en-IN" dirty="0"/>
          </a:p>
        </p:txBody>
      </p:sp>
    </p:spTree>
    <p:extLst>
      <p:ext uri="{BB962C8B-B14F-4D97-AF65-F5344CB8AC3E}">
        <p14:creationId xmlns:p14="http://schemas.microsoft.com/office/powerpoint/2010/main" val="139472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718A-CC8F-2693-6DF7-B2788BAFEDEB}"/>
              </a:ext>
            </a:extLst>
          </p:cNvPr>
          <p:cNvSpPr>
            <a:spLocks noGrp="1"/>
          </p:cNvSpPr>
          <p:nvPr>
            <p:ph type="title"/>
          </p:nvPr>
        </p:nvSpPr>
        <p:spPr/>
        <p:txBody>
          <a:bodyPr/>
          <a:lstStyle/>
          <a:p>
            <a:r>
              <a:rPr lang="en-IN" dirty="0"/>
              <a:t>Data Serialization in HDFS</a:t>
            </a:r>
          </a:p>
        </p:txBody>
      </p:sp>
      <p:sp>
        <p:nvSpPr>
          <p:cNvPr id="3" name="Content Placeholder 2">
            <a:extLst>
              <a:ext uri="{FF2B5EF4-FFF2-40B4-BE49-F238E27FC236}">
                <a16:creationId xmlns:a16="http://schemas.microsoft.com/office/drawing/2014/main" id="{CC073BAB-4E4E-206A-1E38-5C68ADA91285}"/>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Data serialization is a process that converts structure data manually back to the original form.</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Serialize to translate data structures into a stream of data. Transmit this stream of data over the network or store it in DB regardless of the system architecture.</a:t>
            </a:r>
          </a:p>
          <a:p>
            <a:pPr algn="l">
              <a:buFont typeface="Arial" panose="020B0604020202020204" pitchFamily="34" charset="0"/>
              <a:buChar char="•"/>
            </a:pPr>
            <a:r>
              <a:rPr lang="en-IN" b="0" i="0" dirty="0">
                <a:solidFill>
                  <a:srgbClr val="334960"/>
                </a:solidFill>
                <a:effectLst/>
                <a:latin typeface="Roboto" panose="02000000000000000000" pitchFamily="2" charset="0"/>
              </a:rPr>
              <a:t>Isn't storing information in binary form or stream of bytes is the right approach.</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Serialization does the same but isn't dependent on architecture.</a:t>
            </a:r>
          </a:p>
          <a:p>
            <a:r>
              <a:rPr lang="en-IN" b="0" i="0" dirty="0">
                <a:solidFill>
                  <a:srgbClr val="334960"/>
                </a:solidFill>
                <a:effectLst/>
                <a:latin typeface="Roboto" panose="02000000000000000000" pitchFamily="2" charset="0"/>
              </a:rPr>
              <a:t>Consider CSV files contains a comma (,) in between data, so while Deserialization, wrong outputs may occur. Now, if metadata is stored in XML form, a self- architected form of data storage, data can easily deserialize.</a:t>
            </a:r>
            <a:endParaRPr lang="en-IN" dirty="0"/>
          </a:p>
        </p:txBody>
      </p:sp>
    </p:spTree>
    <p:extLst>
      <p:ext uri="{BB962C8B-B14F-4D97-AF65-F5344CB8AC3E}">
        <p14:creationId xmlns:p14="http://schemas.microsoft.com/office/powerpoint/2010/main" val="178697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C09D62-7135-013C-924D-F9969563DF03}"/>
              </a:ext>
            </a:extLst>
          </p:cNvPr>
          <p:cNvSpPr>
            <a:spLocks noGrp="1"/>
          </p:cNvSpPr>
          <p:nvPr>
            <p:ph type="title"/>
          </p:nvPr>
        </p:nvSpPr>
        <p:spPr>
          <a:xfrm>
            <a:off x="643467" y="321734"/>
            <a:ext cx="10905066" cy="1135737"/>
          </a:xfrm>
        </p:spPr>
        <p:txBody>
          <a:bodyPr>
            <a:normAutofit/>
          </a:bodyPr>
          <a:lstStyle/>
          <a:p>
            <a:r>
              <a:rPr lang="en-IN" sz="3600"/>
              <a:t>HDFS Caching and Failover</a:t>
            </a:r>
          </a:p>
        </p:txBody>
      </p:sp>
      <p:sp>
        <p:nvSpPr>
          <p:cNvPr id="3" name="Content Placeholder 2">
            <a:extLst>
              <a:ext uri="{FF2B5EF4-FFF2-40B4-BE49-F238E27FC236}">
                <a16:creationId xmlns:a16="http://schemas.microsoft.com/office/drawing/2014/main" id="{F8EF91BA-B5C8-4C7A-61D4-7D442328BC8E}"/>
              </a:ext>
            </a:extLst>
          </p:cNvPr>
          <p:cNvSpPr>
            <a:spLocks noGrp="1"/>
          </p:cNvSpPr>
          <p:nvPr>
            <p:ph idx="1"/>
          </p:nvPr>
        </p:nvSpPr>
        <p:spPr>
          <a:xfrm>
            <a:off x="643469" y="1782981"/>
            <a:ext cx="4008384" cy="4393982"/>
          </a:xfrm>
        </p:spPr>
        <p:txBody>
          <a:bodyPr>
            <a:normAutofit/>
          </a:bodyPr>
          <a:lstStyle/>
          <a:p>
            <a:r>
              <a:rPr lang="en-IN" sz="2000" b="0" i="1">
                <a:effectLst/>
                <a:latin typeface="Calibri" panose="020F0502020204030204" pitchFamily="34" charset="0"/>
                <a:cs typeface="Calibri" panose="020F0502020204030204" pitchFamily="34" charset="0"/>
              </a:rPr>
              <a:t>Centralized cache management</a:t>
            </a:r>
            <a:r>
              <a:rPr lang="en-IN" sz="2000" b="0" i="0">
                <a:effectLst/>
                <a:latin typeface="Calibri" panose="020F0502020204030204" pitchFamily="34" charset="0"/>
                <a:cs typeface="Calibri" panose="020F0502020204030204" pitchFamily="34" charset="0"/>
              </a:rPr>
              <a:t> in HDFS is an explicit caching mechanism that allows users to specify </a:t>
            </a:r>
            <a:r>
              <a:rPr lang="en-IN" sz="2000" b="0" i="1">
                <a:effectLst/>
                <a:latin typeface="Calibri" panose="020F0502020204030204" pitchFamily="34" charset="0"/>
                <a:cs typeface="Calibri" panose="020F0502020204030204" pitchFamily="34" charset="0"/>
              </a:rPr>
              <a:t>paths</a:t>
            </a:r>
            <a:r>
              <a:rPr lang="en-IN" sz="2000" b="0" i="0">
                <a:effectLst/>
                <a:latin typeface="Calibri" panose="020F0502020204030204" pitchFamily="34" charset="0"/>
                <a:cs typeface="Calibri" panose="020F0502020204030204" pitchFamily="34" charset="0"/>
              </a:rPr>
              <a:t> to be cached by HDFS.</a:t>
            </a:r>
          </a:p>
          <a:p>
            <a:r>
              <a:rPr lang="en-IN" sz="2000" b="0" i="0">
                <a:effectLst/>
                <a:latin typeface="Calibri" panose="020F0502020204030204" pitchFamily="34" charset="0"/>
                <a:cs typeface="Calibri" panose="020F0502020204030204" pitchFamily="34" charset="0"/>
              </a:rPr>
              <a:t> The NameNode will communicate with DataNodes that have the desired blocks on disk, and instruct them to cache the blocks in off-heap caches.</a:t>
            </a:r>
            <a:endParaRPr lang="en-IN" sz="2000">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D1C71D2-A895-BDB5-DB31-DB2A62BFBC8B}"/>
              </a:ext>
            </a:extLst>
          </p:cNvPr>
          <p:cNvPicPr>
            <a:picLocks noChangeAspect="1"/>
          </p:cNvPicPr>
          <p:nvPr/>
        </p:nvPicPr>
        <p:blipFill>
          <a:blip r:embed="rId2"/>
          <a:stretch>
            <a:fillRect/>
          </a:stretch>
        </p:blipFill>
        <p:spPr>
          <a:xfrm>
            <a:off x="5643650" y="1782981"/>
            <a:ext cx="5556551"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912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B5CB4-7AB9-797B-9CFA-F9096AFB8C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Federation and HA	</a:t>
            </a:r>
          </a:p>
        </p:txBody>
      </p:sp>
      <p:pic>
        <p:nvPicPr>
          <p:cNvPr id="5" name="Content Placeholder 4">
            <a:extLst>
              <a:ext uri="{FF2B5EF4-FFF2-40B4-BE49-F238E27FC236}">
                <a16:creationId xmlns:a16="http://schemas.microsoft.com/office/drawing/2014/main" id="{3E8DC71B-A277-6883-2553-5E66381EB05B}"/>
              </a:ext>
            </a:extLst>
          </p:cNvPr>
          <p:cNvPicPr>
            <a:picLocks noGrp="1" noChangeAspect="1"/>
          </p:cNvPicPr>
          <p:nvPr>
            <p:ph idx="1"/>
          </p:nvPr>
        </p:nvPicPr>
        <p:blipFill>
          <a:blip r:embed="rId2"/>
          <a:stretch>
            <a:fillRect/>
          </a:stretch>
        </p:blipFill>
        <p:spPr>
          <a:xfrm>
            <a:off x="4777316" y="1054591"/>
            <a:ext cx="6780700" cy="4746489"/>
          </a:xfrm>
          <a:prstGeom prst="rect">
            <a:avLst/>
          </a:prstGeom>
        </p:spPr>
      </p:pic>
    </p:spTree>
    <p:extLst>
      <p:ext uri="{BB962C8B-B14F-4D97-AF65-F5344CB8AC3E}">
        <p14:creationId xmlns:p14="http://schemas.microsoft.com/office/powerpoint/2010/main" val="37207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145A5-8A20-EF6A-0E2A-F87376E4C4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High Availability </a:t>
            </a:r>
          </a:p>
        </p:txBody>
      </p:sp>
      <p:pic>
        <p:nvPicPr>
          <p:cNvPr id="5" name="Content Placeholder 4">
            <a:extLst>
              <a:ext uri="{FF2B5EF4-FFF2-40B4-BE49-F238E27FC236}">
                <a16:creationId xmlns:a16="http://schemas.microsoft.com/office/drawing/2014/main" id="{D5642164-AA57-EAA6-C989-55B7ADF7A51A}"/>
              </a:ext>
            </a:extLst>
          </p:cNvPr>
          <p:cNvPicPr>
            <a:picLocks noGrp="1" noChangeAspect="1"/>
          </p:cNvPicPr>
          <p:nvPr>
            <p:ph idx="1"/>
          </p:nvPr>
        </p:nvPicPr>
        <p:blipFill>
          <a:blip r:embed="rId2"/>
          <a:stretch>
            <a:fillRect/>
          </a:stretch>
        </p:blipFill>
        <p:spPr>
          <a:xfrm>
            <a:off x="4777316" y="1308867"/>
            <a:ext cx="6780700" cy="4237936"/>
          </a:xfrm>
          <a:prstGeom prst="rect">
            <a:avLst/>
          </a:prstGeom>
        </p:spPr>
      </p:pic>
    </p:spTree>
    <p:extLst>
      <p:ext uri="{BB962C8B-B14F-4D97-AF65-F5344CB8AC3E}">
        <p14:creationId xmlns:p14="http://schemas.microsoft.com/office/powerpoint/2010/main" val="377826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907910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B3FE-7771-AA3A-59F2-8099C696D99C}"/>
              </a:ext>
            </a:extLst>
          </p:cNvPr>
          <p:cNvSpPr>
            <a:spLocks noGrp="1"/>
          </p:cNvSpPr>
          <p:nvPr>
            <p:ph type="title"/>
          </p:nvPr>
        </p:nvSpPr>
        <p:spPr/>
        <p:txBody>
          <a:bodyPr/>
          <a:lstStyle/>
          <a:p>
            <a:r>
              <a:rPr lang="en-IN" dirty="0"/>
              <a:t>MapReduce Partitioners and Combiners</a:t>
            </a:r>
          </a:p>
        </p:txBody>
      </p:sp>
      <p:sp>
        <p:nvSpPr>
          <p:cNvPr id="3" name="Content Placeholder 2">
            <a:extLst>
              <a:ext uri="{FF2B5EF4-FFF2-40B4-BE49-F238E27FC236}">
                <a16:creationId xmlns:a16="http://schemas.microsoft.com/office/drawing/2014/main" id="{F5F201B7-2E41-F44E-A7C8-ED9354C0705B}"/>
              </a:ext>
            </a:extLst>
          </p:cNvPr>
          <p:cNvSpPr>
            <a:spLocks noGrp="1"/>
          </p:cNvSpPr>
          <p:nvPr>
            <p:ph idx="1"/>
          </p:nvPr>
        </p:nvSpPr>
        <p:spPr/>
        <p:txBody>
          <a:bodyPr>
            <a:normAutofit fontScale="77500" lnSpcReduction="20000"/>
          </a:bodyPr>
          <a:lstStyle/>
          <a:p>
            <a:pPr algn="l" fontAlgn="base"/>
            <a:r>
              <a:rPr lang="en-IN" b="0" i="0" dirty="0">
                <a:solidFill>
                  <a:srgbClr val="444444"/>
                </a:solidFill>
                <a:effectLst/>
                <a:latin typeface="Source Sans Pro" panose="020B0503030403020204" pitchFamily="34" charset="0"/>
              </a:rPr>
              <a:t>The sequence of execution of the mentioned components happens in the below order: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-&gt; Combiner -&gt; Partitioner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 The Input data is initially processed by all the Mappers/Map jobs and the intermediate output is created.</a:t>
            </a:r>
          </a:p>
          <a:p>
            <a:pPr algn="l" fontAlgn="base"/>
            <a:r>
              <a:rPr lang="en-IN" b="0" i="0" dirty="0">
                <a:solidFill>
                  <a:srgbClr val="444444"/>
                </a:solidFill>
                <a:effectLst/>
                <a:latin typeface="Source Sans Pro" panose="020B0503030403020204" pitchFamily="34" charset="0"/>
              </a:rPr>
              <a:t>Combiner : All the intermediate outputs are optimized by local aggregation before the shuffle/sort phase by the Combiner. The primary goal of Combiners is to save as much bandwidth as possible by minimizing the number of key/value pairs that will be shuffled across the network and provided as input to the Reducer.</a:t>
            </a:r>
          </a:p>
          <a:p>
            <a:pPr algn="l" fontAlgn="base"/>
            <a:r>
              <a:rPr lang="en-IN" b="0" i="0" dirty="0">
                <a:solidFill>
                  <a:srgbClr val="444444"/>
                </a:solidFill>
                <a:effectLst/>
                <a:latin typeface="Source Sans Pro" panose="020B0503030403020204" pitchFamily="34" charset="0"/>
              </a:rPr>
              <a:t>Partitioner : In Hadoop, partitioning of the keys of the intermediate map output is controlled by Partitioner. Hash function, is used to derive partition. On the basis of key-value pair each map output is partitioned. Record having same key value goes into the same partition (within each mapper), and then each partition is sent to a Reducer. Partition phase takes place in between mapper and reducer.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Default Partitioner (Hash Partitioner) computes a hash value for the key and assigns the partition based on this result</a:t>
            </a:r>
          </a:p>
          <a:p>
            <a:endParaRPr lang="en-IN" dirty="0"/>
          </a:p>
        </p:txBody>
      </p:sp>
    </p:spTree>
    <p:extLst>
      <p:ext uri="{BB962C8B-B14F-4D97-AF65-F5344CB8AC3E}">
        <p14:creationId xmlns:p14="http://schemas.microsoft.com/office/powerpoint/2010/main" val="402305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CD20-1CD8-17DE-1D0A-F530B83B198F}"/>
              </a:ext>
            </a:extLst>
          </p:cNvPr>
          <p:cNvSpPr>
            <a:spLocks noGrp="1"/>
          </p:cNvSpPr>
          <p:nvPr>
            <p:ph type="title"/>
          </p:nvPr>
        </p:nvSpPr>
        <p:spPr/>
        <p:txBody>
          <a:bodyPr/>
          <a:lstStyle/>
          <a:p>
            <a:r>
              <a:rPr lang="en-IN" dirty="0"/>
              <a:t>Apache Hive Managed and External table</a:t>
            </a:r>
          </a:p>
        </p:txBody>
      </p:sp>
      <p:sp>
        <p:nvSpPr>
          <p:cNvPr id="3" name="Content Placeholder 2">
            <a:extLst>
              <a:ext uri="{FF2B5EF4-FFF2-40B4-BE49-F238E27FC236}">
                <a16:creationId xmlns:a16="http://schemas.microsoft.com/office/drawing/2014/main" id="{90766CC9-ADAB-1BC2-477E-8010D5A47B20}"/>
              </a:ext>
            </a:extLst>
          </p:cNvPr>
          <p:cNvSpPr>
            <a:spLocks noGrp="1"/>
          </p:cNvSpPr>
          <p:nvPr>
            <p:ph idx="1"/>
          </p:nvPr>
        </p:nvSpPr>
        <p:spPr/>
        <p:txBody>
          <a:bodyPr/>
          <a:lstStyle/>
          <a:p>
            <a:r>
              <a:rPr lang="en-IN" b="1" i="0" dirty="0">
                <a:solidFill>
                  <a:srgbClr val="202124"/>
                </a:solidFill>
                <a:effectLst/>
                <a:latin typeface="arial" panose="020B0604020202020204" pitchFamily="34" charset="0"/>
              </a:rPr>
              <a:t>Managed tables are Hive owned tables where the entire lifecycle of the tables' data are managed and controlled by Hive.</a:t>
            </a:r>
            <a:r>
              <a:rPr lang="en-IN" b="0" i="0" dirty="0">
                <a:solidFill>
                  <a:srgbClr val="202124"/>
                </a:solidFill>
                <a:effectLst/>
                <a:latin typeface="arial" panose="020B0604020202020204" pitchFamily="34" charset="0"/>
              </a:rPr>
              <a:t> </a:t>
            </a:r>
          </a:p>
          <a:p>
            <a:endParaRPr lang="en-IN" dirty="0">
              <a:solidFill>
                <a:srgbClr val="202124"/>
              </a:solidFill>
              <a:latin typeface="arial" panose="020B0604020202020204" pitchFamily="34" charset="0"/>
            </a:endParaRPr>
          </a:p>
          <a:p>
            <a:r>
              <a:rPr lang="en-IN" b="1" i="0" dirty="0">
                <a:solidFill>
                  <a:srgbClr val="202124"/>
                </a:solidFill>
                <a:effectLst/>
                <a:latin typeface="arial" panose="020B0604020202020204" pitchFamily="34" charset="0"/>
              </a:rPr>
              <a:t>External tables are tables where Hive has loose coupling with the data</a:t>
            </a:r>
            <a:r>
              <a:rPr lang="en-IN" b="0" i="0" dirty="0">
                <a:solidFill>
                  <a:srgbClr val="202124"/>
                </a:solidFill>
                <a:effectLst/>
                <a:latin typeface="arial" panose="020B0604020202020204" pitchFamily="34" charset="0"/>
              </a:rPr>
              <a:t>. All the write operations to the Managed tables are performed using Hive SQL commands.</a:t>
            </a:r>
            <a:endParaRPr lang="en-IN" dirty="0"/>
          </a:p>
        </p:txBody>
      </p:sp>
    </p:spTree>
    <p:extLst>
      <p:ext uri="{BB962C8B-B14F-4D97-AF65-F5344CB8AC3E}">
        <p14:creationId xmlns:p14="http://schemas.microsoft.com/office/powerpoint/2010/main" val="2634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7D354-0682-2AE4-AD3A-1213204BDB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Data Definition</a:t>
            </a:r>
          </a:p>
        </p:txBody>
      </p:sp>
      <p:pic>
        <p:nvPicPr>
          <p:cNvPr id="5" name="Content Placeholder 4">
            <a:extLst>
              <a:ext uri="{FF2B5EF4-FFF2-40B4-BE49-F238E27FC236}">
                <a16:creationId xmlns:a16="http://schemas.microsoft.com/office/drawing/2014/main" id="{F14813EC-D463-CADD-E8BF-0799E71F8AB0}"/>
              </a:ext>
            </a:extLst>
          </p:cNvPr>
          <p:cNvPicPr>
            <a:picLocks noGrp="1" noChangeAspect="1"/>
          </p:cNvPicPr>
          <p:nvPr>
            <p:ph idx="1"/>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635165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B644-6038-F45B-B097-F99FB6E8C3D3}"/>
              </a:ext>
            </a:extLst>
          </p:cNvPr>
          <p:cNvSpPr>
            <a:spLocks noGrp="1"/>
          </p:cNvSpPr>
          <p:nvPr>
            <p:ph type="title"/>
          </p:nvPr>
        </p:nvSpPr>
        <p:spPr>
          <a:xfrm>
            <a:off x="793662" y="386930"/>
            <a:ext cx="10066122" cy="1298448"/>
          </a:xfrm>
        </p:spPr>
        <p:txBody>
          <a:bodyPr anchor="b">
            <a:normAutofit/>
          </a:bodyPr>
          <a:lstStyle/>
          <a:p>
            <a:r>
              <a:rPr lang="en-IN" sz="4800"/>
              <a:t>Hive Partitioning and Bucketing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0E390-0D1F-562D-5683-E3A6D21B2520}"/>
              </a:ext>
            </a:extLst>
          </p:cNvPr>
          <p:cNvSpPr>
            <a:spLocks noGrp="1"/>
          </p:cNvSpPr>
          <p:nvPr>
            <p:ph idx="1"/>
          </p:nvPr>
        </p:nvSpPr>
        <p:spPr>
          <a:xfrm>
            <a:off x="793661" y="2599509"/>
            <a:ext cx="4530898" cy="3639450"/>
          </a:xfrm>
        </p:spPr>
        <p:txBody>
          <a:bodyPr anchor="ctr">
            <a:normAutofit/>
          </a:bodyPr>
          <a:lstStyle/>
          <a:p>
            <a:r>
              <a:rPr lang="en-IN" sz="2000" b="1" i="0">
                <a:effectLst/>
                <a:latin typeface="Georgia" panose="02040502050405020303" pitchFamily="18" charset="0"/>
              </a:rPr>
              <a:t>Apache Hive</a:t>
            </a:r>
            <a:r>
              <a:rPr lang="en-IN" sz="2000" b="0" i="0">
                <a:effectLst/>
                <a:latin typeface="Georgia" panose="02040502050405020303" pitchFamily="18" charset="0"/>
              </a:rPr>
              <a:t> is an open source data warehouse system used for querying and analysing large datasets. Data in Apache Hive can be categorized into </a:t>
            </a:r>
            <a:r>
              <a:rPr lang="en-IN" sz="2000" b="1" i="0">
                <a:effectLst/>
                <a:latin typeface="Georgia" panose="02040502050405020303" pitchFamily="18" charset="0"/>
              </a:rPr>
              <a:t>Table, Partition, and Bucket</a:t>
            </a:r>
            <a:r>
              <a:rPr lang="en-IN" sz="2000" b="0" i="0">
                <a:effectLst/>
                <a:latin typeface="Georgia" panose="02040502050405020303" pitchFamily="18" charset="0"/>
              </a:rPr>
              <a:t>. </a:t>
            </a:r>
          </a:p>
          <a:p>
            <a:r>
              <a:rPr lang="en-IN" sz="2000" b="0" i="0">
                <a:effectLst/>
                <a:latin typeface="Georgia" panose="02040502050405020303" pitchFamily="18" charset="0"/>
              </a:rPr>
              <a:t>The table in Hive is logically made up of the data being stored.</a:t>
            </a:r>
            <a:endParaRPr lang="en-IN" sz="2000"/>
          </a:p>
        </p:txBody>
      </p:sp>
      <p:pic>
        <p:nvPicPr>
          <p:cNvPr id="5" name="Picture 4">
            <a:extLst>
              <a:ext uri="{FF2B5EF4-FFF2-40B4-BE49-F238E27FC236}">
                <a16:creationId xmlns:a16="http://schemas.microsoft.com/office/drawing/2014/main" id="{2455AA74-B0B6-0B89-0440-EAA24697814B}"/>
              </a:ext>
            </a:extLst>
          </p:cNvPr>
          <p:cNvPicPr>
            <a:picLocks noChangeAspect="1"/>
          </p:cNvPicPr>
          <p:nvPr/>
        </p:nvPicPr>
        <p:blipFill>
          <a:blip r:embed="rId2"/>
          <a:stretch>
            <a:fillRect/>
          </a:stretch>
        </p:blipFill>
        <p:spPr>
          <a:xfrm>
            <a:off x="5911532" y="3073121"/>
            <a:ext cx="5150277" cy="253651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27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3F7F-16EF-BB26-43A9-3A56797ED6CB}"/>
              </a:ext>
            </a:extLst>
          </p:cNvPr>
          <p:cNvSpPr>
            <a:spLocks noGrp="1"/>
          </p:cNvSpPr>
          <p:nvPr>
            <p:ph type="title"/>
          </p:nvPr>
        </p:nvSpPr>
        <p:spPr/>
        <p:txBody>
          <a:bodyPr/>
          <a:lstStyle/>
          <a:p>
            <a:r>
              <a:rPr lang="en-IN" dirty="0"/>
              <a:t>Hive Partitioning and Bucketing</a:t>
            </a:r>
          </a:p>
        </p:txBody>
      </p:sp>
      <p:sp>
        <p:nvSpPr>
          <p:cNvPr id="3" name="Content Placeholder 2">
            <a:extLst>
              <a:ext uri="{FF2B5EF4-FFF2-40B4-BE49-F238E27FC236}">
                <a16:creationId xmlns:a16="http://schemas.microsoft.com/office/drawing/2014/main" id="{D7D2D251-8D0E-0193-B223-3C20EC83928B}"/>
              </a:ext>
            </a:extLst>
          </p:cNvPr>
          <p:cNvSpPr>
            <a:spLocks noGrp="1"/>
          </p:cNvSpPr>
          <p:nvPr>
            <p:ph idx="1"/>
          </p:nvPr>
        </p:nvSpPr>
        <p:spPr/>
        <p:txBody>
          <a:bodyPr/>
          <a:lstStyle/>
          <a:p>
            <a:pPr algn="l" fontAlgn="base">
              <a:buFont typeface="Arial" panose="020B0604020202020204" pitchFamily="34" charset="0"/>
              <a:buChar char="•"/>
            </a:pPr>
            <a:r>
              <a:rPr lang="en-IN" b="1" i="0" dirty="0">
                <a:solidFill>
                  <a:srgbClr val="444444"/>
                </a:solidFill>
                <a:effectLst/>
                <a:latin typeface="inherit"/>
              </a:rPr>
              <a:t>Partitioning – </a:t>
            </a:r>
            <a:r>
              <a:rPr lang="en-IN" b="0" i="0" dirty="0">
                <a:solidFill>
                  <a:srgbClr val="444444"/>
                </a:solidFill>
                <a:effectLst/>
                <a:latin typeface="Georgia" panose="02040502050405020303" pitchFamily="18" charset="0"/>
              </a:rPr>
              <a:t>Apache Hive organizes tables into partitions for grouping same type of data together based on a column or partition key. Each table in the hive can have one or more partition keys to identify a particular partition. Using partition we can make it faster to do queries on slices of the data.</a:t>
            </a:r>
          </a:p>
          <a:p>
            <a:pPr algn="l" fontAlgn="base">
              <a:buFont typeface="Arial" panose="020B0604020202020204" pitchFamily="34" charset="0"/>
              <a:buChar char="•"/>
            </a:pPr>
            <a:r>
              <a:rPr lang="en-IN" b="1" i="0" dirty="0">
                <a:solidFill>
                  <a:srgbClr val="444444"/>
                </a:solidFill>
                <a:effectLst/>
                <a:latin typeface="inherit"/>
              </a:rPr>
              <a:t>Bucketing – </a:t>
            </a:r>
            <a:r>
              <a:rPr lang="en-IN" b="0" i="0" dirty="0">
                <a:solidFill>
                  <a:srgbClr val="444444"/>
                </a:solidFill>
                <a:effectLst/>
                <a:latin typeface="Georgia" panose="02040502050405020303" pitchFamily="18" charset="0"/>
              </a:rPr>
              <a:t>In Hive Tables or partition are subdivided into buckets based on the hash function of a column in the table to give extra structure to the data that may be used for more efficient queries.</a:t>
            </a:r>
          </a:p>
          <a:p>
            <a:endParaRPr lang="en-IN" dirty="0"/>
          </a:p>
        </p:txBody>
      </p:sp>
    </p:spTree>
    <p:extLst>
      <p:ext uri="{BB962C8B-B14F-4D97-AF65-F5344CB8AC3E}">
        <p14:creationId xmlns:p14="http://schemas.microsoft.com/office/powerpoint/2010/main" val="3023568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2FC9-D131-B42D-F235-AF63855C65F5}"/>
              </a:ext>
            </a:extLst>
          </p:cNvPr>
          <p:cNvSpPr>
            <a:spLocks noGrp="1"/>
          </p:cNvSpPr>
          <p:nvPr>
            <p:ph type="title"/>
          </p:nvPr>
        </p:nvSpPr>
        <p:spPr/>
        <p:txBody>
          <a:bodyPr/>
          <a:lstStyle/>
          <a:p>
            <a:r>
              <a:rPr lang="en-IN" dirty="0"/>
              <a:t>Apache Sqoop</a:t>
            </a:r>
          </a:p>
        </p:txBody>
      </p:sp>
      <p:pic>
        <p:nvPicPr>
          <p:cNvPr id="5" name="Content Placeholder 4">
            <a:extLst>
              <a:ext uri="{FF2B5EF4-FFF2-40B4-BE49-F238E27FC236}">
                <a16:creationId xmlns:a16="http://schemas.microsoft.com/office/drawing/2014/main" id="{FC5620C9-E1B1-96F0-19CA-878A1A2837F8}"/>
              </a:ext>
            </a:extLst>
          </p:cNvPr>
          <p:cNvPicPr>
            <a:picLocks noGrp="1" noChangeAspect="1"/>
          </p:cNvPicPr>
          <p:nvPr>
            <p:ph idx="1"/>
          </p:nvPr>
        </p:nvPicPr>
        <p:blipFill>
          <a:blip r:embed="rId2"/>
          <a:stretch>
            <a:fillRect/>
          </a:stretch>
        </p:blipFill>
        <p:spPr>
          <a:xfrm>
            <a:off x="838200" y="1902894"/>
            <a:ext cx="6048375" cy="2914650"/>
          </a:xfrm>
        </p:spPr>
      </p:pic>
      <p:sp>
        <p:nvSpPr>
          <p:cNvPr id="6" name="TextBox 5">
            <a:extLst>
              <a:ext uri="{FF2B5EF4-FFF2-40B4-BE49-F238E27FC236}">
                <a16:creationId xmlns:a16="http://schemas.microsoft.com/office/drawing/2014/main" id="{1EA1A045-5F77-CC97-55A0-B8589053975F}"/>
              </a:ext>
            </a:extLst>
          </p:cNvPr>
          <p:cNvSpPr txBox="1"/>
          <p:nvPr/>
        </p:nvSpPr>
        <p:spPr>
          <a:xfrm>
            <a:off x="7474226" y="1787004"/>
            <a:ext cx="38795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444444"/>
                </a:solidFill>
                <a:latin typeface="Georgia" panose="02040502050405020303" pitchFamily="18" charset="0"/>
              </a:rPr>
              <a:t>Apache Sqoop</a:t>
            </a:r>
            <a:r>
              <a:rPr lang="en-IN" b="0" i="0" dirty="0">
                <a:solidFill>
                  <a:srgbClr val="444444"/>
                </a:solidFill>
                <a:effectLst/>
                <a:latin typeface="Georgia" panose="02040502050405020303" pitchFamily="18" charset="0"/>
              </a:rPr>
              <a:t> is a tool that aims to transfer data between HDFS (Hadoop storage) and relational database servers. Such as MySQL, Oracle RDB, SQLite, Teradata, Netezza, Postgres and many more. </a:t>
            </a:r>
          </a:p>
          <a:p>
            <a:pPr marL="285750" indent="-285750">
              <a:buFont typeface="Arial" panose="020B0604020202020204" pitchFamily="34" charset="0"/>
              <a:buChar char="•"/>
            </a:pPr>
            <a:endParaRPr lang="en-IN" dirty="0">
              <a:solidFill>
                <a:srgbClr val="444444"/>
              </a:solidFill>
              <a:latin typeface="Georgia" panose="02040502050405020303" pitchFamily="18" charset="0"/>
            </a:endParaRPr>
          </a:p>
          <a:p>
            <a:pPr marL="285750" indent="-285750">
              <a:buFont typeface="Arial" panose="020B0604020202020204" pitchFamily="34" charset="0"/>
              <a:buChar char="•"/>
            </a:pPr>
            <a:endParaRPr lang="en-IN" b="0" i="0" dirty="0">
              <a:solidFill>
                <a:srgbClr val="444444"/>
              </a:solidFill>
              <a:effectLst/>
              <a:latin typeface="Georgia" panose="02040502050405020303" pitchFamily="18" charset="0"/>
            </a:endParaRPr>
          </a:p>
          <a:p>
            <a:pPr marL="285750" indent="-285750">
              <a:buFont typeface="Arial" panose="020B0604020202020204" pitchFamily="34" charset="0"/>
              <a:buChar char="•"/>
            </a:pPr>
            <a:r>
              <a:rPr lang="en-IN" b="0" i="0" dirty="0">
                <a:solidFill>
                  <a:srgbClr val="444444"/>
                </a:solidFill>
                <a:effectLst/>
                <a:latin typeface="Georgia" panose="02040502050405020303" pitchFamily="18" charset="0"/>
              </a:rPr>
              <a:t>In addition, imports data from relational databases to HDFS. Also, exports data from HDFS to relational databases.</a:t>
            </a:r>
            <a:endParaRPr lang="en-IN" dirty="0"/>
          </a:p>
        </p:txBody>
      </p:sp>
    </p:spTree>
    <p:extLst>
      <p:ext uri="{BB962C8B-B14F-4D97-AF65-F5344CB8AC3E}">
        <p14:creationId xmlns:p14="http://schemas.microsoft.com/office/powerpoint/2010/main" val="3619278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4F2264-AFCF-A156-2BBA-27C064C06CE0}"/>
              </a:ext>
            </a:extLst>
          </p:cNvPr>
          <p:cNvSpPr>
            <a:spLocks noGrp="1"/>
          </p:cNvSpPr>
          <p:nvPr>
            <p:ph type="title"/>
          </p:nvPr>
        </p:nvSpPr>
        <p:spPr>
          <a:xfrm>
            <a:off x="838200" y="3905833"/>
            <a:ext cx="4215063" cy="2398713"/>
          </a:xfrm>
        </p:spPr>
        <p:txBody>
          <a:bodyPr>
            <a:normAutofit/>
          </a:bodyPr>
          <a:lstStyle/>
          <a:p>
            <a:r>
              <a:rPr lang="en-IN" dirty="0"/>
              <a:t>Sqoop Conditional Imports </a:t>
            </a:r>
          </a:p>
        </p:txBody>
      </p:sp>
      <p:pic>
        <p:nvPicPr>
          <p:cNvPr id="5" name="Picture 4">
            <a:extLst>
              <a:ext uri="{FF2B5EF4-FFF2-40B4-BE49-F238E27FC236}">
                <a16:creationId xmlns:a16="http://schemas.microsoft.com/office/drawing/2014/main" id="{6586FB6E-C043-737D-ABF1-F8213162DD83}"/>
              </a:ext>
            </a:extLst>
          </p:cNvPr>
          <p:cNvPicPr>
            <a:picLocks noChangeAspect="1"/>
          </p:cNvPicPr>
          <p:nvPr/>
        </p:nvPicPr>
        <p:blipFill>
          <a:blip r:embed="rId2"/>
          <a:stretch>
            <a:fillRect/>
          </a:stretch>
        </p:blipFill>
        <p:spPr>
          <a:xfrm>
            <a:off x="1158955" y="1306674"/>
            <a:ext cx="9875259" cy="962838"/>
          </a:xfrm>
          <a:prstGeom prst="rect">
            <a:avLst/>
          </a:prstGeom>
        </p:spPr>
      </p:pic>
      <p:sp>
        <p:nvSpPr>
          <p:cNvPr id="3" name="Content Placeholder 2">
            <a:extLst>
              <a:ext uri="{FF2B5EF4-FFF2-40B4-BE49-F238E27FC236}">
                <a16:creationId xmlns:a16="http://schemas.microsoft.com/office/drawing/2014/main" id="{2FF5649D-4647-E0C2-4C83-6ED57EB25B79}"/>
              </a:ext>
            </a:extLst>
          </p:cNvPr>
          <p:cNvSpPr>
            <a:spLocks noGrp="1"/>
          </p:cNvSpPr>
          <p:nvPr>
            <p:ph idx="1"/>
          </p:nvPr>
        </p:nvSpPr>
        <p:spPr>
          <a:xfrm>
            <a:off x="5630779" y="3884452"/>
            <a:ext cx="5723021" cy="2398713"/>
          </a:xfrm>
        </p:spPr>
        <p:txBody>
          <a:bodyPr anchor="ctr">
            <a:normAutofit/>
          </a:bodyPr>
          <a:lstStyle/>
          <a:p>
            <a:r>
              <a:rPr lang="en-IN" sz="2000" b="0" i="0" dirty="0">
                <a:effectLst/>
                <a:latin typeface="verdana" panose="020B0604030504040204" pitchFamily="34" charset="0"/>
              </a:rPr>
              <a:t>Sqoop provides an incremental import mode which can be used to retrieve only rows newer than some previously-imported set of rows.</a:t>
            </a:r>
          </a:p>
          <a:p>
            <a:endParaRPr lang="en-IN" sz="2000" dirty="0">
              <a:latin typeface="verdana" panose="020B0604030504040204" pitchFamily="34" charset="0"/>
            </a:endParaRPr>
          </a:p>
          <a:p>
            <a:endParaRPr lang="en-IN" sz="2000" dirty="0"/>
          </a:p>
        </p:txBody>
      </p:sp>
    </p:spTree>
    <p:extLst>
      <p:ext uri="{BB962C8B-B14F-4D97-AF65-F5344CB8AC3E}">
        <p14:creationId xmlns:p14="http://schemas.microsoft.com/office/powerpoint/2010/main" val="903753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04879F-3D7C-E6CA-00B2-F71BEDE753B1}"/>
              </a:ext>
            </a:extLst>
          </p:cNvPr>
          <p:cNvSpPr>
            <a:spLocks noGrp="1"/>
          </p:cNvSpPr>
          <p:nvPr>
            <p:ph type="title"/>
          </p:nvPr>
        </p:nvSpPr>
        <p:spPr>
          <a:xfrm>
            <a:off x="774700" y="762000"/>
            <a:ext cx="3595973" cy="3018430"/>
          </a:xfrm>
        </p:spPr>
        <p:txBody>
          <a:bodyPr>
            <a:normAutofit/>
          </a:bodyPr>
          <a:lstStyle/>
          <a:p>
            <a:r>
              <a:rPr lang="en-IN">
                <a:solidFill>
                  <a:srgbClr val="FFFFFF"/>
                </a:solidFill>
              </a:rPr>
              <a:t>Sqoop File Formats</a:t>
            </a:r>
          </a:p>
        </p:txBody>
      </p:sp>
      <p:sp>
        <p:nvSpPr>
          <p:cNvPr id="18" name="Rectangle 12">
            <a:extLst>
              <a:ext uri="{FF2B5EF4-FFF2-40B4-BE49-F238E27FC236}">
                <a16:creationId xmlns:a16="http://schemas.microsoft.com/office/drawing/2014/main" id="{9F094233-2135-4AF1-986E-5751814CD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770" y="4209599"/>
            <a:ext cx="4172809" cy="2173848"/>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FD597C39-96A2-00BD-F9A1-897ECBE7CCB1}"/>
              </a:ext>
            </a:extLst>
          </p:cNvPr>
          <p:cNvSpPr>
            <a:spLocks noGrp="1" noChangeArrowheads="1"/>
          </p:cNvSpPr>
          <p:nvPr>
            <p:ph idx="1"/>
          </p:nvPr>
        </p:nvSpPr>
        <p:spPr bwMode="auto">
          <a:xfrm>
            <a:off x="5259592" y="909143"/>
            <a:ext cx="4007581" cy="5029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You can import data in one of two file formats: delimited text or SequenceFiles.</a:t>
            </a:r>
            <a:endParaRPr kumimoji="0" lang="en-US" altLang="en-US" sz="15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Delimited text is the default import format. You can also specify it explicitly by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using the </a:t>
            </a:r>
            <a:r>
              <a:rPr kumimoji="0" lang="en-US" altLang="en-US" sz="1500" b="0" i="0" u="none" strike="noStrike" cap="none" normalizeH="0" baseline="0">
                <a:ln>
                  <a:noFill/>
                </a:ln>
                <a:effectLst/>
                <a:latin typeface="Courier New" panose="02070309020205020404" pitchFamily="49" charset="0"/>
                <a:cs typeface="Courier New" panose="02070309020205020404" pitchFamily="49" charset="0"/>
              </a:rPr>
              <a:t>--as-textfile</a:t>
            </a:r>
            <a:r>
              <a:rPr kumimoji="0" lang="en-US" altLang="en-US" sz="1500" b="0" i="0" u="none" strike="noStrike" cap="none" normalizeH="0" baseline="0">
                <a:ln>
                  <a:noFill/>
                </a:ln>
                <a:effectLst/>
                <a:latin typeface="Verdana" panose="020B0604030504040204" pitchFamily="34" charset="0"/>
              </a:rPr>
              <a:t> argument. This argument will write string-based representations of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each record to the output files, with delimiter characters between individual columns and rows.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These delimiters may be commas, tabs, or other characters.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delimiters can be selected; see "Output line formatting arguments.")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following is the results of an example text-based import:</a:t>
            </a:r>
          </a:p>
          <a:p>
            <a:pPr marL="0" marR="0" lvl="0" indent="0" defTabSz="914400" rtl="0" eaLnBrk="0" fontAlgn="base" latinLnBrk="0" hangingPunct="0">
              <a:spcBef>
                <a:spcPct val="0"/>
              </a:spcBef>
              <a:spcAft>
                <a:spcPts val="600"/>
              </a:spcAft>
              <a:buClrTx/>
              <a:buSzTx/>
              <a:buFontTx/>
              <a:buNone/>
              <a:tabLst/>
            </a:pPr>
            <a:endParaRPr lang="en-US" altLang="en-US" sz="1500">
              <a:latin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1D157F2-DDFD-30A8-82D3-8BD54F1A01CF}"/>
              </a:ext>
            </a:extLst>
          </p:cNvPr>
          <p:cNvPicPr>
            <a:picLocks noChangeAspect="1"/>
          </p:cNvPicPr>
          <p:nvPr/>
        </p:nvPicPr>
        <p:blipFill>
          <a:blip r:embed="rId2"/>
          <a:stretch>
            <a:fillRect/>
          </a:stretch>
        </p:blipFill>
        <p:spPr>
          <a:xfrm>
            <a:off x="757422" y="4898793"/>
            <a:ext cx="3630527" cy="786614"/>
          </a:xfrm>
          <a:prstGeom prst="rect">
            <a:avLst/>
          </a:prstGeom>
        </p:spPr>
      </p:pic>
      <p:sp>
        <p:nvSpPr>
          <p:cNvPr id="19" name="Rectangle 1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EE9C2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390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6D43F-F135-6106-F82F-B44C69D90F83}"/>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Sqoop File Formats</a:t>
            </a:r>
          </a:p>
        </p:txBody>
      </p:sp>
      <p:sp>
        <p:nvSpPr>
          <p:cNvPr id="4" name="Rectangle 1">
            <a:extLst>
              <a:ext uri="{FF2B5EF4-FFF2-40B4-BE49-F238E27FC236}">
                <a16:creationId xmlns:a16="http://schemas.microsoft.com/office/drawing/2014/main" id="{C57C6DEF-B724-48DA-2ECD-49A5B5CF57C0}"/>
              </a:ext>
            </a:extLst>
          </p:cNvPr>
          <p:cNvSpPr>
            <a:spLocks noGrp="1" noChangeArrowheads="1"/>
          </p:cNvSpPr>
          <p:nvPr>
            <p:ph idx="1"/>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1700" b="1" i="0" u="none" strike="noStrike" cap="none" normalizeH="0" baseline="0" dirty="0">
                <a:ln>
                  <a:noFill/>
                </a:ln>
                <a:effectLst/>
                <a:latin typeface="Verdana" panose="020B0604030504040204" pitchFamily="34" charset="0"/>
              </a:rPr>
              <a:t>Delimited text </a:t>
            </a:r>
            <a:r>
              <a:rPr kumimoji="0" lang="en-US" altLang="en-US" sz="1700" b="0" i="0" u="none" strike="noStrike" cap="none" normalizeH="0" baseline="0" dirty="0">
                <a:ln>
                  <a:noFill/>
                </a:ln>
                <a:effectLst/>
                <a:latin typeface="Verdana" panose="020B0604030504040204" pitchFamily="34" charset="0"/>
              </a:rPr>
              <a:t>is appropriate for most non-binary data types. It also readily supports further manipulation by other tools, such as Hive.</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are a binary format that store individual records in custom record-specific data types. These data types are manifested as Java classes. Sqoop will automatically generate these data types for you. This format supports exact storage of all data in binary representations, and is appropriate for storing binary data (for example, </a:t>
            </a:r>
            <a:r>
              <a:rPr kumimoji="0" lang="en-US" altLang="en-US" sz="1700" b="0" i="0" u="none" strike="noStrike" cap="none" normalizeH="0" baseline="0" dirty="0">
                <a:ln>
                  <a:noFill/>
                </a:ln>
                <a:effectLst/>
                <a:latin typeface="Courier New" panose="02070309020205020404" pitchFamily="49" charset="0"/>
                <a:cs typeface="Courier New" panose="02070309020205020404" pitchFamily="49" charset="0"/>
              </a:rPr>
              <a:t>VARBINARY</a:t>
            </a:r>
            <a:r>
              <a:rPr kumimoji="0" lang="en-US" altLang="en-US" sz="1700" b="0" i="0" u="none" strike="noStrike" cap="none" normalizeH="0" baseline="0" dirty="0">
                <a:ln>
                  <a:noFill/>
                </a:ln>
                <a:effectLst/>
                <a:latin typeface="Verdana" panose="020B0604030504040204" pitchFamily="34" charset="0"/>
              </a:rPr>
              <a:t> columns), or data that will be </a:t>
            </a:r>
            <a:r>
              <a:rPr kumimoji="0" lang="en-US" altLang="en-US" sz="1700" b="0" i="0" u="none" strike="noStrike" cap="none" normalizeH="0" baseline="0" dirty="0" err="1">
                <a:ln>
                  <a:noFill/>
                </a:ln>
                <a:effectLst/>
                <a:latin typeface="Verdana" panose="020B0604030504040204" pitchFamily="34" charset="0"/>
              </a:rPr>
              <a:t>principly</a:t>
            </a:r>
            <a:r>
              <a:rPr kumimoji="0" lang="en-US" altLang="en-US" sz="1700" b="0" i="0" u="none" strike="noStrike" cap="none" normalizeH="0" baseline="0" dirty="0">
                <a:ln>
                  <a:noFill/>
                </a:ln>
                <a:effectLst/>
                <a:latin typeface="Verdana" panose="020B0604030504040204" pitchFamily="34" charset="0"/>
              </a:rPr>
              <a:t> manipulated by custom MapReduce programs (reading from </a:t>
            </a:r>
            <a:r>
              <a:rPr kumimoji="0" lang="en-US" altLang="en-US" sz="1700" b="0"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is higher-performance than reading from text files, as records do not need to be parsed).</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a:ln>
                  <a:noFill/>
                </a:ln>
                <a:effectLst/>
                <a:latin typeface="Verdana" panose="020B0604030504040204" pitchFamily="34" charset="0"/>
              </a:rPr>
              <a:t>Avro data </a:t>
            </a:r>
            <a:r>
              <a:rPr kumimoji="0" lang="en-US" altLang="en-US" sz="1700" b="0" i="0" u="none" strike="noStrike" cap="none" normalizeH="0" baseline="0" dirty="0">
                <a:ln>
                  <a:noFill/>
                </a:ln>
                <a:effectLst/>
                <a:latin typeface="Verdana" panose="020B0604030504040204" pitchFamily="34" charset="0"/>
              </a:rPr>
              <a:t>files are a compact, efficient binary format that provides interoperability with applications written in other programming languages. Avro also supports versioning, so that when, e.g., columns are added or removed from a table, previously imported data files can be processed along with new ones.</a:t>
            </a: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9085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18A972-CFCE-B96F-D0BA-C41C41CDB202}"/>
              </a:ext>
            </a:extLst>
          </p:cNvPr>
          <p:cNvSpPr>
            <a:spLocks noGrp="1"/>
          </p:cNvSpPr>
          <p:nvPr>
            <p:ph type="title"/>
          </p:nvPr>
        </p:nvSpPr>
        <p:spPr>
          <a:xfrm>
            <a:off x="643467" y="321734"/>
            <a:ext cx="10905066" cy="1135737"/>
          </a:xfrm>
        </p:spPr>
        <p:txBody>
          <a:bodyPr>
            <a:normAutofit/>
          </a:bodyPr>
          <a:lstStyle/>
          <a:p>
            <a:r>
              <a:rPr lang="en-IN" sz="3600"/>
              <a:t>Apache Flume</a:t>
            </a:r>
          </a:p>
        </p:txBody>
      </p:sp>
      <p:sp>
        <p:nvSpPr>
          <p:cNvPr id="3" name="Content Placeholder 2">
            <a:extLst>
              <a:ext uri="{FF2B5EF4-FFF2-40B4-BE49-F238E27FC236}">
                <a16:creationId xmlns:a16="http://schemas.microsoft.com/office/drawing/2014/main" id="{2DBEAC7B-59FF-6063-0924-BBA275E07D9D}"/>
              </a:ext>
            </a:extLst>
          </p:cNvPr>
          <p:cNvSpPr>
            <a:spLocks noGrp="1"/>
          </p:cNvSpPr>
          <p:nvPr>
            <p:ph idx="1"/>
          </p:nvPr>
        </p:nvSpPr>
        <p:spPr>
          <a:xfrm>
            <a:off x="643469" y="1782981"/>
            <a:ext cx="4008384" cy="4393982"/>
          </a:xfrm>
        </p:spPr>
        <p:txBody>
          <a:bodyPr>
            <a:normAutofit/>
          </a:bodyPr>
          <a:lstStyle/>
          <a:p>
            <a:r>
              <a:rPr lang="en-IN" sz="1900" b="0" i="0">
                <a:effectLst/>
                <a:latin typeface="verdana" panose="020B0604030504040204" pitchFamily="34" charset="0"/>
              </a:rPr>
              <a:t>Flume is a distributed, reliable, and available service for efficiently collecting, aggregating, and moving large amounts of log data. It has a simple and flexible architecture based on streaming data flows. </a:t>
            </a:r>
          </a:p>
          <a:p>
            <a:r>
              <a:rPr lang="en-IN" sz="1900" b="0" i="0">
                <a:effectLst/>
                <a:latin typeface="verdana" panose="020B0604030504040204" pitchFamily="34" charset="0"/>
              </a:rPr>
              <a:t>It is robust and fault tolerant with tunable reliability mechanisms and many failover and recovery mechanisms. It uses a simple extensible data model that allows for online analytic application.</a:t>
            </a:r>
          </a:p>
          <a:p>
            <a:endParaRPr lang="en-IN" sz="1900">
              <a:latin typeface="verdana" panose="020B0604030504040204" pitchFamily="34" charset="0"/>
            </a:endParaRPr>
          </a:p>
          <a:p>
            <a:endParaRPr lang="en-IN" sz="19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7805783-A164-CDF4-DC55-C4B204AB49AE}"/>
              </a:ext>
            </a:extLst>
          </p:cNvPr>
          <p:cNvPicPr>
            <a:picLocks noChangeAspect="1"/>
          </p:cNvPicPr>
          <p:nvPr/>
        </p:nvPicPr>
        <p:blipFill>
          <a:blip r:embed="rId2"/>
          <a:stretch>
            <a:fillRect/>
          </a:stretch>
        </p:blipFill>
        <p:spPr>
          <a:xfrm>
            <a:off x="5295320" y="2775817"/>
            <a:ext cx="6253212" cy="237622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340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875B-E538-75C7-D837-861AD504516A}"/>
              </a:ext>
            </a:extLst>
          </p:cNvPr>
          <p:cNvSpPr>
            <a:spLocks noGrp="1"/>
          </p:cNvSpPr>
          <p:nvPr>
            <p:ph type="title"/>
          </p:nvPr>
        </p:nvSpPr>
        <p:spPr/>
        <p:txBody>
          <a:bodyPr/>
          <a:lstStyle/>
          <a:p>
            <a:r>
              <a:rPr lang="en-IN" dirty="0"/>
              <a:t>Flume Interceptors</a:t>
            </a:r>
          </a:p>
        </p:txBody>
      </p:sp>
      <p:sp>
        <p:nvSpPr>
          <p:cNvPr id="3" name="Content Placeholder 2">
            <a:extLst>
              <a:ext uri="{FF2B5EF4-FFF2-40B4-BE49-F238E27FC236}">
                <a16:creationId xmlns:a16="http://schemas.microsoft.com/office/drawing/2014/main" id="{6BFD0ECD-B6BC-9C74-24C3-A68758607D91}"/>
              </a:ext>
            </a:extLst>
          </p:cNvPr>
          <p:cNvSpPr>
            <a:spLocks noGrp="1"/>
          </p:cNvSpPr>
          <p:nvPr>
            <p:ph idx="1"/>
          </p:nvPr>
        </p:nvSpPr>
        <p:spPr/>
        <p:txBody>
          <a:bodyPr>
            <a:normAutofit fontScale="92500" lnSpcReduction="10000"/>
          </a:bodyPr>
          <a:lstStyle/>
          <a:p>
            <a:pPr algn="l" fontAlgn="base"/>
            <a:r>
              <a:rPr lang="en-IN" b="0" i="0" dirty="0">
                <a:solidFill>
                  <a:srgbClr val="444444"/>
                </a:solidFill>
                <a:effectLst/>
                <a:latin typeface="inherit"/>
              </a:rPr>
              <a:t>Basically, we can modify/drop events in-flight with the help of Apache Flume. It has the capability. So, this process takes place with the help of interceptors in Flume.</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inherit"/>
              </a:rPr>
              <a:t>Moreover, they are the classes that implement </a:t>
            </a:r>
            <a:r>
              <a:rPr lang="en-IN" b="0" i="0" dirty="0" err="1">
                <a:solidFill>
                  <a:srgbClr val="444444"/>
                </a:solidFill>
                <a:effectLst/>
                <a:latin typeface="inherit"/>
              </a:rPr>
              <a:t>org.apache.flume.interceptor.Interceptor</a:t>
            </a:r>
            <a:r>
              <a:rPr lang="en-IN" b="0" i="0" dirty="0">
                <a:solidFill>
                  <a:srgbClr val="444444"/>
                </a:solidFill>
                <a:effectLst/>
                <a:latin typeface="inherit"/>
              </a:rPr>
              <a:t> interface. Also, can modify or even drop events based on any criteria chosen by the developer of the interceptor.</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Georgia" panose="02040502050405020303" pitchFamily="18" charset="0"/>
              </a:rPr>
              <a:t>In addition, Apache Flume supports chaining of interceptors. It is only possible through by specifying the list of interceptor builder class names in the configuration. Although, in the source configuration Flume interceptors are specified as a whitespace separated list.</a:t>
            </a:r>
          </a:p>
          <a:p>
            <a:endParaRPr lang="en-IN" dirty="0"/>
          </a:p>
        </p:txBody>
      </p:sp>
    </p:spTree>
    <p:extLst>
      <p:ext uri="{BB962C8B-B14F-4D97-AF65-F5344CB8AC3E}">
        <p14:creationId xmlns:p14="http://schemas.microsoft.com/office/powerpoint/2010/main" val="338164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FB4BF-AB79-B790-4C19-7BAEF0E091E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kern="1200">
                <a:solidFill>
                  <a:schemeClr val="bg1"/>
                </a:solidFill>
                <a:latin typeface="+mj-lt"/>
                <a:ea typeface="+mj-ea"/>
                <a:cs typeface="+mj-cs"/>
              </a:rPr>
              <a:t>Flume Consolidation and multi-agent flow</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071DE18-AF1C-C3C3-6065-C224DF08FDE3}"/>
              </a:ext>
            </a:extLst>
          </p:cNvPr>
          <p:cNvPicPr>
            <a:picLocks noGrp="1" noChangeAspect="1"/>
          </p:cNvPicPr>
          <p:nvPr>
            <p:ph idx="1"/>
          </p:nvPr>
        </p:nvPicPr>
        <p:blipFill>
          <a:blip r:embed="rId2"/>
          <a:stretch>
            <a:fillRect/>
          </a:stretch>
        </p:blipFill>
        <p:spPr>
          <a:xfrm>
            <a:off x="320040" y="3161709"/>
            <a:ext cx="11496821" cy="2529300"/>
          </a:xfrm>
          <a:prstGeom prst="rect">
            <a:avLst/>
          </a:prstGeom>
        </p:spPr>
      </p:pic>
    </p:spTree>
    <p:extLst>
      <p:ext uri="{BB962C8B-B14F-4D97-AF65-F5344CB8AC3E}">
        <p14:creationId xmlns:p14="http://schemas.microsoft.com/office/powerpoint/2010/main" val="3101959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7C503-978D-D065-2FE4-ADDA917355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Consolidation</a:t>
            </a:r>
          </a:p>
        </p:txBody>
      </p:sp>
      <p:pic>
        <p:nvPicPr>
          <p:cNvPr id="5" name="Content Placeholder 4">
            <a:extLst>
              <a:ext uri="{FF2B5EF4-FFF2-40B4-BE49-F238E27FC236}">
                <a16:creationId xmlns:a16="http://schemas.microsoft.com/office/drawing/2014/main" id="{5AE89CF2-AADB-6FCF-1476-2A3C7BDADFA1}"/>
              </a:ext>
            </a:extLst>
          </p:cNvPr>
          <p:cNvPicPr>
            <a:picLocks noGrp="1" noChangeAspect="1"/>
          </p:cNvPicPr>
          <p:nvPr>
            <p:ph idx="1"/>
          </p:nvPr>
        </p:nvPicPr>
        <p:blipFill>
          <a:blip r:embed="rId2"/>
          <a:stretch>
            <a:fillRect/>
          </a:stretch>
        </p:blipFill>
        <p:spPr>
          <a:xfrm>
            <a:off x="4777316" y="1130874"/>
            <a:ext cx="6780700" cy="4593923"/>
          </a:xfrm>
          <a:prstGeom prst="rect">
            <a:avLst/>
          </a:prstGeom>
        </p:spPr>
      </p:pic>
    </p:spTree>
    <p:extLst>
      <p:ext uri="{BB962C8B-B14F-4D97-AF65-F5344CB8AC3E}">
        <p14:creationId xmlns:p14="http://schemas.microsoft.com/office/powerpoint/2010/main" val="248277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88C49-8466-7DFE-12C5-D3376585D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Systems</a:t>
            </a:r>
          </a:p>
        </p:txBody>
      </p:sp>
      <p:pic>
        <p:nvPicPr>
          <p:cNvPr id="5" name="Content Placeholder 4">
            <a:extLst>
              <a:ext uri="{FF2B5EF4-FFF2-40B4-BE49-F238E27FC236}">
                <a16:creationId xmlns:a16="http://schemas.microsoft.com/office/drawing/2014/main" id="{E37A2BE2-F1A2-78AB-3AFD-15536A2B0A94}"/>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3310997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5CBE-A44F-A43E-2EE3-E41044061F30}"/>
              </a:ext>
            </a:extLst>
          </p:cNvPr>
          <p:cNvSpPr>
            <a:spLocks noGrp="1"/>
          </p:cNvSpPr>
          <p:nvPr>
            <p:ph type="title"/>
          </p:nvPr>
        </p:nvSpPr>
        <p:spPr/>
        <p:txBody>
          <a:bodyPr/>
          <a:lstStyle/>
          <a:p>
            <a:r>
              <a:rPr lang="en-IN" dirty="0"/>
              <a:t>Apache Oozie</a:t>
            </a:r>
          </a:p>
        </p:txBody>
      </p:sp>
      <p:sp>
        <p:nvSpPr>
          <p:cNvPr id="3" name="Content Placeholder 2">
            <a:extLst>
              <a:ext uri="{FF2B5EF4-FFF2-40B4-BE49-F238E27FC236}">
                <a16:creationId xmlns:a16="http://schemas.microsoft.com/office/drawing/2014/main" id="{E96990F9-872E-CBD9-634A-D0A6BFBB0C1F}"/>
              </a:ext>
            </a:extLst>
          </p:cNvPr>
          <p:cNvSpPr>
            <a:spLocks noGrp="1"/>
          </p:cNvSpPr>
          <p:nvPr>
            <p:ph idx="1"/>
          </p:nvPr>
        </p:nvSpPr>
        <p:spPr/>
        <p:txBody>
          <a:bodyPr>
            <a:normAutofit fontScale="92500"/>
          </a:bodyPr>
          <a:lstStyle/>
          <a:p>
            <a:pPr algn="l"/>
            <a:r>
              <a:rPr lang="en-IN" b="0" i="0" dirty="0">
                <a:solidFill>
                  <a:srgbClr val="666666"/>
                </a:solidFill>
                <a:effectLst/>
                <a:latin typeface="CalibreWeb"/>
              </a:rPr>
              <a:t>Apache Oozie Workflow Scheduler for Hadoop is a workflow and coordination service for managing Apache Hadoop jobs:</a:t>
            </a:r>
          </a:p>
          <a:p>
            <a:pPr algn="l">
              <a:buFont typeface="Arial" panose="020B0604020202020204" pitchFamily="34" charset="0"/>
              <a:buChar char="•"/>
            </a:pPr>
            <a:r>
              <a:rPr lang="en-IN" b="0" i="0" dirty="0">
                <a:solidFill>
                  <a:srgbClr val="666666"/>
                </a:solidFill>
                <a:effectLst/>
                <a:latin typeface="CalibreWeb"/>
              </a:rPr>
              <a:t>Oozie Workflow jobs are Directed </a:t>
            </a:r>
            <a:r>
              <a:rPr lang="en-IN" b="0" i="0" dirty="0" err="1">
                <a:solidFill>
                  <a:srgbClr val="666666"/>
                </a:solidFill>
                <a:effectLst/>
                <a:latin typeface="CalibreWeb"/>
              </a:rPr>
              <a:t>Acyclical</a:t>
            </a:r>
            <a:r>
              <a:rPr lang="en-IN" b="0" i="0" dirty="0">
                <a:solidFill>
                  <a:srgbClr val="666666"/>
                </a:solidFill>
                <a:effectLst/>
                <a:latin typeface="CalibreWeb"/>
              </a:rPr>
              <a:t> Graphs (DAGs) of </a:t>
            </a:r>
            <a:r>
              <a:rPr lang="en-IN" b="0" i="1" dirty="0">
                <a:solidFill>
                  <a:srgbClr val="666666"/>
                </a:solidFill>
                <a:effectLst/>
                <a:latin typeface="CalibreWeb"/>
              </a:rPr>
              <a:t>actions</a:t>
            </a:r>
            <a:r>
              <a:rPr lang="en-IN" b="0" i="0" dirty="0">
                <a:solidFill>
                  <a:srgbClr val="666666"/>
                </a:solidFill>
                <a:effectLst/>
                <a:latin typeface="CalibreWeb"/>
              </a:rPr>
              <a:t>; </a:t>
            </a:r>
            <a:r>
              <a:rPr lang="en-IN" b="0" i="1" dirty="0">
                <a:solidFill>
                  <a:srgbClr val="666666"/>
                </a:solidFill>
                <a:effectLst/>
                <a:latin typeface="CalibreWeb"/>
              </a:rPr>
              <a:t>actions</a:t>
            </a:r>
            <a:r>
              <a:rPr lang="en-IN" b="0" i="0" dirty="0">
                <a:solidFill>
                  <a:srgbClr val="666666"/>
                </a:solidFill>
                <a:effectLst/>
                <a:latin typeface="CalibreWeb"/>
              </a:rPr>
              <a:t> are typically Hadoop jobs (MapReduce, Streaming, Pipes, Pig, Hive, Sqoop, etc).</a:t>
            </a:r>
          </a:p>
          <a:p>
            <a:pPr algn="l">
              <a:buFont typeface="Arial" panose="020B0604020202020204" pitchFamily="34" charset="0"/>
              <a:buChar char="•"/>
            </a:pPr>
            <a:r>
              <a:rPr lang="en-IN" b="0" i="0" dirty="0">
                <a:solidFill>
                  <a:srgbClr val="666666"/>
                </a:solidFill>
                <a:effectLst/>
                <a:latin typeface="CalibreWeb"/>
              </a:rPr>
              <a:t>Oozie Coordinator jobs trigger recurrent Workflow jobs based on time (frequency) and data availability.</a:t>
            </a:r>
          </a:p>
          <a:p>
            <a:pPr algn="l">
              <a:buFont typeface="Arial" panose="020B0604020202020204" pitchFamily="34" charset="0"/>
              <a:buChar char="•"/>
            </a:pPr>
            <a:r>
              <a:rPr lang="en-IN" b="0" i="0" dirty="0">
                <a:solidFill>
                  <a:srgbClr val="666666"/>
                </a:solidFill>
                <a:effectLst/>
                <a:latin typeface="CalibreWeb"/>
              </a:rPr>
              <a:t>Oozie Bundle jobs are sets of Coordinator jobs managed as a single job.</a:t>
            </a:r>
          </a:p>
          <a:p>
            <a:pPr algn="l"/>
            <a:r>
              <a:rPr lang="en-IN" b="0" i="0" dirty="0">
                <a:solidFill>
                  <a:srgbClr val="666666"/>
                </a:solidFill>
                <a:effectLst/>
                <a:latin typeface="CalibreWeb"/>
              </a:rPr>
              <a:t>Oozie is an extensible, scalable and data-aware service that you can use to orchestrate dependencies among jobs running on Hadoop.</a:t>
            </a:r>
          </a:p>
          <a:p>
            <a:pPr marL="0" indent="0">
              <a:buNone/>
            </a:pPr>
            <a:endParaRPr lang="en-IN" dirty="0"/>
          </a:p>
        </p:txBody>
      </p:sp>
    </p:spTree>
    <p:extLst>
      <p:ext uri="{BB962C8B-B14F-4D97-AF65-F5344CB8AC3E}">
        <p14:creationId xmlns:p14="http://schemas.microsoft.com/office/powerpoint/2010/main" val="2446422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45EB-BA91-B326-0464-A85110CD3EB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Oozie Workflow </a:t>
            </a:r>
          </a:p>
        </p:txBody>
      </p:sp>
      <p:pic>
        <p:nvPicPr>
          <p:cNvPr id="5" name="Content Placeholder 4">
            <a:extLst>
              <a:ext uri="{FF2B5EF4-FFF2-40B4-BE49-F238E27FC236}">
                <a16:creationId xmlns:a16="http://schemas.microsoft.com/office/drawing/2014/main" id="{DBF1FE2F-86E3-601D-ADFA-24FD841EB6BB}"/>
              </a:ext>
            </a:extLst>
          </p:cNvPr>
          <p:cNvPicPr>
            <a:picLocks noGrp="1" noChangeAspect="1"/>
          </p:cNvPicPr>
          <p:nvPr>
            <p:ph idx="1"/>
          </p:nvPr>
        </p:nvPicPr>
        <p:blipFill>
          <a:blip r:embed="rId2"/>
          <a:stretch>
            <a:fillRect/>
          </a:stretch>
        </p:blipFill>
        <p:spPr>
          <a:xfrm>
            <a:off x="838200" y="1981054"/>
            <a:ext cx="10515599" cy="4206240"/>
          </a:xfrm>
          <a:prstGeom prst="rect">
            <a:avLst/>
          </a:prstGeom>
        </p:spPr>
      </p:pic>
    </p:spTree>
    <p:extLst>
      <p:ext uri="{BB962C8B-B14F-4D97-AF65-F5344CB8AC3E}">
        <p14:creationId xmlns:p14="http://schemas.microsoft.com/office/powerpoint/2010/main" val="3614552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E09D-C81B-27FF-762E-B7DC812C632A}"/>
              </a:ext>
            </a:extLst>
          </p:cNvPr>
          <p:cNvSpPr>
            <a:spLocks noGrp="1"/>
          </p:cNvSpPr>
          <p:nvPr>
            <p:ph type="title"/>
          </p:nvPr>
        </p:nvSpPr>
        <p:spPr/>
        <p:txBody>
          <a:bodyPr/>
          <a:lstStyle/>
          <a:p>
            <a:r>
              <a:rPr lang="en-IN" dirty="0"/>
              <a:t>Oozie Bundle</a:t>
            </a:r>
          </a:p>
        </p:txBody>
      </p:sp>
      <p:sp>
        <p:nvSpPr>
          <p:cNvPr id="3" name="Content Placeholder 2">
            <a:extLst>
              <a:ext uri="{FF2B5EF4-FFF2-40B4-BE49-F238E27FC236}">
                <a16:creationId xmlns:a16="http://schemas.microsoft.com/office/drawing/2014/main" id="{22B193F3-C825-A165-CA40-10B5786B4C97}"/>
              </a:ext>
            </a:extLst>
          </p:cNvPr>
          <p:cNvSpPr>
            <a:spLocks noGrp="1"/>
          </p:cNvSpPr>
          <p:nvPr>
            <p:ph idx="1"/>
          </p:nvPr>
        </p:nvSpPr>
        <p:spPr/>
        <p:txBody>
          <a:bodyPr>
            <a:normAutofit lnSpcReduction="10000"/>
          </a:bodyPr>
          <a:lstStyle/>
          <a:p>
            <a:pPr algn="l"/>
            <a:r>
              <a:rPr lang="en-IN" b="0" i="0" dirty="0">
                <a:solidFill>
                  <a:srgbClr val="000000"/>
                </a:solidFill>
                <a:effectLst/>
                <a:latin typeface="Verdana" panose="020B0604030504040204" pitchFamily="34" charset="0"/>
              </a:rPr>
              <a:t>Bundle is a higher-level oozie abstraction that will batch a set of coordinator applications. The user will be able to start/stop/suspend/resume/rerun in the bundle level resulting a better and easy operational control.</a:t>
            </a:r>
          </a:p>
          <a:p>
            <a:pPr algn="l"/>
            <a:r>
              <a:rPr lang="en-IN" b="0" i="0" dirty="0">
                <a:solidFill>
                  <a:srgbClr val="000000"/>
                </a:solidFill>
                <a:effectLst/>
                <a:latin typeface="Verdana" panose="020B0604030504040204" pitchFamily="34" charset="0"/>
              </a:rPr>
              <a:t>More specifically, the oozie </a:t>
            </a:r>
            <a:r>
              <a:rPr lang="en-IN" b="1" i="0" dirty="0">
                <a:solidFill>
                  <a:srgbClr val="000000"/>
                </a:solidFill>
                <a:effectLst/>
                <a:latin typeface="Verdana" panose="020B0604030504040204" pitchFamily="34" charset="0"/>
              </a:rPr>
              <a:t>Bundle</a:t>
            </a:r>
            <a:r>
              <a:rPr lang="en-IN" b="0" i="0" dirty="0">
                <a:solidFill>
                  <a:srgbClr val="000000"/>
                </a:solidFill>
                <a:effectLst/>
                <a:latin typeface="Verdana" panose="020B0604030504040204" pitchFamily="34" charset="0"/>
              </a:rPr>
              <a:t> system allows the user to define and execute a bunch of coordinator applications often called a data pipeline. There is no explicit dependency among the coordinator applications in a bundle. However, a user could use the data dependency of coordinator applications to create an implicit data application pipeline.</a:t>
            </a:r>
          </a:p>
          <a:p>
            <a:endParaRPr lang="en-IN" dirty="0"/>
          </a:p>
        </p:txBody>
      </p:sp>
    </p:spTree>
    <p:extLst>
      <p:ext uri="{BB962C8B-B14F-4D97-AF65-F5344CB8AC3E}">
        <p14:creationId xmlns:p14="http://schemas.microsoft.com/office/powerpoint/2010/main" val="2066538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BDE5-2321-2E61-5041-56D52E4CC1C8}"/>
              </a:ext>
            </a:extLst>
          </p:cNvPr>
          <p:cNvSpPr>
            <a:spLocks noGrp="1"/>
          </p:cNvSpPr>
          <p:nvPr>
            <p:ph type="title"/>
          </p:nvPr>
        </p:nvSpPr>
        <p:spPr/>
        <p:txBody>
          <a:bodyPr/>
          <a:lstStyle/>
          <a:p>
            <a:r>
              <a:rPr lang="en-IN" dirty="0"/>
              <a:t>Submit Oozie job</a:t>
            </a:r>
          </a:p>
        </p:txBody>
      </p:sp>
      <p:sp>
        <p:nvSpPr>
          <p:cNvPr id="4" name="Rectangle 1">
            <a:extLst>
              <a:ext uri="{FF2B5EF4-FFF2-40B4-BE49-F238E27FC236}">
                <a16:creationId xmlns:a16="http://schemas.microsoft.com/office/drawing/2014/main" id="{F72B50F2-43BB-8944-A299-41E6721A8AC1}"/>
              </a:ext>
            </a:extLst>
          </p:cNvPr>
          <p:cNvSpPr>
            <a:spLocks noGrp="1" noChangeArrowheads="1"/>
          </p:cNvSpPr>
          <p:nvPr>
            <p:ph idx="1"/>
          </p:nvPr>
        </p:nvSpPr>
        <p:spPr bwMode="auto">
          <a:xfrm>
            <a:off x="675861" y="3626903"/>
            <a:ext cx="11075505" cy="9694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oozie job --oozie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http://host_name:8080/oozie -D </a:t>
            </a:r>
            <a:r>
              <a:rPr kumimoji="0" lang="en-US" altLang="en-US" sz="2000" b="0" i="0" u="none" strike="noStrike" cap="none" normalizeH="0" baseline="0" dirty="0" err="1">
                <a:ln>
                  <a:noFill/>
                </a:ln>
                <a:solidFill>
                  <a:srgbClr val="000000"/>
                </a:solidFill>
                <a:effectLst/>
                <a:latin typeface="var(--bs-font-monospace)"/>
              </a:rPr>
              <a:t>oozie.wf.application.path</a:t>
            </a:r>
            <a:r>
              <a:rPr kumimoji="0" lang="en-US" altLang="en-US" sz="2000" b="0" i="0" u="none" strike="noStrike" cap="none" normalizeH="0" baseline="0" dirty="0">
                <a:ln>
                  <a:noFill/>
                </a:ln>
                <a:solidFill>
                  <a:srgbClr val="000000"/>
                </a:solidFill>
                <a:effectLst/>
                <a:latin typeface="var(--bs-font-monospace)"/>
              </a:rPr>
              <a:t>=hdfs://namenodepath/pathof_workflow_xml/workflow.xml-run</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73607C0-28F1-8FC1-D6B5-DE4C835B23DA}"/>
              </a:ext>
            </a:extLst>
          </p:cNvPr>
          <p:cNvSpPr txBox="1"/>
          <p:nvPr/>
        </p:nvSpPr>
        <p:spPr>
          <a:xfrm>
            <a:off x="675861" y="1690688"/>
            <a:ext cx="9872869" cy="1754326"/>
          </a:xfrm>
          <a:prstGeom prst="rect">
            <a:avLst/>
          </a:prstGeom>
          <a:noFill/>
        </p:spPr>
        <p:txBody>
          <a:bodyPr wrap="square" rtlCol="0">
            <a:spAutoFit/>
          </a:bodyPr>
          <a:lstStyle/>
          <a:p>
            <a:pPr algn="just"/>
            <a:r>
              <a:rPr lang="en-IN" b="0" i="0" dirty="0">
                <a:solidFill>
                  <a:srgbClr val="000000"/>
                </a:solidFill>
                <a:effectLst/>
                <a:latin typeface="Nunito" panose="020B0604020202020204" pitchFamily="2" charset="0"/>
              </a:rPr>
              <a:t>An Oozie topology runs in a distributed manner, on multiple worker nodes. Storm spreads the tasks evenly on all the worker nodes. The worker node’s role is to listen for jobs and start or stop the processes whenever a new job arrives.</a:t>
            </a:r>
          </a:p>
          <a:p>
            <a:pPr algn="just"/>
            <a:r>
              <a:rPr lang="en-IN" b="1" dirty="0">
                <a:solidFill>
                  <a:srgbClr val="000000"/>
                </a:solidFill>
                <a:latin typeface="Nunito" panose="020B0604020202020204" pitchFamily="2" charset="0"/>
              </a:rPr>
              <a:t>Point to Remember</a:t>
            </a:r>
            <a:r>
              <a:rPr lang="en-IN" b="0" i="0" dirty="0">
                <a:solidFill>
                  <a:srgbClr val="000000"/>
                </a:solidFill>
                <a:effectLst/>
                <a:latin typeface="Nunito" panose="020B0604020202020204" pitchFamily="2" charset="0"/>
              </a:rPr>
              <a:t> − </a:t>
            </a:r>
            <a:r>
              <a:rPr lang="en-IN" b="0" i="1" dirty="0">
                <a:solidFill>
                  <a:srgbClr val="000000"/>
                </a:solidFill>
                <a:effectLst/>
                <a:latin typeface="Nunito" panose="020B0604020202020204" pitchFamily="2" charset="0"/>
              </a:rPr>
              <a:t>The workflow and hive scripts should be placed in HDFS path before running the workflow.</a:t>
            </a:r>
            <a:endParaRPr lang="en-IN" b="0" i="0" dirty="0">
              <a:solidFill>
                <a:srgbClr val="000000"/>
              </a:solidFill>
              <a:effectLst/>
              <a:latin typeface="Nunito" panose="020B0604020202020204" pitchFamily="2" charset="0"/>
            </a:endParaRPr>
          </a:p>
          <a:p>
            <a:endParaRPr lang="en-IN" dirty="0"/>
          </a:p>
        </p:txBody>
      </p:sp>
    </p:spTree>
    <p:extLst>
      <p:ext uri="{BB962C8B-B14F-4D97-AF65-F5344CB8AC3E}">
        <p14:creationId xmlns:p14="http://schemas.microsoft.com/office/powerpoint/2010/main" val="412335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B996-EE7F-F2CE-EB90-03C074888E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Distributed System</a:t>
            </a:r>
          </a:p>
        </p:txBody>
      </p:sp>
      <p:pic>
        <p:nvPicPr>
          <p:cNvPr id="5" name="Content Placeholder 4">
            <a:extLst>
              <a:ext uri="{FF2B5EF4-FFF2-40B4-BE49-F238E27FC236}">
                <a16:creationId xmlns:a16="http://schemas.microsoft.com/office/drawing/2014/main" id="{2547DAD2-AC21-9967-E206-D354DBB2C7DB}"/>
              </a:ext>
            </a:extLst>
          </p:cNvPr>
          <p:cNvPicPr>
            <a:picLocks noGrp="1" noChangeAspect="1"/>
          </p:cNvPicPr>
          <p:nvPr>
            <p:ph idx="1"/>
          </p:nvPr>
        </p:nvPicPr>
        <p:blipFill>
          <a:blip r:embed="rId2"/>
          <a:stretch>
            <a:fillRect/>
          </a:stretch>
        </p:blipFill>
        <p:spPr>
          <a:xfrm>
            <a:off x="643467" y="2754557"/>
            <a:ext cx="10905066" cy="2235538"/>
          </a:xfrm>
          <a:prstGeom prst="rect">
            <a:avLst/>
          </a:prstGeom>
        </p:spPr>
      </p:pic>
    </p:spTree>
    <p:extLst>
      <p:ext uri="{BB962C8B-B14F-4D97-AF65-F5344CB8AC3E}">
        <p14:creationId xmlns:p14="http://schemas.microsoft.com/office/powerpoint/2010/main" val="26276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BBC4-BABE-50E9-FB40-CE080B11FA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Distributed Systems Definition</a:t>
            </a:r>
          </a:p>
        </p:txBody>
      </p:sp>
      <p:pic>
        <p:nvPicPr>
          <p:cNvPr id="5" name="Content Placeholder 4">
            <a:extLst>
              <a:ext uri="{FF2B5EF4-FFF2-40B4-BE49-F238E27FC236}">
                <a16:creationId xmlns:a16="http://schemas.microsoft.com/office/drawing/2014/main" id="{EF16561C-E65E-C6C4-6934-D544512A1BF4}"/>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38864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98858-B49E-F83F-C776-1FABCD3B44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Horizontal Vs Vertical Scaling</a:t>
            </a:r>
          </a:p>
        </p:txBody>
      </p:sp>
      <p:pic>
        <p:nvPicPr>
          <p:cNvPr id="5" name="Content Placeholder 4">
            <a:extLst>
              <a:ext uri="{FF2B5EF4-FFF2-40B4-BE49-F238E27FC236}">
                <a16:creationId xmlns:a16="http://schemas.microsoft.com/office/drawing/2014/main" id="{0E8BCC19-E413-0A92-DA47-30DF6C8F0FD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2567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3366-EFFD-C869-EEA9-8D3A66EF34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Hadoop</a:t>
            </a:r>
          </a:p>
        </p:txBody>
      </p:sp>
      <p:pic>
        <p:nvPicPr>
          <p:cNvPr id="5" name="Content Placeholder 4">
            <a:extLst>
              <a:ext uri="{FF2B5EF4-FFF2-40B4-BE49-F238E27FC236}">
                <a16:creationId xmlns:a16="http://schemas.microsoft.com/office/drawing/2014/main" id="{70B784A6-1615-2322-E070-DBC0C9EAAA73}"/>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26412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3369</TotalTime>
  <Words>1899</Words>
  <Application>Microsoft Office PowerPoint</Application>
  <PresentationFormat>Widescreen</PresentationFormat>
  <Paragraphs>113</Paragraphs>
  <Slides>53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53</vt:i4>
      </vt:variant>
    </vt:vector>
  </HeadingPairs>
  <TitlesOfParts>
    <vt:vector size="70" baseType="lpstr">
      <vt:lpstr>Arial</vt:lpstr>
      <vt:lpstr>Arial</vt:lpstr>
      <vt:lpstr>CalibreWeb</vt:lpstr>
      <vt:lpstr>Calibri</vt:lpstr>
      <vt:lpstr>Calibri Light</vt:lpstr>
      <vt:lpstr>Courier New</vt:lpstr>
      <vt:lpstr>Georgia</vt:lpstr>
      <vt:lpstr>inherit</vt:lpstr>
      <vt:lpstr>Nunito</vt:lpstr>
      <vt:lpstr>Roboto</vt:lpstr>
      <vt:lpstr>Segoe UI</vt:lpstr>
      <vt:lpstr>sf_pro_displaysemibold</vt:lpstr>
      <vt:lpstr>Source Sans Pro</vt:lpstr>
      <vt:lpstr>var(--bs-font-monospace)</vt:lpstr>
      <vt:lpstr>verdana</vt:lpstr>
      <vt:lpstr>verdana</vt:lpstr>
      <vt:lpstr>Office Theme</vt:lpstr>
      <vt:lpstr>Big Data Overview</vt:lpstr>
      <vt:lpstr>Introduction to Big Data </vt:lpstr>
      <vt:lpstr>Big Data 4 Vs</vt:lpstr>
      <vt:lpstr>Big Data Definition</vt:lpstr>
      <vt:lpstr>Distributed Systems</vt:lpstr>
      <vt:lpstr>What is Distributed System</vt:lpstr>
      <vt:lpstr>Distributed Systems Definition</vt:lpstr>
      <vt:lpstr>Horizontal Vs Vertical Scaling</vt:lpstr>
      <vt:lpstr>What is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Pig </vt:lpstr>
      <vt:lpstr>Apache Hive</vt:lpstr>
      <vt:lpstr>Scenario to use Hive</vt:lpstr>
      <vt:lpstr>Apache Kafka</vt:lpstr>
      <vt:lpstr>Kafka Ecosystem</vt:lpstr>
      <vt:lpstr>Apache Kafka on HDI</vt:lpstr>
      <vt:lpstr>Apache Hadoop Deep Dive</vt:lpstr>
      <vt:lpstr>HDFS Serialization</vt:lpstr>
      <vt:lpstr>PowerPoint Presentation</vt:lpstr>
      <vt:lpstr>Data Serialization in HDFS</vt:lpstr>
      <vt:lpstr>HDFS Caching and Failover</vt:lpstr>
      <vt:lpstr>HDFS Federation and HA </vt:lpstr>
      <vt:lpstr>HDFS High Availability </vt:lpstr>
      <vt:lpstr>PowerPoint Presentation</vt:lpstr>
      <vt:lpstr>MapReduce Partitioners and Combiners</vt:lpstr>
      <vt:lpstr>Apache Hive Managed and External table</vt:lpstr>
      <vt:lpstr>Hive Partitioning and Bucketing</vt:lpstr>
      <vt:lpstr>Hive Partitioning and Bucketing</vt:lpstr>
      <vt:lpstr>Apache Sqoop</vt:lpstr>
      <vt:lpstr>Sqoop Conditional Imports </vt:lpstr>
      <vt:lpstr>Sqoop File Formats</vt:lpstr>
      <vt:lpstr>Sqoop File Formats</vt:lpstr>
      <vt:lpstr>Apache Flume</vt:lpstr>
      <vt:lpstr>Flume Interceptors</vt:lpstr>
      <vt:lpstr>Flume Consolidation and multi-agent flow</vt:lpstr>
      <vt:lpstr>Consolidation</vt:lpstr>
      <vt:lpstr>Apache Oozie</vt:lpstr>
      <vt:lpstr>Oozie Workflow </vt:lpstr>
      <vt:lpstr>Oozie Bundle</vt:lpstr>
      <vt:lpstr>Submit Oozie job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Overview</dc:title>
  <dc:creator>Anindita Basak</dc:creator>
  <cp:lastModifiedBy>Anindita Basak</cp:lastModifiedBy>
  <cp:revision>46</cp:revision>
  <dcterms:created xsi:type="dcterms:W3CDTF">2022-09-18T09:44:45Z</dcterms:created>
  <dcterms:modified xsi:type="dcterms:W3CDTF">2022-12-27T03:50:04Z</dcterms:modified>
</cp:coreProperties>
</file>