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6113-94A2-8CA4-986F-5CCEA7805D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9D3BD2-91A2-107B-9BE4-E4AE349E5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C5F07F-48A8-874B-9DEA-4B142717874C}"/>
              </a:ext>
            </a:extLst>
          </p:cNvPr>
          <p:cNvSpPr>
            <a:spLocks noGrp="1"/>
          </p:cNvSpPr>
          <p:nvPr>
            <p:ph type="dt" sz="half" idx="10"/>
          </p:nvPr>
        </p:nvSpPr>
        <p:spPr/>
        <p:txBody>
          <a:bodyPr/>
          <a:lstStyle/>
          <a:p>
            <a:fld id="{9D1AD8EB-9D46-4CCF-97D3-06F055006527}" type="datetimeFigureOut">
              <a:rPr lang="en-IN" smtClean="0"/>
              <a:t>06-03-2023</a:t>
            </a:fld>
            <a:endParaRPr lang="en-IN"/>
          </a:p>
        </p:txBody>
      </p:sp>
      <p:sp>
        <p:nvSpPr>
          <p:cNvPr id="5" name="Footer Placeholder 4">
            <a:extLst>
              <a:ext uri="{FF2B5EF4-FFF2-40B4-BE49-F238E27FC236}">
                <a16:creationId xmlns:a16="http://schemas.microsoft.com/office/drawing/2014/main" id="{0D7BA91F-D6A8-7561-E0C9-B004250C42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1ED54-D1C8-6BE6-58E5-5EC25495B319}"/>
              </a:ext>
            </a:extLst>
          </p:cNvPr>
          <p:cNvSpPr>
            <a:spLocks noGrp="1"/>
          </p:cNvSpPr>
          <p:nvPr>
            <p:ph type="sldNum" sz="quarter" idx="12"/>
          </p:nvPr>
        </p:nvSpPr>
        <p:spPr/>
        <p:txBody>
          <a:bodyPr/>
          <a:lstStyle/>
          <a:p>
            <a:fld id="{7A9E62A7-023D-40B9-B95F-D63E2F46AA93}" type="slidenum">
              <a:rPr lang="en-IN" smtClean="0"/>
              <a:t>‹#›</a:t>
            </a:fld>
            <a:endParaRPr lang="en-IN"/>
          </a:p>
        </p:txBody>
      </p:sp>
    </p:spTree>
    <p:extLst>
      <p:ext uri="{BB962C8B-B14F-4D97-AF65-F5344CB8AC3E}">
        <p14:creationId xmlns:p14="http://schemas.microsoft.com/office/powerpoint/2010/main" val="217308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E69F-8BD1-E44D-C94A-D60155C7DA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BE1799-35A7-35B5-4E09-6AA1719AB1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F6DE6A-6F61-203F-4F39-CBCF2090C00F}"/>
              </a:ext>
            </a:extLst>
          </p:cNvPr>
          <p:cNvSpPr>
            <a:spLocks noGrp="1"/>
          </p:cNvSpPr>
          <p:nvPr>
            <p:ph type="dt" sz="half" idx="10"/>
          </p:nvPr>
        </p:nvSpPr>
        <p:spPr/>
        <p:txBody>
          <a:bodyPr/>
          <a:lstStyle/>
          <a:p>
            <a:fld id="{9D1AD8EB-9D46-4CCF-97D3-06F055006527}" type="datetimeFigureOut">
              <a:rPr lang="en-IN" smtClean="0"/>
              <a:t>06-03-2023</a:t>
            </a:fld>
            <a:endParaRPr lang="en-IN"/>
          </a:p>
        </p:txBody>
      </p:sp>
      <p:sp>
        <p:nvSpPr>
          <p:cNvPr id="5" name="Footer Placeholder 4">
            <a:extLst>
              <a:ext uri="{FF2B5EF4-FFF2-40B4-BE49-F238E27FC236}">
                <a16:creationId xmlns:a16="http://schemas.microsoft.com/office/drawing/2014/main" id="{6041699B-655F-E261-D355-71150DACC4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168E52-60D9-F196-3A0B-F12B8D00C025}"/>
              </a:ext>
            </a:extLst>
          </p:cNvPr>
          <p:cNvSpPr>
            <a:spLocks noGrp="1"/>
          </p:cNvSpPr>
          <p:nvPr>
            <p:ph type="sldNum" sz="quarter" idx="12"/>
          </p:nvPr>
        </p:nvSpPr>
        <p:spPr/>
        <p:txBody>
          <a:bodyPr/>
          <a:lstStyle/>
          <a:p>
            <a:fld id="{7A9E62A7-023D-40B9-B95F-D63E2F46AA93}" type="slidenum">
              <a:rPr lang="en-IN" smtClean="0"/>
              <a:t>‹#›</a:t>
            </a:fld>
            <a:endParaRPr lang="en-IN"/>
          </a:p>
        </p:txBody>
      </p:sp>
    </p:spTree>
    <p:extLst>
      <p:ext uri="{BB962C8B-B14F-4D97-AF65-F5344CB8AC3E}">
        <p14:creationId xmlns:p14="http://schemas.microsoft.com/office/powerpoint/2010/main" val="3226186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32404B-2661-523E-07C7-9D54F4B204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70D1D2-9B98-86AE-A533-3DAAE98F3F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FC9ED6-155E-35B1-A99C-0DEC86CB6FCE}"/>
              </a:ext>
            </a:extLst>
          </p:cNvPr>
          <p:cNvSpPr>
            <a:spLocks noGrp="1"/>
          </p:cNvSpPr>
          <p:nvPr>
            <p:ph type="dt" sz="half" idx="10"/>
          </p:nvPr>
        </p:nvSpPr>
        <p:spPr/>
        <p:txBody>
          <a:bodyPr/>
          <a:lstStyle/>
          <a:p>
            <a:fld id="{9D1AD8EB-9D46-4CCF-97D3-06F055006527}" type="datetimeFigureOut">
              <a:rPr lang="en-IN" smtClean="0"/>
              <a:t>06-03-2023</a:t>
            </a:fld>
            <a:endParaRPr lang="en-IN"/>
          </a:p>
        </p:txBody>
      </p:sp>
      <p:sp>
        <p:nvSpPr>
          <p:cNvPr id="5" name="Footer Placeholder 4">
            <a:extLst>
              <a:ext uri="{FF2B5EF4-FFF2-40B4-BE49-F238E27FC236}">
                <a16:creationId xmlns:a16="http://schemas.microsoft.com/office/drawing/2014/main" id="{95DD1989-3A07-FF3E-4A0F-9CEC65508D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3B6BEC-55A5-43DB-014A-41DC8B9DFA7A}"/>
              </a:ext>
            </a:extLst>
          </p:cNvPr>
          <p:cNvSpPr>
            <a:spLocks noGrp="1"/>
          </p:cNvSpPr>
          <p:nvPr>
            <p:ph type="sldNum" sz="quarter" idx="12"/>
          </p:nvPr>
        </p:nvSpPr>
        <p:spPr/>
        <p:txBody>
          <a:bodyPr/>
          <a:lstStyle/>
          <a:p>
            <a:fld id="{7A9E62A7-023D-40B9-B95F-D63E2F46AA93}" type="slidenum">
              <a:rPr lang="en-IN" smtClean="0"/>
              <a:t>‹#›</a:t>
            </a:fld>
            <a:endParaRPr lang="en-IN"/>
          </a:p>
        </p:txBody>
      </p:sp>
    </p:spTree>
    <p:extLst>
      <p:ext uri="{BB962C8B-B14F-4D97-AF65-F5344CB8AC3E}">
        <p14:creationId xmlns:p14="http://schemas.microsoft.com/office/powerpoint/2010/main" val="24932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872C-831A-2E9F-626F-3B79DE0DF2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7ED62-9BF8-7782-CE3E-A353B46FB0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E9EB40-8FD0-CAB9-2F11-688C97BA515F}"/>
              </a:ext>
            </a:extLst>
          </p:cNvPr>
          <p:cNvSpPr>
            <a:spLocks noGrp="1"/>
          </p:cNvSpPr>
          <p:nvPr>
            <p:ph type="dt" sz="half" idx="10"/>
          </p:nvPr>
        </p:nvSpPr>
        <p:spPr/>
        <p:txBody>
          <a:bodyPr/>
          <a:lstStyle/>
          <a:p>
            <a:fld id="{9D1AD8EB-9D46-4CCF-97D3-06F055006527}" type="datetimeFigureOut">
              <a:rPr lang="en-IN" smtClean="0"/>
              <a:t>06-03-2023</a:t>
            </a:fld>
            <a:endParaRPr lang="en-IN"/>
          </a:p>
        </p:txBody>
      </p:sp>
      <p:sp>
        <p:nvSpPr>
          <p:cNvPr id="5" name="Footer Placeholder 4">
            <a:extLst>
              <a:ext uri="{FF2B5EF4-FFF2-40B4-BE49-F238E27FC236}">
                <a16:creationId xmlns:a16="http://schemas.microsoft.com/office/drawing/2014/main" id="{277DC851-7100-CAAC-8FBE-12C260E800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F0C3CD-DCBC-B0D0-DDB2-B5B97D645666}"/>
              </a:ext>
            </a:extLst>
          </p:cNvPr>
          <p:cNvSpPr>
            <a:spLocks noGrp="1"/>
          </p:cNvSpPr>
          <p:nvPr>
            <p:ph type="sldNum" sz="quarter" idx="12"/>
          </p:nvPr>
        </p:nvSpPr>
        <p:spPr/>
        <p:txBody>
          <a:bodyPr/>
          <a:lstStyle/>
          <a:p>
            <a:fld id="{7A9E62A7-023D-40B9-B95F-D63E2F46AA93}" type="slidenum">
              <a:rPr lang="en-IN" smtClean="0"/>
              <a:t>‹#›</a:t>
            </a:fld>
            <a:endParaRPr lang="en-IN"/>
          </a:p>
        </p:txBody>
      </p:sp>
    </p:spTree>
    <p:extLst>
      <p:ext uri="{BB962C8B-B14F-4D97-AF65-F5344CB8AC3E}">
        <p14:creationId xmlns:p14="http://schemas.microsoft.com/office/powerpoint/2010/main" val="142060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39850-EEF3-FF37-A861-2086360CA4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A07AD6-8483-7C1E-2046-C17139F12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65CB19-550C-62E3-7B5C-909FC0D0296F}"/>
              </a:ext>
            </a:extLst>
          </p:cNvPr>
          <p:cNvSpPr>
            <a:spLocks noGrp="1"/>
          </p:cNvSpPr>
          <p:nvPr>
            <p:ph type="dt" sz="half" idx="10"/>
          </p:nvPr>
        </p:nvSpPr>
        <p:spPr/>
        <p:txBody>
          <a:bodyPr/>
          <a:lstStyle/>
          <a:p>
            <a:fld id="{9D1AD8EB-9D46-4CCF-97D3-06F055006527}" type="datetimeFigureOut">
              <a:rPr lang="en-IN" smtClean="0"/>
              <a:t>06-03-2023</a:t>
            </a:fld>
            <a:endParaRPr lang="en-IN"/>
          </a:p>
        </p:txBody>
      </p:sp>
      <p:sp>
        <p:nvSpPr>
          <p:cNvPr id="5" name="Footer Placeholder 4">
            <a:extLst>
              <a:ext uri="{FF2B5EF4-FFF2-40B4-BE49-F238E27FC236}">
                <a16:creationId xmlns:a16="http://schemas.microsoft.com/office/drawing/2014/main" id="{395E371D-98F1-5AFF-5C78-FA7D11E80A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C8A0F7-D1FD-670B-57F8-6E117E18A50D}"/>
              </a:ext>
            </a:extLst>
          </p:cNvPr>
          <p:cNvSpPr>
            <a:spLocks noGrp="1"/>
          </p:cNvSpPr>
          <p:nvPr>
            <p:ph type="sldNum" sz="quarter" idx="12"/>
          </p:nvPr>
        </p:nvSpPr>
        <p:spPr/>
        <p:txBody>
          <a:bodyPr/>
          <a:lstStyle/>
          <a:p>
            <a:fld id="{7A9E62A7-023D-40B9-B95F-D63E2F46AA93}" type="slidenum">
              <a:rPr lang="en-IN" smtClean="0"/>
              <a:t>‹#›</a:t>
            </a:fld>
            <a:endParaRPr lang="en-IN"/>
          </a:p>
        </p:txBody>
      </p:sp>
    </p:spTree>
    <p:extLst>
      <p:ext uri="{BB962C8B-B14F-4D97-AF65-F5344CB8AC3E}">
        <p14:creationId xmlns:p14="http://schemas.microsoft.com/office/powerpoint/2010/main" val="20352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B1B2-1EE1-46C1-CF72-8105F90E92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9534EA-8CCF-CA30-0D95-40D52AABCA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AAABFF-A75E-ED26-69C1-8C29D4351B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52C9D0-830D-EAFA-6AE8-6BD66B89D433}"/>
              </a:ext>
            </a:extLst>
          </p:cNvPr>
          <p:cNvSpPr>
            <a:spLocks noGrp="1"/>
          </p:cNvSpPr>
          <p:nvPr>
            <p:ph type="dt" sz="half" idx="10"/>
          </p:nvPr>
        </p:nvSpPr>
        <p:spPr/>
        <p:txBody>
          <a:bodyPr/>
          <a:lstStyle/>
          <a:p>
            <a:fld id="{9D1AD8EB-9D46-4CCF-97D3-06F055006527}" type="datetimeFigureOut">
              <a:rPr lang="en-IN" smtClean="0"/>
              <a:t>06-03-2023</a:t>
            </a:fld>
            <a:endParaRPr lang="en-IN"/>
          </a:p>
        </p:txBody>
      </p:sp>
      <p:sp>
        <p:nvSpPr>
          <p:cNvPr id="6" name="Footer Placeholder 5">
            <a:extLst>
              <a:ext uri="{FF2B5EF4-FFF2-40B4-BE49-F238E27FC236}">
                <a16:creationId xmlns:a16="http://schemas.microsoft.com/office/drawing/2014/main" id="{3630A53E-D13E-C134-C9FC-D28BC05CE2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377273-A9E0-F175-0054-F8D8678BAE49}"/>
              </a:ext>
            </a:extLst>
          </p:cNvPr>
          <p:cNvSpPr>
            <a:spLocks noGrp="1"/>
          </p:cNvSpPr>
          <p:nvPr>
            <p:ph type="sldNum" sz="quarter" idx="12"/>
          </p:nvPr>
        </p:nvSpPr>
        <p:spPr/>
        <p:txBody>
          <a:bodyPr/>
          <a:lstStyle/>
          <a:p>
            <a:fld id="{7A9E62A7-023D-40B9-B95F-D63E2F46AA93}" type="slidenum">
              <a:rPr lang="en-IN" smtClean="0"/>
              <a:t>‹#›</a:t>
            </a:fld>
            <a:endParaRPr lang="en-IN"/>
          </a:p>
        </p:txBody>
      </p:sp>
    </p:spTree>
    <p:extLst>
      <p:ext uri="{BB962C8B-B14F-4D97-AF65-F5344CB8AC3E}">
        <p14:creationId xmlns:p14="http://schemas.microsoft.com/office/powerpoint/2010/main" val="270418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803D-2501-BBEC-1CD5-F9D75BC24E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1D50A7-CA3C-1AC6-A40F-5FE4761AA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4AFCA5-1768-9D5B-DA0E-4C2F0FD415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7F6953-B18A-FD07-BED4-FA128110B1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1C3A2E-42B0-1B76-8AE1-8BC3C32E10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5B9788-6F65-309B-1DB9-8994F237A227}"/>
              </a:ext>
            </a:extLst>
          </p:cNvPr>
          <p:cNvSpPr>
            <a:spLocks noGrp="1"/>
          </p:cNvSpPr>
          <p:nvPr>
            <p:ph type="dt" sz="half" idx="10"/>
          </p:nvPr>
        </p:nvSpPr>
        <p:spPr/>
        <p:txBody>
          <a:bodyPr/>
          <a:lstStyle/>
          <a:p>
            <a:fld id="{9D1AD8EB-9D46-4CCF-97D3-06F055006527}" type="datetimeFigureOut">
              <a:rPr lang="en-IN" smtClean="0"/>
              <a:t>06-03-2023</a:t>
            </a:fld>
            <a:endParaRPr lang="en-IN"/>
          </a:p>
        </p:txBody>
      </p:sp>
      <p:sp>
        <p:nvSpPr>
          <p:cNvPr id="8" name="Footer Placeholder 7">
            <a:extLst>
              <a:ext uri="{FF2B5EF4-FFF2-40B4-BE49-F238E27FC236}">
                <a16:creationId xmlns:a16="http://schemas.microsoft.com/office/drawing/2014/main" id="{C23BB573-079A-9BCA-B5AE-640939B9D1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68E6B5-1D43-B7B3-10F0-04ABC49E882C}"/>
              </a:ext>
            </a:extLst>
          </p:cNvPr>
          <p:cNvSpPr>
            <a:spLocks noGrp="1"/>
          </p:cNvSpPr>
          <p:nvPr>
            <p:ph type="sldNum" sz="quarter" idx="12"/>
          </p:nvPr>
        </p:nvSpPr>
        <p:spPr/>
        <p:txBody>
          <a:bodyPr/>
          <a:lstStyle/>
          <a:p>
            <a:fld id="{7A9E62A7-023D-40B9-B95F-D63E2F46AA93}" type="slidenum">
              <a:rPr lang="en-IN" smtClean="0"/>
              <a:t>‹#›</a:t>
            </a:fld>
            <a:endParaRPr lang="en-IN"/>
          </a:p>
        </p:txBody>
      </p:sp>
    </p:spTree>
    <p:extLst>
      <p:ext uri="{BB962C8B-B14F-4D97-AF65-F5344CB8AC3E}">
        <p14:creationId xmlns:p14="http://schemas.microsoft.com/office/powerpoint/2010/main" val="371828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CE9D-81D4-5007-A605-17FDB30D0A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B4C57B-A311-913E-DDE7-75736EA508FF}"/>
              </a:ext>
            </a:extLst>
          </p:cNvPr>
          <p:cNvSpPr>
            <a:spLocks noGrp="1"/>
          </p:cNvSpPr>
          <p:nvPr>
            <p:ph type="dt" sz="half" idx="10"/>
          </p:nvPr>
        </p:nvSpPr>
        <p:spPr/>
        <p:txBody>
          <a:bodyPr/>
          <a:lstStyle/>
          <a:p>
            <a:fld id="{9D1AD8EB-9D46-4CCF-97D3-06F055006527}" type="datetimeFigureOut">
              <a:rPr lang="en-IN" smtClean="0"/>
              <a:t>06-03-2023</a:t>
            </a:fld>
            <a:endParaRPr lang="en-IN"/>
          </a:p>
        </p:txBody>
      </p:sp>
      <p:sp>
        <p:nvSpPr>
          <p:cNvPr id="4" name="Footer Placeholder 3">
            <a:extLst>
              <a:ext uri="{FF2B5EF4-FFF2-40B4-BE49-F238E27FC236}">
                <a16:creationId xmlns:a16="http://schemas.microsoft.com/office/drawing/2014/main" id="{F92DA77E-8651-F3B6-9FF9-65AD43EDC5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C37F69-7875-BA4D-29FA-129635D44AC4}"/>
              </a:ext>
            </a:extLst>
          </p:cNvPr>
          <p:cNvSpPr>
            <a:spLocks noGrp="1"/>
          </p:cNvSpPr>
          <p:nvPr>
            <p:ph type="sldNum" sz="quarter" idx="12"/>
          </p:nvPr>
        </p:nvSpPr>
        <p:spPr/>
        <p:txBody>
          <a:bodyPr/>
          <a:lstStyle/>
          <a:p>
            <a:fld id="{7A9E62A7-023D-40B9-B95F-D63E2F46AA93}" type="slidenum">
              <a:rPr lang="en-IN" smtClean="0"/>
              <a:t>‹#›</a:t>
            </a:fld>
            <a:endParaRPr lang="en-IN"/>
          </a:p>
        </p:txBody>
      </p:sp>
    </p:spTree>
    <p:extLst>
      <p:ext uri="{BB962C8B-B14F-4D97-AF65-F5344CB8AC3E}">
        <p14:creationId xmlns:p14="http://schemas.microsoft.com/office/powerpoint/2010/main" val="214694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E84183-95BA-DCE1-F3BD-A644B694C689}"/>
              </a:ext>
            </a:extLst>
          </p:cNvPr>
          <p:cNvSpPr>
            <a:spLocks noGrp="1"/>
          </p:cNvSpPr>
          <p:nvPr>
            <p:ph type="dt" sz="half" idx="10"/>
          </p:nvPr>
        </p:nvSpPr>
        <p:spPr/>
        <p:txBody>
          <a:bodyPr/>
          <a:lstStyle/>
          <a:p>
            <a:fld id="{9D1AD8EB-9D46-4CCF-97D3-06F055006527}" type="datetimeFigureOut">
              <a:rPr lang="en-IN" smtClean="0"/>
              <a:t>06-03-2023</a:t>
            </a:fld>
            <a:endParaRPr lang="en-IN"/>
          </a:p>
        </p:txBody>
      </p:sp>
      <p:sp>
        <p:nvSpPr>
          <p:cNvPr id="3" name="Footer Placeholder 2">
            <a:extLst>
              <a:ext uri="{FF2B5EF4-FFF2-40B4-BE49-F238E27FC236}">
                <a16:creationId xmlns:a16="http://schemas.microsoft.com/office/drawing/2014/main" id="{5C3AAD53-8FB8-B3CA-F504-2F3EC670B4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BFE4E4-4573-C4F9-02BE-2F13013D6BE0}"/>
              </a:ext>
            </a:extLst>
          </p:cNvPr>
          <p:cNvSpPr>
            <a:spLocks noGrp="1"/>
          </p:cNvSpPr>
          <p:nvPr>
            <p:ph type="sldNum" sz="quarter" idx="12"/>
          </p:nvPr>
        </p:nvSpPr>
        <p:spPr/>
        <p:txBody>
          <a:bodyPr/>
          <a:lstStyle/>
          <a:p>
            <a:fld id="{7A9E62A7-023D-40B9-B95F-D63E2F46AA93}" type="slidenum">
              <a:rPr lang="en-IN" smtClean="0"/>
              <a:t>‹#›</a:t>
            </a:fld>
            <a:endParaRPr lang="en-IN"/>
          </a:p>
        </p:txBody>
      </p:sp>
    </p:spTree>
    <p:extLst>
      <p:ext uri="{BB962C8B-B14F-4D97-AF65-F5344CB8AC3E}">
        <p14:creationId xmlns:p14="http://schemas.microsoft.com/office/powerpoint/2010/main" val="1268718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F87B3-0AAC-935F-235B-10C3F1ECFA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4C86D3-14D9-06ED-8BFA-955691F37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420920-38E7-EE76-A5F1-2F2AE7325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58797D-D69F-11AD-88D1-9C35958A33D4}"/>
              </a:ext>
            </a:extLst>
          </p:cNvPr>
          <p:cNvSpPr>
            <a:spLocks noGrp="1"/>
          </p:cNvSpPr>
          <p:nvPr>
            <p:ph type="dt" sz="half" idx="10"/>
          </p:nvPr>
        </p:nvSpPr>
        <p:spPr/>
        <p:txBody>
          <a:bodyPr/>
          <a:lstStyle/>
          <a:p>
            <a:fld id="{9D1AD8EB-9D46-4CCF-97D3-06F055006527}" type="datetimeFigureOut">
              <a:rPr lang="en-IN" smtClean="0"/>
              <a:t>06-03-2023</a:t>
            </a:fld>
            <a:endParaRPr lang="en-IN"/>
          </a:p>
        </p:txBody>
      </p:sp>
      <p:sp>
        <p:nvSpPr>
          <p:cNvPr id="6" name="Footer Placeholder 5">
            <a:extLst>
              <a:ext uri="{FF2B5EF4-FFF2-40B4-BE49-F238E27FC236}">
                <a16:creationId xmlns:a16="http://schemas.microsoft.com/office/drawing/2014/main" id="{E527686F-1B03-C715-1E6D-3ADD476B0C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A03B3E-7480-A33F-692E-FCBE785A2CE9}"/>
              </a:ext>
            </a:extLst>
          </p:cNvPr>
          <p:cNvSpPr>
            <a:spLocks noGrp="1"/>
          </p:cNvSpPr>
          <p:nvPr>
            <p:ph type="sldNum" sz="quarter" idx="12"/>
          </p:nvPr>
        </p:nvSpPr>
        <p:spPr/>
        <p:txBody>
          <a:bodyPr/>
          <a:lstStyle/>
          <a:p>
            <a:fld id="{7A9E62A7-023D-40B9-B95F-D63E2F46AA93}" type="slidenum">
              <a:rPr lang="en-IN" smtClean="0"/>
              <a:t>‹#›</a:t>
            </a:fld>
            <a:endParaRPr lang="en-IN"/>
          </a:p>
        </p:txBody>
      </p:sp>
    </p:spTree>
    <p:extLst>
      <p:ext uri="{BB962C8B-B14F-4D97-AF65-F5344CB8AC3E}">
        <p14:creationId xmlns:p14="http://schemas.microsoft.com/office/powerpoint/2010/main" val="118637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B1D0-D355-48CA-1A85-E3E69FCA9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7EBFE5-D456-E417-ED26-C07C344DF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B492D4-63AA-4472-BC78-34B665A80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450020-63E6-30DA-A171-15E18595D1F1}"/>
              </a:ext>
            </a:extLst>
          </p:cNvPr>
          <p:cNvSpPr>
            <a:spLocks noGrp="1"/>
          </p:cNvSpPr>
          <p:nvPr>
            <p:ph type="dt" sz="half" idx="10"/>
          </p:nvPr>
        </p:nvSpPr>
        <p:spPr/>
        <p:txBody>
          <a:bodyPr/>
          <a:lstStyle/>
          <a:p>
            <a:fld id="{9D1AD8EB-9D46-4CCF-97D3-06F055006527}" type="datetimeFigureOut">
              <a:rPr lang="en-IN" smtClean="0"/>
              <a:t>06-03-2023</a:t>
            </a:fld>
            <a:endParaRPr lang="en-IN"/>
          </a:p>
        </p:txBody>
      </p:sp>
      <p:sp>
        <p:nvSpPr>
          <p:cNvPr id="6" name="Footer Placeholder 5">
            <a:extLst>
              <a:ext uri="{FF2B5EF4-FFF2-40B4-BE49-F238E27FC236}">
                <a16:creationId xmlns:a16="http://schemas.microsoft.com/office/drawing/2014/main" id="{15B44F78-5A05-2B8F-817A-30C2B5DB7F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A28C0E-3809-523E-626F-81D5156434DB}"/>
              </a:ext>
            </a:extLst>
          </p:cNvPr>
          <p:cNvSpPr>
            <a:spLocks noGrp="1"/>
          </p:cNvSpPr>
          <p:nvPr>
            <p:ph type="sldNum" sz="quarter" idx="12"/>
          </p:nvPr>
        </p:nvSpPr>
        <p:spPr/>
        <p:txBody>
          <a:bodyPr/>
          <a:lstStyle/>
          <a:p>
            <a:fld id="{7A9E62A7-023D-40B9-B95F-D63E2F46AA93}" type="slidenum">
              <a:rPr lang="en-IN" smtClean="0"/>
              <a:t>‹#›</a:t>
            </a:fld>
            <a:endParaRPr lang="en-IN"/>
          </a:p>
        </p:txBody>
      </p:sp>
    </p:spTree>
    <p:extLst>
      <p:ext uri="{BB962C8B-B14F-4D97-AF65-F5344CB8AC3E}">
        <p14:creationId xmlns:p14="http://schemas.microsoft.com/office/powerpoint/2010/main" val="1912830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05E3C-5D7C-E5EE-FE07-3F42196E71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D9C3CB-45CA-69C2-7CB0-C413C4494F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05AE0C-66F1-6A3F-E01B-7C4269FE79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AD8EB-9D46-4CCF-97D3-06F055006527}" type="datetimeFigureOut">
              <a:rPr lang="en-IN" smtClean="0"/>
              <a:t>06-03-2023</a:t>
            </a:fld>
            <a:endParaRPr lang="en-IN"/>
          </a:p>
        </p:txBody>
      </p:sp>
      <p:sp>
        <p:nvSpPr>
          <p:cNvPr id="5" name="Footer Placeholder 4">
            <a:extLst>
              <a:ext uri="{FF2B5EF4-FFF2-40B4-BE49-F238E27FC236}">
                <a16:creationId xmlns:a16="http://schemas.microsoft.com/office/drawing/2014/main" id="{A670A7B4-CB81-C1D8-1C71-06A757EF50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D67BA8-6808-FC1E-971A-1D4751CD61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E62A7-023D-40B9-B95F-D63E2F46AA93}" type="slidenum">
              <a:rPr lang="en-IN" smtClean="0"/>
              <a:t>‹#›</a:t>
            </a:fld>
            <a:endParaRPr lang="en-IN"/>
          </a:p>
        </p:txBody>
      </p:sp>
    </p:spTree>
    <p:extLst>
      <p:ext uri="{BB962C8B-B14F-4D97-AF65-F5344CB8AC3E}">
        <p14:creationId xmlns:p14="http://schemas.microsoft.com/office/powerpoint/2010/main" val="591128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46FE6-07A3-A146-8F8D-C17E016EA9F9}"/>
              </a:ext>
            </a:extLst>
          </p:cNvPr>
          <p:cNvSpPr>
            <a:spLocks noGrp="1"/>
          </p:cNvSpPr>
          <p:nvPr>
            <p:ph type="ctrTitle"/>
          </p:nvPr>
        </p:nvSpPr>
        <p:spPr/>
        <p:txBody>
          <a:bodyPr/>
          <a:lstStyle/>
          <a:p>
            <a:r>
              <a:rPr lang="en-IN" dirty="0"/>
              <a:t>Data Analysis</a:t>
            </a:r>
          </a:p>
        </p:txBody>
      </p:sp>
    </p:spTree>
    <p:extLst>
      <p:ext uri="{BB962C8B-B14F-4D97-AF65-F5344CB8AC3E}">
        <p14:creationId xmlns:p14="http://schemas.microsoft.com/office/powerpoint/2010/main" val="425192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783E9B-20B6-101C-39A2-EF17CB2BEAB6}"/>
              </a:ext>
            </a:extLst>
          </p:cNvPr>
          <p:cNvSpPr>
            <a:spLocks noGrp="1"/>
          </p:cNvSpPr>
          <p:nvPr>
            <p:ph type="title"/>
          </p:nvPr>
        </p:nvSpPr>
        <p:spPr/>
        <p:txBody>
          <a:bodyPr/>
          <a:lstStyle/>
          <a:p>
            <a:r>
              <a:rPr lang="en-IN" dirty="0"/>
              <a:t>Alteryx Overview </a:t>
            </a:r>
          </a:p>
        </p:txBody>
      </p:sp>
      <p:sp>
        <p:nvSpPr>
          <p:cNvPr id="5" name="Content Placeholder 4">
            <a:extLst>
              <a:ext uri="{FF2B5EF4-FFF2-40B4-BE49-F238E27FC236}">
                <a16:creationId xmlns:a16="http://schemas.microsoft.com/office/drawing/2014/main" id="{9B5299D1-0816-B71F-6C51-4E864627B217}"/>
              </a:ext>
            </a:extLst>
          </p:cNvPr>
          <p:cNvSpPr>
            <a:spLocks noGrp="1"/>
          </p:cNvSpPr>
          <p:nvPr>
            <p:ph idx="1"/>
          </p:nvPr>
        </p:nvSpPr>
        <p:spPr/>
        <p:txBody>
          <a:bodyPr>
            <a:normAutofit lnSpcReduction="10000"/>
          </a:bodyPr>
          <a:lstStyle/>
          <a:p>
            <a:r>
              <a:rPr lang="en-IN" dirty="0"/>
              <a:t>Alteryx is a cloud based ETL visualization tool for data analytics and data blending platform. </a:t>
            </a:r>
          </a:p>
          <a:p>
            <a:endParaRPr lang="en-IN" dirty="0"/>
          </a:p>
          <a:p>
            <a:r>
              <a:rPr lang="en-IN" dirty="0"/>
              <a:t>Data blending, enrichment and advanced analytical tools specifically caters for business and data analysis. </a:t>
            </a:r>
          </a:p>
          <a:p>
            <a:endParaRPr lang="en-IN" dirty="0"/>
          </a:p>
          <a:p>
            <a:r>
              <a:rPr lang="en-IN" dirty="0"/>
              <a:t>Self service data analysis </a:t>
            </a:r>
          </a:p>
          <a:p>
            <a:endParaRPr lang="en-IN" dirty="0"/>
          </a:p>
          <a:p>
            <a:r>
              <a:rPr lang="en-IN" dirty="0"/>
              <a:t> Prep, blend and analyse all data to deploy and share deeper insights in hours. </a:t>
            </a:r>
          </a:p>
        </p:txBody>
      </p:sp>
    </p:spTree>
    <p:extLst>
      <p:ext uri="{BB962C8B-B14F-4D97-AF65-F5344CB8AC3E}">
        <p14:creationId xmlns:p14="http://schemas.microsoft.com/office/powerpoint/2010/main" val="130524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82FC-BF0A-3F8E-2F4C-CF2FD2F427BB}"/>
              </a:ext>
            </a:extLst>
          </p:cNvPr>
          <p:cNvSpPr>
            <a:spLocks noGrp="1"/>
          </p:cNvSpPr>
          <p:nvPr>
            <p:ph type="title"/>
          </p:nvPr>
        </p:nvSpPr>
        <p:spPr/>
        <p:txBody>
          <a:bodyPr/>
          <a:lstStyle/>
          <a:p>
            <a:r>
              <a:rPr lang="en-IN" dirty="0"/>
              <a:t>Benefits of Alteryx </a:t>
            </a:r>
          </a:p>
        </p:txBody>
      </p:sp>
      <p:sp>
        <p:nvSpPr>
          <p:cNvPr id="3" name="Content Placeholder 2">
            <a:extLst>
              <a:ext uri="{FF2B5EF4-FFF2-40B4-BE49-F238E27FC236}">
                <a16:creationId xmlns:a16="http://schemas.microsoft.com/office/drawing/2014/main" id="{E5B99A50-E1D9-67A4-FE7C-D573535BC7B3}"/>
              </a:ext>
            </a:extLst>
          </p:cNvPr>
          <p:cNvSpPr>
            <a:spLocks noGrp="1"/>
          </p:cNvSpPr>
          <p:nvPr>
            <p:ph idx="1"/>
          </p:nvPr>
        </p:nvSpPr>
        <p:spPr/>
        <p:txBody>
          <a:bodyPr/>
          <a:lstStyle/>
          <a:p>
            <a:r>
              <a:rPr lang="en-IN" dirty="0"/>
              <a:t>It can generate reports, schedule reports and do auto email reports. </a:t>
            </a:r>
          </a:p>
          <a:p>
            <a:endParaRPr lang="en-IN" dirty="0"/>
          </a:p>
          <a:p>
            <a:r>
              <a:rPr lang="en-IN" dirty="0"/>
              <a:t> This is a drag-drop tool which’s easy to use and customize.</a:t>
            </a:r>
          </a:p>
          <a:p>
            <a:endParaRPr lang="en-IN" dirty="0"/>
          </a:p>
          <a:p>
            <a:r>
              <a:rPr lang="en-IN" dirty="0"/>
              <a:t> Alteryx can speed up the time to obtain business answers / data insights. </a:t>
            </a:r>
          </a:p>
          <a:p>
            <a:endParaRPr lang="en-IN" dirty="0"/>
          </a:p>
          <a:p>
            <a:r>
              <a:rPr lang="en-IN" dirty="0"/>
              <a:t> Data blending and descriptive, creating consolidated data sets, joins, unions, summarize, all basic and advanced data manipulation tasks. </a:t>
            </a:r>
          </a:p>
        </p:txBody>
      </p:sp>
    </p:spTree>
    <p:extLst>
      <p:ext uri="{BB962C8B-B14F-4D97-AF65-F5344CB8AC3E}">
        <p14:creationId xmlns:p14="http://schemas.microsoft.com/office/powerpoint/2010/main" val="1573002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44150-DD5B-8BD1-1919-BDCE2416B752}"/>
              </a:ext>
            </a:extLst>
          </p:cNvPr>
          <p:cNvSpPr>
            <a:spLocks noGrp="1"/>
          </p:cNvSpPr>
          <p:nvPr>
            <p:ph type="title"/>
          </p:nvPr>
        </p:nvSpPr>
        <p:spPr/>
        <p:txBody>
          <a:bodyPr/>
          <a:lstStyle/>
          <a:p>
            <a:r>
              <a:rPr lang="en-IN" dirty="0"/>
              <a:t>Cons of Alteryx </a:t>
            </a:r>
          </a:p>
        </p:txBody>
      </p:sp>
      <p:sp>
        <p:nvSpPr>
          <p:cNvPr id="3" name="Content Placeholder 2">
            <a:extLst>
              <a:ext uri="{FF2B5EF4-FFF2-40B4-BE49-F238E27FC236}">
                <a16:creationId xmlns:a16="http://schemas.microsoft.com/office/drawing/2014/main" id="{2379E7FE-D172-41ED-F5C0-46B5B7767707}"/>
              </a:ext>
            </a:extLst>
          </p:cNvPr>
          <p:cNvSpPr>
            <a:spLocks noGrp="1"/>
          </p:cNvSpPr>
          <p:nvPr>
            <p:ph idx="1"/>
          </p:nvPr>
        </p:nvSpPr>
        <p:spPr/>
        <p:txBody>
          <a:bodyPr>
            <a:normAutofit/>
          </a:bodyPr>
          <a:lstStyle/>
          <a:p>
            <a:r>
              <a:rPr lang="en-IN" dirty="0"/>
              <a:t>There’s place for improvement for data visualization</a:t>
            </a:r>
          </a:p>
          <a:p>
            <a:endParaRPr lang="en-IN" dirty="0"/>
          </a:p>
          <a:p>
            <a:r>
              <a:rPr lang="en-IN" dirty="0"/>
              <a:t> Requires better integration with data platforms. </a:t>
            </a:r>
          </a:p>
          <a:p>
            <a:endParaRPr lang="en-IN" dirty="0"/>
          </a:p>
          <a:p>
            <a:r>
              <a:rPr lang="en-IN" dirty="0"/>
              <a:t> The techniques included for ML are not advanced. </a:t>
            </a:r>
          </a:p>
          <a:p>
            <a:r>
              <a:rPr lang="en-IN" dirty="0"/>
              <a:t> Predictive analytics is not used by everyone, potential can be unmasked only data science use cases. </a:t>
            </a:r>
          </a:p>
          <a:p>
            <a:r>
              <a:rPr lang="en-IN" dirty="0"/>
              <a:t>Even when it’s already includes some AI modes, area can be improved. </a:t>
            </a:r>
          </a:p>
          <a:p>
            <a:pPr marL="0" indent="0">
              <a:buNone/>
            </a:pPr>
            <a:endParaRPr lang="en-IN" dirty="0"/>
          </a:p>
        </p:txBody>
      </p:sp>
    </p:spTree>
    <p:extLst>
      <p:ext uri="{BB962C8B-B14F-4D97-AF65-F5344CB8AC3E}">
        <p14:creationId xmlns:p14="http://schemas.microsoft.com/office/powerpoint/2010/main" val="1951594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5A8D-B8CB-5185-66FC-AC40C8B6AAD7}"/>
              </a:ext>
            </a:extLst>
          </p:cNvPr>
          <p:cNvSpPr>
            <a:spLocks noGrp="1"/>
          </p:cNvSpPr>
          <p:nvPr>
            <p:ph type="title"/>
          </p:nvPr>
        </p:nvSpPr>
        <p:spPr/>
        <p:txBody>
          <a:bodyPr/>
          <a:lstStyle/>
          <a:p>
            <a:r>
              <a:rPr lang="en-IN" dirty="0"/>
              <a:t>Why Alteryx </a:t>
            </a:r>
          </a:p>
        </p:txBody>
      </p:sp>
      <p:sp>
        <p:nvSpPr>
          <p:cNvPr id="3" name="Content Placeholder 2">
            <a:extLst>
              <a:ext uri="{FF2B5EF4-FFF2-40B4-BE49-F238E27FC236}">
                <a16:creationId xmlns:a16="http://schemas.microsoft.com/office/drawing/2014/main" id="{80907BFD-6349-2906-EFFF-6B6CED1F4BEE}"/>
              </a:ext>
            </a:extLst>
          </p:cNvPr>
          <p:cNvSpPr>
            <a:spLocks noGrp="1"/>
          </p:cNvSpPr>
          <p:nvPr>
            <p:ph idx="1"/>
          </p:nvPr>
        </p:nvSpPr>
        <p:spPr/>
        <p:txBody>
          <a:bodyPr>
            <a:normAutofit/>
          </a:bodyPr>
          <a:lstStyle/>
          <a:p>
            <a:r>
              <a:rPr lang="en-IN" dirty="0"/>
              <a:t>Single Analytic Experience</a:t>
            </a:r>
          </a:p>
          <a:p>
            <a:r>
              <a:rPr lang="en-IN" dirty="0"/>
              <a:t> Drag and drop workflow </a:t>
            </a:r>
          </a:p>
          <a:p>
            <a:r>
              <a:rPr lang="en-IN" dirty="0"/>
              <a:t> Advanced data modelling </a:t>
            </a:r>
          </a:p>
          <a:p>
            <a:r>
              <a:rPr lang="en-IN" dirty="0"/>
              <a:t>Spatial analysis</a:t>
            </a:r>
          </a:p>
          <a:p>
            <a:r>
              <a:rPr lang="en-IN" dirty="0"/>
              <a:t>Visual competence </a:t>
            </a:r>
          </a:p>
          <a:p>
            <a:r>
              <a:rPr lang="en-IN" dirty="0"/>
              <a:t>Sharing </a:t>
            </a:r>
          </a:p>
        </p:txBody>
      </p:sp>
    </p:spTree>
    <p:extLst>
      <p:ext uri="{BB962C8B-B14F-4D97-AF65-F5344CB8AC3E}">
        <p14:creationId xmlns:p14="http://schemas.microsoft.com/office/powerpoint/2010/main" val="4240497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9910-889A-BDD3-3F95-2E74E5EF6EBA}"/>
              </a:ext>
            </a:extLst>
          </p:cNvPr>
          <p:cNvSpPr>
            <a:spLocks noGrp="1"/>
          </p:cNvSpPr>
          <p:nvPr>
            <p:ph type="title"/>
          </p:nvPr>
        </p:nvSpPr>
        <p:spPr/>
        <p:txBody>
          <a:bodyPr/>
          <a:lstStyle/>
          <a:p>
            <a:r>
              <a:rPr lang="en-IN" dirty="0"/>
              <a:t>Why Alteryx </a:t>
            </a:r>
          </a:p>
        </p:txBody>
      </p:sp>
      <p:pic>
        <p:nvPicPr>
          <p:cNvPr id="5" name="Content Placeholder 4">
            <a:extLst>
              <a:ext uri="{FF2B5EF4-FFF2-40B4-BE49-F238E27FC236}">
                <a16:creationId xmlns:a16="http://schemas.microsoft.com/office/drawing/2014/main" id="{187108AB-A23C-0C6C-1A5F-80ECEFC41E5B}"/>
              </a:ext>
            </a:extLst>
          </p:cNvPr>
          <p:cNvPicPr>
            <a:picLocks noGrp="1" noChangeAspect="1"/>
          </p:cNvPicPr>
          <p:nvPr>
            <p:ph idx="1"/>
          </p:nvPr>
        </p:nvPicPr>
        <p:blipFill>
          <a:blip r:embed="rId2"/>
          <a:stretch>
            <a:fillRect/>
          </a:stretch>
        </p:blipFill>
        <p:spPr>
          <a:xfrm>
            <a:off x="2356137" y="2794245"/>
            <a:ext cx="7141153" cy="3222543"/>
          </a:xfrm>
        </p:spPr>
      </p:pic>
      <p:sp>
        <p:nvSpPr>
          <p:cNvPr id="6" name="TextBox 5">
            <a:extLst>
              <a:ext uri="{FF2B5EF4-FFF2-40B4-BE49-F238E27FC236}">
                <a16:creationId xmlns:a16="http://schemas.microsoft.com/office/drawing/2014/main" id="{946C8D12-116D-A589-DFC6-402EA3155283}"/>
              </a:ext>
            </a:extLst>
          </p:cNvPr>
          <p:cNvSpPr txBox="1"/>
          <p:nvPr/>
        </p:nvSpPr>
        <p:spPr>
          <a:xfrm>
            <a:off x="838200" y="1891145"/>
            <a:ext cx="10363200" cy="369332"/>
          </a:xfrm>
          <a:prstGeom prst="rect">
            <a:avLst/>
          </a:prstGeom>
          <a:noFill/>
        </p:spPr>
        <p:txBody>
          <a:bodyPr wrap="square" rtlCol="0">
            <a:spAutoFit/>
          </a:bodyPr>
          <a:lstStyle/>
          <a:p>
            <a:r>
              <a:rPr lang="en-IN" dirty="0"/>
              <a:t>Alteryx is one stop shop, provide solutions for ETL, visualization data/statistical analysis</a:t>
            </a:r>
          </a:p>
        </p:txBody>
      </p:sp>
    </p:spTree>
    <p:extLst>
      <p:ext uri="{BB962C8B-B14F-4D97-AF65-F5344CB8AC3E}">
        <p14:creationId xmlns:p14="http://schemas.microsoft.com/office/powerpoint/2010/main" val="794657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45C8-0E73-0E22-0D1A-507B22F9449B}"/>
              </a:ext>
            </a:extLst>
          </p:cNvPr>
          <p:cNvSpPr>
            <a:spLocks noGrp="1"/>
          </p:cNvSpPr>
          <p:nvPr>
            <p:ph type="title"/>
          </p:nvPr>
        </p:nvSpPr>
        <p:spPr/>
        <p:txBody>
          <a:bodyPr/>
          <a:lstStyle/>
          <a:p>
            <a:r>
              <a:rPr lang="en-IN" dirty="0"/>
              <a:t>Alteryx Features </a:t>
            </a:r>
          </a:p>
        </p:txBody>
      </p:sp>
      <p:sp>
        <p:nvSpPr>
          <p:cNvPr id="3" name="Content Placeholder 2">
            <a:extLst>
              <a:ext uri="{FF2B5EF4-FFF2-40B4-BE49-F238E27FC236}">
                <a16:creationId xmlns:a16="http://schemas.microsoft.com/office/drawing/2014/main" id="{7B522621-992C-0754-C1C8-7DF5CAFCBB11}"/>
              </a:ext>
            </a:extLst>
          </p:cNvPr>
          <p:cNvSpPr>
            <a:spLocks noGrp="1"/>
          </p:cNvSpPr>
          <p:nvPr>
            <p:ph idx="1"/>
          </p:nvPr>
        </p:nvSpPr>
        <p:spPr/>
        <p:txBody>
          <a:bodyPr/>
          <a:lstStyle/>
          <a:p>
            <a:r>
              <a:rPr lang="en-IN" dirty="0"/>
              <a:t>Alteryx allows data scientists to bring their own programming language to Alteryx – R, Python. </a:t>
            </a:r>
          </a:p>
          <a:p>
            <a:endParaRPr lang="en-IN" dirty="0"/>
          </a:p>
          <a:p>
            <a:r>
              <a:rPr lang="en-IN" dirty="0"/>
              <a:t> The codeless feature and speed of processing are unique, super intuitive to use , easy to master. </a:t>
            </a:r>
          </a:p>
          <a:p>
            <a:endParaRPr lang="en-IN" dirty="0"/>
          </a:p>
          <a:p>
            <a:r>
              <a:rPr lang="en-IN" dirty="0"/>
              <a:t> Alteryx does a great job for allowing more beginner analysts. </a:t>
            </a:r>
          </a:p>
        </p:txBody>
      </p:sp>
    </p:spTree>
    <p:extLst>
      <p:ext uri="{BB962C8B-B14F-4D97-AF65-F5344CB8AC3E}">
        <p14:creationId xmlns:p14="http://schemas.microsoft.com/office/powerpoint/2010/main" val="1025353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0F581-2AE8-56D6-9DB0-0114DFEC6F8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ETL Transformation</a:t>
            </a:r>
            <a:endParaRPr lang="en-US" sz="3200" kern="120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2B1C39FF-8492-BB75-9A39-F9637439D851}"/>
              </a:ext>
            </a:extLst>
          </p:cNvPr>
          <p:cNvPicPr>
            <a:picLocks noGrp="1" noChangeAspect="1"/>
          </p:cNvPicPr>
          <p:nvPr>
            <p:ph idx="1"/>
          </p:nvPr>
        </p:nvPicPr>
        <p:blipFill>
          <a:blip r:embed="rId2"/>
          <a:stretch>
            <a:fillRect/>
          </a:stretch>
        </p:blipFill>
        <p:spPr>
          <a:xfrm>
            <a:off x="1371054" y="1675227"/>
            <a:ext cx="9449892" cy="4394199"/>
          </a:xfrm>
          <a:prstGeom prst="rect">
            <a:avLst/>
          </a:prstGeom>
        </p:spPr>
      </p:pic>
    </p:spTree>
    <p:extLst>
      <p:ext uri="{BB962C8B-B14F-4D97-AF65-F5344CB8AC3E}">
        <p14:creationId xmlns:p14="http://schemas.microsoft.com/office/powerpoint/2010/main" val="3540471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640F2-D006-BE9A-E6F1-76AE0BEDF694}"/>
              </a:ext>
            </a:extLst>
          </p:cNvPr>
          <p:cNvSpPr>
            <a:spLocks noGrp="1"/>
          </p:cNvSpPr>
          <p:nvPr>
            <p:ph type="title"/>
          </p:nvPr>
        </p:nvSpPr>
        <p:spPr/>
        <p:txBody>
          <a:bodyPr/>
          <a:lstStyle/>
          <a:p>
            <a:r>
              <a:rPr lang="en-IN" dirty="0"/>
              <a:t>Tools Description</a:t>
            </a:r>
          </a:p>
        </p:txBody>
      </p:sp>
      <p:sp>
        <p:nvSpPr>
          <p:cNvPr id="3" name="Content Placeholder 2">
            <a:extLst>
              <a:ext uri="{FF2B5EF4-FFF2-40B4-BE49-F238E27FC236}">
                <a16:creationId xmlns:a16="http://schemas.microsoft.com/office/drawing/2014/main" id="{DBBD60A1-20E7-BB10-ED96-ABDB0EE5B2F8}"/>
              </a:ext>
            </a:extLst>
          </p:cNvPr>
          <p:cNvSpPr>
            <a:spLocks noGrp="1"/>
          </p:cNvSpPr>
          <p:nvPr>
            <p:ph idx="1"/>
          </p:nvPr>
        </p:nvSpPr>
        <p:spPr/>
        <p:txBody>
          <a:bodyPr>
            <a:normAutofit lnSpcReduction="10000"/>
          </a:bodyPr>
          <a:lstStyle/>
          <a:p>
            <a:r>
              <a:rPr lang="en-IN" dirty="0"/>
              <a:t>Cross – Tab – Pivot the orientation of the data stream so that the vertical fields are on the horizontal axis, summarized here specified. </a:t>
            </a:r>
          </a:p>
          <a:p>
            <a:endParaRPr lang="en-IN" dirty="0"/>
          </a:p>
          <a:p>
            <a:r>
              <a:rPr lang="en-IN" dirty="0"/>
              <a:t>Transpose Tool – Pivot the orientation of the data stream so that horizontal fields on the vertical axis. </a:t>
            </a:r>
          </a:p>
          <a:p>
            <a:endParaRPr lang="en-IN" dirty="0"/>
          </a:p>
          <a:p>
            <a:r>
              <a:rPr lang="en-IN" dirty="0"/>
              <a:t>Fuzzy Match – Identify non-identical duplicates in a data stream. </a:t>
            </a:r>
          </a:p>
          <a:p>
            <a:endParaRPr lang="en-IN" dirty="0"/>
          </a:p>
          <a:p>
            <a:r>
              <a:rPr lang="en-IN" dirty="0"/>
              <a:t>Summarize Tool – Summarize data by grouping, summing, counting, spatial processing , string concatenation</a:t>
            </a:r>
          </a:p>
        </p:txBody>
      </p:sp>
    </p:spTree>
    <p:extLst>
      <p:ext uri="{BB962C8B-B14F-4D97-AF65-F5344CB8AC3E}">
        <p14:creationId xmlns:p14="http://schemas.microsoft.com/office/powerpoint/2010/main" val="3523807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0AAA-B96E-33A0-57FF-C46B03447EC0}"/>
              </a:ext>
            </a:extLst>
          </p:cNvPr>
          <p:cNvSpPr>
            <a:spLocks noGrp="1"/>
          </p:cNvSpPr>
          <p:nvPr>
            <p:ph type="title"/>
          </p:nvPr>
        </p:nvSpPr>
        <p:spPr/>
        <p:txBody>
          <a:bodyPr/>
          <a:lstStyle/>
          <a:p>
            <a:r>
              <a:rPr lang="en-IN" dirty="0"/>
              <a:t>Tools Description</a:t>
            </a:r>
          </a:p>
        </p:txBody>
      </p:sp>
      <p:sp>
        <p:nvSpPr>
          <p:cNvPr id="3" name="Content Placeholder 2">
            <a:extLst>
              <a:ext uri="{FF2B5EF4-FFF2-40B4-BE49-F238E27FC236}">
                <a16:creationId xmlns:a16="http://schemas.microsoft.com/office/drawing/2014/main" id="{46A9EC48-732B-1F39-CC04-ED0AE81C3282}"/>
              </a:ext>
            </a:extLst>
          </p:cNvPr>
          <p:cNvSpPr>
            <a:spLocks noGrp="1"/>
          </p:cNvSpPr>
          <p:nvPr>
            <p:ph idx="1"/>
          </p:nvPr>
        </p:nvSpPr>
        <p:spPr/>
        <p:txBody>
          <a:bodyPr/>
          <a:lstStyle/>
          <a:p>
            <a:r>
              <a:rPr lang="en-IN" dirty="0"/>
              <a:t>Running Total –Calculate a cumulative sum per record in a data stream. </a:t>
            </a:r>
          </a:p>
          <a:p>
            <a:endParaRPr lang="en-IN" dirty="0"/>
          </a:p>
          <a:p>
            <a:r>
              <a:rPr lang="en-IN" dirty="0"/>
              <a:t> Random Sample – Generate a random number  / %  of records passing to the data stream. </a:t>
            </a:r>
          </a:p>
        </p:txBody>
      </p:sp>
    </p:spTree>
    <p:extLst>
      <p:ext uri="{BB962C8B-B14F-4D97-AF65-F5344CB8AC3E}">
        <p14:creationId xmlns:p14="http://schemas.microsoft.com/office/powerpoint/2010/main" val="975176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C3EC0A-2B80-1379-1EA5-6A0D3EB1B81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Alteryx Reporting </a:t>
            </a:r>
          </a:p>
        </p:txBody>
      </p:sp>
      <p:pic>
        <p:nvPicPr>
          <p:cNvPr id="5" name="Content Placeholder 4">
            <a:extLst>
              <a:ext uri="{FF2B5EF4-FFF2-40B4-BE49-F238E27FC236}">
                <a16:creationId xmlns:a16="http://schemas.microsoft.com/office/drawing/2014/main" id="{93006F2A-C05F-135B-B823-AF344E5F0A1E}"/>
              </a:ext>
            </a:extLst>
          </p:cNvPr>
          <p:cNvPicPr>
            <a:picLocks noGrp="1" noChangeAspect="1"/>
          </p:cNvPicPr>
          <p:nvPr>
            <p:ph idx="1"/>
          </p:nvPr>
        </p:nvPicPr>
        <p:blipFill>
          <a:blip r:embed="rId2"/>
          <a:stretch>
            <a:fillRect/>
          </a:stretch>
        </p:blipFill>
        <p:spPr>
          <a:xfrm>
            <a:off x="643467" y="1786733"/>
            <a:ext cx="10905066" cy="4171186"/>
          </a:xfrm>
          <a:prstGeom prst="rect">
            <a:avLst/>
          </a:prstGeom>
        </p:spPr>
      </p:pic>
    </p:spTree>
    <p:extLst>
      <p:ext uri="{BB962C8B-B14F-4D97-AF65-F5344CB8AC3E}">
        <p14:creationId xmlns:p14="http://schemas.microsoft.com/office/powerpoint/2010/main" val="188736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E9BE-1A35-F5C8-207A-6365026B5A00}"/>
              </a:ext>
            </a:extLst>
          </p:cNvPr>
          <p:cNvSpPr>
            <a:spLocks noGrp="1"/>
          </p:cNvSpPr>
          <p:nvPr>
            <p:ph type="title"/>
          </p:nvPr>
        </p:nvSpPr>
        <p:spPr/>
        <p:txBody>
          <a:bodyPr/>
          <a:lstStyle/>
          <a:p>
            <a:r>
              <a:rPr lang="en-IN" dirty="0"/>
              <a:t>Data Profiling</a:t>
            </a:r>
          </a:p>
        </p:txBody>
      </p:sp>
      <p:sp>
        <p:nvSpPr>
          <p:cNvPr id="3" name="Content Placeholder 2">
            <a:extLst>
              <a:ext uri="{FF2B5EF4-FFF2-40B4-BE49-F238E27FC236}">
                <a16:creationId xmlns:a16="http://schemas.microsoft.com/office/drawing/2014/main" id="{A0A86389-2529-C389-A5DC-6E67C7350333}"/>
              </a:ext>
            </a:extLst>
          </p:cNvPr>
          <p:cNvSpPr>
            <a:spLocks noGrp="1"/>
          </p:cNvSpPr>
          <p:nvPr>
            <p:ph idx="1"/>
          </p:nvPr>
        </p:nvSpPr>
        <p:spPr/>
        <p:txBody>
          <a:bodyPr>
            <a:normAutofit fontScale="92500" lnSpcReduction="10000"/>
          </a:bodyPr>
          <a:lstStyle/>
          <a:p>
            <a:pPr algn="l"/>
            <a:r>
              <a:rPr lang="en-IN" sz="2000" b="0" i="0" dirty="0">
                <a:solidFill>
                  <a:srgbClr val="161616"/>
                </a:solidFill>
                <a:effectLst/>
                <a:latin typeface="Segoe UI" panose="020B0502040204020203" pitchFamily="34" charset="0"/>
              </a:rPr>
              <a:t>The data profiling tools provide new and intuitive ways to clean, transform, and understand data in Power Query Editor. They include:</a:t>
            </a:r>
          </a:p>
          <a:p>
            <a:pPr algn="l">
              <a:buFont typeface="Arial" panose="020B0604020202020204" pitchFamily="34" charset="0"/>
              <a:buChar char="•"/>
            </a:pPr>
            <a:r>
              <a:rPr lang="en-IN" sz="2000" b="0" i="0" dirty="0">
                <a:solidFill>
                  <a:srgbClr val="161616"/>
                </a:solidFill>
                <a:effectLst/>
                <a:latin typeface="Segoe UI" panose="020B0502040204020203" pitchFamily="34" charset="0"/>
              </a:rPr>
              <a:t>Column quality</a:t>
            </a:r>
          </a:p>
          <a:p>
            <a:pPr algn="l">
              <a:buFont typeface="Arial" panose="020B0604020202020204" pitchFamily="34" charset="0"/>
              <a:buChar char="•"/>
            </a:pPr>
            <a:r>
              <a:rPr lang="en-IN" sz="2000" b="0" i="0" dirty="0">
                <a:solidFill>
                  <a:srgbClr val="161616"/>
                </a:solidFill>
                <a:effectLst/>
                <a:latin typeface="Segoe UI" panose="020B0502040204020203" pitchFamily="34" charset="0"/>
              </a:rPr>
              <a:t>Column distribution</a:t>
            </a:r>
          </a:p>
          <a:p>
            <a:pPr algn="l">
              <a:buFont typeface="Arial" panose="020B0604020202020204" pitchFamily="34" charset="0"/>
              <a:buChar char="•"/>
            </a:pPr>
            <a:r>
              <a:rPr lang="en-IN" sz="2000" b="0" i="0" dirty="0">
                <a:solidFill>
                  <a:srgbClr val="161616"/>
                </a:solidFill>
                <a:effectLst/>
                <a:latin typeface="Segoe UI" panose="020B0502040204020203" pitchFamily="34" charset="0"/>
              </a:rPr>
              <a:t>Column profile</a:t>
            </a:r>
          </a:p>
          <a:p>
            <a:pPr algn="l"/>
            <a:r>
              <a:rPr lang="en-IN" sz="2100" dirty="0">
                <a:solidFill>
                  <a:srgbClr val="161616"/>
                </a:solidFill>
                <a:latin typeface="Segoe UI" panose="020B0502040204020203" pitchFamily="34" charset="0"/>
              </a:rPr>
              <a:t>The column quality feature labels values in rows in five categories:</a:t>
            </a:r>
          </a:p>
          <a:p>
            <a:pPr algn="l">
              <a:buFont typeface="Arial" panose="020B0604020202020204" pitchFamily="34" charset="0"/>
              <a:buChar char="•"/>
            </a:pPr>
            <a:r>
              <a:rPr lang="en-IN" sz="2100" b="1" dirty="0">
                <a:solidFill>
                  <a:schemeClr val="accent6"/>
                </a:solidFill>
                <a:latin typeface="Segoe UI" panose="020B0502040204020203" pitchFamily="34" charset="0"/>
              </a:rPr>
              <a:t>Valid</a:t>
            </a:r>
            <a:r>
              <a:rPr lang="en-IN" sz="2100" dirty="0">
                <a:solidFill>
                  <a:srgbClr val="161616"/>
                </a:solidFill>
                <a:latin typeface="Segoe UI" panose="020B0502040204020203" pitchFamily="34" charset="0"/>
              </a:rPr>
              <a:t>, shown in green.</a:t>
            </a:r>
          </a:p>
          <a:p>
            <a:pPr algn="l">
              <a:buFont typeface="Arial" panose="020B0604020202020204" pitchFamily="34" charset="0"/>
              <a:buChar char="•"/>
            </a:pPr>
            <a:r>
              <a:rPr lang="en-IN" sz="2100" b="1" dirty="0">
                <a:solidFill>
                  <a:srgbClr val="FF0000"/>
                </a:solidFill>
                <a:latin typeface="Segoe UI" panose="020B0502040204020203" pitchFamily="34" charset="0"/>
              </a:rPr>
              <a:t>Error</a:t>
            </a:r>
            <a:r>
              <a:rPr lang="en-IN" sz="2100" dirty="0">
                <a:solidFill>
                  <a:srgbClr val="161616"/>
                </a:solidFill>
                <a:latin typeface="Segoe UI" panose="020B0502040204020203" pitchFamily="34" charset="0"/>
              </a:rPr>
              <a:t>, shown in red.</a:t>
            </a:r>
          </a:p>
          <a:p>
            <a:pPr algn="l">
              <a:buFont typeface="Arial" panose="020B0604020202020204" pitchFamily="34" charset="0"/>
              <a:buChar char="•"/>
            </a:pPr>
            <a:r>
              <a:rPr lang="en-IN" sz="2100" b="1" dirty="0">
                <a:solidFill>
                  <a:schemeClr val="bg1">
                    <a:lumMod val="75000"/>
                  </a:schemeClr>
                </a:solidFill>
                <a:latin typeface="Segoe UI" panose="020B0502040204020203" pitchFamily="34" charset="0"/>
              </a:rPr>
              <a:t>Empty</a:t>
            </a:r>
            <a:r>
              <a:rPr lang="en-IN" sz="2100" dirty="0">
                <a:solidFill>
                  <a:srgbClr val="161616"/>
                </a:solidFill>
                <a:latin typeface="Segoe UI" panose="020B0502040204020203" pitchFamily="34" charset="0"/>
              </a:rPr>
              <a:t>, shown in dark grey.</a:t>
            </a:r>
          </a:p>
          <a:p>
            <a:pPr algn="l">
              <a:buFont typeface="Arial" panose="020B0604020202020204" pitchFamily="34" charset="0"/>
              <a:buChar char="•"/>
            </a:pPr>
            <a:r>
              <a:rPr lang="en-IN" sz="2100" dirty="0">
                <a:solidFill>
                  <a:srgbClr val="161616"/>
                </a:solidFill>
                <a:latin typeface="Segoe UI" panose="020B0502040204020203" pitchFamily="34" charset="0"/>
              </a:rPr>
              <a:t>Unknown, shown in dashed green. Indicates when there are errors in a column, the quality of the remaining data is unknown.</a:t>
            </a:r>
          </a:p>
          <a:p>
            <a:pPr algn="l">
              <a:buFont typeface="Arial" panose="020B0604020202020204" pitchFamily="34" charset="0"/>
              <a:buChar char="•"/>
            </a:pPr>
            <a:r>
              <a:rPr lang="en-IN" sz="2100" dirty="0">
                <a:solidFill>
                  <a:srgbClr val="161616"/>
                </a:solidFill>
                <a:latin typeface="Segoe UI" panose="020B0502040204020203" pitchFamily="34" charset="0"/>
              </a:rPr>
              <a:t>Unexpected error, shown in dashed red.</a:t>
            </a:r>
          </a:p>
          <a:p>
            <a:pPr marL="0" indent="0">
              <a:buNone/>
            </a:pPr>
            <a:endParaRPr lang="en-IN" dirty="0"/>
          </a:p>
        </p:txBody>
      </p:sp>
    </p:spTree>
    <p:extLst>
      <p:ext uri="{BB962C8B-B14F-4D97-AF65-F5344CB8AC3E}">
        <p14:creationId xmlns:p14="http://schemas.microsoft.com/office/powerpoint/2010/main" val="4285584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5C99-CC57-3D4F-BC97-66C293F49449}"/>
              </a:ext>
            </a:extLst>
          </p:cNvPr>
          <p:cNvSpPr>
            <a:spLocks noGrp="1"/>
          </p:cNvSpPr>
          <p:nvPr>
            <p:ph type="title"/>
          </p:nvPr>
        </p:nvSpPr>
        <p:spPr/>
        <p:txBody>
          <a:bodyPr/>
          <a:lstStyle/>
          <a:p>
            <a:r>
              <a:rPr lang="en-IN" dirty="0"/>
              <a:t>Tools Description</a:t>
            </a:r>
          </a:p>
        </p:txBody>
      </p:sp>
      <p:sp>
        <p:nvSpPr>
          <p:cNvPr id="3" name="Content Placeholder 2">
            <a:extLst>
              <a:ext uri="{FF2B5EF4-FFF2-40B4-BE49-F238E27FC236}">
                <a16:creationId xmlns:a16="http://schemas.microsoft.com/office/drawing/2014/main" id="{951C4D45-63DE-8762-F218-E8A4B2797870}"/>
              </a:ext>
            </a:extLst>
          </p:cNvPr>
          <p:cNvSpPr>
            <a:spLocks noGrp="1"/>
          </p:cNvSpPr>
          <p:nvPr>
            <p:ph idx="1"/>
          </p:nvPr>
        </p:nvSpPr>
        <p:spPr/>
        <p:txBody>
          <a:bodyPr/>
          <a:lstStyle/>
          <a:p>
            <a:r>
              <a:rPr lang="en-IN" dirty="0"/>
              <a:t>Table – Create a data table for output via the Render tool. </a:t>
            </a:r>
          </a:p>
          <a:p>
            <a:endParaRPr lang="en-IN" dirty="0"/>
          </a:p>
          <a:p>
            <a:r>
              <a:rPr lang="en-IN" dirty="0"/>
              <a:t> Charting – Create a chart (Area, column, Bar, Line, Pie etc.) </a:t>
            </a:r>
          </a:p>
          <a:p>
            <a:endParaRPr lang="en-IN" dirty="0"/>
          </a:p>
          <a:p>
            <a:r>
              <a:rPr lang="en-IN" dirty="0"/>
              <a:t>Report Header – add a header to report for output via a Render tool. </a:t>
            </a:r>
          </a:p>
          <a:p>
            <a:endParaRPr lang="en-IN" dirty="0"/>
          </a:p>
          <a:p>
            <a:r>
              <a:rPr lang="en-IN" dirty="0"/>
              <a:t> Report Footer – Add a footer to report for output via Render tool. </a:t>
            </a:r>
          </a:p>
        </p:txBody>
      </p:sp>
    </p:spTree>
    <p:extLst>
      <p:ext uri="{BB962C8B-B14F-4D97-AF65-F5344CB8AC3E}">
        <p14:creationId xmlns:p14="http://schemas.microsoft.com/office/powerpoint/2010/main" val="773361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D191-5116-8FAE-9167-0E85CE981868}"/>
              </a:ext>
            </a:extLst>
          </p:cNvPr>
          <p:cNvSpPr>
            <a:spLocks noGrp="1"/>
          </p:cNvSpPr>
          <p:nvPr>
            <p:ph type="title"/>
          </p:nvPr>
        </p:nvSpPr>
        <p:spPr/>
        <p:txBody>
          <a:bodyPr/>
          <a:lstStyle/>
          <a:p>
            <a:r>
              <a:rPr lang="en-IN" dirty="0"/>
              <a:t>Tools Description</a:t>
            </a:r>
          </a:p>
        </p:txBody>
      </p:sp>
      <p:sp>
        <p:nvSpPr>
          <p:cNvPr id="3" name="Content Placeholder 2">
            <a:extLst>
              <a:ext uri="{FF2B5EF4-FFF2-40B4-BE49-F238E27FC236}">
                <a16:creationId xmlns:a16="http://schemas.microsoft.com/office/drawing/2014/main" id="{8576CC9D-1AF8-A972-88A7-F19170B1C516}"/>
              </a:ext>
            </a:extLst>
          </p:cNvPr>
          <p:cNvSpPr>
            <a:spLocks noGrp="1"/>
          </p:cNvSpPr>
          <p:nvPr>
            <p:ph idx="1"/>
          </p:nvPr>
        </p:nvSpPr>
        <p:spPr/>
        <p:txBody>
          <a:bodyPr/>
          <a:lstStyle/>
          <a:p>
            <a:r>
              <a:rPr lang="en-IN" dirty="0"/>
              <a:t>Report Text – Add the customize text for output via the Render tool. </a:t>
            </a:r>
          </a:p>
          <a:p>
            <a:endParaRPr lang="en-IN" dirty="0"/>
          </a:p>
          <a:p>
            <a:r>
              <a:rPr lang="en-IN" dirty="0"/>
              <a:t>Layout – Arrange two or more reporting snippets horizontally or vertically for output via outline Render tool. </a:t>
            </a:r>
          </a:p>
        </p:txBody>
      </p:sp>
    </p:spTree>
    <p:extLst>
      <p:ext uri="{BB962C8B-B14F-4D97-AF65-F5344CB8AC3E}">
        <p14:creationId xmlns:p14="http://schemas.microsoft.com/office/powerpoint/2010/main" val="3216183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3E521-527E-B72C-0313-8A0161D0117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 Cleansing Transformation</a:t>
            </a:r>
          </a:p>
        </p:txBody>
      </p:sp>
      <p:pic>
        <p:nvPicPr>
          <p:cNvPr id="5" name="Content Placeholder 4">
            <a:extLst>
              <a:ext uri="{FF2B5EF4-FFF2-40B4-BE49-F238E27FC236}">
                <a16:creationId xmlns:a16="http://schemas.microsoft.com/office/drawing/2014/main" id="{C4C106B2-7401-71F1-3B91-66069FA33AE5}"/>
              </a:ext>
            </a:extLst>
          </p:cNvPr>
          <p:cNvPicPr>
            <a:picLocks noGrp="1" noChangeAspect="1"/>
          </p:cNvPicPr>
          <p:nvPr>
            <p:ph idx="1"/>
          </p:nvPr>
        </p:nvPicPr>
        <p:blipFill>
          <a:blip r:embed="rId2"/>
          <a:stretch>
            <a:fillRect/>
          </a:stretch>
        </p:blipFill>
        <p:spPr>
          <a:xfrm>
            <a:off x="1745309" y="1675227"/>
            <a:ext cx="8701382" cy="4394199"/>
          </a:xfrm>
          <a:prstGeom prst="rect">
            <a:avLst/>
          </a:prstGeom>
        </p:spPr>
      </p:pic>
    </p:spTree>
    <p:extLst>
      <p:ext uri="{BB962C8B-B14F-4D97-AF65-F5344CB8AC3E}">
        <p14:creationId xmlns:p14="http://schemas.microsoft.com/office/powerpoint/2010/main" val="834043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2A9F-955A-B41D-C840-20C8DBEEC8F8}"/>
              </a:ext>
            </a:extLst>
          </p:cNvPr>
          <p:cNvSpPr>
            <a:spLocks noGrp="1"/>
          </p:cNvSpPr>
          <p:nvPr>
            <p:ph type="title"/>
          </p:nvPr>
        </p:nvSpPr>
        <p:spPr/>
        <p:txBody>
          <a:bodyPr/>
          <a:lstStyle/>
          <a:p>
            <a:r>
              <a:rPr lang="en-IN" dirty="0"/>
              <a:t>Tools Description</a:t>
            </a:r>
          </a:p>
        </p:txBody>
      </p:sp>
      <p:sp>
        <p:nvSpPr>
          <p:cNvPr id="3" name="Content Placeholder 2">
            <a:extLst>
              <a:ext uri="{FF2B5EF4-FFF2-40B4-BE49-F238E27FC236}">
                <a16:creationId xmlns:a16="http://schemas.microsoft.com/office/drawing/2014/main" id="{7BAF819A-447C-70FC-1F0D-8661A92EE6FF}"/>
              </a:ext>
            </a:extLst>
          </p:cNvPr>
          <p:cNvSpPr>
            <a:spLocks noGrp="1"/>
          </p:cNvSpPr>
          <p:nvPr>
            <p:ph idx="1"/>
          </p:nvPr>
        </p:nvSpPr>
        <p:spPr/>
        <p:txBody>
          <a:bodyPr>
            <a:normAutofit fontScale="85000" lnSpcReduction="20000"/>
          </a:bodyPr>
          <a:lstStyle/>
          <a:p>
            <a:r>
              <a:rPr lang="en-IN" dirty="0"/>
              <a:t>Data Cleansing – The data cleansing tool performs basic tool cleansing operations such as replacing null values, removing punctuations, modifying capitalization. </a:t>
            </a:r>
          </a:p>
          <a:p>
            <a:endParaRPr lang="en-IN" dirty="0"/>
          </a:p>
          <a:p>
            <a:r>
              <a:rPr lang="en-IN" dirty="0"/>
              <a:t> Append fields – Append the fields from a source input to every record of a target input. Each record of the target input will be duplicated for every record in the source input. </a:t>
            </a:r>
          </a:p>
          <a:p>
            <a:endParaRPr lang="en-IN" dirty="0"/>
          </a:p>
          <a:p>
            <a:r>
              <a:rPr lang="en-IN" dirty="0"/>
              <a:t>Find and replace – Search for data in one field from one data stream and replace with a specified field from a different stream. Similar to Excel VLOOKUP. </a:t>
            </a:r>
          </a:p>
          <a:p>
            <a:endParaRPr lang="en-IN" dirty="0"/>
          </a:p>
          <a:p>
            <a:r>
              <a:rPr lang="en-IN" dirty="0"/>
              <a:t>Imputation – Update specific values in numeric data field with another selected value. Useful for replacing NULL() values. </a:t>
            </a:r>
          </a:p>
        </p:txBody>
      </p:sp>
    </p:spTree>
    <p:extLst>
      <p:ext uri="{BB962C8B-B14F-4D97-AF65-F5344CB8AC3E}">
        <p14:creationId xmlns:p14="http://schemas.microsoft.com/office/powerpoint/2010/main" val="2927537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4" name="Freeform: Shape 1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6" name="Freeform: Shape 1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B07E9C-52BC-805C-B673-C551BA828390}"/>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5000" kern="1200">
                <a:solidFill>
                  <a:schemeClr val="tx1"/>
                </a:solidFill>
                <a:latin typeface="+mj-lt"/>
                <a:ea typeface="+mj-ea"/>
                <a:cs typeface="+mj-cs"/>
              </a:rPr>
              <a:t>Alteryx Capabilities </a:t>
            </a:r>
          </a:p>
        </p:txBody>
      </p:sp>
      <p:pic>
        <p:nvPicPr>
          <p:cNvPr id="5" name="Content Placeholder 4">
            <a:extLst>
              <a:ext uri="{FF2B5EF4-FFF2-40B4-BE49-F238E27FC236}">
                <a16:creationId xmlns:a16="http://schemas.microsoft.com/office/drawing/2014/main" id="{10D74E71-BB74-B2EB-428F-494A3DDD477A}"/>
              </a:ext>
            </a:extLst>
          </p:cNvPr>
          <p:cNvPicPr>
            <a:picLocks noGrp="1" noChangeAspect="1"/>
          </p:cNvPicPr>
          <p:nvPr>
            <p:ph idx="1"/>
          </p:nvPr>
        </p:nvPicPr>
        <p:blipFill>
          <a:blip r:embed="rId2"/>
          <a:stretch>
            <a:fillRect/>
          </a:stretch>
        </p:blipFill>
        <p:spPr>
          <a:xfrm>
            <a:off x="4916251" y="1066220"/>
            <a:ext cx="6631341" cy="4725559"/>
          </a:xfrm>
          <a:prstGeom prst="rect">
            <a:avLst/>
          </a:prstGeom>
        </p:spPr>
      </p:pic>
    </p:spTree>
    <p:extLst>
      <p:ext uri="{BB962C8B-B14F-4D97-AF65-F5344CB8AC3E}">
        <p14:creationId xmlns:p14="http://schemas.microsoft.com/office/powerpoint/2010/main" val="200695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AF648-D166-3C28-912C-90D959740527}"/>
              </a:ext>
            </a:extLst>
          </p:cNvPr>
          <p:cNvSpPr>
            <a:spLocks noGrp="1"/>
          </p:cNvSpPr>
          <p:nvPr>
            <p:ph type="title"/>
          </p:nvPr>
        </p:nvSpPr>
        <p:spPr/>
        <p:txBody>
          <a:bodyPr/>
          <a:lstStyle/>
          <a:p>
            <a:r>
              <a:rPr lang="en-IN" dirty="0"/>
              <a:t>Data Lineage</a:t>
            </a:r>
          </a:p>
        </p:txBody>
      </p:sp>
      <p:sp>
        <p:nvSpPr>
          <p:cNvPr id="3" name="Content Placeholder 2">
            <a:extLst>
              <a:ext uri="{FF2B5EF4-FFF2-40B4-BE49-F238E27FC236}">
                <a16:creationId xmlns:a16="http://schemas.microsoft.com/office/drawing/2014/main" id="{C9F15050-1E28-97C6-0D25-2B3470920748}"/>
              </a:ext>
            </a:extLst>
          </p:cNvPr>
          <p:cNvSpPr>
            <a:spLocks noGrp="1"/>
          </p:cNvSpPr>
          <p:nvPr>
            <p:ph idx="1"/>
          </p:nvPr>
        </p:nvSpPr>
        <p:spPr/>
        <p:txBody>
          <a:bodyPr/>
          <a:lstStyle/>
          <a:p>
            <a:r>
              <a:rPr lang="en-IN" sz="1900" dirty="0">
                <a:solidFill>
                  <a:srgbClr val="161616"/>
                </a:solidFill>
                <a:latin typeface="Segoe UI" panose="020B0502040204020203" pitchFamily="34" charset="0"/>
              </a:rPr>
              <a:t>Power BI has several artifact types, such as dashboards, reports, datasets, and dataflows. </a:t>
            </a:r>
          </a:p>
          <a:p>
            <a:endParaRPr lang="en-IN" sz="1900" dirty="0">
              <a:solidFill>
                <a:srgbClr val="161616"/>
              </a:solidFill>
              <a:latin typeface="Segoe UI" panose="020B0502040204020203" pitchFamily="34" charset="0"/>
            </a:endParaRPr>
          </a:p>
          <a:p>
            <a:r>
              <a:rPr lang="en-IN" sz="1900" dirty="0">
                <a:solidFill>
                  <a:srgbClr val="161616"/>
                </a:solidFill>
                <a:latin typeface="Segoe UI" panose="020B0502040204020203" pitchFamily="34" charset="0"/>
              </a:rPr>
              <a:t>Many datasets and dataflows connect to external data sources such as SQL Server, and to external datasets in other workspaces. </a:t>
            </a:r>
          </a:p>
          <a:p>
            <a:pPr marL="0" indent="0">
              <a:buNone/>
            </a:pPr>
            <a:endParaRPr lang="en-IN" sz="1900" dirty="0">
              <a:solidFill>
                <a:srgbClr val="161616"/>
              </a:solidFill>
              <a:latin typeface="Segoe UI" panose="020B0502040204020203" pitchFamily="34" charset="0"/>
            </a:endParaRPr>
          </a:p>
          <a:p>
            <a:r>
              <a:rPr lang="en-IN" sz="1900" dirty="0">
                <a:solidFill>
                  <a:srgbClr val="161616"/>
                </a:solidFill>
                <a:latin typeface="Segoe UI" panose="020B0502040204020203" pitchFamily="34" charset="0"/>
              </a:rPr>
              <a:t>When a dataset is external to a workspace you own, it may be in a workspace owned by someone in IT or another analyst. </a:t>
            </a:r>
          </a:p>
          <a:p>
            <a:endParaRPr lang="en-IN" sz="1900" dirty="0">
              <a:solidFill>
                <a:srgbClr val="161616"/>
              </a:solidFill>
              <a:latin typeface="Segoe UI" panose="020B0502040204020203" pitchFamily="34" charset="0"/>
            </a:endParaRPr>
          </a:p>
          <a:p>
            <a:r>
              <a:rPr lang="en-IN" sz="1900" dirty="0">
                <a:solidFill>
                  <a:srgbClr val="161616"/>
                </a:solidFill>
                <a:latin typeface="Segoe UI" panose="020B0502040204020203" pitchFamily="34" charset="0"/>
              </a:rPr>
              <a:t>External data sources and datasets make it harder to know where the data is coming from, ultimately. For complex projects and for simpler ones, we introduce lineage view.</a:t>
            </a:r>
          </a:p>
        </p:txBody>
      </p:sp>
    </p:spTree>
    <p:extLst>
      <p:ext uri="{BB962C8B-B14F-4D97-AF65-F5344CB8AC3E}">
        <p14:creationId xmlns:p14="http://schemas.microsoft.com/office/powerpoint/2010/main" val="364260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F7C217-6D41-6FB0-2514-FFD74CD2F3D9}"/>
              </a:ext>
            </a:extLst>
          </p:cNvPr>
          <p:cNvSpPr>
            <a:spLocks noGrp="1"/>
          </p:cNvSpPr>
          <p:nvPr>
            <p:ph type="title"/>
          </p:nvPr>
        </p:nvSpPr>
        <p:spPr>
          <a:xfrm>
            <a:off x="643467" y="321734"/>
            <a:ext cx="10905066" cy="1135737"/>
          </a:xfrm>
        </p:spPr>
        <p:txBody>
          <a:bodyPr>
            <a:normAutofit/>
          </a:bodyPr>
          <a:lstStyle/>
          <a:p>
            <a:r>
              <a:rPr lang="en-IN" sz="3600"/>
              <a:t>Data Lineage Overview </a:t>
            </a:r>
          </a:p>
        </p:txBody>
      </p:sp>
      <p:sp>
        <p:nvSpPr>
          <p:cNvPr id="3" name="Content Placeholder 2">
            <a:extLst>
              <a:ext uri="{FF2B5EF4-FFF2-40B4-BE49-F238E27FC236}">
                <a16:creationId xmlns:a16="http://schemas.microsoft.com/office/drawing/2014/main" id="{5E2D1B25-AA68-FE6B-83DB-D343C1E3BFC3}"/>
              </a:ext>
            </a:extLst>
          </p:cNvPr>
          <p:cNvSpPr>
            <a:spLocks noGrp="1"/>
          </p:cNvSpPr>
          <p:nvPr>
            <p:ph idx="1"/>
          </p:nvPr>
        </p:nvSpPr>
        <p:spPr>
          <a:xfrm>
            <a:off x="643469" y="1782981"/>
            <a:ext cx="4008384" cy="4393982"/>
          </a:xfrm>
        </p:spPr>
        <p:txBody>
          <a:bodyPr>
            <a:normAutofit/>
          </a:bodyPr>
          <a:lstStyle/>
          <a:p>
            <a:r>
              <a:rPr lang="en-IN" sz="2000" dirty="0">
                <a:latin typeface="Segoe UI" panose="020B0502040204020203" pitchFamily="34" charset="0"/>
              </a:rPr>
              <a:t>In lineage view, you see the lineage relationships between all the artifacts in a workspace, and all its external dependencies.</a:t>
            </a:r>
          </a:p>
          <a:p>
            <a:endParaRPr lang="en-IN" sz="2000" dirty="0">
              <a:latin typeface="Segoe UI" panose="020B0502040204020203" pitchFamily="34" charset="0"/>
            </a:endParaRPr>
          </a:p>
          <a:p>
            <a:r>
              <a:rPr lang="en-IN" sz="2000" dirty="0">
                <a:latin typeface="Segoe UI" panose="020B0502040204020203" pitchFamily="34" charset="0"/>
              </a:rPr>
              <a:t> It shows connections between all workspace artifacts, including connections to dataflows, both upstream and downstream</a:t>
            </a:r>
            <a:r>
              <a:rPr lang="en-IN" sz="2000" b="0" i="0" dirty="0">
                <a:effectLst/>
                <a:latin typeface="Segoe UI" panose="020B0502040204020203" pitchFamily="34" charset="0"/>
              </a:rPr>
              <a:t>.   </a:t>
            </a:r>
          </a:p>
          <a:p>
            <a:endParaRPr lang="en-IN" sz="2000" dirty="0">
              <a:latin typeface="Segoe UI" panose="020B0502040204020203" pitchFamily="34" charset="0"/>
            </a:endParaRPr>
          </a:p>
          <a:p>
            <a:pPr marL="0" indent="0">
              <a:buNone/>
            </a:pPr>
            <a:endParaRPr lang="en-IN"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BA528360-5284-A1D0-007C-FFFADC03114C}"/>
              </a:ext>
            </a:extLst>
          </p:cNvPr>
          <p:cNvPicPr>
            <a:picLocks noChangeAspect="1"/>
          </p:cNvPicPr>
          <p:nvPr/>
        </p:nvPicPr>
        <p:blipFill>
          <a:blip r:embed="rId2"/>
          <a:stretch>
            <a:fillRect/>
          </a:stretch>
        </p:blipFill>
        <p:spPr>
          <a:xfrm>
            <a:off x="5295320" y="2244294"/>
            <a:ext cx="6253212" cy="3439265"/>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92677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7F44-DB2A-C34F-00C6-F664FAB80CF2}"/>
              </a:ext>
            </a:extLst>
          </p:cNvPr>
          <p:cNvSpPr>
            <a:spLocks noGrp="1"/>
          </p:cNvSpPr>
          <p:nvPr>
            <p:ph type="title"/>
          </p:nvPr>
        </p:nvSpPr>
        <p:spPr/>
        <p:txBody>
          <a:bodyPr/>
          <a:lstStyle/>
          <a:p>
            <a:r>
              <a:rPr lang="en-IN" dirty="0"/>
              <a:t>Data Quality </a:t>
            </a:r>
          </a:p>
        </p:txBody>
      </p:sp>
      <p:sp>
        <p:nvSpPr>
          <p:cNvPr id="3" name="Content Placeholder 2">
            <a:extLst>
              <a:ext uri="{FF2B5EF4-FFF2-40B4-BE49-F238E27FC236}">
                <a16:creationId xmlns:a16="http://schemas.microsoft.com/office/drawing/2014/main" id="{E7D068F6-467C-2938-75D0-415E5F0E50D2}"/>
              </a:ext>
            </a:extLst>
          </p:cNvPr>
          <p:cNvSpPr>
            <a:spLocks noGrp="1"/>
          </p:cNvSpPr>
          <p:nvPr>
            <p:ph idx="1"/>
          </p:nvPr>
        </p:nvSpPr>
        <p:spPr/>
        <p:txBody>
          <a:bodyPr>
            <a:normAutofit/>
          </a:bodyPr>
          <a:lstStyle/>
          <a:p>
            <a:pPr algn="l"/>
            <a:r>
              <a:rPr lang="en-IN" sz="1900" dirty="0">
                <a:solidFill>
                  <a:srgbClr val="161616"/>
                </a:solidFill>
                <a:latin typeface="Segoe UI" panose="020B0502040204020203" pitchFamily="34" charset="0"/>
              </a:rPr>
              <a:t>Data quality measures the condition of data, relying on factors such as how useful it is to the specific purpose, completeness, accuracy, timeliness (e.g., is it up to date?), consistency, validity, and uniqueness. </a:t>
            </a:r>
          </a:p>
          <a:p>
            <a:pPr algn="l"/>
            <a:r>
              <a:rPr lang="en-IN" sz="1900" dirty="0">
                <a:solidFill>
                  <a:srgbClr val="161616"/>
                </a:solidFill>
                <a:latin typeface="Segoe UI" panose="020B0502040204020203" pitchFamily="34" charset="0"/>
              </a:rPr>
              <a:t>Data quality analysts are responsible for conducting data quality assessments, which involve assessing and interpreting every quality data metric. Then, the analyst creates an aggregate score reflecting the data’s overall quality and gives the organization a percentage rating that shows how accurate the data is. </a:t>
            </a:r>
          </a:p>
          <a:p>
            <a:pPr algn="l"/>
            <a:r>
              <a:rPr lang="en-IN" sz="1900" dirty="0">
                <a:solidFill>
                  <a:srgbClr val="161616"/>
                </a:solidFill>
                <a:latin typeface="Segoe UI" panose="020B0502040204020203" pitchFamily="34" charset="0"/>
              </a:rPr>
              <a:t>To put the definition in more direct terms, data quality indicates how good the data is and how useful it is for the task at hand. But the term also refers to planning, implementing, and controlling the activities that apply the needed quality management practices and techniques required to ensure the data is actionable and valuable to the data consumers. </a:t>
            </a:r>
          </a:p>
          <a:p>
            <a:pPr marL="0" indent="0">
              <a:buNone/>
            </a:pPr>
            <a:endParaRPr lang="en-IN" dirty="0"/>
          </a:p>
        </p:txBody>
      </p:sp>
    </p:spTree>
    <p:extLst>
      <p:ext uri="{BB962C8B-B14F-4D97-AF65-F5344CB8AC3E}">
        <p14:creationId xmlns:p14="http://schemas.microsoft.com/office/powerpoint/2010/main" val="111041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441F-B699-05CF-C2A8-AF811E13BC09}"/>
              </a:ext>
            </a:extLst>
          </p:cNvPr>
          <p:cNvSpPr>
            <a:spLocks noGrp="1"/>
          </p:cNvSpPr>
          <p:nvPr>
            <p:ph type="title"/>
          </p:nvPr>
        </p:nvSpPr>
        <p:spPr/>
        <p:txBody>
          <a:bodyPr/>
          <a:lstStyle/>
          <a:p>
            <a:r>
              <a:rPr lang="en-IN" dirty="0"/>
              <a:t>Data Quality Dimensions</a:t>
            </a:r>
          </a:p>
        </p:txBody>
      </p:sp>
      <p:sp>
        <p:nvSpPr>
          <p:cNvPr id="3" name="Content Placeholder 2">
            <a:extLst>
              <a:ext uri="{FF2B5EF4-FFF2-40B4-BE49-F238E27FC236}">
                <a16:creationId xmlns:a16="http://schemas.microsoft.com/office/drawing/2014/main" id="{ABA144D6-A5D4-3809-D2D1-392BA28E69F6}"/>
              </a:ext>
            </a:extLst>
          </p:cNvPr>
          <p:cNvSpPr>
            <a:spLocks noGrp="1"/>
          </p:cNvSpPr>
          <p:nvPr>
            <p:ph idx="1"/>
          </p:nvPr>
        </p:nvSpPr>
        <p:spPr/>
        <p:txBody>
          <a:bodyPr>
            <a:normAutofit fontScale="47500" lnSpcReduction="20000"/>
          </a:bodyPr>
          <a:lstStyle/>
          <a:p>
            <a:pPr algn="l">
              <a:buFont typeface="Arial" panose="020B0604020202020204" pitchFamily="34" charset="0"/>
              <a:buChar char="•"/>
            </a:pPr>
            <a:r>
              <a:rPr lang="en-IN" sz="2900" b="1" i="0" dirty="0">
                <a:solidFill>
                  <a:srgbClr val="272C37"/>
                </a:solidFill>
                <a:effectLst/>
                <a:latin typeface="Roboto" panose="02000000000000000000" pitchFamily="2" charset="0"/>
              </a:rPr>
              <a:t>Accuracy</a:t>
            </a:r>
          </a:p>
          <a:p>
            <a:pPr algn="l"/>
            <a:r>
              <a:rPr lang="en-IN" sz="2900" b="0" i="0" dirty="0">
                <a:solidFill>
                  <a:srgbClr val="51565E"/>
                </a:solidFill>
                <a:effectLst/>
                <a:latin typeface="Roboto" panose="02000000000000000000" pitchFamily="2" charset="0"/>
              </a:rPr>
              <a:t>The data must conform to actual, real-world scenarios and reflect real-world objects and events. Analysts should use verifiable sources to confirm the measure of accuracy, determined by how close the values jibe with the verified correct information sources.</a:t>
            </a:r>
          </a:p>
          <a:p>
            <a:pPr algn="l">
              <a:buFont typeface="Arial" panose="020B0604020202020204" pitchFamily="34" charset="0"/>
              <a:buChar char="•"/>
            </a:pPr>
            <a:r>
              <a:rPr lang="en-IN" sz="2900" b="1" i="0" dirty="0">
                <a:solidFill>
                  <a:srgbClr val="272C37"/>
                </a:solidFill>
                <a:effectLst/>
                <a:latin typeface="Roboto" panose="02000000000000000000" pitchFamily="2" charset="0"/>
              </a:rPr>
              <a:t>Completeness</a:t>
            </a:r>
          </a:p>
          <a:p>
            <a:pPr algn="l"/>
            <a:r>
              <a:rPr lang="en-IN" sz="2900" b="0" i="0" dirty="0">
                <a:solidFill>
                  <a:srgbClr val="51565E"/>
                </a:solidFill>
                <a:effectLst/>
                <a:latin typeface="Roboto" panose="02000000000000000000" pitchFamily="2" charset="0"/>
              </a:rPr>
              <a:t>Completeness measures the data's ability to deliver all the mandatory values that are available successfully.</a:t>
            </a:r>
          </a:p>
          <a:p>
            <a:pPr algn="l">
              <a:buFont typeface="Arial" panose="020B0604020202020204" pitchFamily="34" charset="0"/>
              <a:buChar char="•"/>
            </a:pPr>
            <a:r>
              <a:rPr lang="en-IN" sz="2900" b="1" i="0" dirty="0">
                <a:solidFill>
                  <a:srgbClr val="272C37"/>
                </a:solidFill>
                <a:effectLst/>
                <a:latin typeface="Roboto" panose="02000000000000000000" pitchFamily="2" charset="0"/>
              </a:rPr>
              <a:t>Consistency</a:t>
            </a:r>
          </a:p>
          <a:p>
            <a:pPr algn="l"/>
            <a:r>
              <a:rPr lang="en-IN" sz="2900" b="0" i="0" dirty="0">
                <a:solidFill>
                  <a:srgbClr val="51565E"/>
                </a:solidFill>
                <a:effectLst/>
                <a:latin typeface="Roboto" panose="02000000000000000000" pitchFamily="2" charset="0"/>
              </a:rPr>
              <a:t>Data consistency describes the data’s uniformity as it moves across applications and networks and when it comes from multiple sources. Consistency also means that the same datasets stored in different locations should be the same and not conflict. Note that consistent data can still be wrong.</a:t>
            </a:r>
          </a:p>
          <a:p>
            <a:pPr algn="l">
              <a:buFont typeface="Arial" panose="020B0604020202020204" pitchFamily="34" charset="0"/>
              <a:buChar char="•"/>
            </a:pPr>
            <a:r>
              <a:rPr lang="en-IN" sz="2900" b="1" i="0" dirty="0">
                <a:solidFill>
                  <a:srgbClr val="272C37"/>
                </a:solidFill>
                <a:effectLst/>
                <a:latin typeface="Roboto" panose="02000000000000000000" pitchFamily="2" charset="0"/>
              </a:rPr>
              <a:t>Timeliness</a:t>
            </a:r>
          </a:p>
          <a:p>
            <a:pPr algn="l"/>
            <a:r>
              <a:rPr lang="en-IN" sz="2900" b="0" i="0" dirty="0">
                <a:solidFill>
                  <a:srgbClr val="51565E"/>
                </a:solidFill>
                <a:effectLst/>
                <a:latin typeface="Roboto" panose="02000000000000000000" pitchFamily="2" charset="0"/>
              </a:rPr>
              <a:t>Timely data is information that is readily available whenever it’s needed. This dimension also covers keeping the data current; data should undergo real-time updates to ensure that it is always available and accessible.</a:t>
            </a:r>
          </a:p>
          <a:p>
            <a:pPr algn="l">
              <a:buFont typeface="Arial" panose="020B0604020202020204" pitchFamily="34" charset="0"/>
              <a:buChar char="•"/>
            </a:pPr>
            <a:r>
              <a:rPr lang="en-IN" sz="2900" b="1" i="0" dirty="0">
                <a:solidFill>
                  <a:srgbClr val="272C37"/>
                </a:solidFill>
                <a:effectLst/>
                <a:latin typeface="Roboto" panose="02000000000000000000" pitchFamily="2" charset="0"/>
              </a:rPr>
              <a:t>Uniqueness</a:t>
            </a:r>
          </a:p>
          <a:p>
            <a:pPr algn="l"/>
            <a:r>
              <a:rPr lang="en-IN" sz="2900" b="0" i="0" dirty="0">
                <a:solidFill>
                  <a:srgbClr val="51565E"/>
                </a:solidFill>
                <a:effectLst/>
                <a:latin typeface="Roboto" panose="02000000000000000000" pitchFamily="2" charset="0"/>
              </a:rPr>
              <a:t>Uniqueness means that no duplications or redundant information are overlapping across all the datasets. No record in the dataset exists multiple times. Analysts use data cleansing and deduplication to help address a low uniqueness score.</a:t>
            </a:r>
          </a:p>
          <a:p>
            <a:pPr algn="l">
              <a:buFont typeface="Arial" panose="020B0604020202020204" pitchFamily="34" charset="0"/>
              <a:buChar char="•"/>
            </a:pPr>
            <a:r>
              <a:rPr lang="en-IN" sz="2900" b="1" i="0" dirty="0">
                <a:solidFill>
                  <a:srgbClr val="272C37"/>
                </a:solidFill>
                <a:effectLst/>
                <a:latin typeface="Roboto" panose="02000000000000000000" pitchFamily="2" charset="0"/>
              </a:rPr>
              <a:t>Validity</a:t>
            </a:r>
          </a:p>
          <a:p>
            <a:pPr algn="l"/>
            <a:r>
              <a:rPr lang="en-IN" sz="2900" b="0" i="0" dirty="0">
                <a:solidFill>
                  <a:srgbClr val="51565E"/>
                </a:solidFill>
                <a:effectLst/>
                <a:latin typeface="Roboto" panose="02000000000000000000" pitchFamily="2" charset="0"/>
              </a:rPr>
              <a:t>Data must be collected according to the organization’s defined business rules and parameters. The information should also conform to the correct, accepted formats, and all dataset values should fall within the proper range. </a:t>
            </a:r>
          </a:p>
          <a:p>
            <a:pPr marL="0" indent="0">
              <a:buNone/>
            </a:pPr>
            <a:endParaRPr lang="en-IN" dirty="0"/>
          </a:p>
        </p:txBody>
      </p:sp>
    </p:spTree>
    <p:extLst>
      <p:ext uri="{BB962C8B-B14F-4D97-AF65-F5344CB8AC3E}">
        <p14:creationId xmlns:p14="http://schemas.microsoft.com/office/powerpoint/2010/main" val="160983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B4D1-F6B4-5788-6767-628C19737809}"/>
              </a:ext>
            </a:extLst>
          </p:cNvPr>
          <p:cNvSpPr>
            <a:spLocks noGrp="1"/>
          </p:cNvSpPr>
          <p:nvPr>
            <p:ph type="title"/>
          </p:nvPr>
        </p:nvSpPr>
        <p:spPr/>
        <p:txBody>
          <a:bodyPr/>
          <a:lstStyle/>
          <a:p>
            <a:r>
              <a:rPr lang="en-IN" dirty="0"/>
              <a:t>Data Quality Best Practices</a:t>
            </a:r>
          </a:p>
        </p:txBody>
      </p:sp>
      <p:sp>
        <p:nvSpPr>
          <p:cNvPr id="3" name="Content Placeholder 2">
            <a:extLst>
              <a:ext uri="{FF2B5EF4-FFF2-40B4-BE49-F238E27FC236}">
                <a16:creationId xmlns:a16="http://schemas.microsoft.com/office/drawing/2014/main" id="{F8F3E4E0-9BB4-DD24-18FE-E829D3B9CBFB}"/>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sz="2100" dirty="0">
                <a:solidFill>
                  <a:srgbClr val="161616"/>
                </a:solidFill>
                <a:latin typeface="Segoe UI" panose="020B0502040204020203" pitchFamily="34" charset="0"/>
              </a:rPr>
              <a:t>Make sure that top-level management is involved. Data analysts can resolve many data quality issues through cross-departmental participation.</a:t>
            </a:r>
          </a:p>
          <a:p>
            <a:pPr algn="l">
              <a:buFont typeface="Arial" panose="020B0604020202020204" pitchFamily="34" charset="0"/>
              <a:buChar char="•"/>
            </a:pPr>
            <a:r>
              <a:rPr lang="en-IN" sz="2100" dirty="0">
                <a:solidFill>
                  <a:srgbClr val="161616"/>
                </a:solidFill>
                <a:latin typeface="Segoe UI" panose="020B0502040204020203" pitchFamily="34" charset="0"/>
              </a:rPr>
              <a:t>Include data quality activity management as part of your data governance framework. The framework sets data policies and data standards, the required roles and offers a business glossary.</a:t>
            </a:r>
          </a:p>
          <a:p>
            <a:pPr algn="l">
              <a:buFont typeface="Arial" panose="020B0604020202020204" pitchFamily="34" charset="0"/>
              <a:buChar char="•"/>
            </a:pPr>
            <a:r>
              <a:rPr lang="en-IN" sz="2100" dirty="0">
                <a:solidFill>
                  <a:srgbClr val="161616"/>
                </a:solidFill>
                <a:latin typeface="Segoe UI" panose="020B0502040204020203" pitchFamily="34" charset="0"/>
              </a:rPr>
              <a:t>Each data quality issue raised must begin with a root cause analysis. If you don’t address the root cause of a data issue, the problem will inevitably appear again. Don’t just address the symptoms of the disease; you need to cure the disease itself.</a:t>
            </a:r>
          </a:p>
          <a:p>
            <a:pPr algn="l">
              <a:buFont typeface="Arial" panose="020B0604020202020204" pitchFamily="34" charset="0"/>
              <a:buChar char="•"/>
            </a:pPr>
            <a:r>
              <a:rPr lang="en-IN" sz="2100" dirty="0">
                <a:solidFill>
                  <a:srgbClr val="161616"/>
                </a:solidFill>
                <a:latin typeface="Segoe UI" panose="020B0502040204020203" pitchFamily="34" charset="0"/>
              </a:rPr>
              <a:t>Maintain a data quality issue log. Each issue needs an entry, complete with information regarding the assigned data owner, the involved data steward, the issue’s impact, the final resolution, and the timing of any necessary proceedings.</a:t>
            </a:r>
          </a:p>
          <a:p>
            <a:pPr algn="l">
              <a:buFont typeface="Arial" panose="020B0604020202020204" pitchFamily="34" charset="0"/>
              <a:buChar char="•"/>
            </a:pPr>
            <a:r>
              <a:rPr lang="en-IN" sz="2100" dirty="0">
                <a:solidFill>
                  <a:srgbClr val="161616"/>
                </a:solidFill>
                <a:latin typeface="Segoe UI" panose="020B0502040204020203" pitchFamily="34" charset="0"/>
              </a:rPr>
              <a:t>Fill data owner and data steward roles from your company’s business side and fill data custodian roles from either business or IT whenever possible and makes the most sense.</a:t>
            </a:r>
          </a:p>
          <a:p>
            <a:pPr algn="l">
              <a:buFont typeface="Arial" panose="020B0604020202020204" pitchFamily="34" charset="0"/>
              <a:buChar char="•"/>
            </a:pPr>
            <a:r>
              <a:rPr lang="en-IN" sz="2100" dirty="0">
                <a:solidFill>
                  <a:srgbClr val="161616"/>
                </a:solidFill>
                <a:latin typeface="Segoe UI" panose="020B0502040204020203" pitchFamily="34" charset="0"/>
              </a:rPr>
              <a:t>Use examples of data quality disasters to raise awareness about the importance of data quality. However, while anecdotes are great for illustrative purposes, you should rely on fact-based impact and risk analysis to justify your solutions and their required funding.</a:t>
            </a:r>
          </a:p>
          <a:p>
            <a:pPr marL="0" indent="0">
              <a:buNone/>
            </a:pPr>
            <a:endParaRPr lang="en-IN" dirty="0"/>
          </a:p>
        </p:txBody>
      </p:sp>
    </p:spTree>
    <p:extLst>
      <p:ext uri="{BB962C8B-B14F-4D97-AF65-F5344CB8AC3E}">
        <p14:creationId xmlns:p14="http://schemas.microsoft.com/office/powerpoint/2010/main" val="1176267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52780-2691-E066-14C2-446D51F45524}"/>
              </a:ext>
            </a:extLst>
          </p:cNvPr>
          <p:cNvSpPr>
            <a:spLocks noGrp="1"/>
          </p:cNvSpPr>
          <p:nvPr>
            <p:ph type="title"/>
          </p:nvPr>
        </p:nvSpPr>
        <p:spPr/>
        <p:txBody>
          <a:bodyPr/>
          <a:lstStyle/>
          <a:p>
            <a:r>
              <a:rPr lang="en-IN" dirty="0"/>
              <a:t>Data Flow </a:t>
            </a:r>
          </a:p>
        </p:txBody>
      </p:sp>
      <p:sp>
        <p:nvSpPr>
          <p:cNvPr id="3" name="Content Placeholder 2">
            <a:extLst>
              <a:ext uri="{FF2B5EF4-FFF2-40B4-BE49-F238E27FC236}">
                <a16:creationId xmlns:a16="http://schemas.microsoft.com/office/drawing/2014/main" id="{935BFC55-002D-2A1A-C767-F08B80DAA4E3}"/>
              </a:ext>
            </a:extLst>
          </p:cNvPr>
          <p:cNvSpPr>
            <a:spLocks noGrp="1"/>
          </p:cNvSpPr>
          <p:nvPr>
            <p:ph idx="1"/>
          </p:nvPr>
        </p:nvSpPr>
        <p:spPr/>
        <p:txBody>
          <a:bodyPr>
            <a:normAutofit fontScale="92500" lnSpcReduction="20000"/>
          </a:bodyPr>
          <a:lstStyle/>
          <a:p>
            <a:r>
              <a:rPr lang="en-IN" sz="1900" dirty="0">
                <a:solidFill>
                  <a:srgbClr val="161616"/>
                </a:solidFill>
                <a:latin typeface="Segoe UI" panose="020B0502040204020203" pitchFamily="34" charset="0"/>
              </a:rPr>
              <a:t>A dataflow is a collection of tables that are created and managed in workspaces in the Power BI service. </a:t>
            </a:r>
          </a:p>
          <a:p>
            <a:endParaRPr lang="en-IN" sz="1900" dirty="0">
              <a:solidFill>
                <a:srgbClr val="161616"/>
              </a:solidFill>
              <a:latin typeface="Segoe UI" panose="020B0502040204020203" pitchFamily="34" charset="0"/>
            </a:endParaRPr>
          </a:p>
          <a:p>
            <a:r>
              <a:rPr lang="en-IN" sz="1900" dirty="0">
                <a:solidFill>
                  <a:srgbClr val="161616"/>
                </a:solidFill>
                <a:latin typeface="Segoe UI" panose="020B0502040204020203" pitchFamily="34" charset="0"/>
              </a:rPr>
              <a:t>A table is a set of columns that are used to store data, much like a table within a database. You can add and edit tables in your dataflow, and manage data refresh schedules, directly from the workspace in which your dataflow was created.</a:t>
            </a:r>
          </a:p>
          <a:p>
            <a:endParaRPr lang="en-IN" sz="1900" dirty="0">
              <a:solidFill>
                <a:srgbClr val="161616"/>
              </a:solidFill>
              <a:latin typeface="Segoe UI" panose="020B0502040204020203" pitchFamily="34" charset="0"/>
            </a:endParaRPr>
          </a:p>
          <a:p>
            <a:pPr algn="l"/>
            <a:r>
              <a:rPr lang="en-IN" sz="1900" dirty="0">
                <a:solidFill>
                  <a:srgbClr val="161616"/>
                </a:solidFill>
                <a:latin typeface="Segoe UI" panose="020B0502040204020203" pitchFamily="34" charset="0"/>
              </a:rPr>
              <a:t>Creating a dataflow by using linked tables enables you to reference an existing table, defined in another dataflow, in a read-only fashion. The following list describes some of the reasons you might choose this approach:</a:t>
            </a:r>
          </a:p>
          <a:p>
            <a:pPr algn="l">
              <a:buFont typeface="Arial" panose="020B0604020202020204" pitchFamily="34" charset="0"/>
              <a:buChar char="•"/>
            </a:pPr>
            <a:r>
              <a:rPr lang="en-IN" sz="1900" dirty="0">
                <a:solidFill>
                  <a:srgbClr val="161616"/>
                </a:solidFill>
                <a:latin typeface="Segoe UI" panose="020B0502040204020203" pitchFamily="34" charset="0"/>
              </a:rPr>
              <a:t>If you want to reuse a table across multiple dataflows, such as a date table or a static lookup table, you should create a table once and then reference it across the other dataflows.</a:t>
            </a:r>
          </a:p>
          <a:p>
            <a:pPr algn="l">
              <a:buFont typeface="Arial" panose="020B0604020202020204" pitchFamily="34" charset="0"/>
              <a:buChar char="•"/>
            </a:pPr>
            <a:r>
              <a:rPr lang="en-IN" sz="1900" dirty="0">
                <a:solidFill>
                  <a:srgbClr val="161616"/>
                </a:solidFill>
                <a:latin typeface="Segoe UI" panose="020B0502040204020203" pitchFamily="34" charset="0"/>
              </a:rPr>
              <a:t>If you want to avoid creating multiple refreshes to a data source, it's better to use linked tables to store the data and act as a cache. Doing so allows every subsequent consumer to use that table, reducing the load to the underlying data source.</a:t>
            </a:r>
          </a:p>
          <a:p>
            <a:pPr algn="l">
              <a:buFont typeface="Arial" panose="020B0604020202020204" pitchFamily="34" charset="0"/>
              <a:buChar char="•"/>
            </a:pPr>
            <a:r>
              <a:rPr lang="en-IN" sz="1900" dirty="0">
                <a:solidFill>
                  <a:srgbClr val="161616"/>
                </a:solidFill>
                <a:latin typeface="Segoe UI" panose="020B0502040204020203" pitchFamily="34" charset="0"/>
              </a:rPr>
              <a:t>If you need to perform a merge between two tables.</a:t>
            </a:r>
          </a:p>
          <a:p>
            <a:endParaRPr lang="en-IN" sz="1900" dirty="0">
              <a:solidFill>
                <a:srgbClr val="161616"/>
              </a:solidFill>
              <a:latin typeface="Segoe UI" panose="020B0502040204020203" pitchFamily="34" charset="0"/>
            </a:endParaRPr>
          </a:p>
        </p:txBody>
      </p:sp>
    </p:spTree>
    <p:extLst>
      <p:ext uri="{BB962C8B-B14F-4D97-AF65-F5344CB8AC3E}">
        <p14:creationId xmlns:p14="http://schemas.microsoft.com/office/powerpoint/2010/main" val="241147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6F4BBC-0348-450A-1AE5-785AA074299A}"/>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Data Analysis with Alteryx</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Magnifying glass showing decling performance">
            <a:extLst>
              <a:ext uri="{FF2B5EF4-FFF2-40B4-BE49-F238E27FC236}">
                <a16:creationId xmlns:a16="http://schemas.microsoft.com/office/drawing/2014/main" id="{87006CFB-7D6B-C263-A191-049439C88FF9}"/>
              </a:ext>
            </a:extLst>
          </p:cNvPr>
          <p:cNvPicPr>
            <a:picLocks noChangeAspect="1"/>
          </p:cNvPicPr>
          <p:nvPr/>
        </p:nvPicPr>
        <p:blipFill rotWithShape="1">
          <a:blip r:embed="rId2"/>
          <a:srcRect l="513" r="31076"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1993517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1182</TotalTime>
  <Words>1665</Words>
  <Application>Microsoft Office PowerPoint</Application>
  <PresentationFormat>Widescreen</PresentationFormat>
  <Paragraphs>133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Roboto</vt:lpstr>
      <vt:lpstr>Segoe UI</vt:lpstr>
      <vt:lpstr>Office Theme</vt:lpstr>
      <vt:lpstr>Data Analysis</vt:lpstr>
      <vt:lpstr>Data Profiling</vt:lpstr>
      <vt:lpstr>Data Lineage</vt:lpstr>
      <vt:lpstr>Data Lineage Overview </vt:lpstr>
      <vt:lpstr>Data Quality </vt:lpstr>
      <vt:lpstr>Data Quality Dimensions</vt:lpstr>
      <vt:lpstr>Data Quality Best Practices</vt:lpstr>
      <vt:lpstr>Data Flow </vt:lpstr>
      <vt:lpstr>Data Analysis with Alteryx</vt:lpstr>
      <vt:lpstr>Alteryx Overview </vt:lpstr>
      <vt:lpstr>Benefits of Alteryx </vt:lpstr>
      <vt:lpstr>Cons of Alteryx </vt:lpstr>
      <vt:lpstr>Why Alteryx </vt:lpstr>
      <vt:lpstr>Why Alteryx </vt:lpstr>
      <vt:lpstr>Alteryx Features </vt:lpstr>
      <vt:lpstr>ETL Transformation</vt:lpstr>
      <vt:lpstr>Tools Description</vt:lpstr>
      <vt:lpstr>Tools Description</vt:lpstr>
      <vt:lpstr>Alteryx Reporting </vt:lpstr>
      <vt:lpstr>Tools Description</vt:lpstr>
      <vt:lpstr>Tools Description</vt:lpstr>
      <vt:lpstr>Data Cleansing Transformation</vt:lpstr>
      <vt:lpstr>Tools Description</vt:lpstr>
      <vt:lpstr>Alteryx Capabilities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Anindita Basak</dc:creator>
  <cp:lastModifiedBy>Anindita Basak</cp:lastModifiedBy>
  <cp:revision>20</cp:revision>
  <dcterms:created xsi:type="dcterms:W3CDTF">2023-03-02T14:52:22Z</dcterms:created>
  <dcterms:modified xsi:type="dcterms:W3CDTF">2023-03-06T11:24:57Z</dcterms:modified>
</cp:coreProperties>
</file>