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1" r:id="rId4"/>
    <p:sldId id="302" r:id="rId5"/>
    <p:sldId id="303" r:id="rId6"/>
    <p:sldId id="304" r:id="rId7"/>
    <p:sldId id="316" r:id="rId8"/>
    <p:sldId id="321" r:id="rId9"/>
    <p:sldId id="320" r:id="rId10"/>
    <p:sldId id="307" r:id="rId11"/>
    <p:sldId id="312" r:id="rId12"/>
    <p:sldId id="313" r:id="rId13"/>
    <p:sldId id="315" r:id="rId14"/>
    <p:sldId id="319"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query answers the question "How many cars with</a:t>
            </a:r>
            <a:r>
              <a:rPr lang="en-US" baseline="0" dirty="0" smtClean="0"/>
              <a:t> NY license plates enter my tool booths every 5 minutes?" and generates an output every 5 minutes.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668363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query answers the question "What is the average wait time at all toll booths for the last 5 minutes</a:t>
            </a:r>
            <a:r>
              <a:rPr lang="en-US" baseline="0" dirty="0" smtClean="0"/>
              <a:t>?" and generates an output every 1 minute.</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893910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query answers the question "Which toll booths have served at least one car with CT plates </a:t>
            </a:r>
            <a:r>
              <a:rPr lang="en-US" baseline="0" dirty="0" smtClean="0"/>
              <a:t>in any 5-minute period?"</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63019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connect</a:t>
            </a:r>
            <a:r>
              <a:rPr lang="en-US" baseline="0" dirty="0" smtClean="0"/>
              <a:t> Microsoft Power BI to a Stream Analytics output and generate graphical dashboards without writing any code. Or, if you're a developer, you can use an event hub as output from a Stream Analytics job and build highly customized dashboards by writing code that subscribes to events fired from the event hub. That is exactly what you'll do in the next lab. The screen shot in this slide shows a preview of what you're going to build.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82252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Extracting information</a:t>
            </a:r>
            <a:r>
              <a:rPr lang="en-US" baseline="0" dirty="0" smtClean="0"/>
              <a:t> </a:t>
            </a:r>
            <a:r>
              <a:rPr lang="en-US" dirty="0" smtClean="0"/>
              <a:t>fro</a:t>
            </a:r>
            <a:r>
              <a:rPr lang="en-US" baseline="0" dirty="0" smtClean="0"/>
              <a:t>m a database using queries (for example, SQL queries) is a well-understood science and is familiar to most researchers. Extracting information from high-volume, high-velocity data streams is an altogether different proposition. Imagine thousands of wind turbines firing telemetry data that includes gear-box oil temperatures (along with other information) at a centralized event hub. How would you write a query that, in real time, identifies all wind turbines whose average oil temperature over the last three minutes exceeds a certain threshold? The demand to process fast-moving data streams in this way is growing every day thanks to the proliferation of mobile phones and </a:t>
            </a:r>
            <a:r>
              <a:rPr lang="en-US" baseline="0" dirty="0" err="1" smtClean="0"/>
              <a:t>IoT</a:t>
            </a:r>
            <a:r>
              <a:rPr lang="en-US" baseline="0" dirty="0" smtClean="0"/>
              <a:t> devices.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4174952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good way to characterize Stream Analytics is to say that a database lets you determine</a:t>
            </a:r>
            <a:r>
              <a:rPr lang="en-US" baseline="0" dirty="0" smtClean="0"/>
              <a:t> how many red cars were sold last year. Stream Analytics lets you determine how many red cars are in the parking lot at any given time. A great example of why it's useful to perform temporal queries on streaming data can be found at http://bit.ly/1SE5g9X ("Connected Cows").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106107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typical scenario</a:t>
            </a:r>
            <a:r>
              <a:rPr lang="en-US" baseline="0" dirty="0" smtClean="0"/>
              <a:t> showing how Stream Analytics is used. On the left are the event producers, such as mobile phones an </a:t>
            </a:r>
            <a:r>
              <a:rPr lang="en-US" baseline="0" dirty="0" err="1" smtClean="0"/>
              <a:t>IoT</a:t>
            </a:r>
            <a:r>
              <a:rPr lang="en-US" baseline="0" dirty="0" smtClean="0"/>
              <a:t> sensors. They fire events to an Azure event hub (using a cloud gateway as an intermediary if the devices themselves aren't IP-capable), which aggregates the events and delivers them to a Stream Analytics job. Stream Analytics queries the data stream and sends the results to one or more outputs, which might include blob storage, a SQL Azure database, another event hub, or (not shown here) Microsoft Power BI.</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68695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genius of Azure Stream Analytics is that</a:t>
            </a:r>
            <a:r>
              <a:rPr lang="en-US" baseline="0" dirty="0" smtClean="0"/>
              <a:t> it allows you to "use what you know" by using SQL to query dynamic data streams. It's not straight SQL, but an enhanced version of T-SQL. The enhancements are necessary to deal with dynamic data. For example, the windowing enhancements enable you to ask questions such as "how many red cars enter the parking lot every 5 minutes?" TIMESTAMP BY lets you designate a field in the data stream as the one that holds the event time -- the time at which the event actually occurred (as opposed to the time the event reached an event hub, which is the default).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07872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query that would work against a SQL database. It also works in</a:t>
            </a:r>
            <a:r>
              <a:rPr lang="en-US" baseline="0" dirty="0" smtClean="0"/>
              <a:t> </a:t>
            </a:r>
            <a:r>
              <a:rPr lang="en-US" dirty="0" smtClean="0"/>
              <a:t>Azure</a:t>
            </a:r>
            <a:r>
              <a:rPr lang="en-US" baseline="0" dirty="0" smtClean="0"/>
              <a:t> Stream Analytics. The context is a scenario in which you manage a collection of toll booths, and an event is fired each time a car enters or leaves a tool booth (two separate data streams in this scenario). Each event includes information such as the event time, the make and model of the car, and the car's license plate info (state and license-plate number).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33524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TIMESTAMP BY is an important extension to the Stream Analytics Query Language </a:t>
            </a:r>
            <a:r>
              <a:rPr lang="en-US" baseline="0" dirty="0" smtClean="0"/>
              <a:t>because it lets you designate one field in the data stream as the one that specifies the event time -- the time at which the event actually occurred. Without this, queries that involve event times use the </a:t>
            </a:r>
            <a:r>
              <a:rPr lang="en-US" i="1" baseline="0" dirty="0" smtClean="0"/>
              <a:t>time at which the event arrived at the event hub</a:t>
            </a:r>
            <a:r>
              <a:rPr lang="en-US" baseline="0" dirty="0" smtClean="0"/>
              <a:t>, not the time at which the event occurred. Virtually all </a:t>
            </a:r>
            <a:r>
              <a:rPr lang="en-US" baseline="0" dirty="0" err="1" smtClean="0"/>
              <a:t>IoT</a:t>
            </a:r>
            <a:r>
              <a:rPr lang="en-US" baseline="0" dirty="0" smtClean="0"/>
              <a:t> data streams include an event-time field.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89883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query determines how long it took to service each car that entered a toll</a:t>
            </a:r>
            <a:r>
              <a:rPr lang="en-US" baseline="0" dirty="0" smtClean="0"/>
              <a:t> booth (i.e., the difference between the time the car entered and exited the toll both). It demonstrates the use of the all-important TIMESTAMP BY extension, which allows you to designate a field in the input as the event time. Without TIMESTAMP BY, the event time is the time at which the event arrived at the input source. And it demonstrates that just as you can use JOIN to join two tables in a SQL database, you can use JOIN in Stream Analytics to join two inputs (data streams). In this example, the two data streams are </a:t>
            </a:r>
            <a:r>
              <a:rPr lang="en-US" baseline="0" dirty="0" err="1" smtClean="0"/>
              <a:t>EntryData</a:t>
            </a:r>
            <a:r>
              <a:rPr lang="en-US" baseline="0" dirty="0" smtClean="0"/>
              <a:t> and </a:t>
            </a:r>
            <a:r>
              <a:rPr lang="en-US" baseline="0" dirty="0" err="1" smtClean="0"/>
              <a:t>ExitData</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259331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One of the key features of the Stream Analytics Query Language is its ability to group results using windows of time whose length you specify. Syntactically, you exercise windowing by using</a:t>
            </a:r>
            <a:r>
              <a:rPr lang="en-US" sz="1200" b="0" i="0" kern="1200" baseline="0" dirty="0" smtClean="0">
                <a:solidFill>
                  <a:schemeClr val="tx1"/>
                </a:solidFill>
                <a:effectLst/>
                <a:latin typeface="+mn-lt"/>
                <a:ea typeface="+mn-ea"/>
                <a:cs typeface="+mn-cs"/>
              </a:rPr>
              <a:t> SQL's GROUP BY clause with </a:t>
            </a:r>
            <a:r>
              <a:rPr lang="en-US" sz="1200" b="0" i="0" kern="1200" baseline="0" dirty="0" err="1" smtClean="0">
                <a:solidFill>
                  <a:schemeClr val="tx1"/>
                </a:solidFill>
                <a:effectLst/>
                <a:latin typeface="+mn-lt"/>
                <a:ea typeface="+mn-ea"/>
                <a:cs typeface="+mn-cs"/>
              </a:rPr>
              <a:t>TumblingWindow</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HoppingWindow</a:t>
            </a:r>
            <a:r>
              <a:rPr lang="en-US" sz="1200" b="0" i="0" kern="1200" baseline="0" dirty="0" smtClean="0">
                <a:solidFill>
                  <a:schemeClr val="tx1"/>
                </a:solidFill>
                <a:effectLst/>
                <a:latin typeface="+mn-lt"/>
                <a:ea typeface="+mn-ea"/>
                <a:cs typeface="+mn-cs"/>
              </a:rPr>
              <a:t>, or </a:t>
            </a:r>
            <a:r>
              <a:rPr lang="en-US" sz="1200" b="0" i="0" kern="1200" baseline="0" dirty="0" err="1" smtClean="0">
                <a:solidFill>
                  <a:schemeClr val="tx1"/>
                </a:solidFill>
                <a:effectLst/>
                <a:latin typeface="+mn-lt"/>
                <a:ea typeface="+mn-ea"/>
                <a:cs typeface="+mn-cs"/>
              </a:rPr>
              <a:t>SlidingWindow</a:t>
            </a:r>
            <a:r>
              <a:rPr lang="en-US" sz="1200" b="0" i="0" kern="1200" baseline="0" dirty="0" smtClean="0">
                <a:solidFill>
                  <a:schemeClr val="tx1"/>
                </a:solidFill>
                <a:effectLst/>
                <a:latin typeface="+mn-lt"/>
                <a:ea typeface="+mn-ea"/>
                <a:cs typeface="+mn-cs"/>
              </a:rPr>
              <a:t>. </a:t>
            </a:r>
            <a:r>
              <a:rPr lang="en-US" dirty="0" err="1" smtClean="0"/>
              <a:t>TumblingWindow</a:t>
            </a:r>
            <a:r>
              <a:rPr lang="en-US" dirty="0" smtClean="0"/>
              <a:t> allows you to ask questions such as "How many red cars go through my toll</a:t>
            </a:r>
            <a:r>
              <a:rPr lang="en-US" baseline="0" dirty="0" smtClean="0"/>
              <a:t> booths every 5 minutes?" </a:t>
            </a:r>
            <a:r>
              <a:rPr lang="en-US" baseline="0" dirty="0" err="1" smtClean="0"/>
              <a:t>HoppingWindow</a:t>
            </a:r>
            <a:r>
              <a:rPr lang="en-US" baseline="0" dirty="0" smtClean="0"/>
              <a:t> lets you ask the same question but generate output at intervals that are independent of the window size -- for example, "Tell me once a minute h</a:t>
            </a:r>
            <a:r>
              <a:rPr lang="en-US" dirty="0" smtClean="0"/>
              <a:t>ow many red cars go through my toll</a:t>
            </a:r>
            <a:r>
              <a:rPr lang="en-US" baseline="0" dirty="0" smtClean="0"/>
              <a:t> booths every 5 minutes." </a:t>
            </a:r>
            <a:r>
              <a:rPr lang="en-US" baseline="0" dirty="0" err="1" smtClean="0"/>
              <a:t>SlidingWindow</a:t>
            </a:r>
            <a:r>
              <a:rPr lang="en-US" baseline="0" dirty="0" smtClean="0"/>
              <a:t> lets you ask "During which 5-minute time periods do 10 or more red cars go through my toll booths?"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02552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6/22/2016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Stream Analytics</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dirty="0" err="1" smtClean="0"/>
              <a:t>TumblingWindow</a:t>
            </a:r>
            <a:endParaRPr lang="en-US" dirty="0"/>
          </a:p>
        </p:txBody>
      </p:sp>
      <p:sp>
        <p:nvSpPr>
          <p:cNvPr id="3" name="Content Placeholder 2"/>
          <p:cNvSpPr>
            <a:spLocks noGrp="1"/>
          </p:cNvSpPr>
          <p:nvPr>
            <p:ph sz="half" idx="1"/>
          </p:nvPr>
        </p:nvSpPr>
        <p:spPr>
          <a:xfrm>
            <a:off x="442823" y="1167443"/>
            <a:ext cx="4019909" cy="2925056"/>
          </a:xfrm>
        </p:spPr>
        <p:txBody>
          <a:bodyPr/>
          <a:lstStyle/>
          <a:p>
            <a:r>
              <a:rPr lang="en-US" dirty="0" smtClean="0"/>
              <a:t>How many New York cars enter a toll booth every 5 minutes?</a:t>
            </a:r>
          </a:p>
        </p:txBody>
      </p:sp>
      <p:sp>
        <p:nvSpPr>
          <p:cNvPr id="4" name="Content Placeholder 3"/>
          <p:cNvSpPr>
            <a:spLocks noGrp="1"/>
          </p:cNvSpPr>
          <p:nvPr>
            <p:ph idx="13"/>
          </p:nvPr>
        </p:nvSpPr>
        <p:spPr>
          <a:xfrm>
            <a:off x="4462732" y="1167442"/>
            <a:ext cx="7326702" cy="2925057"/>
          </a:xfrm>
        </p:spPr>
        <p:txBody>
          <a:bodyPr/>
          <a:lstStyle/>
          <a:p>
            <a:pPr>
              <a:lnSpc>
                <a:spcPct val="60000"/>
              </a:lnSpc>
            </a:pPr>
            <a:r>
              <a:rPr lang="en-US" dirty="0"/>
              <a:t>SELECT </a:t>
            </a:r>
            <a:r>
              <a:rPr lang="en-US" dirty="0" err="1"/>
              <a:t>DateAdd</a:t>
            </a:r>
            <a:r>
              <a:rPr lang="en-US" dirty="0"/>
              <a:t>(minute, -5, </a:t>
            </a:r>
            <a:r>
              <a:rPr lang="en-US" dirty="0" err="1"/>
              <a:t>System.TimeStamp</a:t>
            </a:r>
            <a:r>
              <a:rPr lang="en-US" dirty="0"/>
              <a:t>)</a:t>
            </a:r>
          </a:p>
          <a:p>
            <a:pPr>
              <a:lnSpc>
                <a:spcPct val="60000"/>
              </a:lnSpc>
            </a:pPr>
            <a:r>
              <a:rPr lang="en-US" dirty="0"/>
              <a:t>    AS [Start Time], </a:t>
            </a:r>
            <a:r>
              <a:rPr lang="en-US" dirty="0" err="1"/>
              <a:t>System.TimeStamp</a:t>
            </a:r>
            <a:r>
              <a:rPr lang="en-US" dirty="0"/>
              <a:t> AS [End Time</a:t>
            </a:r>
            <a:r>
              <a:rPr lang="en-US" dirty="0" smtClean="0"/>
              <a:t>],</a:t>
            </a:r>
          </a:p>
          <a:p>
            <a:pPr>
              <a:lnSpc>
                <a:spcPct val="60000"/>
              </a:lnSpc>
            </a:pPr>
            <a:r>
              <a:rPr lang="en-US" dirty="0"/>
              <a:t> </a:t>
            </a:r>
            <a:r>
              <a:rPr lang="en-US" dirty="0" smtClean="0"/>
              <a:t>   COUNT(*)</a:t>
            </a:r>
          </a:p>
          <a:p>
            <a:r>
              <a:rPr lang="en-US" dirty="0" smtClean="0"/>
              <a:t>FROM </a:t>
            </a:r>
            <a:r>
              <a:rPr lang="en-US" dirty="0" err="1"/>
              <a:t>EntryData</a:t>
            </a:r>
            <a:r>
              <a:rPr lang="en-US" dirty="0"/>
              <a:t> </a:t>
            </a:r>
            <a:r>
              <a:rPr lang="en-US" dirty="0" smtClean="0"/>
              <a:t>TIMESTAMP </a:t>
            </a:r>
            <a:r>
              <a:rPr lang="en-US" dirty="0"/>
              <a:t>BY </a:t>
            </a:r>
            <a:r>
              <a:rPr lang="en-US" dirty="0" err="1"/>
              <a:t>EntryTime</a:t>
            </a:r>
            <a:endParaRPr lang="en-US" dirty="0"/>
          </a:p>
          <a:p>
            <a:r>
              <a:rPr lang="en-US" dirty="0"/>
              <a:t>WHERE </a:t>
            </a:r>
            <a:r>
              <a:rPr lang="en-US" dirty="0" smtClean="0"/>
              <a:t>State </a:t>
            </a:r>
            <a:r>
              <a:rPr lang="en-US" dirty="0"/>
              <a:t>= 'NY'</a:t>
            </a:r>
          </a:p>
          <a:p>
            <a:r>
              <a:rPr lang="en-US" dirty="0"/>
              <a:t>GROUP BY </a:t>
            </a:r>
            <a:r>
              <a:rPr lang="en-US" dirty="0" err="1" smtClean="0"/>
              <a:t>TumblingWindow</a:t>
            </a:r>
            <a:r>
              <a:rPr lang="en-US" dirty="0" smtClean="0"/>
              <a:t>(minute, 5)</a:t>
            </a:r>
            <a:endParaRPr lang="en-US" dirty="0"/>
          </a:p>
        </p:txBody>
      </p:sp>
      <p:pic>
        <p:nvPicPr>
          <p:cNvPr id="14" name="Picture 13"/>
          <p:cNvPicPr>
            <a:picLocks noChangeAspect="1"/>
          </p:cNvPicPr>
          <p:nvPr/>
        </p:nvPicPr>
        <p:blipFill>
          <a:blip r:embed="rId3"/>
          <a:stretch>
            <a:fillRect/>
          </a:stretch>
        </p:blipFill>
        <p:spPr>
          <a:xfrm>
            <a:off x="442822" y="4449220"/>
            <a:ext cx="11342423" cy="1825664"/>
          </a:xfrm>
          <a:prstGeom prst="rect">
            <a:avLst/>
          </a:prstGeom>
        </p:spPr>
      </p:pic>
    </p:spTree>
    <p:extLst>
      <p:ext uri="{BB962C8B-B14F-4D97-AF65-F5344CB8AC3E}">
        <p14:creationId xmlns:p14="http://schemas.microsoft.com/office/powerpoint/2010/main" val="22612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dirty="0" err="1" smtClean="0"/>
              <a:t>HoppingWindow</a:t>
            </a:r>
            <a:endParaRPr lang="en-US" dirty="0"/>
          </a:p>
        </p:txBody>
      </p:sp>
      <p:sp>
        <p:nvSpPr>
          <p:cNvPr id="3" name="Content Placeholder 2"/>
          <p:cNvSpPr>
            <a:spLocks noGrp="1"/>
          </p:cNvSpPr>
          <p:nvPr>
            <p:ph sz="half" idx="1"/>
          </p:nvPr>
        </p:nvSpPr>
        <p:spPr>
          <a:xfrm>
            <a:off x="442823" y="1167442"/>
            <a:ext cx="4019909" cy="2925057"/>
          </a:xfrm>
        </p:spPr>
        <p:txBody>
          <a:bodyPr/>
          <a:lstStyle/>
          <a:p>
            <a:r>
              <a:rPr lang="en-US" dirty="0" smtClean="0"/>
              <a:t>What is the average wait time at all toll booths for the last 5 minutes, updated every 1 minute?</a:t>
            </a:r>
            <a:endParaRPr lang="en-US" dirty="0"/>
          </a:p>
        </p:txBody>
      </p:sp>
      <p:sp>
        <p:nvSpPr>
          <p:cNvPr id="4" name="Content Placeholder 3"/>
          <p:cNvSpPr>
            <a:spLocks noGrp="1"/>
          </p:cNvSpPr>
          <p:nvPr>
            <p:ph idx="13"/>
          </p:nvPr>
        </p:nvSpPr>
        <p:spPr>
          <a:xfrm>
            <a:off x="4462732" y="1167442"/>
            <a:ext cx="7326702" cy="2925057"/>
          </a:xfrm>
        </p:spPr>
        <p:txBody>
          <a:bodyPr>
            <a:normAutofit/>
          </a:bodyPr>
          <a:lstStyle/>
          <a:p>
            <a:pPr>
              <a:lnSpc>
                <a:spcPct val="60000"/>
              </a:lnSpc>
            </a:pPr>
            <a:r>
              <a:rPr lang="en-US" dirty="0"/>
              <a:t>SELECT </a:t>
            </a:r>
            <a:r>
              <a:rPr lang="en-US" dirty="0" err="1"/>
              <a:t>DateAdd</a:t>
            </a:r>
            <a:r>
              <a:rPr lang="en-US" dirty="0"/>
              <a:t>(minute, -5, </a:t>
            </a:r>
            <a:r>
              <a:rPr lang="en-US" dirty="0" err="1"/>
              <a:t>System.TimeStamp</a:t>
            </a:r>
            <a:r>
              <a:rPr lang="en-US" dirty="0"/>
              <a:t>)</a:t>
            </a:r>
          </a:p>
          <a:p>
            <a:pPr>
              <a:lnSpc>
                <a:spcPct val="60000"/>
              </a:lnSpc>
            </a:pPr>
            <a:r>
              <a:rPr lang="en-US" dirty="0"/>
              <a:t>    AS [Start Time], </a:t>
            </a:r>
            <a:r>
              <a:rPr lang="en-US" dirty="0" err="1"/>
              <a:t>System.TimeStamp</a:t>
            </a:r>
            <a:r>
              <a:rPr lang="en-US" dirty="0"/>
              <a:t> AS [End Time],</a:t>
            </a:r>
          </a:p>
          <a:p>
            <a:pPr>
              <a:lnSpc>
                <a:spcPct val="60000"/>
              </a:lnSpc>
            </a:pPr>
            <a:r>
              <a:rPr lang="en-US" dirty="0"/>
              <a:t>    AVG(DATEDIFF(minute, </a:t>
            </a:r>
            <a:r>
              <a:rPr lang="en-US" dirty="0" err="1"/>
              <a:t>EN.EntryTime</a:t>
            </a:r>
            <a:r>
              <a:rPr lang="en-US" dirty="0"/>
              <a:t>, </a:t>
            </a:r>
            <a:r>
              <a:rPr lang="en-US" dirty="0" err="1"/>
              <a:t>EX.ExitTime</a:t>
            </a:r>
            <a:r>
              <a:rPr lang="en-US" dirty="0" smtClean="0"/>
              <a:t>))</a:t>
            </a:r>
          </a:p>
          <a:p>
            <a:pPr>
              <a:lnSpc>
                <a:spcPct val="60000"/>
              </a:lnSpc>
            </a:pPr>
            <a:r>
              <a:rPr lang="en-US" dirty="0"/>
              <a:t> </a:t>
            </a:r>
            <a:r>
              <a:rPr lang="en-US" dirty="0" smtClean="0"/>
              <a:t>   AS [Average </a:t>
            </a:r>
            <a:r>
              <a:rPr lang="en-US" dirty="0"/>
              <a:t>Wait Time]</a:t>
            </a:r>
          </a:p>
          <a:p>
            <a:pPr>
              <a:lnSpc>
                <a:spcPct val="60000"/>
              </a:lnSpc>
            </a:pPr>
            <a:r>
              <a:rPr lang="en-US" dirty="0"/>
              <a:t>FROM </a:t>
            </a:r>
            <a:r>
              <a:rPr lang="en-US" dirty="0" err="1"/>
              <a:t>EntryData</a:t>
            </a:r>
            <a:r>
              <a:rPr lang="en-US" dirty="0"/>
              <a:t> EN TIMESTAMP BY </a:t>
            </a:r>
            <a:r>
              <a:rPr lang="en-US" dirty="0" err="1" smtClean="0"/>
              <a:t>EntryTime</a:t>
            </a:r>
            <a:endParaRPr lang="en-US" dirty="0" smtClean="0"/>
          </a:p>
          <a:p>
            <a:pPr>
              <a:lnSpc>
                <a:spcPct val="60000"/>
              </a:lnSpc>
            </a:pPr>
            <a:r>
              <a:rPr lang="en-US" dirty="0" smtClean="0"/>
              <a:t>JOIN </a:t>
            </a:r>
            <a:r>
              <a:rPr lang="en-US" dirty="0" err="1"/>
              <a:t>ExitData</a:t>
            </a:r>
            <a:r>
              <a:rPr lang="en-US" dirty="0"/>
              <a:t> EX TIMESTAMP BY </a:t>
            </a:r>
            <a:r>
              <a:rPr lang="en-US" dirty="0" err="1" smtClean="0"/>
              <a:t>ExitTime</a:t>
            </a:r>
            <a:endParaRPr lang="en-US" dirty="0" smtClean="0"/>
          </a:p>
          <a:p>
            <a:pPr>
              <a:lnSpc>
                <a:spcPct val="60000"/>
              </a:lnSpc>
            </a:pPr>
            <a:r>
              <a:rPr lang="en-US" dirty="0" smtClean="0"/>
              <a:t>    ON </a:t>
            </a:r>
            <a:r>
              <a:rPr lang="en-US" dirty="0" err="1"/>
              <a:t>EN.TollId</a:t>
            </a:r>
            <a:r>
              <a:rPr lang="en-US" dirty="0"/>
              <a:t> = </a:t>
            </a:r>
            <a:r>
              <a:rPr lang="en-US" dirty="0" err="1" smtClean="0"/>
              <a:t>EX.TollId</a:t>
            </a:r>
            <a:endParaRPr lang="en-US" dirty="0" smtClean="0"/>
          </a:p>
          <a:p>
            <a:pPr>
              <a:lnSpc>
                <a:spcPct val="60000"/>
              </a:lnSpc>
            </a:pPr>
            <a:r>
              <a:rPr lang="en-US" dirty="0" smtClean="0"/>
              <a:t>    AND </a:t>
            </a:r>
            <a:r>
              <a:rPr lang="en-US" dirty="0" err="1"/>
              <a:t>EN.LicensePlate</a:t>
            </a:r>
            <a:r>
              <a:rPr lang="en-US" dirty="0"/>
              <a:t> = </a:t>
            </a:r>
            <a:r>
              <a:rPr lang="en-US" dirty="0" err="1" smtClean="0"/>
              <a:t>EX.LicensePlate</a:t>
            </a:r>
            <a:endParaRPr lang="en-US" dirty="0"/>
          </a:p>
          <a:p>
            <a:pPr>
              <a:lnSpc>
                <a:spcPct val="60000"/>
              </a:lnSpc>
            </a:pPr>
            <a:r>
              <a:rPr lang="en-US" dirty="0" smtClean="0"/>
              <a:t>    AND </a:t>
            </a:r>
            <a:r>
              <a:rPr lang="en-US" dirty="0"/>
              <a:t>DATEDIFF(minute, EN, EX) BETWEEN 0 AND </a:t>
            </a:r>
            <a:r>
              <a:rPr lang="en-US" dirty="0" smtClean="0"/>
              <a:t>60</a:t>
            </a:r>
          </a:p>
          <a:p>
            <a:pPr>
              <a:lnSpc>
                <a:spcPct val="60000"/>
              </a:lnSpc>
            </a:pPr>
            <a:r>
              <a:rPr lang="en-US" dirty="0" smtClean="0"/>
              <a:t>GROUP </a:t>
            </a:r>
            <a:r>
              <a:rPr lang="en-US" dirty="0"/>
              <a:t>BY </a:t>
            </a:r>
            <a:r>
              <a:rPr lang="en-US" dirty="0" err="1"/>
              <a:t>HoppingWindow</a:t>
            </a:r>
            <a:r>
              <a:rPr lang="en-US" dirty="0"/>
              <a:t>(minute, 5, 1)</a:t>
            </a:r>
          </a:p>
        </p:txBody>
      </p:sp>
      <p:pic>
        <p:nvPicPr>
          <p:cNvPr id="9" name="Picture 8"/>
          <p:cNvPicPr>
            <a:picLocks noChangeAspect="1"/>
          </p:cNvPicPr>
          <p:nvPr/>
        </p:nvPicPr>
        <p:blipFill>
          <a:blip r:embed="rId3"/>
          <a:stretch>
            <a:fillRect/>
          </a:stretch>
        </p:blipFill>
        <p:spPr>
          <a:xfrm>
            <a:off x="442823" y="4449220"/>
            <a:ext cx="11422202" cy="1784312"/>
          </a:xfrm>
          <a:prstGeom prst="rect">
            <a:avLst/>
          </a:prstGeom>
        </p:spPr>
      </p:pic>
    </p:spTree>
    <p:extLst>
      <p:ext uri="{BB962C8B-B14F-4D97-AF65-F5344CB8AC3E}">
        <p14:creationId xmlns:p14="http://schemas.microsoft.com/office/powerpoint/2010/main" val="230333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dirty="0" err="1" smtClean="0"/>
              <a:t>SlidingWindow</a:t>
            </a:r>
            <a:endParaRPr lang="en-US" dirty="0"/>
          </a:p>
        </p:txBody>
      </p:sp>
      <p:sp>
        <p:nvSpPr>
          <p:cNvPr id="3" name="Content Placeholder 2"/>
          <p:cNvSpPr>
            <a:spLocks noGrp="1"/>
          </p:cNvSpPr>
          <p:nvPr>
            <p:ph sz="half" idx="1"/>
          </p:nvPr>
        </p:nvSpPr>
        <p:spPr>
          <a:xfrm>
            <a:off x="442823" y="1167442"/>
            <a:ext cx="4019909" cy="2925057"/>
          </a:xfrm>
        </p:spPr>
        <p:txBody>
          <a:bodyPr/>
          <a:lstStyle/>
          <a:p>
            <a:r>
              <a:rPr lang="en-US" dirty="0" smtClean="0"/>
              <a:t>In which 5-minute windows does at least one Connecticut car enter a toll booth?</a:t>
            </a:r>
            <a:endParaRPr lang="en-US" dirty="0"/>
          </a:p>
        </p:txBody>
      </p:sp>
      <p:sp>
        <p:nvSpPr>
          <p:cNvPr id="4" name="Content Placeholder 3"/>
          <p:cNvSpPr>
            <a:spLocks noGrp="1"/>
          </p:cNvSpPr>
          <p:nvPr>
            <p:ph idx="13"/>
          </p:nvPr>
        </p:nvSpPr>
        <p:spPr>
          <a:xfrm>
            <a:off x="4462732" y="1167442"/>
            <a:ext cx="7326702" cy="2925057"/>
          </a:xfrm>
        </p:spPr>
        <p:txBody>
          <a:bodyPr/>
          <a:lstStyle/>
          <a:p>
            <a:r>
              <a:rPr lang="en-US" dirty="0"/>
              <a:t>SELECT </a:t>
            </a:r>
            <a:r>
              <a:rPr lang="en-US" dirty="0" err="1"/>
              <a:t>DateAdd</a:t>
            </a:r>
            <a:r>
              <a:rPr lang="en-US" dirty="0"/>
              <a:t>(minute</a:t>
            </a:r>
            <a:r>
              <a:rPr lang="en-US" dirty="0" smtClean="0"/>
              <a:t>, -</a:t>
            </a:r>
            <a:r>
              <a:rPr lang="en-US" dirty="0"/>
              <a:t>5</a:t>
            </a:r>
            <a:r>
              <a:rPr lang="en-US" dirty="0" smtClean="0"/>
              <a:t>, </a:t>
            </a:r>
            <a:r>
              <a:rPr lang="en-US" dirty="0" err="1" smtClean="0"/>
              <a:t>System.TimeStamp</a:t>
            </a:r>
            <a:r>
              <a:rPr lang="en-US" dirty="0" smtClean="0"/>
              <a:t>)</a:t>
            </a:r>
          </a:p>
          <a:p>
            <a:r>
              <a:rPr lang="en-US" dirty="0"/>
              <a:t> </a:t>
            </a:r>
            <a:r>
              <a:rPr lang="en-US" dirty="0" smtClean="0"/>
              <a:t>   AS </a:t>
            </a:r>
            <a:r>
              <a:rPr lang="en-US" dirty="0"/>
              <a:t>[Start Time</a:t>
            </a:r>
            <a:r>
              <a:rPr lang="en-US" dirty="0" smtClean="0"/>
              <a:t>], </a:t>
            </a:r>
            <a:r>
              <a:rPr lang="en-US" dirty="0" err="1" smtClean="0"/>
              <a:t>System.TimeStamp</a:t>
            </a:r>
            <a:r>
              <a:rPr lang="en-US" dirty="0" smtClean="0"/>
              <a:t> </a:t>
            </a:r>
            <a:r>
              <a:rPr lang="en-US" dirty="0"/>
              <a:t>AS [End Time</a:t>
            </a:r>
            <a:r>
              <a:rPr lang="en-US" dirty="0" smtClean="0"/>
              <a:t>],</a:t>
            </a:r>
          </a:p>
          <a:p>
            <a:r>
              <a:rPr lang="en-US" dirty="0"/>
              <a:t> </a:t>
            </a:r>
            <a:r>
              <a:rPr lang="en-US" dirty="0" smtClean="0"/>
              <a:t>   </a:t>
            </a:r>
            <a:r>
              <a:rPr lang="en-US" dirty="0" err="1" smtClean="0"/>
              <a:t>TollId</a:t>
            </a:r>
            <a:r>
              <a:rPr lang="en-US" dirty="0"/>
              <a:t>, COUNT(*) </a:t>
            </a:r>
          </a:p>
          <a:p>
            <a:r>
              <a:rPr lang="en-US" dirty="0"/>
              <a:t>FROM </a:t>
            </a:r>
            <a:r>
              <a:rPr lang="en-US" dirty="0" err="1"/>
              <a:t>EntryData</a:t>
            </a:r>
            <a:r>
              <a:rPr lang="en-US" dirty="0"/>
              <a:t> TIMESTAMP BY </a:t>
            </a:r>
            <a:r>
              <a:rPr lang="en-US" dirty="0" err="1"/>
              <a:t>EntryTime</a:t>
            </a:r>
            <a:endParaRPr lang="en-US" dirty="0"/>
          </a:p>
          <a:p>
            <a:r>
              <a:rPr lang="en-US" dirty="0"/>
              <a:t>WHERE State = </a:t>
            </a:r>
            <a:r>
              <a:rPr lang="en-US" dirty="0" smtClean="0"/>
              <a:t>'CT'</a:t>
            </a:r>
            <a:endParaRPr lang="en-US" dirty="0"/>
          </a:p>
          <a:p>
            <a:r>
              <a:rPr lang="en-US" dirty="0"/>
              <a:t>GROUP BY </a:t>
            </a:r>
            <a:r>
              <a:rPr lang="en-US" dirty="0" err="1"/>
              <a:t>TollId</a:t>
            </a:r>
            <a:r>
              <a:rPr lang="en-US" dirty="0"/>
              <a:t>, </a:t>
            </a:r>
            <a:r>
              <a:rPr lang="en-US" dirty="0" err="1"/>
              <a:t>SlidingWindow</a:t>
            </a:r>
            <a:r>
              <a:rPr lang="en-US" dirty="0"/>
              <a:t>(minute, 5)</a:t>
            </a:r>
          </a:p>
          <a:p>
            <a:r>
              <a:rPr lang="en-US" dirty="0"/>
              <a:t>HAVING COUNT(*) &gt; </a:t>
            </a:r>
            <a:r>
              <a:rPr lang="en-US" dirty="0" smtClean="0"/>
              <a:t>0</a:t>
            </a:r>
            <a:endParaRPr lang="en-US" dirty="0"/>
          </a:p>
        </p:txBody>
      </p:sp>
      <p:pic>
        <p:nvPicPr>
          <p:cNvPr id="8" name="Picture 7"/>
          <p:cNvPicPr>
            <a:picLocks noChangeAspect="1"/>
          </p:cNvPicPr>
          <p:nvPr/>
        </p:nvPicPr>
        <p:blipFill>
          <a:blip r:embed="rId3"/>
          <a:stretch>
            <a:fillRect/>
          </a:stretch>
        </p:blipFill>
        <p:spPr>
          <a:xfrm>
            <a:off x="442822" y="4450846"/>
            <a:ext cx="11346612" cy="1787480"/>
          </a:xfrm>
          <a:prstGeom prst="rect">
            <a:avLst/>
          </a:prstGeom>
        </p:spPr>
      </p:pic>
    </p:spTree>
    <p:extLst>
      <p:ext uri="{BB962C8B-B14F-4D97-AF65-F5344CB8AC3E}">
        <p14:creationId xmlns:p14="http://schemas.microsoft.com/office/powerpoint/2010/main" val="230675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Real-Time Dashboards</a:t>
            </a:r>
            <a:endParaRPr lang="en-US" dirty="0"/>
          </a:p>
        </p:txBody>
      </p:sp>
      <p:sp>
        <p:nvSpPr>
          <p:cNvPr id="3" name="Content Placeholder 2"/>
          <p:cNvSpPr>
            <a:spLocks noGrp="1"/>
          </p:cNvSpPr>
          <p:nvPr>
            <p:ph idx="1"/>
          </p:nvPr>
        </p:nvSpPr>
        <p:spPr/>
        <p:txBody>
          <a:bodyPr/>
          <a:lstStyle/>
          <a:p>
            <a:r>
              <a:rPr lang="en-US" dirty="0" smtClean="0"/>
              <a:t>Direct Stream Analytics output to an Azure event hub</a:t>
            </a:r>
          </a:p>
          <a:p>
            <a:r>
              <a:rPr lang="en-US" dirty="0" smtClean="0"/>
              <a:t>Write code that subscribes to events from the event hub</a:t>
            </a:r>
            <a:endParaRPr lang="en-US" dirty="0"/>
          </a:p>
        </p:txBody>
      </p:sp>
      <p:pic>
        <p:nvPicPr>
          <p:cNvPr id="5" name="Picture 4"/>
          <p:cNvPicPr>
            <a:picLocks noChangeAspect="1"/>
          </p:cNvPicPr>
          <p:nvPr/>
        </p:nvPicPr>
        <p:blipFill>
          <a:blip r:embed="rId3"/>
          <a:stretch>
            <a:fillRect/>
          </a:stretch>
        </p:blipFill>
        <p:spPr>
          <a:xfrm>
            <a:off x="2234426" y="3188319"/>
            <a:ext cx="7723147" cy="28771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039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Stream Analytics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of Things (</a:t>
            </a:r>
            <a:r>
              <a:rPr lang="en-US" dirty="0" err="1" smtClean="0"/>
              <a:t>IoT</a:t>
            </a:r>
            <a:r>
              <a:rPr lang="en-US" dirty="0" smtClean="0"/>
              <a:t>)</a:t>
            </a:r>
            <a:endParaRPr lang="en-US" dirty="0"/>
          </a:p>
        </p:txBody>
      </p:sp>
      <p:sp>
        <p:nvSpPr>
          <p:cNvPr id="3" name="Content Placeholder 2"/>
          <p:cNvSpPr>
            <a:spLocks noGrp="1"/>
          </p:cNvSpPr>
          <p:nvPr>
            <p:ph idx="1"/>
          </p:nvPr>
        </p:nvSpPr>
        <p:spPr>
          <a:xfrm>
            <a:off x="838200" y="1825625"/>
            <a:ext cx="6989956" cy="4351338"/>
          </a:xfrm>
        </p:spPr>
        <p:txBody>
          <a:bodyPr>
            <a:normAutofit/>
          </a:bodyPr>
          <a:lstStyle/>
          <a:p>
            <a:r>
              <a:rPr lang="en-US" dirty="0"/>
              <a:t>Currently 20 billion devices connected to the Internet</a:t>
            </a:r>
          </a:p>
          <a:p>
            <a:r>
              <a:rPr lang="en-US" dirty="0"/>
              <a:t>By 2020, </a:t>
            </a:r>
            <a:r>
              <a:rPr lang="en-US" dirty="0" smtClean="0"/>
              <a:t>expect 50 </a:t>
            </a:r>
            <a:r>
              <a:rPr lang="en-US" dirty="0"/>
              <a:t>billion or more</a:t>
            </a:r>
          </a:p>
          <a:p>
            <a:pPr lvl="1"/>
            <a:r>
              <a:rPr lang="en-US" dirty="0" smtClean="0"/>
              <a:t>Health-monitoring </a:t>
            </a:r>
            <a:r>
              <a:rPr lang="en-US" dirty="0"/>
              <a:t>devices</a:t>
            </a:r>
          </a:p>
          <a:p>
            <a:pPr lvl="1"/>
            <a:r>
              <a:rPr lang="en-US" dirty="0"/>
              <a:t>T</a:t>
            </a:r>
            <a:r>
              <a:rPr lang="en-US" dirty="0" smtClean="0"/>
              <a:t>hermostats</a:t>
            </a:r>
            <a:r>
              <a:rPr lang="en-US" dirty="0"/>
              <a:t>, wind turbines, and solar farms</a:t>
            </a:r>
          </a:p>
          <a:p>
            <a:pPr lvl="1"/>
            <a:r>
              <a:rPr lang="en-US" dirty="0"/>
              <a:t>Cars, </a:t>
            </a:r>
            <a:r>
              <a:rPr lang="en-US" dirty="0" smtClean="0"/>
              <a:t>trucks</a:t>
            </a:r>
            <a:r>
              <a:rPr lang="en-US" dirty="0"/>
              <a:t>, traffic lights, and drones</a:t>
            </a:r>
          </a:p>
          <a:p>
            <a:pPr lvl="1"/>
            <a:r>
              <a:rPr lang="en-US" dirty="0"/>
              <a:t>EVERYTHING will be connected</a:t>
            </a:r>
          </a:p>
          <a:p>
            <a:r>
              <a:rPr lang="en-US" dirty="0"/>
              <a:t>How do you process all that data?</a:t>
            </a:r>
          </a:p>
          <a:p>
            <a:r>
              <a:rPr lang="en-US" dirty="0"/>
              <a:t>How do you process it in real time</a:t>
            </a:r>
            <a:r>
              <a:rPr lang="en-US" dirty="0" smtClean="0"/>
              <a:t>?</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8358" y="1690688"/>
            <a:ext cx="2651133" cy="4238276"/>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p:txBody>
          <a:bodyPr/>
          <a:lstStyle/>
          <a:p>
            <a:r>
              <a:rPr lang="en-US" dirty="0"/>
              <a:t>Highly scalable service for analyzing data in motion</a:t>
            </a:r>
          </a:p>
          <a:p>
            <a:r>
              <a:rPr lang="en-US" dirty="0" smtClean="0"/>
              <a:t>Supports </a:t>
            </a:r>
            <a:r>
              <a:rPr lang="en-US" dirty="0"/>
              <a:t>SQL-like query language for data analysis</a:t>
            </a:r>
          </a:p>
          <a:p>
            <a:r>
              <a:rPr lang="en-US" dirty="0"/>
              <a:t>Scales </a:t>
            </a:r>
            <a:r>
              <a:rPr lang="en-US" dirty="0" smtClean="0"/>
              <a:t>using </a:t>
            </a:r>
            <a:r>
              <a:rPr lang="en-US" dirty="0"/>
              <a:t>Streaming Units (1 SU ~= 1 MB/sec)</a:t>
            </a:r>
          </a:p>
          <a:p>
            <a:endParaRPr lang="en-US" dirty="0"/>
          </a:p>
        </p:txBody>
      </p:sp>
      <p:sp>
        <p:nvSpPr>
          <p:cNvPr id="4" name="Chevron 3"/>
          <p:cNvSpPr/>
          <p:nvPr/>
        </p:nvSpPr>
        <p:spPr bwMode="auto">
          <a:xfrm>
            <a:off x="9867612" y="3818057"/>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Chevron 4"/>
          <p:cNvSpPr/>
          <p:nvPr/>
        </p:nvSpPr>
        <p:spPr bwMode="auto">
          <a:xfrm>
            <a:off x="624959" y="3818057"/>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Chevron 5"/>
          <p:cNvSpPr/>
          <p:nvPr/>
        </p:nvSpPr>
        <p:spPr bwMode="auto">
          <a:xfrm>
            <a:off x="1935609" y="3818057"/>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Chevron 6"/>
          <p:cNvSpPr/>
          <p:nvPr/>
        </p:nvSpPr>
        <p:spPr bwMode="auto">
          <a:xfrm>
            <a:off x="3249818" y="3818057"/>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Chevron 7"/>
          <p:cNvSpPr/>
          <p:nvPr/>
        </p:nvSpPr>
        <p:spPr bwMode="auto">
          <a:xfrm>
            <a:off x="4573026" y="3818057"/>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hevron 8"/>
          <p:cNvSpPr/>
          <p:nvPr/>
        </p:nvSpPr>
        <p:spPr bwMode="auto">
          <a:xfrm>
            <a:off x="5919785" y="3818057"/>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Chevron 9"/>
          <p:cNvSpPr/>
          <p:nvPr/>
        </p:nvSpPr>
        <p:spPr bwMode="auto">
          <a:xfrm>
            <a:off x="7221196" y="3818057"/>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Chevron 10"/>
          <p:cNvSpPr/>
          <p:nvPr/>
        </p:nvSpPr>
        <p:spPr bwMode="auto">
          <a:xfrm>
            <a:off x="8541085" y="3818057"/>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Oval 11"/>
          <p:cNvSpPr/>
          <p:nvPr/>
        </p:nvSpPr>
        <p:spPr bwMode="auto">
          <a:xfrm>
            <a:off x="2929815" y="4074440"/>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13" name="Straight Connector 12"/>
          <p:cNvCxnSpPr/>
          <p:nvPr/>
        </p:nvCxnSpPr>
        <p:spPr>
          <a:xfrm>
            <a:off x="3215593" y="4233910"/>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03143" y="4043491"/>
            <a:ext cx="1529073" cy="332399"/>
          </a:xfrm>
          <a:prstGeom prst="rect">
            <a:avLst/>
          </a:prstGeom>
          <a:noFill/>
        </p:spPr>
        <p:txBody>
          <a:bodyPr wrap="none" lIns="0" tIns="0" rIns="0" bIns="0" rtlCol="0">
            <a:spAutoFit/>
          </a:bodyPr>
          <a:lstStyle/>
          <a:p>
            <a:pPr algn="r">
              <a:lnSpc>
                <a:spcPct val="90000"/>
              </a:lnSpc>
              <a:spcBef>
                <a:spcPct val="20000"/>
              </a:spcBef>
              <a:buSzPct val="80000"/>
            </a:pPr>
            <a:r>
              <a:rPr lang="en-US" sz="2400" dirty="0" smtClean="0">
                <a:solidFill>
                  <a:srgbClr val="006DD6"/>
                </a:solidFill>
              </a:rPr>
              <a:t>Event Hubs</a:t>
            </a:r>
            <a:endParaRPr lang="en-US" sz="2400" dirty="0">
              <a:solidFill>
                <a:srgbClr val="006DD6"/>
              </a:solidFill>
            </a:endParaRPr>
          </a:p>
        </p:txBody>
      </p:sp>
      <p:sp>
        <p:nvSpPr>
          <p:cNvPr id="15" name="TextBox 14"/>
          <p:cNvSpPr txBox="1"/>
          <p:nvPr/>
        </p:nvSpPr>
        <p:spPr>
          <a:xfrm>
            <a:off x="752434" y="5355216"/>
            <a:ext cx="2009243" cy="332399"/>
          </a:xfrm>
          <a:prstGeom prst="rect">
            <a:avLst/>
          </a:prstGeom>
          <a:noFill/>
        </p:spPr>
        <p:txBody>
          <a:bodyPr wrap="square" lIns="0" tIns="0" rIns="0" bIns="0" rtlCol="0">
            <a:spAutoFit/>
          </a:bodyPr>
          <a:lstStyle/>
          <a:p>
            <a:pPr algn="r">
              <a:lnSpc>
                <a:spcPct val="90000"/>
              </a:lnSpc>
              <a:spcBef>
                <a:spcPct val="20000"/>
              </a:spcBef>
              <a:buSzPct val="80000"/>
            </a:pPr>
            <a:r>
              <a:rPr lang="en-US" sz="2400" dirty="0" smtClean="0">
                <a:solidFill>
                  <a:srgbClr val="006DD6"/>
                </a:solidFill>
              </a:rPr>
              <a:t>Blob Storage</a:t>
            </a:r>
            <a:endParaRPr lang="en-US" sz="2400" dirty="0">
              <a:solidFill>
                <a:srgbClr val="006DD6"/>
              </a:solidFill>
            </a:endParaRPr>
          </a:p>
        </p:txBody>
      </p:sp>
      <p:sp>
        <p:nvSpPr>
          <p:cNvPr id="16" name="TextBox 15"/>
          <p:cNvSpPr txBox="1"/>
          <p:nvPr/>
        </p:nvSpPr>
        <p:spPr>
          <a:xfrm>
            <a:off x="8084034" y="4960803"/>
            <a:ext cx="30294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Azure SQL Database</a:t>
            </a:r>
            <a:endParaRPr lang="en-US" sz="2400" dirty="0">
              <a:solidFill>
                <a:srgbClr val="006DD6"/>
              </a:solidFill>
            </a:endParaRPr>
          </a:p>
        </p:txBody>
      </p:sp>
      <p:sp>
        <p:nvSpPr>
          <p:cNvPr id="17" name="TextBox 16"/>
          <p:cNvSpPr txBox="1"/>
          <p:nvPr/>
        </p:nvSpPr>
        <p:spPr>
          <a:xfrm>
            <a:off x="8084034" y="4500689"/>
            <a:ext cx="2769527"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Blob Storage</a:t>
            </a:r>
            <a:endParaRPr lang="en-US" sz="2400" dirty="0">
              <a:solidFill>
                <a:srgbClr val="006DD6"/>
              </a:solidFill>
            </a:endParaRPr>
          </a:p>
        </p:txBody>
      </p:sp>
      <p:sp>
        <p:nvSpPr>
          <p:cNvPr id="18" name="TextBox 17"/>
          <p:cNvSpPr txBox="1"/>
          <p:nvPr/>
        </p:nvSpPr>
        <p:spPr>
          <a:xfrm>
            <a:off x="8084034" y="4058965"/>
            <a:ext cx="20092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Event Hubs</a:t>
            </a:r>
            <a:endParaRPr lang="en-US" sz="2400" dirty="0">
              <a:solidFill>
                <a:srgbClr val="006DD6"/>
              </a:solidFill>
            </a:endParaRPr>
          </a:p>
        </p:txBody>
      </p:sp>
      <p:cxnSp>
        <p:nvCxnSpPr>
          <p:cNvPr id="19" name="Straight Connector 18"/>
          <p:cNvCxnSpPr/>
          <p:nvPr/>
        </p:nvCxnSpPr>
        <p:spPr>
          <a:xfrm>
            <a:off x="7023798" y="4233910"/>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bwMode="auto">
          <a:xfrm>
            <a:off x="7561643" y="4074440"/>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21" name="Straight Connector 20"/>
          <p:cNvCxnSpPr/>
          <p:nvPr/>
        </p:nvCxnSpPr>
        <p:spPr>
          <a:xfrm>
            <a:off x="7023798" y="4675634"/>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7561643" y="4516164"/>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23" name="Straight Connector 22"/>
          <p:cNvCxnSpPr/>
          <p:nvPr/>
        </p:nvCxnSpPr>
        <p:spPr>
          <a:xfrm>
            <a:off x="7023798" y="5127003"/>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a:off x="7561643" y="4967533"/>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25" name="Straight Connector 24"/>
          <p:cNvCxnSpPr/>
          <p:nvPr/>
        </p:nvCxnSpPr>
        <p:spPr>
          <a:xfrm>
            <a:off x="7023798" y="5559489"/>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bwMode="auto">
          <a:xfrm>
            <a:off x="7561643" y="5400019"/>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TextBox 26"/>
          <p:cNvSpPr txBox="1"/>
          <p:nvPr/>
        </p:nvSpPr>
        <p:spPr>
          <a:xfrm>
            <a:off x="8084034" y="5393289"/>
            <a:ext cx="30294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Other Output Sinks</a:t>
            </a:r>
            <a:endParaRPr lang="en-US" sz="2400" dirty="0">
              <a:solidFill>
                <a:srgbClr val="006DD6"/>
              </a:solidFill>
            </a:endParaRPr>
          </a:p>
        </p:txBody>
      </p:sp>
      <p:cxnSp>
        <p:nvCxnSpPr>
          <p:cNvPr id="28" name="Straight Connector 27"/>
          <p:cNvCxnSpPr/>
          <p:nvPr/>
        </p:nvCxnSpPr>
        <p:spPr>
          <a:xfrm>
            <a:off x="3215593" y="5549441"/>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929815" y="5375617"/>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0" name="Rounded Rectangle 29"/>
          <p:cNvSpPr/>
          <p:nvPr/>
        </p:nvSpPr>
        <p:spPr bwMode="auto">
          <a:xfrm>
            <a:off x="3737987" y="3713703"/>
            <a:ext cx="3285811" cy="2359056"/>
          </a:xfrm>
          <a:prstGeom prst="roundRect">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7148" y="3713703"/>
            <a:ext cx="1967486" cy="1967486"/>
          </a:xfrm>
          <a:prstGeom prst="rect">
            <a:avLst/>
          </a:prstGeom>
        </p:spPr>
      </p:pic>
      <p:sp>
        <p:nvSpPr>
          <p:cNvPr id="32" name="TextBox 31"/>
          <p:cNvSpPr txBox="1"/>
          <p:nvPr/>
        </p:nvSpPr>
        <p:spPr>
          <a:xfrm>
            <a:off x="4079670" y="5507570"/>
            <a:ext cx="2602444" cy="387798"/>
          </a:xfrm>
          <a:prstGeom prst="rect">
            <a:avLst/>
          </a:prstGeom>
          <a:noFill/>
        </p:spPr>
        <p:txBody>
          <a:bodyPr wrap="none" lIns="0" tIns="0" rIns="0" bIns="0" rtlCol="0">
            <a:spAutoFit/>
          </a:bodyPr>
          <a:lstStyle/>
          <a:p>
            <a:pPr algn="ctr">
              <a:lnSpc>
                <a:spcPct val="90000"/>
              </a:lnSpc>
              <a:spcBef>
                <a:spcPct val="20000"/>
              </a:spcBef>
              <a:buSzPct val="80000"/>
            </a:pPr>
            <a:r>
              <a:rPr lang="en-US" sz="2800" dirty="0" smtClean="0">
                <a:solidFill>
                  <a:srgbClr val="006DD6"/>
                </a:solidFill>
              </a:rPr>
              <a:t>Stream Analytics</a:t>
            </a:r>
            <a:endParaRPr lang="en-US" sz="2800" dirty="0">
              <a:solidFill>
                <a:srgbClr val="006DD6"/>
              </a:solidFill>
            </a:endParaRPr>
          </a:p>
        </p:txBody>
      </p:sp>
      <p:sp>
        <p:nvSpPr>
          <p:cNvPr id="33" name="Oval 32"/>
          <p:cNvSpPr/>
          <p:nvPr/>
        </p:nvSpPr>
        <p:spPr bwMode="auto">
          <a:xfrm>
            <a:off x="2929815" y="4731602"/>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34" name="Straight Connector 33"/>
          <p:cNvCxnSpPr/>
          <p:nvPr/>
        </p:nvCxnSpPr>
        <p:spPr>
          <a:xfrm>
            <a:off x="3215593" y="4891072"/>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18742" y="4700653"/>
            <a:ext cx="1213474" cy="332399"/>
          </a:xfrm>
          <a:prstGeom prst="rect">
            <a:avLst/>
          </a:prstGeom>
          <a:noFill/>
        </p:spPr>
        <p:txBody>
          <a:bodyPr wrap="none" lIns="0" tIns="0" rIns="0" bIns="0" rtlCol="0">
            <a:spAutoFit/>
          </a:bodyPr>
          <a:lstStyle/>
          <a:p>
            <a:pPr algn="r">
              <a:lnSpc>
                <a:spcPct val="90000"/>
              </a:lnSpc>
              <a:spcBef>
                <a:spcPct val="20000"/>
              </a:spcBef>
              <a:buSzPct val="80000"/>
            </a:pPr>
            <a:r>
              <a:rPr lang="en-US" sz="2400" dirty="0" err="1" smtClean="0">
                <a:solidFill>
                  <a:srgbClr val="006DD6"/>
                </a:solidFill>
              </a:rPr>
              <a:t>IoT</a:t>
            </a:r>
            <a:r>
              <a:rPr lang="en-US" sz="2400" dirty="0" smtClean="0">
                <a:solidFill>
                  <a:srgbClr val="006DD6"/>
                </a:solidFill>
              </a:rPr>
              <a:t> Hubs</a:t>
            </a:r>
            <a:endParaRPr lang="en-US" sz="2400" dirty="0">
              <a:solidFill>
                <a:srgbClr val="006DD6"/>
              </a:solidFill>
            </a:endParaRPr>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10" y="1533944"/>
            <a:ext cx="10351393" cy="5001324"/>
          </a:xfrm>
          <a:prstGeom prst="rect">
            <a:avLst/>
          </a:prstGeom>
        </p:spPr>
      </p:pic>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Query Language</a:t>
            </a:r>
            <a:endParaRPr lang="en-US" dirty="0"/>
          </a:p>
        </p:txBody>
      </p:sp>
      <p:sp>
        <p:nvSpPr>
          <p:cNvPr id="3" name="Content Placeholder 2"/>
          <p:cNvSpPr>
            <a:spLocks noGrp="1"/>
          </p:cNvSpPr>
          <p:nvPr>
            <p:ph idx="1"/>
          </p:nvPr>
        </p:nvSpPr>
        <p:spPr>
          <a:xfrm>
            <a:off x="838199" y="1825625"/>
            <a:ext cx="10658707" cy="4351338"/>
          </a:xfrm>
        </p:spPr>
        <p:txBody>
          <a:bodyPr>
            <a:normAutofit/>
          </a:bodyPr>
          <a:lstStyle/>
          <a:p>
            <a:r>
              <a:rPr lang="en-US" dirty="0"/>
              <a:t>SQL-like language for querying live data streams</a:t>
            </a:r>
          </a:p>
          <a:p>
            <a:pPr lvl="1"/>
            <a:r>
              <a:rPr lang="en-US" dirty="0"/>
              <a:t>Subset of T-SQL</a:t>
            </a:r>
          </a:p>
          <a:p>
            <a:pPr lvl="1"/>
            <a:r>
              <a:rPr lang="en-US" dirty="0"/>
              <a:t>Supports </a:t>
            </a:r>
            <a:r>
              <a:rPr lang="en-US" dirty="0" err="1"/>
              <a:t>bigint</a:t>
            </a:r>
            <a:r>
              <a:rPr lang="en-US" dirty="0"/>
              <a:t>, float, </a:t>
            </a:r>
            <a:r>
              <a:rPr lang="en-US" dirty="0" err="1"/>
              <a:t>nvarchar</a:t>
            </a:r>
            <a:r>
              <a:rPr lang="en-US" dirty="0"/>
              <a:t>(max), </a:t>
            </a:r>
            <a:r>
              <a:rPr lang="en-US" dirty="0" err="1"/>
              <a:t>datetime</a:t>
            </a:r>
            <a:r>
              <a:rPr lang="en-US" dirty="0"/>
              <a:t>, record, and array</a:t>
            </a:r>
          </a:p>
          <a:p>
            <a:pPr lvl="1"/>
            <a:r>
              <a:rPr lang="en-US" dirty="0"/>
              <a:t>Supports SELECT, FROM, WHERE, GROUP BY, and other </a:t>
            </a:r>
            <a:r>
              <a:rPr lang="en-US" dirty="0" smtClean="0"/>
              <a:t>common Data Manipulation Language (DML) statements</a:t>
            </a:r>
            <a:endParaRPr lang="en-US" dirty="0"/>
          </a:p>
          <a:p>
            <a:pPr lvl="1"/>
            <a:r>
              <a:rPr lang="en-US" dirty="0"/>
              <a:t>Supports COUNT, AVG, DATEDIFF, and other common functions</a:t>
            </a:r>
          </a:p>
          <a:p>
            <a:r>
              <a:rPr lang="en-US" dirty="0" smtClean="0"/>
              <a:t>Adds extensions </a:t>
            </a:r>
            <a:r>
              <a:rPr lang="en-US" dirty="0"/>
              <a:t>such as TIMESTAMP BY and </a:t>
            </a:r>
            <a:r>
              <a:rPr lang="en-US" dirty="0" err="1"/>
              <a:t>System.Timestamp</a:t>
            </a:r>
            <a:endParaRPr lang="en-US" dirty="0"/>
          </a:p>
          <a:p>
            <a:r>
              <a:rPr lang="en-US" dirty="0"/>
              <a:t>Supports temporal grouping of events via "windowing</a:t>
            </a:r>
            <a:r>
              <a:rPr lang="en-US" dirty="0" smtClean="0"/>
              <a:t>"</a:t>
            </a:r>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Querying a Data Stream</a:t>
            </a:r>
            <a:endParaRPr lang="en-US" dirty="0"/>
          </a:p>
        </p:txBody>
      </p:sp>
      <p:sp>
        <p:nvSpPr>
          <p:cNvPr id="3" name="Content Placeholder 2"/>
          <p:cNvSpPr>
            <a:spLocks noGrp="1"/>
          </p:cNvSpPr>
          <p:nvPr>
            <p:ph sz="half" idx="1"/>
          </p:nvPr>
        </p:nvSpPr>
        <p:spPr>
          <a:xfrm>
            <a:off x="442823" y="1167442"/>
            <a:ext cx="4019909" cy="2925056"/>
          </a:xfrm>
        </p:spPr>
        <p:txBody>
          <a:bodyPr/>
          <a:lstStyle/>
          <a:p>
            <a:r>
              <a:rPr lang="en-US" dirty="0" smtClean="0"/>
              <a:t>List all Connecticut cars that enter a toll booth, and include the entry time, toll booth ID, and license-plate number</a:t>
            </a:r>
            <a:endParaRPr lang="en-US" dirty="0"/>
          </a:p>
        </p:txBody>
      </p:sp>
      <p:sp>
        <p:nvSpPr>
          <p:cNvPr id="4" name="Content Placeholder 3"/>
          <p:cNvSpPr>
            <a:spLocks noGrp="1"/>
          </p:cNvSpPr>
          <p:nvPr>
            <p:ph idx="13"/>
          </p:nvPr>
        </p:nvSpPr>
        <p:spPr>
          <a:xfrm>
            <a:off x="4462732" y="1167442"/>
            <a:ext cx="7326702" cy="2925055"/>
          </a:xfrm>
        </p:spPr>
        <p:txBody>
          <a:bodyPr/>
          <a:lstStyle/>
          <a:p>
            <a:r>
              <a:rPr lang="en-US" dirty="0"/>
              <a:t>SELECT </a:t>
            </a:r>
            <a:r>
              <a:rPr lang="en-US" dirty="0" err="1"/>
              <a:t>EntryTime</a:t>
            </a:r>
            <a:r>
              <a:rPr lang="en-US" dirty="0"/>
              <a:t>, </a:t>
            </a:r>
            <a:r>
              <a:rPr lang="en-US" dirty="0" err="1"/>
              <a:t>TollId</a:t>
            </a:r>
            <a:r>
              <a:rPr lang="en-US" dirty="0"/>
              <a:t>, </a:t>
            </a:r>
            <a:r>
              <a:rPr lang="en-US" dirty="0" err="1"/>
              <a:t>LicensePlate</a:t>
            </a:r>
            <a:endParaRPr lang="en-US" dirty="0"/>
          </a:p>
          <a:p>
            <a:r>
              <a:rPr lang="en-US" dirty="0"/>
              <a:t>FROM </a:t>
            </a:r>
            <a:r>
              <a:rPr lang="en-US" dirty="0" err="1"/>
              <a:t>EntryData</a:t>
            </a:r>
            <a:endParaRPr lang="en-US" dirty="0"/>
          </a:p>
          <a:p>
            <a:r>
              <a:rPr lang="en-US" dirty="0" smtClean="0"/>
              <a:t>WHERE State </a:t>
            </a:r>
            <a:r>
              <a:rPr lang="en-US" dirty="0"/>
              <a:t>= </a:t>
            </a:r>
            <a:r>
              <a:rPr lang="en-US" dirty="0" smtClean="0"/>
              <a:t>'CT'</a:t>
            </a:r>
            <a:endParaRPr lang="en-US" dirty="0"/>
          </a:p>
        </p:txBody>
      </p:sp>
      <p:pic>
        <p:nvPicPr>
          <p:cNvPr id="8" name="Picture 7"/>
          <p:cNvPicPr>
            <a:picLocks noChangeAspect="1"/>
          </p:cNvPicPr>
          <p:nvPr/>
        </p:nvPicPr>
        <p:blipFill>
          <a:blip r:embed="rId3"/>
          <a:stretch>
            <a:fillRect/>
          </a:stretch>
        </p:blipFill>
        <p:spPr>
          <a:xfrm>
            <a:off x="442823" y="4450846"/>
            <a:ext cx="11328246" cy="1776475"/>
          </a:xfrm>
          <a:prstGeom prst="rect">
            <a:avLst/>
          </a:prstGeom>
        </p:spPr>
      </p:pic>
    </p:spTree>
    <p:extLst>
      <p:ext uri="{BB962C8B-B14F-4D97-AF65-F5344CB8AC3E}">
        <p14:creationId xmlns:p14="http://schemas.microsoft.com/office/powerpoint/2010/main" val="233547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Designating a Field as the Event Time</a:t>
            </a:r>
            <a:endParaRPr lang="en-US" dirty="0"/>
          </a:p>
        </p:txBody>
      </p:sp>
      <p:sp>
        <p:nvSpPr>
          <p:cNvPr id="3" name="Content Placeholder 2"/>
          <p:cNvSpPr>
            <a:spLocks noGrp="1"/>
          </p:cNvSpPr>
          <p:nvPr>
            <p:ph sz="half" idx="1"/>
          </p:nvPr>
        </p:nvSpPr>
        <p:spPr>
          <a:xfrm>
            <a:off x="442823" y="1167442"/>
            <a:ext cx="4019909" cy="2925056"/>
          </a:xfrm>
        </p:spPr>
        <p:txBody>
          <a:bodyPr/>
          <a:lstStyle/>
          <a:p>
            <a:r>
              <a:rPr lang="en-US" dirty="0" smtClean="0"/>
              <a:t>Designate the </a:t>
            </a:r>
            <a:r>
              <a:rPr lang="en-US" dirty="0" err="1" smtClean="0"/>
              <a:t>EntryTime</a:t>
            </a:r>
            <a:r>
              <a:rPr lang="en-US" dirty="0" smtClean="0"/>
              <a:t> field as the event time for calculations that involve event time</a:t>
            </a:r>
            <a:endParaRPr lang="en-US" dirty="0"/>
          </a:p>
        </p:txBody>
      </p:sp>
      <p:sp>
        <p:nvSpPr>
          <p:cNvPr id="4" name="Content Placeholder 3"/>
          <p:cNvSpPr>
            <a:spLocks noGrp="1"/>
          </p:cNvSpPr>
          <p:nvPr>
            <p:ph idx="13"/>
          </p:nvPr>
        </p:nvSpPr>
        <p:spPr>
          <a:xfrm>
            <a:off x="4462732" y="1167442"/>
            <a:ext cx="7326702" cy="2925055"/>
          </a:xfrm>
        </p:spPr>
        <p:txBody>
          <a:bodyPr/>
          <a:lstStyle/>
          <a:p>
            <a:r>
              <a:rPr lang="en-US" dirty="0"/>
              <a:t>SELECT </a:t>
            </a:r>
            <a:r>
              <a:rPr lang="en-US" dirty="0" err="1" smtClean="0"/>
              <a:t>System.Timestamp</a:t>
            </a:r>
            <a:r>
              <a:rPr lang="en-US" dirty="0" smtClean="0"/>
              <a:t> AS [Entry Time],</a:t>
            </a:r>
          </a:p>
          <a:p>
            <a:r>
              <a:rPr lang="en-US" dirty="0"/>
              <a:t> </a:t>
            </a:r>
            <a:r>
              <a:rPr lang="en-US" dirty="0" smtClean="0"/>
              <a:t>   </a:t>
            </a:r>
            <a:r>
              <a:rPr lang="en-US" dirty="0" err="1" smtClean="0"/>
              <a:t>TollId</a:t>
            </a:r>
            <a:r>
              <a:rPr lang="en-US" dirty="0"/>
              <a:t>, </a:t>
            </a:r>
            <a:r>
              <a:rPr lang="en-US" dirty="0" err="1"/>
              <a:t>LicensePlate</a:t>
            </a:r>
            <a:endParaRPr lang="en-US" dirty="0"/>
          </a:p>
          <a:p>
            <a:r>
              <a:rPr lang="en-US" dirty="0"/>
              <a:t>FROM </a:t>
            </a:r>
            <a:r>
              <a:rPr lang="en-US" dirty="0" err="1" smtClean="0"/>
              <a:t>EntryData</a:t>
            </a:r>
            <a:r>
              <a:rPr lang="en-US" dirty="0" smtClean="0"/>
              <a:t> TIMESTAMP BY </a:t>
            </a:r>
            <a:r>
              <a:rPr lang="en-US" dirty="0" err="1" smtClean="0"/>
              <a:t>EntryTime</a:t>
            </a:r>
            <a:endParaRPr lang="en-US" dirty="0"/>
          </a:p>
          <a:p>
            <a:r>
              <a:rPr lang="en-US" dirty="0"/>
              <a:t>WHERE State = 'CT</a:t>
            </a:r>
            <a:r>
              <a:rPr lang="en-US" dirty="0" smtClean="0"/>
              <a:t>'</a:t>
            </a:r>
            <a:endParaRPr lang="en-US" dirty="0"/>
          </a:p>
        </p:txBody>
      </p:sp>
      <p:pic>
        <p:nvPicPr>
          <p:cNvPr id="8" name="Picture 7"/>
          <p:cNvPicPr>
            <a:picLocks noChangeAspect="1"/>
          </p:cNvPicPr>
          <p:nvPr/>
        </p:nvPicPr>
        <p:blipFill>
          <a:blip r:embed="rId3"/>
          <a:stretch>
            <a:fillRect/>
          </a:stretch>
        </p:blipFill>
        <p:spPr>
          <a:xfrm>
            <a:off x="442823" y="4450846"/>
            <a:ext cx="11328246" cy="1776475"/>
          </a:xfrm>
          <a:prstGeom prst="rect">
            <a:avLst/>
          </a:prstGeom>
        </p:spPr>
      </p:pic>
    </p:spTree>
    <p:extLst>
      <p:ext uri="{BB962C8B-B14F-4D97-AF65-F5344CB8AC3E}">
        <p14:creationId xmlns:p14="http://schemas.microsoft.com/office/powerpoint/2010/main" val="326835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JOINing</a:t>
            </a:r>
            <a:r>
              <a:rPr lang="en-US" dirty="0" smtClean="0"/>
              <a:t> Two Data Streams</a:t>
            </a:r>
            <a:endParaRPr lang="en-US" dirty="0"/>
          </a:p>
        </p:txBody>
      </p:sp>
      <p:sp>
        <p:nvSpPr>
          <p:cNvPr id="5" name="Content Placeholder 2"/>
          <p:cNvSpPr>
            <a:spLocks noGrp="1"/>
          </p:cNvSpPr>
          <p:nvPr>
            <p:ph sz="half" idx="1"/>
          </p:nvPr>
        </p:nvSpPr>
        <p:spPr>
          <a:xfrm>
            <a:off x="442823" y="1167442"/>
            <a:ext cx="4019909" cy="2925057"/>
          </a:xfrm>
        </p:spPr>
        <p:txBody>
          <a:bodyPr/>
          <a:lstStyle/>
          <a:p>
            <a:r>
              <a:rPr lang="en-US" dirty="0" smtClean="0"/>
              <a:t>How long does it take each car that enters a tool booth to pay the toll and exit the booth?</a:t>
            </a:r>
            <a:endParaRPr lang="en-US" dirty="0"/>
          </a:p>
        </p:txBody>
      </p:sp>
      <p:sp>
        <p:nvSpPr>
          <p:cNvPr id="6" name="Content Placeholder 3"/>
          <p:cNvSpPr>
            <a:spLocks noGrp="1"/>
          </p:cNvSpPr>
          <p:nvPr>
            <p:ph idx="13"/>
          </p:nvPr>
        </p:nvSpPr>
        <p:spPr>
          <a:xfrm>
            <a:off x="4462732" y="1167442"/>
            <a:ext cx="7326702" cy="2925057"/>
          </a:xfrm>
        </p:spPr>
        <p:txBody>
          <a:bodyPr/>
          <a:lstStyle/>
          <a:p>
            <a:r>
              <a:rPr lang="en-US" dirty="0"/>
              <a:t>SELECT </a:t>
            </a:r>
            <a:r>
              <a:rPr lang="en-US" dirty="0" err="1"/>
              <a:t>EN.TollId</a:t>
            </a:r>
            <a:r>
              <a:rPr lang="en-US" dirty="0"/>
              <a:t>, </a:t>
            </a:r>
            <a:r>
              <a:rPr lang="en-US" dirty="0" err="1"/>
              <a:t>EN.EntryTime</a:t>
            </a:r>
            <a:r>
              <a:rPr lang="en-US" dirty="0"/>
              <a:t>, </a:t>
            </a:r>
            <a:r>
              <a:rPr lang="en-US" dirty="0" err="1" smtClean="0"/>
              <a:t>EN.LicensePlate</a:t>
            </a:r>
            <a:r>
              <a:rPr lang="en-US" dirty="0" smtClean="0"/>
              <a:t>,</a:t>
            </a:r>
          </a:p>
          <a:p>
            <a:r>
              <a:rPr lang="en-US" dirty="0"/>
              <a:t> </a:t>
            </a:r>
            <a:r>
              <a:rPr lang="en-US" dirty="0" smtClean="0"/>
              <a:t>   DATEDIFF(minute</a:t>
            </a:r>
            <a:r>
              <a:rPr lang="en-US" dirty="0"/>
              <a:t>, </a:t>
            </a:r>
            <a:r>
              <a:rPr lang="en-US" dirty="0" err="1"/>
              <a:t>EN.EntryTime</a:t>
            </a:r>
            <a:r>
              <a:rPr lang="en-US" dirty="0"/>
              <a:t>, </a:t>
            </a:r>
            <a:r>
              <a:rPr lang="en-US" dirty="0" err="1" smtClean="0"/>
              <a:t>EX.ExitTime</a:t>
            </a:r>
            <a:r>
              <a:rPr lang="en-US" dirty="0" smtClean="0"/>
              <a:t>) AS Minutes</a:t>
            </a:r>
            <a:endParaRPr lang="en-US" dirty="0"/>
          </a:p>
          <a:p>
            <a:r>
              <a:rPr lang="en-US" dirty="0"/>
              <a:t>FROM </a:t>
            </a:r>
            <a:r>
              <a:rPr lang="en-US" dirty="0" err="1"/>
              <a:t>EntryData</a:t>
            </a:r>
            <a:r>
              <a:rPr lang="en-US" dirty="0"/>
              <a:t> EN TIMESTAMP BY </a:t>
            </a:r>
            <a:r>
              <a:rPr lang="en-US" dirty="0" err="1"/>
              <a:t>EntryTime</a:t>
            </a:r>
            <a:endParaRPr lang="en-US" dirty="0"/>
          </a:p>
          <a:p>
            <a:r>
              <a:rPr lang="en-US" dirty="0"/>
              <a:t>JOIN </a:t>
            </a:r>
            <a:r>
              <a:rPr lang="en-US" dirty="0" err="1"/>
              <a:t>ExitData</a:t>
            </a:r>
            <a:r>
              <a:rPr lang="en-US" dirty="0"/>
              <a:t> EX TIMESTAMP BY </a:t>
            </a:r>
            <a:r>
              <a:rPr lang="en-US" dirty="0" err="1"/>
              <a:t>ExitTime</a:t>
            </a:r>
            <a:endParaRPr lang="en-US" dirty="0"/>
          </a:p>
          <a:p>
            <a:r>
              <a:rPr lang="en-US" dirty="0" smtClean="0"/>
              <a:t>    ON </a:t>
            </a:r>
            <a:r>
              <a:rPr lang="en-US" dirty="0" err="1"/>
              <a:t>EN.TollId</a:t>
            </a:r>
            <a:r>
              <a:rPr lang="en-US" dirty="0"/>
              <a:t> = </a:t>
            </a:r>
            <a:r>
              <a:rPr lang="en-US" dirty="0" err="1" smtClean="0"/>
              <a:t>EX.TollId</a:t>
            </a:r>
            <a:endParaRPr lang="en-US" dirty="0"/>
          </a:p>
          <a:p>
            <a:r>
              <a:rPr lang="en-US" dirty="0" smtClean="0"/>
              <a:t>    AND </a:t>
            </a:r>
            <a:r>
              <a:rPr lang="en-US" dirty="0" err="1"/>
              <a:t>EN.LicensePlate</a:t>
            </a:r>
            <a:r>
              <a:rPr lang="en-US" dirty="0"/>
              <a:t> = </a:t>
            </a:r>
            <a:r>
              <a:rPr lang="en-US" dirty="0" err="1"/>
              <a:t>EX.LicensePlate</a:t>
            </a:r>
            <a:endParaRPr lang="en-US" dirty="0"/>
          </a:p>
          <a:p>
            <a:r>
              <a:rPr lang="en-US" dirty="0" smtClean="0"/>
              <a:t>    AND </a:t>
            </a:r>
            <a:r>
              <a:rPr lang="en-US" dirty="0"/>
              <a:t>DATEDIFF(minute, EN, EX) BETWEEN 0 AND 60</a:t>
            </a:r>
          </a:p>
        </p:txBody>
      </p:sp>
      <p:pic>
        <p:nvPicPr>
          <p:cNvPr id="11" name="Picture 10"/>
          <p:cNvPicPr>
            <a:picLocks noChangeAspect="1"/>
          </p:cNvPicPr>
          <p:nvPr/>
        </p:nvPicPr>
        <p:blipFill>
          <a:blip r:embed="rId3"/>
          <a:stretch>
            <a:fillRect/>
          </a:stretch>
        </p:blipFill>
        <p:spPr>
          <a:xfrm>
            <a:off x="442823" y="4450847"/>
            <a:ext cx="11342254" cy="1771823"/>
          </a:xfrm>
          <a:prstGeom prst="rect">
            <a:avLst/>
          </a:prstGeom>
        </p:spPr>
      </p:pic>
    </p:spTree>
    <p:extLst>
      <p:ext uri="{BB962C8B-B14F-4D97-AF65-F5344CB8AC3E}">
        <p14:creationId xmlns:p14="http://schemas.microsoft.com/office/powerpoint/2010/main" val="221797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p:txBody>
          <a:bodyPr/>
          <a:lstStyle/>
          <a:p>
            <a:r>
              <a:rPr lang="en-US" dirty="0" smtClean="0"/>
              <a:t>Count or aggregate events over a specified time period</a:t>
            </a:r>
            <a:endParaRPr lang="en-US" dirty="0"/>
          </a:p>
        </p:txBody>
      </p:sp>
      <p:cxnSp>
        <p:nvCxnSpPr>
          <p:cNvPr id="4" name="Straight Connector 3"/>
          <p:cNvCxnSpPr/>
          <p:nvPr/>
        </p:nvCxnSpPr>
        <p:spPr>
          <a:xfrm>
            <a:off x="688763" y="3240275"/>
            <a:ext cx="2945083" cy="8905"/>
          </a:xfrm>
          <a:prstGeom prst="line">
            <a:avLst/>
          </a:prstGeom>
          <a:ln w="38100">
            <a:solidFill>
              <a:srgbClr val="235888"/>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902519"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1080649"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1258779"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2636317"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2826323"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688762" y="3608410"/>
            <a:ext cx="1472542" cy="866899"/>
          </a:xfrm>
          <a:prstGeom prst="rect">
            <a:avLst/>
          </a:prstGeom>
          <a:ln w="38100">
            <a:solidFill>
              <a:srgbClr val="235888"/>
            </a:solidFill>
          </a:ln>
        </p:spPr>
        <p:style>
          <a:lnRef idx="1">
            <a:schemeClr val="accent1"/>
          </a:lnRef>
          <a:fillRef idx="0">
            <a:schemeClr val="accent1"/>
          </a:fillRef>
          <a:effectRef idx="0">
            <a:schemeClr val="accent1"/>
          </a:effectRef>
          <a:fontRef idx="minor">
            <a:schemeClr val="tx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2161304" y="4475308"/>
            <a:ext cx="1472542" cy="866899"/>
          </a:xfrm>
          <a:prstGeom prst="rect">
            <a:avLst/>
          </a:prstGeom>
          <a:ln w="38100">
            <a:solidFill>
              <a:srgbClr val="235888"/>
            </a:solidFill>
          </a:ln>
        </p:spPr>
        <p:style>
          <a:lnRef idx="1">
            <a:schemeClr val="accent1"/>
          </a:lnRef>
          <a:fillRef idx="0">
            <a:schemeClr val="accent1"/>
          </a:fillRef>
          <a:effectRef idx="0">
            <a:schemeClr val="accent1"/>
          </a:effectRef>
          <a:fontRef idx="minor">
            <a:schemeClr val="tx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Rectangle 11"/>
          <p:cNvSpPr/>
          <p:nvPr/>
        </p:nvSpPr>
        <p:spPr bwMode="auto">
          <a:xfrm>
            <a:off x="902519" y="3933309"/>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p:nvSpPr>
        <p:spPr bwMode="auto">
          <a:xfrm>
            <a:off x="1080649" y="3933309"/>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258779" y="3933309"/>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Rectangle 14"/>
          <p:cNvSpPr/>
          <p:nvPr/>
        </p:nvSpPr>
        <p:spPr bwMode="auto">
          <a:xfrm>
            <a:off x="2636317" y="4800208"/>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Rectangle 15"/>
          <p:cNvSpPr/>
          <p:nvPr/>
        </p:nvSpPr>
        <p:spPr bwMode="auto">
          <a:xfrm>
            <a:off x="2826323" y="4800208"/>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TextBox 16"/>
          <p:cNvSpPr txBox="1"/>
          <p:nvPr/>
        </p:nvSpPr>
        <p:spPr>
          <a:xfrm>
            <a:off x="688762" y="259395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err="1" smtClean="0">
                <a:solidFill>
                  <a:srgbClr val="5095D1"/>
                </a:solidFill>
              </a:rPr>
              <a:t>TumblingWindow</a:t>
            </a:r>
            <a:endParaRPr lang="en-US" sz="2800" dirty="0">
              <a:solidFill>
                <a:srgbClr val="5095D1"/>
              </a:solidFill>
            </a:endParaRPr>
          </a:p>
        </p:txBody>
      </p:sp>
      <p:cxnSp>
        <p:nvCxnSpPr>
          <p:cNvPr id="18" name="Straight Connector 17"/>
          <p:cNvCxnSpPr/>
          <p:nvPr/>
        </p:nvCxnSpPr>
        <p:spPr>
          <a:xfrm>
            <a:off x="4441370" y="3240275"/>
            <a:ext cx="2945083" cy="8905"/>
          </a:xfrm>
          <a:prstGeom prst="line">
            <a:avLst/>
          </a:prstGeom>
          <a:ln w="38100">
            <a:solidFill>
              <a:srgbClr val="235888"/>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auto">
          <a:xfrm>
            <a:off x="4655126"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4833256"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ectangle 20"/>
          <p:cNvSpPr/>
          <p:nvPr/>
        </p:nvSpPr>
        <p:spPr bwMode="auto">
          <a:xfrm>
            <a:off x="5011386"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Rectangle 21"/>
          <p:cNvSpPr/>
          <p:nvPr/>
        </p:nvSpPr>
        <p:spPr bwMode="auto">
          <a:xfrm>
            <a:off x="6388924"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3" name="Rectangle 22"/>
          <p:cNvSpPr/>
          <p:nvPr/>
        </p:nvSpPr>
        <p:spPr bwMode="auto">
          <a:xfrm>
            <a:off x="6578930"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bwMode="auto">
          <a:xfrm>
            <a:off x="4441369" y="3608410"/>
            <a:ext cx="1472542" cy="866899"/>
          </a:xfrm>
          <a:prstGeom prst="rect">
            <a:avLst/>
          </a:prstGeom>
          <a:ln w="38100">
            <a:solidFill>
              <a:srgbClr val="235888"/>
            </a:solidFill>
          </a:ln>
        </p:spPr>
        <p:style>
          <a:lnRef idx="1">
            <a:schemeClr val="accent1"/>
          </a:lnRef>
          <a:fillRef idx="0">
            <a:schemeClr val="accent1"/>
          </a:fillRef>
          <a:effectRef idx="0">
            <a:schemeClr val="accent1"/>
          </a:effectRef>
          <a:fontRef idx="minor">
            <a:schemeClr val="tx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Rectangle 24"/>
          <p:cNvSpPr/>
          <p:nvPr/>
        </p:nvSpPr>
        <p:spPr bwMode="auto">
          <a:xfrm>
            <a:off x="5913911" y="5356673"/>
            <a:ext cx="1472542" cy="866899"/>
          </a:xfrm>
          <a:prstGeom prst="rect">
            <a:avLst/>
          </a:prstGeom>
          <a:ln w="38100">
            <a:solidFill>
              <a:srgbClr val="235888"/>
            </a:solidFill>
          </a:ln>
        </p:spPr>
        <p:style>
          <a:lnRef idx="1">
            <a:schemeClr val="accent1"/>
          </a:lnRef>
          <a:fillRef idx="0">
            <a:schemeClr val="accent1"/>
          </a:fillRef>
          <a:effectRef idx="0">
            <a:schemeClr val="accent1"/>
          </a:effectRef>
          <a:fontRef idx="minor">
            <a:schemeClr val="tx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p:nvSpPr>
        <p:spPr bwMode="auto">
          <a:xfrm>
            <a:off x="4655126" y="3933309"/>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Rectangle 26"/>
          <p:cNvSpPr/>
          <p:nvPr/>
        </p:nvSpPr>
        <p:spPr bwMode="auto">
          <a:xfrm>
            <a:off x="4833256" y="3933309"/>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Rectangle 27"/>
          <p:cNvSpPr/>
          <p:nvPr/>
        </p:nvSpPr>
        <p:spPr bwMode="auto">
          <a:xfrm>
            <a:off x="5011386" y="3933309"/>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TextBox 28"/>
          <p:cNvSpPr txBox="1"/>
          <p:nvPr/>
        </p:nvSpPr>
        <p:spPr>
          <a:xfrm>
            <a:off x="4441369" y="259395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err="1" smtClean="0">
                <a:solidFill>
                  <a:srgbClr val="5095D1"/>
                </a:solidFill>
              </a:rPr>
              <a:t>HoppingWindow</a:t>
            </a:r>
            <a:endParaRPr lang="en-US" sz="2800" dirty="0">
              <a:solidFill>
                <a:srgbClr val="5095D1"/>
              </a:solidFill>
            </a:endParaRPr>
          </a:p>
        </p:txBody>
      </p:sp>
      <p:cxnSp>
        <p:nvCxnSpPr>
          <p:cNvPr id="30" name="Straight Connector 29"/>
          <p:cNvCxnSpPr/>
          <p:nvPr/>
        </p:nvCxnSpPr>
        <p:spPr>
          <a:xfrm>
            <a:off x="8098970" y="3240275"/>
            <a:ext cx="2945083" cy="8905"/>
          </a:xfrm>
          <a:prstGeom prst="line">
            <a:avLst/>
          </a:prstGeom>
          <a:ln w="38100">
            <a:solidFill>
              <a:srgbClr val="235888"/>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8312726"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ectangle 31"/>
          <p:cNvSpPr/>
          <p:nvPr/>
        </p:nvSpPr>
        <p:spPr bwMode="auto">
          <a:xfrm>
            <a:off x="8490856"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Rectangle 32"/>
          <p:cNvSpPr/>
          <p:nvPr/>
        </p:nvSpPr>
        <p:spPr bwMode="auto">
          <a:xfrm>
            <a:off x="8668986"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10046524"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Rectangle 34"/>
          <p:cNvSpPr/>
          <p:nvPr/>
        </p:nvSpPr>
        <p:spPr bwMode="auto">
          <a:xfrm>
            <a:off x="10236530" y="3174960"/>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Rectangle 35"/>
          <p:cNvSpPr/>
          <p:nvPr/>
        </p:nvSpPr>
        <p:spPr bwMode="auto">
          <a:xfrm>
            <a:off x="8312730" y="3608410"/>
            <a:ext cx="1472542" cy="866899"/>
          </a:xfrm>
          <a:prstGeom prst="rect">
            <a:avLst/>
          </a:prstGeom>
          <a:ln w="38100">
            <a:solidFill>
              <a:srgbClr val="235888"/>
            </a:solidFill>
          </a:ln>
        </p:spPr>
        <p:style>
          <a:lnRef idx="1">
            <a:schemeClr val="accent1"/>
          </a:lnRef>
          <a:fillRef idx="0">
            <a:schemeClr val="accent1"/>
          </a:fillRef>
          <a:effectRef idx="0">
            <a:schemeClr val="accent1"/>
          </a:effectRef>
          <a:fontRef idx="minor">
            <a:schemeClr val="tx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10046524" y="4475308"/>
            <a:ext cx="1472542" cy="866899"/>
          </a:xfrm>
          <a:prstGeom prst="rect">
            <a:avLst/>
          </a:prstGeom>
          <a:ln w="38100">
            <a:solidFill>
              <a:srgbClr val="235888"/>
            </a:solidFill>
          </a:ln>
        </p:spPr>
        <p:style>
          <a:lnRef idx="1">
            <a:schemeClr val="accent1"/>
          </a:lnRef>
          <a:fillRef idx="0">
            <a:schemeClr val="accent1"/>
          </a:fillRef>
          <a:effectRef idx="0">
            <a:schemeClr val="accent1"/>
          </a:effectRef>
          <a:fontRef idx="minor">
            <a:schemeClr val="tx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ectangle 37"/>
          <p:cNvSpPr/>
          <p:nvPr/>
        </p:nvSpPr>
        <p:spPr bwMode="auto">
          <a:xfrm>
            <a:off x="8312726" y="3933309"/>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9" name="Rectangle 38"/>
          <p:cNvSpPr/>
          <p:nvPr/>
        </p:nvSpPr>
        <p:spPr bwMode="auto">
          <a:xfrm>
            <a:off x="8490856" y="3933309"/>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ectangle 39"/>
          <p:cNvSpPr/>
          <p:nvPr/>
        </p:nvSpPr>
        <p:spPr bwMode="auto">
          <a:xfrm>
            <a:off x="8668986" y="3933309"/>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1" name="Rectangle 40"/>
          <p:cNvSpPr/>
          <p:nvPr/>
        </p:nvSpPr>
        <p:spPr bwMode="auto">
          <a:xfrm>
            <a:off x="10046524" y="4800208"/>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ectangle 41"/>
          <p:cNvSpPr/>
          <p:nvPr/>
        </p:nvSpPr>
        <p:spPr bwMode="auto">
          <a:xfrm>
            <a:off x="10236530" y="4800208"/>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3" name="TextBox 42"/>
          <p:cNvSpPr txBox="1"/>
          <p:nvPr/>
        </p:nvSpPr>
        <p:spPr>
          <a:xfrm>
            <a:off x="8098969" y="259395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err="1" smtClean="0">
                <a:solidFill>
                  <a:srgbClr val="5095D1"/>
                </a:solidFill>
              </a:rPr>
              <a:t>SlidingWindow</a:t>
            </a:r>
            <a:endParaRPr lang="en-US" sz="2800" dirty="0">
              <a:solidFill>
                <a:srgbClr val="5095D1"/>
              </a:solidFill>
            </a:endParaRPr>
          </a:p>
        </p:txBody>
      </p:sp>
      <p:sp>
        <p:nvSpPr>
          <p:cNvPr id="44" name="Rectangle 43"/>
          <p:cNvSpPr/>
          <p:nvPr/>
        </p:nvSpPr>
        <p:spPr bwMode="auto">
          <a:xfrm>
            <a:off x="6388924" y="5715903"/>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5" name="Rectangle 44"/>
          <p:cNvSpPr/>
          <p:nvPr/>
        </p:nvSpPr>
        <p:spPr bwMode="auto">
          <a:xfrm>
            <a:off x="6578930" y="5715903"/>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6" name="Rectangle 45"/>
          <p:cNvSpPr/>
          <p:nvPr/>
        </p:nvSpPr>
        <p:spPr bwMode="auto">
          <a:xfrm>
            <a:off x="5177640" y="4476604"/>
            <a:ext cx="1472542" cy="866899"/>
          </a:xfrm>
          <a:prstGeom prst="rect">
            <a:avLst/>
          </a:prstGeom>
          <a:ln w="38100">
            <a:solidFill>
              <a:srgbClr val="235888"/>
            </a:solidFill>
          </a:ln>
        </p:spPr>
        <p:style>
          <a:lnRef idx="1">
            <a:schemeClr val="accent1"/>
          </a:lnRef>
          <a:fillRef idx="0">
            <a:schemeClr val="accent1"/>
          </a:fillRef>
          <a:effectRef idx="0">
            <a:schemeClr val="accent1"/>
          </a:effectRef>
          <a:fontRef idx="minor">
            <a:schemeClr val="tx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6388924" y="4849004"/>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6578930" y="4849004"/>
            <a:ext cx="95002" cy="148441"/>
          </a:xfrm>
          <a:prstGeom prst="rect">
            <a:avLst/>
          </a:prstGeom>
          <a:solidFill>
            <a:schemeClr val="accent1">
              <a:lumMod val="60000"/>
              <a:lumOff val="40000"/>
            </a:schemeClr>
          </a:solidFill>
          <a:ln>
            <a:solidFill>
              <a:srgbClr val="5095D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553216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7699</TotalTime>
  <Words>1637</Words>
  <Application>Microsoft Office PowerPoint</Application>
  <PresentationFormat>Widescreen</PresentationFormat>
  <Paragraphs>117</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Stream Analytics</vt:lpstr>
      <vt:lpstr>The Internet of Things (IoT)</vt:lpstr>
      <vt:lpstr>Azure Stream Analytics</vt:lpstr>
      <vt:lpstr>Stream Analytics at Work</vt:lpstr>
      <vt:lpstr>Stream Analytics Query Language</vt:lpstr>
      <vt:lpstr>Querying a Data Stream</vt:lpstr>
      <vt:lpstr>Designating a Field as the Event Time</vt:lpstr>
      <vt:lpstr>JOINing Two Data Streams</vt:lpstr>
      <vt:lpstr>Windowing</vt:lpstr>
      <vt:lpstr>Using TumblingWindow</vt:lpstr>
      <vt:lpstr>Using HoppingWindow</vt:lpstr>
      <vt:lpstr>Using SlidingWindow</vt:lpstr>
      <vt:lpstr>Building Real-Time Dashboards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Stream Analytics</dc:title>
  <dc:creator>Gavin Gear</dc:creator>
  <cp:lastModifiedBy>Jeff Prosise</cp:lastModifiedBy>
  <cp:revision>146</cp:revision>
  <dcterms:created xsi:type="dcterms:W3CDTF">2016-04-21T18:51:19Z</dcterms:created>
  <dcterms:modified xsi:type="dcterms:W3CDTF">2016-06-22T19:26:40Z</dcterms:modified>
</cp:coreProperties>
</file>