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1"/>
  </p:notesMasterIdLst>
  <p:handoutMasterIdLst>
    <p:handoutMasterId r:id="rId42"/>
  </p:handoutMasterIdLst>
  <p:sldIdLst>
    <p:sldId id="1367" r:id="rId5"/>
    <p:sldId id="1471" r:id="rId6"/>
    <p:sldId id="1486" r:id="rId7"/>
    <p:sldId id="1474" r:id="rId8"/>
    <p:sldId id="1475" r:id="rId9"/>
    <p:sldId id="1483" r:id="rId10"/>
    <p:sldId id="1477" r:id="rId11"/>
    <p:sldId id="1484" r:id="rId12"/>
    <p:sldId id="1470" r:id="rId13"/>
    <p:sldId id="1478" r:id="rId14"/>
    <p:sldId id="1479" r:id="rId15"/>
    <p:sldId id="1450" r:id="rId16"/>
    <p:sldId id="1451" r:id="rId17"/>
    <p:sldId id="1452" r:id="rId18"/>
    <p:sldId id="1453" r:id="rId19"/>
    <p:sldId id="1454" r:id="rId20"/>
    <p:sldId id="1455" r:id="rId21"/>
    <p:sldId id="1458" r:id="rId22"/>
    <p:sldId id="1456" r:id="rId23"/>
    <p:sldId id="1459" r:id="rId24"/>
    <p:sldId id="1460" r:id="rId25"/>
    <p:sldId id="1437" r:id="rId26"/>
    <p:sldId id="1461" r:id="rId27"/>
    <p:sldId id="1462" r:id="rId28"/>
    <p:sldId id="1463" r:id="rId29"/>
    <p:sldId id="1464" r:id="rId30"/>
    <p:sldId id="1465" r:id="rId31"/>
    <p:sldId id="1469" r:id="rId32"/>
    <p:sldId id="1466" r:id="rId33"/>
    <p:sldId id="1467" r:id="rId34"/>
    <p:sldId id="1468" r:id="rId35"/>
    <p:sldId id="1485" r:id="rId36"/>
    <p:sldId id="1480" r:id="rId37"/>
    <p:sldId id="1481" r:id="rId38"/>
    <p:sldId id="1482" r:id="rId39"/>
    <p:sldId id="1422"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23 BO CT Template" id="{A073DAE3-B461-442F-A3D3-6642BD875E45}">
          <p14:sldIdLst>
            <p14:sldId id="1367"/>
            <p14:sldId id="1471"/>
            <p14:sldId id="1486"/>
            <p14:sldId id="1474"/>
            <p14:sldId id="1475"/>
            <p14:sldId id="1483"/>
            <p14:sldId id="1477"/>
            <p14:sldId id="1484"/>
            <p14:sldId id="1470"/>
            <p14:sldId id="1478"/>
            <p14:sldId id="1479"/>
            <p14:sldId id="1450"/>
            <p14:sldId id="1451"/>
            <p14:sldId id="1452"/>
            <p14:sldId id="1453"/>
            <p14:sldId id="1454"/>
            <p14:sldId id="1455"/>
            <p14:sldId id="1458"/>
            <p14:sldId id="1456"/>
            <p14:sldId id="1459"/>
            <p14:sldId id="1460"/>
            <p14:sldId id="1437"/>
            <p14:sldId id="1461"/>
            <p14:sldId id="1462"/>
            <p14:sldId id="1463"/>
            <p14:sldId id="1464"/>
            <p14:sldId id="1465"/>
            <p14:sldId id="1469"/>
            <p14:sldId id="1466"/>
            <p14:sldId id="1467"/>
            <p14:sldId id="1468"/>
            <p14:sldId id="1485"/>
            <p14:sldId id="1480"/>
            <p14:sldId id="1481"/>
            <p14:sldId id="1482"/>
            <p14:sldId id="142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C9"/>
    <a:srgbClr val="FFFFFF"/>
    <a:srgbClr val="505050"/>
    <a:srgbClr val="FF8C00"/>
    <a:srgbClr val="00BCF2"/>
    <a:srgbClr val="00188F"/>
    <a:srgbClr val="000000"/>
    <a:srgbClr val="D63F27"/>
    <a:srgbClr val="F78C1F"/>
    <a:srgbClr val="0B4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9" autoAdjust="0"/>
    <p:restoredTop sz="90455" autoAdjust="0"/>
  </p:normalViewPr>
  <p:slideViewPr>
    <p:cSldViewPr>
      <p:cViewPr varScale="1">
        <p:scale>
          <a:sx n="117" d="100"/>
          <a:sy n="117" d="100"/>
        </p:scale>
        <p:origin x="84" y="17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22"/>
    </p:cViewPr>
  </p:sorterViewPr>
  <p:notesViewPr>
    <p:cSldViewPr showGuides="1">
      <p:cViewPr>
        <p:scale>
          <a:sx n="100" d="100"/>
          <a:sy n="100" d="100"/>
        </p:scale>
        <p:origin x="2694" y="3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23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8/30/2016 9:10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8/30/2016 9:10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0483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26904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6556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6606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8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83518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32717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19215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5079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0630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6887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50837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3223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43962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143321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36833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97326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16518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768676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13719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7848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543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5832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6086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979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46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2444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6189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8/30/2016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997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70151239"/>
      </p:ext>
    </p:extLst>
  </p:cSld>
  <p:clrMapOvr>
    <a:overrideClrMapping bg1="dk1" tx1="lt1" bg2="dk2" tx2="lt2" accent1="accent1" accent2="accent2" accent3="accent3" accent4="accent4" accent5="accent5" accent6="accent6" hlink="hlink" folHlink="folHlink"/>
  </p:clrMapOvr>
  <p:transition spd="slow">
    <p:push/>
  </p:transition>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37786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859157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3" r:id="rId1"/>
    <p:sldLayoutId id="2147484304" r:id="rId2"/>
    <p:sldLayoutId id="2147484252" r:id="rId3"/>
    <p:sldLayoutId id="2147484307" r:id="rId4"/>
    <p:sldLayoutId id="2147484260" r:id="rId5"/>
    <p:sldLayoutId id="2147484263"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4702" y="4509207"/>
            <a:ext cx="6399213" cy="1404362"/>
          </a:xfrm>
        </p:spPr>
        <p:txBody>
          <a:bodyPr/>
          <a:lstStyle/>
          <a:p>
            <a:r>
              <a:rPr lang="en-US" dirty="0"/>
              <a:t>&lt;your name&gt;</a:t>
            </a:r>
          </a:p>
          <a:p>
            <a:r>
              <a:rPr lang="en-US" dirty="0"/>
              <a:t>&lt;your title and social&gt;</a:t>
            </a:r>
          </a:p>
        </p:txBody>
      </p:sp>
      <p:sp>
        <p:nvSpPr>
          <p:cNvPr id="4" name="Title 3"/>
          <p:cNvSpPr>
            <a:spLocks noGrp="1"/>
          </p:cNvSpPr>
          <p:nvPr>
            <p:ph type="title"/>
          </p:nvPr>
        </p:nvSpPr>
        <p:spPr>
          <a:xfrm>
            <a:off x="274702" y="1193006"/>
            <a:ext cx="11864635" cy="1837298"/>
          </a:xfrm>
        </p:spPr>
        <p:txBody>
          <a:bodyPr/>
          <a:lstStyle/>
          <a:p>
            <a:r>
              <a:rPr lang="en-US" dirty="0"/>
              <a:t>A career in Developer Evangelism – What we really do…</a:t>
            </a:r>
            <a:endParaRPr lang="en-US" dirty="0">
              <a:solidFill>
                <a:schemeClr val="accent3"/>
              </a:solidFill>
            </a:endParaRPr>
          </a:p>
        </p:txBody>
      </p:sp>
    </p:spTree>
    <p:extLst>
      <p:ext uri="{BB962C8B-B14F-4D97-AF65-F5344CB8AC3E}">
        <p14:creationId xmlns:p14="http://schemas.microsoft.com/office/powerpoint/2010/main" val="266690289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643917" y="616942"/>
            <a:ext cx="8179115" cy="612067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tx1"/>
              </a:solidFill>
            </a:endParaRP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7" name="Text Placeholder 4"/>
          <p:cNvSpPr txBox="1">
            <a:spLocks/>
          </p:cNvSpPr>
          <p:nvPr/>
        </p:nvSpPr>
        <p:spPr>
          <a:xfrm>
            <a:off x="4057997" y="0"/>
            <a:ext cx="8378477" cy="6994525"/>
          </a:xfrm>
          <a:prstGeom prst="rect">
            <a:avLst/>
          </a:prstGeom>
          <a:solidFill>
            <a:schemeClr val="tx1"/>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bg2"/>
                </a:solidFill>
              </a:rPr>
              <a:t>Stay up to date / participate in products</a:t>
            </a:r>
          </a:p>
          <a:p>
            <a:r>
              <a:rPr lang="en-US" sz="3200" dirty="0">
                <a:solidFill>
                  <a:schemeClr val="bg2"/>
                </a:solidFill>
              </a:rPr>
              <a:t>Keep product teams and internal engineering up to date</a:t>
            </a:r>
          </a:p>
          <a:p>
            <a:r>
              <a:rPr lang="en-US" sz="3200" dirty="0">
                <a:solidFill>
                  <a:schemeClr val="bg2"/>
                </a:solidFill>
              </a:rPr>
              <a:t>Amplify messaging of internal teams</a:t>
            </a:r>
          </a:p>
          <a:p>
            <a:r>
              <a:rPr lang="en-US" sz="3200" dirty="0">
                <a:solidFill>
                  <a:schemeClr val="bg2"/>
                </a:solidFill>
              </a:rPr>
              <a:t>Coach and promote internal talent </a:t>
            </a:r>
          </a:p>
          <a:p>
            <a:r>
              <a:rPr lang="en-US" sz="3200" dirty="0">
                <a:solidFill>
                  <a:schemeClr val="bg2"/>
                </a:solidFill>
              </a:rPr>
              <a:t>Report on events and success of campaigns</a:t>
            </a:r>
          </a:p>
          <a:p>
            <a:r>
              <a:rPr lang="en-US" sz="3200" dirty="0">
                <a:solidFill>
                  <a:schemeClr val="bg2"/>
                </a:solidFill>
              </a:rPr>
              <a:t>Help </a:t>
            </a:r>
            <a:r>
              <a:rPr lang="en-US" sz="3200" dirty="0" err="1">
                <a:solidFill>
                  <a:schemeClr val="bg2"/>
                </a:solidFill>
              </a:rPr>
              <a:t>organising</a:t>
            </a:r>
            <a:r>
              <a:rPr lang="en-US" sz="3200" dirty="0">
                <a:solidFill>
                  <a:schemeClr val="bg2"/>
                </a:solidFill>
              </a:rPr>
              <a:t> events</a:t>
            </a:r>
          </a:p>
          <a:p>
            <a:r>
              <a:rPr lang="en-US" sz="3200" dirty="0">
                <a:solidFill>
                  <a:schemeClr val="bg2"/>
                </a:solidFill>
              </a:rPr>
              <a:t>Work with PR, legal and marketing</a:t>
            </a:r>
          </a:p>
          <a:p>
            <a:r>
              <a:rPr lang="en-US" sz="3200" dirty="0">
                <a:solidFill>
                  <a:schemeClr val="bg2"/>
                </a:solidFill>
              </a:rPr>
              <a:t>Give constructive feedback to the product teams and get questions answered</a:t>
            </a:r>
          </a:p>
          <a:p>
            <a:r>
              <a:rPr lang="en-US" sz="3200" dirty="0">
                <a:solidFill>
                  <a:schemeClr val="bg2"/>
                </a:solidFill>
              </a:rPr>
              <a:t>Collate outside feedback and convert to constructive feedback</a:t>
            </a:r>
          </a:p>
        </p:txBody>
      </p:sp>
    </p:spTree>
    <p:extLst>
      <p:ext uri="{BB962C8B-B14F-4D97-AF65-F5344CB8AC3E}">
        <p14:creationId xmlns:p14="http://schemas.microsoft.com/office/powerpoint/2010/main" val="1651610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fade">
                                      <p:cBhvr>
                                        <p:cTn id="52" dur="500"/>
                                        <p:tgtEl>
                                          <p:spTgt spid="7">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fade">
                                      <p:cBhvr>
                                        <p:cTn id="57" dur="500"/>
                                        <p:tgtEl>
                                          <p:spTgt spid="7">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8" end="8"/>
                                            </p:txEl>
                                          </p:spTgt>
                                        </p:tgtEl>
                                        <p:attrNameLst>
                                          <p:attrName>style.visibility</p:attrName>
                                        </p:attrNameLst>
                                      </p:cBhvr>
                                      <p:to>
                                        <p:strVal val="visible"/>
                                      </p:to>
                                    </p:set>
                                    <p:animEffect transition="in" filter="fade">
                                      <p:cBhvr>
                                        <p:cTn id="6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9" y="1193006"/>
            <a:ext cx="10058399" cy="917575"/>
          </a:xfrm>
        </p:spPr>
        <p:txBody>
          <a:bodyPr/>
          <a:lstStyle/>
          <a:p>
            <a:r>
              <a:rPr lang="en-US" dirty="0"/>
              <a:t>“ What does that mean? ”</a:t>
            </a:r>
          </a:p>
        </p:txBody>
      </p:sp>
      <p:sp>
        <p:nvSpPr>
          <p:cNvPr id="3" name="Text Placeholder 2"/>
          <p:cNvSpPr>
            <a:spLocks noGrp="1"/>
          </p:cNvSpPr>
          <p:nvPr>
            <p:ph type="body" sz="quarter" idx="10"/>
          </p:nvPr>
        </p:nvSpPr>
        <p:spPr>
          <a:xfrm>
            <a:off x="3409925" y="5369470"/>
            <a:ext cx="7837513" cy="627864"/>
          </a:xfrm>
        </p:spPr>
        <p:txBody>
          <a:bodyPr/>
          <a:lstStyle/>
          <a:p>
            <a:r>
              <a:rPr lang="en-US" dirty="0"/>
              <a:t>Good people, who ask questions</a:t>
            </a:r>
          </a:p>
        </p:txBody>
      </p:sp>
    </p:spTree>
    <p:extLst>
      <p:ext uri="{BB962C8B-B14F-4D97-AF65-F5344CB8AC3E}">
        <p14:creationId xmlns:p14="http://schemas.microsoft.com/office/powerpoint/2010/main" val="1324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512625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Social media presence </a:t>
            </a:r>
          </a:p>
          <a:p>
            <a:pPr marL="0" indent="0">
              <a:buNone/>
            </a:pPr>
            <a:endParaRPr lang="en-US" sz="3200" dirty="0">
              <a:solidFill>
                <a:schemeClr val="tx1"/>
              </a:solidFill>
              <a:latin typeface="+mn-lt"/>
            </a:endParaRPr>
          </a:p>
          <a:p>
            <a:pPr marL="0" indent="0">
              <a:buNone/>
            </a:pPr>
            <a:r>
              <a:rPr lang="en-US" sz="2000" dirty="0">
                <a:solidFill>
                  <a:schemeClr val="tx1"/>
                </a:solidFill>
                <a:latin typeface="+mn-lt"/>
              </a:rPr>
              <a:t>(Blogging, Facebook, Twitter, Slack…)</a:t>
            </a:r>
          </a:p>
          <a:p>
            <a:pPr marL="0" indent="0">
              <a:buNone/>
            </a:pPr>
            <a:endParaRPr lang="en-US" sz="3200" b="1" dirty="0">
              <a:solidFill>
                <a:schemeClr val="tx1"/>
              </a:solidFill>
            </a:endParaRP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9"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Provide a personal channel to ask about your company or products – people react much better to a human and interact more with them than with a corporate account. </a:t>
            </a:r>
          </a:p>
          <a:p>
            <a:r>
              <a:rPr lang="en-US" sz="3200" dirty="0">
                <a:solidFill>
                  <a:schemeClr val="tx2"/>
                </a:solidFill>
              </a:rPr>
              <a:t>Be yourself – at no point you should become a corporate sales person.</a:t>
            </a:r>
          </a:p>
          <a:p>
            <a:r>
              <a:rPr lang="en-US" sz="3200" dirty="0">
                <a:solidFill>
                  <a:schemeClr val="tx2"/>
                </a:solidFill>
              </a:rPr>
              <a:t>Do triage – point people to resources to use like feedback channels instead of talking on their behalf</a:t>
            </a:r>
          </a:p>
          <a:p>
            <a:r>
              <a:rPr lang="en-US" sz="3200" dirty="0">
                <a:solidFill>
                  <a:schemeClr val="tx2"/>
                </a:solidFill>
              </a:rPr>
              <a:t>Don’t make decisions for your colleagues. Help them, don’t add to their workload.</a:t>
            </a:r>
          </a:p>
        </p:txBody>
      </p:sp>
    </p:spTree>
    <p:extLst>
      <p:ext uri="{BB962C8B-B14F-4D97-AF65-F5344CB8AC3E}">
        <p14:creationId xmlns:p14="http://schemas.microsoft.com/office/powerpoint/2010/main" val="712455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bg/>
                                          </p:spTgt>
                                        </p:tgtEl>
                                        <p:attrNameLst>
                                          <p:attrName>style.visibility</p:attrName>
                                        </p:attrNameLst>
                                      </p:cBhvr>
                                      <p:to>
                                        <p:strVal val="visible"/>
                                      </p:to>
                                    </p:set>
                                    <p:animEffect transition="in" filter="fade">
                                      <p:cBhvr>
                                        <p:cTn id="22" dur="500"/>
                                        <p:tgtEl>
                                          <p:spTgt spid="9">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fade">
                                      <p:cBhvr>
                                        <p:cTn id="4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505424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Keeping up to date with competition and market</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9"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You’re the ear on the ground – your job is to know what the competition does and what gets people excited</a:t>
            </a:r>
          </a:p>
          <a:p>
            <a:r>
              <a:rPr lang="en-US" sz="3200" dirty="0">
                <a:solidFill>
                  <a:schemeClr val="tx2"/>
                </a:solidFill>
              </a:rPr>
              <a:t>Use the products of your competition to see what works for you and their users and give that feedback to your teams</a:t>
            </a:r>
          </a:p>
          <a:p>
            <a:r>
              <a:rPr lang="en-US" sz="3200" dirty="0">
                <a:solidFill>
                  <a:schemeClr val="tx2"/>
                </a:solidFill>
              </a:rPr>
              <a:t>Detect trends and report them to your company</a:t>
            </a:r>
          </a:p>
        </p:txBody>
      </p:sp>
    </p:spTree>
    <p:extLst>
      <p:ext uri="{BB962C8B-B14F-4D97-AF65-F5344CB8AC3E}">
        <p14:creationId xmlns:p14="http://schemas.microsoft.com/office/powerpoint/2010/main" val="1069105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animEffect transition="in" filter="fade">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512625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Create openly available software products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You need to develop software products to keep up to date technically and show your audience that you’re not just talking but that you know what you’re doing.</a:t>
            </a:r>
          </a:p>
          <a:p>
            <a:r>
              <a:rPr lang="en-US" sz="3200" dirty="0">
                <a:solidFill>
                  <a:schemeClr val="tx2"/>
                </a:solidFill>
              </a:rPr>
              <a:t>These should be openly available. In many cases, your company can’t release as freely as you can. Show the world that you’re trusted to do so.</a:t>
            </a:r>
          </a:p>
          <a:p>
            <a:r>
              <a:rPr lang="en-US" sz="3200" dirty="0">
                <a:solidFill>
                  <a:schemeClr val="tx2"/>
                </a:solidFill>
              </a:rPr>
              <a:t>Building products also allows you to use tools outside developers use and feed back your experiences to your company</a:t>
            </a:r>
          </a:p>
        </p:txBody>
      </p:sp>
    </p:spTree>
    <p:extLst>
      <p:ext uri="{BB962C8B-B14F-4D97-AF65-F5344CB8AC3E}">
        <p14:creationId xmlns:p14="http://schemas.microsoft.com/office/powerpoint/2010/main" val="2023801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512625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Participation in other products </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7"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Take part in other people’s open source products. That way you know the pains and joys of using them.</a:t>
            </a:r>
          </a:p>
          <a:p>
            <a:r>
              <a:rPr lang="en-US" sz="3200" dirty="0">
                <a:solidFill>
                  <a:schemeClr val="tx2"/>
                </a:solidFill>
              </a:rPr>
              <a:t>Your job is to be available. By providing helpful contributions to other products people judge you by your work and how you behave as a community member, not as a company person.</a:t>
            </a:r>
          </a:p>
          <a:p>
            <a:r>
              <a:rPr lang="en-US" sz="3200" dirty="0" err="1">
                <a:solidFill>
                  <a:schemeClr val="tx2"/>
                </a:solidFill>
              </a:rPr>
              <a:t>Analysing</a:t>
            </a:r>
            <a:r>
              <a:rPr lang="en-US" sz="3200" dirty="0">
                <a:solidFill>
                  <a:schemeClr val="tx2"/>
                </a:solidFill>
              </a:rPr>
              <a:t> how other products are run gives you great feedback for your teams.</a:t>
            </a:r>
          </a:p>
        </p:txBody>
      </p:sp>
    </p:spTree>
    <p:extLst>
      <p:ext uri="{BB962C8B-B14F-4D97-AF65-F5344CB8AC3E}">
        <p14:creationId xmlns:p14="http://schemas.microsoft.com/office/powerpoint/2010/main" val="48041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7"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102179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Participation in public discussions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A lot of discussion happens outside your company, on channels like </a:t>
            </a:r>
            <a:r>
              <a:rPr lang="en-US" sz="3200" dirty="0" err="1">
                <a:solidFill>
                  <a:schemeClr val="tx2"/>
                </a:solidFill>
              </a:rPr>
              <a:t>Stackoverflow</a:t>
            </a:r>
            <a:r>
              <a:rPr lang="en-US" sz="3200" dirty="0">
                <a:solidFill>
                  <a:schemeClr val="tx2"/>
                </a:solidFill>
              </a:rPr>
              <a:t>, Slack, Facebook Groups, Hacker News and many more</a:t>
            </a:r>
          </a:p>
          <a:p>
            <a:r>
              <a:rPr lang="en-US" sz="3200" dirty="0">
                <a:solidFill>
                  <a:schemeClr val="tx2"/>
                </a:solidFill>
              </a:rPr>
              <a:t>You should be monitoring those to a degree and be visible, bringing facts where discussions get heated</a:t>
            </a:r>
          </a:p>
          <a:p>
            <a:r>
              <a:rPr lang="en-US" sz="3200" dirty="0">
                <a:solidFill>
                  <a:schemeClr val="tx2"/>
                </a:solidFill>
              </a:rPr>
              <a:t>These are great places to find new influencers and partners in </a:t>
            </a:r>
            <a:r>
              <a:rPr lang="en-US" sz="3200" dirty="0" err="1">
                <a:solidFill>
                  <a:schemeClr val="tx2"/>
                </a:solidFill>
              </a:rPr>
              <a:t>communiction</a:t>
            </a:r>
            <a:r>
              <a:rPr lang="en-US" sz="3200" dirty="0">
                <a:solidFill>
                  <a:schemeClr val="tx2"/>
                </a:solidFill>
              </a:rPr>
              <a:t>.</a:t>
            </a:r>
          </a:p>
        </p:txBody>
      </p:sp>
    </p:spTree>
    <p:extLst>
      <p:ext uri="{BB962C8B-B14F-4D97-AF65-F5344CB8AC3E}">
        <p14:creationId xmlns:p14="http://schemas.microsoft.com/office/powerpoint/2010/main" val="2016677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505424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Participation in other publications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Taking part in other publications than your own and the ones of your company solidifies your status as a thought leader and influencer</a:t>
            </a:r>
          </a:p>
          <a:p>
            <a:r>
              <a:rPr lang="en-US" sz="3200" dirty="0">
                <a:solidFill>
                  <a:schemeClr val="tx2"/>
                </a:solidFill>
              </a:rPr>
              <a:t>Write for magazines, take part in podcasts and interview series</a:t>
            </a:r>
          </a:p>
          <a:p>
            <a:r>
              <a:rPr lang="en-US" sz="3200" dirty="0">
                <a:solidFill>
                  <a:schemeClr val="tx2"/>
                </a:solidFill>
              </a:rPr>
              <a:t>Help others to get their developer oriented products off the ground – even when they are your competition. </a:t>
            </a:r>
          </a:p>
        </p:txBody>
      </p:sp>
    </p:spTree>
    <p:extLst>
      <p:ext uri="{BB962C8B-B14F-4D97-AF65-F5344CB8AC3E}">
        <p14:creationId xmlns:p14="http://schemas.microsoft.com/office/powerpoint/2010/main" val="752368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512625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Video tutorials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Creating short, informative and exciting videos is a great opportunity to reach new followers</a:t>
            </a:r>
          </a:p>
          <a:p>
            <a:r>
              <a:rPr lang="en-US" sz="3200" dirty="0">
                <a:solidFill>
                  <a:schemeClr val="tx2"/>
                </a:solidFill>
              </a:rPr>
              <a:t>Make sure you keep those personal – if there is a video about a product, help the product team build one instead. Show why *you* care about a feature.</a:t>
            </a:r>
          </a:p>
          <a:p>
            <a:r>
              <a:rPr lang="en-US" sz="3200" dirty="0">
                <a:solidFill>
                  <a:schemeClr val="tx2"/>
                </a:solidFill>
              </a:rPr>
              <a:t>Keep these quick and easy, don’t over-produce them. These are meant as a “hi, look at this!”</a:t>
            </a:r>
          </a:p>
        </p:txBody>
      </p:sp>
    </p:spTree>
    <p:extLst>
      <p:ext uri="{BB962C8B-B14F-4D97-AF65-F5344CB8AC3E}">
        <p14:creationId xmlns:p14="http://schemas.microsoft.com/office/powerpoint/2010/main" val="811661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548192" cy="567311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Event participation and help</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Present and give workshops at events</a:t>
            </a:r>
          </a:p>
          <a:p>
            <a:r>
              <a:rPr lang="en-US" sz="3200" dirty="0">
                <a:solidFill>
                  <a:schemeClr val="tx2"/>
                </a:solidFill>
              </a:rPr>
              <a:t>Introduce event </a:t>
            </a:r>
            <a:r>
              <a:rPr lang="en-US" sz="3200" dirty="0" err="1">
                <a:solidFill>
                  <a:schemeClr val="tx2"/>
                </a:solidFill>
              </a:rPr>
              <a:t>organisers</a:t>
            </a:r>
            <a:r>
              <a:rPr lang="en-US" sz="3200" dirty="0">
                <a:solidFill>
                  <a:schemeClr val="tx2"/>
                </a:solidFill>
              </a:rPr>
              <a:t> and colleagues or other presenters you enjoyed </a:t>
            </a:r>
          </a:p>
          <a:p>
            <a:r>
              <a:rPr lang="en-US" sz="3200" dirty="0">
                <a:solidFill>
                  <a:schemeClr val="tx2"/>
                </a:solidFill>
              </a:rPr>
              <a:t>Help promote events</a:t>
            </a:r>
          </a:p>
          <a:p>
            <a:r>
              <a:rPr lang="en-US" sz="3200" dirty="0">
                <a:solidFill>
                  <a:schemeClr val="tx2"/>
                </a:solidFill>
              </a:rPr>
              <a:t>Help marketing and colleagues at events to make your presence useful and yielding results </a:t>
            </a:r>
          </a:p>
        </p:txBody>
      </p:sp>
    </p:spTree>
    <p:extLst>
      <p:ext uri="{BB962C8B-B14F-4D97-AF65-F5344CB8AC3E}">
        <p14:creationId xmlns:p14="http://schemas.microsoft.com/office/powerpoint/2010/main" val="1940276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9" y="1193006"/>
            <a:ext cx="10058399" cy="917575"/>
          </a:xfrm>
        </p:spPr>
        <p:txBody>
          <a:bodyPr/>
          <a:lstStyle/>
          <a:p>
            <a:pPr indent="3175"/>
            <a:r>
              <a:rPr lang="en-US" sz="3200" b="1" dirty="0"/>
              <a:t>Note to speakers: </a:t>
            </a:r>
            <a:r>
              <a:rPr lang="en-US" sz="3200" dirty="0"/>
              <a:t>this presentation contains a lot of fundamentals to what makes a fulfilling and interesting career in developer evangelism. However, we encourage you to put your own humor, stories, and professional experiences into it. The more you bring your own personality into it, the more inspired your student audience will likely be… </a:t>
            </a:r>
            <a:br>
              <a:rPr lang="en-US" sz="3200" dirty="0"/>
            </a:br>
            <a:endParaRPr lang="en-US" sz="3200" dirty="0"/>
          </a:p>
        </p:txBody>
      </p:sp>
    </p:spTree>
    <p:extLst>
      <p:ext uri="{BB962C8B-B14F-4D97-AF65-F5344CB8AC3E}">
        <p14:creationId xmlns:p14="http://schemas.microsoft.com/office/powerpoint/2010/main" val="3108021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188152" cy="505424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Act as a “firewall” for internal teams</a:t>
            </a:r>
          </a:p>
          <a:p>
            <a:pPr marL="0" indent="0">
              <a:buNone/>
            </a:pPr>
            <a:endParaRPr lang="en-US" sz="3200" dirty="0">
              <a:solidFill>
                <a:schemeClr val="tx1"/>
              </a:solidFill>
            </a:endParaRP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People working on products should spend their time doing that – not arguing with people online</a:t>
            </a:r>
          </a:p>
          <a:p>
            <a:r>
              <a:rPr lang="en-US" sz="3200" dirty="0">
                <a:solidFill>
                  <a:schemeClr val="tx2"/>
                </a:solidFill>
              </a:rPr>
              <a:t>Your job is to take negative feedback and redirect it to productive results </a:t>
            </a:r>
          </a:p>
          <a:p>
            <a:r>
              <a:rPr lang="en-US" sz="3200" dirty="0">
                <a:solidFill>
                  <a:schemeClr val="tx2"/>
                </a:solidFill>
              </a:rPr>
              <a:t>This means in many cases asking for more detailed reporting before working with the team to fix it.</a:t>
            </a:r>
          </a:p>
          <a:p>
            <a:r>
              <a:rPr lang="en-US" sz="3200" dirty="0">
                <a:solidFill>
                  <a:schemeClr val="tx2"/>
                </a:solidFill>
              </a:rPr>
              <a:t>It also means managing expectations. Just because a competitor has a cool new thing doesn’t mean your company needs to follow. Explain why.</a:t>
            </a:r>
          </a:p>
        </p:txBody>
      </p:sp>
    </p:spTree>
    <p:extLst>
      <p:ext uri="{BB962C8B-B14F-4D97-AF65-F5344CB8AC3E}">
        <p14:creationId xmlns:p14="http://schemas.microsoft.com/office/powerpoint/2010/main" val="163070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3" y="1539363"/>
            <a:ext cx="4260160" cy="567311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Herding influencers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If you do your job right and talk to others a lot, what other people call ”influencers” are what you call friends and contacts</a:t>
            </a:r>
          </a:p>
          <a:p>
            <a:r>
              <a:rPr lang="en-US" sz="3200" dirty="0">
                <a:solidFill>
                  <a:schemeClr val="tx2"/>
                </a:solidFill>
              </a:rPr>
              <a:t>Show them how much you care by getting them preview information of things to come</a:t>
            </a:r>
          </a:p>
          <a:p>
            <a:r>
              <a:rPr lang="en-US" sz="3200" dirty="0">
                <a:solidFill>
                  <a:schemeClr val="tx2"/>
                </a:solidFill>
              </a:rPr>
              <a:t>Make sure that communication from your company to them goes through you as it makes outreach much less awkward</a:t>
            </a:r>
          </a:p>
          <a:p>
            <a:r>
              <a:rPr lang="en-US" sz="3200" dirty="0">
                <a:solidFill>
                  <a:schemeClr val="tx2"/>
                </a:solidFill>
              </a:rPr>
              <a:t>Find new upcoming influencers and talk to your company about them.</a:t>
            </a:r>
          </a:p>
        </p:txBody>
      </p:sp>
    </p:spTree>
    <p:extLst>
      <p:ext uri="{BB962C8B-B14F-4D97-AF65-F5344CB8AC3E}">
        <p14:creationId xmlns:p14="http://schemas.microsoft.com/office/powerpoint/2010/main" val="1020510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643917" y="616942"/>
            <a:ext cx="8179115" cy="612067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tx1"/>
              </a:solidFill>
            </a:endParaRP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7" name="Text Placeholder 4"/>
          <p:cNvSpPr txBox="1">
            <a:spLocks/>
          </p:cNvSpPr>
          <p:nvPr/>
        </p:nvSpPr>
        <p:spPr>
          <a:xfrm>
            <a:off x="4057997" y="0"/>
            <a:ext cx="8378477" cy="6994525"/>
          </a:xfrm>
          <a:prstGeom prst="rect">
            <a:avLst/>
          </a:prstGeom>
          <a:solidFill>
            <a:schemeClr val="tx1"/>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bg2"/>
                </a:solidFill>
              </a:rPr>
              <a:t>Stay up to date / participate in products</a:t>
            </a:r>
          </a:p>
          <a:p>
            <a:r>
              <a:rPr lang="en-US" sz="3200" dirty="0">
                <a:solidFill>
                  <a:schemeClr val="bg2"/>
                </a:solidFill>
              </a:rPr>
              <a:t>Keep product teams and internal engineering up to date</a:t>
            </a:r>
          </a:p>
          <a:p>
            <a:r>
              <a:rPr lang="en-US" sz="3200" dirty="0">
                <a:solidFill>
                  <a:schemeClr val="bg2"/>
                </a:solidFill>
              </a:rPr>
              <a:t>Amplify messaging of internal teams</a:t>
            </a:r>
          </a:p>
          <a:p>
            <a:r>
              <a:rPr lang="en-US" sz="3200" dirty="0">
                <a:solidFill>
                  <a:schemeClr val="bg2"/>
                </a:solidFill>
              </a:rPr>
              <a:t>Coach and promote internal talent </a:t>
            </a:r>
          </a:p>
          <a:p>
            <a:r>
              <a:rPr lang="en-US" sz="3200" dirty="0">
                <a:solidFill>
                  <a:schemeClr val="bg2"/>
                </a:solidFill>
              </a:rPr>
              <a:t>Report on events and success of campaigns</a:t>
            </a:r>
          </a:p>
          <a:p>
            <a:r>
              <a:rPr lang="en-US" sz="3200" dirty="0">
                <a:solidFill>
                  <a:schemeClr val="bg2"/>
                </a:solidFill>
              </a:rPr>
              <a:t>Help </a:t>
            </a:r>
            <a:r>
              <a:rPr lang="en-US" sz="3200" dirty="0" err="1">
                <a:solidFill>
                  <a:schemeClr val="bg2"/>
                </a:solidFill>
              </a:rPr>
              <a:t>organising</a:t>
            </a:r>
            <a:r>
              <a:rPr lang="en-US" sz="3200" dirty="0">
                <a:solidFill>
                  <a:schemeClr val="bg2"/>
                </a:solidFill>
              </a:rPr>
              <a:t> events</a:t>
            </a:r>
          </a:p>
          <a:p>
            <a:r>
              <a:rPr lang="en-US" sz="3200" dirty="0">
                <a:solidFill>
                  <a:schemeClr val="bg2"/>
                </a:solidFill>
              </a:rPr>
              <a:t>Work with PR, legal and marketing</a:t>
            </a:r>
          </a:p>
          <a:p>
            <a:r>
              <a:rPr lang="en-US" sz="3200" dirty="0">
                <a:solidFill>
                  <a:schemeClr val="bg2"/>
                </a:solidFill>
              </a:rPr>
              <a:t>Give constructive feedback to the product teams and get questions answered</a:t>
            </a:r>
          </a:p>
          <a:p>
            <a:r>
              <a:rPr lang="en-US" sz="3200" dirty="0">
                <a:solidFill>
                  <a:schemeClr val="bg2"/>
                </a:solidFill>
              </a:rPr>
              <a:t>Collate outside feedback and convert to constructive feedback</a:t>
            </a:r>
          </a:p>
        </p:txBody>
      </p:sp>
    </p:spTree>
    <p:extLst>
      <p:ext uri="{BB962C8B-B14F-4D97-AF65-F5344CB8AC3E}">
        <p14:creationId xmlns:p14="http://schemas.microsoft.com/office/powerpoint/2010/main" val="490880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fade">
                                      <p:cBhvr>
                                        <p:cTn id="52" dur="500"/>
                                        <p:tgtEl>
                                          <p:spTgt spid="7">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fade">
                                      <p:cBhvr>
                                        <p:cTn id="57" dur="500"/>
                                        <p:tgtEl>
                                          <p:spTgt spid="7">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8" end="8"/>
                                            </p:txEl>
                                          </p:spTgt>
                                        </p:tgtEl>
                                        <p:attrNameLst>
                                          <p:attrName>style.visibility</p:attrName>
                                        </p:attrNameLst>
                                      </p:cBhvr>
                                      <p:to>
                                        <p:strVal val="visible"/>
                                      </p:to>
                                    </p:set>
                                    <p:animEffect transition="in" filter="fade">
                                      <p:cBhvr>
                                        <p:cTn id="6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7"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Stay up to date / participate in products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There is no way to be a developer evangelist for a company if you don’t know about the products your company does.</a:t>
            </a:r>
          </a:p>
          <a:p>
            <a:r>
              <a:rPr lang="en-US" sz="3200" dirty="0">
                <a:solidFill>
                  <a:schemeClr val="tx2"/>
                </a:solidFill>
              </a:rPr>
              <a:t>You need to work with and on the products, only then can you be inspiring and concentrate on improving them.</a:t>
            </a:r>
          </a:p>
          <a:p>
            <a:r>
              <a:rPr lang="en-US" sz="3200" dirty="0">
                <a:solidFill>
                  <a:schemeClr val="tx2"/>
                </a:solidFill>
              </a:rPr>
              <a:t>Working on the products also teaches you a lot about how they are created, which helps with triaging questions from the outside.</a:t>
            </a:r>
          </a:p>
        </p:txBody>
      </p:sp>
    </p:spTree>
    <p:extLst>
      <p:ext uri="{BB962C8B-B14F-4D97-AF65-F5344CB8AC3E}">
        <p14:creationId xmlns:p14="http://schemas.microsoft.com/office/powerpoint/2010/main" val="1992159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Keep product teams and internal engineering up to date</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It is important to report to your product teams and engineers</a:t>
            </a:r>
          </a:p>
          <a:p>
            <a:r>
              <a:rPr lang="en-US" sz="3200" dirty="0">
                <a:solidFill>
                  <a:schemeClr val="tx2"/>
                </a:solidFill>
              </a:rPr>
              <a:t>This includes feedback about your own product, but also what positive and negative feedback the competition got</a:t>
            </a:r>
          </a:p>
          <a:p>
            <a:r>
              <a:rPr lang="en-US" sz="3200" dirty="0">
                <a:solidFill>
                  <a:schemeClr val="tx2"/>
                </a:solidFill>
              </a:rPr>
              <a:t>This also includes introducing the teams to people to communicate with in case they want to collaborate on a new features</a:t>
            </a:r>
          </a:p>
        </p:txBody>
      </p:sp>
    </p:spTree>
    <p:extLst>
      <p:ext uri="{BB962C8B-B14F-4D97-AF65-F5344CB8AC3E}">
        <p14:creationId xmlns:p14="http://schemas.microsoft.com/office/powerpoint/2010/main" val="13112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Amplify messaging of internal teams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Your colleagues bring great content, it is your job to give it reach.</a:t>
            </a:r>
          </a:p>
          <a:p>
            <a:r>
              <a:rPr lang="en-US" sz="3200" dirty="0">
                <a:solidFill>
                  <a:schemeClr val="tx2"/>
                </a:solidFill>
              </a:rPr>
              <a:t>Amplify their messages by spreading them far and wide and explaining them in an understandable fashion to different audiences.</a:t>
            </a:r>
          </a:p>
          <a:p>
            <a:r>
              <a:rPr lang="en-US" sz="3200" dirty="0">
                <a:solidFill>
                  <a:schemeClr val="tx2"/>
                </a:solidFill>
              </a:rPr>
              <a:t>Tell other influencers about the direct information channels your teams have.</a:t>
            </a:r>
          </a:p>
        </p:txBody>
      </p:sp>
    </p:spTree>
    <p:extLst>
      <p:ext uri="{BB962C8B-B14F-4D97-AF65-F5344CB8AC3E}">
        <p14:creationId xmlns:p14="http://schemas.microsoft.com/office/powerpoint/2010/main" val="771974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Coach and promote internal talent </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It is great that you can represent your company, but sometimes the voice of someone working directly on a product has more impact.</a:t>
            </a:r>
          </a:p>
          <a:p>
            <a:r>
              <a:rPr lang="en-US" sz="3200" dirty="0">
                <a:solidFill>
                  <a:schemeClr val="tx2"/>
                </a:solidFill>
              </a:rPr>
              <a:t>Coach people in the company and promote their presence on social media and at events</a:t>
            </a:r>
          </a:p>
          <a:p>
            <a:r>
              <a:rPr lang="en-US" sz="3200" dirty="0">
                <a:solidFill>
                  <a:schemeClr val="tx2"/>
                </a:solidFill>
              </a:rPr>
              <a:t>Connect conference </a:t>
            </a:r>
            <a:r>
              <a:rPr lang="en-US" sz="3200" dirty="0" err="1">
                <a:solidFill>
                  <a:schemeClr val="tx2"/>
                </a:solidFill>
              </a:rPr>
              <a:t>organisers</a:t>
            </a:r>
            <a:r>
              <a:rPr lang="en-US" sz="3200" dirty="0">
                <a:solidFill>
                  <a:schemeClr val="tx2"/>
                </a:solidFill>
              </a:rPr>
              <a:t> and internal people – make sure to check with their manager to have them available</a:t>
            </a:r>
          </a:p>
          <a:p>
            <a:r>
              <a:rPr lang="en-US" sz="3200" dirty="0">
                <a:solidFill>
                  <a:schemeClr val="tx2"/>
                </a:solidFill>
              </a:rPr>
              <a:t>Help people present and prepare materials for outreach</a:t>
            </a:r>
          </a:p>
        </p:txBody>
      </p:sp>
    </p:spTree>
    <p:extLst>
      <p:ext uri="{BB962C8B-B14F-4D97-AF65-F5344CB8AC3E}">
        <p14:creationId xmlns:p14="http://schemas.microsoft.com/office/powerpoint/2010/main" val="1092766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Report on events and success of campaigns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Being at an event or running a campaign should be half the job</a:t>
            </a:r>
          </a:p>
          <a:p>
            <a:r>
              <a:rPr lang="en-US" sz="3200" dirty="0">
                <a:solidFill>
                  <a:schemeClr val="tx2"/>
                </a:solidFill>
              </a:rPr>
              <a:t>The other half is proving to the people in the company that it was worth it</a:t>
            </a:r>
          </a:p>
          <a:p>
            <a:r>
              <a:rPr lang="en-US" sz="3200" dirty="0">
                <a:solidFill>
                  <a:schemeClr val="tx2"/>
                </a:solidFill>
              </a:rPr>
              <a:t>Make sure to collect questions you got, great things you learned and find a good way to communicate them to the teams they concern</a:t>
            </a:r>
          </a:p>
          <a:p>
            <a:r>
              <a:rPr lang="en-US" sz="3200" dirty="0">
                <a:solidFill>
                  <a:schemeClr val="tx2"/>
                </a:solidFill>
              </a:rPr>
              <a:t>Keep a log of events that worked and those who didn’t – this is great information for marketing when it comes to sponsorship</a:t>
            </a:r>
          </a:p>
        </p:txBody>
      </p:sp>
    </p:spTree>
    <p:extLst>
      <p:ext uri="{BB962C8B-B14F-4D97-AF65-F5344CB8AC3E}">
        <p14:creationId xmlns:p14="http://schemas.microsoft.com/office/powerpoint/2010/main" val="348820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Help </a:t>
            </a:r>
            <a:r>
              <a:rPr lang="en-US" sz="3200" dirty="0" err="1">
                <a:solidFill>
                  <a:schemeClr val="tx1"/>
                </a:solidFill>
                <a:latin typeface="+mn-lt"/>
              </a:rPr>
              <a:t>organising</a:t>
            </a:r>
            <a:r>
              <a:rPr lang="en-US" sz="3200" dirty="0">
                <a:solidFill>
                  <a:schemeClr val="tx1"/>
                </a:solidFill>
                <a:latin typeface="+mn-lt"/>
              </a:rPr>
              <a:t> events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It is important to be involved in the events your company </a:t>
            </a:r>
            <a:r>
              <a:rPr lang="en-US" sz="3200" dirty="0" err="1">
                <a:solidFill>
                  <a:schemeClr val="tx2"/>
                </a:solidFill>
              </a:rPr>
              <a:t>organises</a:t>
            </a:r>
            <a:r>
              <a:rPr lang="en-US" sz="3200" dirty="0">
                <a:solidFill>
                  <a:schemeClr val="tx2"/>
                </a:solidFill>
              </a:rPr>
              <a:t>.</a:t>
            </a:r>
          </a:p>
          <a:p>
            <a:r>
              <a:rPr lang="en-US" sz="3200" dirty="0">
                <a:solidFill>
                  <a:schemeClr val="tx2"/>
                </a:solidFill>
              </a:rPr>
              <a:t>Try not to get roped into presenting at those – instead offer to coach people to be there instead</a:t>
            </a:r>
          </a:p>
          <a:p>
            <a:r>
              <a:rPr lang="en-US" sz="3200" dirty="0">
                <a:solidFill>
                  <a:schemeClr val="tx2"/>
                </a:solidFill>
              </a:rPr>
              <a:t>Offer to be on the content board of these events – you don’t want to be surprised by some huge press release that says something you don’t agree with</a:t>
            </a:r>
          </a:p>
          <a:p>
            <a:r>
              <a:rPr lang="en-US" sz="3200" dirty="0">
                <a:solidFill>
                  <a:schemeClr val="tx2"/>
                </a:solidFill>
              </a:rPr>
              <a:t>Use your reach to find external speakers for your events</a:t>
            </a:r>
          </a:p>
        </p:txBody>
      </p:sp>
    </p:spTree>
    <p:extLst>
      <p:ext uri="{BB962C8B-B14F-4D97-AF65-F5344CB8AC3E}">
        <p14:creationId xmlns:p14="http://schemas.microsoft.com/office/powerpoint/2010/main" val="1499108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Work with PR, legal and marketing</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Your work overlaps a lot with those departments</a:t>
            </a:r>
          </a:p>
          <a:p>
            <a:r>
              <a:rPr lang="en-US" sz="3200" dirty="0">
                <a:solidFill>
                  <a:schemeClr val="tx2"/>
                </a:solidFill>
              </a:rPr>
              <a:t>Be a nice colleague and help them out and you get access to more budget and channels you don’t even know about</a:t>
            </a:r>
          </a:p>
          <a:p>
            <a:r>
              <a:rPr lang="en-US" sz="3200" dirty="0">
                <a:solidFill>
                  <a:schemeClr val="tx2"/>
                </a:solidFill>
              </a:rPr>
              <a:t>Make sure that what you say or do in your job is not causing any legal issues.</a:t>
            </a:r>
          </a:p>
        </p:txBody>
      </p:sp>
    </p:spTree>
    <p:extLst>
      <p:ext uri="{BB962C8B-B14F-4D97-AF65-F5344CB8AC3E}">
        <p14:creationId xmlns:p14="http://schemas.microsoft.com/office/powerpoint/2010/main" val="909688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9" y="1193006"/>
            <a:ext cx="10058399" cy="917575"/>
          </a:xfrm>
        </p:spPr>
        <p:txBody>
          <a:bodyPr/>
          <a:lstStyle/>
          <a:p>
            <a:r>
              <a:rPr lang="en-US" dirty="0"/>
              <a:t>“ A developer evangelist is a spokesperson, mediator and translator between a company and both its technical staff and outside developers. “</a:t>
            </a:r>
            <a:br>
              <a:rPr lang="en-US" dirty="0"/>
            </a:br>
            <a:endParaRPr lang="en-US" dirty="0"/>
          </a:p>
        </p:txBody>
      </p:sp>
      <p:sp>
        <p:nvSpPr>
          <p:cNvPr id="3" name="Text Placeholder 2"/>
          <p:cNvSpPr>
            <a:spLocks noGrp="1"/>
          </p:cNvSpPr>
          <p:nvPr>
            <p:ph type="body" sz="quarter" idx="10"/>
          </p:nvPr>
        </p:nvSpPr>
        <p:spPr>
          <a:xfrm>
            <a:off x="3409925" y="5369470"/>
            <a:ext cx="7837513" cy="1071062"/>
          </a:xfrm>
        </p:spPr>
        <p:txBody>
          <a:bodyPr/>
          <a:lstStyle/>
          <a:p>
            <a:r>
              <a:rPr lang="en-US" dirty="0"/>
              <a:t>Christian </a:t>
            </a:r>
            <a:r>
              <a:rPr lang="en-US" dirty="0" err="1"/>
              <a:t>Heilmann</a:t>
            </a:r>
            <a:endParaRPr lang="en-US" dirty="0"/>
          </a:p>
          <a:p>
            <a:r>
              <a:rPr lang="en-US" dirty="0"/>
              <a:t>Developer-</a:t>
            </a:r>
            <a:r>
              <a:rPr lang="en-US" dirty="0" err="1"/>
              <a:t>Evangelism.com</a:t>
            </a:r>
            <a:endParaRPr lang="en-US" dirty="0"/>
          </a:p>
        </p:txBody>
      </p:sp>
    </p:spTree>
    <p:extLst>
      <p:ext uri="{BB962C8B-B14F-4D97-AF65-F5344CB8AC3E}">
        <p14:creationId xmlns:p14="http://schemas.microsoft.com/office/powerpoint/2010/main" val="27471961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2"/>
                </a:solidFill>
                <a:latin typeface="+mn-lt"/>
              </a:rPr>
              <a:t>Give constructive feedback to the product teams and get questions answered</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6"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You’re seen as a approachable channel for questions about your products</a:t>
            </a:r>
          </a:p>
          <a:p>
            <a:r>
              <a:rPr lang="en-US" sz="3200" dirty="0">
                <a:solidFill>
                  <a:schemeClr val="tx2"/>
                </a:solidFill>
              </a:rPr>
              <a:t>Make sure that requests coming through you are followed up swiftly </a:t>
            </a:r>
          </a:p>
          <a:p>
            <a:r>
              <a:rPr lang="en-US" sz="3200" dirty="0">
                <a:solidFill>
                  <a:schemeClr val="tx2"/>
                </a:solidFill>
              </a:rPr>
              <a:t>Point out communication problems to your internal teams and help them fix those</a:t>
            </a:r>
          </a:p>
          <a:p>
            <a:r>
              <a:rPr lang="en-US" sz="3200" dirty="0">
                <a:solidFill>
                  <a:schemeClr val="tx2"/>
                </a:solidFill>
              </a:rPr>
              <a:t>Use external feedback to ask for improvements of your own products. It is easy to miss problems when you are too close to the subject matter</a:t>
            </a:r>
          </a:p>
        </p:txBody>
      </p:sp>
    </p:spTree>
    <p:extLst>
      <p:ext uri="{BB962C8B-B14F-4D97-AF65-F5344CB8AC3E}">
        <p14:creationId xmlns:p14="http://schemas.microsoft.com/office/powerpoint/2010/main" val="1809126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fade">
                                      <p:cBhvr>
                                        <p:cTn id="17" dur="500"/>
                                        <p:tgtEl>
                                          <p:spTgt spid="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6"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Inbound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301894" y="1539363"/>
            <a:ext cx="4260159" cy="519825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1"/>
                </a:solidFill>
                <a:latin typeface="+mn-lt"/>
              </a:rPr>
              <a:t>Collate outside feedback and convert to constructive feedback</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7" name="Text Placeholder 4"/>
          <p:cNvSpPr txBox="1">
            <a:spLocks/>
          </p:cNvSpPr>
          <p:nvPr/>
        </p:nvSpPr>
        <p:spPr>
          <a:xfrm>
            <a:off x="4922093" y="0"/>
            <a:ext cx="7514382" cy="6994525"/>
          </a:xfrm>
          <a:prstGeom prst="rect">
            <a:avLst/>
          </a:prstGeom>
          <a:solidFill>
            <a:schemeClr val="accent6"/>
          </a:solidFill>
        </p:spPr>
        <p:txBody>
          <a:bodyPr lIns="360000" tIns="180000" rIns="360000" bIns="468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2"/>
                </a:solidFill>
              </a:rPr>
              <a:t>Your colleagues are busy building products</a:t>
            </a:r>
          </a:p>
          <a:p>
            <a:r>
              <a:rPr lang="en-US" sz="3200" dirty="0">
                <a:solidFill>
                  <a:schemeClr val="tx2"/>
                </a:solidFill>
              </a:rPr>
              <a:t>They </a:t>
            </a:r>
            <a:r>
              <a:rPr lang="en-US" sz="3200" dirty="0" err="1">
                <a:solidFill>
                  <a:schemeClr val="tx2"/>
                </a:solidFill>
              </a:rPr>
              <a:t>shouldn</a:t>
            </a:r>
            <a:r>
              <a:rPr lang="uk-UA" sz="3200" dirty="0">
                <a:solidFill>
                  <a:schemeClr val="tx2"/>
                </a:solidFill>
              </a:rPr>
              <a:t>’</a:t>
            </a:r>
            <a:r>
              <a:rPr lang="en-US" sz="3200" dirty="0">
                <a:solidFill>
                  <a:schemeClr val="tx2"/>
                </a:solidFill>
              </a:rPr>
              <a:t>t have to deal with angry feedback that has no action items in it</a:t>
            </a:r>
          </a:p>
          <a:p>
            <a:r>
              <a:rPr lang="en-US" sz="3200" dirty="0">
                <a:solidFill>
                  <a:schemeClr val="tx2"/>
                </a:solidFill>
              </a:rPr>
              <a:t>Your job is to filter out rants and complaints and to </a:t>
            </a:r>
            <a:r>
              <a:rPr lang="en-US" sz="3200" dirty="0" err="1">
                <a:solidFill>
                  <a:schemeClr val="tx2"/>
                </a:solidFill>
              </a:rPr>
              <a:t>analyse</a:t>
            </a:r>
            <a:r>
              <a:rPr lang="en-US" sz="3200" dirty="0">
                <a:solidFill>
                  <a:schemeClr val="tx2"/>
                </a:solidFill>
              </a:rPr>
              <a:t> the cause of them </a:t>
            </a:r>
          </a:p>
          <a:p>
            <a:r>
              <a:rPr lang="en-US" sz="3200" dirty="0">
                <a:solidFill>
                  <a:schemeClr val="tx2"/>
                </a:solidFill>
              </a:rPr>
              <a:t>Then you report the root issue and work with the teams how </a:t>
            </a:r>
            <a:r>
              <a:rPr lang="en-US" sz="3200">
                <a:solidFill>
                  <a:schemeClr val="tx2"/>
                </a:solidFill>
              </a:rPr>
              <a:t>to fix them</a:t>
            </a:r>
            <a:endParaRPr lang="en-US" sz="3200" dirty="0">
              <a:solidFill>
                <a:schemeClr val="tx2"/>
              </a:solidFill>
            </a:endParaRPr>
          </a:p>
        </p:txBody>
      </p:sp>
    </p:spTree>
    <p:extLst>
      <p:ext uri="{BB962C8B-B14F-4D97-AF65-F5344CB8AC3E}">
        <p14:creationId xmlns:p14="http://schemas.microsoft.com/office/powerpoint/2010/main" val="2147205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p:bldP spid="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625060"/>
          </a:xfrm>
        </p:spPr>
        <p:txBody>
          <a:bodyPr/>
          <a:lstStyle/>
          <a:p>
            <a:pPr algn="ctr"/>
            <a:r>
              <a:rPr lang="en-US" dirty="0"/>
              <a:t>&lt;/lots-of-details&gt;</a:t>
            </a:r>
            <a:br>
              <a:rPr lang="en-US" dirty="0"/>
            </a:br>
            <a:r>
              <a:rPr lang="en-US" sz="3200" dirty="0"/>
              <a:t>(phew… done)</a:t>
            </a:r>
          </a:p>
        </p:txBody>
      </p:sp>
      <p:sp>
        <p:nvSpPr>
          <p:cNvPr id="3" name="TextBox 2"/>
          <p:cNvSpPr txBox="1"/>
          <p:nvPr/>
        </p:nvSpPr>
        <p:spPr>
          <a:xfrm>
            <a:off x="4154905" y="1828800"/>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3177168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9" y="1193006"/>
            <a:ext cx="10058399" cy="917575"/>
          </a:xfrm>
        </p:spPr>
        <p:txBody>
          <a:bodyPr/>
          <a:lstStyle/>
          <a:p>
            <a:r>
              <a:rPr lang="en-US" dirty="0"/>
              <a:t>“ Why would you want to become a developer evangelist (developer advocate) ? ”</a:t>
            </a:r>
          </a:p>
        </p:txBody>
      </p:sp>
      <p:sp>
        <p:nvSpPr>
          <p:cNvPr id="3" name="Text Placeholder 2"/>
          <p:cNvSpPr>
            <a:spLocks noGrp="1"/>
          </p:cNvSpPr>
          <p:nvPr>
            <p:ph type="body" sz="quarter" idx="10"/>
          </p:nvPr>
        </p:nvSpPr>
        <p:spPr>
          <a:xfrm>
            <a:off x="3409925" y="5369470"/>
            <a:ext cx="7837513" cy="627864"/>
          </a:xfrm>
        </p:spPr>
        <p:txBody>
          <a:bodyPr/>
          <a:lstStyle/>
          <a:p>
            <a:r>
              <a:rPr lang="en-US" dirty="0"/>
              <a:t>You probably, right now…</a:t>
            </a:r>
          </a:p>
        </p:txBody>
      </p:sp>
    </p:spTree>
    <p:extLst>
      <p:ext uri="{BB962C8B-B14F-4D97-AF65-F5344CB8AC3E}">
        <p14:creationId xmlns:p14="http://schemas.microsoft.com/office/powerpoint/2010/main" val="214378495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tx1"/>
                </a:solidFill>
              </a:rPr>
              <a:t>Perks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4057997" y="0"/>
            <a:ext cx="8378477" cy="6994525"/>
          </a:xfrm>
          <a:prstGeom prst="rect">
            <a:avLst/>
          </a:prstGeom>
          <a:solidFill>
            <a:schemeClr val="bg1">
              <a:lumMod val="50000"/>
            </a:schemeClr>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4"/>
                </a:solidFill>
                <a:latin typeface="+mn-lt"/>
              </a:rPr>
              <a:t>It bridges the communication gap </a:t>
            </a:r>
            <a:r>
              <a:rPr lang="en-US" sz="3200" dirty="0">
                <a:solidFill>
                  <a:schemeClr val="tx1"/>
                </a:solidFill>
              </a:rPr>
              <a:t>– developers have a bad reputation when it comes to communication. Showing that someone technical can help understanding each other is a good move for our market.</a:t>
            </a:r>
          </a:p>
          <a:p>
            <a:r>
              <a:rPr lang="en-US" sz="3200" dirty="0">
                <a:solidFill>
                  <a:schemeClr val="accent4"/>
                </a:solidFill>
                <a:latin typeface="+mn-lt"/>
              </a:rPr>
              <a:t>It helps avoiding frustration </a:t>
            </a:r>
            <a:r>
              <a:rPr lang="en-US" sz="3200" dirty="0">
                <a:solidFill>
                  <a:schemeClr val="tx1"/>
                </a:solidFill>
              </a:rPr>
              <a:t>– a lot of engineering is not needed, but based on false assumptions or misguided “I want to use this”. Good evangelism helps building what is needed, not what is cool.</a:t>
            </a:r>
          </a:p>
          <a:p>
            <a:r>
              <a:rPr lang="en-US" sz="3200" dirty="0">
                <a:solidFill>
                  <a:schemeClr val="accent4"/>
                </a:solidFill>
                <a:latin typeface="+mn-lt"/>
              </a:rPr>
              <a:t>It bridges age and culture gaps </a:t>
            </a:r>
            <a:r>
              <a:rPr lang="en-US" sz="3200" dirty="0">
                <a:solidFill>
                  <a:schemeClr val="tx1"/>
                </a:solidFill>
              </a:rPr>
              <a:t>– if you’re not interested in a cutthroat competition in engineering, you have a chance to use your talent otherwise.</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9712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37561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tx1"/>
                </a:solidFill>
              </a:rPr>
              <a:t>Very important points: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4057997" y="0"/>
            <a:ext cx="8378477" cy="6994525"/>
          </a:xfrm>
          <a:prstGeom prst="rect">
            <a:avLst/>
          </a:prstGeom>
          <a:solidFill>
            <a:schemeClr val="bg1">
              <a:lumMod val="50000"/>
            </a:schemeClr>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4"/>
                </a:solidFill>
                <a:latin typeface="+mn-lt"/>
              </a:rPr>
              <a:t>Developer relations is not a starting position </a:t>
            </a:r>
            <a:r>
              <a:rPr lang="en-US" sz="3200" dirty="0">
                <a:solidFill>
                  <a:schemeClr val="tx1"/>
                </a:solidFill>
              </a:rPr>
              <a:t>– most developer evangelists graduated from being developers in the same company. You need to know the pain to help prevent it.</a:t>
            </a:r>
          </a:p>
          <a:p>
            <a:r>
              <a:rPr lang="en-US" sz="3200" dirty="0">
                <a:solidFill>
                  <a:schemeClr val="accent4"/>
                </a:solidFill>
                <a:latin typeface="+mn-lt"/>
              </a:rPr>
              <a:t>There are part time opportunities though </a:t>
            </a:r>
            <a:r>
              <a:rPr lang="en-US" sz="3200" dirty="0">
                <a:solidFill>
                  <a:schemeClr val="tx1"/>
                </a:solidFill>
              </a:rPr>
              <a:t>– engineers or people learning in the company can help with </a:t>
            </a:r>
            <a:r>
              <a:rPr lang="en-US" sz="3200" dirty="0" err="1">
                <a:solidFill>
                  <a:schemeClr val="tx1"/>
                </a:solidFill>
              </a:rPr>
              <a:t>Devrel</a:t>
            </a:r>
            <a:r>
              <a:rPr lang="en-US" sz="3200" dirty="0">
                <a:solidFill>
                  <a:schemeClr val="tx1"/>
                </a:solidFill>
              </a:rPr>
              <a:t> to ease into the job earlier.</a:t>
            </a:r>
          </a:p>
          <a:p>
            <a:r>
              <a:rPr lang="en-US" sz="3200" dirty="0">
                <a:solidFill>
                  <a:schemeClr val="accent4"/>
                </a:solidFill>
                <a:latin typeface="+mn-lt"/>
              </a:rPr>
              <a:t>Always be ready to prove your worth </a:t>
            </a:r>
            <a:r>
              <a:rPr lang="en-US" sz="3200" dirty="0">
                <a:solidFill>
                  <a:schemeClr val="tx1"/>
                </a:solidFill>
              </a:rPr>
              <a:t>– measuring the impact of developer evangelism is tough, you need to make sure you’re well </a:t>
            </a:r>
            <a:r>
              <a:rPr lang="en-US" sz="3200" dirty="0" err="1">
                <a:solidFill>
                  <a:schemeClr val="tx1"/>
                </a:solidFill>
              </a:rPr>
              <a:t>organised</a:t>
            </a:r>
            <a:r>
              <a:rPr lang="en-US" sz="3200" dirty="0">
                <a:solidFill>
                  <a:schemeClr val="tx1"/>
                </a:solidFill>
              </a:rPr>
              <a:t> in recording your successes.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95887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sz="7200" dirty="0"/>
              <a:t>Thanks!</a:t>
            </a:r>
          </a:p>
        </p:txBody>
      </p:sp>
    </p:spTree>
    <p:extLst>
      <p:ext uri="{BB962C8B-B14F-4D97-AF65-F5344CB8AC3E}">
        <p14:creationId xmlns:p14="http://schemas.microsoft.com/office/powerpoint/2010/main" val="17841208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tx1"/>
                </a:solidFill>
              </a:rPr>
              <a:t>Necessary skills: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4057997" y="0"/>
            <a:ext cx="8378477" cy="6994525"/>
          </a:xfrm>
          <a:prstGeom prst="rect">
            <a:avLst/>
          </a:prstGeom>
          <a:solidFill>
            <a:schemeClr val="bg1">
              <a:lumMod val="50000"/>
            </a:schemeClr>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4"/>
                </a:solidFill>
                <a:latin typeface="+mn-lt"/>
              </a:rPr>
              <a:t>Great development skills</a:t>
            </a:r>
            <a:r>
              <a:rPr lang="en-US" sz="3200" dirty="0">
                <a:solidFill>
                  <a:schemeClr val="accent4"/>
                </a:solidFill>
              </a:rPr>
              <a:t> </a:t>
            </a:r>
            <a:r>
              <a:rPr lang="en-US" sz="3200" dirty="0">
                <a:solidFill>
                  <a:schemeClr val="tx1"/>
                </a:solidFill>
              </a:rPr>
              <a:t>- both in creating and explaining software and products</a:t>
            </a:r>
          </a:p>
          <a:p>
            <a:r>
              <a:rPr lang="en-US" sz="3200" dirty="0">
                <a:solidFill>
                  <a:schemeClr val="accent4"/>
                </a:solidFill>
                <a:latin typeface="+mn-lt"/>
              </a:rPr>
              <a:t>Excellent communication skills</a:t>
            </a:r>
            <a:r>
              <a:rPr lang="en-US" sz="3200" dirty="0">
                <a:solidFill>
                  <a:schemeClr val="tx1"/>
                </a:solidFill>
                <a:latin typeface="+mn-lt"/>
              </a:rPr>
              <a:t> </a:t>
            </a:r>
            <a:r>
              <a:rPr lang="en-US" sz="3200" dirty="0">
                <a:solidFill>
                  <a:schemeClr val="tx1"/>
                </a:solidFill>
              </a:rPr>
              <a:t>– this job is about reaching out, listening and distilling information</a:t>
            </a:r>
          </a:p>
          <a:p>
            <a:r>
              <a:rPr lang="en-US" sz="3200" dirty="0">
                <a:solidFill>
                  <a:schemeClr val="accent4"/>
                </a:solidFill>
                <a:latin typeface="+mn-lt"/>
              </a:rPr>
              <a:t>Excellent networking skills </a:t>
            </a:r>
            <a:r>
              <a:rPr lang="en-US" sz="3200" dirty="0">
                <a:solidFill>
                  <a:schemeClr val="tx1"/>
                </a:solidFill>
              </a:rPr>
              <a:t>– you’re meant to collect contacts and keep them happy</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12001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tx1"/>
                </a:solidFill>
              </a:rPr>
              <a:t>Important skills: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4057997" y="0"/>
            <a:ext cx="8378477" cy="6994525"/>
          </a:xfrm>
          <a:prstGeom prst="rect">
            <a:avLst/>
          </a:prstGeom>
          <a:solidFill>
            <a:schemeClr val="bg1">
              <a:lumMod val="50000"/>
            </a:schemeClr>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4"/>
                </a:solidFill>
                <a:latin typeface="+mn-lt"/>
              </a:rPr>
              <a:t>Patience of a saint </a:t>
            </a:r>
            <a:r>
              <a:rPr lang="en-US" sz="3200" dirty="0">
                <a:solidFill>
                  <a:schemeClr val="tx1"/>
                </a:solidFill>
              </a:rPr>
              <a:t>– you will need to have to explain your job over and over and will have to defend your lack of ”not writing code”</a:t>
            </a:r>
          </a:p>
          <a:p>
            <a:r>
              <a:rPr lang="en-US" sz="3200" dirty="0">
                <a:solidFill>
                  <a:schemeClr val="accent4"/>
                </a:solidFill>
                <a:latin typeface="+mn-lt"/>
              </a:rPr>
              <a:t>Strong sense of independence </a:t>
            </a:r>
            <a:r>
              <a:rPr lang="en-US" sz="3200" dirty="0">
                <a:solidFill>
                  <a:schemeClr val="tx1"/>
                </a:solidFill>
              </a:rPr>
              <a:t>– you’re job is to help communication by aiding with *your* voice. You’re not in sales.</a:t>
            </a:r>
          </a:p>
          <a:p>
            <a:r>
              <a:rPr lang="en-US" sz="3200" dirty="0">
                <a:solidFill>
                  <a:schemeClr val="accent4"/>
                </a:solidFill>
                <a:latin typeface="+mn-lt"/>
              </a:rPr>
              <a:t>Excellent self-</a:t>
            </a:r>
            <a:r>
              <a:rPr lang="en-US" sz="3200" dirty="0" err="1">
                <a:solidFill>
                  <a:schemeClr val="accent4"/>
                </a:solidFill>
                <a:latin typeface="+mn-lt"/>
              </a:rPr>
              <a:t>organising</a:t>
            </a:r>
            <a:r>
              <a:rPr lang="en-US" sz="3200" dirty="0">
                <a:solidFill>
                  <a:schemeClr val="accent4"/>
                </a:solidFill>
                <a:latin typeface="+mn-lt"/>
              </a:rPr>
              <a:t> skills </a:t>
            </a:r>
            <a:r>
              <a:rPr lang="en-US" sz="3200" dirty="0">
                <a:solidFill>
                  <a:schemeClr val="tx1"/>
                </a:solidFill>
              </a:rPr>
              <a:t>– you’re on the road a lot and if you don’t take care, you burn out quickly or get buried under an avalanche of requests.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1527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3468072"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tx1"/>
                </a:solidFill>
              </a:rPr>
              <a:t>Evangelism is a role that spans across several departments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4057997" y="0"/>
            <a:ext cx="8378477" cy="6994525"/>
          </a:xfrm>
          <a:prstGeom prst="rect">
            <a:avLst/>
          </a:prstGeom>
          <a:solidFill>
            <a:schemeClr val="bg1">
              <a:lumMod val="50000"/>
            </a:schemeClr>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tx1"/>
                </a:solidFill>
              </a:rPr>
              <a:t>Your job is to be a communicator. Whilst you are most likely reporting to engineering, you need to spend a lot of time making different departments talk to another. </a:t>
            </a:r>
          </a:p>
          <a:p>
            <a:r>
              <a:rPr lang="en-US" sz="3200" dirty="0">
                <a:solidFill>
                  <a:schemeClr val="tx1"/>
                </a:solidFill>
              </a:rPr>
              <a:t>Therefore internal networking skills are very important.</a:t>
            </a:r>
          </a:p>
          <a:p>
            <a:r>
              <a:rPr lang="en-US" sz="3200" dirty="0">
                <a:solidFill>
                  <a:schemeClr val="tx1"/>
                </a:solidFill>
              </a:rPr>
              <a:t>Your job also affects the work of other people (PR, legal, </a:t>
            </a:r>
            <a:r>
              <a:rPr lang="en-US" sz="3200" dirty="0" err="1">
                <a:solidFill>
                  <a:schemeClr val="tx1"/>
                </a:solidFill>
              </a:rPr>
              <a:t>comms</a:t>
            </a:r>
            <a:r>
              <a:rPr lang="en-US" sz="3200" dirty="0">
                <a:solidFill>
                  <a:schemeClr val="tx1"/>
                </a:solidFill>
              </a:rPr>
              <a:t>, marketing). Be aware of these effects and make sure to communicate them before you reach out.</a:t>
            </a:r>
          </a:p>
          <a:p>
            <a:endParaRPr lang="en-US" sz="3200" dirty="0">
              <a:solidFill>
                <a:schemeClr val="tx1"/>
              </a:solidFill>
            </a:endParaRP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19727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9" y="1193006"/>
            <a:ext cx="10058399" cy="917575"/>
          </a:xfrm>
        </p:spPr>
        <p:txBody>
          <a:bodyPr/>
          <a:lstStyle/>
          <a:p>
            <a:r>
              <a:rPr lang="en-US" dirty="0"/>
              <a:t>“ So what does a developer evangelist do? ”</a:t>
            </a:r>
          </a:p>
        </p:txBody>
      </p:sp>
      <p:sp>
        <p:nvSpPr>
          <p:cNvPr id="3" name="Text Placeholder 2"/>
          <p:cNvSpPr>
            <a:spLocks noGrp="1"/>
          </p:cNvSpPr>
          <p:nvPr>
            <p:ph type="body" sz="quarter" idx="10"/>
          </p:nvPr>
        </p:nvSpPr>
        <p:spPr>
          <a:xfrm>
            <a:off x="3409925" y="5369470"/>
            <a:ext cx="7837513" cy="627864"/>
          </a:xfrm>
        </p:spPr>
        <p:txBody>
          <a:bodyPr/>
          <a:lstStyle/>
          <a:p>
            <a:r>
              <a:rPr lang="en-US" dirty="0"/>
              <a:t>Everybody, all the time…</a:t>
            </a:r>
          </a:p>
        </p:txBody>
      </p:sp>
    </p:spTree>
    <p:extLst>
      <p:ext uri="{BB962C8B-B14F-4D97-AF65-F5344CB8AC3E}">
        <p14:creationId xmlns:p14="http://schemas.microsoft.com/office/powerpoint/2010/main" val="16432248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625060"/>
          </a:xfrm>
        </p:spPr>
        <p:txBody>
          <a:bodyPr/>
          <a:lstStyle/>
          <a:p>
            <a:pPr algn="ctr"/>
            <a:r>
              <a:rPr lang="en-US" dirty="0"/>
              <a:t>&lt;lots-of-details&gt;</a:t>
            </a:r>
            <a:br>
              <a:rPr lang="en-US" dirty="0"/>
            </a:br>
            <a:r>
              <a:rPr lang="en-US" sz="3200" dirty="0"/>
              <a:t>(feel free to skip ahead)</a:t>
            </a:r>
          </a:p>
        </p:txBody>
      </p:sp>
    </p:spTree>
    <p:extLst>
      <p:ext uri="{BB962C8B-B14F-4D97-AF65-F5344CB8AC3E}">
        <p14:creationId xmlns:p14="http://schemas.microsoft.com/office/powerpoint/2010/main" val="1282644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301893" y="616942"/>
            <a:ext cx="6447590"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accent3"/>
                </a:solidFill>
              </a:rPr>
              <a:t>Outbound tasks</a:t>
            </a:r>
          </a:p>
        </p:txBody>
      </p:sp>
      <p:sp>
        <p:nvSpPr>
          <p:cNvPr id="8" name="Text Placeholder 4"/>
          <p:cNvSpPr txBox="1">
            <a:spLocks/>
          </p:cNvSpPr>
          <p:nvPr/>
        </p:nvSpPr>
        <p:spPr>
          <a:xfrm>
            <a:off x="6239650" y="1539363"/>
            <a:ext cx="5556304" cy="7920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3200" dirty="0">
              <a:solidFill>
                <a:schemeClr val="tx1"/>
              </a:solidFill>
            </a:endParaRPr>
          </a:p>
        </p:txBody>
      </p:sp>
      <p:sp>
        <p:nvSpPr>
          <p:cNvPr id="11" name="Text Placeholder 4"/>
          <p:cNvSpPr txBox="1">
            <a:spLocks/>
          </p:cNvSpPr>
          <p:nvPr/>
        </p:nvSpPr>
        <p:spPr>
          <a:xfrm>
            <a:off x="4057997" y="0"/>
            <a:ext cx="8378477" cy="6994525"/>
          </a:xfrm>
          <a:prstGeom prst="rect">
            <a:avLst/>
          </a:prstGeom>
          <a:solidFill>
            <a:schemeClr val="tx1"/>
          </a:solidFill>
        </p:spPr>
        <p:txBody>
          <a:bodyPr lIns="360000" tIns="46800" rIns="360000" anchor="ctr" anchorCtr="0"/>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bg2"/>
                </a:solidFill>
              </a:rPr>
              <a:t>Social media presence</a:t>
            </a:r>
          </a:p>
          <a:p>
            <a:r>
              <a:rPr lang="en-US" sz="3200" dirty="0">
                <a:solidFill>
                  <a:schemeClr val="bg2"/>
                </a:solidFill>
              </a:rPr>
              <a:t>Keeping up to date with competition and market</a:t>
            </a:r>
          </a:p>
          <a:p>
            <a:r>
              <a:rPr lang="en-US" sz="3200" dirty="0">
                <a:solidFill>
                  <a:schemeClr val="bg2"/>
                </a:solidFill>
              </a:rPr>
              <a:t>Openly available software products</a:t>
            </a:r>
          </a:p>
          <a:p>
            <a:r>
              <a:rPr lang="en-US" sz="3200" dirty="0">
                <a:solidFill>
                  <a:schemeClr val="bg2"/>
                </a:solidFill>
              </a:rPr>
              <a:t>Participation in other products </a:t>
            </a:r>
          </a:p>
          <a:p>
            <a:r>
              <a:rPr lang="en-US" sz="3200" dirty="0">
                <a:solidFill>
                  <a:schemeClr val="bg2"/>
                </a:solidFill>
              </a:rPr>
              <a:t>Participation in public discussions</a:t>
            </a:r>
          </a:p>
          <a:p>
            <a:r>
              <a:rPr lang="en-US" sz="3200" dirty="0">
                <a:solidFill>
                  <a:schemeClr val="bg2"/>
                </a:solidFill>
              </a:rPr>
              <a:t>Participation in other publications</a:t>
            </a:r>
          </a:p>
          <a:p>
            <a:r>
              <a:rPr lang="en-US" sz="3200" dirty="0">
                <a:solidFill>
                  <a:schemeClr val="bg2"/>
                </a:solidFill>
              </a:rPr>
              <a:t>Video tutorials</a:t>
            </a:r>
          </a:p>
          <a:p>
            <a:r>
              <a:rPr lang="en-US" sz="3200" dirty="0">
                <a:solidFill>
                  <a:schemeClr val="bg2"/>
                </a:solidFill>
              </a:rPr>
              <a:t>Event participation and help</a:t>
            </a:r>
          </a:p>
          <a:p>
            <a:r>
              <a:rPr lang="en-US" sz="3200" dirty="0">
                <a:solidFill>
                  <a:schemeClr val="bg2"/>
                </a:solidFill>
              </a:rPr>
              <a:t>Act as a “firewall” for internal teams</a:t>
            </a:r>
          </a:p>
          <a:p>
            <a:r>
              <a:rPr lang="en-US" sz="3200" dirty="0">
                <a:solidFill>
                  <a:schemeClr val="bg2"/>
                </a:solidFill>
              </a:rPr>
              <a:t>Herding influencers</a:t>
            </a:r>
          </a:p>
        </p:txBody>
      </p:sp>
      <p:sp>
        <p:nvSpPr>
          <p:cNvPr id="12" name="TextBox 11"/>
          <p:cNvSpPr txBox="1"/>
          <p:nvPr/>
        </p:nvSpPr>
        <p:spPr>
          <a:xfrm>
            <a:off x="11823032" y="401052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19475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fade">
                                      <p:cBhvr>
                                        <p:cTn id="42" dur="500"/>
                                        <p:tgtEl>
                                          <p:spTgt spid="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animEffect transition="in" filter="fade">
                                      <p:cBhvr>
                                        <p:cTn id="47" dur="500"/>
                                        <p:tgtEl>
                                          <p:spTgt spid="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fade">
                                      <p:cBhvr>
                                        <p:cTn id="52" dur="500"/>
                                        <p:tgtEl>
                                          <p:spTgt spid="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9" end="9"/>
                                            </p:txEl>
                                          </p:spTgt>
                                        </p:tgtEl>
                                        <p:attrNameLst>
                                          <p:attrName>style.visibility</p:attrName>
                                        </p:attrNameLst>
                                      </p:cBhvr>
                                      <p:to>
                                        <p:strVal val="visible"/>
                                      </p:to>
                                    </p:set>
                                    <p:animEffect transition="in" filter="fade">
                                      <p:cBhvr>
                                        <p:cTn id="57" dur="500"/>
                                        <p:tgtEl>
                                          <p:spTgt spid="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fade">
                                      <p:cBhvr>
                                        <p:cTn id="6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build="p" animBg="1"/>
    </p:bldLst>
  </p:timing>
</p:sld>
</file>

<file path=ppt/theme/theme1.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2016-07-25T07:00:00+00:00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2016-07-29T07:00:00+00:00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23</TermName>
          <TermId xmlns="http://schemas.microsoft.com/office/infopath/2007/PartnerControls">c09d5ec5-2933-44ea-a749-1cb568168204</TermId>
        </TermInfo>
      </Terms>
    </TaxKeywordTaxHTField>
    <TaxCatchAll xmlns="230e9df3-be65-4c73-a93b-d1236ebd677e">
      <Value>166</Value>
      <Value>53</Value>
      <Value>52</Value>
      <Value>51</Value>
    </TaxCatchAll>
    <NumberofDownloads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ACC50-8F95-49B3-AB6F-6DC6481BB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terms/"/>
    <ds:schemaRef ds:uri="01c77077-aee4-4b5f-bd4e-9cd40a6fff29"/>
    <ds:schemaRef ds:uri="http://purl.org/dc/dcmitype/"/>
    <ds:schemaRef ds:uri="8ff673fc-3231-4e3a-893b-6d7f7cd32766"/>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TR23_BO_CT_Template</Template>
  <TotalTime>47213</TotalTime>
  <Words>2958</Words>
  <Application>Microsoft Office PowerPoint</Application>
  <PresentationFormat>Custom</PresentationFormat>
  <Paragraphs>261</Paragraphs>
  <Slides>36</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Consolas</vt:lpstr>
      <vt:lpstr>Segoe UI</vt:lpstr>
      <vt:lpstr>Segoe UI Light</vt:lpstr>
      <vt:lpstr>Wingdings</vt:lpstr>
      <vt:lpstr>5-50033_TR23_BO_CT_Template</vt:lpstr>
      <vt:lpstr>A career in Developer Evangelism – What we really do…</vt:lpstr>
      <vt:lpstr>Note to speakers: this presentation contains a lot of fundamentals to what makes a fulfilling and interesting career in developer evangelism. However, we encourage you to put your own humor, stories, and professional experiences into it. The more you bring your own personality into it, the more inspired your student audience will likely be…  </vt:lpstr>
      <vt:lpstr>“ A developer evangelist is a spokesperson, mediator and translator between a company and both its technical staff and outside developers. “ </vt:lpstr>
      <vt:lpstr>PowerPoint Presentation</vt:lpstr>
      <vt:lpstr>PowerPoint Presentation</vt:lpstr>
      <vt:lpstr>PowerPoint Presentation</vt:lpstr>
      <vt:lpstr>“ So what does a developer evangelist do? ”</vt:lpstr>
      <vt:lpstr>&lt;lots-of-details&gt; (feel free to skip ahead)</vt:lpstr>
      <vt:lpstr>PowerPoint Presentation</vt:lpstr>
      <vt:lpstr>PowerPoint Presentation</vt:lpstr>
      <vt:lpstr>“ What does that mean?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&lt;/lots-of-details&gt; (phew… done)</vt:lpstr>
      <vt:lpstr>“ Why would you want to become a developer evangelist (developer advocate) ? ”</vt:lpstr>
      <vt:lpstr>PowerPoint Presentation</vt:lpstr>
      <vt:lpstr>PowerPoint Presentation</vt:lpstr>
      <vt:lpstr>Thanks!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+447905086471</dc:creator>
  <cp:keywords>TechReady 23</cp:keywords>
  <dc:description>Template: Mitchell Derrey, Silverfox Productions_x000d_
Formatting: _x000d_
Audience Type:</dc:description>
  <cp:lastModifiedBy>Justin Garrett</cp:lastModifiedBy>
  <cp:revision>82</cp:revision>
  <dcterms:created xsi:type="dcterms:W3CDTF">2016-07-21T00:24:56Z</dcterms:created>
  <dcterms:modified xsi:type="dcterms:W3CDTF">2016-08-30T16:14:40Z</dcterms:modified>
  <cp:category>TechReady 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166;#TechReady 23|c09d5ec5-2933-44ea-a749-1cb568168204</vt:lpwstr>
  </property>
  <property fmtid="{D5CDD505-2E9C-101B-9397-08002B2CF9AE}" pid="12" name="Audience1">
    <vt:lpwstr/>
  </property>
  <property fmtid="{D5CDD505-2E9C-101B-9397-08002B2CF9AE}" pid="13" name="Event Name">
    <vt:lpwstr>51;#TechReady|ebdf1b7d-d34f-4ccf-ac45-ca5a756d5c65</vt:lpwstr>
  </property>
</Properties>
</file>