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76" r:id="rId2"/>
  </p:sldMasterIdLst>
  <p:notesMasterIdLst>
    <p:notesMasterId r:id="rId47"/>
  </p:notesMasterIdLst>
  <p:handoutMasterIdLst>
    <p:handoutMasterId r:id="rId48"/>
  </p:handoutMasterIdLst>
  <p:sldIdLst>
    <p:sldId id="256" r:id="rId3"/>
    <p:sldId id="273" r:id="rId4"/>
    <p:sldId id="258" r:id="rId5"/>
    <p:sldId id="259" r:id="rId6"/>
    <p:sldId id="269" r:id="rId7"/>
    <p:sldId id="271" r:id="rId8"/>
    <p:sldId id="298" r:id="rId9"/>
    <p:sldId id="299" r:id="rId10"/>
    <p:sldId id="260" r:id="rId11"/>
    <p:sldId id="261" r:id="rId12"/>
    <p:sldId id="262" r:id="rId13"/>
    <p:sldId id="272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303" r:id="rId23"/>
    <p:sldId id="283" r:id="rId24"/>
    <p:sldId id="284" r:id="rId25"/>
    <p:sldId id="26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301" r:id="rId36"/>
    <p:sldId id="300" r:id="rId37"/>
    <p:sldId id="294" r:id="rId38"/>
    <p:sldId id="295" r:id="rId39"/>
    <p:sldId id="264" r:id="rId40"/>
    <p:sldId id="297" r:id="rId41"/>
    <p:sldId id="265" r:id="rId42"/>
    <p:sldId id="266" r:id="rId43"/>
    <p:sldId id="267" r:id="rId44"/>
    <p:sldId id="296" r:id="rId45"/>
    <p:sldId id="304" r:id="rId4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/>
    <p:restoredTop sz="94560"/>
  </p:normalViewPr>
  <p:slideViewPr>
    <p:cSldViewPr snapToGrid="0" snapToObjects="1">
      <p:cViewPr varScale="1">
        <p:scale>
          <a:sx n="93" d="100"/>
          <a:sy n="93" d="100"/>
        </p:scale>
        <p:origin x="42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2243BA-6A50-314E-9DC6-583B9A3EC5E9}" type="datetime1">
              <a:rPr lang="en-US" altLang="en-US"/>
              <a:pPr>
                <a:defRPr/>
              </a:pPr>
              <a:t>6/22/17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5FCF8EC-FED0-544F-8D61-C6D5698511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085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217F4CA-AFB0-0B4A-93F1-F51E0D31EB8F}" type="datetime1">
              <a:rPr lang="en-US" altLang="en-US"/>
              <a:pPr>
                <a:defRPr/>
              </a:pPr>
              <a:t>6/22/17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F0B9778-D109-3D49-9F6F-CF279B81E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572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54038" y="2290763"/>
            <a:ext cx="3538537" cy="0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70463" y="2290763"/>
            <a:ext cx="3538537" cy="0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4038" y="4048125"/>
            <a:ext cx="7954962" cy="0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856038" y="6175375"/>
            <a:ext cx="13509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fld id="{DBB93A23-9E64-4A4A-8F23-D8C906D940E3}" type="datetime4">
              <a:rPr lang="en-US" sz="1200">
                <a:solidFill>
                  <a:srgbClr val="979797"/>
                </a:solidFill>
                <a:latin typeface="Helvetica Neue" charset="0"/>
                <a:cs typeface="Helvetica Neue" charset="0"/>
              </a:rPr>
              <a:pPr algn="ctr" eaLnBrk="1" hangingPunct="1"/>
              <a:t>June 22, 2017</a:t>
            </a:fld>
            <a:endParaRPr lang="en-US" sz="1200">
              <a:solidFill>
                <a:srgbClr val="979797"/>
              </a:solidFill>
              <a:latin typeface="Helvetica Neue" charset="0"/>
              <a:cs typeface="Helvetica Neue" charset="0"/>
            </a:endParaRPr>
          </a:p>
        </p:txBody>
      </p:sp>
      <p:pic>
        <p:nvPicPr>
          <p:cNvPr id="10" name="Picture 14" descr="Logo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2101850"/>
            <a:ext cx="4175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418" y="2661219"/>
            <a:ext cx="7772400" cy="629236"/>
          </a:xfrm>
        </p:spPr>
        <p:txBody>
          <a:bodyPr>
            <a:noAutofit/>
          </a:bodyPr>
          <a:lstStyle>
            <a:lvl1pPr algn="ctr">
              <a:defRPr sz="4000" b="1" i="0">
                <a:solidFill>
                  <a:srgbClr val="FFFCF3"/>
                </a:solidFill>
                <a:latin typeface="Rockwell"/>
                <a:cs typeface="Rockwel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218" y="3291921"/>
            <a:ext cx="6400800" cy="419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rgbClr val="FFFCF3"/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52608" y="5806111"/>
            <a:ext cx="3358021" cy="43794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pPr lvl="0"/>
            <a:r>
              <a:rPr lang="en-US" dirty="0" smtClean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17574997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225" y="269875"/>
            <a:ext cx="8994775" cy="601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93713" y="5233988"/>
            <a:ext cx="8166100" cy="0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566" y="4631260"/>
            <a:ext cx="8166001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2643" y="477303"/>
            <a:ext cx="8166925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567" y="5274201"/>
            <a:ext cx="8166000" cy="804862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5911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225" y="269875"/>
            <a:ext cx="8994775" cy="601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436688"/>
            <a:ext cx="3008313" cy="0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313" cy="1102781"/>
          </a:xfrm>
        </p:spPr>
        <p:txBody>
          <a:bodyPr anchor="b"/>
          <a:lstStyle>
            <a:lvl1pPr algn="l">
              <a:lnSpc>
                <a:spcPct val="90000"/>
              </a:lnSpc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0388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3" y="6122988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54038" y="3319463"/>
            <a:ext cx="7954962" cy="0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52509" y="3367694"/>
            <a:ext cx="3358021" cy="43794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pPr lvl="0"/>
            <a:r>
              <a:rPr lang="en-US" dirty="0" smtClean="0"/>
              <a:t>Click to add Author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382" y="2455332"/>
            <a:ext cx="7693025" cy="762151"/>
          </a:xfrm>
        </p:spPr>
        <p:txBody>
          <a:bodyPr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Rockwell"/>
                <a:cs typeface="Rockwell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  <a:latin typeface="Rockwell"/>
                <a:cs typeface="Rockwell"/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  <a:latin typeface="Rockwell"/>
                <a:cs typeface="Rockwell"/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  <a:latin typeface="Rockwell"/>
                <a:cs typeface="Rockwell"/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  <a:latin typeface="Rockwell"/>
                <a:cs typeface="Rockwell"/>
              </a:defRPr>
            </a:lvl5pPr>
          </a:lstStyle>
          <a:p>
            <a:pPr lvl="0"/>
            <a:r>
              <a:rPr lang="en-US" dirty="0" smtClean="0"/>
              <a:t>Click edit closing statement</a:t>
            </a:r>
          </a:p>
        </p:txBody>
      </p:sp>
    </p:spTree>
    <p:extLst>
      <p:ext uri="{BB962C8B-B14F-4D97-AF65-F5344CB8AC3E}">
        <p14:creationId xmlns:p14="http://schemas.microsoft.com/office/powerpoint/2010/main" val="42742140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EE39-5E23-0D4A-A5FA-7222781F7D9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E965-F4C9-D844-86FF-FB9C2094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6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EE39-5E23-0D4A-A5FA-7222781F7D9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E965-F4C9-D844-86FF-FB9C2094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EE39-5E23-0D4A-A5FA-7222781F7D9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E965-F4C9-D844-86FF-FB9C2094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EE39-5E23-0D4A-A5FA-7222781F7D9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E965-F4C9-D844-86FF-FB9C2094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8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EE39-5E23-0D4A-A5FA-7222781F7D9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E965-F4C9-D844-86FF-FB9C2094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06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EE39-5E23-0D4A-A5FA-7222781F7D9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E965-F4C9-D844-86FF-FB9C2094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2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EE39-5E23-0D4A-A5FA-7222781F7D9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E965-F4C9-D844-86FF-FB9C2094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1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74713" y="1577505"/>
            <a:ext cx="7053716" cy="4499028"/>
          </a:xfrm>
        </p:spPr>
        <p:txBody>
          <a:bodyPr anchor="t"/>
          <a:lstStyle>
            <a:lvl1pPr marL="0" indent="0" algn="l">
              <a:lnSpc>
                <a:spcPct val="120000"/>
              </a:lnSpc>
              <a:buClr>
                <a:schemeClr val="bg1"/>
              </a:buClr>
              <a:buSzPct val="100000"/>
              <a:buFont typeface="+mj-lt"/>
              <a:buNone/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5933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EE39-5E23-0D4A-A5FA-7222781F7D9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E965-F4C9-D844-86FF-FB9C2094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9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EE39-5E23-0D4A-A5FA-7222781F7D9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E965-F4C9-D844-86FF-FB9C2094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EE39-5E23-0D4A-A5FA-7222781F7D9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E965-F4C9-D844-86FF-FB9C2094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3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EE39-5E23-0D4A-A5FA-7222781F7D9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E965-F4C9-D844-86FF-FB9C2094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74713" y="1676046"/>
            <a:ext cx="7259335" cy="725059"/>
          </a:xfrm>
        </p:spPr>
        <p:txBody>
          <a:bodyPr anchor="t"/>
          <a:lstStyle>
            <a:lvl1pPr algn="l">
              <a:defRPr sz="4000" b="1" cap="none">
                <a:solidFill>
                  <a:srgbClr val="FFFCF3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872682" y="2434973"/>
            <a:ext cx="7261366" cy="15001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 b="0" i="0">
                <a:solidFill>
                  <a:srgbClr val="FFFCF3"/>
                </a:solidFill>
                <a:latin typeface="Helvetica Neue Light"/>
                <a:cs typeface="Helvetica Neu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14990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488"/>
            <a:ext cx="8229600" cy="1028700"/>
          </a:xfrm>
        </p:spPr>
        <p:txBody>
          <a:bodyPr>
            <a:normAutofit/>
          </a:bodyPr>
          <a:lstStyle>
            <a:lvl1pPr>
              <a:defRPr sz="4000" b="1" i="0">
                <a:latin typeface="Rockwell"/>
                <a:cs typeface="Rockwel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79550"/>
            <a:ext cx="8229600" cy="4525963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chemeClr val="accent3"/>
              </a:buClr>
              <a:buFont typeface="Wingdings" charset="2"/>
              <a:buChar char="§"/>
              <a:defRPr b="0" i="0">
                <a:latin typeface="Helvetica Neue"/>
                <a:cs typeface="Helvetica Neue"/>
              </a:defRPr>
            </a:lvl1pPr>
            <a:lvl2pPr marL="742950" indent="-285750">
              <a:lnSpc>
                <a:spcPct val="110000"/>
              </a:lnSpc>
              <a:buClr>
                <a:schemeClr val="accent3"/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2pPr>
            <a:lvl3pPr marL="1143000" indent="-228600">
              <a:lnSpc>
                <a:spcPct val="100000"/>
              </a:lnSpc>
              <a:buClr>
                <a:schemeClr val="accent3"/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3pPr>
            <a:lvl4pPr marL="1600200" indent="-228600">
              <a:lnSpc>
                <a:spcPct val="100000"/>
              </a:lnSpc>
              <a:buClr>
                <a:schemeClr val="accent3"/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4pPr>
            <a:lvl5pPr marL="2057400" indent="-228600">
              <a:lnSpc>
                <a:spcPct val="100000"/>
              </a:lnSpc>
              <a:buClr>
                <a:schemeClr val="accent3"/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810017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74713" y="1676046"/>
            <a:ext cx="7265382" cy="725059"/>
          </a:xfrm>
        </p:spPr>
        <p:txBody>
          <a:bodyPr anchor="t"/>
          <a:lstStyle>
            <a:lvl1pPr algn="l">
              <a:defRPr sz="4000" b="1" cap="none">
                <a:solidFill>
                  <a:srgbClr val="FFFCF3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72682" y="2434973"/>
            <a:ext cx="7267413" cy="15001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 b="0" i="0">
                <a:solidFill>
                  <a:srgbClr val="FFFCF3"/>
                </a:solidFill>
                <a:latin typeface="Helvetica Neue Light"/>
                <a:cs typeface="Helvetica Neu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2353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74713" y="1676046"/>
            <a:ext cx="7277477" cy="725059"/>
          </a:xfrm>
        </p:spPr>
        <p:txBody>
          <a:bodyPr anchor="t"/>
          <a:lstStyle>
            <a:lvl1pPr algn="l">
              <a:defRPr sz="4000" b="1" cap="none">
                <a:solidFill>
                  <a:srgbClr val="FFFCF3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872683" y="2434973"/>
            <a:ext cx="7279508" cy="15001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 b="0" i="0">
                <a:solidFill>
                  <a:srgbClr val="FFFCF3"/>
                </a:solidFill>
                <a:latin typeface="Helvetica Neue Light"/>
                <a:cs typeface="Helvetica Neu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54402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225" y="269875"/>
            <a:ext cx="8994775" cy="601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826"/>
            <a:ext cx="8229600" cy="5615338"/>
          </a:xfrm>
        </p:spPr>
        <p:txBody>
          <a:bodyPr/>
          <a:lstStyle>
            <a:lvl1pPr marL="342900" indent="-342900">
              <a:buClr>
                <a:schemeClr val="accent3"/>
              </a:buClr>
              <a:buFont typeface="Wingdings" charset="2"/>
              <a:buChar char="§"/>
              <a:defRPr b="0" i="0">
                <a:latin typeface="Helvetica Neue"/>
                <a:cs typeface="Helvetica Neue"/>
              </a:defRPr>
            </a:lvl1pPr>
            <a:lvl2pPr marL="742950" indent="-285750">
              <a:lnSpc>
                <a:spcPct val="100000"/>
              </a:lnSpc>
              <a:buClr>
                <a:schemeClr val="accent3"/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2pPr>
            <a:lvl3pPr marL="1143000" indent="-228600">
              <a:lnSpc>
                <a:spcPct val="100000"/>
              </a:lnSpc>
              <a:buClr>
                <a:schemeClr val="accent3"/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3pPr>
            <a:lvl4pPr marL="1600200" indent="-228600">
              <a:lnSpc>
                <a:spcPct val="100000"/>
              </a:lnSpc>
              <a:buClr>
                <a:schemeClr val="accent3"/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4pPr>
            <a:lvl5pPr marL="2057400" indent="-228600">
              <a:lnSpc>
                <a:spcPct val="100000"/>
              </a:lnSpc>
              <a:buClr>
                <a:schemeClr val="accent3"/>
              </a:buClr>
              <a:buFont typeface="Wingdings" charset="2"/>
              <a:buChar char="§"/>
              <a:defRPr sz="1200" b="0" i="0"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17723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486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488"/>
            <a:ext cx="8293641" cy="10287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8291"/>
            <a:ext cx="4040188" cy="510819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5381"/>
            <a:ext cx="4040188" cy="3951288"/>
          </a:xfrm>
        </p:spPr>
        <p:txBody>
          <a:bodyPr/>
          <a:lstStyle>
            <a:lvl1pPr>
              <a:defRPr sz="1800" b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4710653" y="1518291"/>
            <a:ext cx="4040188" cy="510819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4710653" y="2135381"/>
            <a:ext cx="4040188" cy="3951288"/>
          </a:xfrm>
        </p:spPr>
        <p:txBody>
          <a:bodyPr/>
          <a:lstStyle>
            <a:lvl1pPr>
              <a:defRPr sz="1800" b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43594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356350"/>
            <a:ext cx="915828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17488"/>
            <a:ext cx="8229600" cy="1028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795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1239838"/>
            <a:ext cx="8686800" cy="0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354763"/>
            <a:ext cx="9144000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Small-02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" y="6520427"/>
            <a:ext cx="228608" cy="2042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1" r:id="rId4"/>
    <p:sldLayoutId id="2147483768" r:id="rId5"/>
    <p:sldLayoutId id="2147483769" r:id="rId6"/>
    <p:sldLayoutId id="2147483770" r:id="rId7"/>
    <p:sldLayoutId id="2147483762" r:id="rId8"/>
    <p:sldLayoutId id="2147483764" r:id="rId9"/>
    <p:sldLayoutId id="2147483772" r:id="rId10"/>
    <p:sldLayoutId id="2147483773" r:id="rId11"/>
    <p:sldLayoutId id="2147483775" r:id="rId12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Rockwell"/>
          <a:ea typeface="MS PGothic" pitchFamily="34" charset="-128"/>
          <a:cs typeface="Rockwel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Rockwell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Rockwell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Rockwell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Rockwell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Georgi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Georgi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Georgi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Georgi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81A848"/>
        </a:buClr>
        <a:buFont typeface="Wingdings" charset="0"/>
        <a:buChar char="§"/>
        <a:defRPr sz="2400" b="0" kern="1200">
          <a:solidFill>
            <a:schemeClr val="tx1"/>
          </a:solidFill>
          <a:latin typeface="Helvetica Neue"/>
          <a:ea typeface="MS PGothic" pitchFamily="34" charset="-128"/>
          <a:cs typeface="Helvetica Neue"/>
        </a:defRPr>
      </a:lvl1pPr>
      <a:lvl2pPr marL="742950" indent="-28575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81A848"/>
        </a:buClr>
        <a:buFont typeface="Wingdings" charset="0"/>
        <a:buChar char="§"/>
        <a:defRPr kern="1200">
          <a:solidFill>
            <a:schemeClr val="tx1"/>
          </a:solidFill>
          <a:latin typeface="Helvetica Neue Light"/>
          <a:ea typeface="ＭＳ Ｐゴシック" charset="0"/>
          <a:cs typeface="Helvetica Neue Light"/>
        </a:defRPr>
      </a:lvl2pPr>
      <a:lvl3pPr marL="1143000" indent="-22860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81A848"/>
        </a:buClr>
        <a:buFont typeface="Wingdings" charset="0"/>
        <a:buChar char="§"/>
        <a:defRPr sz="1600" kern="1200">
          <a:solidFill>
            <a:schemeClr val="tx1"/>
          </a:solidFill>
          <a:latin typeface="Helvetica Neue Light"/>
          <a:ea typeface="Helvetica Neue Light" charset="0"/>
          <a:cs typeface="Helvetica Neue Light"/>
        </a:defRPr>
      </a:lvl3pPr>
      <a:lvl4pPr marL="1600200" indent="-22860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81A848"/>
        </a:buClr>
        <a:buFont typeface="Wingdings" charset="0"/>
        <a:buChar char="§"/>
        <a:defRPr sz="1400" kern="1200">
          <a:solidFill>
            <a:schemeClr val="tx1"/>
          </a:solidFill>
          <a:latin typeface="Helvetica Neue Light"/>
          <a:ea typeface="Helvetica Neue Light" charset="0"/>
          <a:cs typeface="Helvetica Neue Light"/>
        </a:defRPr>
      </a:lvl4pPr>
      <a:lvl5pPr marL="2057400" indent="-22860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81A848"/>
        </a:buClr>
        <a:buFont typeface="Wingdings" charset="0"/>
        <a:buChar char="§"/>
        <a:defRPr sz="1200" kern="1200">
          <a:solidFill>
            <a:schemeClr val="tx1"/>
          </a:solidFill>
          <a:latin typeface="Helvetica Neue Light"/>
          <a:ea typeface="Helvetica Neue Light" charset="0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8EE39-5E23-0D4A-A5FA-7222781F7D9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E965-F4C9-D844-86FF-FB9C2094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9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kandrotcode.blogspot.com/2017/06/cuda-rocks-perf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I Want For Christmas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 a CUDA ASIC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Scott Le Grand</a:t>
            </a:r>
          </a:p>
          <a:p>
            <a:r>
              <a:rPr lang="en-US" dirty="0" smtClean="0"/>
              <a:t>Senior Principal Technologist</a:t>
            </a:r>
          </a:p>
          <a:p>
            <a:r>
              <a:rPr lang="en-US" dirty="0" smtClean="0"/>
              <a:t>slegrand@A9.com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CUDA </a:t>
            </a:r>
            <a:r>
              <a:rPr lang="en-US" dirty="0" smtClean="0"/>
              <a:t>Programming Model Rocks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Sure, you can use hand-coded VHDL and dirty tricks to beat a $700 consumer GPU at training </a:t>
            </a:r>
            <a:r>
              <a:rPr lang="en-US" dirty="0" err="1" smtClean="0"/>
              <a:t>AlexNet</a:t>
            </a:r>
            <a:r>
              <a:rPr lang="en-US" dirty="0" smtClean="0"/>
              <a:t> in FP16/32 (sort of) on </a:t>
            </a:r>
            <a:r>
              <a:rPr lang="en-US" dirty="0" smtClean="0"/>
              <a:t>your fancy ASIC</a:t>
            </a:r>
            <a:endParaRPr lang="en-US" dirty="0" smtClean="0"/>
          </a:p>
          <a:p>
            <a:r>
              <a:rPr lang="en-US" dirty="0" smtClean="0"/>
              <a:t>Or even 12-bit weights and 11% of the original weights to beat that GPU running an LSTM in </a:t>
            </a:r>
            <a:r>
              <a:rPr lang="en-US" dirty="0" smtClean="0"/>
              <a:t>FP32 on an FPGA</a:t>
            </a:r>
            <a:endParaRPr lang="en-US" dirty="0" smtClean="0"/>
          </a:p>
          <a:p>
            <a:r>
              <a:rPr lang="en-US" dirty="0" smtClean="0"/>
              <a:t>Is that really how your want to spend your days?</a:t>
            </a:r>
          </a:p>
          <a:p>
            <a:r>
              <a:rPr lang="en-US" dirty="0" smtClean="0"/>
              <a:t>Late </a:t>
            </a:r>
            <a:r>
              <a:rPr lang="en-US" dirty="0"/>
              <a:t>s</a:t>
            </a:r>
            <a:r>
              <a:rPr lang="en-US" dirty="0" smtClean="0"/>
              <a:t>tage optimizations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 smtClean="0"/>
              <a:t>can learn CUDA and build 100% reproducible code targeted at the problems of interest to your employer/advisor, then chase the GPU Roadmap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417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Woulda</a:t>
            </a:r>
            <a:r>
              <a:rPr lang="mr-IN" dirty="0" smtClean="0"/>
              <a:t>…</a:t>
            </a:r>
            <a:r>
              <a:rPr lang="en-US" dirty="0" smtClean="0"/>
              <a:t>  </a:t>
            </a:r>
            <a:r>
              <a:rPr lang="en-US" dirty="0" err="1" smtClean="0"/>
              <a:t>Shoulda</a:t>
            </a:r>
            <a:r>
              <a:rPr lang="mr-IN" dirty="0" smtClean="0"/>
              <a:t>…</a:t>
            </a:r>
            <a:r>
              <a:rPr lang="en-US" dirty="0" smtClean="0"/>
              <a:t> CUDA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OpenCL disabled on IOS and </a:t>
            </a:r>
            <a:r>
              <a:rPr lang="en-US" dirty="0" smtClean="0"/>
              <a:t>on Android </a:t>
            </a:r>
            <a:r>
              <a:rPr lang="en-US" dirty="0" smtClean="0"/>
              <a:t>(Why?)</a:t>
            </a:r>
          </a:p>
          <a:p>
            <a:r>
              <a:rPr lang="en-US" dirty="0" smtClean="0"/>
              <a:t>Could have run inference on phones in </a:t>
            </a:r>
            <a:r>
              <a:rPr lang="en-US" dirty="0" smtClean="0"/>
              <a:t>2013</a:t>
            </a:r>
            <a:endParaRPr lang="en-US" dirty="0" smtClean="0"/>
          </a:p>
          <a:p>
            <a:r>
              <a:rPr lang="en-US" dirty="0" smtClean="0"/>
              <a:t>IOS fixed this with metal and GPUs</a:t>
            </a:r>
          </a:p>
          <a:p>
            <a:r>
              <a:rPr lang="en-US" dirty="0" smtClean="0"/>
              <a:t>Google broke this further with </a:t>
            </a:r>
            <a:r>
              <a:rPr lang="en-US" dirty="0" err="1" smtClean="0"/>
              <a:t>RenderScript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smtClean="0"/>
              <a:t>fixing with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smtClean="0"/>
              <a:t>The race is on to ship TFLOP low-power inference ASICs for mobile and </a:t>
            </a:r>
            <a:r>
              <a:rPr lang="en-US" dirty="0" err="1" smtClean="0"/>
              <a:t>IoT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88094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DSSTNE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for Deep Sparse Scalable Tensor Network Engine</a:t>
            </a:r>
          </a:p>
          <a:p>
            <a:r>
              <a:rPr lang="en-US" dirty="0" smtClean="0"/>
              <a:t>DSSTNE is not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MXNet</a:t>
            </a:r>
            <a:r>
              <a:rPr lang="en-US" dirty="0" smtClean="0"/>
              <a:t>, Torch, </a:t>
            </a:r>
            <a:r>
              <a:rPr lang="en-US" dirty="0" err="1" smtClean="0"/>
              <a:t>Theano</a:t>
            </a:r>
            <a:r>
              <a:rPr lang="en-US" dirty="0" smtClean="0"/>
              <a:t>, </a:t>
            </a:r>
            <a:r>
              <a:rPr lang="en-US" dirty="0" err="1" smtClean="0"/>
              <a:t>Chainer</a:t>
            </a:r>
            <a:r>
              <a:rPr lang="en-US" dirty="0" smtClean="0"/>
              <a:t>, or </a:t>
            </a:r>
            <a:r>
              <a:rPr lang="en-US" dirty="0" err="1" smtClean="0"/>
              <a:t>Caffe</a:t>
            </a:r>
            <a:endParaRPr lang="en-US" dirty="0" smtClean="0"/>
          </a:p>
          <a:p>
            <a:r>
              <a:rPr lang="en-US" dirty="0" smtClean="0"/>
              <a:t>DSSTNE is a deep learning framework optimized to serve a very specific vertical</a:t>
            </a:r>
          </a:p>
          <a:p>
            <a:r>
              <a:rPr lang="en-US" dirty="0" smtClean="0"/>
              <a:t>Very very very sparse data in very very large networks</a:t>
            </a:r>
          </a:p>
          <a:p>
            <a:r>
              <a:rPr lang="en-US" dirty="0" smtClean="0"/>
              <a:t>But of course, with </a:t>
            </a:r>
            <a:r>
              <a:rPr lang="en-US" dirty="0" err="1" smtClean="0"/>
              <a:t>cuDNN</a:t>
            </a:r>
            <a:r>
              <a:rPr lang="en-US" dirty="0" smtClean="0"/>
              <a:t>/Neon code out there, all things are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151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people who bought items A, B, C</a:t>
            </a:r>
            <a:r>
              <a:rPr lang="mr-IN" dirty="0" smtClean="0"/>
              <a:t>…</a:t>
            </a:r>
            <a:r>
              <a:rPr lang="en-US" dirty="0" smtClean="0"/>
              <a:t>Z likely to purchase next?</a:t>
            </a:r>
          </a:p>
          <a:p>
            <a:r>
              <a:rPr lang="en-US" dirty="0" smtClean="0"/>
              <a:t>Traditionally addressed with classical machine learning approaches such as Matrix </a:t>
            </a:r>
            <a:r>
              <a:rPr lang="en-US" dirty="0" smtClean="0"/>
              <a:t>Factorization</a:t>
            </a:r>
            <a:r>
              <a:rPr lang="en-US" dirty="0" smtClean="0"/>
              <a:t>, </a:t>
            </a:r>
            <a:r>
              <a:rPr lang="en-US" dirty="0" smtClean="0"/>
              <a:t>Logistic </a:t>
            </a:r>
            <a:r>
              <a:rPr lang="en-US" dirty="0" smtClean="0"/>
              <a:t>Regression, Naïve Bayes, etc.</a:t>
            </a:r>
          </a:p>
          <a:p>
            <a:r>
              <a:rPr lang="en-US" dirty="0" smtClean="0"/>
              <a:t>So why not try Deep Learning?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4532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Learning For Product Recommendations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5018" y="2202873"/>
            <a:ext cx="7670998" cy="2119889"/>
            <a:chOff x="1082580" y="2571750"/>
            <a:chExt cx="7253436" cy="1751012"/>
          </a:xfrm>
        </p:grpSpPr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>
              <a:off x="3735441" y="2760662"/>
              <a:ext cx="4092575" cy="6715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flipV="1">
              <a:off x="3733853" y="3463925"/>
              <a:ext cx="4097338" cy="67151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5000B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8334428" y="2909887"/>
              <a:ext cx="1588" cy="111760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757791" y="3432175"/>
              <a:ext cx="2046287" cy="31750"/>
            </a:xfrm>
            <a:prstGeom prst="rect">
              <a:avLst/>
            </a:prstGeom>
            <a:solidFill>
              <a:srgbClr val="009933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735441" y="2728912"/>
              <a:ext cx="4090987" cy="31750"/>
            </a:xfrm>
            <a:prstGeom prst="rect">
              <a:avLst/>
            </a:prstGeom>
            <a:solidFill>
              <a:srgbClr val="009933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735441" y="4132262"/>
              <a:ext cx="4090987" cy="31750"/>
            </a:xfrm>
            <a:prstGeom prst="rect">
              <a:avLst/>
            </a:prstGeom>
            <a:solidFill>
              <a:srgbClr val="009933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35441" y="4133850"/>
              <a:ext cx="4090987" cy="31750"/>
            </a:xfrm>
            <a:prstGeom prst="rect">
              <a:avLst/>
            </a:prstGeom>
            <a:solidFill>
              <a:srgbClr val="009933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082580" y="2571750"/>
              <a:ext cx="2008188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>
              <a:defPPr>
                <a:defRPr lang="en-GB"/>
              </a:defPPr>
              <a:lvl1pPr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altLang="x-none" dirty="0"/>
                <a:t>Output (10K-10M)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082581" y="3976687"/>
              <a:ext cx="1828801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>
              <a:defPPr>
                <a:defRPr lang="en-GB"/>
              </a:defPPr>
              <a:lvl1pPr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altLang="x-none" dirty="0"/>
                <a:t>Input (10K-10M)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082581" y="3255962"/>
              <a:ext cx="1852613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>
              <a:defPPr>
                <a:defRPr lang="en-GB"/>
              </a:defPPr>
              <a:lvl1pPr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altLang="x-none" dirty="0"/>
                <a:t>Hidden (100-1K)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492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Huge I/O, Tiny Hidden Layers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8145" y="2142697"/>
            <a:ext cx="7732294" cy="2069089"/>
            <a:chOff x="538870" y="1976438"/>
            <a:chExt cx="7281155" cy="1751012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 flipV="1">
              <a:off x="7818438" y="2314575"/>
              <a:ext cx="1587" cy="111760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219450" y="2133600"/>
              <a:ext cx="4090988" cy="31750"/>
            </a:xfrm>
            <a:prstGeom prst="rect">
              <a:avLst/>
            </a:prstGeom>
            <a:solidFill>
              <a:srgbClr val="009933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219450" y="3536950"/>
              <a:ext cx="4090988" cy="31750"/>
            </a:xfrm>
            <a:prstGeom prst="rect">
              <a:avLst/>
            </a:prstGeom>
            <a:solidFill>
              <a:srgbClr val="009933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219450" y="3538538"/>
              <a:ext cx="4090988" cy="31750"/>
            </a:xfrm>
            <a:prstGeom prst="rect">
              <a:avLst/>
            </a:prstGeom>
            <a:solidFill>
              <a:srgbClr val="009933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38870" y="1976438"/>
              <a:ext cx="2008188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dirty="0">
                  <a:solidFill>
                    <a:schemeClr val="tx1"/>
                  </a:solidFill>
                </a:rPr>
                <a:t>Output (10K-10M)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38870" y="3381375"/>
              <a:ext cx="1828800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dirty="0">
                  <a:solidFill>
                    <a:schemeClr val="tx1"/>
                  </a:solidFill>
                </a:rPr>
                <a:t>Input (10K-10M)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38870" y="2660650"/>
              <a:ext cx="1852613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dirty="0">
                  <a:solidFill>
                    <a:schemeClr val="tx1"/>
                  </a:solidFill>
                </a:rPr>
                <a:t>Hidden (100-1K)</a:t>
              </a: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3225800" y="2854325"/>
              <a:ext cx="4086225" cy="682625"/>
            </a:xfrm>
            <a:prstGeom prst="triangle">
              <a:avLst>
                <a:gd name="adj" fmla="val 49931"/>
              </a:avLst>
            </a:prstGeom>
            <a:solidFill>
              <a:srgbClr val="C5000B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flipV="1">
              <a:off x="3222625" y="2170113"/>
              <a:ext cx="4086225" cy="682625"/>
            </a:xfrm>
            <a:prstGeom prst="triangle">
              <a:avLst>
                <a:gd name="adj" fmla="val 49931"/>
              </a:avLst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872838" y="4604602"/>
            <a:ext cx="7549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45000"/>
              <a:buFont typeface="Wingdings" charset="2"/>
              <a:buNone/>
            </a:pPr>
            <a:r>
              <a:rPr lang="en-US" altLang="x-none" dirty="0"/>
              <a:t>Existing frameworks were not designed to handle neural networks with input (purchase history) and output (recommendations) layers 10K to 10M units wide because…</a:t>
            </a:r>
          </a:p>
        </p:txBody>
      </p:sp>
    </p:spTree>
    <p:extLst>
      <p:ext uri="{BB962C8B-B14F-4D97-AF65-F5344CB8AC3E}">
        <p14:creationId xmlns:p14="http://schemas.microsoft.com/office/powerpoint/2010/main" val="182272517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Huge Sparse Data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Uncompressed sparse data eats memory, bandwidth, or both depending on how it’s managed</a:t>
            </a:r>
          </a:p>
          <a:p>
            <a:r>
              <a:rPr lang="en-US" dirty="0" smtClean="0"/>
              <a:t>Naively running networks with lots of empty data leads to lots of multiplications by zero, wasting memory, </a:t>
            </a:r>
            <a:r>
              <a:rPr lang="en-US" dirty="0" smtClean="0"/>
              <a:t>math, power </a:t>
            </a:r>
            <a:r>
              <a:rPr lang="en-US" dirty="0" smtClean="0"/>
              <a:t>and time</a:t>
            </a:r>
          </a:p>
          <a:p>
            <a:r>
              <a:rPr lang="en-US" dirty="0" smtClean="0"/>
              <a:t>Product recommendation networks can have billions of parameters that cannot fit in a single </a:t>
            </a:r>
            <a:r>
              <a:rPr lang="en-US" dirty="0" smtClean="0"/>
              <a:t>GPU</a:t>
            </a:r>
          </a:p>
          <a:p>
            <a:r>
              <a:rPr lang="en-US" dirty="0" smtClean="0"/>
              <a:t>Purchase data is too sparse to rely on existing libraries such as </a:t>
            </a:r>
            <a:r>
              <a:rPr lang="en-US" dirty="0" err="1" smtClean="0"/>
              <a:t>cuSparse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906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 Framework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support for enormous input and output layers</a:t>
            </a:r>
          </a:p>
          <a:p>
            <a:r>
              <a:rPr lang="en-US" dirty="0" smtClean="0"/>
              <a:t>Compressed sparse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err="1" smtClean="0"/>
              <a:t>Automagic</a:t>
            </a:r>
            <a:r>
              <a:rPr lang="en-US" dirty="0" smtClean="0"/>
              <a:t> multi-GPU support for large networks and scaling</a:t>
            </a:r>
          </a:p>
          <a:p>
            <a:r>
              <a:rPr lang="en-US" dirty="0" smtClean="0"/>
              <a:t>Avoid </a:t>
            </a:r>
            <a:r>
              <a:rPr lang="en-US" dirty="0" smtClean="0"/>
              <a:t>unnecessary math and moves</a:t>
            </a:r>
            <a:endParaRPr lang="en-US" dirty="0" smtClean="0"/>
          </a:p>
          <a:p>
            <a:r>
              <a:rPr lang="en-US" dirty="0" smtClean="0"/>
              <a:t>&lt;24 hours training and recommendations cycle</a:t>
            </a:r>
          </a:p>
          <a:p>
            <a:r>
              <a:rPr lang="en-US" dirty="0" smtClean="0"/>
              <a:t>Human-readable for data scientists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059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DSSTNE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framework released to OSS (Apache License) by Amazon in May of 2016</a:t>
            </a:r>
          </a:p>
          <a:p>
            <a:r>
              <a:rPr lang="en-US" dirty="0" smtClean="0"/>
              <a:t>Optimized </a:t>
            </a:r>
            <a:r>
              <a:rPr lang="en-US" dirty="0" smtClean="0"/>
              <a:t>for huge sparse data problems</a:t>
            </a:r>
          </a:p>
          <a:p>
            <a:r>
              <a:rPr lang="en-US" dirty="0" smtClean="0"/>
              <a:t>Efficient </a:t>
            </a:r>
            <a:r>
              <a:rPr lang="en-US" dirty="0" err="1" smtClean="0"/>
              <a:t>automagic</a:t>
            </a:r>
            <a:r>
              <a:rPr lang="en-US" dirty="0" smtClean="0"/>
              <a:t> model-parallel support</a:t>
            </a:r>
          </a:p>
          <a:p>
            <a:r>
              <a:rPr lang="en-US" dirty="0" smtClean="0"/>
              <a:t>Single GPU ~6x faster than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smtClean="0"/>
              <a:t>0.98</a:t>
            </a:r>
            <a:r>
              <a:rPr lang="en-US" dirty="0" smtClean="0"/>
              <a:t> </a:t>
            </a:r>
            <a:r>
              <a:rPr lang="en-US" dirty="0" smtClean="0"/>
              <a:t>on such datasets, ~15x faster on 4 GPUs</a:t>
            </a:r>
          </a:p>
          <a:p>
            <a:r>
              <a:rPr lang="en-US" dirty="0" smtClean="0"/>
              <a:t>100% Deterministic Training and Inference</a:t>
            </a:r>
          </a:p>
          <a:p>
            <a:r>
              <a:rPr lang="en-US" dirty="0" smtClean="0"/>
              <a:t>No shortcuts/hacks, only </a:t>
            </a:r>
            <a:r>
              <a:rPr lang="en-US" dirty="0" smtClean="0"/>
              <a:t>avoid multiplies </a:t>
            </a:r>
            <a:r>
              <a:rPr lang="en-US" dirty="0" smtClean="0"/>
              <a:t>by and storing zeroes</a:t>
            </a:r>
          </a:p>
          <a:p>
            <a:r>
              <a:rPr lang="en-US" dirty="0" smtClean="0"/>
              <a:t>Works on any Kepler or later GPU (K80 onwards)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408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and data stored in </a:t>
            </a:r>
            <a:r>
              <a:rPr lang="en-US" dirty="0" err="1" smtClean="0"/>
              <a:t>netcdf</a:t>
            </a:r>
            <a:r>
              <a:rPr lang="en-US" dirty="0" smtClean="0"/>
              <a:t> with HDF5 support</a:t>
            </a:r>
          </a:p>
          <a:p>
            <a:r>
              <a:rPr lang="en-US" dirty="0" smtClean="0"/>
              <a:t>Multi-GPU </a:t>
            </a:r>
            <a:r>
              <a:rPr lang="en-US" dirty="0" smtClean="0"/>
              <a:t>collectives handled </a:t>
            </a:r>
            <a:r>
              <a:rPr lang="en-US" dirty="0" smtClean="0"/>
              <a:t>with MPI 1.0 operations and CUDA </a:t>
            </a:r>
            <a:r>
              <a:rPr lang="en-US" dirty="0" err="1" smtClean="0"/>
              <a:t>Interprocess</a:t>
            </a:r>
            <a:r>
              <a:rPr lang="en-US" dirty="0" smtClean="0"/>
              <a:t> P2P </a:t>
            </a:r>
            <a:r>
              <a:rPr lang="en-US" dirty="0" smtClean="0"/>
              <a:t>copies</a:t>
            </a:r>
          </a:p>
          <a:p>
            <a:r>
              <a:rPr lang="en-US" dirty="0" smtClean="0"/>
              <a:t>Convolution and </a:t>
            </a:r>
            <a:r>
              <a:rPr lang="en-US" dirty="0"/>
              <a:t>p</a:t>
            </a:r>
            <a:r>
              <a:rPr lang="en-US" dirty="0" smtClean="0"/>
              <a:t>ooling layer Support </a:t>
            </a:r>
            <a:r>
              <a:rPr lang="en-US" dirty="0" smtClean="0"/>
              <a:t>added through </a:t>
            </a:r>
            <a:r>
              <a:rPr lang="en-US" dirty="0" err="1" smtClean="0"/>
              <a:t>cuDNN</a:t>
            </a:r>
            <a:r>
              <a:rPr lang="en-US" dirty="0" smtClean="0"/>
              <a:t> 6.0</a:t>
            </a:r>
          </a:p>
          <a:p>
            <a:r>
              <a:rPr lang="en-US" dirty="0" smtClean="0"/>
              <a:t>Dependencies are C++11, CUDA 8.x, </a:t>
            </a:r>
            <a:r>
              <a:rPr lang="en-US" dirty="0" err="1" smtClean="0"/>
              <a:t>netcdf</a:t>
            </a:r>
            <a:r>
              <a:rPr lang="en-US" dirty="0" smtClean="0"/>
              <a:t>, a C++11-aware MPI library, </a:t>
            </a:r>
            <a:r>
              <a:rPr lang="en-US" dirty="0" err="1" smtClean="0"/>
              <a:t>libjsoncpp</a:t>
            </a:r>
            <a:r>
              <a:rPr lang="en-US" dirty="0" smtClean="0"/>
              <a:t>, and </a:t>
            </a:r>
            <a:r>
              <a:rPr lang="en-US" dirty="0" err="1" smtClean="0"/>
              <a:t>cuDNN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139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4966" y="2335856"/>
            <a:ext cx="56334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are my personal views and they do not represent my employer in any way</a:t>
            </a:r>
          </a:p>
        </p:txBody>
      </p:sp>
    </p:spTree>
    <p:extLst>
      <p:ext uri="{BB962C8B-B14F-4D97-AF65-F5344CB8AC3E}">
        <p14:creationId xmlns:p14="http://schemas.microsoft.com/office/powerpoint/2010/main" val="9349772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used to describe networks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5346" y="1825968"/>
            <a:ext cx="595745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sz="800" dirty="0"/>
              <a:t>{</a:t>
            </a:r>
          </a:p>
          <a:p>
            <a:r>
              <a:rPr lang="en-US" altLang="x-none" sz="800" dirty="0"/>
              <a:t>    "Version" : 0.81,</a:t>
            </a:r>
          </a:p>
          <a:p>
            <a:r>
              <a:rPr lang="en-US" altLang="x-none" sz="800" dirty="0"/>
              <a:t>    "Name" : "</a:t>
            </a:r>
            <a:r>
              <a:rPr lang="en-US" altLang="x-none" sz="800" dirty="0" err="1"/>
              <a:t>AlexNet</a:t>
            </a:r>
            <a:r>
              <a:rPr lang="en-US" altLang="x-none" sz="800" dirty="0"/>
              <a:t>",</a:t>
            </a:r>
          </a:p>
          <a:p>
            <a:r>
              <a:rPr lang="en-US" altLang="x-none" sz="800" dirty="0"/>
              <a:t>    "Kind" : "</a:t>
            </a:r>
            <a:r>
              <a:rPr lang="en-US" altLang="x-none" sz="800" dirty="0" err="1"/>
              <a:t>FeedForward</a:t>
            </a:r>
            <a:r>
              <a:rPr lang="en-US" altLang="x-none" sz="800" dirty="0"/>
              <a:t>",</a:t>
            </a:r>
          </a:p>
          <a:p>
            <a:r>
              <a:rPr lang="en-US" altLang="x-none" sz="800" dirty="0"/>
              <a:t>    "</a:t>
            </a:r>
            <a:r>
              <a:rPr lang="en-US" altLang="x-none" sz="800" dirty="0" err="1"/>
              <a:t>LocalResponseNormalization</a:t>
            </a:r>
            <a:r>
              <a:rPr lang="en-US" altLang="x-none" sz="800" dirty="0"/>
              <a:t>" :</a:t>
            </a:r>
          </a:p>
          <a:p>
            <a:r>
              <a:rPr lang="en-US" altLang="x-none" sz="800" dirty="0"/>
              <a:t>    {</a:t>
            </a:r>
          </a:p>
          <a:p>
            <a:r>
              <a:rPr lang="en-US" altLang="x-none" sz="800" dirty="0"/>
              <a:t>        "k" : 2,</a:t>
            </a:r>
          </a:p>
          <a:p>
            <a:r>
              <a:rPr lang="en-US" altLang="x-none" sz="800" dirty="0"/>
              <a:t>        "n" : 5,</a:t>
            </a:r>
          </a:p>
          <a:p>
            <a:r>
              <a:rPr lang="en-US" altLang="x-none" sz="800" dirty="0"/>
              <a:t>        "alpha" : 0.0001,</a:t>
            </a:r>
          </a:p>
          <a:p>
            <a:r>
              <a:rPr lang="en-US" altLang="x-none" sz="800" dirty="0"/>
              <a:t>        "beta" : 0.75</a:t>
            </a:r>
          </a:p>
          <a:p>
            <a:r>
              <a:rPr lang="en-US" altLang="x-none" sz="800" dirty="0"/>
              <a:t>    },</a:t>
            </a:r>
          </a:p>
          <a:p>
            <a:r>
              <a:rPr lang="en-US" altLang="x-none" sz="800" dirty="0"/>
              <a:t>    "Layers" : [</a:t>
            </a:r>
          </a:p>
          <a:p>
            <a:r>
              <a:rPr lang="en-US" altLang="x-none" sz="800" dirty="0"/>
              <a:t>        { "Kind" : "Input", "Type" : "Convolutional", "N" : "auto", "</a:t>
            </a:r>
            <a:r>
              <a:rPr lang="en-US" altLang="x-none" sz="800" dirty="0" err="1"/>
              <a:t>DataSet</a:t>
            </a:r>
            <a:r>
              <a:rPr lang="en-US" altLang="x-none" sz="800" dirty="0"/>
              <a:t>" : "input"},</a:t>
            </a:r>
          </a:p>
          <a:p>
            <a:r>
              <a:rPr lang="en-US" altLang="x-none" sz="800" dirty="0"/>
              <a:t>        { "Kind" : "Hidden", "Type" : "Convolutional", "N" : 96, "Kernel" : [11, 11], "</a:t>
            </a:r>
            <a:r>
              <a:rPr lang="en-US" altLang="x-none" sz="800" dirty="0" err="1"/>
              <a:t>KernelStride</a:t>
            </a:r>
            <a:r>
              <a:rPr lang="en-US" altLang="x-none" sz="800" dirty="0"/>
              <a:t>" : [4, 4],  "Activation" : "</a:t>
            </a:r>
            <a:r>
              <a:rPr lang="en-US" altLang="x-none" sz="800" dirty="0" err="1"/>
              <a:t>Relu</a:t>
            </a:r>
            <a:r>
              <a:rPr lang="en-US" altLang="x-none" sz="800" dirty="0"/>
              <a:t>" },</a:t>
            </a:r>
          </a:p>
          <a:p>
            <a:r>
              <a:rPr lang="en-US" altLang="x-none" sz="800" dirty="0"/>
              <a:t>        { "Kind" : "Hidden", "Type" : "Pooling", "Function" : "LRN" },</a:t>
            </a:r>
          </a:p>
          <a:p>
            <a:r>
              <a:rPr lang="en-US" altLang="x-none" sz="800" dirty="0"/>
              <a:t>        { "Kind" : "Hidden", "Type" : "Pooling", "Function" : "Max", "Kernel" : [3, 3], "</a:t>
            </a:r>
            <a:r>
              <a:rPr lang="en-US" altLang="x-none" sz="800" dirty="0" err="1"/>
              <a:t>KernelStride</a:t>
            </a:r>
            <a:r>
              <a:rPr lang="en-US" altLang="x-none" sz="800" dirty="0"/>
              <a:t>" : [2, 2]}, </a:t>
            </a:r>
          </a:p>
          <a:p>
            <a:r>
              <a:rPr lang="en-US" altLang="x-none" sz="800" dirty="0"/>
              <a:t>        { "Kind" : "Hidden", "Type" : "Convolutional", "N" : 256, "Kernel" : [5, 5], "Activation" : "</a:t>
            </a:r>
            <a:r>
              <a:rPr lang="en-US" altLang="x-none" sz="800" dirty="0" err="1"/>
              <a:t>Relu</a:t>
            </a:r>
            <a:r>
              <a:rPr lang="en-US" altLang="x-none" sz="800" dirty="0"/>
              <a:t>" },</a:t>
            </a:r>
          </a:p>
          <a:p>
            <a:r>
              <a:rPr lang="en-US" altLang="x-none" sz="800" dirty="0"/>
              <a:t>        { "Kind" : "Hidden", "Type" : "Pooling", "Function" : "LRN" },</a:t>
            </a:r>
          </a:p>
          <a:p>
            <a:r>
              <a:rPr lang="en-US" altLang="x-none" sz="800" dirty="0"/>
              <a:t>        { "Kind" : "Hidden", "Type" : "Pooling", "Function" : "Max", "Kernel" : [3, 3], "</a:t>
            </a:r>
            <a:r>
              <a:rPr lang="en-US" altLang="x-none" sz="800" dirty="0" err="1"/>
              <a:t>KernelStride</a:t>
            </a:r>
            <a:r>
              <a:rPr lang="en-US" altLang="x-none" sz="800" dirty="0"/>
              <a:t>" : [2, 2] },</a:t>
            </a:r>
          </a:p>
          <a:p>
            <a:r>
              <a:rPr lang="en-US" altLang="x-none" sz="800" dirty="0"/>
              <a:t>        { "Kind" : "Hidden", "Type" : "Convolutional", "N" : 384, "Kernel" : [3, 3], "Activation" : "</a:t>
            </a:r>
            <a:r>
              <a:rPr lang="en-US" altLang="x-none" sz="800" dirty="0" err="1"/>
              <a:t>Relu</a:t>
            </a:r>
            <a:r>
              <a:rPr lang="en-US" altLang="x-none" sz="800" dirty="0"/>
              <a:t>" },</a:t>
            </a:r>
          </a:p>
          <a:p>
            <a:r>
              <a:rPr lang="en-US" altLang="x-none" sz="800" dirty="0"/>
              <a:t>        { "Kind" : "Hidden", "Type" : "Convolutional", "N" : 384, "Kernel" : [3, 3], "Activation" : "</a:t>
            </a:r>
            <a:r>
              <a:rPr lang="en-US" altLang="x-none" sz="800" dirty="0" err="1"/>
              <a:t>Relu</a:t>
            </a:r>
            <a:r>
              <a:rPr lang="en-US" altLang="x-none" sz="800" dirty="0"/>
              <a:t>" },</a:t>
            </a:r>
          </a:p>
          <a:p>
            <a:r>
              <a:rPr lang="en-US" altLang="x-none" sz="800" dirty="0"/>
              <a:t>        { "Kind" : "Hidden", "Type" : "Convolutional", "N" : 256, "Kernel" : [3, 3], "Activation" : "</a:t>
            </a:r>
            <a:r>
              <a:rPr lang="en-US" altLang="x-none" sz="800" dirty="0" err="1"/>
              <a:t>Relu</a:t>
            </a:r>
            <a:r>
              <a:rPr lang="en-US" altLang="x-none" sz="800" dirty="0"/>
              <a:t>" },</a:t>
            </a:r>
          </a:p>
          <a:p>
            <a:r>
              <a:rPr lang="en-US" altLang="x-none" sz="800" dirty="0"/>
              <a:t>        { "Kind" : "Hidden", "Type" : "Pooling", "Function" : "Max", "Kernel" : [3, 3], "</a:t>
            </a:r>
            <a:r>
              <a:rPr lang="en-US" altLang="x-none" sz="800" dirty="0" err="1"/>
              <a:t>KernelStride</a:t>
            </a:r>
            <a:r>
              <a:rPr lang="en-US" altLang="x-none" sz="800" dirty="0"/>
              <a:t>" : [2, 2] },</a:t>
            </a:r>
          </a:p>
          <a:p>
            <a:r>
              <a:rPr lang="en-US" altLang="x-none" sz="800" dirty="0"/>
              <a:t>        { "Kind" : "Hidden", "Type" : "</a:t>
            </a:r>
            <a:r>
              <a:rPr lang="en-US" altLang="x-none" sz="800" dirty="0" err="1"/>
              <a:t>FullyConnected</a:t>
            </a:r>
            <a:r>
              <a:rPr lang="en-US" altLang="x-none" sz="800" dirty="0"/>
              <a:t>", "N" : 4096, "Activation" : "</a:t>
            </a:r>
            <a:r>
              <a:rPr lang="en-US" altLang="x-none" sz="800" dirty="0" err="1"/>
              <a:t>Relu</a:t>
            </a:r>
            <a:r>
              <a:rPr lang="en-US" altLang="x-none" sz="800" dirty="0"/>
              <a:t>", "</a:t>
            </a:r>
            <a:r>
              <a:rPr lang="en-US" altLang="x-none" sz="800" dirty="0" err="1"/>
              <a:t>pDropout</a:t>
            </a:r>
            <a:r>
              <a:rPr lang="en-US" altLang="x-none" sz="800" dirty="0"/>
              <a:t>" : 0.5 },</a:t>
            </a:r>
          </a:p>
          <a:p>
            <a:r>
              <a:rPr lang="en-US" altLang="x-none" sz="800" dirty="0"/>
              <a:t>        { "Kind" : "Hidden", "Type" : "</a:t>
            </a:r>
            <a:r>
              <a:rPr lang="en-US" altLang="x-none" sz="800" dirty="0" err="1"/>
              <a:t>FullyConnected</a:t>
            </a:r>
            <a:r>
              <a:rPr lang="en-US" altLang="x-none" sz="800" dirty="0"/>
              <a:t>", "N" : 4096, "Activation" : "</a:t>
            </a:r>
            <a:r>
              <a:rPr lang="en-US" altLang="x-none" sz="800" dirty="0" err="1"/>
              <a:t>Relu</a:t>
            </a:r>
            <a:r>
              <a:rPr lang="en-US" altLang="x-none" sz="800" dirty="0"/>
              <a:t>", "</a:t>
            </a:r>
            <a:r>
              <a:rPr lang="en-US" altLang="x-none" sz="800" dirty="0" err="1"/>
              <a:t>pDropout</a:t>
            </a:r>
            <a:r>
              <a:rPr lang="en-US" altLang="x-none" sz="800" dirty="0"/>
              <a:t>" : 0.5 },</a:t>
            </a:r>
          </a:p>
          <a:p>
            <a:r>
              <a:rPr lang="en-US" altLang="x-none" sz="800" dirty="0"/>
              <a:t>        { "Kind" : "Output", "Type" : "</a:t>
            </a:r>
            <a:r>
              <a:rPr lang="en-US" altLang="x-none" sz="800" dirty="0" err="1"/>
              <a:t>FullyConnected</a:t>
            </a:r>
            <a:r>
              <a:rPr lang="en-US" altLang="x-none" sz="800" dirty="0"/>
              <a:t>", "N" : "auto", "</a:t>
            </a:r>
            <a:r>
              <a:rPr lang="en-US" altLang="x-none" sz="800" dirty="0" err="1"/>
              <a:t>DataSet</a:t>
            </a:r>
            <a:r>
              <a:rPr lang="en-US" altLang="x-none" sz="800" dirty="0"/>
              <a:t>" : "output", "Activation" : "</a:t>
            </a:r>
            <a:r>
              <a:rPr lang="en-US" altLang="x-none" sz="800" dirty="0" err="1"/>
              <a:t>SoftMax</a:t>
            </a:r>
            <a:r>
              <a:rPr lang="en-US" altLang="x-none" sz="800" dirty="0"/>
              <a:t>" }</a:t>
            </a:r>
          </a:p>
          <a:p>
            <a:r>
              <a:rPr lang="en-US" altLang="x-none" sz="800" dirty="0"/>
              <a:t>    ],</a:t>
            </a:r>
          </a:p>
          <a:p>
            <a:r>
              <a:rPr lang="en-US" altLang="x-none" sz="800" dirty="0"/>
              <a:t>    "</a:t>
            </a:r>
            <a:r>
              <a:rPr lang="en-US" altLang="x-none" sz="800" dirty="0" err="1"/>
              <a:t>ErrorFunction</a:t>
            </a:r>
            <a:r>
              <a:rPr lang="en-US" altLang="x-none" sz="800" dirty="0"/>
              <a:t>" : "</a:t>
            </a:r>
            <a:r>
              <a:rPr lang="en-US" altLang="x-none" sz="800" dirty="0" err="1"/>
              <a:t>CrossEntropy</a:t>
            </a:r>
            <a:r>
              <a:rPr lang="en-US" altLang="x-none" sz="800" dirty="0"/>
              <a:t>"</a:t>
            </a:r>
          </a:p>
          <a:p>
            <a:r>
              <a:rPr lang="en-US" altLang="x-none" sz="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1535" y="5606624"/>
            <a:ext cx="6301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Caffe</a:t>
            </a:r>
            <a:r>
              <a:rPr lang="en-US" dirty="0" smtClean="0"/>
              <a:t> description of </a:t>
            </a:r>
            <a:r>
              <a:rPr lang="en-US" dirty="0" err="1" smtClean="0"/>
              <a:t>AlexNet</a:t>
            </a:r>
            <a:r>
              <a:rPr lang="en-US" dirty="0" smtClean="0"/>
              <a:t> is ~280 lines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8622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DSSTNE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Training and Inference</a:t>
            </a:r>
          </a:p>
          <a:p>
            <a:r>
              <a:rPr lang="en-US" dirty="0" smtClean="0"/>
              <a:t>Deterministic Training and Inference</a:t>
            </a:r>
          </a:p>
          <a:p>
            <a:r>
              <a:rPr lang="en-US" dirty="0" smtClean="0"/>
              <a:t>Scaling Large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3382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in 3 Equations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323707" y="2332037"/>
            <a:ext cx="8229600" cy="4525963"/>
          </a:xfrm>
          <a:ln/>
        </p:spPr>
        <p:txBody>
          <a:bodyPr/>
          <a:lstStyle/>
          <a:p>
            <a:pPr marL="107950" indent="0">
              <a:buClr>
                <a:srgbClr val="FFFFFF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x-none" dirty="0"/>
              <a:t>X</a:t>
            </a:r>
            <a:r>
              <a:rPr lang="en-US" altLang="x-none" baseline="-33000" dirty="0"/>
              <a:t>L+1</a:t>
            </a:r>
            <a:r>
              <a:rPr lang="en-US" altLang="x-none" dirty="0"/>
              <a:t> 		= 		X</a:t>
            </a:r>
            <a:r>
              <a:rPr lang="en-US" altLang="x-none" baseline="-33000" dirty="0"/>
              <a:t>L</a:t>
            </a:r>
            <a:r>
              <a:rPr lang="en-US" altLang="x-none" dirty="0"/>
              <a:t>   *  W</a:t>
            </a:r>
            <a:r>
              <a:rPr lang="en-US" altLang="x-none" baseline="-33000" dirty="0"/>
              <a:t>L→L+1</a:t>
            </a:r>
          </a:p>
          <a:p>
            <a:pPr marL="107950" indent="0">
              <a:buClr>
                <a:srgbClr val="FFFFFF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x-none" dirty="0"/>
          </a:p>
          <a:p>
            <a:pPr marL="107950" indent="0">
              <a:lnSpc>
                <a:spcPct val="109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x-none" dirty="0" err="1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altLang="x-none" baseline="-33000" dirty="0" err="1"/>
              <a:t>L</a:t>
            </a:r>
            <a:r>
              <a:rPr lang="en-US" altLang="x-none" baseline="-33000" dirty="0"/>
              <a:t>       		</a:t>
            </a:r>
            <a:r>
              <a:rPr lang="en-US" altLang="x-none" dirty="0"/>
              <a:t>= 		</a:t>
            </a:r>
            <a:r>
              <a:rPr lang="en-US" altLang="x-none" dirty="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altLang="x-none" baseline="-33000" dirty="0"/>
              <a:t>L+1</a:t>
            </a:r>
            <a:r>
              <a:rPr lang="en-US" altLang="x-none" dirty="0"/>
              <a:t> * W</a:t>
            </a:r>
            <a:r>
              <a:rPr lang="en-US" altLang="x-none" baseline="-33000" dirty="0"/>
              <a:t>L→L+1</a:t>
            </a:r>
          </a:p>
          <a:p>
            <a:pPr marL="107950" indent="0">
              <a:buClr>
                <a:srgbClr val="FFFFFF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x-none" dirty="0"/>
          </a:p>
          <a:p>
            <a:pPr marL="107950" indent="0">
              <a:lnSpc>
                <a:spcPct val="109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x-none" dirty="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altLang="x-none" dirty="0"/>
              <a:t>W</a:t>
            </a:r>
            <a:r>
              <a:rPr lang="en-US" altLang="x-none" baseline="-33000" dirty="0"/>
              <a:t>L→L+1</a:t>
            </a:r>
            <a:r>
              <a:rPr lang="en-US" altLang="x-none" dirty="0"/>
              <a:t> 	= 		X</a:t>
            </a:r>
            <a:r>
              <a:rPr lang="en-US" altLang="x-none" baseline="33000" dirty="0"/>
              <a:t>T</a:t>
            </a:r>
            <a:r>
              <a:rPr lang="en-US" altLang="x-none" baseline="-33000" dirty="0"/>
              <a:t>L</a:t>
            </a:r>
            <a:r>
              <a:rPr lang="en-US" altLang="x-none" dirty="0"/>
              <a:t>  *  </a:t>
            </a:r>
            <a:r>
              <a:rPr lang="en-US" altLang="x-none" dirty="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altLang="x-none" baseline="-33000" dirty="0"/>
              <a:t>L+1</a:t>
            </a:r>
          </a:p>
          <a:p>
            <a:pPr marL="107950" indent="0">
              <a:buClr>
                <a:srgbClr val="FFFFFF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x-none" baseline="-33000" dirty="0"/>
          </a:p>
        </p:txBody>
      </p:sp>
    </p:spTree>
    <p:extLst>
      <p:ext uri="{BB962C8B-B14F-4D97-AF65-F5344CB8AC3E}">
        <p14:creationId xmlns:p14="http://schemas.microsoft.com/office/powerpoint/2010/main" val="90122527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Sparse </a:t>
            </a:r>
            <a:r>
              <a:rPr lang="en-US" dirty="0" smtClean="0"/>
              <a:t>Neural Network Training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267146" y="2454585"/>
            <a:ext cx="5368565" cy="2004293"/>
          </a:xfrm>
          <a:ln/>
        </p:spPr>
        <p:txBody>
          <a:bodyPr/>
          <a:lstStyle/>
          <a:p>
            <a:pPr marL="107950" indent="0">
              <a:buClr>
                <a:srgbClr val="FFFFFF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x-none" dirty="0"/>
              <a:t>X</a:t>
            </a:r>
            <a:r>
              <a:rPr lang="en-US" altLang="x-none" baseline="-33000" dirty="0"/>
              <a:t>L+1</a:t>
            </a:r>
            <a:r>
              <a:rPr lang="en-US" altLang="x-none" dirty="0"/>
              <a:t> 		= 		X</a:t>
            </a:r>
            <a:r>
              <a:rPr lang="en-US" altLang="x-none" baseline="-33000" dirty="0"/>
              <a:t>L</a:t>
            </a:r>
            <a:r>
              <a:rPr lang="en-US" altLang="x-none" dirty="0"/>
              <a:t>   *  W</a:t>
            </a:r>
            <a:r>
              <a:rPr lang="en-US" altLang="x-none" baseline="-33000" dirty="0"/>
              <a:t>L→L+1</a:t>
            </a:r>
          </a:p>
          <a:p>
            <a:pPr marL="107950" indent="0">
              <a:buClr>
                <a:srgbClr val="FFFFFF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x-none" dirty="0"/>
          </a:p>
          <a:p>
            <a:pPr marL="107950" indent="0">
              <a:lnSpc>
                <a:spcPct val="109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x-none" dirty="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altLang="x-none" dirty="0"/>
              <a:t>W</a:t>
            </a:r>
            <a:r>
              <a:rPr lang="en-US" altLang="x-none" baseline="-33000" dirty="0"/>
              <a:t>L→L+1</a:t>
            </a:r>
            <a:r>
              <a:rPr lang="en-US" altLang="x-none" dirty="0"/>
              <a:t> 	= 		X</a:t>
            </a:r>
            <a:r>
              <a:rPr lang="en-US" altLang="x-none" baseline="33000" dirty="0"/>
              <a:t>T</a:t>
            </a:r>
            <a:r>
              <a:rPr lang="en-US" altLang="x-none" baseline="-33000" dirty="0"/>
              <a:t>L</a:t>
            </a:r>
            <a:r>
              <a:rPr lang="en-US" altLang="x-none" dirty="0"/>
              <a:t>  *  </a:t>
            </a:r>
            <a:r>
              <a:rPr lang="en-US" altLang="x-none" dirty="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altLang="x-none" baseline="-33000" dirty="0"/>
              <a:t>L+1</a:t>
            </a:r>
          </a:p>
          <a:p>
            <a:pPr marL="107950" indent="0">
              <a:buClr>
                <a:srgbClr val="FFFFFF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x-none" baseline="-33000" dirty="0"/>
          </a:p>
        </p:txBody>
      </p:sp>
    </p:spTree>
    <p:extLst>
      <p:ext uri="{BB962C8B-B14F-4D97-AF65-F5344CB8AC3E}">
        <p14:creationId xmlns:p14="http://schemas.microsoft.com/office/powerpoint/2010/main" val="1173150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Sparse </a:t>
            </a:r>
            <a:r>
              <a:rPr lang="en-US" altLang="x-none" dirty="0" smtClean="0"/>
              <a:t>X</a:t>
            </a:r>
            <a:r>
              <a:rPr lang="en-US" altLang="x-none" baseline="-33000" dirty="0" smtClean="0"/>
              <a:t>L+1</a:t>
            </a:r>
            <a:r>
              <a:rPr lang="en-US" altLang="x-none" dirty="0" smtClean="0"/>
              <a:t> </a:t>
            </a:r>
            <a:r>
              <a:rPr lang="en-US" altLang="x-none" dirty="0"/>
              <a:t>		= 		X</a:t>
            </a:r>
            <a:r>
              <a:rPr lang="en-US" altLang="x-none" baseline="-33000" dirty="0"/>
              <a:t>L</a:t>
            </a:r>
            <a:r>
              <a:rPr lang="en-US" altLang="x-none" dirty="0"/>
              <a:t>   *  W</a:t>
            </a:r>
            <a:r>
              <a:rPr lang="en-US" altLang="x-none" baseline="-33000" dirty="0"/>
              <a:t>L→L+1</a:t>
            </a:r>
            <a:br>
              <a:rPr lang="en-US" altLang="x-none" baseline="-33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Equivalent to summing embedding vectors in NLP</a:t>
            </a:r>
          </a:p>
          <a:p>
            <a:r>
              <a:rPr lang="en-US" dirty="0" err="1" smtClean="0"/>
              <a:t>Embeddings</a:t>
            </a:r>
            <a:r>
              <a:rPr lang="en-US" dirty="0" smtClean="0"/>
              <a:t> are the weights of the input layer</a:t>
            </a:r>
          </a:p>
          <a:p>
            <a:r>
              <a:rPr lang="en-US" dirty="0" smtClean="0"/>
              <a:t>Inputs are 1/0 or count-encoded</a:t>
            </a:r>
          </a:p>
          <a:p>
            <a:r>
              <a:rPr lang="en-US" dirty="0" smtClean="0"/>
              <a:t>Much faster than a naïve SGEMM/SGEMV of mostly zero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“Sparse input layers are free”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5376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Sparse </a:t>
            </a:r>
            <a:r>
              <a:rPr lang="en-US" altLang="x-none" dirty="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altLang="x-none" dirty="0"/>
              <a:t>W = X</a:t>
            </a:r>
            <a:r>
              <a:rPr lang="en-US" altLang="x-none" baseline="33000" dirty="0"/>
              <a:t>T</a:t>
            </a:r>
            <a:r>
              <a:rPr lang="en-US" altLang="x-none" baseline="-33000" dirty="0"/>
              <a:t>L</a:t>
            </a:r>
            <a:r>
              <a:rPr lang="en-US" altLang="x-none" dirty="0"/>
              <a:t>  *  </a:t>
            </a:r>
            <a:r>
              <a:rPr lang="en-US" altLang="x-none" dirty="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altLang="x-none" baseline="-33000" dirty="0"/>
              <a:t>L+1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Need </a:t>
            </a:r>
            <a:r>
              <a:rPr lang="en-US" altLang="x-none" dirty="0"/>
              <a:t>to transpose X</a:t>
            </a:r>
            <a:r>
              <a:rPr lang="en-US" altLang="x-none" baseline="-33000" dirty="0"/>
              <a:t>L</a:t>
            </a:r>
            <a:r>
              <a:rPr lang="en-US" altLang="x-none" dirty="0"/>
              <a:t> matrix in </a:t>
            </a:r>
            <a:r>
              <a:rPr lang="en-US" altLang="x-none" dirty="0" smtClean="0"/>
              <a:t>parallel</a:t>
            </a:r>
          </a:p>
          <a:p>
            <a:r>
              <a:rPr lang="en-US" altLang="x-none" dirty="0" smtClean="0"/>
              <a:t>Easy to do with atomic ops on GPUs</a:t>
            </a:r>
          </a:p>
          <a:p>
            <a:r>
              <a:rPr lang="en-US" altLang="x-none" dirty="0" smtClean="0"/>
              <a:t>But </a:t>
            </a:r>
            <a:r>
              <a:rPr lang="en-US" altLang="x-none" dirty="0"/>
              <a:t>the transpose ordering is not deterministic, floating point math is not associative (A + B + C) != (C + A + B) </a:t>
            </a:r>
            <a:endParaRPr lang="en-US" altLang="x-none" dirty="0" smtClean="0"/>
          </a:p>
          <a:p>
            <a:r>
              <a:rPr lang="en-US" altLang="x-none" dirty="0" smtClean="0"/>
              <a:t>Sol</a:t>
            </a:r>
            <a:r>
              <a:rPr lang="en-US" altLang="x-none" dirty="0"/>
              <a:t>ution: use 64-bit fixed point summation because fixed point accumulation is associative (A + B + C) == (C + A + B)</a:t>
            </a:r>
          </a:p>
          <a:p>
            <a:r>
              <a:rPr lang="en-US" altLang="x-none" dirty="0" smtClean="0"/>
              <a:t>64-bit </a:t>
            </a:r>
            <a:r>
              <a:rPr lang="en-US" altLang="x-none" dirty="0"/>
              <a:t>fixed point adds are also 32-bit instructions on NVIDIA GPUs (that means they aren't stupid slow on consumer GPUs)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5075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488"/>
            <a:ext cx="8395855" cy="1028700"/>
          </a:xfrm>
        </p:spPr>
        <p:txBody>
          <a:bodyPr>
            <a:normAutofit fontScale="90000"/>
          </a:bodyPr>
          <a:lstStyle/>
          <a:p>
            <a:r>
              <a:rPr lang="en-US" smtClean="0"/>
              <a:t>2. </a:t>
            </a:r>
            <a:r>
              <a:rPr lang="en-US" dirty="0" smtClean="0"/>
              <a:t>Deterministic </a:t>
            </a:r>
            <a:r>
              <a:rPr lang="en-US" dirty="0" smtClean="0"/>
              <a:t>Training/Inference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GPU failure rate is up to 20%</a:t>
            </a:r>
          </a:p>
          <a:p>
            <a:r>
              <a:rPr lang="en-US" dirty="0" smtClean="0"/>
              <a:t>Tesla ECC only covers system memory, so run twice</a:t>
            </a:r>
          </a:p>
          <a:p>
            <a:r>
              <a:rPr lang="en-US" dirty="0" smtClean="0"/>
              <a:t>2 consumer GPUs cost $1400 vs $9000 for Tesla GPU</a:t>
            </a:r>
          </a:p>
          <a:p>
            <a:r>
              <a:rPr lang="en-US" dirty="0" smtClean="0"/>
              <a:t>W/o determinism race conditions are undetectable</a:t>
            </a:r>
          </a:p>
          <a:p>
            <a:r>
              <a:rPr lang="en-US" dirty="0" smtClean="0"/>
              <a:t>W/o determinism, results cannot be reproduced</a:t>
            </a:r>
          </a:p>
          <a:p>
            <a:r>
              <a:rPr lang="en-US" dirty="0" smtClean="0"/>
              <a:t>W/determinism, data scientists can provide bug </a:t>
            </a:r>
            <a:r>
              <a:rPr lang="en-US" dirty="0" err="1" smtClean="0"/>
              <a:t>repros</a:t>
            </a:r>
            <a:endParaRPr lang="en-US" dirty="0" smtClean="0"/>
          </a:p>
          <a:p>
            <a:r>
              <a:rPr lang="en-US" dirty="0" smtClean="0"/>
              <a:t>W/determinism, nondeterministic execution is a bug</a:t>
            </a:r>
          </a:p>
          <a:p>
            <a:r>
              <a:rPr lang="en-US" dirty="0" smtClean="0"/>
              <a:t>Invest engineering hours upfront, save big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955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Scaling </a:t>
            </a:r>
            <a:r>
              <a:rPr lang="en-US" dirty="0" smtClean="0"/>
              <a:t>Large Networks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0264" y="2337848"/>
            <a:ext cx="52931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63"/>
              </a:spcBef>
              <a:buClrTx/>
              <a:buSzPct val="45000"/>
              <a:buFontTx/>
              <a:buNone/>
            </a:pPr>
            <a:r>
              <a:rPr lang="en-US" altLang="x-none" dirty="0"/>
              <a:t>“My belief is that we’re not going to get human-level abilities until we have systems that have the same number of parameters in them as the brain.” - Geoffrey Hinton</a:t>
            </a:r>
          </a:p>
        </p:txBody>
      </p:sp>
    </p:spTree>
    <p:extLst>
      <p:ext uri="{BB962C8B-B14F-4D97-AF65-F5344CB8AC3E}">
        <p14:creationId xmlns:p14="http://schemas.microsoft.com/office/powerpoint/2010/main" val="199025552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Model-Parallel vs Data-Parallel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altLang="x-none" dirty="0"/>
              <a:t>Product Categories range from 10K to 10M items</a:t>
            </a:r>
          </a:p>
          <a:p>
            <a:r>
              <a:rPr lang="en-US" dirty="0" smtClean="0"/>
              <a:t>The Amazon </a:t>
            </a:r>
            <a:r>
              <a:rPr lang="en-US" dirty="0" smtClean="0"/>
              <a:t>catalog is billions of items (holy grail)</a:t>
            </a:r>
          </a:p>
          <a:p>
            <a:r>
              <a:rPr lang="en-US" dirty="0" smtClean="0"/>
              <a:t>But GPUs only </a:t>
            </a:r>
            <a:r>
              <a:rPr lang="en-US" altLang="x-none" dirty="0"/>
              <a:t>have up to 12 (2015) $ I mean 24 (2016) $$ oops I mean 32 GB (2016) $$$ of </a:t>
            </a:r>
            <a:r>
              <a:rPr lang="en-US" altLang="x-none" dirty="0" smtClean="0"/>
              <a:t>memory</a:t>
            </a:r>
          </a:p>
          <a:p>
            <a:r>
              <a:rPr lang="en-US" dirty="0" smtClean="0"/>
              <a:t>All </a:t>
            </a:r>
            <a:r>
              <a:rPr lang="en-US" altLang="x-none" dirty="0"/>
              <a:t>the interesting problems need &gt;12 GB of </a:t>
            </a:r>
            <a:r>
              <a:rPr lang="en-US" altLang="x-none" dirty="0" smtClean="0"/>
              <a:t>memory for their models, </a:t>
            </a:r>
            <a:r>
              <a:rPr lang="en-US" altLang="x-none" dirty="0"/>
              <a:t>ruling out </a:t>
            </a:r>
            <a:r>
              <a:rPr lang="en-US" altLang="x-none" dirty="0" smtClean="0"/>
              <a:t>data-parallel</a:t>
            </a:r>
          </a:p>
          <a:p>
            <a:r>
              <a:rPr lang="en-US" altLang="x-none" dirty="0"/>
              <a:t>Data Parallel Implementation unacceptably slow for networks with fully connected layers (GBs of weight gradients)</a:t>
            </a:r>
          </a:p>
          <a:p>
            <a:endParaRPr lang="en-US" alt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639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Automagic</a:t>
            </a:r>
            <a:r>
              <a:rPr lang="en-US" dirty="0" smtClean="0"/>
              <a:t>” Model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9551"/>
            <a:ext cx="8229600" cy="2017794"/>
          </a:xfrm>
        </p:spPr>
        <p:txBody>
          <a:bodyPr/>
          <a:lstStyle/>
          <a:p>
            <a:r>
              <a:rPr lang="en-US" dirty="0" smtClean="0"/>
              <a:t>Uses same network descriptor/data</a:t>
            </a:r>
          </a:p>
          <a:p>
            <a:r>
              <a:rPr lang="en-US" dirty="0" smtClean="0"/>
              <a:t>1 GPU/process because of its simplicity</a:t>
            </a:r>
          </a:p>
          <a:p>
            <a:r>
              <a:rPr lang="en-US" dirty="0" smtClean="0"/>
              <a:t>DSSTNE engine automatically distributes the network across multiple GPUs/machines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02298" y="3497345"/>
            <a:ext cx="8017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indent="0">
              <a:buClr>
                <a:srgbClr val="FFFFFF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x-none" dirty="0"/>
              <a:t>./trainer 						</a:t>
            </a:r>
            <a:r>
              <a:rPr lang="en-US" altLang="x-none" dirty="0" smtClean="0"/>
              <a:t>(</a:t>
            </a:r>
            <a:r>
              <a:rPr lang="en-US" altLang="x-none" dirty="0"/>
              <a:t>serial job, 1 GPU)</a:t>
            </a:r>
          </a:p>
          <a:p>
            <a:pPr marL="107950" indent="0">
              <a:buClr>
                <a:srgbClr val="FFFFFF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x-none" dirty="0" err="1"/>
              <a:t>mpirun</a:t>
            </a:r>
            <a:r>
              <a:rPr lang="en-US" altLang="x-none" dirty="0"/>
              <a:t> -np 3 ./trainer		</a:t>
            </a:r>
            <a:r>
              <a:rPr lang="en-US" altLang="x-none" dirty="0" smtClean="0"/>
              <a:t>(</a:t>
            </a:r>
            <a:r>
              <a:rPr lang="en-US" altLang="x-none" dirty="0"/>
              <a:t>model parallel, 3 GPUs)</a:t>
            </a:r>
          </a:p>
          <a:p>
            <a:pPr marL="107950" indent="0">
              <a:buClr>
                <a:srgbClr val="FFFFFF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x-none" dirty="0" err="1"/>
              <a:t>mpirun</a:t>
            </a:r>
            <a:r>
              <a:rPr lang="en-US" altLang="x-none" dirty="0"/>
              <a:t> -np n ./predictor		(model parallel, n GPUs)</a:t>
            </a:r>
          </a:p>
        </p:txBody>
      </p:sp>
    </p:spTree>
    <p:extLst>
      <p:ext uri="{BB962C8B-B14F-4D97-AF65-F5344CB8AC3E}">
        <p14:creationId xmlns:p14="http://schemas.microsoft.com/office/powerpoint/2010/main" val="3729509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CUDA Effect</a:t>
            </a:r>
          </a:p>
          <a:p>
            <a:r>
              <a:rPr lang="en-US" dirty="0" smtClean="0"/>
              <a:t>DSSTNE: Deep Learning For Recommendations</a:t>
            </a:r>
          </a:p>
          <a:p>
            <a:r>
              <a:rPr lang="en-US" dirty="0" smtClean="0"/>
              <a:t>ASIC Prognostication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779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Weird </a:t>
            </a:r>
            <a:r>
              <a:rPr lang="en-US" dirty="0"/>
              <a:t>(</a:t>
            </a:r>
            <a:r>
              <a:rPr lang="en-US" dirty="0" smtClean="0"/>
              <a:t>Model Parallel) Trick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3025" y="1485819"/>
            <a:ext cx="9070975" cy="99343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1A848"/>
              </a:buClr>
              <a:buFont typeface="Wingdings" charset="0"/>
              <a:buChar char="§"/>
              <a:defRPr sz="2400" b="0" kern="1200">
                <a:solidFill>
                  <a:schemeClr val="tx1"/>
                </a:solidFill>
                <a:latin typeface="Helvetica Neue"/>
                <a:ea typeface="MS PGothic" pitchFamily="34" charset="-128"/>
                <a:cs typeface="Helvetica Neue"/>
              </a:defRPr>
            </a:lvl1pPr>
            <a:lvl2pPr marL="742950" indent="-2857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1A848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Helvetica Neue Light"/>
                <a:ea typeface="ＭＳ Ｐゴシック" charset="0"/>
                <a:cs typeface="Helvetica Neue Light"/>
              </a:defRPr>
            </a:lvl2pPr>
            <a:lvl3pPr marL="1143000" indent="-22860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1A848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Helvetica Neue Light"/>
                <a:ea typeface="Helvetica Neue Light" charset="0"/>
                <a:cs typeface="Helvetica Neue Light"/>
              </a:defRPr>
            </a:lvl3pPr>
            <a:lvl4pPr marL="1600200" indent="-22860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1A848"/>
              </a:buClr>
              <a:buFont typeface="Wingdings" charset="0"/>
              <a:buChar char="§"/>
              <a:defRPr sz="1400" kern="1200">
                <a:solidFill>
                  <a:schemeClr val="tx1"/>
                </a:solidFill>
                <a:latin typeface="Helvetica Neue Light"/>
                <a:ea typeface="Helvetica Neue Light" charset="0"/>
                <a:cs typeface="Helvetica Neue Light"/>
              </a:defRPr>
            </a:lvl4pPr>
            <a:lvl5pPr marL="2057400" indent="-22860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1A848"/>
              </a:buClr>
              <a:buFont typeface="Wingdings" charset="0"/>
              <a:buChar char="§"/>
              <a:defRPr sz="1200" kern="1200">
                <a:solidFill>
                  <a:schemeClr val="tx1"/>
                </a:solidFill>
                <a:latin typeface="Helvetica Neue Light"/>
                <a:ea typeface="Helvetica Neue Light" charset="0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algn="just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x-none" smtClean="0"/>
              <a:t>To parallelize an SGEMM operation, first one shards the input data across all N GPUs (N = 4 here)</a:t>
            </a:r>
            <a:endParaRPr lang="en-US" altLang="x-none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9902" y="2803447"/>
            <a:ext cx="2468562" cy="17827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76152" y="2803447"/>
            <a:ext cx="639762" cy="17827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9pPr>
          </a:lstStyle>
          <a:p>
            <a:pPr algn="ctr"/>
            <a:r>
              <a:rPr lang="en-US" altLang="x-none"/>
              <a:t>W1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46302" y="2803447"/>
            <a:ext cx="639762" cy="1782762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922389" y="2803447"/>
            <a:ext cx="639763" cy="1782762"/>
          </a:xfrm>
          <a:prstGeom prst="rect">
            <a:avLst/>
          </a:prstGeom>
          <a:solidFill>
            <a:srgbClr val="33FF99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100064" y="2803447"/>
            <a:ext cx="639763" cy="1782762"/>
          </a:xfrm>
          <a:prstGeom prst="rect">
            <a:avLst/>
          </a:prstGeom>
          <a:solidFill>
            <a:srgbClr val="FF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818952" y="3694034"/>
            <a:ext cx="365125" cy="1588"/>
          </a:xfrm>
          <a:prstGeom prst="line">
            <a:avLst/>
          </a:prstGeom>
          <a:noFill/>
          <a:ln w="9525" cap="flat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212402" y="3559097"/>
            <a:ext cx="5334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9pPr>
          </a:lstStyle>
          <a:p>
            <a:r>
              <a:rPr lang="en-US" altLang="x-none" sz="2800"/>
              <a:t>X</a:t>
            </a:r>
            <a:r>
              <a:rPr lang="en-US" altLang="x-none" sz="2800" baseline="-33000"/>
              <a:t>L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276152" y="2803447"/>
            <a:ext cx="639762" cy="17827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76152" y="2803447"/>
            <a:ext cx="639762" cy="17827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276152" y="2803447"/>
            <a:ext cx="639762" cy="17827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957314" y="3559097"/>
            <a:ext cx="6477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9pPr>
          </a:lstStyle>
          <a:p>
            <a:r>
              <a:rPr lang="en-US" altLang="x-none" sz="2800" dirty="0"/>
              <a:t>X</a:t>
            </a:r>
            <a:r>
              <a:rPr lang="en-US" altLang="x-none" sz="2800" baseline="-33000" dirty="0"/>
              <a:t>L3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28639" y="3559097"/>
            <a:ext cx="6477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9pPr>
          </a:lstStyle>
          <a:p>
            <a:r>
              <a:rPr lang="en-US" altLang="x-none" sz="2800"/>
              <a:t>X</a:t>
            </a:r>
            <a:r>
              <a:rPr lang="en-US" altLang="x-none" sz="2800" baseline="-33000"/>
              <a:t>L2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301552" y="3559097"/>
            <a:ext cx="6477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9pPr>
          </a:lstStyle>
          <a:p>
            <a:r>
              <a:rPr lang="en-US" altLang="x-none" sz="2800"/>
              <a:t>X</a:t>
            </a:r>
            <a:r>
              <a:rPr lang="en-US" altLang="x-none" sz="2800" baseline="-33000"/>
              <a:t>L1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749477" y="3559097"/>
            <a:ext cx="6477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6168" rIns="90000" bIns="4500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9pPr>
          </a:lstStyle>
          <a:p>
            <a:r>
              <a:rPr lang="en-US" altLang="x-none" sz="2800"/>
              <a:t>X</a:t>
            </a:r>
            <a:r>
              <a:rPr lang="en-US" altLang="x-none" sz="2800" baseline="-33000"/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46949170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Shard Weights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64790" y="2768194"/>
            <a:ext cx="3606802" cy="1403350"/>
            <a:chOff x="464790" y="2768194"/>
            <a:chExt cx="3606802" cy="140335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64790" y="2768194"/>
              <a:ext cx="1450976" cy="1403350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239616" y="2768194"/>
              <a:ext cx="374650" cy="1403350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 anchor="ctr"/>
            <a:lstStyle/>
            <a:p>
              <a:pPr algn="ctr"/>
              <a:r>
                <a:rPr lang="en-US" altLang="x-none" dirty="0" smtClean="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  <a:endParaRPr lang="en-US" altLang="x-none" dirty="0">
                <a:solidFill>
                  <a:srgbClr val="000000"/>
                </a:solidFill>
                <a:ea typeface="Source Han Sans CN Regular" charset="0"/>
                <a:cs typeface="Source Han Sans CN Regular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90592" y="2768194"/>
              <a:ext cx="374650" cy="1403350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206404" y="2768194"/>
              <a:ext cx="374650" cy="1403350"/>
            </a:xfrm>
            <a:prstGeom prst="rect">
              <a:avLst/>
            </a:prstGeom>
            <a:solidFill>
              <a:srgbClr val="33FF99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723804" y="2768194"/>
              <a:ext cx="374650" cy="1403350"/>
            </a:xfrm>
            <a:prstGeom prst="rect">
              <a:avLst/>
            </a:prstGeom>
            <a:solidFill>
              <a:srgbClr val="FF66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969741" y="3469869"/>
              <a:ext cx="214313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025178" y="3363507"/>
              <a:ext cx="373063" cy="31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/>
            <a:lstStyle/>
            <a:p>
              <a:r>
                <a:rPr lang="en-US" altLang="x-none" sz="16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239616" y="2768194"/>
              <a:ext cx="374650" cy="1403350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239616" y="2768194"/>
              <a:ext cx="374650" cy="1403350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239616" y="2768194"/>
              <a:ext cx="374650" cy="1403350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227042" y="3363507"/>
              <a:ext cx="3794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4072" rIns="90000" bIns="45000"/>
            <a:lstStyle/>
            <a:p>
              <a:r>
                <a:rPr lang="en-US" altLang="x-none" sz="12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</a:t>
              </a:r>
              <a:r>
                <a:rPr lang="en-US" altLang="x-none" sz="1200" baseline="-330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3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741266" y="3363507"/>
              <a:ext cx="3778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4072" rIns="90000" bIns="45000"/>
            <a:lstStyle/>
            <a:p>
              <a:r>
                <a:rPr lang="en-US" altLang="x-none" sz="12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</a:t>
              </a:r>
              <a:r>
                <a:rPr lang="en-US" altLang="x-none" sz="1200" baseline="-330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2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253903" y="3363507"/>
              <a:ext cx="3778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4072" rIns="90000" bIns="45000"/>
            <a:lstStyle/>
            <a:p>
              <a:r>
                <a:rPr lang="en-US" altLang="x-none" sz="12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</a:t>
              </a:r>
              <a:r>
                <a:rPr lang="en-US" altLang="x-none" sz="1200" baseline="-330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693767" y="3363507"/>
              <a:ext cx="3778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4072" rIns="90000" bIns="45000"/>
            <a:lstStyle/>
            <a:p>
              <a:r>
                <a:rPr lang="en-US" altLang="x-none" sz="12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</a:t>
              </a:r>
              <a:r>
                <a:rPr lang="en-US" altLang="x-none" sz="1200" baseline="-330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4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263803" y="2749143"/>
            <a:ext cx="3613150" cy="1487487"/>
            <a:chOff x="3583" y="1227"/>
            <a:chExt cx="2276" cy="93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583" y="1240"/>
              <a:ext cx="1007" cy="911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628" y="1696"/>
              <a:ext cx="148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972" y="1627"/>
              <a:ext cx="235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/>
            <a:lstStyle/>
            <a:p>
              <a:r>
                <a:rPr lang="en-US" altLang="x-none" sz="16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964" y="1248"/>
              <a:ext cx="895" cy="167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964" y="1483"/>
              <a:ext cx="895" cy="167"/>
            </a:xfrm>
            <a:prstGeom prst="rect">
              <a:avLst/>
            </a:prstGeom>
            <a:solidFill>
              <a:srgbClr val="FF66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964" y="1717"/>
              <a:ext cx="895" cy="167"/>
            </a:xfrm>
            <a:prstGeom prst="rect">
              <a:avLst/>
            </a:prstGeom>
            <a:solidFill>
              <a:srgbClr val="33FF99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964" y="1966"/>
              <a:ext cx="895" cy="167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5251" y="1227"/>
              <a:ext cx="256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4072" rIns="90000" bIns="45000"/>
            <a:lstStyle/>
            <a:p>
              <a:r>
                <a:rPr lang="en-US" altLang="x-none" sz="12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</a:t>
              </a:r>
              <a:r>
                <a:rPr lang="en-US" altLang="x-none" sz="1200" baseline="-330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5251" y="1945"/>
              <a:ext cx="256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4072" rIns="90000" bIns="45000"/>
            <a:lstStyle/>
            <a:p>
              <a:r>
                <a:rPr lang="en-US" altLang="x-none" sz="12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</a:t>
              </a:r>
              <a:r>
                <a:rPr lang="en-US" altLang="x-none" sz="1200" baseline="-330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4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5251" y="1696"/>
              <a:ext cx="256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4072" rIns="90000" bIns="45000"/>
            <a:lstStyle/>
            <a:p>
              <a:r>
                <a:rPr lang="en-US" altLang="x-none" sz="12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</a:t>
              </a:r>
              <a:r>
                <a:rPr lang="en-US" altLang="x-none" sz="1200" baseline="-330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3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5251" y="1462"/>
              <a:ext cx="256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4072" rIns="90000" bIns="45000"/>
            <a:lstStyle/>
            <a:p>
              <a:r>
                <a:rPr lang="en-US" altLang="x-none" sz="12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</a:t>
              </a:r>
              <a:r>
                <a:rPr lang="en-US" altLang="x-none" sz="1200" baseline="-330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67018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/>
              <a:t>Output </a:t>
            </a:r>
            <a:r>
              <a:rPr lang="en-US" altLang="x-none" dirty="0" smtClean="0"/>
              <a:t>&gt; Input Layer?  allGather2D* Inputs Then </a:t>
            </a:r>
            <a:r>
              <a:rPr lang="en-US" altLang="x-none" dirty="0"/>
              <a:t>SGEMM </a:t>
            </a:r>
            <a:endParaRPr 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866628" y="3335338"/>
            <a:ext cx="3251200" cy="1416050"/>
            <a:chOff x="2358" y="2101"/>
            <a:chExt cx="2048" cy="89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650" y="2101"/>
              <a:ext cx="236" cy="884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 anchor="ctr"/>
            <a:lstStyle/>
            <a:p>
              <a:pPr algn="ctr"/>
              <a:r>
                <a:rPr lang="en-US" altLang="x-none" smtClean="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  <a:endParaRPr lang="en-US" altLang="x-none">
                <a:solidFill>
                  <a:srgbClr val="000000"/>
                </a:solidFill>
                <a:ea typeface="Source Han Sans CN Regular" charset="0"/>
                <a:cs typeface="Source Han Sans CN Regular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650" y="2101"/>
              <a:ext cx="236" cy="884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650" y="2101"/>
              <a:ext cx="236" cy="884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650" y="2101"/>
              <a:ext cx="236" cy="884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659" y="2476"/>
              <a:ext cx="2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4072" rIns="90000" bIns="45000"/>
            <a:lstStyle/>
            <a:p>
              <a:r>
                <a:rPr lang="en-US" altLang="x-none" sz="12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</a:t>
              </a:r>
              <a:r>
                <a:rPr lang="en-US" altLang="x-none" sz="1200" baseline="-330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</a:p>
          </p:txBody>
        </p: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2358" y="2109"/>
              <a:ext cx="951" cy="884"/>
              <a:chOff x="2358" y="2109"/>
              <a:chExt cx="951" cy="884"/>
            </a:xfrm>
          </p:grpSpPr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358" y="2109"/>
                <a:ext cx="236" cy="884"/>
              </a:xfrm>
              <a:prstGeom prst="rect">
                <a:avLst/>
              </a:prstGeom>
              <a:solidFill>
                <a:srgbClr val="729FCF"/>
              </a:solidFill>
              <a:ln w="9525" cap="flat">
                <a:solidFill>
                  <a:srgbClr val="3465A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58607" rIns="90000" bIns="45000" anchor="ctr"/>
              <a:lstStyle/>
              <a:p>
                <a:pPr algn="ctr"/>
                <a:r>
                  <a:rPr lang="en-US" altLang="x-none">
                    <a:solidFill>
                      <a:srgbClr val="000000"/>
                    </a:solidFill>
                    <a:ea typeface="Source Han Sans CN Regular" charset="0"/>
                    <a:cs typeface="Source Han Sans CN Regular" charset="0"/>
                  </a:rPr>
                  <a:t>W1</a:t>
                </a: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3069" y="2109"/>
                <a:ext cx="236" cy="884"/>
              </a:xfrm>
              <a:prstGeom prst="rect">
                <a:avLst/>
              </a:prstGeom>
              <a:solidFill>
                <a:srgbClr val="FF3300"/>
              </a:solidFill>
              <a:ln w="9525" cap="flat">
                <a:solidFill>
                  <a:srgbClr val="3465A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2832" y="2109"/>
                <a:ext cx="236" cy="884"/>
              </a:xfrm>
              <a:prstGeom prst="rect">
                <a:avLst/>
              </a:prstGeom>
              <a:solidFill>
                <a:srgbClr val="33FF99"/>
              </a:solidFill>
              <a:ln w="9525" cap="flat">
                <a:solidFill>
                  <a:srgbClr val="3465A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2595" y="2109"/>
                <a:ext cx="236" cy="884"/>
              </a:xfrm>
              <a:prstGeom prst="rect">
                <a:avLst/>
              </a:prstGeom>
              <a:solidFill>
                <a:srgbClr val="FF6600"/>
              </a:solidFill>
              <a:ln w="9525" cap="flat">
                <a:solidFill>
                  <a:srgbClr val="3465A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2358" y="2109"/>
                <a:ext cx="236" cy="884"/>
              </a:xfrm>
              <a:prstGeom prst="rect">
                <a:avLst/>
              </a:prstGeom>
              <a:solidFill>
                <a:srgbClr val="729FCF"/>
              </a:solidFill>
              <a:ln w="9525" cap="flat">
                <a:solidFill>
                  <a:srgbClr val="3465A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2358" y="2109"/>
                <a:ext cx="236" cy="884"/>
              </a:xfrm>
              <a:prstGeom prst="rect">
                <a:avLst/>
              </a:prstGeom>
              <a:solidFill>
                <a:srgbClr val="729FCF"/>
              </a:solidFill>
              <a:ln w="9525" cap="flat">
                <a:solidFill>
                  <a:srgbClr val="3465A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2358" y="2109"/>
                <a:ext cx="236" cy="884"/>
              </a:xfrm>
              <a:prstGeom prst="rect">
                <a:avLst/>
              </a:prstGeom>
              <a:solidFill>
                <a:srgbClr val="729FCF"/>
              </a:solidFill>
              <a:ln w="9525" cap="flat">
                <a:solidFill>
                  <a:srgbClr val="3465A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16"/>
              <p:cNvSpPr txBox="1">
                <a:spLocks noChangeArrowheads="1"/>
              </p:cNvSpPr>
              <p:nvPr/>
            </p:nvSpPr>
            <p:spPr bwMode="auto">
              <a:xfrm>
                <a:off x="2845" y="2484"/>
                <a:ext cx="23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54072" rIns="90000" bIns="45000"/>
              <a:lstStyle/>
              <a:p>
                <a:r>
                  <a:rPr lang="en-US" altLang="x-none" sz="1200">
                    <a:solidFill>
                      <a:srgbClr val="000000"/>
                    </a:solidFill>
                    <a:ea typeface="Source Han Sans CN Regular" charset="0"/>
                    <a:cs typeface="Source Han Sans CN Regular" charset="0"/>
                  </a:rPr>
                  <a:t>X</a:t>
                </a:r>
                <a:r>
                  <a:rPr lang="en-US" altLang="x-none" sz="1200" baseline="-33000">
                    <a:solidFill>
                      <a:srgbClr val="000000"/>
                    </a:solidFill>
                    <a:ea typeface="Source Han Sans CN Regular" charset="0"/>
                    <a:cs typeface="Source Han Sans CN Regular" charset="0"/>
                  </a:rPr>
                  <a:t>L3</a:t>
                </a:r>
              </a:p>
            </p:txBody>
          </p:sp>
          <p:sp>
            <p:nvSpPr>
              <p:cNvPr id="28" name="Text Box 17"/>
              <p:cNvSpPr txBox="1">
                <a:spLocks noChangeArrowheads="1"/>
              </p:cNvSpPr>
              <p:nvPr/>
            </p:nvSpPr>
            <p:spPr bwMode="auto">
              <a:xfrm>
                <a:off x="2606" y="2484"/>
                <a:ext cx="23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54072" rIns="90000" bIns="45000"/>
              <a:lstStyle/>
              <a:p>
                <a:r>
                  <a:rPr lang="en-US" altLang="x-none" sz="1200">
                    <a:solidFill>
                      <a:srgbClr val="000000"/>
                    </a:solidFill>
                    <a:ea typeface="Source Han Sans CN Regular" charset="0"/>
                    <a:cs typeface="Source Han Sans CN Regular" charset="0"/>
                  </a:rPr>
                  <a:t>X</a:t>
                </a:r>
                <a:r>
                  <a:rPr lang="en-US" altLang="x-none" sz="1200" baseline="-33000">
                    <a:solidFill>
                      <a:srgbClr val="000000"/>
                    </a:solidFill>
                    <a:ea typeface="Source Han Sans CN Regular" charset="0"/>
                    <a:cs typeface="Source Han Sans CN Regular" charset="0"/>
                  </a:rPr>
                  <a:t>L2</a:t>
                </a:r>
              </a:p>
            </p:txBody>
          </p:sp>
          <p:sp>
            <p:nvSpPr>
              <p:cNvPr id="29" name="Text Box 18"/>
              <p:cNvSpPr txBox="1">
                <a:spLocks noChangeArrowheads="1"/>
              </p:cNvSpPr>
              <p:nvPr/>
            </p:nvSpPr>
            <p:spPr bwMode="auto">
              <a:xfrm>
                <a:off x="2367" y="2484"/>
                <a:ext cx="23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54072" rIns="90000" bIns="45000"/>
              <a:lstStyle/>
              <a:p>
                <a:r>
                  <a:rPr lang="en-US" altLang="x-none" sz="1200">
                    <a:solidFill>
                      <a:srgbClr val="000000"/>
                    </a:solidFill>
                    <a:ea typeface="Source Han Sans CN Regular" charset="0"/>
                    <a:cs typeface="Source Han Sans CN Regular" charset="0"/>
                  </a:rPr>
                  <a:t>X</a:t>
                </a:r>
                <a:r>
                  <a:rPr lang="en-US" altLang="x-none" sz="1200" baseline="-33000">
                    <a:solidFill>
                      <a:srgbClr val="000000"/>
                    </a:solidFill>
                    <a:ea typeface="Source Han Sans CN Regular" charset="0"/>
                    <a:cs typeface="Source Han Sans CN Regular" charset="0"/>
                  </a:rPr>
                  <a:t>L1</a:t>
                </a:r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3070" y="2484"/>
                <a:ext cx="23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54072" rIns="90000" bIns="45000"/>
              <a:lstStyle/>
              <a:p>
                <a:r>
                  <a:rPr lang="en-US" altLang="x-none" sz="1200">
                    <a:solidFill>
                      <a:srgbClr val="000000"/>
                    </a:solidFill>
                    <a:ea typeface="Source Han Sans CN Regular" charset="0"/>
                    <a:cs typeface="Source Han Sans CN Regular" charset="0"/>
                  </a:rPr>
                  <a:t>X</a:t>
                </a:r>
                <a:r>
                  <a:rPr lang="en-US" altLang="x-none" sz="1200" baseline="-33000">
                    <a:solidFill>
                      <a:srgbClr val="000000"/>
                    </a:solidFill>
                    <a:ea typeface="Source Han Sans CN Regular" charset="0"/>
                    <a:cs typeface="Source Han Sans CN Regular" charset="0"/>
                  </a:rPr>
                  <a:t>L4</a:t>
                </a:r>
              </a:p>
            </p:txBody>
          </p:sp>
        </p:grp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202" y="2490"/>
              <a:ext cx="46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8144" rIns="0" bIns="0"/>
            <a:lstStyle>
              <a:lvl1pPr marL="107950"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pPr>
                <a:spcBef>
                  <a:spcPts val="1063"/>
                </a:spcBef>
                <a:buClr>
                  <a:srgbClr val="FFFFFF"/>
                </a:buClr>
                <a:buSzPct val="45000"/>
                <a:buFont typeface="Wingdings" charset="2"/>
                <a:buNone/>
              </a:pPr>
              <a:r>
                <a:rPr lang="en-US" altLang="x-none" sz="2400" dirty="0">
                  <a:solidFill>
                    <a:srgbClr val="FFFFFF"/>
                  </a:solidFill>
                </a:rPr>
                <a:t>  </a:t>
              </a:r>
              <a:r>
                <a:rPr lang="en-US" altLang="x-none" sz="2400" dirty="0" smtClean="0">
                  <a:solidFill>
                    <a:srgbClr val="FFFFFF"/>
                  </a:solidFill>
                </a:rPr>
                <a:t> </a:t>
              </a:r>
              <a:r>
                <a:rPr lang="en-US" altLang="x-none" sz="2400" dirty="0" smtClean="0">
                  <a:solidFill>
                    <a:schemeClr val="tx1"/>
                  </a:solidFill>
                </a:rPr>
                <a:t>*</a:t>
              </a:r>
              <a:endParaRPr lang="en-US" altLang="x-none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4127" y="2109"/>
              <a:ext cx="236" cy="884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 anchor="ctr"/>
            <a:lstStyle/>
            <a:p>
              <a:pPr algn="ctr"/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W1</a:t>
              </a:r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4127" y="2109"/>
              <a:ext cx="236" cy="884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4127" y="2109"/>
              <a:ext cx="236" cy="884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4127" y="2109"/>
              <a:ext cx="236" cy="884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4089" y="2484"/>
              <a:ext cx="3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4072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sz="1200"/>
                <a:t>X</a:t>
              </a:r>
              <a:r>
                <a:rPr lang="en-US" altLang="x-none" sz="1200" baseline="-33000"/>
                <a:t>L+1 1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3648" y="2450"/>
              <a:ext cx="55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8144" rIns="0" bIns="0"/>
            <a:lstStyle>
              <a:lvl1pPr marL="107950"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pPr>
                <a:spcBef>
                  <a:spcPts val="1063"/>
                </a:spcBef>
                <a:buClr>
                  <a:srgbClr val="FFFFFF"/>
                </a:buClr>
                <a:buSzPct val="45000"/>
                <a:buFont typeface="Wingdings" charset="2"/>
                <a:buNone/>
              </a:pPr>
              <a:r>
                <a:rPr lang="en-US" altLang="x-none" sz="2400" dirty="0">
                  <a:solidFill>
                    <a:srgbClr val="FFFFFF"/>
                  </a:solidFill>
                </a:rPr>
                <a:t>  </a:t>
              </a:r>
              <a:r>
                <a:rPr lang="en-US" altLang="x-none" sz="2400" dirty="0" smtClean="0">
                  <a:solidFill>
                    <a:srgbClr val="FFFFFF"/>
                  </a:solidFill>
                </a:rPr>
                <a:t>  </a:t>
              </a:r>
              <a:r>
                <a:rPr lang="en-US" altLang="x-none" sz="2400" dirty="0" smtClean="0">
                  <a:solidFill>
                    <a:schemeClr val="tx1"/>
                  </a:solidFill>
                </a:rPr>
                <a:t>=</a:t>
              </a:r>
              <a:r>
                <a:rPr lang="en-US" altLang="x-none" sz="2400" dirty="0" smtClean="0">
                  <a:solidFill>
                    <a:srgbClr val="FFFFFF"/>
                  </a:solidFill>
                </a:rPr>
                <a:t> </a:t>
              </a:r>
              <a:endParaRPr lang="en-US" altLang="x-none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2570688" y="1620838"/>
            <a:ext cx="4678362" cy="1479550"/>
            <a:chOff x="2035" y="1021"/>
            <a:chExt cx="2947" cy="932"/>
          </a:xfrm>
        </p:grpSpPr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 flipV="1">
              <a:off x="2035" y="1258"/>
              <a:ext cx="2573" cy="429"/>
            </a:xfrm>
            <a:prstGeom prst="triangle">
              <a:avLst>
                <a:gd name="adj" fmla="val 49931"/>
              </a:avLst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V="1">
              <a:off x="4738" y="1254"/>
              <a:ext cx="0" cy="42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4632" y="1701"/>
              <a:ext cx="2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 dirty="0">
                  <a:ea typeface="Source Han Sans CN Regular" charset="0"/>
                  <a:cs typeface="Source Han Sans CN Regular" charset="0"/>
                </a:rPr>
                <a:t>X</a:t>
              </a:r>
              <a:r>
                <a:rPr lang="en-US" altLang="x-none" baseline="-33000" dirty="0">
                  <a:ea typeface="Source Han Sans CN Regular" charset="0"/>
                  <a:cs typeface="Source Han Sans CN Regular" charset="0"/>
                </a:rPr>
                <a:t>L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4632" y="1021"/>
              <a:ext cx="3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dirty="0">
                  <a:solidFill>
                    <a:schemeClr val="tx1"/>
                  </a:solidFill>
                </a:rPr>
                <a:t>X</a:t>
              </a:r>
              <a:r>
                <a:rPr lang="en-US" altLang="x-none" baseline="-33000" dirty="0">
                  <a:solidFill>
                    <a:schemeClr val="tx1"/>
                  </a:solidFill>
                </a:rPr>
                <a:t>L+1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213614" y="5408612"/>
            <a:ext cx="7129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dirty="0"/>
              <a:t>*Using custom 2D </a:t>
            </a:r>
            <a:r>
              <a:rPr lang="en-US" altLang="x-none" dirty="0" err="1" smtClean="0"/>
              <a:t>allGather</a:t>
            </a:r>
            <a:r>
              <a:rPr lang="en-US" altLang="x-none" dirty="0" smtClean="0"/>
              <a:t> </a:t>
            </a:r>
            <a:r>
              <a:rPr lang="en-US" altLang="x-none" dirty="0"/>
              <a:t>code which is </a:t>
            </a:r>
            <a:r>
              <a:rPr lang="en-US" altLang="x-none" dirty="0" smtClean="0"/>
              <a:t>O(D)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7629439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 smtClean="0"/>
              <a:t>Input &gt;</a:t>
            </a:r>
            <a:r>
              <a:rPr lang="en-US" altLang="x-none" dirty="0"/>
              <a:t> </a:t>
            </a:r>
            <a:r>
              <a:rPr lang="en-US" altLang="x-none" dirty="0" smtClean="0"/>
              <a:t>Output Layer?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dirty="0"/>
              <a:t>SGEMM Then </a:t>
            </a:r>
            <a:r>
              <a:rPr lang="en-US" altLang="x-none" dirty="0" smtClean="0"/>
              <a:t>Reduce2D </a:t>
            </a:r>
            <a:r>
              <a:rPr lang="en-US" altLang="x-none" dirty="0"/>
              <a:t>Outputs*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9876" y="5700141"/>
            <a:ext cx="7635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dirty="0"/>
              <a:t>*Using custom 2D partial reduction code which is also </a:t>
            </a:r>
            <a:r>
              <a:rPr lang="en-US" altLang="x-none" dirty="0" smtClean="0"/>
              <a:t>O(D)</a:t>
            </a:r>
            <a:endParaRPr lang="en-US" altLang="x-none" dirty="0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95648" y="3635375"/>
            <a:ext cx="393700" cy="1403350"/>
            <a:chOff x="2154" y="2290"/>
            <a:chExt cx="248" cy="884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154" y="2290"/>
              <a:ext cx="236" cy="884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 anchor="ctr"/>
            <a:lstStyle/>
            <a:p>
              <a:pPr algn="ctr"/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154" y="2290"/>
              <a:ext cx="236" cy="884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154" y="2290"/>
              <a:ext cx="236" cy="884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154" y="2290"/>
              <a:ext cx="236" cy="884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163" y="266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4072" rIns="90000" bIns="45000"/>
            <a:lstStyle/>
            <a:p>
              <a:r>
                <a:rPr lang="en-US" altLang="x-none" sz="12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X</a:t>
              </a:r>
              <a:r>
                <a:rPr lang="en-US" altLang="x-none" sz="1200" baseline="-330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L1</a:t>
              </a:r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48348" y="3617913"/>
            <a:ext cx="1497013" cy="141605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484911" y="4168775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7096" rIns="90000" bIns="4500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9pPr>
          </a:lstStyle>
          <a:p>
            <a:r>
              <a:rPr lang="en-US" altLang="x-none" sz="1600"/>
              <a:t>X</a:t>
            </a:r>
            <a:r>
              <a:rPr lang="en-US" altLang="x-none" sz="1600" baseline="-33000"/>
              <a:t>L+1 1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176686" y="3603625"/>
            <a:ext cx="1420812" cy="347663"/>
            <a:chOff x="2583" y="2270"/>
            <a:chExt cx="895" cy="219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583" y="2291"/>
              <a:ext cx="895" cy="167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870" y="2270"/>
              <a:ext cx="256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4072" rIns="90000" bIns="45000"/>
            <a:lstStyle/>
            <a:p>
              <a:r>
                <a:rPr lang="en-US" altLang="x-none" sz="12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W</a:t>
              </a:r>
              <a:r>
                <a:rPr lang="en-US" altLang="x-none" sz="1200" baseline="-33000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284761" y="4176713"/>
            <a:ext cx="7318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8144" rIns="0" bIns="0"/>
          <a:lstStyle>
            <a:lvl1pPr marL="107950"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9pPr>
          </a:lstStyle>
          <a:p>
            <a:pPr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None/>
            </a:pPr>
            <a:r>
              <a:rPr lang="en-US" altLang="x-none" sz="2400" dirty="0" smtClean="0">
                <a:solidFill>
                  <a:srgbClr val="FFFFFF"/>
                </a:solidFill>
              </a:rPr>
              <a:t>   </a:t>
            </a:r>
            <a:r>
              <a:rPr lang="en-US" altLang="x-none" sz="2400" dirty="0" smtClean="0">
                <a:solidFill>
                  <a:schemeClr val="tx1"/>
                </a:solidFill>
              </a:rPr>
              <a:t>=</a:t>
            </a:r>
            <a:endParaRPr lang="en-US" altLang="x-none" sz="2400" dirty="0">
              <a:solidFill>
                <a:schemeClr val="tx1"/>
              </a:solidFill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40097" y="4206875"/>
            <a:ext cx="1358901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8144" rIns="0" bIns="0"/>
          <a:lstStyle>
            <a:lvl1pPr marL="107950"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9pPr>
          </a:lstStyle>
          <a:p>
            <a:pPr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None/>
            </a:pPr>
            <a:r>
              <a:rPr lang="en-US" altLang="x-none" sz="2400" dirty="0">
                <a:solidFill>
                  <a:srgbClr val="FFFFFF"/>
                </a:solidFill>
              </a:rPr>
              <a:t>  </a:t>
            </a:r>
            <a:r>
              <a:rPr lang="en-US" altLang="x-none" sz="2400" dirty="0" smtClean="0">
                <a:solidFill>
                  <a:srgbClr val="FFFFFF"/>
                </a:solidFill>
              </a:rPr>
              <a:t>           </a:t>
            </a:r>
            <a:r>
              <a:rPr lang="en-US" altLang="x-none" sz="2400" dirty="0" smtClean="0">
                <a:solidFill>
                  <a:schemeClr val="tx1"/>
                </a:solidFill>
              </a:rPr>
              <a:t>*</a:t>
            </a:r>
            <a:endParaRPr lang="en-US" altLang="x-none" sz="2400" dirty="0">
              <a:solidFill>
                <a:schemeClr val="tx1"/>
              </a:solidFill>
            </a:endParaRPr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2495648" y="1668463"/>
            <a:ext cx="4684712" cy="1479550"/>
            <a:chOff x="2099" y="1021"/>
            <a:chExt cx="2951" cy="932"/>
          </a:xfrm>
        </p:grpSpPr>
        <p:sp>
          <p:nvSpPr>
            <p:cNvPr id="21" name="AutoShape 3"/>
            <p:cNvSpPr>
              <a:spLocks noChangeArrowheads="1"/>
            </p:cNvSpPr>
            <p:nvPr/>
          </p:nvSpPr>
          <p:spPr bwMode="auto">
            <a:xfrm>
              <a:off x="2103" y="1258"/>
              <a:ext cx="2573" cy="429"/>
            </a:xfrm>
            <a:prstGeom prst="triangle">
              <a:avLst>
                <a:gd name="adj" fmla="val 49931"/>
              </a:avLst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V="1">
              <a:off x="4806" y="1254"/>
              <a:ext cx="0" cy="42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4701" y="1701"/>
              <a:ext cx="2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 dirty="0">
                  <a:ea typeface="Source Han Sans CN Regular" charset="0"/>
                  <a:cs typeface="Source Han Sans CN Regular" charset="0"/>
                </a:rPr>
                <a:t>X</a:t>
              </a:r>
              <a:r>
                <a:rPr lang="en-US" altLang="x-none" baseline="-33000" dirty="0">
                  <a:ea typeface="Source Han Sans CN Regular" charset="0"/>
                  <a:cs typeface="Source Han Sans CN Regular" charset="0"/>
                </a:rPr>
                <a:t>L</a:t>
              </a: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4701" y="1021"/>
              <a:ext cx="3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dirty="0">
                  <a:solidFill>
                    <a:schemeClr val="tx1"/>
                  </a:solidFill>
                </a:rPr>
                <a:t>X</a:t>
              </a:r>
              <a:r>
                <a:rPr lang="en-US" altLang="x-none" baseline="-33000" dirty="0">
                  <a:solidFill>
                    <a:schemeClr val="tx1"/>
                  </a:solidFill>
                </a:rPr>
                <a:t>L+1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6668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Math and Moves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9319" y="1386321"/>
            <a:ext cx="7345362" cy="4138613"/>
            <a:chOff x="1249363" y="942975"/>
            <a:chExt cx="7345362" cy="4138613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6070600" y="1997075"/>
              <a:ext cx="271463" cy="379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=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46300" y="942975"/>
              <a:ext cx="469900" cy="23399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 anchor="ctr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pPr algn="ctr"/>
              <a:r>
                <a:rPr lang="en-US" altLang="x-none"/>
                <a:t>W1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56050" y="942975"/>
              <a:ext cx="468313" cy="2339975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352800" y="942975"/>
              <a:ext cx="468313" cy="2339975"/>
            </a:xfrm>
            <a:prstGeom prst="rect">
              <a:avLst/>
            </a:prstGeom>
            <a:solidFill>
              <a:srgbClr val="33FF99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749550" y="942975"/>
              <a:ext cx="468313" cy="2339975"/>
            </a:xfrm>
            <a:prstGeom prst="rect">
              <a:avLst/>
            </a:prstGeom>
            <a:solidFill>
              <a:srgbClr val="FF66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146300" y="942975"/>
              <a:ext cx="469900" cy="23399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46300" y="942975"/>
              <a:ext cx="469900" cy="23399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146300" y="942975"/>
              <a:ext cx="469900" cy="23399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103438" y="1971675"/>
              <a:ext cx="520700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sz="1600"/>
                <a:t>X</a:t>
              </a:r>
              <a:r>
                <a:rPr lang="en-US" altLang="x-none" sz="1600" baseline="-33000"/>
                <a:t>L:1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708275" y="1971675"/>
              <a:ext cx="520700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sz="1600"/>
                <a:t>X</a:t>
              </a:r>
              <a:r>
                <a:rPr lang="en-US" altLang="x-none" sz="1600" baseline="-33000"/>
                <a:t>L:2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311525" y="1971675"/>
              <a:ext cx="520700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sz="1600"/>
                <a:t>X</a:t>
              </a:r>
              <a:r>
                <a:rPr lang="en-US" altLang="x-none" sz="1600" baseline="-33000"/>
                <a:t>L:3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949700" y="1971675"/>
              <a:ext cx="520700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sz="1600"/>
                <a:t>X</a:t>
              </a:r>
              <a:r>
                <a:rPr lang="en-US" altLang="x-none" sz="1600" baseline="-33000"/>
                <a:t>L:4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721225" y="1997075"/>
              <a:ext cx="271463" cy="379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X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307013" y="942975"/>
              <a:ext cx="469900" cy="23399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 anchor="ctr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pPr algn="ctr"/>
              <a:r>
                <a:rPr lang="en-US" altLang="x-none"/>
                <a:t>W1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307013" y="942975"/>
              <a:ext cx="469900" cy="23399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307013" y="942975"/>
              <a:ext cx="469900" cy="23399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303838" y="942975"/>
              <a:ext cx="473075" cy="23399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5192713" y="1971675"/>
              <a:ext cx="755650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sz="1600"/>
                <a:t>W</a:t>
              </a:r>
              <a:r>
                <a:rPr lang="en-US" altLang="x-none" sz="1100" baseline="-33000"/>
                <a:t>L-&gt;L+1:1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656388" y="942975"/>
              <a:ext cx="468312" cy="23399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 anchor="ctr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pPr algn="ctr"/>
              <a:r>
                <a:rPr lang="en-US" altLang="x-none"/>
                <a:t>W1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656388" y="942975"/>
              <a:ext cx="468312" cy="23399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656388" y="942975"/>
              <a:ext cx="468312" cy="23399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656388" y="942975"/>
              <a:ext cx="468312" cy="23399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6578600" y="1971675"/>
              <a:ext cx="666750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sz="1600"/>
                <a:t>X</a:t>
              </a:r>
              <a:r>
                <a:rPr lang="en-US" altLang="x-none" sz="1600" baseline="-33000"/>
                <a:t>L+1:1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308350" y="3914775"/>
              <a:ext cx="401638" cy="422275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316288" y="4643438"/>
              <a:ext cx="401637" cy="422275"/>
            </a:xfrm>
            <a:prstGeom prst="rect">
              <a:avLst/>
            </a:prstGeom>
            <a:solidFill>
              <a:srgbClr val="33FF99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208463" y="3917950"/>
              <a:ext cx="403225" cy="422275"/>
            </a:xfrm>
            <a:prstGeom prst="rect">
              <a:avLst/>
            </a:prstGeom>
            <a:solidFill>
              <a:srgbClr val="6699CC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214813" y="4643438"/>
              <a:ext cx="401637" cy="422275"/>
            </a:xfrm>
            <a:prstGeom prst="rect">
              <a:avLst/>
            </a:prstGeom>
            <a:solidFill>
              <a:srgbClr val="FF66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719513" y="4133850"/>
              <a:ext cx="503237" cy="158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H="1">
              <a:off x="3717925" y="4862513"/>
              <a:ext cx="492125" cy="1587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4408488" y="4351338"/>
              <a:ext cx="1587" cy="320675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3500438" y="4335463"/>
              <a:ext cx="1587" cy="309562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348038" y="3992563"/>
              <a:ext cx="33337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4270375" y="4700588"/>
              <a:ext cx="33337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3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4270375" y="3992563"/>
              <a:ext cx="33337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2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348038" y="4700588"/>
              <a:ext cx="33337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4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5262563" y="3914775"/>
              <a:ext cx="401637" cy="422275"/>
            </a:xfrm>
            <a:prstGeom prst="rect">
              <a:avLst/>
            </a:prstGeom>
            <a:solidFill>
              <a:srgbClr val="33FF99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5268913" y="4643438"/>
              <a:ext cx="401637" cy="422275"/>
            </a:xfrm>
            <a:prstGeom prst="rect">
              <a:avLst/>
            </a:prstGeom>
            <a:solidFill>
              <a:srgbClr val="FF66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6161088" y="3917950"/>
              <a:ext cx="403225" cy="422275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6167438" y="4643438"/>
              <a:ext cx="401637" cy="422275"/>
            </a:xfrm>
            <a:prstGeom prst="rect">
              <a:avLst/>
            </a:prstGeom>
            <a:solidFill>
              <a:srgbClr val="6699CC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5672138" y="4133850"/>
              <a:ext cx="503237" cy="158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5670550" y="4862513"/>
              <a:ext cx="492125" cy="1587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6361113" y="4351338"/>
              <a:ext cx="1587" cy="32067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5453063" y="4335463"/>
              <a:ext cx="1587" cy="30956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5300663" y="3992563"/>
              <a:ext cx="33337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6223000" y="4702175"/>
              <a:ext cx="333375" cy="379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3</a:t>
              </a: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6223000" y="3992563"/>
              <a:ext cx="33337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2</a:t>
              </a: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5300663" y="4702175"/>
              <a:ext cx="333375" cy="379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4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7286625" y="3914775"/>
              <a:ext cx="403225" cy="422275"/>
            </a:xfrm>
            <a:prstGeom prst="rect">
              <a:avLst/>
            </a:prstGeom>
            <a:solidFill>
              <a:srgbClr val="FF66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7292975" y="4643438"/>
              <a:ext cx="403225" cy="422275"/>
            </a:xfrm>
            <a:prstGeom prst="rect">
              <a:avLst/>
            </a:prstGeom>
            <a:solidFill>
              <a:srgbClr val="6699CC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8185150" y="3917950"/>
              <a:ext cx="403225" cy="422275"/>
            </a:xfrm>
            <a:prstGeom prst="rect">
              <a:avLst/>
            </a:prstGeom>
            <a:solidFill>
              <a:srgbClr val="33FF99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8191500" y="4643438"/>
              <a:ext cx="403225" cy="422275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7696200" y="4133850"/>
              <a:ext cx="503238" cy="158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>
              <a:off x="7694613" y="4862513"/>
              <a:ext cx="492125" cy="1587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8385175" y="4351338"/>
              <a:ext cx="1588" cy="32067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V="1">
              <a:off x="7477125" y="4335463"/>
              <a:ext cx="1588" cy="30956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7324725" y="3992563"/>
              <a:ext cx="33337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8247063" y="4702175"/>
              <a:ext cx="333375" cy="379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3</a:t>
              </a:r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8247063" y="3992563"/>
              <a:ext cx="33337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2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7324725" y="4702175"/>
              <a:ext cx="333375" cy="379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4</a:t>
              </a: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1249363" y="3914775"/>
              <a:ext cx="403225" cy="4222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1257300" y="4643438"/>
              <a:ext cx="403225" cy="422275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149475" y="3917950"/>
              <a:ext cx="401638" cy="422275"/>
            </a:xfrm>
            <a:prstGeom prst="rect">
              <a:avLst/>
            </a:prstGeom>
            <a:solidFill>
              <a:srgbClr val="FF66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2154238" y="4643438"/>
              <a:ext cx="403225" cy="422275"/>
            </a:xfrm>
            <a:prstGeom prst="rect">
              <a:avLst/>
            </a:prstGeom>
            <a:solidFill>
              <a:srgbClr val="33FF99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1658938" y="4133850"/>
              <a:ext cx="503237" cy="158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H="1">
              <a:off x="1657350" y="4862513"/>
              <a:ext cx="492125" cy="1587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2349500" y="4351338"/>
              <a:ext cx="1588" cy="320675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 flipV="1">
              <a:off x="1441450" y="4335463"/>
              <a:ext cx="1588" cy="309562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1287463" y="3992563"/>
              <a:ext cx="33337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2211388" y="4702175"/>
              <a:ext cx="333375" cy="379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3</a:t>
              </a:r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2211388" y="3992563"/>
              <a:ext cx="333375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2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1287463" y="4702175"/>
              <a:ext cx="333375" cy="379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4</a:t>
              </a:r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>
              <a:off x="6684963" y="4533900"/>
              <a:ext cx="541337" cy="158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4660900" y="4533900"/>
              <a:ext cx="541338" cy="158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2673350" y="4533900"/>
              <a:ext cx="541338" cy="158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1923615" y="5669254"/>
            <a:ext cx="497840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407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9pPr>
          </a:lstStyle>
          <a:p>
            <a:r>
              <a:rPr lang="en-US" altLang="x-none" sz="1200" dirty="0">
                <a:solidFill>
                  <a:schemeClr val="tx1"/>
                </a:solidFill>
              </a:rPr>
              <a:t>*Scatter the inputs over N-1 communication steps if the model inputs are smaller than the model outputs</a:t>
            </a:r>
          </a:p>
        </p:txBody>
      </p:sp>
    </p:spTree>
    <p:extLst>
      <p:ext uri="{BB962C8B-B14F-4D97-AF65-F5344CB8AC3E}">
        <p14:creationId xmlns:p14="http://schemas.microsoft.com/office/powerpoint/2010/main" val="8872367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Mixing Math and Moves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913538" y="1383579"/>
            <a:ext cx="7372350" cy="4254500"/>
            <a:chOff x="1357313" y="946150"/>
            <a:chExt cx="7372350" cy="425450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116138" y="982663"/>
              <a:ext cx="639762" cy="2378075"/>
            </a:xfrm>
            <a:prstGeom prst="rect">
              <a:avLst/>
            </a:prstGeom>
            <a:solidFill>
              <a:srgbClr val="6699CC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3"/>
            <p:cNvSpPr txBox="1">
              <a:spLocks noChangeArrowheads="1"/>
            </p:cNvSpPr>
            <p:nvPr/>
          </p:nvSpPr>
          <p:spPr bwMode="auto">
            <a:xfrm>
              <a:off x="2119313" y="1990725"/>
              <a:ext cx="704850" cy="573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6168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sz="2800"/>
                <a:t>X</a:t>
              </a:r>
              <a:r>
                <a:rPr lang="en-US" altLang="x-none" sz="2800" baseline="-33000"/>
                <a:t>L:1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181350" y="1001713"/>
              <a:ext cx="2193925" cy="438150"/>
            </a:xfrm>
            <a:prstGeom prst="rect">
              <a:avLst/>
            </a:prstGeom>
            <a:solidFill>
              <a:srgbClr val="6699CC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883025" y="946150"/>
              <a:ext cx="1339850" cy="573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6168" rIns="90000" bIns="45000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sz="2800" dirty="0"/>
                <a:t>W</a:t>
              </a:r>
              <a:r>
                <a:rPr lang="en-US" altLang="x-none" sz="2800" baseline="-33000" dirty="0"/>
                <a:t>L-&gt;L+1:1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2825750" y="2079625"/>
              <a:ext cx="2136775" cy="601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8607" rIns="90000" bIns="45000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  <a:tab pos="914400" algn="l"/>
                  <a:tab pos="1371600" algn="l"/>
                  <a:tab pos="18288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/>
                <a:t>                  </a:t>
              </a:r>
            </a:p>
            <a:p>
              <a:r>
                <a:rPr lang="en-US" altLang="x-none"/>
                <a:t>                    X</a:t>
              </a: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5524500" y="2079625"/>
              <a:ext cx="274638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=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900738" y="1008063"/>
              <a:ext cx="476250" cy="23780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 anchor="ctr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pPr algn="ctr"/>
              <a:r>
                <a:rPr lang="en-US" altLang="x-none"/>
                <a:t>W1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735888" y="1008063"/>
              <a:ext cx="476250" cy="2378075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124700" y="1008063"/>
              <a:ext cx="476250" cy="2378075"/>
            </a:xfrm>
            <a:prstGeom prst="rect">
              <a:avLst/>
            </a:prstGeom>
            <a:solidFill>
              <a:srgbClr val="33FF99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513513" y="1008063"/>
              <a:ext cx="476250" cy="2378075"/>
            </a:xfrm>
            <a:prstGeom prst="rect">
              <a:avLst/>
            </a:prstGeom>
            <a:solidFill>
              <a:srgbClr val="FF66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900738" y="1008063"/>
              <a:ext cx="476250" cy="23780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900738" y="1008063"/>
              <a:ext cx="476250" cy="23780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900738" y="1008063"/>
              <a:ext cx="476250" cy="2378075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5822950" y="2052638"/>
              <a:ext cx="614363" cy="57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sz="1600"/>
                <a:t>X</a:t>
              </a:r>
              <a:r>
                <a:rPr lang="en-US" altLang="x-none" sz="1600" baseline="-33000"/>
                <a:t>L+1:1</a:t>
              </a: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6434138" y="2052638"/>
              <a:ext cx="614362" cy="57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sz="1600"/>
                <a:t>X</a:t>
              </a:r>
              <a:r>
                <a:rPr lang="en-US" altLang="x-none" sz="1600" baseline="-33000"/>
                <a:t>L+1:2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7046913" y="2052638"/>
              <a:ext cx="614362" cy="57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sz="1600"/>
                <a:t>X</a:t>
              </a:r>
              <a:r>
                <a:rPr lang="en-US" altLang="x-none" sz="1600" baseline="-33000"/>
                <a:t>L+1:3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7694613" y="2052638"/>
              <a:ext cx="614362" cy="57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charset="0"/>
                  <a:ea typeface="Source Han Sans CN Regular" charset="0"/>
                  <a:cs typeface="Source Han Sans CN Regular" charset="0"/>
                </a:defRPr>
              </a:lvl9pPr>
            </a:lstStyle>
            <a:p>
              <a:r>
                <a:rPr lang="en-US" altLang="x-none" sz="1600"/>
                <a:t>X</a:t>
              </a:r>
              <a:r>
                <a:rPr lang="en-US" altLang="x-none" sz="1600" baseline="-33000"/>
                <a:t>L+1:4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357313" y="4029075"/>
              <a:ext cx="407987" cy="43021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1365250" y="4770438"/>
              <a:ext cx="407988" cy="430212"/>
            </a:xfrm>
            <a:prstGeom prst="rect">
              <a:avLst/>
            </a:prstGeom>
            <a:solidFill>
              <a:srgbClr val="33FF99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270125" y="4032250"/>
              <a:ext cx="407988" cy="430213"/>
            </a:xfrm>
            <a:prstGeom prst="rect">
              <a:avLst/>
            </a:prstGeom>
            <a:solidFill>
              <a:srgbClr val="6699CC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276475" y="4770438"/>
              <a:ext cx="407988" cy="430212"/>
            </a:xfrm>
            <a:prstGeom prst="rect">
              <a:avLst/>
            </a:prstGeom>
            <a:solidFill>
              <a:srgbClr val="FF66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1773238" y="4251325"/>
              <a:ext cx="509587" cy="158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H="1">
              <a:off x="1771650" y="4992688"/>
              <a:ext cx="498475" cy="1587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5"/>
            <p:cNvSpPr>
              <a:spLocks noChangeShapeType="1"/>
            </p:cNvSpPr>
            <p:nvPr/>
          </p:nvSpPr>
          <p:spPr bwMode="auto">
            <a:xfrm>
              <a:off x="2471738" y="4473575"/>
              <a:ext cx="1587" cy="32543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 flipV="1">
              <a:off x="1552575" y="4457700"/>
              <a:ext cx="1588" cy="314325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1397000" y="4108450"/>
              <a:ext cx="306388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</a:p>
          </p:txBody>
        </p:sp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2332038" y="4829175"/>
              <a:ext cx="306387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3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2332038" y="4108450"/>
              <a:ext cx="306387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2</a:t>
              </a:r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1397000" y="4829175"/>
              <a:ext cx="306388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4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336925" y="4029075"/>
              <a:ext cx="407988" cy="430213"/>
            </a:xfrm>
            <a:prstGeom prst="rect">
              <a:avLst/>
            </a:prstGeom>
            <a:solidFill>
              <a:srgbClr val="33FF99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344863" y="4770438"/>
              <a:ext cx="407987" cy="430212"/>
            </a:xfrm>
            <a:prstGeom prst="rect">
              <a:avLst/>
            </a:prstGeom>
            <a:solidFill>
              <a:srgbClr val="FF66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249738" y="4032250"/>
              <a:ext cx="407987" cy="430213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254500" y="4770438"/>
              <a:ext cx="407988" cy="430212"/>
            </a:xfrm>
            <a:prstGeom prst="rect">
              <a:avLst/>
            </a:prstGeom>
            <a:solidFill>
              <a:srgbClr val="6699CC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5"/>
            <p:cNvSpPr>
              <a:spLocks noChangeShapeType="1"/>
            </p:cNvSpPr>
            <p:nvPr/>
          </p:nvSpPr>
          <p:spPr bwMode="auto">
            <a:xfrm>
              <a:off x="3752850" y="4251325"/>
              <a:ext cx="509588" cy="158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 flipH="1">
              <a:off x="3751263" y="4994275"/>
              <a:ext cx="498475" cy="158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37"/>
            <p:cNvSpPr>
              <a:spLocks noChangeShapeType="1"/>
            </p:cNvSpPr>
            <p:nvPr/>
          </p:nvSpPr>
          <p:spPr bwMode="auto">
            <a:xfrm>
              <a:off x="4451350" y="4473575"/>
              <a:ext cx="1588" cy="32543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38"/>
            <p:cNvSpPr>
              <a:spLocks noChangeShapeType="1"/>
            </p:cNvSpPr>
            <p:nvPr/>
          </p:nvSpPr>
          <p:spPr bwMode="auto">
            <a:xfrm flipV="1">
              <a:off x="3530600" y="4457700"/>
              <a:ext cx="1588" cy="314325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3376613" y="4108450"/>
              <a:ext cx="306387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</a:p>
          </p:txBody>
        </p:sp>
        <p:sp>
          <p:nvSpPr>
            <p:cNvPr id="63" name="Text Box 40"/>
            <p:cNvSpPr txBox="1">
              <a:spLocks noChangeArrowheads="1"/>
            </p:cNvSpPr>
            <p:nvPr/>
          </p:nvSpPr>
          <p:spPr bwMode="auto">
            <a:xfrm>
              <a:off x="4311650" y="4829175"/>
              <a:ext cx="306388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3</a:t>
              </a:r>
            </a:p>
          </p:txBody>
        </p:sp>
        <p:sp>
          <p:nvSpPr>
            <p:cNvPr id="64" name="Text Box 41"/>
            <p:cNvSpPr txBox="1">
              <a:spLocks noChangeArrowheads="1"/>
            </p:cNvSpPr>
            <p:nvPr/>
          </p:nvSpPr>
          <p:spPr bwMode="auto">
            <a:xfrm>
              <a:off x="4311650" y="4108450"/>
              <a:ext cx="306388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2</a:t>
              </a:r>
            </a:p>
          </p:txBody>
        </p:sp>
        <p:sp>
          <p:nvSpPr>
            <p:cNvPr id="65" name="Text Box 42"/>
            <p:cNvSpPr txBox="1">
              <a:spLocks noChangeArrowheads="1"/>
            </p:cNvSpPr>
            <p:nvPr/>
          </p:nvSpPr>
          <p:spPr bwMode="auto">
            <a:xfrm>
              <a:off x="3376613" y="4829175"/>
              <a:ext cx="306387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4</a:t>
              </a: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5389563" y="4029075"/>
              <a:ext cx="407987" cy="430213"/>
            </a:xfrm>
            <a:prstGeom prst="rect">
              <a:avLst/>
            </a:prstGeom>
            <a:solidFill>
              <a:srgbClr val="FF66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5395913" y="4770438"/>
              <a:ext cx="407987" cy="430212"/>
            </a:xfrm>
            <a:prstGeom prst="rect">
              <a:avLst/>
            </a:prstGeom>
            <a:solidFill>
              <a:srgbClr val="6699CC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6300788" y="4032250"/>
              <a:ext cx="407987" cy="430213"/>
            </a:xfrm>
            <a:prstGeom prst="rect">
              <a:avLst/>
            </a:prstGeom>
            <a:solidFill>
              <a:srgbClr val="33FF99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6307138" y="4770438"/>
              <a:ext cx="407987" cy="430212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7"/>
            <p:cNvSpPr>
              <a:spLocks noChangeShapeType="1"/>
            </p:cNvSpPr>
            <p:nvPr/>
          </p:nvSpPr>
          <p:spPr bwMode="auto">
            <a:xfrm>
              <a:off x="5803900" y="4251325"/>
              <a:ext cx="509588" cy="158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48"/>
            <p:cNvSpPr>
              <a:spLocks noChangeShapeType="1"/>
            </p:cNvSpPr>
            <p:nvPr/>
          </p:nvSpPr>
          <p:spPr bwMode="auto">
            <a:xfrm flipH="1">
              <a:off x="5802313" y="4994275"/>
              <a:ext cx="498475" cy="158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49"/>
            <p:cNvSpPr>
              <a:spLocks noChangeShapeType="1"/>
            </p:cNvSpPr>
            <p:nvPr/>
          </p:nvSpPr>
          <p:spPr bwMode="auto">
            <a:xfrm>
              <a:off x="6503988" y="4473575"/>
              <a:ext cx="1587" cy="32543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0"/>
            <p:cNvSpPr>
              <a:spLocks noChangeShapeType="1"/>
            </p:cNvSpPr>
            <p:nvPr/>
          </p:nvSpPr>
          <p:spPr bwMode="auto">
            <a:xfrm flipV="1">
              <a:off x="5583238" y="4457700"/>
              <a:ext cx="1587" cy="314325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5427663" y="4108450"/>
              <a:ext cx="306387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6362700" y="4829175"/>
              <a:ext cx="306388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3</a:t>
              </a:r>
            </a:p>
          </p:txBody>
        </p:sp>
        <p:sp>
          <p:nvSpPr>
            <p:cNvPr id="76" name="Text Box 53"/>
            <p:cNvSpPr txBox="1">
              <a:spLocks noChangeArrowheads="1"/>
            </p:cNvSpPr>
            <p:nvPr/>
          </p:nvSpPr>
          <p:spPr bwMode="auto">
            <a:xfrm>
              <a:off x="6362700" y="4108450"/>
              <a:ext cx="306388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2</a:t>
              </a:r>
            </a:p>
          </p:txBody>
        </p:sp>
        <p:sp>
          <p:nvSpPr>
            <p:cNvPr id="77" name="Text Box 54"/>
            <p:cNvSpPr txBox="1">
              <a:spLocks noChangeArrowheads="1"/>
            </p:cNvSpPr>
            <p:nvPr/>
          </p:nvSpPr>
          <p:spPr bwMode="auto">
            <a:xfrm>
              <a:off x="5427663" y="4829175"/>
              <a:ext cx="306387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4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7404100" y="4029075"/>
              <a:ext cx="407988" cy="430213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7412038" y="4770438"/>
              <a:ext cx="407987" cy="430212"/>
            </a:xfrm>
            <a:prstGeom prst="rect">
              <a:avLst/>
            </a:prstGeom>
            <a:solidFill>
              <a:srgbClr val="FF33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8315325" y="4032250"/>
              <a:ext cx="407988" cy="430213"/>
            </a:xfrm>
            <a:prstGeom prst="rect">
              <a:avLst/>
            </a:prstGeom>
            <a:solidFill>
              <a:srgbClr val="FF6600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8321675" y="4770438"/>
              <a:ext cx="407988" cy="430212"/>
            </a:xfrm>
            <a:prstGeom prst="rect">
              <a:avLst/>
            </a:prstGeom>
            <a:solidFill>
              <a:srgbClr val="33FF99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59"/>
            <p:cNvSpPr>
              <a:spLocks noChangeShapeType="1"/>
            </p:cNvSpPr>
            <p:nvPr/>
          </p:nvSpPr>
          <p:spPr bwMode="auto">
            <a:xfrm>
              <a:off x="7820025" y="4251325"/>
              <a:ext cx="509588" cy="158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0"/>
            <p:cNvSpPr>
              <a:spLocks noChangeShapeType="1"/>
            </p:cNvSpPr>
            <p:nvPr/>
          </p:nvSpPr>
          <p:spPr bwMode="auto">
            <a:xfrm flipH="1">
              <a:off x="7818438" y="4994275"/>
              <a:ext cx="498475" cy="158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61"/>
            <p:cNvSpPr>
              <a:spLocks noChangeShapeType="1"/>
            </p:cNvSpPr>
            <p:nvPr/>
          </p:nvSpPr>
          <p:spPr bwMode="auto">
            <a:xfrm>
              <a:off x="8518525" y="4473575"/>
              <a:ext cx="1588" cy="32543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62"/>
            <p:cNvSpPr>
              <a:spLocks noChangeShapeType="1"/>
            </p:cNvSpPr>
            <p:nvPr/>
          </p:nvSpPr>
          <p:spPr bwMode="auto">
            <a:xfrm flipV="1">
              <a:off x="7597775" y="4457700"/>
              <a:ext cx="1588" cy="314325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7442200" y="4108450"/>
              <a:ext cx="306388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1</a:t>
              </a:r>
            </a:p>
          </p:txBody>
        </p:sp>
        <p:sp>
          <p:nvSpPr>
            <p:cNvPr id="87" name="Text Box 64"/>
            <p:cNvSpPr txBox="1">
              <a:spLocks noChangeArrowheads="1"/>
            </p:cNvSpPr>
            <p:nvPr/>
          </p:nvSpPr>
          <p:spPr bwMode="auto">
            <a:xfrm>
              <a:off x="8378825" y="4829175"/>
              <a:ext cx="306388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3</a:t>
              </a:r>
            </a:p>
          </p:txBody>
        </p:sp>
        <p:sp>
          <p:nvSpPr>
            <p:cNvPr id="88" name="Text Box 65"/>
            <p:cNvSpPr txBox="1">
              <a:spLocks noChangeArrowheads="1"/>
            </p:cNvSpPr>
            <p:nvPr/>
          </p:nvSpPr>
          <p:spPr bwMode="auto">
            <a:xfrm>
              <a:off x="8378825" y="4108450"/>
              <a:ext cx="306388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2</a:t>
              </a:r>
            </a:p>
          </p:txBody>
        </p:sp>
        <p:sp>
          <p:nvSpPr>
            <p:cNvPr id="89" name="Text Box 66"/>
            <p:cNvSpPr txBox="1">
              <a:spLocks noChangeArrowheads="1"/>
            </p:cNvSpPr>
            <p:nvPr/>
          </p:nvSpPr>
          <p:spPr bwMode="auto">
            <a:xfrm>
              <a:off x="7443788" y="4829175"/>
              <a:ext cx="306387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8607" rIns="90000" bIns="45000"/>
            <a:lstStyle/>
            <a:p>
              <a:r>
                <a:rPr lang="en-US" altLang="x-none">
                  <a:solidFill>
                    <a:srgbClr val="000000"/>
                  </a:solidFill>
                  <a:ea typeface="Source Han Sans CN Regular" charset="0"/>
                  <a:cs typeface="Source Han Sans CN Regular" charset="0"/>
                </a:rPr>
                <a:t>4</a:t>
              </a:r>
            </a:p>
          </p:txBody>
        </p:sp>
        <p:sp>
          <p:nvSpPr>
            <p:cNvPr id="90" name="Line 67"/>
            <p:cNvSpPr>
              <a:spLocks noChangeShapeType="1"/>
            </p:cNvSpPr>
            <p:nvPr/>
          </p:nvSpPr>
          <p:spPr bwMode="auto">
            <a:xfrm>
              <a:off x="4779963" y="4659313"/>
              <a:ext cx="549275" cy="1587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68"/>
            <p:cNvSpPr>
              <a:spLocks noChangeShapeType="1"/>
            </p:cNvSpPr>
            <p:nvPr/>
          </p:nvSpPr>
          <p:spPr bwMode="auto">
            <a:xfrm>
              <a:off x="2727325" y="4659313"/>
              <a:ext cx="549275" cy="1587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69"/>
            <p:cNvSpPr>
              <a:spLocks noChangeShapeType="1"/>
            </p:cNvSpPr>
            <p:nvPr/>
          </p:nvSpPr>
          <p:spPr bwMode="auto">
            <a:xfrm>
              <a:off x="6794500" y="4659313"/>
              <a:ext cx="549275" cy="1587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Text Box 72"/>
          <p:cNvSpPr txBox="1">
            <a:spLocks noChangeArrowheads="1"/>
          </p:cNvSpPr>
          <p:nvPr/>
        </p:nvSpPr>
        <p:spPr bwMode="auto">
          <a:xfrm>
            <a:off x="1377445" y="5775471"/>
            <a:ext cx="75771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4828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defRPr>
            </a:lvl9pPr>
          </a:lstStyle>
          <a:p>
            <a:r>
              <a:rPr lang="en-US" altLang="x-none" sz="1300" dirty="0">
                <a:solidFill>
                  <a:schemeClr val="tx1"/>
                </a:solidFill>
              </a:rPr>
              <a:t>* Reduce the outputs over N-1 communication steps if the model outputs </a:t>
            </a:r>
          </a:p>
          <a:p>
            <a:r>
              <a:rPr lang="en-US" altLang="x-none" sz="1300" dirty="0">
                <a:solidFill>
                  <a:schemeClr val="tx1"/>
                </a:solidFill>
              </a:rPr>
              <a:t>  are smaller than the model inputs</a:t>
            </a:r>
          </a:p>
        </p:txBody>
      </p:sp>
    </p:spTree>
    <p:extLst>
      <p:ext uri="{BB962C8B-B14F-4D97-AF65-F5344CB8AC3E}">
        <p14:creationId xmlns:p14="http://schemas.microsoft.com/office/powerpoint/2010/main" val="72853453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Does This Work?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35" y="1604128"/>
            <a:ext cx="70802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98159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Good Are The Recommendations?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342" y="2545237"/>
            <a:ext cx="7287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 think Amazon does a way better job of recommending </a:t>
            </a:r>
          </a:p>
          <a:p>
            <a:r>
              <a:rPr lang="en-US" dirty="0"/>
              <a:t> </a:t>
            </a:r>
            <a:r>
              <a:rPr lang="en-US" dirty="0" smtClean="0"/>
              <a:t> books</a:t>
            </a:r>
            <a:r>
              <a:rPr lang="en-US" dirty="0"/>
              <a:t> </a:t>
            </a:r>
            <a:r>
              <a:rPr lang="en-US" dirty="0" smtClean="0"/>
              <a:t>to me than even my wife does.” </a:t>
            </a:r>
            <a:r>
              <a:rPr lang="mr-IN" dirty="0" smtClean="0"/>
              <a:t>–</a:t>
            </a:r>
            <a:r>
              <a:rPr lang="en-US" dirty="0" smtClean="0"/>
              <a:t> Andrew </a:t>
            </a:r>
            <a:r>
              <a:rPr lang="en-US" dirty="0" smtClean="0"/>
              <a:t>Ng*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724940"/>
            <a:ext cx="8511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“Artificial Intelligence is the </a:t>
            </a:r>
            <a:r>
              <a:rPr lang="en-US" smtClean="0"/>
              <a:t>New Electricity” around 1:22:47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6247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Prognostication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     “Prediction is very difficult,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 	 especially if it’s about the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/>
              <a:t> </a:t>
            </a:r>
            <a:r>
              <a:rPr lang="en-US" sz="4400" dirty="0" smtClean="0"/>
              <a:t>	 future” </a:t>
            </a:r>
            <a:r>
              <a:rPr lang="mr-IN" sz="4400" dirty="0" smtClean="0"/>
              <a:t>–</a:t>
            </a:r>
            <a:r>
              <a:rPr lang="en-US" sz="4400" dirty="0" smtClean="0"/>
              <a:t> Niels Bohr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605249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DSSTNE’s ASIC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100% bitwise-reproducible training and inference</a:t>
            </a:r>
          </a:p>
          <a:p>
            <a:r>
              <a:rPr lang="en-US" dirty="0" err="1" smtClean="0"/>
              <a:t>Automagic</a:t>
            </a:r>
            <a:r>
              <a:rPr lang="en-US" dirty="0" smtClean="0"/>
              <a:t> model parallelism</a:t>
            </a:r>
          </a:p>
          <a:p>
            <a:r>
              <a:rPr lang="en-US" dirty="0" smtClean="0"/>
              <a:t>Efficient handling of extremely sparse data</a:t>
            </a:r>
          </a:p>
          <a:p>
            <a:r>
              <a:rPr lang="en-US" dirty="0" smtClean="0"/>
              <a:t>Fine-grained scheduling of larger operations to achieve better cache coherence and task-level parallelism</a:t>
            </a:r>
          </a:p>
          <a:p>
            <a:r>
              <a:rPr lang="en-US" dirty="0" smtClean="0"/>
              <a:t>At least 5x faster than a contemporary GPU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144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CUDA Effect Part 1:</a:t>
            </a:r>
            <a:br>
              <a:rPr lang="en-US" dirty="0" smtClean="0"/>
            </a:br>
            <a:r>
              <a:rPr lang="en-US" dirty="0" smtClean="0"/>
              <a:t>Things I don’t believe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GPUs are hard to program!</a:t>
            </a:r>
          </a:p>
          <a:p>
            <a:r>
              <a:rPr lang="en-US" dirty="0" smtClean="0"/>
              <a:t>GPUs are barely faster than CPUs!</a:t>
            </a:r>
          </a:p>
          <a:p>
            <a:r>
              <a:rPr lang="en-US" dirty="0" smtClean="0"/>
              <a:t>“Google’s TPU is orders of magnitude faster than GPUs!”</a:t>
            </a:r>
          </a:p>
          <a:p>
            <a:r>
              <a:rPr lang="en-US" dirty="0" smtClean="0"/>
              <a:t>“GPUs can only do one (parallel) thing at a time efficiently because of divergent threads”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5141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Tea Leaves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Besides what DSSTNE needs</a:t>
            </a:r>
          </a:p>
          <a:p>
            <a:r>
              <a:rPr lang="en-US" dirty="0"/>
              <a:t>L</a:t>
            </a:r>
            <a:r>
              <a:rPr lang="en-US" dirty="0" smtClean="0"/>
              <a:t>ots </a:t>
            </a:r>
            <a:r>
              <a:rPr lang="en-US" dirty="0" smtClean="0"/>
              <a:t>of multiplies and adds (</a:t>
            </a:r>
            <a:r>
              <a:rPr lang="en-US" dirty="0" smtClean="0"/>
              <a:t>FP32 preferred)</a:t>
            </a:r>
            <a:endParaRPr lang="en-US" dirty="0" smtClean="0"/>
          </a:p>
          <a:p>
            <a:r>
              <a:rPr lang="en-US" dirty="0" smtClean="0"/>
              <a:t>No need for full IEEE compliance, just </a:t>
            </a:r>
            <a:r>
              <a:rPr lang="en-US" dirty="0" err="1" smtClean="0"/>
              <a:t>NaNs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ots </a:t>
            </a:r>
            <a:r>
              <a:rPr lang="en-US" dirty="0" smtClean="0"/>
              <a:t>of L1/L2 cache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flexible memory controller</a:t>
            </a:r>
          </a:p>
          <a:p>
            <a:r>
              <a:rPr lang="en-US" dirty="0" smtClean="0"/>
              <a:t>Lots of </a:t>
            </a:r>
            <a:r>
              <a:rPr lang="en-US" dirty="0" smtClean="0"/>
              <a:t>grouped functional units</a:t>
            </a:r>
            <a:r>
              <a:rPr lang="en-US" dirty="0" smtClean="0"/>
              <a:t>, </a:t>
            </a:r>
            <a:r>
              <a:rPr lang="en-US" dirty="0" smtClean="0"/>
              <a:t>but each independently schedulable</a:t>
            </a:r>
          </a:p>
          <a:p>
            <a:r>
              <a:rPr lang="en-US" dirty="0" smtClean="0"/>
              <a:t>And a </a:t>
            </a:r>
            <a:r>
              <a:rPr lang="en-US" dirty="0" smtClean="0"/>
              <a:t>simpler programming model than VHDL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5653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A CUDA 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“If you cut out all the graphics transistors, you could probably double or triple CUDA performance” </a:t>
            </a:r>
            <a:r>
              <a:rPr lang="mr-IN" sz="4400" dirty="0" smtClean="0"/>
              <a:t>–</a:t>
            </a:r>
            <a:r>
              <a:rPr lang="en-US" sz="4400" dirty="0" smtClean="0"/>
              <a:t> Anonymous NVIDIA HW Engineer, 2012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7727536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don</a:t>
            </a:r>
            <a:r>
              <a:rPr lang="mr-IN" dirty="0" smtClean="0"/>
              <a:t>’</a:t>
            </a:r>
            <a:r>
              <a:rPr lang="en-US" dirty="0" smtClean="0"/>
              <a:t>t want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Unprogrammable</a:t>
            </a:r>
            <a:r>
              <a:rPr lang="en-US" dirty="0" smtClean="0"/>
              <a:t> piles of </a:t>
            </a:r>
            <a:r>
              <a:rPr lang="en-US" dirty="0" smtClean="0"/>
              <a:t>transistors with heroic synthetic perf</a:t>
            </a:r>
          </a:p>
          <a:p>
            <a:r>
              <a:rPr lang="en-US" dirty="0" smtClean="0"/>
              <a:t>“Statistically” reproducible execution</a:t>
            </a:r>
            <a:endParaRPr lang="en-US" dirty="0" smtClean="0"/>
          </a:p>
          <a:p>
            <a:r>
              <a:rPr lang="en-US" dirty="0" smtClean="0"/>
              <a:t>Arbitrarily </a:t>
            </a:r>
            <a:r>
              <a:rPr lang="en-US" dirty="0" smtClean="0"/>
              <a:t>unspecified reduced precision </a:t>
            </a:r>
            <a:r>
              <a:rPr lang="en-US" dirty="0" smtClean="0"/>
              <a:t>models</a:t>
            </a:r>
            <a:endParaRPr lang="en-US" dirty="0" smtClean="0"/>
          </a:p>
          <a:p>
            <a:r>
              <a:rPr lang="en-US" dirty="0" smtClean="0"/>
              <a:t>Apples to Oranges Benchmarks </a:t>
            </a:r>
            <a:r>
              <a:rPr lang="en-US" dirty="0" smtClean="0"/>
              <a:t>i.e. FP12 vs FP32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omparisons of </a:t>
            </a:r>
            <a:r>
              <a:rPr lang="en-US" dirty="0" smtClean="0"/>
              <a:t>closed source libraries to hand-coded </a:t>
            </a:r>
            <a:r>
              <a:rPr lang="en-US" dirty="0" smtClean="0"/>
              <a:t>VHDL plus clever tricks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80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in Summary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07565" y="2406077"/>
            <a:ext cx="8229600" cy="1028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i="0" kern="1200">
                <a:solidFill>
                  <a:schemeClr val="tx1"/>
                </a:solidFill>
                <a:latin typeface="Rockwell"/>
                <a:ea typeface="MS PGothic" pitchFamily="34" charset="-128"/>
                <a:cs typeface="Rockwel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Rockwell" charset="0"/>
                <a:ea typeface="MS PGothic" pitchFamily="34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Rockwell" charset="0"/>
                <a:ea typeface="MS PGothic" pitchFamily="34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Rockwell" charset="0"/>
                <a:ea typeface="MS PGothic" pitchFamily="34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Rockwell" charset="0"/>
                <a:ea typeface="MS PGothic" pitchFamily="34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dirty="0" smtClean="0"/>
              <a:t>I JUST WANT A CUDA ASIC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      (or an OpenCL ASIC)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353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Amazon: Edward </a:t>
            </a:r>
            <a:r>
              <a:rPr lang="en-US" dirty="0" err="1" smtClean="0"/>
              <a:t>Kandrot</a:t>
            </a:r>
            <a:r>
              <a:rPr lang="en-US" dirty="0" smtClean="0"/>
              <a:t>, David </a:t>
            </a:r>
            <a:r>
              <a:rPr lang="en-US" dirty="0" err="1" smtClean="0"/>
              <a:t>Dubinski</a:t>
            </a:r>
            <a:r>
              <a:rPr lang="en-US" dirty="0" smtClean="0"/>
              <a:t>, Srikanth </a:t>
            </a:r>
            <a:r>
              <a:rPr lang="en-US" dirty="0" err="1" smtClean="0"/>
              <a:t>Thirumulai</a:t>
            </a:r>
            <a:r>
              <a:rPr lang="en-US" dirty="0" smtClean="0"/>
              <a:t>, </a:t>
            </a:r>
            <a:r>
              <a:rPr lang="en-US" dirty="0" err="1" smtClean="0"/>
              <a:t>Rejith</a:t>
            </a:r>
            <a:r>
              <a:rPr lang="en-US" dirty="0" smtClean="0"/>
              <a:t> George Joseph, </a:t>
            </a:r>
            <a:r>
              <a:rPr lang="en-US" dirty="0" err="1" smtClean="0"/>
              <a:t>Kiuk</a:t>
            </a:r>
            <a:r>
              <a:rPr lang="en-US" dirty="0" smtClean="0"/>
              <a:t> Chung, Leo Dirac, Tristan Penman, Jane You, Oleg </a:t>
            </a:r>
            <a:r>
              <a:rPr lang="en-US" dirty="0" err="1" smtClean="0"/>
              <a:t>Rybakov</a:t>
            </a:r>
            <a:r>
              <a:rPr lang="en-US" dirty="0" smtClean="0"/>
              <a:t>, </a:t>
            </a:r>
            <a:r>
              <a:rPr lang="en-US" dirty="0" err="1" smtClean="0"/>
              <a:t>Avishkar</a:t>
            </a:r>
            <a:r>
              <a:rPr lang="en-US" dirty="0" smtClean="0"/>
              <a:t> </a:t>
            </a:r>
            <a:r>
              <a:rPr lang="en-US" dirty="0" err="1" smtClean="0"/>
              <a:t>Misra</a:t>
            </a:r>
            <a:r>
              <a:rPr lang="en-US" dirty="0" smtClean="0"/>
              <a:t>, Henri </a:t>
            </a:r>
            <a:r>
              <a:rPr lang="en-US" dirty="0" err="1" smtClean="0"/>
              <a:t>Yandell</a:t>
            </a:r>
            <a:r>
              <a:rPr lang="en-US" dirty="0" smtClean="0"/>
              <a:t>, </a:t>
            </a:r>
            <a:r>
              <a:rPr lang="en-US" dirty="0" err="1" smtClean="0"/>
              <a:t>Vijai</a:t>
            </a:r>
            <a:r>
              <a:rPr lang="en-US" dirty="0" smtClean="0"/>
              <a:t> Mohan, Sebastian </a:t>
            </a:r>
            <a:r>
              <a:rPr lang="en-US" dirty="0" err="1" smtClean="0"/>
              <a:t>Gunningham</a:t>
            </a:r>
            <a:r>
              <a:rPr lang="en-US" dirty="0" smtClean="0"/>
              <a:t>, Cesar Romero, Matias Benitez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NVIDIA: Duncan Poole, Mark Berger, </a:t>
            </a:r>
            <a:r>
              <a:rPr lang="en-US" dirty="0" err="1" smtClean="0"/>
              <a:t>Paulius</a:t>
            </a:r>
            <a:r>
              <a:rPr lang="en-US" dirty="0" smtClean="0"/>
              <a:t> </a:t>
            </a:r>
            <a:r>
              <a:rPr lang="en-US" dirty="0" err="1" smtClean="0"/>
              <a:t>Micikevicius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AMD: Greg Stoner, Ben Sander, Michael </a:t>
            </a:r>
            <a:r>
              <a:rPr lang="en-US" smtClean="0"/>
              <a:t>Mantor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233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CUDA Effect Part 2: </a:t>
            </a:r>
            <a:br>
              <a:rPr lang="en-US" dirty="0" smtClean="0"/>
            </a:br>
            <a:r>
              <a:rPr lang="en-US" dirty="0" smtClean="0"/>
              <a:t>Things I do believe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CUDA/OpenCL automagically subsumes SIMD, </a:t>
            </a:r>
            <a:r>
              <a:rPr lang="en-US" dirty="0" smtClean="0"/>
              <a:t>multithreaded, </a:t>
            </a:r>
            <a:r>
              <a:rPr lang="en-US" dirty="0" smtClean="0"/>
              <a:t>and </a:t>
            </a:r>
            <a:r>
              <a:rPr lang="en-US" dirty="0" smtClean="0"/>
              <a:t>multi-core programming</a:t>
            </a:r>
            <a:endParaRPr lang="en-US" dirty="0" smtClean="0"/>
          </a:p>
          <a:p>
            <a:r>
              <a:rPr lang="en-US" dirty="0" smtClean="0"/>
              <a:t>Even naïve implementations </a:t>
            </a:r>
            <a:r>
              <a:rPr lang="en-US" dirty="0" smtClean="0"/>
              <a:t>in CUDA are </a:t>
            </a:r>
            <a:r>
              <a:rPr lang="en-US" dirty="0" smtClean="0"/>
              <a:t>faster </a:t>
            </a:r>
            <a:r>
              <a:rPr lang="en-US" dirty="0" smtClean="0"/>
              <a:t>than equivalent </a:t>
            </a:r>
            <a:r>
              <a:rPr lang="en-US" dirty="0" smtClean="0"/>
              <a:t>multi</a:t>
            </a:r>
            <a:r>
              <a:rPr lang="en-US" dirty="0" smtClean="0"/>
              <a:t>-threaded </a:t>
            </a:r>
            <a:r>
              <a:rPr lang="en-US" dirty="0" smtClean="0"/>
              <a:t>C++</a:t>
            </a:r>
          </a:p>
          <a:p>
            <a:r>
              <a:rPr lang="en-US" dirty="0" smtClean="0"/>
              <a:t>Orders of magnitude faster than *any* Python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368034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CUDA Effect: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Toy Strawman: write code to multiply 2 4096 x 4096 </a:t>
            </a:r>
            <a:r>
              <a:rPr lang="en-US" dirty="0" smtClean="0"/>
              <a:t>matrices</a:t>
            </a:r>
            <a:endParaRPr lang="en-US" dirty="0" smtClean="0"/>
          </a:p>
          <a:p>
            <a:r>
              <a:rPr lang="en-US" dirty="0" smtClean="0"/>
              <a:t>Edward </a:t>
            </a:r>
            <a:r>
              <a:rPr lang="en-US" dirty="0" err="1" smtClean="0"/>
              <a:t>Kandrot</a:t>
            </a:r>
            <a:r>
              <a:rPr lang="en-US" dirty="0" smtClean="0"/>
              <a:t> c</a:t>
            </a:r>
            <a:r>
              <a:rPr lang="en-US" dirty="0" smtClean="0"/>
              <a:t>overs this </a:t>
            </a:r>
            <a:r>
              <a:rPr lang="en-US" dirty="0"/>
              <a:t>in detail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ekandrotcode.blogspot.com/2017/06/cuda-rocks-perf.html</a:t>
            </a:r>
            <a:endParaRPr lang="en-US" dirty="0" smtClean="0"/>
          </a:p>
          <a:p>
            <a:r>
              <a:rPr lang="en-US" dirty="0" smtClean="0"/>
              <a:t>TLDR: 98 </a:t>
            </a:r>
            <a:r>
              <a:rPr lang="en-US" dirty="0" err="1" smtClean="0"/>
              <a:t>ms</a:t>
            </a:r>
            <a:r>
              <a:rPr lang="en-US" dirty="0" smtClean="0"/>
              <a:t> in CUDA on a GTX 1080Ti, 11 minutes </a:t>
            </a:r>
            <a:r>
              <a:rPr lang="en-US" dirty="0" smtClean="0"/>
              <a:t>multithreaded </a:t>
            </a:r>
            <a:r>
              <a:rPr lang="en-US" dirty="0" smtClean="0"/>
              <a:t>on an Intel Core </a:t>
            </a:r>
            <a:r>
              <a:rPr lang="en-US" dirty="0" smtClean="0"/>
              <a:t>i7 CPU (8 cores), </a:t>
            </a:r>
            <a:r>
              <a:rPr lang="en-US" dirty="0" smtClean="0"/>
              <a:t>3 minutes on dual </a:t>
            </a:r>
            <a:r>
              <a:rPr lang="en-US" dirty="0" smtClean="0"/>
              <a:t>Xeons (80 cores)</a:t>
            </a:r>
            <a:endParaRPr lang="en-US" dirty="0" smtClean="0"/>
          </a:p>
          <a:p>
            <a:r>
              <a:rPr lang="en-US" dirty="0" smtClean="0"/>
              <a:t>Where do you want to spend your engineering hours?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535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C++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440872"/>
            <a:ext cx="8229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dirty="0"/>
              <a:t>struct threaded_matmul : worker {</a:t>
            </a:r>
          </a:p>
          <a:p>
            <a:r>
              <a:rPr lang="is-IS" sz="1600" dirty="0"/>
              <a:t>    float *_a, *_b, *_c;</a:t>
            </a:r>
          </a:p>
          <a:p>
            <a:r>
              <a:rPr lang="is-IS" sz="1600" dirty="0"/>
              <a:t>    threaded_matmul(float *a, float *b, float *c) : _a(a), _b(b), _c(c) {}</a:t>
            </a:r>
          </a:p>
          <a:p>
            <a:r>
              <a:rPr lang="is-IS" sz="1600" dirty="0"/>
              <a:t>    void do_work(int work) {</a:t>
            </a:r>
          </a:p>
          <a:p>
            <a:r>
              <a:rPr lang="is-IS" sz="1600" dirty="0"/>
              <a:t>        int x = work % 4096;</a:t>
            </a:r>
          </a:p>
          <a:p>
            <a:r>
              <a:rPr lang="is-IS" sz="1600" dirty="0"/>
              <a:t>        int y = work / 4096;</a:t>
            </a:r>
          </a:p>
          <a:p>
            <a:r>
              <a:rPr lang="is-IS" sz="1600" dirty="0"/>
              <a:t/>
            </a:r>
            <a:br>
              <a:rPr lang="is-IS" sz="1600" dirty="0"/>
            </a:br>
            <a:endParaRPr lang="is-IS" sz="1600" dirty="0"/>
          </a:p>
          <a:p>
            <a:r>
              <a:rPr lang="is-IS" sz="1600" dirty="0"/>
              <a:t>        // same code as cached kernel</a:t>
            </a:r>
          </a:p>
          <a:p>
            <a:r>
              <a:rPr lang="is-IS" sz="1600" dirty="0"/>
              <a:t>        float t = 0;</a:t>
            </a:r>
          </a:p>
          <a:p>
            <a:r>
              <a:rPr lang="is-IS" sz="1600" dirty="0"/>
              <a:t>        for (int k=0; k&lt;4096; ++k) {</a:t>
            </a:r>
          </a:p>
          <a:p>
            <a:r>
              <a:rPr lang="is-IS" sz="1600" dirty="0"/>
              <a:t>            t += _a[k + y*4096] * _b[x + k*4096];</a:t>
            </a:r>
          </a:p>
          <a:p>
            <a:r>
              <a:rPr lang="is-IS" sz="1600" dirty="0"/>
              <a:t>        }</a:t>
            </a:r>
          </a:p>
          <a:p>
            <a:r>
              <a:rPr lang="is-IS" sz="1600" dirty="0"/>
              <a:t>        _c[x + y*4096] = t;</a:t>
            </a:r>
          </a:p>
          <a:p>
            <a:r>
              <a:rPr lang="is-IS" sz="1600" dirty="0"/>
              <a:t>    }</a:t>
            </a:r>
          </a:p>
          <a:p>
            <a:r>
              <a:rPr lang="is-IS" sz="1600" dirty="0"/>
              <a:t>};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0788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CUDA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99308"/>
            <a:ext cx="482337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__global__ void shared_matmulx2(</a:t>
            </a:r>
            <a:r>
              <a:rPr lang="en-US" sz="1200" dirty="0" err="1"/>
              <a:t>const</a:t>
            </a:r>
            <a:r>
              <a:rPr lang="en-US" sz="1200" dirty="0"/>
              <a:t> float *a, </a:t>
            </a:r>
            <a:r>
              <a:rPr lang="en-US" sz="1200" dirty="0" err="1"/>
              <a:t>const</a:t>
            </a:r>
            <a:r>
              <a:rPr lang="en-US" sz="1200" dirty="0"/>
              <a:t> float *b, float *c) {</a:t>
            </a:r>
          </a:p>
          <a:p>
            <a:r>
              <a:rPr lang="en-US" sz="1200" dirty="0"/>
              <a:t>    __shared__ float </a:t>
            </a:r>
            <a:r>
              <a:rPr lang="en-US" sz="1200" dirty="0" err="1"/>
              <a:t>sa</a:t>
            </a:r>
            <a:r>
              <a:rPr lang="en-US" sz="1200" dirty="0"/>
              <a:t>[TD*2][TD+1];</a:t>
            </a:r>
          </a:p>
          <a:p>
            <a:r>
              <a:rPr lang="en-US" sz="1200" dirty="0"/>
              <a:t>    __shared__ float </a:t>
            </a:r>
            <a:r>
              <a:rPr lang="en-US" sz="1200" dirty="0" err="1"/>
              <a:t>sb</a:t>
            </a:r>
            <a:r>
              <a:rPr lang="en-US" sz="1200" dirty="0"/>
              <a:t>[TD][TD*2+1];</a:t>
            </a:r>
          </a:p>
          <a:p>
            <a:r>
              <a:rPr lang="en-US" sz="1200" dirty="0"/>
              <a:t>    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 x = </a:t>
            </a:r>
            <a:r>
              <a:rPr lang="en-US" sz="1200" dirty="0" err="1"/>
              <a:t>threadIdx.x</a:t>
            </a:r>
            <a:r>
              <a:rPr lang="en-US" sz="1200" dirty="0"/>
              <a:t> +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;</a:t>
            </a:r>
          </a:p>
          <a:p>
            <a:r>
              <a:rPr lang="en-US" sz="1200" dirty="0"/>
              <a:t>    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 y = </a:t>
            </a:r>
            <a:r>
              <a:rPr lang="en-US" sz="1200" dirty="0" err="1"/>
              <a:t>threadIdx.y</a:t>
            </a:r>
            <a:r>
              <a:rPr lang="en-US" sz="1200" dirty="0"/>
              <a:t> + </a:t>
            </a:r>
            <a:r>
              <a:rPr lang="en-US" sz="1200" dirty="0" err="1"/>
              <a:t>blockIdx.y</a:t>
            </a:r>
            <a:r>
              <a:rPr lang="en-US" sz="1200" dirty="0"/>
              <a:t> * </a:t>
            </a:r>
            <a:r>
              <a:rPr lang="en-US" sz="1200" dirty="0" err="1"/>
              <a:t>blockDim.y</a:t>
            </a:r>
            <a:r>
              <a:rPr lang="en-US" sz="1200" dirty="0"/>
              <a:t>;</a:t>
            </a:r>
          </a:p>
          <a:p>
            <a:r>
              <a:rPr lang="en-US" sz="1200" dirty="0"/>
              <a:t>    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tx</a:t>
            </a:r>
            <a:r>
              <a:rPr lang="en-US" sz="1200" dirty="0"/>
              <a:t> = </a:t>
            </a:r>
            <a:r>
              <a:rPr lang="en-US" sz="1200" dirty="0" err="1"/>
              <a:t>threadIdx.x</a:t>
            </a:r>
            <a:r>
              <a:rPr lang="en-US" sz="1200" dirty="0"/>
              <a:t>;</a:t>
            </a:r>
          </a:p>
          <a:p>
            <a:r>
              <a:rPr lang="en-US" sz="1200" dirty="0"/>
              <a:t>    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 ty = </a:t>
            </a:r>
            <a:r>
              <a:rPr lang="en-US" sz="1200" dirty="0" err="1"/>
              <a:t>threadIdx.y</a:t>
            </a:r>
            <a:r>
              <a:rPr lang="en-US" sz="1200" dirty="0"/>
              <a:t>;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    float t = 0;</a:t>
            </a:r>
          </a:p>
          <a:p>
            <a:r>
              <a:rPr lang="en-US" sz="1200" dirty="0"/>
              <a:t>    for (</a:t>
            </a:r>
            <a:r>
              <a:rPr lang="en-US" sz="1200" dirty="0" err="1"/>
              <a:t>int</a:t>
            </a:r>
            <a:r>
              <a:rPr lang="en-US" sz="1200" dirty="0"/>
              <a:t> chunk=0; chunk &lt; </a:t>
            </a:r>
            <a:r>
              <a:rPr lang="en-US" sz="1200" dirty="0" err="1"/>
              <a:t>gridDim.x</a:t>
            </a:r>
            <a:r>
              <a:rPr lang="en-US" sz="1200" dirty="0"/>
              <a:t>; chunk += 2) {</a:t>
            </a:r>
          </a:p>
          <a:p>
            <a:r>
              <a:rPr lang="en-US" sz="1200" dirty="0"/>
              <a:t>        </a:t>
            </a:r>
            <a:r>
              <a:rPr lang="en-US" sz="1200" dirty="0" err="1"/>
              <a:t>sa</a:t>
            </a:r>
            <a:r>
              <a:rPr lang="en-US" sz="1200" dirty="0"/>
              <a:t>[</a:t>
            </a:r>
            <a:r>
              <a:rPr lang="en-US" sz="1200" dirty="0" err="1"/>
              <a:t>tx</a:t>
            </a:r>
            <a:r>
              <a:rPr lang="en-US" sz="1200" dirty="0"/>
              <a:t>][ty] = a[</a:t>
            </a:r>
            <a:r>
              <a:rPr lang="en-US" sz="1200" dirty="0" err="1"/>
              <a:t>tx+chunk</a:t>
            </a:r>
            <a:r>
              <a:rPr lang="en-US" sz="1200" dirty="0"/>
              <a:t>*TD + y*4096];</a:t>
            </a:r>
          </a:p>
          <a:p>
            <a:r>
              <a:rPr lang="en-US" sz="1200" dirty="0"/>
              <a:t>        </a:t>
            </a:r>
            <a:r>
              <a:rPr lang="en-US" sz="1200" dirty="0" err="1"/>
              <a:t>sb</a:t>
            </a:r>
            <a:r>
              <a:rPr lang="en-US" sz="1200" dirty="0"/>
              <a:t>[</a:t>
            </a:r>
            <a:r>
              <a:rPr lang="en-US" sz="1200" dirty="0" err="1"/>
              <a:t>tx</a:t>
            </a:r>
            <a:r>
              <a:rPr lang="en-US" sz="1200" dirty="0"/>
              <a:t>][ty] = b[x + (</a:t>
            </a:r>
            <a:r>
              <a:rPr lang="en-US" sz="1200" dirty="0" err="1"/>
              <a:t>ty+chunk</a:t>
            </a:r>
            <a:r>
              <a:rPr lang="en-US" sz="1200" dirty="0"/>
              <a:t>*TD)*4096];</a:t>
            </a:r>
          </a:p>
          <a:p>
            <a:r>
              <a:rPr lang="en-US" sz="1200" dirty="0"/>
              <a:t>        </a:t>
            </a:r>
            <a:r>
              <a:rPr lang="en-US" sz="1200" dirty="0" err="1"/>
              <a:t>sa</a:t>
            </a:r>
            <a:r>
              <a:rPr lang="en-US" sz="1200" dirty="0"/>
              <a:t>[</a:t>
            </a:r>
            <a:r>
              <a:rPr lang="en-US" sz="1200" dirty="0" err="1"/>
              <a:t>tx+TD</a:t>
            </a:r>
            <a:r>
              <a:rPr lang="en-US" sz="1200" dirty="0"/>
              <a:t>][ty] = a[</a:t>
            </a:r>
            <a:r>
              <a:rPr lang="en-US" sz="1200" dirty="0" err="1"/>
              <a:t>tx</a:t>
            </a:r>
            <a:r>
              <a:rPr lang="en-US" sz="1200" dirty="0"/>
              <a:t>+(chunk+1)*TD + y*4096];</a:t>
            </a:r>
          </a:p>
          <a:p>
            <a:r>
              <a:rPr lang="en-US" sz="1200" dirty="0"/>
              <a:t>        </a:t>
            </a:r>
            <a:r>
              <a:rPr lang="en-US" sz="1200" dirty="0" err="1"/>
              <a:t>sb</a:t>
            </a:r>
            <a:r>
              <a:rPr lang="en-US" sz="1200" dirty="0"/>
              <a:t>[</a:t>
            </a:r>
            <a:r>
              <a:rPr lang="en-US" sz="1200" dirty="0" err="1"/>
              <a:t>tx</a:t>
            </a:r>
            <a:r>
              <a:rPr lang="en-US" sz="1200" dirty="0"/>
              <a:t>][</a:t>
            </a:r>
            <a:r>
              <a:rPr lang="en-US" sz="1200" dirty="0" err="1"/>
              <a:t>ty+TD</a:t>
            </a:r>
            <a:r>
              <a:rPr lang="en-US" sz="1200" dirty="0"/>
              <a:t>] = b[x + (ty+(chunk+1)*TD)*4096];</a:t>
            </a:r>
          </a:p>
          <a:p>
            <a:r>
              <a:rPr lang="en-US" sz="1200" dirty="0"/>
              <a:t>        __</a:t>
            </a:r>
            <a:r>
              <a:rPr lang="en-US" sz="1200" dirty="0" err="1"/>
              <a:t>syncthreads</a:t>
            </a:r>
            <a:r>
              <a:rPr lang="en-US" sz="1200" dirty="0"/>
              <a:t>();</a:t>
            </a:r>
          </a:p>
          <a:p>
            <a:r>
              <a:rPr lang="en-US" sz="1200" dirty="0"/>
              <a:t>        for (</a:t>
            </a:r>
            <a:r>
              <a:rPr lang="en-US" sz="1200" dirty="0" err="1"/>
              <a:t>int</a:t>
            </a:r>
            <a:r>
              <a:rPr lang="en-US" sz="1200" dirty="0"/>
              <a:t> k=0; k&lt;2*TD; ++k) {</a:t>
            </a:r>
          </a:p>
          <a:p>
            <a:r>
              <a:rPr lang="en-US" sz="1200" dirty="0"/>
              <a:t>            t += </a:t>
            </a:r>
            <a:r>
              <a:rPr lang="en-US" sz="1200" dirty="0" err="1"/>
              <a:t>sa</a:t>
            </a:r>
            <a:r>
              <a:rPr lang="en-US" sz="1200" dirty="0"/>
              <a:t>[k][ty] * </a:t>
            </a:r>
            <a:r>
              <a:rPr lang="en-US" sz="1200" dirty="0" err="1"/>
              <a:t>sb</a:t>
            </a:r>
            <a:r>
              <a:rPr lang="en-US" sz="1200" dirty="0"/>
              <a:t>[</a:t>
            </a:r>
            <a:r>
              <a:rPr lang="en-US" sz="1200" dirty="0" err="1"/>
              <a:t>tx</a:t>
            </a:r>
            <a:r>
              <a:rPr lang="en-US" sz="1200" dirty="0"/>
              <a:t>][k];</a:t>
            </a:r>
          </a:p>
          <a:p>
            <a:r>
              <a:rPr lang="en-US" sz="1200" dirty="0"/>
              <a:t>        }</a:t>
            </a:r>
          </a:p>
          <a:p>
            <a:r>
              <a:rPr lang="en-US" sz="1200" dirty="0"/>
              <a:t>        __</a:t>
            </a:r>
            <a:r>
              <a:rPr lang="en-US" sz="1200" dirty="0" err="1"/>
              <a:t>syncthreads</a:t>
            </a:r>
            <a:r>
              <a:rPr lang="en-US" sz="1200" dirty="0"/>
              <a:t>();</a:t>
            </a:r>
          </a:p>
          <a:p>
            <a:r>
              <a:rPr lang="en-US" sz="1200" dirty="0"/>
              <a:t>    }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    c[x + y*4096] = t;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5893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try new things, not so much different combinations of old things</a:t>
            </a:r>
          </a:p>
          <a:p>
            <a:r>
              <a:rPr lang="en-US" dirty="0" smtClean="0"/>
              <a:t>Deep Learning </a:t>
            </a:r>
            <a:r>
              <a:rPr lang="en-US" dirty="0" smtClean="0"/>
              <a:t>frameworks and </a:t>
            </a:r>
            <a:r>
              <a:rPr lang="en-US" dirty="0" smtClean="0"/>
              <a:t>libraries </a:t>
            </a:r>
            <a:r>
              <a:rPr lang="en-US" dirty="0" smtClean="0"/>
              <a:t>induce engineering-driven data science</a:t>
            </a:r>
          </a:p>
          <a:p>
            <a:r>
              <a:rPr lang="en-US" dirty="0" smtClean="0"/>
              <a:t>What runs quickly converges sooner</a:t>
            </a:r>
          </a:p>
          <a:p>
            <a:r>
              <a:rPr lang="en-US" dirty="0" smtClean="0"/>
              <a:t>What converges sooner can be searched further</a:t>
            </a:r>
          </a:p>
          <a:p>
            <a:r>
              <a:rPr lang="en-US" dirty="0" smtClean="0"/>
              <a:t>Frameworks are great but they abstract away low-level performance and theoretical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039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9Template (2)">
  <a:themeElements>
    <a:clrScheme name="A9_2">
      <a:dk1>
        <a:srgbClr val="2F2F2F"/>
      </a:dk1>
      <a:lt1>
        <a:srgbClr val="E6E6E6"/>
      </a:lt1>
      <a:dk2>
        <a:srgbClr val="1592CE"/>
      </a:dk2>
      <a:lt2>
        <a:srgbClr val="EEECE1"/>
      </a:lt2>
      <a:accent1>
        <a:srgbClr val="1592CE"/>
      </a:accent1>
      <a:accent2>
        <a:srgbClr val="F3852E"/>
      </a:accent2>
      <a:accent3>
        <a:srgbClr val="82A74C"/>
      </a:accent3>
      <a:accent4>
        <a:srgbClr val="F9DF2B"/>
      </a:accent4>
      <a:accent5>
        <a:srgbClr val="0D5C7F"/>
      </a:accent5>
      <a:accent6>
        <a:srgbClr val="91511A"/>
      </a:accent6>
      <a:hlink>
        <a:srgbClr val="4D662E"/>
      </a:hlink>
      <a:folHlink>
        <a:srgbClr val="92861A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CA2017" id="{9509F515-D54F-A447-AD1B-94A60075A323}" vid="{3647BD78-D0A0-4840-B733-591BBDA3A92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A2017" id="{9509F515-D54F-A447-AD1B-94A60075A323}" vid="{270D5FB9-73BC-994C-AF55-764B11A3118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ISCA2017</Template>
  <TotalTime>6184</TotalTime>
  <Words>2363</Words>
  <Application>Microsoft Macintosh PowerPoint</Application>
  <PresentationFormat>On-screen Show (4:3)</PresentationFormat>
  <Paragraphs>354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Calibri</vt:lpstr>
      <vt:lpstr>Calibri Light</vt:lpstr>
      <vt:lpstr>Georgia</vt:lpstr>
      <vt:lpstr>Helvetica Neue</vt:lpstr>
      <vt:lpstr>Helvetica Neue Light</vt:lpstr>
      <vt:lpstr>MS PGothic</vt:lpstr>
      <vt:lpstr>ＭＳ Ｐゴシック</vt:lpstr>
      <vt:lpstr>Rockwell</vt:lpstr>
      <vt:lpstr>Symbol</vt:lpstr>
      <vt:lpstr>Arial</vt:lpstr>
      <vt:lpstr>Source Han Sans CN Regular</vt:lpstr>
      <vt:lpstr>Times New Roman</vt:lpstr>
      <vt:lpstr>Wingdings</vt:lpstr>
      <vt:lpstr>A9Template (2)</vt:lpstr>
      <vt:lpstr>Custom Design</vt:lpstr>
      <vt:lpstr>All I Want For Christmas…</vt:lpstr>
      <vt:lpstr>Disclaimer</vt:lpstr>
      <vt:lpstr>Outline</vt:lpstr>
      <vt:lpstr>CUDA Effect Part 1: Things I don’t believe…</vt:lpstr>
      <vt:lpstr>CUDA Effect Part 2:  Things I do believe</vt:lpstr>
      <vt:lpstr>The CUDA Effect: Example</vt:lpstr>
      <vt:lpstr>Naïve C++ Code</vt:lpstr>
      <vt:lpstr>Naïve CUDA Code</vt:lpstr>
      <vt:lpstr>Fail Fast</vt:lpstr>
      <vt:lpstr>CUDA Programming Model Rocks</vt:lpstr>
      <vt:lpstr>Woulda…  Shoulda… CUDA…</vt:lpstr>
      <vt:lpstr>DSSTNE</vt:lpstr>
      <vt:lpstr>Product Recommendations</vt:lpstr>
      <vt:lpstr>Deep Learning For Product Recommendations</vt:lpstr>
      <vt:lpstr>Huge I/O, Tiny Hidden Layers</vt:lpstr>
      <vt:lpstr>Huge Sparse Data Problem</vt:lpstr>
      <vt:lpstr>2014 Framework Requirements</vt:lpstr>
      <vt:lpstr>DSSTNE </vt:lpstr>
      <vt:lpstr>Key Features</vt:lpstr>
      <vt:lpstr>JSON used to describe networks</vt:lpstr>
      <vt:lpstr>Key Features of DSSTNE</vt:lpstr>
      <vt:lpstr>Deep Learning in 3 Equations</vt:lpstr>
      <vt:lpstr>1. Sparse Neural Network Training</vt:lpstr>
      <vt:lpstr>Sparse XL+1   =   XL   *  WL→L+1 </vt:lpstr>
      <vt:lpstr>Sparse DW = XTL  *  dL+1</vt:lpstr>
      <vt:lpstr>2. Deterministic Training/Inference</vt:lpstr>
      <vt:lpstr>3. Scaling Large Networks</vt:lpstr>
      <vt:lpstr>Model-Parallel vs Data-Parallel</vt:lpstr>
      <vt:lpstr>“Automagic” Model Parallel</vt:lpstr>
      <vt:lpstr>One Weird (Model Parallel) Trick</vt:lpstr>
      <vt:lpstr>Two Ways to Shard Weights</vt:lpstr>
      <vt:lpstr>Output &gt; Input Layer?  allGather2D* Inputs Then SGEMM </vt:lpstr>
      <vt:lpstr>Input &gt; Output Layer? SGEMM Then Reduce2D Outputs*</vt:lpstr>
      <vt:lpstr>Mixing Math and Moves</vt:lpstr>
      <vt:lpstr>Mixing Math and Moves</vt:lpstr>
      <vt:lpstr>How Well Does This Work?</vt:lpstr>
      <vt:lpstr>How Good Are The Recommendations?</vt:lpstr>
      <vt:lpstr>Prognostication</vt:lpstr>
      <vt:lpstr>DSSTNE’s ASIC Requirements</vt:lpstr>
      <vt:lpstr>Reading The Tea Leaves</vt:lpstr>
      <vt:lpstr>I WANT A CUDA ASIC</vt:lpstr>
      <vt:lpstr>What I don’t want…</vt:lpstr>
      <vt:lpstr>So in Summary…</vt:lpstr>
      <vt:lpstr>Acknowledgments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I Want For Christmas…</dc:title>
  <dc:creator>Scott LeGrand</dc:creator>
  <cp:lastModifiedBy>Scott LeGrand</cp:lastModifiedBy>
  <cp:revision>88</cp:revision>
  <dcterms:created xsi:type="dcterms:W3CDTF">2017-06-19T21:58:57Z</dcterms:created>
  <dcterms:modified xsi:type="dcterms:W3CDTF">2017-06-24T22:30:05Z</dcterms:modified>
</cp:coreProperties>
</file>