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20"/>
  </p:notesMasterIdLst>
  <p:handoutMasterIdLst>
    <p:handoutMasterId r:id="rId21"/>
  </p:handoutMasterIdLst>
  <p:sldIdLst>
    <p:sldId id="632" r:id="rId2"/>
    <p:sldId id="638" r:id="rId3"/>
    <p:sldId id="702" r:id="rId4"/>
    <p:sldId id="740" r:id="rId5"/>
    <p:sldId id="741" r:id="rId6"/>
    <p:sldId id="742" r:id="rId7"/>
    <p:sldId id="767" r:id="rId8"/>
    <p:sldId id="758" r:id="rId9"/>
    <p:sldId id="759" r:id="rId10"/>
    <p:sldId id="760" r:id="rId11"/>
    <p:sldId id="761" r:id="rId12"/>
    <p:sldId id="762" r:id="rId13"/>
    <p:sldId id="763" r:id="rId14"/>
    <p:sldId id="764" r:id="rId15"/>
    <p:sldId id="765" r:id="rId16"/>
    <p:sldId id="766" r:id="rId17"/>
    <p:sldId id="739" r:id="rId18"/>
    <p:sldId id="631" r:id="rId19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C3146"/>
    <a:srgbClr val="10203A"/>
    <a:srgbClr val="810080"/>
    <a:srgbClr val="698CC9"/>
    <a:srgbClr val="406385"/>
    <a:srgbClr val="BED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85" autoAdjust="0"/>
    <p:restoredTop sz="97407" autoAdjust="0"/>
  </p:normalViewPr>
  <p:slideViewPr>
    <p:cSldViewPr>
      <p:cViewPr varScale="1">
        <p:scale>
          <a:sx n="91" d="100"/>
          <a:sy n="91" d="100"/>
        </p:scale>
        <p:origin x="15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7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5.wmf"/><Relationship Id="rId7" Type="http://schemas.openxmlformats.org/officeDocument/2006/relationships/image" Target="../media/image12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6ADCBF66-C318-4109-8FB9-C0F6C8215B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1E59358-44BF-4A30-B0A3-D1EC7E5995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  <a:prstGeom prst="rect">
            <a:avLst/>
          </a:prstGeo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A91E2-02EA-4250-90C5-9907E4DCBFC2}" type="datetime1">
              <a:rPr lang="zh-CN" altLang="en-US"/>
              <a:pPr>
                <a:defRPr/>
              </a:pPr>
              <a:t>2021/10/14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7C5A1-7550-4D61-B76B-D61C82FAAC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07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39287-DF46-456E-8916-0F1552C02901}" type="datetime1">
              <a:rPr lang="zh-CN" altLang="en-US"/>
              <a:pPr>
                <a:defRPr/>
              </a:pPr>
              <a:t>2021/10/14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D8127-71E9-4E4E-970D-5FE2236E4D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15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08EB8-AC26-4B63-8748-AFF2CB6DE249}" type="datetime1">
              <a:rPr lang="zh-CN" altLang="en-US"/>
              <a:pPr>
                <a:defRPr/>
              </a:pPr>
              <a:t>2021/10/14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75D4B-02AC-4ACF-9C1B-0E07079FC5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774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94BA6-8984-4A38-8116-7E0EBF909399}" type="datetime1">
              <a:rPr lang="zh-CN" altLang="en-US"/>
              <a:pPr>
                <a:defRPr/>
              </a:pPr>
              <a:t>2021/10/14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A0C24-9E35-49E3-AB5D-8C316107AF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296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5B0A9-D854-4362-94A1-A0BCD454B6AB}" type="datetime1">
              <a:rPr lang="zh-CN" altLang="en-US"/>
              <a:pPr>
                <a:defRPr/>
              </a:pPr>
              <a:t>2021/10/14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4D00F-8006-47AA-B034-B26063A341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380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D7E2C-CD79-4C29-8753-78FC77DCBAEE}" type="datetime1">
              <a:rPr lang="zh-CN" altLang="en-US"/>
              <a:pPr>
                <a:defRPr/>
              </a:pPr>
              <a:t>2021/10/14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2C2CF-B8BF-41D6-84A9-3337D55CFB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05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143A4-218D-4350-B13E-3958296A8D82}" type="datetime1">
              <a:rPr lang="zh-CN" altLang="en-US"/>
              <a:pPr>
                <a:defRPr/>
              </a:pPr>
              <a:t>2021/10/14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E6B48-9D9B-46B2-B735-0BDBA239A2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694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C77FC-2295-4552-A7E5-702D376FB05F}" type="datetime1">
              <a:rPr lang="zh-CN" altLang="en-US"/>
              <a:pPr>
                <a:defRPr/>
              </a:pPr>
              <a:t>2021/10/14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905DC-A8D1-4C62-92BD-25B5984A00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68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E8617-53C7-4D0D-8F24-40ADED4CEC95}" type="datetime1">
              <a:rPr lang="zh-CN" altLang="en-US"/>
              <a:pPr>
                <a:defRPr/>
              </a:pPr>
              <a:t>2021/10/14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C0943-0A4D-483F-B974-8E9A6A7BF6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8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59396-E414-4CC1-AC3A-94D642EF27CA}" type="datetime1">
              <a:rPr lang="zh-CN" altLang="en-US"/>
              <a:pPr>
                <a:defRPr/>
              </a:pPr>
              <a:t>2021/10/14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EF075-BB6C-4CC0-8C18-BA48C15BA7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10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5558F-2737-434F-9725-1A0731A76351}" type="datetime1">
              <a:rPr lang="zh-CN" altLang="en-US"/>
              <a:pPr>
                <a:defRPr/>
              </a:pPr>
              <a:t>2021/10/14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15C4D-90FC-434A-B7F1-C8B174A286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93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0"/>
            </a:lvl1pPr>
          </a:lstStyle>
          <a:p>
            <a:pPr>
              <a:defRPr/>
            </a:pPr>
            <a:fld id="{572557BC-BB3F-4CAD-9951-A8BD5A206EBC}" type="datetime1">
              <a:rPr lang="zh-CN" altLang="en-US"/>
              <a:pPr>
                <a:defRPr/>
              </a:pPr>
              <a:t>2021/10/14</a:t>
            </a:fld>
            <a:endParaRPr lang="en-US" altLang="zh-CN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/>
            </a:lvl1pPr>
          </a:lstStyle>
          <a:p>
            <a:pPr>
              <a:defRPr/>
            </a:pPr>
            <a:fld id="{EF4B8A9B-9E55-4D30-ADE1-1AF5520AE4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3"/>
          <p:cNvSpPr>
            <a:spLocks noChangeArrowheads="1"/>
          </p:cNvSpPr>
          <p:nvPr/>
        </p:nvSpPr>
        <p:spPr bwMode="auto">
          <a:xfrm>
            <a:off x="2967038" y="2214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8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39913" y="1905000"/>
            <a:ext cx="49752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5400" b="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新魏" panose="02010800040101010101" pitchFamily="2" charset="-122"/>
              </a:rPr>
              <a:t> </a:t>
            </a:r>
            <a:r>
              <a:rPr kumimoji="0" lang="zh-CN" altLang="en-US" sz="600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新魏" panose="02010800040101010101" pitchFamily="2" charset="-122"/>
              </a:rPr>
              <a:t>图论及其应用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797175" y="4954588"/>
            <a:ext cx="327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行楷" panose="02010800040101010101" pitchFamily="2" charset="-122"/>
              </a:rPr>
              <a:t>数学科学学院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101850" y="4379913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3600" b="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行楷" panose="02010800040101010101" pitchFamily="2" charset="-122"/>
              </a:rPr>
              <a:t>Email:   lvhz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@uestc.edu.cn</a:t>
            </a:r>
            <a:endParaRPr lang="zh-CN" altLang="en-US" sz="28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438400" y="3825875"/>
            <a:ext cx="39941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任课教师</a:t>
            </a:r>
            <a:r>
              <a:rPr lang="en-US" altLang="zh-CN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  </a:t>
            </a: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吕华众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637962D1-9694-4BEB-AA78-041497E3CBDC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10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9747" name="Text Box 3"/>
          <p:cNvSpPr txBox="1">
            <a:spLocks noChangeArrowheads="1"/>
          </p:cNvSpPr>
          <p:nvPr/>
        </p:nvSpPr>
        <p:spPr bwMode="auto">
          <a:xfrm>
            <a:off x="396875" y="1016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3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采用边交换技术求赋权完全图的一个近似最优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99824" name="Group 80"/>
          <p:cNvGrpSpPr>
            <a:grpSpLocks/>
          </p:cNvGrpSpPr>
          <p:nvPr/>
        </p:nvGrpSpPr>
        <p:grpSpPr bwMode="auto">
          <a:xfrm>
            <a:off x="1981200" y="1841500"/>
            <a:ext cx="3902075" cy="3862388"/>
            <a:chOff x="1056" y="728"/>
            <a:chExt cx="2458" cy="2433"/>
          </a:xfrm>
        </p:grpSpPr>
        <p:sp>
          <p:nvSpPr>
            <p:cNvPr id="14341" name="Line 46"/>
            <p:cNvSpPr>
              <a:spLocks noChangeShapeType="1"/>
            </p:cNvSpPr>
            <p:nvPr/>
          </p:nvSpPr>
          <p:spPr bwMode="auto">
            <a:xfrm>
              <a:off x="2160" y="960"/>
              <a:ext cx="48" cy="196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3318" name="Group 79"/>
            <p:cNvGrpSpPr>
              <a:grpSpLocks/>
            </p:cNvGrpSpPr>
            <p:nvPr/>
          </p:nvGrpSpPr>
          <p:grpSpPr bwMode="auto">
            <a:xfrm>
              <a:off x="1056" y="728"/>
              <a:ext cx="2458" cy="2433"/>
              <a:chOff x="1056" y="728"/>
              <a:chExt cx="2458" cy="2433"/>
            </a:xfrm>
          </p:grpSpPr>
          <p:sp>
            <p:nvSpPr>
              <p:cNvPr id="14343" name="Line 38"/>
              <p:cNvSpPr>
                <a:spLocks noChangeShapeType="1"/>
              </p:cNvSpPr>
              <p:nvPr/>
            </p:nvSpPr>
            <p:spPr bwMode="auto">
              <a:xfrm flipH="1">
                <a:off x="1296" y="960"/>
                <a:ext cx="864" cy="57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44" name="Line 39"/>
              <p:cNvSpPr>
                <a:spLocks noChangeShapeType="1"/>
              </p:cNvSpPr>
              <p:nvPr/>
            </p:nvSpPr>
            <p:spPr bwMode="auto">
              <a:xfrm>
                <a:off x="2160" y="960"/>
                <a:ext cx="960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45" name="Line 40"/>
              <p:cNvSpPr>
                <a:spLocks noChangeShapeType="1"/>
              </p:cNvSpPr>
              <p:nvPr/>
            </p:nvSpPr>
            <p:spPr bwMode="auto">
              <a:xfrm>
                <a:off x="1296" y="1536"/>
                <a:ext cx="96" cy="86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46" name="Line 41"/>
              <p:cNvSpPr>
                <a:spLocks noChangeShapeType="1"/>
              </p:cNvSpPr>
              <p:nvPr/>
            </p:nvSpPr>
            <p:spPr bwMode="auto">
              <a:xfrm flipH="1">
                <a:off x="3072" y="1440"/>
                <a:ext cx="48" cy="86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47" name="Line 42"/>
              <p:cNvSpPr>
                <a:spLocks noChangeShapeType="1"/>
              </p:cNvSpPr>
              <p:nvPr/>
            </p:nvSpPr>
            <p:spPr bwMode="auto">
              <a:xfrm>
                <a:off x="1392" y="2400"/>
                <a:ext cx="816" cy="52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48" name="Line 43"/>
              <p:cNvSpPr>
                <a:spLocks noChangeShapeType="1"/>
              </p:cNvSpPr>
              <p:nvPr/>
            </p:nvSpPr>
            <p:spPr bwMode="auto">
              <a:xfrm flipH="1">
                <a:off x="2208" y="2304"/>
                <a:ext cx="864" cy="62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49" name="Line 44"/>
              <p:cNvSpPr>
                <a:spLocks noChangeShapeType="1"/>
              </p:cNvSpPr>
              <p:nvPr/>
            </p:nvSpPr>
            <p:spPr bwMode="auto">
              <a:xfrm flipH="1">
                <a:off x="1392" y="960"/>
                <a:ext cx="768" cy="144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50" name="Line 47"/>
              <p:cNvSpPr>
                <a:spLocks noChangeShapeType="1"/>
              </p:cNvSpPr>
              <p:nvPr/>
            </p:nvSpPr>
            <p:spPr bwMode="auto">
              <a:xfrm>
                <a:off x="2160" y="960"/>
                <a:ext cx="912" cy="134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51" name="Line 48"/>
              <p:cNvSpPr>
                <a:spLocks noChangeShapeType="1"/>
              </p:cNvSpPr>
              <p:nvPr/>
            </p:nvSpPr>
            <p:spPr bwMode="auto">
              <a:xfrm flipV="1">
                <a:off x="1296" y="1440"/>
                <a:ext cx="1824" cy="9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52" name="Line 49"/>
              <p:cNvSpPr>
                <a:spLocks noChangeShapeType="1"/>
              </p:cNvSpPr>
              <p:nvPr/>
            </p:nvSpPr>
            <p:spPr bwMode="auto">
              <a:xfrm>
                <a:off x="1296" y="1536"/>
                <a:ext cx="1776" cy="76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53" name="Line 50"/>
              <p:cNvSpPr>
                <a:spLocks noChangeShapeType="1"/>
              </p:cNvSpPr>
              <p:nvPr/>
            </p:nvSpPr>
            <p:spPr bwMode="auto">
              <a:xfrm>
                <a:off x="1296" y="1536"/>
                <a:ext cx="912" cy="139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54" name="Line 52"/>
              <p:cNvSpPr>
                <a:spLocks noChangeShapeType="1"/>
              </p:cNvSpPr>
              <p:nvPr/>
            </p:nvSpPr>
            <p:spPr bwMode="auto">
              <a:xfrm flipH="1">
                <a:off x="1392" y="1440"/>
                <a:ext cx="1728" cy="96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55" name="Line 53"/>
              <p:cNvSpPr>
                <a:spLocks noChangeShapeType="1"/>
              </p:cNvSpPr>
              <p:nvPr/>
            </p:nvSpPr>
            <p:spPr bwMode="auto">
              <a:xfrm flipH="1">
                <a:off x="2208" y="1440"/>
                <a:ext cx="912" cy="148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56" name="Line 55"/>
              <p:cNvSpPr>
                <a:spLocks noChangeShapeType="1"/>
              </p:cNvSpPr>
              <p:nvPr/>
            </p:nvSpPr>
            <p:spPr bwMode="auto">
              <a:xfrm flipV="1">
                <a:off x="1392" y="2304"/>
                <a:ext cx="1680" cy="9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57" name="Text Box 57"/>
              <p:cNvSpPr txBox="1">
                <a:spLocks noChangeArrowheads="1"/>
              </p:cNvSpPr>
              <p:nvPr/>
            </p:nvSpPr>
            <p:spPr bwMode="auto">
              <a:xfrm>
                <a:off x="1056" y="1776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13</a:t>
                </a:r>
              </a:p>
            </p:txBody>
          </p:sp>
          <p:sp>
            <p:nvSpPr>
              <p:cNvPr id="14358" name="Text Box 58"/>
              <p:cNvSpPr txBox="1">
                <a:spLocks noChangeArrowheads="1"/>
              </p:cNvSpPr>
              <p:nvPr/>
            </p:nvSpPr>
            <p:spPr bwMode="auto">
              <a:xfrm>
                <a:off x="2160" y="1584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4359" name="Text Box 59"/>
              <p:cNvSpPr txBox="1">
                <a:spLocks noChangeArrowheads="1"/>
              </p:cNvSpPr>
              <p:nvPr/>
            </p:nvSpPr>
            <p:spPr bwMode="auto">
              <a:xfrm>
                <a:off x="3072" y="1776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21</a:t>
                </a:r>
              </a:p>
            </p:txBody>
          </p:sp>
          <p:sp>
            <p:nvSpPr>
              <p:cNvPr id="14360" name="Text Box 60"/>
              <p:cNvSpPr txBox="1">
                <a:spLocks noChangeArrowheads="1"/>
              </p:cNvSpPr>
              <p:nvPr/>
            </p:nvSpPr>
            <p:spPr bwMode="auto">
              <a:xfrm>
                <a:off x="2592" y="1248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70</a:t>
                </a:r>
              </a:p>
            </p:txBody>
          </p:sp>
          <p:sp>
            <p:nvSpPr>
              <p:cNvPr id="14361" name="Text Box 61"/>
              <p:cNvSpPr txBox="1">
                <a:spLocks noChangeArrowheads="1"/>
              </p:cNvSpPr>
              <p:nvPr/>
            </p:nvSpPr>
            <p:spPr bwMode="auto">
              <a:xfrm>
                <a:off x="2592" y="1008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56</a:t>
                </a:r>
              </a:p>
            </p:txBody>
          </p:sp>
          <p:sp>
            <p:nvSpPr>
              <p:cNvPr id="14362" name="Text Box 62"/>
              <p:cNvSpPr txBox="1">
                <a:spLocks noChangeArrowheads="1"/>
              </p:cNvSpPr>
              <p:nvPr/>
            </p:nvSpPr>
            <p:spPr bwMode="auto">
              <a:xfrm>
                <a:off x="1776" y="1152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51</a:t>
                </a:r>
              </a:p>
            </p:txBody>
          </p:sp>
          <p:sp>
            <p:nvSpPr>
              <p:cNvPr id="14363" name="Text Box 63"/>
              <p:cNvSpPr txBox="1">
                <a:spLocks noChangeArrowheads="1"/>
              </p:cNvSpPr>
              <p:nvPr/>
            </p:nvSpPr>
            <p:spPr bwMode="auto">
              <a:xfrm>
                <a:off x="1488" y="1056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60</a:t>
                </a:r>
              </a:p>
            </p:txBody>
          </p:sp>
          <p:sp>
            <p:nvSpPr>
              <p:cNvPr id="14364" name="Text Box 64"/>
              <p:cNvSpPr txBox="1">
                <a:spLocks noChangeArrowheads="1"/>
              </p:cNvSpPr>
              <p:nvPr/>
            </p:nvSpPr>
            <p:spPr bwMode="auto">
              <a:xfrm>
                <a:off x="1872" y="2064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78</a:t>
                </a:r>
              </a:p>
            </p:txBody>
          </p:sp>
          <p:sp>
            <p:nvSpPr>
              <p:cNvPr id="14365" name="Text Box 65"/>
              <p:cNvSpPr txBox="1">
                <a:spLocks noChangeArrowheads="1"/>
              </p:cNvSpPr>
              <p:nvPr/>
            </p:nvSpPr>
            <p:spPr bwMode="auto">
              <a:xfrm>
                <a:off x="2832" y="1872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35</a:t>
                </a:r>
              </a:p>
            </p:txBody>
          </p:sp>
          <p:sp>
            <p:nvSpPr>
              <p:cNvPr id="14366" name="Text Box 66"/>
              <p:cNvSpPr txBox="1">
                <a:spLocks noChangeArrowheads="1"/>
              </p:cNvSpPr>
              <p:nvPr/>
            </p:nvSpPr>
            <p:spPr bwMode="auto">
              <a:xfrm>
                <a:off x="2736" y="2544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36</a:t>
                </a:r>
              </a:p>
            </p:txBody>
          </p:sp>
          <p:sp>
            <p:nvSpPr>
              <p:cNvPr id="14367" name="Text Box 67"/>
              <p:cNvSpPr txBox="1">
                <a:spLocks noChangeArrowheads="1"/>
              </p:cNvSpPr>
              <p:nvPr/>
            </p:nvSpPr>
            <p:spPr bwMode="auto">
              <a:xfrm>
                <a:off x="1584" y="2640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51</a:t>
                </a:r>
              </a:p>
            </p:txBody>
          </p:sp>
          <p:sp>
            <p:nvSpPr>
              <p:cNvPr id="14368" name="Text Box 68"/>
              <p:cNvSpPr txBox="1">
                <a:spLocks noChangeArrowheads="1"/>
              </p:cNvSpPr>
              <p:nvPr/>
            </p:nvSpPr>
            <p:spPr bwMode="auto">
              <a:xfrm>
                <a:off x="2256" y="2016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68</a:t>
                </a:r>
              </a:p>
            </p:txBody>
          </p:sp>
          <p:sp>
            <p:nvSpPr>
              <p:cNvPr id="14369" name="Text Box 69"/>
              <p:cNvSpPr txBox="1">
                <a:spLocks noChangeArrowheads="1"/>
              </p:cNvSpPr>
              <p:nvPr/>
            </p:nvSpPr>
            <p:spPr bwMode="auto">
              <a:xfrm>
                <a:off x="2400" y="2448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57</a:t>
                </a:r>
              </a:p>
            </p:txBody>
          </p:sp>
          <p:sp>
            <p:nvSpPr>
              <p:cNvPr id="14370" name="Text Box 70"/>
              <p:cNvSpPr txBox="1">
                <a:spLocks noChangeArrowheads="1"/>
              </p:cNvSpPr>
              <p:nvPr/>
            </p:nvSpPr>
            <p:spPr bwMode="auto">
              <a:xfrm>
                <a:off x="1632" y="2352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68</a:t>
                </a:r>
              </a:p>
            </p:txBody>
          </p:sp>
          <p:sp>
            <p:nvSpPr>
              <p:cNvPr id="14371" name="Text Box 71"/>
              <p:cNvSpPr txBox="1">
                <a:spLocks noChangeArrowheads="1"/>
              </p:cNvSpPr>
              <p:nvPr/>
            </p:nvSpPr>
            <p:spPr bwMode="auto">
              <a:xfrm>
                <a:off x="1296" y="1776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61</a:t>
                </a:r>
              </a:p>
            </p:txBody>
          </p:sp>
          <p:sp>
            <p:nvSpPr>
              <p:cNvPr id="14372" name="Text Box 72"/>
              <p:cNvSpPr txBox="1">
                <a:spLocks noChangeArrowheads="1"/>
              </p:cNvSpPr>
              <p:nvPr/>
            </p:nvSpPr>
            <p:spPr bwMode="auto">
              <a:xfrm>
                <a:off x="1056" y="1400"/>
                <a:ext cx="4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T</a:t>
                </a:r>
              </a:p>
            </p:txBody>
          </p:sp>
          <p:sp>
            <p:nvSpPr>
              <p:cNvPr id="14373" name="Text Box 73"/>
              <p:cNvSpPr txBox="1">
                <a:spLocks noChangeArrowheads="1"/>
              </p:cNvSpPr>
              <p:nvPr/>
            </p:nvSpPr>
            <p:spPr bwMode="auto">
              <a:xfrm>
                <a:off x="1080" y="2304"/>
                <a:ext cx="4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err="1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Pe</a:t>
                </a:r>
                <a:endPara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74" name="Text Box 74"/>
              <p:cNvSpPr txBox="1">
                <a:spLocks noChangeArrowheads="1"/>
              </p:cNvSpPr>
              <p:nvPr/>
            </p:nvSpPr>
            <p:spPr bwMode="auto">
              <a:xfrm>
                <a:off x="2112" y="2928"/>
                <a:ext cx="4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P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14375" name="Text Box 75"/>
              <p:cNvSpPr txBox="1">
                <a:spLocks noChangeArrowheads="1"/>
              </p:cNvSpPr>
              <p:nvPr/>
            </p:nvSpPr>
            <p:spPr bwMode="auto">
              <a:xfrm>
                <a:off x="3072" y="2256"/>
                <a:ext cx="44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NY</a:t>
                </a:r>
              </a:p>
            </p:txBody>
          </p:sp>
          <p:sp>
            <p:nvSpPr>
              <p:cNvPr id="14376" name="Text Box 76"/>
              <p:cNvSpPr txBox="1">
                <a:spLocks noChangeArrowheads="1"/>
              </p:cNvSpPr>
              <p:nvPr/>
            </p:nvSpPr>
            <p:spPr bwMode="auto">
              <a:xfrm>
                <a:off x="3120" y="1296"/>
                <a:ext cx="39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MC</a:t>
                </a:r>
              </a:p>
            </p:txBody>
          </p:sp>
          <p:sp>
            <p:nvSpPr>
              <p:cNvPr id="14377" name="Text Box 77"/>
              <p:cNvSpPr txBox="1">
                <a:spLocks noChangeArrowheads="1"/>
              </p:cNvSpPr>
              <p:nvPr/>
            </p:nvSpPr>
            <p:spPr bwMode="auto">
              <a:xfrm>
                <a:off x="2064" y="728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L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9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9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029829B-D868-43D0-839A-9D83223864BC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11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0770" name="Text Box 2"/>
          <p:cNvSpPr txBox="1">
            <a:spLocks noChangeArrowheads="1"/>
          </p:cNvSpPr>
          <p:nvPr/>
        </p:nvSpPr>
        <p:spPr bwMode="auto">
          <a:xfrm>
            <a:off x="93663" y="11557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取初始圈为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</a:p>
        </p:txBody>
      </p:sp>
      <p:grpSp>
        <p:nvGrpSpPr>
          <p:cNvPr id="800816" name="Group 48"/>
          <p:cNvGrpSpPr>
            <a:grpSpLocks/>
          </p:cNvGrpSpPr>
          <p:nvPr/>
        </p:nvGrpSpPr>
        <p:grpSpPr bwMode="auto">
          <a:xfrm>
            <a:off x="560388" y="1868488"/>
            <a:ext cx="3427412" cy="3236912"/>
            <a:chOff x="432" y="843"/>
            <a:chExt cx="2159" cy="2039"/>
          </a:xfrm>
        </p:grpSpPr>
        <p:grpSp>
          <p:nvGrpSpPr>
            <p:cNvPr id="14365" name="Group 49"/>
            <p:cNvGrpSpPr>
              <a:grpSpLocks/>
            </p:cNvGrpSpPr>
            <p:nvPr/>
          </p:nvGrpSpPr>
          <p:grpSpPr bwMode="auto">
            <a:xfrm>
              <a:off x="432" y="843"/>
              <a:ext cx="2159" cy="2039"/>
              <a:chOff x="1008" y="790"/>
              <a:chExt cx="2562" cy="2522"/>
            </a:xfrm>
          </p:grpSpPr>
          <p:sp>
            <p:nvSpPr>
              <p:cNvPr id="15394" name="Line 50"/>
              <p:cNvSpPr>
                <a:spLocks noChangeShapeType="1"/>
              </p:cNvSpPr>
              <p:nvPr/>
            </p:nvSpPr>
            <p:spPr bwMode="auto">
              <a:xfrm flipH="1">
                <a:off x="1296" y="1056"/>
                <a:ext cx="864" cy="57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95" name="Line 51"/>
              <p:cNvSpPr>
                <a:spLocks noChangeShapeType="1"/>
              </p:cNvSpPr>
              <p:nvPr/>
            </p:nvSpPr>
            <p:spPr bwMode="auto">
              <a:xfrm>
                <a:off x="2160" y="1056"/>
                <a:ext cx="960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96" name="Line 52"/>
              <p:cNvSpPr>
                <a:spLocks noChangeShapeType="1"/>
              </p:cNvSpPr>
              <p:nvPr/>
            </p:nvSpPr>
            <p:spPr bwMode="auto">
              <a:xfrm>
                <a:off x="1296" y="1632"/>
                <a:ext cx="96" cy="86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97" name="Line 53"/>
              <p:cNvSpPr>
                <a:spLocks noChangeShapeType="1"/>
              </p:cNvSpPr>
              <p:nvPr/>
            </p:nvSpPr>
            <p:spPr bwMode="auto">
              <a:xfrm flipH="1">
                <a:off x="3072" y="1536"/>
                <a:ext cx="50" cy="865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98" name="Line 54"/>
              <p:cNvSpPr>
                <a:spLocks noChangeShapeType="1"/>
              </p:cNvSpPr>
              <p:nvPr/>
            </p:nvSpPr>
            <p:spPr bwMode="auto">
              <a:xfrm>
                <a:off x="1392" y="2496"/>
                <a:ext cx="814" cy="52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99" name="Line 55"/>
              <p:cNvSpPr>
                <a:spLocks noChangeShapeType="1"/>
              </p:cNvSpPr>
              <p:nvPr/>
            </p:nvSpPr>
            <p:spPr bwMode="auto">
              <a:xfrm flipH="1">
                <a:off x="2208" y="2400"/>
                <a:ext cx="864" cy="62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400" name="Text Box 56"/>
              <p:cNvSpPr txBox="1">
                <a:spLocks noChangeArrowheads="1"/>
              </p:cNvSpPr>
              <p:nvPr/>
            </p:nvSpPr>
            <p:spPr bwMode="auto">
              <a:xfrm>
                <a:off x="1055" y="1872"/>
                <a:ext cx="33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13</a:t>
                </a:r>
              </a:p>
            </p:txBody>
          </p:sp>
          <p:sp>
            <p:nvSpPr>
              <p:cNvPr id="15401" name="Text Box 57"/>
              <p:cNvSpPr txBox="1">
                <a:spLocks noChangeArrowheads="1"/>
              </p:cNvSpPr>
              <p:nvPr/>
            </p:nvSpPr>
            <p:spPr bwMode="auto">
              <a:xfrm>
                <a:off x="3070" y="1872"/>
                <a:ext cx="33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21</a:t>
                </a:r>
              </a:p>
            </p:txBody>
          </p:sp>
          <p:sp>
            <p:nvSpPr>
              <p:cNvPr id="15402" name="Text Box 58"/>
              <p:cNvSpPr txBox="1">
                <a:spLocks noChangeArrowheads="1"/>
              </p:cNvSpPr>
              <p:nvPr/>
            </p:nvSpPr>
            <p:spPr bwMode="auto">
              <a:xfrm>
                <a:off x="2593" y="1104"/>
                <a:ext cx="38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56</a:t>
                </a:r>
              </a:p>
            </p:txBody>
          </p:sp>
          <p:sp>
            <p:nvSpPr>
              <p:cNvPr id="15403" name="Text Box 59"/>
              <p:cNvSpPr txBox="1">
                <a:spLocks noChangeArrowheads="1"/>
              </p:cNvSpPr>
              <p:nvPr/>
            </p:nvSpPr>
            <p:spPr bwMode="auto">
              <a:xfrm>
                <a:off x="1432" y="1151"/>
                <a:ext cx="4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60</a:t>
                </a:r>
              </a:p>
            </p:txBody>
          </p:sp>
          <p:sp>
            <p:nvSpPr>
              <p:cNvPr id="15404" name="Text Box 60"/>
              <p:cNvSpPr txBox="1">
                <a:spLocks noChangeArrowheads="1"/>
              </p:cNvSpPr>
              <p:nvPr/>
            </p:nvSpPr>
            <p:spPr bwMode="auto">
              <a:xfrm>
                <a:off x="2735" y="2640"/>
                <a:ext cx="38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36</a:t>
                </a:r>
              </a:p>
            </p:txBody>
          </p:sp>
          <p:sp>
            <p:nvSpPr>
              <p:cNvPr id="15405" name="Text Box 61"/>
              <p:cNvSpPr txBox="1">
                <a:spLocks noChangeArrowheads="1"/>
              </p:cNvSpPr>
              <p:nvPr/>
            </p:nvSpPr>
            <p:spPr bwMode="auto">
              <a:xfrm>
                <a:off x="1584" y="2736"/>
                <a:ext cx="41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51</a:t>
                </a:r>
              </a:p>
            </p:txBody>
          </p:sp>
          <p:sp>
            <p:nvSpPr>
              <p:cNvPr id="15406" name="Text Box 62"/>
              <p:cNvSpPr txBox="1">
                <a:spLocks noChangeArrowheads="1"/>
              </p:cNvSpPr>
              <p:nvPr/>
            </p:nvSpPr>
            <p:spPr bwMode="auto">
              <a:xfrm>
                <a:off x="1008" y="1488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T</a:t>
                </a:r>
              </a:p>
            </p:txBody>
          </p:sp>
          <p:sp>
            <p:nvSpPr>
              <p:cNvPr id="15407" name="Text Box 63"/>
              <p:cNvSpPr txBox="1">
                <a:spLocks noChangeArrowheads="1"/>
              </p:cNvSpPr>
              <p:nvPr/>
            </p:nvSpPr>
            <p:spPr bwMode="auto">
              <a:xfrm>
                <a:off x="1055" y="2447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Pe</a:t>
                </a:r>
              </a:p>
            </p:txBody>
          </p:sp>
          <p:sp>
            <p:nvSpPr>
              <p:cNvPr id="15408" name="Text Box 64"/>
              <p:cNvSpPr txBox="1">
                <a:spLocks noChangeArrowheads="1"/>
              </p:cNvSpPr>
              <p:nvPr/>
            </p:nvSpPr>
            <p:spPr bwMode="auto">
              <a:xfrm>
                <a:off x="2110" y="3024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P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15409" name="Text Box 65"/>
              <p:cNvSpPr txBox="1">
                <a:spLocks noChangeArrowheads="1"/>
              </p:cNvSpPr>
              <p:nvPr/>
            </p:nvSpPr>
            <p:spPr bwMode="auto">
              <a:xfrm>
                <a:off x="3070" y="2352"/>
                <a:ext cx="4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NY</a:t>
                </a:r>
              </a:p>
            </p:txBody>
          </p:sp>
          <p:sp>
            <p:nvSpPr>
              <p:cNvPr id="15410" name="Text Box 66"/>
              <p:cNvSpPr txBox="1">
                <a:spLocks noChangeArrowheads="1"/>
              </p:cNvSpPr>
              <p:nvPr/>
            </p:nvSpPr>
            <p:spPr bwMode="auto">
              <a:xfrm>
                <a:off x="3119" y="1391"/>
                <a:ext cx="45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MC</a:t>
                </a:r>
              </a:p>
            </p:txBody>
          </p:sp>
          <p:sp>
            <p:nvSpPr>
              <p:cNvPr id="15411" name="Text Box 67"/>
              <p:cNvSpPr txBox="1">
                <a:spLocks noChangeArrowheads="1"/>
              </p:cNvSpPr>
              <p:nvPr/>
            </p:nvSpPr>
            <p:spPr bwMode="auto">
              <a:xfrm>
                <a:off x="2056" y="790"/>
                <a:ext cx="29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L</a:t>
                </a:r>
              </a:p>
            </p:txBody>
          </p:sp>
        </p:grpSp>
        <p:sp>
          <p:nvSpPr>
            <p:cNvPr id="15390" name="Line 68"/>
            <p:cNvSpPr>
              <a:spLocks noChangeShapeType="1"/>
            </p:cNvSpPr>
            <p:nvPr/>
          </p:nvSpPr>
          <p:spPr bwMode="auto">
            <a:xfrm>
              <a:off x="1392" y="1056"/>
              <a:ext cx="48" cy="15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91" name="Line 69"/>
            <p:cNvSpPr>
              <a:spLocks noChangeShapeType="1"/>
            </p:cNvSpPr>
            <p:nvPr/>
          </p:nvSpPr>
          <p:spPr bwMode="auto">
            <a:xfrm flipV="1">
              <a:off x="768" y="1440"/>
              <a:ext cx="1440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92" name="Text Box 70"/>
            <p:cNvSpPr txBox="1">
              <a:spLocks noChangeArrowheads="1"/>
            </p:cNvSpPr>
            <p:nvPr/>
          </p:nvSpPr>
          <p:spPr bwMode="auto">
            <a:xfrm>
              <a:off x="1392" y="1296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5393" name="Text Box 71"/>
            <p:cNvSpPr txBox="1">
              <a:spLocks noChangeArrowheads="1"/>
            </p:cNvSpPr>
            <p:nvPr/>
          </p:nvSpPr>
          <p:spPr bwMode="auto">
            <a:xfrm>
              <a:off x="1056" y="201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78</a:t>
              </a:r>
            </a:p>
          </p:txBody>
        </p:sp>
      </p:grpSp>
      <p:grpSp>
        <p:nvGrpSpPr>
          <p:cNvPr id="800842" name="Group 74"/>
          <p:cNvGrpSpPr>
            <a:grpSpLocks/>
          </p:cNvGrpSpPr>
          <p:nvPr/>
        </p:nvGrpSpPr>
        <p:grpSpPr bwMode="auto">
          <a:xfrm>
            <a:off x="5099050" y="1960563"/>
            <a:ext cx="3551238" cy="3265487"/>
            <a:chOff x="3312" y="816"/>
            <a:chExt cx="2237" cy="2057"/>
          </a:xfrm>
        </p:grpSpPr>
        <p:sp>
          <p:nvSpPr>
            <p:cNvPr id="15367" name="Line 6"/>
            <p:cNvSpPr>
              <a:spLocks noChangeShapeType="1"/>
            </p:cNvSpPr>
            <p:nvPr/>
          </p:nvSpPr>
          <p:spPr bwMode="auto">
            <a:xfrm flipH="1">
              <a:off x="3555" y="1010"/>
              <a:ext cx="728" cy="46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68" name="Line 7"/>
            <p:cNvSpPr>
              <a:spLocks noChangeShapeType="1"/>
            </p:cNvSpPr>
            <p:nvPr/>
          </p:nvSpPr>
          <p:spPr bwMode="auto">
            <a:xfrm>
              <a:off x="4283" y="1010"/>
              <a:ext cx="809" cy="3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69" name="Line 8"/>
            <p:cNvSpPr>
              <a:spLocks noChangeShapeType="1"/>
            </p:cNvSpPr>
            <p:nvPr/>
          </p:nvSpPr>
          <p:spPr bwMode="auto">
            <a:xfrm>
              <a:off x="3555" y="1476"/>
              <a:ext cx="81" cy="69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70" name="Line 9"/>
            <p:cNvSpPr>
              <a:spLocks noChangeShapeType="1"/>
            </p:cNvSpPr>
            <p:nvPr/>
          </p:nvSpPr>
          <p:spPr bwMode="auto">
            <a:xfrm flipH="1">
              <a:off x="5051" y="1398"/>
              <a:ext cx="41" cy="699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71" name="Line 10"/>
            <p:cNvSpPr>
              <a:spLocks noChangeShapeType="1"/>
            </p:cNvSpPr>
            <p:nvPr/>
          </p:nvSpPr>
          <p:spPr bwMode="auto">
            <a:xfrm>
              <a:off x="3636" y="2174"/>
              <a:ext cx="687" cy="42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72" name="Line 11"/>
            <p:cNvSpPr>
              <a:spLocks noChangeShapeType="1"/>
            </p:cNvSpPr>
            <p:nvPr/>
          </p:nvSpPr>
          <p:spPr bwMode="auto">
            <a:xfrm flipH="1">
              <a:off x="4323" y="2097"/>
              <a:ext cx="728" cy="50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73" name="Text Box 20"/>
            <p:cNvSpPr txBox="1">
              <a:spLocks noChangeArrowheads="1"/>
            </p:cNvSpPr>
            <p:nvPr/>
          </p:nvSpPr>
          <p:spPr bwMode="auto">
            <a:xfrm>
              <a:off x="3352" y="1670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13</a:t>
              </a:r>
            </a:p>
          </p:txBody>
        </p:sp>
        <p:sp>
          <p:nvSpPr>
            <p:cNvPr id="15374" name="Text Box 22"/>
            <p:cNvSpPr txBox="1">
              <a:spLocks noChangeArrowheads="1"/>
            </p:cNvSpPr>
            <p:nvPr/>
          </p:nvSpPr>
          <p:spPr bwMode="auto">
            <a:xfrm>
              <a:off x="4656" y="2304"/>
              <a:ext cx="35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21</a:t>
              </a:r>
            </a:p>
          </p:txBody>
        </p:sp>
        <p:sp>
          <p:nvSpPr>
            <p:cNvPr id="15375" name="Text Box 24"/>
            <p:cNvSpPr txBox="1">
              <a:spLocks noChangeArrowheads="1"/>
            </p:cNvSpPr>
            <p:nvPr/>
          </p:nvSpPr>
          <p:spPr bwMode="auto">
            <a:xfrm>
              <a:off x="4080" y="2112"/>
              <a:ext cx="3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70</a:t>
              </a:r>
            </a:p>
          </p:txBody>
        </p:sp>
        <p:sp>
          <p:nvSpPr>
            <p:cNvPr id="15376" name="Text Box 26"/>
            <p:cNvSpPr txBox="1">
              <a:spLocks noChangeArrowheads="1"/>
            </p:cNvSpPr>
            <p:nvPr/>
          </p:nvSpPr>
          <p:spPr bwMode="auto">
            <a:xfrm>
              <a:off x="3717" y="1088"/>
              <a:ext cx="2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60</a:t>
              </a:r>
            </a:p>
          </p:txBody>
        </p:sp>
        <p:sp>
          <p:nvSpPr>
            <p:cNvPr id="15377" name="Text Box 29"/>
            <p:cNvSpPr txBox="1">
              <a:spLocks noChangeArrowheads="1"/>
            </p:cNvSpPr>
            <p:nvPr/>
          </p:nvSpPr>
          <p:spPr bwMode="auto">
            <a:xfrm>
              <a:off x="5088" y="1632"/>
              <a:ext cx="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36</a:t>
              </a:r>
            </a:p>
          </p:txBody>
        </p:sp>
        <p:sp>
          <p:nvSpPr>
            <p:cNvPr id="15378" name="Text Box 30"/>
            <p:cNvSpPr txBox="1">
              <a:spLocks noChangeArrowheads="1"/>
            </p:cNvSpPr>
            <p:nvPr/>
          </p:nvSpPr>
          <p:spPr bwMode="auto">
            <a:xfrm>
              <a:off x="4080" y="1296"/>
              <a:ext cx="3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51</a:t>
              </a:r>
            </a:p>
          </p:txBody>
        </p:sp>
        <p:sp>
          <p:nvSpPr>
            <p:cNvPr id="15379" name="Text Box 35"/>
            <p:cNvSpPr txBox="1">
              <a:spLocks noChangeArrowheads="1"/>
            </p:cNvSpPr>
            <p:nvPr/>
          </p:nvSpPr>
          <p:spPr bwMode="auto">
            <a:xfrm>
              <a:off x="3312" y="1359"/>
              <a:ext cx="4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T</a:t>
              </a:r>
            </a:p>
          </p:txBody>
        </p:sp>
        <p:sp>
          <p:nvSpPr>
            <p:cNvPr id="15380" name="Text Box 36"/>
            <p:cNvSpPr txBox="1">
              <a:spLocks noChangeArrowheads="1"/>
            </p:cNvSpPr>
            <p:nvPr/>
          </p:nvSpPr>
          <p:spPr bwMode="auto">
            <a:xfrm>
              <a:off x="3352" y="2135"/>
              <a:ext cx="4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Pe</a:t>
              </a:r>
            </a:p>
          </p:txBody>
        </p:sp>
        <p:sp>
          <p:nvSpPr>
            <p:cNvPr id="15381" name="Text Box 37"/>
            <p:cNvSpPr txBox="1">
              <a:spLocks noChangeArrowheads="1"/>
            </p:cNvSpPr>
            <p:nvPr/>
          </p:nvSpPr>
          <p:spPr bwMode="auto">
            <a:xfrm>
              <a:off x="5136" y="1296"/>
              <a:ext cx="4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P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382" name="Text Box 38"/>
            <p:cNvSpPr txBox="1">
              <a:spLocks noChangeArrowheads="1"/>
            </p:cNvSpPr>
            <p:nvPr/>
          </p:nvSpPr>
          <p:spPr bwMode="auto">
            <a:xfrm>
              <a:off x="5051" y="2058"/>
              <a:ext cx="37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NY</a:t>
              </a:r>
            </a:p>
          </p:txBody>
        </p:sp>
        <p:sp>
          <p:nvSpPr>
            <p:cNvPr id="15383" name="Text Box 39"/>
            <p:cNvSpPr txBox="1">
              <a:spLocks noChangeArrowheads="1"/>
            </p:cNvSpPr>
            <p:nvPr/>
          </p:nvSpPr>
          <p:spPr bwMode="auto">
            <a:xfrm>
              <a:off x="4224" y="2640"/>
              <a:ext cx="43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MC</a:t>
              </a:r>
            </a:p>
          </p:txBody>
        </p:sp>
        <p:sp>
          <p:nvSpPr>
            <p:cNvPr id="15384" name="Text Box 40"/>
            <p:cNvSpPr txBox="1">
              <a:spLocks noChangeArrowheads="1"/>
            </p:cNvSpPr>
            <p:nvPr/>
          </p:nvSpPr>
          <p:spPr bwMode="auto">
            <a:xfrm>
              <a:off x="4162" y="816"/>
              <a:ext cx="25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</a:t>
              </a:r>
            </a:p>
          </p:txBody>
        </p:sp>
        <p:sp>
          <p:nvSpPr>
            <p:cNvPr id="15385" name="Text Box 44"/>
            <p:cNvSpPr txBox="1">
              <a:spLocks noChangeArrowheads="1"/>
            </p:cNvSpPr>
            <p:nvPr/>
          </p:nvSpPr>
          <p:spPr bwMode="auto">
            <a:xfrm>
              <a:off x="4656" y="1008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5386" name="Text Box 45"/>
            <p:cNvSpPr txBox="1">
              <a:spLocks noChangeArrowheads="1"/>
            </p:cNvSpPr>
            <p:nvPr/>
          </p:nvSpPr>
          <p:spPr bwMode="auto">
            <a:xfrm>
              <a:off x="3744" y="235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78</a:t>
              </a:r>
            </a:p>
          </p:txBody>
        </p:sp>
        <p:sp>
          <p:nvSpPr>
            <p:cNvPr id="15387" name="Line 72"/>
            <p:cNvSpPr>
              <a:spLocks noChangeShapeType="1"/>
            </p:cNvSpPr>
            <p:nvPr/>
          </p:nvSpPr>
          <p:spPr bwMode="auto">
            <a:xfrm flipH="1">
              <a:off x="3648" y="1008"/>
              <a:ext cx="624" cy="11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88" name="Line 73"/>
            <p:cNvSpPr>
              <a:spLocks noChangeShapeType="1"/>
            </p:cNvSpPr>
            <p:nvPr/>
          </p:nvSpPr>
          <p:spPr bwMode="auto">
            <a:xfrm>
              <a:off x="3552" y="1488"/>
              <a:ext cx="768" cy="11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右箭头 1"/>
          <p:cNvSpPr>
            <a:spLocks noChangeArrowheads="1"/>
          </p:cNvSpPr>
          <p:nvPr/>
        </p:nvSpPr>
        <p:spPr bwMode="auto">
          <a:xfrm>
            <a:off x="3836988" y="3440113"/>
            <a:ext cx="1066800" cy="276225"/>
          </a:xfrm>
          <a:prstGeom prst="rightArrow">
            <a:avLst>
              <a:gd name="adj1" fmla="val 50000"/>
              <a:gd name="adj2" fmla="val 50064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0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0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0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0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0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2786D66-8166-4F5C-BC6A-4E0B0ACF2EDC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12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01845" name="Group 53"/>
          <p:cNvGrpSpPr>
            <a:grpSpLocks/>
          </p:cNvGrpSpPr>
          <p:nvPr/>
        </p:nvGrpSpPr>
        <p:grpSpPr bwMode="auto">
          <a:xfrm>
            <a:off x="1130300" y="1055666"/>
            <a:ext cx="3703638" cy="3311547"/>
            <a:chOff x="192" y="548"/>
            <a:chExt cx="2333" cy="2085"/>
          </a:xfrm>
        </p:grpSpPr>
        <p:sp>
          <p:nvSpPr>
            <p:cNvPr id="16415" name="Line 29"/>
            <p:cNvSpPr>
              <a:spLocks noChangeShapeType="1"/>
            </p:cNvSpPr>
            <p:nvPr/>
          </p:nvSpPr>
          <p:spPr bwMode="auto">
            <a:xfrm flipH="1">
              <a:off x="531" y="770"/>
              <a:ext cx="728" cy="46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16" name="Line 30"/>
            <p:cNvSpPr>
              <a:spLocks noChangeShapeType="1"/>
            </p:cNvSpPr>
            <p:nvPr/>
          </p:nvSpPr>
          <p:spPr bwMode="auto">
            <a:xfrm>
              <a:off x="1259" y="770"/>
              <a:ext cx="809" cy="3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17" name="Line 31"/>
            <p:cNvSpPr>
              <a:spLocks noChangeShapeType="1"/>
            </p:cNvSpPr>
            <p:nvPr/>
          </p:nvSpPr>
          <p:spPr bwMode="auto">
            <a:xfrm>
              <a:off x="531" y="1236"/>
              <a:ext cx="81" cy="70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18" name="Line 32"/>
            <p:cNvSpPr>
              <a:spLocks noChangeShapeType="1"/>
            </p:cNvSpPr>
            <p:nvPr/>
          </p:nvSpPr>
          <p:spPr bwMode="auto">
            <a:xfrm flipH="1">
              <a:off x="2027" y="1158"/>
              <a:ext cx="41" cy="701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19" name="Line 33"/>
            <p:cNvSpPr>
              <a:spLocks noChangeShapeType="1"/>
            </p:cNvSpPr>
            <p:nvPr/>
          </p:nvSpPr>
          <p:spPr bwMode="auto">
            <a:xfrm>
              <a:off x="612" y="1934"/>
              <a:ext cx="687" cy="42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20" name="Line 34"/>
            <p:cNvSpPr>
              <a:spLocks noChangeShapeType="1"/>
            </p:cNvSpPr>
            <p:nvPr/>
          </p:nvSpPr>
          <p:spPr bwMode="auto">
            <a:xfrm flipH="1">
              <a:off x="1299" y="1857"/>
              <a:ext cx="728" cy="50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21" name="Text Box 35"/>
            <p:cNvSpPr txBox="1">
              <a:spLocks noChangeArrowheads="1"/>
            </p:cNvSpPr>
            <p:nvPr/>
          </p:nvSpPr>
          <p:spPr bwMode="auto">
            <a:xfrm>
              <a:off x="328" y="1430"/>
              <a:ext cx="28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13</a:t>
              </a:r>
            </a:p>
          </p:txBody>
        </p:sp>
        <p:sp>
          <p:nvSpPr>
            <p:cNvPr id="16422" name="Text Box 36"/>
            <p:cNvSpPr txBox="1">
              <a:spLocks noChangeArrowheads="1"/>
            </p:cNvSpPr>
            <p:nvPr/>
          </p:nvSpPr>
          <p:spPr bwMode="auto">
            <a:xfrm>
              <a:off x="1632" y="2064"/>
              <a:ext cx="3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21</a:t>
              </a:r>
            </a:p>
          </p:txBody>
        </p:sp>
        <p:sp>
          <p:nvSpPr>
            <p:cNvPr id="16423" name="Text Box 37"/>
            <p:cNvSpPr txBox="1">
              <a:spLocks noChangeArrowheads="1"/>
            </p:cNvSpPr>
            <p:nvPr/>
          </p:nvSpPr>
          <p:spPr bwMode="auto">
            <a:xfrm>
              <a:off x="720" y="2090"/>
              <a:ext cx="3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70</a:t>
              </a:r>
            </a:p>
          </p:txBody>
        </p:sp>
        <p:sp>
          <p:nvSpPr>
            <p:cNvPr id="16424" name="Text Box 38"/>
            <p:cNvSpPr txBox="1">
              <a:spLocks noChangeArrowheads="1"/>
            </p:cNvSpPr>
            <p:nvPr/>
          </p:nvSpPr>
          <p:spPr bwMode="auto">
            <a:xfrm>
              <a:off x="1728" y="1296"/>
              <a:ext cx="3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35</a:t>
              </a:r>
            </a:p>
          </p:txBody>
        </p:sp>
        <p:sp>
          <p:nvSpPr>
            <p:cNvPr id="16425" name="Text Box 39"/>
            <p:cNvSpPr txBox="1">
              <a:spLocks noChangeArrowheads="1"/>
            </p:cNvSpPr>
            <p:nvPr/>
          </p:nvSpPr>
          <p:spPr bwMode="auto">
            <a:xfrm>
              <a:off x="2032" y="1464"/>
              <a:ext cx="279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36</a:t>
              </a:r>
            </a:p>
          </p:txBody>
        </p:sp>
        <p:sp>
          <p:nvSpPr>
            <p:cNvPr id="16426" name="Text Box 40"/>
            <p:cNvSpPr txBox="1">
              <a:spLocks noChangeArrowheads="1"/>
            </p:cNvSpPr>
            <p:nvPr/>
          </p:nvSpPr>
          <p:spPr bwMode="auto">
            <a:xfrm>
              <a:off x="706" y="807"/>
              <a:ext cx="3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51</a:t>
              </a:r>
            </a:p>
          </p:txBody>
        </p:sp>
        <p:sp>
          <p:nvSpPr>
            <p:cNvPr id="16427" name="Text Box 41"/>
            <p:cNvSpPr txBox="1">
              <a:spLocks noChangeArrowheads="1"/>
            </p:cNvSpPr>
            <p:nvPr/>
          </p:nvSpPr>
          <p:spPr bwMode="auto">
            <a:xfrm>
              <a:off x="288" y="1872"/>
              <a:ext cx="4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T</a:t>
              </a:r>
            </a:p>
          </p:txBody>
        </p:sp>
        <p:sp>
          <p:nvSpPr>
            <p:cNvPr id="16428" name="Text Box 42"/>
            <p:cNvSpPr txBox="1">
              <a:spLocks noChangeArrowheads="1"/>
            </p:cNvSpPr>
            <p:nvPr/>
          </p:nvSpPr>
          <p:spPr bwMode="auto">
            <a:xfrm>
              <a:off x="192" y="1104"/>
              <a:ext cx="4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Pe</a:t>
              </a:r>
            </a:p>
          </p:txBody>
        </p:sp>
        <p:sp>
          <p:nvSpPr>
            <p:cNvPr id="16429" name="Text Box 43"/>
            <p:cNvSpPr txBox="1">
              <a:spLocks noChangeArrowheads="1"/>
            </p:cNvSpPr>
            <p:nvPr/>
          </p:nvSpPr>
          <p:spPr bwMode="auto">
            <a:xfrm>
              <a:off x="2112" y="1056"/>
              <a:ext cx="4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P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6430" name="Text Box 44"/>
            <p:cNvSpPr txBox="1">
              <a:spLocks noChangeArrowheads="1"/>
            </p:cNvSpPr>
            <p:nvPr/>
          </p:nvSpPr>
          <p:spPr bwMode="auto">
            <a:xfrm>
              <a:off x="2027" y="1818"/>
              <a:ext cx="37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NY</a:t>
              </a:r>
            </a:p>
          </p:txBody>
        </p:sp>
        <p:sp>
          <p:nvSpPr>
            <p:cNvPr id="16431" name="Text Box 45"/>
            <p:cNvSpPr txBox="1">
              <a:spLocks noChangeArrowheads="1"/>
            </p:cNvSpPr>
            <p:nvPr/>
          </p:nvSpPr>
          <p:spPr bwMode="auto">
            <a:xfrm>
              <a:off x="1138" y="2400"/>
              <a:ext cx="43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MC</a:t>
              </a:r>
            </a:p>
          </p:txBody>
        </p:sp>
        <p:sp>
          <p:nvSpPr>
            <p:cNvPr id="16432" name="Text Box 46"/>
            <p:cNvSpPr txBox="1">
              <a:spLocks noChangeArrowheads="1"/>
            </p:cNvSpPr>
            <p:nvPr/>
          </p:nvSpPr>
          <p:spPr bwMode="auto">
            <a:xfrm>
              <a:off x="1145" y="548"/>
              <a:ext cx="25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</a:t>
              </a:r>
            </a:p>
          </p:txBody>
        </p:sp>
        <p:sp>
          <p:nvSpPr>
            <p:cNvPr id="16433" name="Text Box 47"/>
            <p:cNvSpPr txBox="1">
              <a:spLocks noChangeArrowheads="1"/>
            </p:cNvSpPr>
            <p:nvPr/>
          </p:nvSpPr>
          <p:spPr bwMode="auto">
            <a:xfrm>
              <a:off x="1632" y="768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6434" name="Text Box 48"/>
            <p:cNvSpPr txBox="1">
              <a:spLocks noChangeArrowheads="1"/>
            </p:cNvSpPr>
            <p:nvPr/>
          </p:nvSpPr>
          <p:spPr bwMode="auto">
            <a:xfrm>
              <a:off x="960" y="120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51</a:t>
              </a:r>
            </a:p>
          </p:txBody>
        </p:sp>
        <p:sp>
          <p:nvSpPr>
            <p:cNvPr id="16435" name="Line 51"/>
            <p:cNvSpPr>
              <a:spLocks noChangeShapeType="1"/>
            </p:cNvSpPr>
            <p:nvPr/>
          </p:nvSpPr>
          <p:spPr bwMode="auto">
            <a:xfrm flipV="1">
              <a:off x="528" y="1152"/>
              <a:ext cx="1536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36" name="Line 52"/>
            <p:cNvSpPr>
              <a:spLocks noChangeShapeType="1"/>
            </p:cNvSpPr>
            <p:nvPr/>
          </p:nvSpPr>
          <p:spPr bwMode="auto">
            <a:xfrm>
              <a:off x="1248" y="768"/>
              <a:ext cx="768" cy="11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01872" name="Group 80"/>
          <p:cNvGrpSpPr>
            <a:grpSpLocks/>
          </p:cNvGrpSpPr>
          <p:nvPr/>
        </p:nvGrpSpPr>
        <p:grpSpPr bwMode="auto">
          <a:xfrm>
            <a:off x="5372100" y="1135043"/>
            <a:ext cx="3503613" cy="3282970"/>
            <a:chOff x="3504" y="502"/>
            <a:chExt cx="2207" cy="2067"/>
          </a:xfrm>
        </p:grpSpPr>
        <p:sp>
          <p:nvSpPr>
            <p:cNvPr id="16393" name="Line 56"/>
            <p:cNvSpPr>
              <a:spLocks noChangeShapeType="1"/>
            </p:cNvSpPr>
            <p:nvPr/>
          </p:nvSpPr>
          <p:spPr bwMode="auto">
            <a:xfrm flipH="1">
              <a:off x="3766" y="722"/>
              <a:ext cx="728" cy="46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394" name="Line 57"/>
            <p:cNvSpPr>
              <a:spLocks noChangeShapeType="1"/>
            </p:cNvSpPr>
            <p:nvPr/>
          </p:nvSpPr>
          <p:spPr bwMode="auto">
            <a:xfrm>
              <a:off x="4494" y="722"/>
              <a:ext cx="809" cy="3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395" name="Line 58"/>
            <p:cNvSpPr>
              <a:spLocks noChangeShapeType="1"/>
            </p:cNvSpPr>
            <p:nvPr/>
          </p:nvSpPr>
          <p:spPr bwMode="auto">
            <a:xfrm>
              <a:off x="3766" y="1188"/>
              <a:ext cx="81" cy="70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396" name="Line 59"/>
            <p:cNvSpPr>
              <a:spLocks noChangeShapeType="1"/>
            </p:cNvSpPr>
            <p:nvPr/>
          </p:nvSpPr>
          <p:spPr bwMode="auto">
            <a:xfrm flipH="1">
              <a:off x="5262" y="1110"/>
              <a:ext cx="41" cy="701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397" name="Line 60"/>
            <p:cNvSpPr>
              <a:spLocks noChangeShapeType="1"/>
            </p:cNvSpPr>
            <p:nvPr/>
          </p:nvSpPr>
          <p:spPr bwMode="auto">
            <a:xfrm>
              <a:off x="3847" y="1886"/>
              <a:ext cx="687" cy="42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398" name="Line 61"/>
            <p:cNvSpPr>
              <a:spLocks noChangeShapeType="1"/>
            </p:cNvSpPr>
            <p:nvPr/>
          </p:nvSpPr>
          <p:spPr bwMode="auto">
            <a:xfrm flipH="1">
              <a:off x="4534" y="1809"/>
              <a:ext cx="728" cy="50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399" name="Text Box 62"/>
            <p:cNvSpPr txBox="1">
              <a:spLocks noChangeArrowheads="1"/>
            </p:cNvSpPr>
            <p:nvPr/>
          </p:nvSpPr>
          <p:spPr bwMode="auto">
            <a:xfrm>
              <a:off x="4896" y="2016"/>
              <a:ext cx="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13</a:t>
              </a:r>
            </a:p>
          </p:txBody>
        </p:sp>
        <p:sp>
          <p:nvSpPr>
            <p:cNvPr id="16400" name="Text Box 63"/>
            <p:cNvSpPr txBox="1">
              <a:spLocks noChangeArrowheads="1"/>
            </p:cNvSpPr>
            <p:nvPr/>
          </p:nvSpPr>
          <p:spPr bwMode="auto">
            <a:xfrm>
              <a:off x="3552" y="1392"/>
              <a:ext cx="285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21</a:t>
              </a:r>
            </a:p>
          </p:txBody>
        </p:sp>
        <p:sp>
          <p:nvSpPr>
            <p:cNvPr id="16401" name="Text Box 64"/>
            <p:cNvSpPr txBox="1">
              <a:spLocks noChangeArrowheads="1"/>
            </p:cNvSpPr>
            <p:nvPr/>
          </p:nvSpPr>
          <p:spPr bwMode="auto">
            <a:xfrm>
              <a:off x="3955" y="2016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70</a:t>
              </a:r>
            </a:p>
          </p:txBody>
        </p:sp>
        <p:sp>
          <p:nvSpPr>
            <p:cNvPr id="16402" name="Text Box 65"/>
            <p:cNvSpPr txBox="1">
              <a:spLocks noChangeArrowheads="1"/>
            </p:cNvSpPr>
            <p:nvPr/>
          </p:nvSpPr>
          <p:spPr bwMode="auto">
            <a:xfrm>
              <a:off x="3936" y="760"/>
              <a:ext cx="3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35</a:t>
              </a:r>
            </a:p>
          </p:txBody>
        </p:sp>
        <p:sp>
          <p:nvSpPr>
            <p:cNvPr id="16405" name="Text Box 68"/>
            <p:cNvSpPr txBox="1">
              <a:spLocks noChangeArrowheads="1"/>
            </p:cNvSpPr>
            <p:nvPr/>
          </p:nvSpPr>
          <p:spPr bwMode="auto">
            <a:xfrm>
              <a:off x="4418" y="2336"/>
              <a:ext cx="4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T</a:t>
              </a:r>
            </a:p>
          </p:txBody>
        </p:sp>
        <p:sp>
          <p:nvSpPr>
            <p:cNvPr id="16406" name="Text Box 69"/>
            <p:cNvSpPr txBox="1">
              <a:spLocks noChangeArrowheads="1"/>
            </p:cNvSpPr>
            <p:nvPr/>
          </p:nvSpPr>
          <p:spPr bwMode="auto">
            <a:xfrm>
              <a:off x="5232" y="1776"/>
              <a:ext cx="4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Pe</a:t>
              </a:r>
            </a:p>
          </p:txBody>
        </p:sp>
        <p:sp>
          <p:nvSpPr>
            <p:cNvPr id="16407" name="Text Box 70"/>
            <p:cNvSpPr txBox="1">
              <a:spLocks noChangeArrowheads="1"/>
            </p:cNvSpPr>
            <p:nvPr/>
          </p:nvSpPr>
          <p:spPr bwMode="auto">
            <a:xfrm>
              <a:off x="5298" y="985"/>
              <a:ext cx="4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P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6408" name="Text Box 71"/>
            <p:cNvSpPr txBox="1">
              <a:spLocks noChangeArrowheads="1"/>
            </p:cNvSpPr>
            <p:nvPr/>
          </p:nvSpPr>
          <p:spPr bwMode="auto">
            <a:xfrm>
              <a:off x="3504" y="1008"/>
              <a:ext cx="37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NY</a:t>
              </a:r>
            </a:p>
          </p:txBody>
        </p:sp>
        <p:sp>
          <p:nvSpPr>
            <p:cNvPr id="16409" name="Text Box 72"/>
            <p:cNvSpPr txBox="1">
              <a:spLocks noChangeArrowheads="1"/>
            </p:cNvSpPr>
            <p:nvPr/>
          </p:nvSpPr>
          <p:spPr bwMode="auto">
            <a:xfrm>
              <a:off x="3504" y="1824"/>
              <a:ext cx="37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MC</a:t>
              </a:r>
            </a:p>
          </p:txBody>
        </p:sp>
        <p:sp>
          <p:nvSpPr>
            <p:cNvPr id="16410" name="Text Box 73"/>
            <p:cNvSpPr txBox="1">
              <a:spLocks noChangeArrowheads="1"/>
            </p:cNvSpPr>
            <p:nvPr/>
          </p:nvSpPr>
          <p:spPr bwMode="auto">
            <a:xfrm>
              <a:off x="4378" y="502"/>
              <a:ext cx="25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</a:t>
              </a:r>
            </a:p>
          </p:txBody>
        </p:sp>
        <p:sp>
          <p:nvSpPr>
            <p:cNvPr id="16411" name="Text Box 74"/>
            <p:cNvSpPr txBox="1">
              <a:spLocks noChangeArrowheads="1"/>
            </p:cNvSpPr>
            <p:nvPr/>
          </p:nvSpPr>
          <p:spPr bwMode="auto">
            <a:xfrm>
              <a:off x="4867" y="720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6412" name="Text Box 75"/>
            <p:cNvSpPr txBox="1">
              <a:spLocks noChangeArrowheads="1"/>
            </p:cNvSpPr>
            <p:nvPr/>
          </p:nvSpPr>
          <p:spPr bwMode="auto">
            <a:xfrm>
              <a:off x="5280" y="1392"/>
              <a:ext cx="28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51</a:t>
              </a:r>
            </a:p>
          </p:txBody>
        </p:sp>
      </p:grpSp>
      <p:sp>
        <p:nvSpPr>
          <p:cNvPr id="801873" name="Text Box 81"/>
          <p:cNvSpPr txBox="1">
            <a:spLocks noChangeArrowheads="1"/>
          </p:cNvSpPr>
          <p:nvPr/>
        </p:nvSpPr>
        <p:spPr bwMode="auto">
          <a:xfrm>
            <a:off x="365125" y="4654550"/>
            <a:ext cx="7932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于是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求出一个近似最优解为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W(H) =192.</a:t>
            </a:r>
          </a:p>
        </p:txBody>
      </p:sp>
      <p:sp>
        <p:nvSpPr>
          <p:cNvPr id="801874" name="Text Box 82"/>
          <p:cNvSpPr txBox="1">
            <a:spLocks noChangeArrowheads="1"/>
          </p:cNvSpPr>
          <p:nvPr/>
        </p:nvSpPr>
        <p:spPr bwMode="auto">
          <a:xfrm>
            <a:off x="425450" y="5148263"/>
            <a:ext cx="8153400" cy="1200150"/>
          </a:xfrm>
          <a:prstGeom prst="rect">
            <a:avLst/>
          </a:prstGeom>
          <a:solidFill>
            <a:srgbClr val="10203A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注</a:t>
            </a:r>
            <a:r>
              <a:rPr lang="en-US" altLang="zh-CN" dirty="0"/>
              <a:t>: </a:t>
            </a:r>
            <a:r>
              <a:rPr lang="zh-CN" altLang="en-US" dirty="0"/>
              <a:t>为了得到进一步的优解</a:t>
            </a:r>
            <a:r>
              <a:rPr lang="en-US" altLang="zh-CN" dirty="0"/>
              <a:t>, </a:t>
            </a:r>
            <a:r>
              <a:rPr lang="zh-CN" altLang="en-US" dirty="0"/>
              <a:t>可以从几个不同的初始圈开始</a:t>
            </a:r>
            <a:r>
              <a:rPr lang="en-US" altLang="zh-CN" dirty="0"/>
              <a:t>, </a:t>
            </a:r>
            <a:r>
              <a:rPr lang="zh-CN" altLang="en-US" dirty="0"/>
              <a:t>通过边交换技术得到几个近似最优解</a:t>
            </a:r>
            <a:r>
              <a:rPr lang="en-US" altLang="zh-CN" dirty="0"/>
              <a:t>, </a:t>
            </a:r>
            <a:r>
              <a:rPr lang="zh-CN" altLang="en-US" dirty="0"/>
              <a:t>然后从中选取一个近似解</a:t>
            </a:r>
            <a:r>
              <a:rPr lang="en-US" altLang="zh-CN" dirty="0"/>
              <a:t>. </a:t>
            </a:r>
          </a:p>
        </p:txBody>
      </p:sp>
      <p:sp>
        <p:nvSpPr>
          <p:cNvPr id="2" name="右箭头 1"/>
          <p:cNvSpPr>
            <a:spLocks noChangeArrowheads="1"/>
          </p:cNvSpPr>
          <p:nvPr/>
        </p:nvSpPr>
        <p:spPr bwMode="auto">
          <a:xfrm>
            <a:off x="315913" y="2532063"/>
            <a:ext cx="685800" cy="2730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右箭头 53"/>
          <p:cNvSpPr>
            <a:spLocks noChangeArrowheads="1"/>
          </p:cNvSpPr>
          <p:nvPr/>
        </p:nvSpPr>
        <p:spPr bwMode="auto">
          <a:xfrm>
            <a:off x="4581525" y="2579688"/>
            <a:ext cx="685800" cy="2730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1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1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01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01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73" grpId="0"/>
      <p:bldP spid="801874" grpId="0" animBg="1"/>
      <p:bldP spid="2" grpId="0" animBg="1"/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F60CC143-0A1C-4746-95B9-8FC026009068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13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2866" name="Text Box 50"/>
          <p:cNvSpPr txBox="1">
            <a:spLocks noChangeArrowheads="1"/>
          </p:cNvSpPr>
          <p:nvPr/>
        </p:nvSpPr>
        <p:spPr bwMode="auto">
          <a:xfrm>
            <a:off x="304800" y="12192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698CC9"/>
                </a:solidFill>
              </a:rPr>
              <a:t>      </a:t>
            </a:r>
            <a:r>
              <a:rPr lang="en-US" altLang="zh-CN">
                <a:solidFill>
                  <a:srgbClr val="2B51AA"/>
                </a:solidFill>
              </a:rPr>
              <a:t>2</a:t>
            </a:r>
            <a:r>
              <a:rPr lang="zh-CN" altLang="en-US">
                <a:solidFill>
                  <a:srgbClr val="2B51AA"/>
                </a:solidFill>
              </a:rPr>
              <a:t>   最优</a:t>
            </a:r>
            <a:r>
              <a:rPr lang="en-US" altLang="zh-CN">
                <a:solidFill>
                  <a:srgbClr val="2B51AA"/>
                </a:solidFill>
              </a:rPr>
              <a:t>H</a:t>
            </a:r>
            <a:r>
              <a:rPr lang="zh-CN" altLang="en-US">
                <a:solidFill>
                  <a:srgbClr val="2B51AA"/>
                </a:solidFill>
              </a:rPr>
              <a:t>圈的下界</a:t>
            </a:r>
          </a:p>
        </p:txBody>
      </p:sp>
      <p:sp>
        <p:nvSpPr>
          <p:cNvPr id="802867" name="Text Box 51"/>
          <p:cNvSpPr txBox="1">
            <a:spLocks noChangeArrowheads="1"/>
          </p:cNvSpPr>
          <p:nvPr/>
        </p:nvSpPr>
        <p:spPr bwMode="auto">
          <a:xfrm>
            <a:off x="304800" y="17526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可以通过如下方法求出最优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圈的一个下界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2868" name="Text Box 52"/>
          <p:cNvSpPr txBox="1">
            <a:spLocks noChangeArrowheads="1"/>
          </p:cNvSpPr>
          <p:nvPr/>
        </p:nvSpPr>
        <p:spPr bwMode="auto">
          <a:xfrm>
            <a:off x="304800" y="22860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中删掉一点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任意的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得图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</a:t>
            </a:r>
          </a:p>
        </p:txBody>
      </p:sp>
      <p:sp>
        <p:nvSpPr>
          <p:cNvPr id="802869" name="Text Box 53"/>
          <p:cNvSpPr txBox="1">
            <a:spLocks noChangeArrowheads="1"/>
          </p:cNvSpPr>
          <p:nvPr/>
        </p:nvSpPr>
        <p:spPr bwMode="auto">
          <a:xfrm>
            <a:off x="304800" y="28956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(2)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中求出一棵最小生成树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T; </a:t>
            </a:r>
          </a:p>
        </p:txBody>
      </p:sp>
      <p:sp>
        <p:nvSpPr>
          <p:cNvPr id="802870" name="Text Box 54"/>
          <p:cNvSpPr txBox="1">
            <a:spLocks noChangeArrowheads="1"/>
          </p:cNvSpPr>
          <p:nvPr/>
        </p:nvSpPr>
        <p:spPr bwMode="auto">
          <a:xfrm>
            <a:off x="304800" y="34290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(3) 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的关联边中选出两条权值最小者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</a:t>
            </a:r>
            <a:r>
              <a:rPr lang="en-US" altLang="zh-CN" baseline="-25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</a:t>
            </a:r>
            <a:r>
              <a:rPr lang="en-US" altLang="zh-CN" baseline="-25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802871" name="Text Box 55"/>
          <p:cNvSpPr txBox="1">
            <a:spLocks noChangeArrowheads="1"/>
          </p:cNvSpPr>
          <p:nvPr/>
        </p:nvSpPr>
        <p:spPr bwMode="auto">
          <a:xfrm>
            <a:off x="304800" y="40386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的最优圈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</a:p>
        </p:txBody>
      </p:sp>
      <p:graphicFrame>
        <p:nvGraphicFramePr>
          <p:cNvPr id="802872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838553"/>
              </p:ext>
            </p:extLst>
          </p:nvPr>
        </p:nvGraphicFramePr>
        <p:xfrm>
          <a:off x="838200" y="4648200"/>
          <a:ext cx="449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3" imgW="1904174" imgH="215806" progId="Equation.DSMT4">
                  <p:embed/>
                </p:oleObj>
              </mc:Choice>
              <mc:Fallback>
                <p:oleObj name="Equation" r:id="rId3" imgW="1904174" imgH="215806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648200"/>
                        <a:ext cx="44958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2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2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2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2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2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2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2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2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2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2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2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2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02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2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66" grpId="0"/>
      <p:bldP spid="802867" grpId="0"/>
      <p:bldP spid="802868" grpId="0"/>
      <p:bldP spid="802869" grpId="0"/>
      <p:bldP spid="802870" grpId="0"/>
      <p:bldP spid="8028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B359E76-AEE8-4263-A5B1-0823065C60F1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14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3842" name="Text Box 2"/>
          <p:cNvSpPr txBox="1">
            <a:spLocks noChangeArrowheads="1"/>
          </p:cNvSpPr>
          <p:nvPr/>
        </p:nvSpPr>
        <p:spPr bwMode="auto">
          <a:xfrm>
            <a:off x="520700" y="1006475"/>
            <a:ext cx="793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4</a:t>
            </a:r>
            <a:r>
              <a:rPr lang="en-US" altLang="zh-CN" dirty="0" smtClean="0">
                <a:solidFill>
                  <a:srgbClr val="698CC9"/>
                </a:solidFill>
                <a:latin typeface="+mn-lt"/>
              </a:rPr>
              <a:t>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估计例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中最优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圈的下界</a:t>
            </a:r>
          </a:p>
        </p:txBody>
      </p:sp>
      <p:sp>
        <p:nvSpPr>
          <p:cNvPr id="803849" name="Text Box 9"/>
          <p:cNvSpPr txBox="1">
            <a:spLocks noChangeArrowheads="1"/>
          </p:cNvSpPr>
          <p:nvPr/>
        </p:nvSpPr>
        <p:spPr bwMode="auto">
          <a:xfrm>
            <a:off x="520700" y="1508125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中删掉点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NY,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求得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NY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的一棵最优生成树为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03869" name="Group 29"/>
          <p:cNvGrpSpPr>
            <a:grpSpLocks/>
          </p:cNvGrpSpPr>
          <p:nvPr/>
        </p:nvGrpSpPr>
        <p:grpSpPr bwMode="auto">
          <a:xfrm>
            <a:off x="2286000" y="2217738"/>
            <a:ext cx="3597275" cy="2808287"/>
            <a:chOff x="1344" y="1248"/>
            <a:chExt cx="2266" cy="1769"/>
          </a:xfrm>
        </p:grpSpPr>
        <p:grpSp>
          <p:nvGrpSpPr>
            <p:cNvPr id="17415" name="Group 23"/>
            <p:cNvGrpSpPr>
              <a:grpSpLocks/>
            </p:cNvGrpSpPr>
            <p:nvPr/>
          </p:nvGrpSpPr>
          <p:grpSpPr bwMode="auto">
            <a:xfrm>
              <a:off x="1344" y="1248"/>
              <a:ext cx="2266" cy="1769"/>
              <a:chOff x="1296" y="1008"/>
              <a:chExt cx="2266" cy="1769"/>
            </a:xfrm>
          </p:grpSpPr>
          <p:sp>
            <p:nvSpPr>
              <p:cNvPr id="18444" name="Line 10"/>
              <p:cNvSpPr>
                <a:spLocks noChangeShapeType="1"/>
              </p:cNvSpPr>
              <p:nvPr/>
            </p:nvSpPr>
            <p:spPr bwMode="auto">
              <a:xfrm>
                <a:off x="1536" y="1344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8445" name="Line 11"/>
              <p:cNvSpPr>
                <a:spLocks noChangeShapeType="1"/>
              </p:cNvSpPr>
              <p:nvPr/>
            </p:nvSpPr>
            <p:spPr bwMode="auto">
              <a:xfrm flipV="1">
                <a:off x="1536" y="1152"/>
                <a:ext cx="720" cy="96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8446" name="Line 12"/>
              <p:cNvSpPr>
                <a:spLocks noChangeShapeType="1"/>
              </p:cNvSpPr>
              <p:nvPr/>
            </p:nvSpPr>
            <p:spPr bwMode="auto">
              <a:xfrm>
                <a:off x="2256" y="1152"/>
                <a:ext cx="0" cy="139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8447" name="Line 13"/>
              <p:cNvSpPr>
                <a:spLocks noChangeShapeType="1"/>
              </p:cNvSpPr>
              <p:nvPr/>
            </p:nvSpPr>
            <p:spPr bwMode="auto">
              <a:xfrm>
                <a:off x="2256" y="1152"/>
                <a:ext cx="816" cy="57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8448" name="Text Box 14"/>
              <p:cNvSpPr txBox="1">
                <a:spLocks noChangeArrowheads="1"/>
              </p:cNvSpPr>
              <p:nvPr/>
            </p:nvSpPr>
            <p:spPr bwMode="auto">
              <a:xfrm>
                <a:off x="1824" y="1632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51</a:t>
                </a:r>
              </a:p>
            </p:txBody>
          </p:sp>
          <p:sp>
            <p:nvSpPr>
              <p:cNvPr id="18449" name="Text Box 15"/>
              <p:cNvSpPr txBox="1">
                <a:spLocks noChangeArrowheads="1"/>
              </p:cNvSpPr>
              <p:nvPr/>
            </p:nvSpPr>
            <p:spPr bwMode="auto">
              <a:xfrm>
                <a:off x="1296" y="1584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13</a:t>
                </a:r>
              </a:p>
            </p:txBody>
          </p:sp>
          <p:sp>
            <p:nvSpPr>
              <p:cNvPr id="18450" name="Text Box 16"/>
              <p:cNvSpPr txBox="1">
                <a:spLocks noChangeArrowheads="1"/>
              </p:cNvSpPr>
              <p:nvPr/>
            </p:nvSpPr>
            <p:spPr bwMode="auto">
              <a:xfrm>
                <a:off x="3072" y="1680"/>
                <a:ext cx="4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MC</a:t>
                </a:r>
              </a:p>
            </p:txBody>
          </p:sp>
          <p:sp>
            <p:nvSpPr>
              <p:cNvPr id="18451" name="Text Box 17"/>
              <p:cNvSpPr txBox="1">
                <a:spLocks noChangeArrowheads="1"/>
              </p:cNvSpPr>
              <p:nvPr/>
            </p:nvSpPr>
            <p:spPr bwMode="auto">
              <a:xfrm>
                <a:off x="2688" y="1296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56</a:t>
                </a:r>
              </a:p>
            </p:txBody>
          </p:sp>
          <p:sp>
            <p:nvSpPr>
              <p:cNvPr id="18452" name="Text Box 18"/>
              <p:cNvSpPr txBox="1">
                <a:spLocks noChangeArrowheads="1"/>
              </p:cNvSpPr>
              <p:nvPr/>
            </p:nvSpPr>
            <p:spPr bwMode="auto">
              <a:xfrm>
                <a:off x="2016" y="2064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8453" name="Text Box 19"/>
              <p:cNvSpPr txBox="1">
                <a:spLocks noChangeArrowheads="1"/>
              </p:cNvSpPr>
              <p:nvPr/>
            </p:nvSpPr>
            <p:spPr bwMode="auto">
              <a:xfrm>
                <a:off x="2160" y="2544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Pa</a:t>
                </a:r>
              </a:p>
            </p:txBody>
          </p:sp>
          <p:sp>
            <p:nvSpPr>
              <p:cNvPr id="18454" name="Text Box 20"/>
              <p:cNvSpPr txBox="1">
                <a:spLocks noChangeArrowheads="1"/>
              </p:cNvSpPr>
              <p:nvPr/>
            </p:nvSpPr>
            <p:spPr bwMode="auto">
              <a:xfrm>
                <a:off x="2256" y="1008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L</a:t>
                </a:r>
              </a:p>
            </p:txBody>
          </p:sp>
          <p:sp>
            <p:nvSpPr>
              <p:cNvPr id="18455" name="Text Box 21"/>
              <p:cNvSpPr txBox="1">
                <a:spLocks noChangeArrowheads="1"/>
              </p:cNvSpPr>
              <p:nvPr/>
            </p:nvSpPr>
            <p:spPr bwMode="auto">
              <a:xfrm>
                <a:off x="1344" y="2112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Pe</a:t>
                </a:r>
              </a:p>
            </p:txBody>
          </p:sp>
          <p:sp>
            <p:nvSpPr>
              <p:cNvPr id="18456" name="Text Box 22"/>
              <p:cNvSpPr txBox="1">
                <a:spLocks noChangeArrowheads="1"/>
              </p:cNvSpPr>
              <p:nvPr/>
            </p:nvSpPr>
            <p:spPr bwMode="auto">
              <a:xfrm>
                <a:off x="1296" y="1200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T</a:t>
                </a:r>
              </a:p>
            </p:txBody>
          </p:sp>
        </p:grpSp>
        <p:sp>
          <p:nvSpPr>
            <p:cNvPr id="18440" name="Line 24"/>
            <p:cNvSpPr>
              <a:spLocks noChangeShapeType="1"/>
            </p:cNvSpPr>
            <p:nvPr/>
          </p:nvSpPr>
          <p:spPr bwMode="auto">
            <a:xfrm flipH="1">
              <a:off x="3024" y="1968"/>
              <a:ext cx="96" cy="62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prstDash val="sysDot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41" name="Line 25"/>
            <p:cNvSpPr>
              <a:spLocks noChangeShapeType="1"/>
            </p:cNvSpPr>
            <p:nvPr/>
          </p:nvSpPr>
          <p:spPr bwMode="auto">
            <a:xfrm>
              <a:off x="2304" y="1392"/>
              <a:ext cx="720" cy="120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prstDash val="sysDot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42" name="Text Box 26"/>
            <p:cNvSpPr txBox="1">
              <a:spLocks noChangeArrowheads="1"/>
            </p:cNvSpPr>
            <p:nvPr/>
          </p:nvSpPr>
          <p:spPr bwMode="auto">
            <a:xfrm>
              <a:off x="2400" y="1920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35</a:t>
              </a:r>
            </a:p>
          </p:txBody>
        </p:sp>
        <p:sp>
          <p:nvSpPr>
            <p:cNvPr id="18443" name="Text Box 27"/>
            <p:cNvSpPr txBox="1">
              <a:spLocks noChangeArrowheads="1"/>
            </p:cNvSpPr>
            <p:nvPr/>
          </p:nvSpPr>
          <p:spPr bwMode="auto">
            <a:xfrm>
              <a:off x="3072" y="2208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21</a:t>
              </a:r>
            </a:p>
          </p:txBody>
        </p:sp>
      </p:grpSp>
      <p:sp>
        <p:nvSpPr>
          <p:cNvPr id="803868" name="Text Box 28"/>
          <p:cNvSpPr txBox="1">
            <a:spLocks noChangeArrowheads="1"/>
          </p:cNvSpPr>
          <p:nvPr/>
        </p:nvSpPr>
        <p:spPr bwMode="auto">
          <a:xfrm>
            <a:off x="520700" y="514508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W(H) ≥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122+35+21=178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3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3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3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3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3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3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3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2" grpId="0"/>
      <p:bldP spid="803849" grpId="0"/>
      <p:bldP spid="8038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ED056FA-AA9E-4DA1-83CC-60A45E31C30B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15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4866" name="Text Box 2"/>
          <p:cNvSpPr txBox="1">
            <a:spLocks noChangeArrowheads="1"/>
          </p:cNvSpPr>
          <p:nvPr/>
        </p:nvSpPr>
        <p:spPr bwMode="auto">
          <a:xfrm>
            <a:off x="396875" y="1016000"/>
            <a:ext cx="8077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2B51AA"/>
                </a:solidFill>
              </a:rPr>
              <a:t>例</a:t>
            </a:r>
            <a:r>
              <a:rPr lang="en-US" altLang="zh-CN" sz="2400" dirty="0">
                <a:solidFill>
                  <a:srgbClr val="2B51AA"/>
                </a:solidFill>
              </a:rPr>
              <a:t>5</a:t>
            </a:r>
            <a:r>
              <a:rPr lang="en-US" altLang="zh-CN" sz="2400" dirty="0">
                <a:solidFill>
                  <a:srgbClr val="698CC9"/>
                </a:solidFill>
                <a:latin typeface="+mn-lt"/>
              </a:rPr>
              <a:t>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是赋权完全图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对所有的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x, y, z ∈V(G),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满足三角不等式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en-US" altLang="zh-CN" sz="2400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W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sz="2400" i="1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xy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)+ </a:t>
            </a:r>
            <a:r>
              <a:rPr lang="en-US" altLang="zh-CN" sz="2400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W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sz="2400" i="1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yz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≥</a:t>
            </a:r>
            <a:r>
              <a:rPr lang="en-US" altLang="zh-CN" sz="2400" i="1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W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i="1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xz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.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G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中最优圈的权最多是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z="2400" i="1" dirty="0">
                <a:solidFill>
                  <a:schemeClr val="bg2">
                    <a:lumMod val="85000"/>
                    <a:lumOff val="15000"/>
                  </a:schemeClr>
                </a:solidFill>
              </a:rPr>
              <a:t>W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(T),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这里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中一棵最小生成树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4888" name="Text Box 24"/>
          <p:cNvSpPr txBox="1">
            <a:spLocks noChangeArrowheads="1"/>
          </p:cNvSpPr>
          <p:nvPr/>
        </p:nvSpPr>
        <p:spPr bwMode="auto">
          <a:xfrm>
            <a:off x="396875" y="2182813"/>
            <a:ext cx="79248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的一棵最小生成树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的每条边添上一条平行边得图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显然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是欧拉图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04924" name="Group 60"/>
          <p:cNvGrpSpPr>
            <a:grpSpLocks/>
          </p:cNvGrpSpPr>
          <p:nvPr/>
        </p:nvGrpSpPr>
        <p:grpSpPr bwMode="auto">
          <a:xfrm>
            <a:off x="1449388" y="3143250"/>
            <a:ext cx="2530475" cy="2286000"/>
            <a:chOff x="336" y="1920"/>
            <a:chExt cx="1594" cy="1440"/>
          </a:xfrm>
        </p:grpSpPr>
        <p:grpSp>
          <p:nvGrpSpPr>
            <p:cNvPr id="18459" name="Group 37"/>
            <p:cNvGrpSpPr>
              <a:grpSpLocks/>
            </p:cNvGrpSpPr>
            <p:nvPr/>
          </p:nvGrpSpPr>
          <p:grpSpPr bwMode="auto">
            <a:xfrm>
              <a:off x="336" y="1920"/>
              <a:ext cx="1594" cy="1097"/>
              <a:chOff x="336" y="1920"/>
              <a:chExt cx="1594" cy="1097"/>
            </a:xfrm>
          </p:grpSpPr>
          <p:grpSp>
            <p:nvGrpSpPr>
              <p:cNvPr id="18461" name="Group 30"/>
              <p:cNvGrpSpPr>
                <a:grpSpLocks/>
              </p:cNvGrpSpPr>
              <p:nvPr/>
            </p:nvGrpSpPr>
            <p:grpSpPr bwMode="auto">
              <a:xfrm>
                <a:off x="576" y="2064"/>
                <a:ext cx="1008" cy="720"/>
                <a:chOff x="1872" y="2064"/>
                <a:chExt cx="1008" cy="720"/>
              </a:xfrm>
            </p:grpSpPr>
            <p:sp>
              <p:nvSpPr>
                <p:cNvPr id="19492" name="Line 25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288" cy="336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9493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872" y="2400"/>
                  <a:ext cx="480" cy="288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9494" name="Line 27"/>
                <p:cNvSpPr>
                  <a:spLocks noChangeShapeType="1"/>
                </p:cNvSpPr>
                <p:nvPr/>
              </p:nvSpPr>
              <p:spPr bwMode="auto">
                <a:xfrm>
                  <a:off x="2352" y="2400"/>
                  <a:ext cx="528" cy="24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9495" name="Line 28"/>
                <p:cNvSpPr>
                  <a:spLocks noChangeShapeType="1"/>
                </p:cNvSpPr>
                <p:nvPr/>
              </p:nvSpPr>
              <p:spPr bwMode="auto">
                <a:xfrm>
                  <a:off x="2736" y="2112"/>
                  <a:ext cx="144" cy="528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9496" name="Line 29"/>
                <p:cNvSpPr>
                  <a:spLocks noChangeShapeType="1"/>
                </p:cNvSpPr>
                <p:nvPr/>
              </p:nvSpPr>
              <p:spPr bwMode="auto">
                <a:xfrm>
                  <a:off x="1872" y="2688"/>
                  <a:ext cx="528" cy="96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19486" name="Text Box 31"/>
              <p:cNvSpPr txBox="1">
                <a:spLocks noChangeArrowheads="1"/>
              </p:cNvSpPr>
              <p:nvPr/>
            </p:nvSpPr>
            <p:spPr bwMode="auto">
              <a:xfrm>
                <a:off x="480" y="1920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9487" name="Text Box 32"/>
              <p:cNvSpPr txBox="1">
                <a:spLocks noChangeArrowheads="1"/>
              </p:cNvSpPr>
              <p:nvPr/>
            </p:nvSpPr>
            <p:spPr bwMode="auto">
              <a:xfrm>
                <a:off x="1440" y="1968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9488" name="Text Box 33"/>
              <p:cNvSpPr txBox="1">
                <a:spLocks noChangeArrowheads="1"/>
              </p:cNvSpPr>
              <p:nvPr/>
            </p:nvSpPr>
            <p:spPr bwMode="auto">
              <a:xfrm>
                <a:off x="960" y="2400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9489" name="Text Box 34"/>
              <p:cNvSpPr txBox="1">
                <a:spLocks noChangeArrowheads="1"/>
              </p:cNvSpPr>
              <p:nvPr/>
            </p:nvSpPr>
            <p:spPr bwMode="auto">
              <a:xfrm>
                <a:off x="336" y="2640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9490" name="Text Box 35"/>
              <p:cNvSpPr txBox="1">
                <a:spLocks noChangeArrowheads="1"/>
              </p:cNvSpPr>
              <p:nvPr/>
            </p:nvSpPr>
            <p:spPr bwMode="auto">
              <a:xfrm>
                <a:off x="1632" y="2544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19491" name="Text Box 36"/>
              <p:cNvSpPr txBox="1">
                <a:spLocks noChangeArrowheads="1"/>
              </p:cNvSpPr>
              <p:nvPr/>
            </p:nvSpPr>
            <p:spPr bwMode="auto">
              <a:xfrm>
                <a:off x="1056" y="2784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6</a:t>
                </a:r>
              </a:p>
            </p:txBody>
          </p:sp>
        </p:grpSp>
        <p:sp>
          <p:nvSpPr>
            <p:cNvPr id="19484" name="Text Box 51"/>
            <p:cNvSpPr txBox="1">
              <a:spLocks noChangeArrowheads="1"/>
            </p:cNvSpPr>
            <p:nvPr/>
          </p:nvSpPr>
          <p:spPr bwMode="auto">
            <a:xfrm>
              <a:off x="912" y="3072"/>
              <a:ext cx="49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T</a:t>
              </a:r>
            </a:p>
          </p:txBody>
        </p:sp>
      </p:grpSp>
      <p:grpSp>
        <p:nvGrpSpPr>
          <p:cNvPr id="804923" name="Group 59"/>
          <p:cNvGrpSpPr>
            <a:grpSpLocks/>
          </p:cNvGrpSpPr>
          <p:nvPr/>
        </p:nvGrpSpPr>
        <p:grpSpPr bwMode="auto">
          <a:xfrm>
            <a:off x="4572000" y="3162300"/>
            <a:ext cx="2530475" cy="2209800"/>
            <a:chOff x="2400" y="1968"/>
            <a:chExt cx="1594" cy="1392"/>
          </a:xfrm>
        </p:grpSpPr>
        <p:grpSp>
          <p:nvGrpSpPr>
            <p:cNvPr id="18440" name="Group 38"/>
            <p:cNvGrpSpPr>
              <a:grpSpLocks/>
            </p:cNvGrpSpPr>
            <p:nvPr/>
          </p:nvGrpSpPr>
          <p:grpSpPr bwMode="auto">
            <a:xfrm>
              <a:off x="2400" y="1968"/>
              <a:ext cx="1594" cy="1097"/>
              <a:chOff x="336" y="1920"/>
              <a:chExt cx="1594" cy="1097"/>
            </a:xfrm>
          </p:grpSpPr>
          <p:grpSp>
            <p:nvGrpSpPr>
              <p:cNvPr id="18447" name="Group 39"/>
              <p:cNvGrpSpPr>
                <a:grpSpLocks/>
              </p:cNvGrpSpPr>
              <p:nvPr/>
            </p:nvGrpSpPr>
            <p:grpSpPr bwMode="auto">
              <a:xfrm>
                <a:off x="576" y="2064"/>
                <a:ext cx="1008" cy="720"/>
                <a:chOff x="1872" y="2064"/>
                <a:chExt cx="1008" cy="720"/>
              </a:xfrm>
            </p:grpSpPr>
            <p:sp>
              <p:nvSpPr>
                <p:cNvPr id="19478" name="Line 40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288" cy="336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947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872" y="2400"/>
                  <a:ext cx="480" cy="288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9480" name="Line 42"/>
                <p:cNvSpPr>
                  <a:spLocks noChangeShapeType="1"/>
                </p:cNvSpPr>
                <p:nvPr/>
              </p:nvSpPr>
              <p:spPr bwMode="auto">
                <a:xfrm>
                  <a:off x="2352" y="2400"/>
                  <a:ext cx="528" cy="24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9481" name="Line 43"/>
                <p:cNvSpPr>
                  <a:spLocks noChangeShapeType="1"/>
                </p:cNvSpPr>
                <p:nvPr/>
              </p:nvSpPr>
              <p:spPr bwMode="auto">
                <a:xfrm>
                  <a:off x="2736" y="2112"/>
                  <a:ext cx="144" cy="528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9482" name="Line 44"/>
                <p:cNvSpPr>
                  <a:spLocks noChangeShapeType="1"/>
                </p:cNvSpPr>
                <p:nvPr/>
              </p:nvSpPr>
              <p:spPr bwMode="auto">
                <a:xfrm>
                  <a:off x="1872" y="2688"/>
                  <a:ext cx="528" cy="96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19472" name="Text Box 45"/>
              <p:cNvSpPr txBox="1">
                <a:spLocks noChangeArrowheads="1"/>
              </p:cNvSpPr>
              <p:nvPr/>
            </p:nvSpPr>
            <p:spPr bwMode="auto">
              <a:xfrm>
                <a:off x="480" y="1920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9473" name="Text Box 46"/>
              <p:cNvSpPr txBox="1">
                <a:spLocks noChangeArrowheads="1"/>
              </p:cNvSpPr>
              <p:nvPr/>
            </p:nvSpPr>
            <p:spPr bwMode="auto">
              <a:xfrm>
                <a:off x="1440" y="1968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9474" name="Text Box 47"/>
              <p:cNvSpPr txBox="1">
                <a:spLocks noChangeArrowheads="1"/>
              </p:cNvSpPr>
              <p:nvPr/>
            </p:nvSpPr>
            <p:spPr bwMode="auto">
              <a:xfrm>
                <a:off x="960" y="2400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9475" name="Text Box 48"/>
              <p:cNvSpPr txBox="1">
                <a:spLocks noChangeArrowheads="1"/>
              </p:cNvSpPr>
              <p:nvPr/>
            </p:nvSpPr>
            <p:spPr bwMode="auto">
              <a:xfrm>
                <a:off x="336" y="2640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9476" name="Text Box 49"/>
              <p:cNvSpPr txBox="1">
                <a:spLocks noChangeArrowheads="1"/>
              </p:cNvSpPr>
              <p:nvPr/>
            </p:nvSpPr>
            <p:spPr bwMode="auto">
              <a:xfrm>
                <a:off x="1632" y="2544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19477" name="Text Box 50"/>
              <p:cNvSpPr txBox="1">
                <a:spLocks noChangeArrowheads="1"/>
              </p:cNvSpPr>
              <p:nvPr/>
            </p:nvSpPr>
            <p:spPr bwMode="auto">
              <a:xfrm>
                <a:off x="1056" y="2784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6</a:t>
                </a:r>
              </a:p>
            </p:txBody>
          </p:sp>
        </p:grpSp>
        <p:sp>
          <p:nvSpPr>
            <p:cNvPr id="19465" name="Text Box 52"/>
            <p:cNvSpPr txBox="1">
              <a:spLocks noChangeArrowheads="1"/>
            </p:cNvSpPr>
            <p:nvPr/>
          </p:nvSpPr>
          <p:spPr bwMode="auto">
            <a:xfrm>
              <a:off x="3024" y="3072"/>
              <a:ext cx="49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T</a:t>
              </a:r>
              <a:r>
                <a:rPr lang="en-US" altLang="zh-CN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9466" name="Freeform 53"/>
            <p:cNvSpPr>
              <a:spLocks/>
            </p:cNvSpPr>
            <p:nvPr/>
          </p:nvSpPr>
          <p:spPr bwMode="auto">
            <a:xfrm>
              <a:off x="2832" y="2104"/>
              <a:ext cx="296" cy="344"/>
            </a:xfrm>
            <a:custGeom>
              <a:avLst/>
              <a:gdLst>
                <a:gd name="T0" fmla="*/ 0 w 296"/>
                <a:gd name="T1" fmla="*/ 8 h 344"/>
                <a:gd name="T2" fmla="*/ 144 w 296"/>
                <a:gd name="T3" fmla="*/ 8 h 344"/>
                <a:gd name="T4" fmla="*/ 240 w 296"/>
                <a:gd name="T5" fmla="*/ 56 h 344"/>
                <a:gd name="T6" fmla="*/ 288 w 296"/>
                <a:gd name="T7" fmla="*/ 200 h 344"/>
                <a:gd name="T8" fmla="*/ 288 w 296"/>
                <a:gd name="T9" fmla="*/ 344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344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24"/>
                    <a:pt x="240" y="56"/>
                  </a:cubicBezTo>
                  <a:cubicBezTo>
                    <a:pt x="264" y="88"/>
                    <a:pt x="280" y="152"/>
                    <a:pt x="288" y="200"/>
                  </a:cubicBezTo>
                  <a:cubicBezTo>
                    <a:pt x="296" y="248"/>
                    <a:pt x="288" y="320"/>
                    <a:pt x="288" y="344"/>
                  </a:cubicBezTo>
                </a:path>
              </a:pathLst>
            </a:custGeom>
            <a:noFill/>
            <a:ln w="38100" cap="flat" cmpd="sng">
              <a:solidFill>
                <a:srgbClr val="810080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467" name="Freeform 54"/>
            <p:cNvSpPr>
              <a:spLocks/>
            </p:cNvSpPr>
            <p:nvPr/>
          </p:nvSpPr>
          <p:spPr bwMode="auto">
            <a:xfrm>
              <a:off x="3120" y="2384"/>
              <a:ext cx="528" cy="304"/>
            </a:xfrm>
            <a:custGeom>
              <a:avLst/>
              <a:gdLst>
                <a:gd name="T0" fmla="*/ 0 w 528"/>
                <a:gd name="T1" fmla="*/ 64 h 304"/>
                <a:gd name="T2" fmla="*/ 144 w 528"/>
                <a:gd name="T3" fmla="*/ 16 h 304"/>
                <a:gd name="T4" fmla="*/ 240 w 528"/>
                <a:gd name="T5" fmla="*/ 16 h 304"/>
                <a:gd name="T6" fmla="*/ 384 w 528"/>
                <a:gd name="T7" fmla="*/ 112 h 304"/>
                <a:gd name="T8" fmla="*/ 528 w 528"/>
                <a:gd name="T9" fmla="*/ 304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" h="304">
                  <a:moveTo>
                    <a:pt x="0" y="64"/>
                  </a:moveTo>
                  <a:cubicBezTo>
                    <a:pt x="52" y="44"/>
                    <a:pt x="104" y="24"/>
                    <a:pt x="144" y="16"/>
                  </a:cubicBezTo>
                  <a:cubicBezTo>
                    <a:pt x="184" y="8"/>
                    <a:pt x="200" y="0"/>
                    <a:pt x="240" y="16"/>
                  </a:cubicBezTo>
                  <a:cubicBezTo>
                    <a:pt x="280" y="32"/>
                    <a:pt x="336" y="64"/>
                    <a:pt x="384" y="112"/>
                  </a:cubicBezTo>
                  <a:cubicBezTo>
                    <a:pt x="432" y="160"/>
                    <a:pt x="504" y="272"/>
                    <a:pt x="528" y="304"/>
                  </a:cubicBezTo>
                </a:path>
              </a:pathLst>
            </a:custGeom>
            <a:noFill/>
            <a:ln w="38100" cap="flat" cmpd="sng">
              <a:solidFill>
                <a:srgbClr val="810080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468" name="Freeform 55"/>
            <p:cNvSpPr>
              <a:spLocks/>
            </p:cNvSpPr>
            <p:nvPr/>
          </p:nvSpPr>
          <p:spPr bwMode="auto">
            <a:xfrm>
              <a:off x="3504" y="2160"/>
              <a:ext cx="200" cy="528"/>
            </a:xfrm>
            <a:custGeom>
              <a:avLst/>
              <a:gdLst>
                <a:gd name="T0" fmla="*/ 0 w 200"/>
                <a:gd name="T1" fmla="*/ 0 h 528"/>
                <a:gd name="T2" fmla="*/ 144 w 200"/>
                <a:gd name="T3" fmla="*/ 96 h 528"/>
                <a:gd name="T4" fmla="*/ 192 w 200"/>
                <a:gd name="T5" fmla="*/ 240 h 528"/>
                <a:gd name="T6" fmla="*/ 192 w 200"/>
                <a:gd name="T7" fmla="*/ 432 h 528"/>
                <a:gd name="T8" fmla="*/ 144 w 200"/>
                <a:gd name="T9" fmla="*/ 528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528">
                  <a:moveTo>
                    <a:pt x="0" y="0"/>
                  </a:moveTo>
                  <a:cubicBezTo>
                    <a:pt x="56" y="28"/>
                    <a:pt x="112" y="56"/>
                    <a:pt x="144" y="96"/>
                  </a:cubicBezTo>
                  <a:cubicBezTo>
                    <a:pt x="176" y="136"/>
                    <a:pt x="184" y="184"/>
                    <a:pt x="192" y="240"/>
                  </a:cubicBezTo>
                  <a:cubicBezTo>
                    <a:pt x="200" y="296"/>
                    <a:pt x="200" y="384"/>
                    <a:pt x="192" y="432"/>
                  </a:cubicBezTo>
                  <a:cubicBezTo>
                    <a:pt x="184" y="480"/>
                    <a:pt x="152" y="512"/>
                    <a:pt x="144" y="528"/>
                  </a:cubicBezTo>
                </a:path>
              </a:pathLst>
            </a:custGeom>
            <a:noFill/>
            <a:ln w="38100" cap="flat" cmpd="sng">
              <a:solidFill>
                <a:srgbClr val="810080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469" name="Freeform 57"/>
            <p:cNvSpPr>
              <a:spLocks/>
            </p:cNvSpPr>
            <p:nvPr/>
          </p:nvSpPr>
          <p:spPr bwMode="auto">
            <a:xfrm>
              <a:off x="2640" y="2376"/>
              <a:ext cx="480" cy="360"/>
            </a:xfrm>
            <a:custGeom>
              <a:avLst/>
              <a:gdLst>
                <a:gd name="T0" fmla="*/ 480 w 480"/>
                <a:gd name="T1" fmla="*/ 72 h 360"/>
                <a:gd name="T2" fmla="*/ 336 w 480"/>
                <a:gd name="T3" fmla="*/ 24 h 360"/>
                <a:gd name="T4" fmla="*/ 192 w 480"/>
                <a:gd name="T5" fmla="*/ 24 h 360"/>
                <a:gd name="T6" fmla="*/ 48 w 480"/>
                <a:gd name="T7" fmla="*/ 168 h 360"/>
                <a:gd name="T8" fmla="*/ 0 w 480"/>
                <a:gd name="T9" fmla="*/ 360 h 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0" h="360">
                  <a:moveTo>
                    <a:pt x="480" y="72"/>
                  </a:moveTo>
                  <a:cubicBezTo>
                    <a:pt x="432" y="52"/>
                    <a:pt x="384" y="32"/>
                    <a:pt x="336" y="24"/>
                  </a:cubicBezTo>
                  <a:cubicBezTo>
                    <a:pt x="288" y="16"/>
                    <a:pt x="240" y="0"/>
                    <a:pt x="192" y="24"/>
                  </a:cubicBezTo>
                  <a:cubicBezTo>
                    <a:pt x="144" y="48"/>
                    <a:pt x="80" y="112"/>
                    <a:pt x="48" y="168"/>
                  </a:cubicBezTo>
                  <a:cubicBezTo>
                    <a:pt x="16" y="224"/>
                    <a:pt x="8" y="328"/>
                    <a:pt x="0" y="360"/>
                  </a:cubicBezTo>
                </a:path>
              </a:pathLst>
            </a:custGeom>
            <a:noFill/>
            <a:ln w="38100" cap="flat" cmpd="sng">
              <a:solidFill>
                <a:srgbClr val="810080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470" name="Freeform 58"/>
            <p:cNvSpPr>
              <a:spLocks/>
            </p:cNvSpPr>
            <p:nvPr/>
          </p:nvSpPr>
          <p:spPr bwMode="auto">
            <a:xfrm>
              <a:off x="2640" y="2736"/>
              <a:ext cx="528" cy="192"/>
            </a:xfrm>
            <a:custGeom>
              <a:avLst/>
              <a:gdLst>
                <a:gd name="T0" fmla="*/ 0 w 528"/>
                <a:gd name="T1" fmla="*/ 0 h 192"/>
                <a:gd name="T2" fmla="*/ 48 w 528"/>
                <a:gd name="T3" fmla="*/ 96 h 192"/>
                <a:gd name="T4" fmla="*/ 240 w 528"/>
                <a:gd name="T5" fmla="*/ 192 h 192"/>
                <a:gd name="T6" fmla="*/ 528 w 528"/>
                <a:gd name="T7" fmla="*/ 96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192">
                  <a:moveTo>
                    <a:pt x="0" y="0"/>
                  </a:moveTo>
                  <a:cubicBezTo>
                    <a:pt x="4" y="32"/>
                    <a:pt x="8" y="64"/>
                    <a:pt x="48" y="96"/>
                  </a:cubicBezTo>
                  <a:cubicBezTo>
                    <a:pt x="88" y="128"/>
                    <a:pt x="160" y="192"/>
                    <a:pt x="240" y="192"/>
                  </a:cubicBezTo>
                  <a:cubicBezTo>
                    <a:pt x="320" y="192"/>
                    <a:pt x="480" y="112"/>
                    <a:pt x="528" y="96"/>
                  </a:cubicBezTo>
                </a:path>
              </a:pathLst>
            </a:custGeom>
            <a:noFill/>
            <a:ln w="38100" cap="flat" cmpd="sng">
              <a:solidFill>
                <a:srgbClr val="810080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04925" name="Text Box 61"/>
          <p:cNvSpPr txBox="1">
            <a:spLocks noChangeArrowheads="1"/>
          </p:cNvSpPr>
          <p:nvPr/>
        </p:nvSpPr>
        <p:spPr bwMode="auto">
          <a:xfrm>
            <a:off x="396875" y="547528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Q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的一个欧拉环游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Q=v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….v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ik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4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4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4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4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4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4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4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4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04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4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66" grpId="0"/>
      <p:bldP spid="804888" grpId="0"/>
      <p:bldP spid="8049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45919B2-6AFD-4D7E-9102-FEF27B0D6EE5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16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5891" name="Text Box 3"/>
          <p:cNvSpPr txBox="1">
            <a:spLocks noChangeArrowheads="1"/>
          </p:cNvSpPr>
          <p:nvPr/>
        </p:nvSpPr>
        <p:spPr bwMode="auto">
          <a:xfrm>
            <a:off x="228600" y="955675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则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W(T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)=W(Q)=2W(T)</a:t>
            </a:r>
            <a:endParaRPr lang="en-US" altLang="zh-CN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5927" name="Text Box 39"/>
          <p:cNvSpPr txBox="1">
            <a:spLocks noChangeArrowheads="1"/>
          </p:cNvSpPr>
          <p:nvPr/>
        </p:nvSpPr>
        <p:spPr bwMode="auto">
          <a:xfrm>
            <a:off x="228600" y="1371600"/>
            <a:ext cx="79248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现在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Q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的第三点开始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删掉与前面的重复顶点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得到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的顶点的一个排列</a:t>
            </a:r>
            <a:r>
              <a:rPr lang="el-GR" altLang="zh-CN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π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 </a:t>
            </a:r>
            <a:endParaRPr lang="zh-CN" altLang="el-GR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805928" name="Text Box 40"/>
          <p:cNvSpPr txBox="1">
            <a:spLocks noChangeArrowheads="1"/>
          </p:cNvSpPr>
          <p:nvPr/>
        </p:nvSpPr>
        <p:spPr bwMode="auto">
          <a:xfrm>
            <a:off x="228600" y="22860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由于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是完全图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所以该排列对应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的一个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l-GR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805929" name="Text Box 41"/>
          <p:cNvSpPr txBox="1">
            <a:spLocks noChangeArrowheads="1"/>
          </p:cNvSpPr>
          <p:nvPr/>
        </p:nvSpPr>
        <p:spPr bwMode="auto">
          <a:xfrm>
            <a:off x="228600" y="2819400"/>
            <a:ext cx="79248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在</a:t>
            </a:r>
            <a:r>
              <a:rPr lang="el-GR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π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中任意一条边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uv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,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T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中有一条唯一的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u,v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路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P,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而该路正好是在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Q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中的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u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与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v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间的部分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 </a:t>
            </a:r>
            <a:endParaRPr lang="zh-CN" altLang="el-GR" sz="2400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805930" name="Text Box 42"/>
          <p:cNvSpPr txBox="1">
            <a:spLocks noChangeArrowheads="1"/>
          </p:cNvSpPr>
          <p:nvPr/>
        </p:nvSpPr>
        <p:spPr bwMode="auto">
          <a:xfrm>
            <a:off x="228600" y="3733800"/>
            <a:ext cx="7924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由三角不等式知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W(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uv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≤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W(P)</a:t>
            </a:r>
            <a:endParaRPr lang="en-US" altLang="zh-CN" sz="2400" dirty="0">
              <a:solidFill>
                <a:schemeClr val="bg2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805931" name="Text Box 43"/>
          <p:cNvSpPr txBox="1">
            <a:spLocks noChangeArrowheads="1"/>
          </p:cNvSpPr>
          <p:nvPr/>
        </p:nvSpPr>
        <p:spPr bwMode="auto">
          <a:xfrm>
            <a:off x="304800" y="48768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W(</a:t>
            </a:r>
            <a:r>
              <a:rPr lang="el-GR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π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≤ W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Q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=2W(T)</a:t>
            </a:r>
          </a:p>
        </p:txBody>
      </p:sp>
      <p:sp>
        <p:nvSpPr>
          <p:cNvPr id="805932" name="Text Box 44"/>
          <p:cNvSpPr txBox="1">
            <a:spLocks noChangeArrowheads="1"/>
          </p:cNvSpPr>
          <p:nvPr/>
        </p:nvSpPr>
        <p:spPr bwMode="auto">
          <a:xfrm>
            <a:off x="228600" y="5414963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即最优圈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的权值满足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W(H) ≤ W(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π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 ≤ W(Q) ≤ 2W(T).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5933" name="Text Box 45"/>
          <p:cNvSpPr txBox="1">
            <a:spLocks noChangeArrowheads="1"/>
          </p:cNvSpPr>
          <p:nvPr/>
        </p:nvSpPr>
        <p:spPr bwMode="auto">
          <a:xfrm>
            <a:off x="228600" y="43434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由于将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π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中的边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uv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中的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uv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来代替就得到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Q,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5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5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5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5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5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5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5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5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5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5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5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5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5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5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5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5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1" grpId="0"/>
      <p:bldP spid="805927" grpId="0"/>
      <p:bldP spid="805928" grpId="0"/>
      <p:bldP spid="805929" grpId="0"/>
      <p:bldP spid="805930" grpId="0"/>
      <p:bldP spid="805931" grpId="0"/>
      <p:bldP spid="805932" grpId="0"/>
      <p:bldP spid="8059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57B23BC-1F52-4FEC-8D1F-BD009BC659E6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17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483" name="Rectangle 8"/>
          <p:cNvSpPr>
            <a:spLocks noChangeArrowheads="1"/>
          </p:cNvSpPr>
          <p:nvPr/>
        </p:nvSpPr>
        <p:spPr bwMode="auto">
          <a:xfrm>
            <a:off x="457200" y="1752600"/>
            <a:ext cx="76962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rgbClr val="FF66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4400">
                <a:solidFill>
                  <a:srgbClr val="FF6600"/>
                </a:solidFill>
                <a:latin typeface="宋体" panose="02010600030101010101" pitchFamily="2" charset="-122"/>
              </a:rPr>
              <a:t>作业</a:t>
            </a:r>
            <a:endParaRPr lang="zh-CN" altLang="el-GR" sz="4400">
              <a:solidFill>
                <a:srgbClr val="FF6600"/>
              </a:solidFill>
              <a:latin typeface="宋体" panose="02010600030101010101" pitchFamily="2" charset="-122"/>
            </a:endParaRPr>
          </a:p>
        </p:txBody>
      </p:sp>
      <p:sp>
        <p:nvSpPr>
          <p:cNvPr id="21508" name="Rectangle 9"/>
          <p:cNvSpPr>
            <a:spLocks noChangeArrowheads="1"/>
          </p:cNvSpPr>
          <p:nvPr/>
        </p:nvSpPr>
        <p:spPr bwMode="auto">
          <a:xfrm>
            <a:off x="533400" y="28956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P97---99    </a:t>
            </a:r>
            <a:r>
              <a:rPr lang="zh-CN" altLang="en-US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习题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 : </a:t>
            </a:r>
            <a:r>
              <a:rPr lang="zh-CN" altLang="en-US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A3A3503-0CC5-4B67-86A3-A845598B499F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18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362200" y="2286000"/>
            <a:ext cx="4800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 b="0">
                <a:solidFill>
                  <a:srgbClr val="810080"/>
                </a:solidFill>
              </a:rPr>
              <a:t>Thank     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3074F18-01F1-47E3-B6B7-765E5FC4AA14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6199" name="Text Box 39"/>
          <p:cNvSpPr txBox="1">
            <a:spLocks noChangeArrowheads="1"/>
          </p:cNvSpPr>
          <p:nvPr/>
        </p:nvSpPr>
        <p:spPr bwMode="auto">
          <a:xfrm>
            <a:off x="457200" y="1477963"/>
            <a:ext cx="754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6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本次课主要内容</a:t>
            </a:r>
          </a:p>
        </p:txBody>
      </p:sp>
      <p:sp>
        <p:nvSpPr>
          <p:cNvPr id="476267" name="Text Box 107"/>
          <p:cNvSpPr txBox="1">
            <a:spLocks noChangeArrowheads="1"/>
          </p:cNvSpPr>
          <p:nvPr/>
        </p:nvSpPr>
        <p:spPr bwMode="auto">
          <a:xfrm>
            <a:off x="533400" y="30781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、度极大非哈密尔顿图</a:t>
            </a:r>
            <a:endParaRPr lang="en-US" altLang="zh-CN" sz="32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6268" name="Text Box 108"/>
          <p:cNvSpPr txBox="1">
            <a:spLocks noChangeArrowheads="1"/>
          </p:cNvSpPr>
          <p:nvPr/>
        </p:nvSpPr>
        <p:spPr bwMode="auto">
          <a:xfrm>
            <a:off x="533400" y="39163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二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TSP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问题</a:t>
            </a:r>
          </a:p>
        </p:txBody>
      </p:sp>
      <p:sp>
        <p:nvSpPr>
          <p:cNvPr id="476273" name="Text Box 113"/>
          <p:cNvSpPr txBox="1">
            <a:spLocks noChangeArrowheads="1"/>
          </p:cNvSpPr>
          <p:nvPr/>
        </p:nvSpPr>
        <p:spPr bwMode="auto">
          <a:xfrm>
            <a:off x="647700" y="2279650"/>
            <a:ext cx="716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度极大非哈密尔顿图与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TSP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6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6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6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6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99" grpId="0"/>
      <p:bldP spid="476267" grpId="0"/>
      <p:bldP spid="476268" grpId="0"/>
      <p:bldP spid="4762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58025" y="633095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A7F6E39-3C4C-4B23-BDDD-65B27883B4FB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3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384" name="Text Box 104"/>
          <p:cNvSpPr txBox="1">
            <a:spLocks noChangeArrowheads="1"/>
          </p:cNvSpPr>
          <p:nvPr/>
        </p:nvSpPr>
        <p:spPr bwMode="auto">
          <a:xfrm>
            <a:off x="422275" y="1433513"/>
            <a:ext cx="80359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2B51AA"/>
                </a:solidFill>
              </a:rPr>
              <a:t>1</a:t>
            </a:r>
            <a:r>
              <a:rPr lang="zh-CN" altLang="en-US" dirty="0">
                <a:solidFill>
                  <a:srgbClr val="2B51AA"/>
                </a:solidFill>
              </a:rPr>
              <a:t>  </a:t>
            </a:r>
            <a:r>
              <a:rPr lang="zh-CN" altLang="en-US" dirty="0" smtClean="0">
                <a:solidFill>
                  <a:srgbClr val="2B51AA"/>
                </a:solidFill>
              </a:rPr>
              <a:t>度弱的定义</a:t>
            </a:r>
            <a:endParaRPr lang="zh-CN" altLang="en-US" dirty="0">
              <a:solidFill>
                <a:srgbClr val="2B51AA"/>
              </a:solidFill>
            </a:endParaRPr>
          </a:p>
        </p:txBody>
      </p:sp>
      <p:sp>
        <p:nvSpPr>
          <p:cNvPr id="609450" name="Text Box 170"/>
          <p:cNvSpPr txBox="1">
            <a:spLocks noChangeArrowheads="1"/>
          </p:cNvSpPr>
          <p:nvPr/>
        </p:nvSpPr>
        <p:spPr bwMode="auto">
          <a:xfrm>
            <a:off x="422275" y="789782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度极大非哈密尔顿图</a:t>
            </a:r>
            <a:endParaRPr lang="en-US" altLang="zh-CN" sz="32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451" name="Text Box 171"/>
          <p:cNvSpPr txBox="1">
            <a:spLocks noChangeArrowheads="1"/>
          </p:cNvSpPr>
          <p:nvPr/>
        </p:nvSpPr>
        <p:spPr bwMode="auto">
          <a:xfrm>
            <a:off x="460375" y="1927225"/>
            <a:ext cx="8186738" cy="83185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定义</a:t>
            </a:r>
            <a:r>
              <a:rPr lang="en-US" altLang="zh-CN" dirty="0">
                <a:solidFill>
                  <a:srgbClr val="FF6600"/>
                </a:solidFill>
              </a:rPr>
              <a:t>1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称为</a:t>
            </a:r>
            <a:r>
              <a:rPr lang="zh-CN" altLang="en-US" dirty="0" smtClean="0">
                <a:solidFill>
                  <a:srgbClr val="FFFF00"/>
                </a:solidFill>
              </a:rPr>
              <a:t>度极大非</a:t>
            </a:r>
            <a:r>
              <a:rPr lang="en-US" altLang="zh-CN" dirty="0" smtClean="0">
                <a:solidFill>
                  <a:srgbClr val="FFFF00"/>
                </a:solidFill>
              </a:rPr>
              <a:t>H</a:t>
            </a:r>
            <a:r>
              <a:rPr lang="zh-CN" altLang="en-US" dirty="0" smtClean="0">
                <a:solidFill>
                  <a:srgbClr val="FFFF00"/>
                </a:solidFill>
              </a:rPr>
              <a:t>图</a:t>
            </a:r>
            <a:r>
              <a:rPr lang="en-US" altLang="zh-CN" b="0" dirty="0" smtClean="0"/>
              <a:t>(maximally non-Hamiltonian)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如果它的度</a:t>
            </a:r>
            <a:r>
              <a:rPr lang="zh-CN" altLang="en-US" dirty="0" smtClean="0">
                <a:solidFill>
                  <a:srgbClr val="FFFF00"/>
                </a:solidFill>
              </a:rPr>
              <a:t>不弱于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degree-</a:t>
            </a:r>
            <a:r>
              <a:rPr lang="en-US" altLang="zh-CN" b="0" dirty="0" err="1" smtClean="0"/>
              <a:t>majorized</a:t>
            </a:r>
            <a:r>
              <a:rPr lang="en-US" altLang="zh-CN" dirty="0" smtClean="0"/>
              <a:t>)</a:t>
            </a:r>
            <a:r>
              <a:rPr lang="zh-CN" altLang="en-US" dirty="0" smtClean="0"/>
              <a:t>其它非</a:t>
            </a:r>
            <a:r>
              <a:rPr lang="en-US" altLang="zh-CN" dirty="0" smtClean="0"/>
              <a:t>H</a:t>
            </a:r>
            <a:r>
              <a:rPr lang="zh-CN" altLang="en-US" dirty="0" smtClean="0"/>
              <a:t>图</a:t>
            </a:r>
            <a:r>
              <a:rPr lang="en-US" altLang="zh-CN" dirty="0" smtClean="0"/>
              <a:t>. </a:t>
            </a:r>
            <a:r>
              <a:rPr lang="zh-CN" altLang="en-US" dirty="0" smtClean="0"/>
              <a:t> </a:t>
            </a:r>
          </a:p>
        </p:txBody>
      </p:sp>
      <p:sp>
        <p:nvSpPr>
          <p:cNvPr id="609452" name="Text Box 172"/>
          <p:cNvSpPr txBox="1">
            <a:spLocks noChangeArrowheads="1"/>
          </p:cNvSpPr>
          <p:nvPr/>
        </p:nvSpPr>
        <p:spPr bwMode="auto">
          <a:xfrm>
            <a:off x="457199" y="2865438"/>
            <a:ext cx="81883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2B51AA"/>
                </a:solidFill>
              </a:rPr>
              <a:t>2</a:t>
            </a:r>
            <a:r>
              <a:rPr lang="zh-CN" altLang="en-US" dirty="0">
                <a:solidFill>
                  <a:srgbClr val="2B51AA"/>
                </a:solidFill>
              </a:rPr>
              <a:t>   </a:t>
            </a:r>
            <a:r>
              <a:rPr lang="en-US" altLang="zh-CN" dirty="0" err="1">
                <a:solidFill>
                  <a:srgbClr val="2B51AA"/>
                </a:solidFill>
              </a:rPr>
              <a:t>C</a:t>
            </a:r>
            <a:r>
              <a:rPr lang="en-US" altLang="zh-CN" baseline="-25000" dirty="0" err="1">
                <a:solidFill>
                  <a:srgbClr val="2B51AA"/>
                </a:solidFill>
              </a:rPr>
              <a:t>m,n</a:t>
            </a:r>
            <a:r>
              <a:rPr lang="zh-CN" altLang="en-US" dirty="0">
                <a:solidFill>
                  <a:srgbClr val="2B51AA"/>
                </a:solidFill>
              </a:rPr>
              <a:t>图</a:t>
            </a:r>
          </a:p>
        </p:txBody>
      </p:sp>
      <p:sp>
        <p:nvSpPr>
          <p:cNvPr id="609453" name="Text Box 173"/>
          <p:cNvSpPr txBox="1">
            <a:spLocks noChangeArrowheads="1"/>
          </p:cNvSpPr>
          <p:nvPr/>
        </p:nvSpPr>
        <p:spPr bwMode="auto">
          <a:xfrm>
            <a:off x="457200" y="3433763"/>
            <a:ext cx="8188325" cy="4619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FF6600"/>
                </a:solidFill>
              </a:rPr>
              <a:t>定义</a:t>
            </a:r>
            <a:r>
              <a:rPr lang="en-US" altLang="zh-CN" sz="2400" dirty="0">
                <a:solidFill>
                  <a:srgbClr val="FF6600"/>
                </a:solidFill>
              </a:rPr>
              <a:t>2  </a:t>
            </a:r>
            <a:r>
              <a:rPr lang="zh-CN" altLang="en-US" sz="2400" dirty="0" smtClean="0"/>
              <a:t>对于</a:t>
            </a:r>
            <a:r>
              <a:rPr lang="en-US" altLang="zh-CN" sz="2400" dirty="0" smtClean="0">
                <a:latin typeface="+mn-lt"/>
              </a:rPr>
              <a:t>1≤</a:t>
            </a:r>
            <a:r>
              <a:rPr lang="en-US" altLang="zh-CN" sz="2400" i="1" dirty="0" smtClean="0">
                <a:latin typeface="+mn-lt"/>
              </a:rPr>
              <a:t>m</a:t>
            </a:r>
            <a:r>
              <a:rPr lang="en-US" altLang="zh-CN" sz="2400" dirty="0" smtClean="0">
                <a:latin typeface="+mn-lt"/>
              </a:rPr>
              <a:t>&lt;</a:t>
            </a:r>
            <a:r>
              <a:rPr lang="en-US" altLang="zh-CN" sz="2400" i="1" dirty="0" smtClean="0">
                <a:latin typeface="+mn-lt"/>
              </a:rPr>
              <a:t>n</a:t>
            </a:r>
            <a:r>
              <a:rPr lang="en-US" altLang="zh-CN" sz="2400" dirty="0" smtClean="0">
                <a:latin typeface="+mn-lt"/>
              </a:rPr>
              <a:t>/2</a:t>
            </a:r>
            <a:r>
              <a:rPr lang="en-US" altLang="zh-CN" sz="2400" dirty="0">
                <a:latin typeface="+mn-lt"/>
              </a:rPr>
              <a:t>,</a:t>
            </a:r>
            <a:r>
              <a:rPr lang="en-US" altLang="zh-CN" sz="2400" dirty="0" smtClean="0">
                <a:latin typeface="宋体" panose="02010600030101010101" pitchFamily="2" charset="-122"/>
              </a:rPr>
              <a:t> </a:t>
            </a:r>
            <a:r>
              <a:rPr lang="en-US" altLang="zh-CN" sz="2400" dirty="0" err="1" smtClean="0"/>
              <a:t>C</a:t>
            </a:r>
            <a:r>
              <a:rPr lang="en-US" altLang="zh-CN" sz="2400" baseline="-25000" dirty="0" err="1" smtClean="0">
                <a:latin typeface="宋体" panose="02010600030101010101" pitchFamily="2" charset="-122"/>
              </a:rPr>
              <a:t>m,n</a:t>
            </a:r>
            <a:r>
              <a:rPr lang="zh-CN" altLang="en-US" sz="2400" dirty="0" smtClean="0">
                <a:latin typeface="宋体" panose="02010600030101010101" pitchFamily="2" charset="-122"/>
              </a:rPr>
              <a:t>图定义为</a:t>
            </a:r>
            <a:r>
              <a:rPr lang="en-US" altLang="zh-CN" sz="2400" dirty="0" smtClean="0">
                <a:latin typeface="宋体" panose="02010600030101010101" pitchFamily="2" charset="-122"/>
              </a:rPr>
              <a:t>: </a:t>
            </a:r>
            <a:endParaRPr lang="zh-CN" altLang="en-US" sz="2400" baseline="-25000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609454" name="Object 1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624525"/>
              </p:ext>
            </p:extLst>
          </p:nvPr>
        </p:nvGraphicFramePr>
        <p:xfrm>
          <a:off x="2971800" y="3978275"/>
          <a:ext cx="3429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5" name="Equation" r:id="rId3" imgW="1574800" imgH="254000" progId="Equation.DSMT4">
                  <p:embed/>
                </p:oleObj>
              </mc:Choice>
              <mc:Fallback>
                <p:oleObj name="Equation" r:id="rId3" imgW="1574800" imgH="254000" progId="Equation.DSMT4">
                  <p:embed/>
                  <p:pic>
                    <p:nvPicPr>
                      <p:cNvPr id="0" name="Object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978275"/>
                        <a:ext cx="3429000" cy="609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9455" name="Text Box 175"/>
          <p:cNvSpPr txBox="1">
            <a:spLocks noChangeArrowheads="1"/>
          </p:cNvSpPr>
          <p:nvPr/>
        </p:nvSpPr>
        <p:spPr bwMode="auto">
          <a:xfrm>
            <a:off x="415925" y="4670425"/>
            <a:ext cx="7924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1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作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1,5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2,5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en-US" altLang="zh-CN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1839913" y="6164263"/>
            <a:ext cx="838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en-US" altLang="zh-CN" sz="20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1, 5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177925" y="5391150"/>
            <a:ext cx="2051050" cy="833438"/>
            <a:chOff x="1177924" y="5390571"/>
            <a:chExt cx="2051051" cy="833437"/>
          </a:xfrm>
        </p:grpSpPr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V="1">
              <a:off x="1177924" y="5817608"/>
              <a:ext cx="771525" cy="15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1943099" y="5801734"/>
              <a:ext cx="763588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V="1">
              <a:off x="1949449" y="5390571"/>
              <a:ext cx="1279526" cy="4286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>
              <a:off x="1947862" y="5806496"/>
              <a:ext cx="1281113" cy="4175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4838700" y="5295900"/>
            <a:ext cx="2057400" cy="928688"/>
            <a:chOff x="4838700" y="5295322"/>
            <a:chExt cx="2057400" cy="928688"/>
          </a:xfrm>
        </p:grpSpPr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5676900" y="5309610"/>
              <a:ext cx="1219200" cy="533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H="1">
              <a:off x="5676900" y="5843010"/>
              <a:ext cx="1219200" cy="381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H="1">
              <a:off x="4838700" y="5309610"/>
              <a:ext cx="838200" cy="914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6179" name="Group 38"/>
            <p:cNvGrpSpPr>
              <a:grpSpLocks/>
            </p:cNvGrpSpPr>
            <p:nvPr/>
          </p:nvGrpSpPr>
          <p:grpSpPr bwMode="auto">
            <a:xfrm>
              <a:off x="4838700" y="5295322"/>
              <a:ext cx="838200" cy="928688"/>
              <a:chOff x="2880" y="759"/>
              <a:chExt cx="528" cy="585"/>
            </a:xfrm>
          </p:grpSpPr>
          <p:sp>
            <p:nvSpPr>
              <p:cNvPr id="35" name="Line 25"/>
              <p:cNvSpPr>
                <a:spLocks noChangeShapeType="1"/>
              </p:cNvSpPr>
              <p:nvPr/>
            </p:nvSpPr>
            <p:spPr bwMode="auto">
              <a:xfrm>
                <a:off x="2880" y="768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 type="diamond" w="med" len="med"/>
                <a:tailEnd type="diamond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6" name="Line 26"/>
              <p:cNvSpPr>
                <a:spLocks noChangeShapeType="1"/>
              </p:cNvSpPr>
              <p:nvPr/>
            </p:nvSpPr>
            <p:spPr bwMode="auto">
              <a:xfrm>
                <a:off x="2880" y="1344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7" name="Line 27"/>
              <p:cNvSpPr>
                <a:spLocks noChangeShapeType="1"/>
              </p:cNvSpPr>
              <p:nvPr/>
            </p:nvSpPr>
            <p:spPr bwMode="auto">
              <a:xfrm>
                <a:off x="2880" y="759"/>
                <a:ext cx="528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019175" y="5386388"/>
            <a:ext cx="2687638" cy="841375"/>
            <a:chOff x="1019175" y="5385808"/>
            <a:chExt cx="2687637" cy="841375"/>
          </a:xfrm>
        </p:grpSpPr>
        <p:graphicFrame>
          <p:nvGraphicFramePr>
            <p:cNvPr id="616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7319881"/>
                </p:ext>
              </p:extLst>
            </p:nvPr>
          </p:nvGraphicFramePr>
          <p:xfrm>
            <a:off x="1019175" y="5385808"/>
            <a:ext cx="322263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6" name="Equation" r:id="rId5" imgW="190500" imgH="228600" progId="Equation.DSMT4">
                    <p:embed/>
                  </p:oleObj>
                </mc:Choice>
                <mc:Fallback>
                  <p:oleObj name="Equation" r:id="rId5" imgW="190500" imgH="2286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9175" y="5385808"/>
                          <a:ext cx="322263" cy="35083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1313958"/>
                </p:ext>
              </p:extLst>
            </p:nvPr>
          </p:nvGraphicFramePr>
          <p:xfrm>
            <a:off x="1811338" y="5390571"/>
            <a:ext cx="322262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7" name="Equation" r:id="rId7" imgW="190335" imgH="215713" progId="Equation.DSMT4">
                    <p:embed/>
                  </p:oleObj>
                </mc:Choice>
                <mc:Fallback>
                  <p:oleObj name="Equation" r:id="rId7" imgW="190335" imgH="215713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1338" y="5390571"/>
                          <a:ext cx="322262" cy="33496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9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9367778"/>
                </p:ext>
              </p:extLst>
            </p:nvPr>
          </p:nvGraphicFramePr>
          <p:xfrm>
            <a:off x="3363912" y="5623933"/>
            <a:ext cx="3429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8" name="Equation" r:id="rId9" imgW="203112" imgH="228501" progId="Equation.DSMT4">
                    <p:embed/>
                  </p:oleObj>
                </mc:Choice>
                <mc:Fallback>
                  <p:oleObj name="Equation" r:id="rId9" imgW="203112" imgH="228501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3912" y="5623933"/>
                          <a:ext cx="342900" cy="354013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70" name="组合 15"/>
            <p:cNvGrpSpPr>
              <a:grpSpLocks/>
            </p:cNvGrpSpPr>
            <p:nvPr/>
          </p:nvGrpSpPr>
          <p:grpSpPr bwMode="auto">
            <a:xfrm>
              <a:off x="2705100" y="5385808"/>
              <a:ext cx="533400" cy="841375"/>
              <a:chOff x="2362200" y="1294607"/>
              <a:chExt cx="533400" cy="841375"/>
            </a:xfrm>
          </p:grpSpPr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2886074" y="1294607"/>
                <a:ext cx="9525" cy="841375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 flipH="1">
                <a:off x="2362199" y="1294607"/>
                <a:ext cx="523875" cy="409575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2362199" y="1704182"/>
                <a:ext cx="533400" cy="43180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1" name="椭圆 10"/>
            <p:cNvSpPr>
              <a:spLocks noChangeArrowheads="1"/>
            </p:cNvSpPr>
            <p:nvPr/>
          </p:nvSpPr>
          <p:spPr bwMode="auto">
            <a:xfrm>
              <a:off x="1139825" y="5774745"/>
              <a:ext cx="76200" cy="76200"/>
            </a:xfrm>
            <a:prstGeom prst="ellipse">
              <a:avLst/>
            </a:prstGeom>
            <a:solidFill>
              <a:srgbClr val="810080"/>
            </a:solidFill>
            <a:ln w="9525" algn="ctr">
              <a:solidFill>
                <a:srgbClr val="81008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auto">
            <a:xfrm>
              <a:off x="1909763" y="5774745"/>
              <a:ext cx="76200" cy="76200"/>
            </a:xfrm>
            <a:prstGeom prst="ellipse">
              <a:avLst/>
            </a:prstGeom>
            <a:solidFill>
              <a:srgbClr val="810080"/>
            </a:solidFill>
            <a:ln w="9525" algn="ctr">
              <a:solidFill>
                <a:srgbClr val="81008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624388" y="5265738"/>
            <a:ext cx="2755900" cy="1000125"/>
            <a:chOff x="4623594" y="5265158"/>
            <a:chExt cx="2756694" cy="1000125"/>
          </a:xfrm>
        </p:grpSpPr>
        <p:graphicFrame>
          <p:nvGraphicFramePr>
            <p:cNvPr id="6160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8244426"/>
                </p:ext>
              </p:extLst>
            </p:nvPr>
          </p:nvGraphicFramePr>
          <p:xfrm>
            <a:off x="5753100" y="5614408"/>
            <a:ext cx="344488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9" name="Equation" r:id="rId11" imgW="203024" imgH="215713" progId="Equation.DSMT4">
                    <p:embed/>
                  </p:oleObj>
                </mc:Choice>
                <mc:Fallback>
                  <p:oleObj name="Equation" r:id="rId11" imgW="203024" imgH="215713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3100" y="5614408"/>
                          <a:ext cx="344488" cy="334963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1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6311540"/>
                </p:ext>
              </p:extLst>
            </p:nvPr>
          </p:nvGraphicFramePr>
          <p:xfrm>
            <a:off x="7058025" y="5623933"/>
            <a:ext cx="322263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0" name="Equation" r:id="rId13" imgW="190335" imgH="215713" progId="Equation.DSMT4">
                    <p:embed/>
                  </p:oleObj>
                </mc:Choice>
                <mc:Fallback>
                  <p:oleObj name="Equation" r:id="rId13" imgW="190335" imgH="215713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8025" y="5623933"/>
                          <a:ext cx="322263" cy="33337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3781899"/>
                </p:ext>
              </p:extLst>
            </p:nvPr>
          </p:nvGraphicFramePr>
          <p:xfrm>
            <a:off x="4623594" y="5598533"/>
            <a:ext cx="344488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1" name="Equation" r:id="rId15" imgW="203112" imgH="228501" progId="Equation.DSMT4">
                    <p:embed/>
                  </p:oleObj>
                </mc:Choice>
                <mc:Fallback>
                  <p:oleObj name="Equation" r:id="rId15" imgW="203112" imgH="228501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3594" y="5598533"/>
                          <a:ext cx="344488" cy="35083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椭圆 25"/>
            <p:cNvSpPr>
              <a:spLocks noChangeArrowheads="1"/>
            </p:cNvSpPr>
            <p:nvPr/>
          </p:nvSpPr>
          <p:spPr bwMode="auto">
            <a:xfrm>
              <a:off x="6862614" y="5804908"/>
              <a:ext cx="76222" cy="76200"/>
            </a:xfrm>
            <a:prstGeom prst="ellipse">
              <a:avLst/>
            </a:prstGeom>
            <a:solidFill>
              <a:srgbClr val="810080"/>
            </a:solidFill>
            <a:ln w="9525" algn="ctr">
              <a:solidFill>
                <a:srgbClr val="81008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5676409" y="5301670"/>
              <a:ext cx="0" cy="92233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auto">
            <a:xfrm>
              <a:off x="4795093" y="5265158"/>
              <a:ext cx="76222" cy="76200"/>
            </a:xfrm>
            <a:prstGeom prst="ellipse">
              <a:avLst/>
            </a:prstGeom>
            <a:solidFill>
              <a:srgbClr val="810080"/>
            </a:solidFill>
            <a:ln w="9525" algn="ctr">
              <a:solidFill>
                <a:srgbClr val="81008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auto">
            <a:xfrm>
              <a:off x="4795093" y="6189083"/>
              <a:ext cx="76222" cy="76200"/>
            </a:xfrm>
            <a:prstGeom prst="ellipse">
              <a:avLst/>
            </a:prstGeom>
            <a:solidFill>
              <a:srgbClr val="810080"/>
            </a:solidFill>
            <a:ln w="9525" algn="ctr">
              <a:solidFill>
                <a:srgbClr val="81008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2" name="Text Box 34"/>
          <p:cNvSpPr txBox="1">
            <a:spLocks noChangeArrowheads="1"/>
          </p:cNvSpPr>
          <p:nvPr/>
        </p:nvSpPr>
        <p:spPr bwMode="auto">
          <a:xfrm>
            <a:off x="5130800" y="6215063"/>
            <a:ext cx="701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en-US" altLang="zh-CN" sz="20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2, 5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9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9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9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9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9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9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9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9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9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9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9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9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9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9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384" grpId="0"/>
      <p:bldP spid="609450" grpId="0"/>
      <p:bldP spid="609451" grpId="0" animBg="1"/>
      <p:bldP spid="609452" grpId="0"/>
      <p:bldP spid="609453" grpId="0" animBg="1"/>
      <p:bldP spid="609455" grpId="0"/>
      <p:bldP spid="10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6512F436-F6F6-4260-AF88-D4253445E029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4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95" name="Text Box 8"/>
          <p:cNvSpPr txBox="1">
            <a:spLocks noChangeArrowheads="1"/>
          </p:cNvSpPr>
          <p:nvPr/>
        </p:nvSpPr>
        <p:spPr bwMode="auto">
          <a:xfrm>
            <a:off x="433388" y="890588"/>
            <a:ext cx="7924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2B51AA"/>
                </a:solidFill>
              </a:rPr>
              <a:t>3</a:t>
            </a:r>
            <a:r>
              <a:rPr lang="zh-CN" altLang="en-US">
                <a:solidFill>
                  <a:srgbClr val="2B51AA"/>
                </a:solidFill>
              </a:rPr>
              <a:t>    </a:t>
            </a:r>
            <a:r>
              <a:rPr lang="en-US" altLang="zh-CN">
                <a:solidFill>
                  <a:srgbClr val="2B51AA"/>
                </a:solidFill>
              </a:rPr>
              <a:t>C</a:t>
            </a:r>
            <a:r>
              <a:rPr lang="en-US" altLang="zh-CN" baseline="-25000">
                <a:solidFill>
                  <a:srgbClr val="2B51AA"/>
                </a:solidFill>
              </a:rPr>
              <a:t>m,n</a:t>
            </a:r>
            <a:r>
              <a:rPr lang="zh-CN" altLang="en-US">
                <a:solidFill>
                  <a:srgbClr val="2B51AA"/>
                </a:solidFill>
              </a:rPr>
              <a:t>的性质</a:t>
            </a:r>
          </a:p>
        </p:txBody>
      </p:sp>
      <p:sp>
        <p:nvSpPr>
          <p:cNvPr id="779304" name="Text Box 40"/>
          <p:cNvSpPr txBox="1">
            <a:spLocks noChangeArrowheads="1"/>
          </p:cNvSpPr>
          <p:nvPr/>
        </p:nvSpPr>
        <p:spPr bwMode="auto">
          <a:xfrm>
            <a:off x="438149" y="1452563"/>
            <a:ext cx="8131175" cy="4619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FF6600"/>
                </a:solidFill>
              </a:rPr>
              <a:t>引理</a:t>
            </a:r>
            <a:r>
              <a:rPr lang="en-US" altLang="zh-CN" sz="2400" dirty="0">
                <a:solidFill>
                  <a:srgbClr val="FF6600"/>
                </a:solidFill>
              </a:rPr>
              <a:t>1 </a:t>
            </a:r>
            <a:r>
              <a:rPr lang="zh-CN" altLang="en-US" sz="2400" dirty="0" smtClean="0"/>
              <a:t>对于</a:t>
            </a:r>
            <a:r>
              <a:rPr lang="en-US" altLang="zh-CN" sz="2400" dirty="0" smtClean="0"/>
              <a:t>1≤</a:t>
            </a:r>
            <a:r>
              <a:rPr lang="en-US" altLang="zh-CN" sz="2400" dirty="0" smtClean="0">
                <a:latin typeface="+mn-lt"/>
              </a:rPr>
              <a:t>m&lt;n/2</a:t>
            </a:r>
            <a:r>
              <a:rPr lang="zh-CN" altLang="en-US" sz="2400" dirty="0" smtClean="0">
                <a:latin typeface="宋体" panose="02010600030101010101" pitchFamily="2" charset="-122"/>
              </a:rPr>
              <a:t>的图</a:t>
            </a:r>
            <a:r>
              <a:rPr lang="en-US" altLang="zh-CN" sz="2400" dirty="0" err="1" smtClean="0">
                <a:latin typeface="+mn-lt"/>
              </a:rPr>
              <a:t>C</a:t>
            </a:r>
            <a:r>
              <a:rPr lang="en-US" altLang="zh-CN" sz="2400" baseline="-25000" dirty="0" err="1" smtClean="0">
                <a:latin typeface="+mn-lt"/>
              </a:rPr>
              <a:t>m,n</a:t>
            </a:r>
            <a:r>
              <a:rPr lang="zh-CN" altLang="en-US" sz="2400" dirty="0" smtClean="0">
                <a:latin typeface="+mn-lt"/>
              </a:rPr>
              <a:t>不</a:t>
            </a:r>
            <a:r>
              <a:rPr lang="zh-CN" altLang="en-US" sz="2400" dirty="0" smtClean="0">
                <a:latin typeface="宋体" panose="02010600030101010101" pitchFamily="2" charset="-122"/>
              </a:rPr>
              <a:t>是</a:t>
            </a:r>
            <a:r>
              <a:rPr lang="en-US" altLang="zh-CN" sz="2400" dirty="0" smtClean="0">
                <a:latin typeface="+mn-lt"/>
              </a:rPr>
              <a:t>H</a:t>
            </a:r>
            <a:r>
              <a:rPr lang="zh-CN" altLang="en-US" sz="2400" dirty="0" smtClean="0">
                <a:latin typeface="宋体" panose="02010600030101010101" pitchFamily="2" charset="-122"/>
              </a:rPr>
              <a:t>图</a:t>
            </a:r>
            <a:r>
              <a:rPr lang="en-US" altLang="zh-CN" sz="2400" dirty="0" smtClean="0">
                <a:latin typeface="宋体" panose="02010600030101010101" pitchFamily="2" charset="-122"/>
              </a:rPr>
              <a:t>. </a:t>
            </a:r>
            <a:endParaRPr lang="zh-CN" altLang="en-US" sz="2400" baseline="-25000" dirty="0" smtClean="0">
              <a:latin typeface="宋体" panose="02010600030101010101" pitchFamily="2" charset="-122"/>
            </a:endParaRPr>
          </a:p>
        </p:txBody>
      </p:sp>
      <p:sp>
        <p:nvSpPr>
          <p:cNvPr id="779305" name="Text Box 41"/>
          <p:cNvSpPr txBox="1">
            <a:spLocks noChangeArrowheads="1"/>
          </p:cNvSpPr>
          <p:nvPr/>
        </p:nvSpPr>
        <p:spPr bwMode="auto">
          <a:xfrm>
            <a:off x="433388" y="2014538"/>
            <a:ext cx="8135936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取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S=V(K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),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</a:t>
            </a:r>
            <a:r>
              <a:rPr lang="el-GR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ω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(G−S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)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=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m+1&gt;|S|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=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m.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所以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由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H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图的性质知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G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不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是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H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                                   □ </a:t>
            </a:r>
            <a:endParaRPr lang="en-US" altLang="el-GR" sz="2400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9" name="Text Box 42"/>
          <p:cNvSpPr txBox="1">
            <a:spLocks noChangeArrowheads="1"/>
          </p:cNvSpPr>
          <p:nvPr/>
        </p:nvSpPr>
        <p:spPr bwMode="auto">
          <a:xfrm>
            <a:off x="433388" y="4791075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2B51AA"/>
                </a:solidFill>
              </a:rPr>
              <a:t>4</a:t>
            </a:r>
            <a:r>
              <a:rPr lang="zh-CN" altLang="en-US" dirty="0">
                <a:solidFill>
                  <a:srgbClr val="2B51AA"/>
                </a:solidFill>
              </a:rPr>
              <a:t>    度极大非</a:t>
            </a:r>
            <a:r>
              <a:rPr lang="en-US" altLang="zh-CN" dirty="0">
                <a:solidFill>
                  <a:srgbClr val="2B51AA"/>
                </a:solidFill>
              </a:rPr>
              <a:t>H</a:t>
            </a:r>
            <a:r>
              <a:rPr lang="zh-CN" altLang="en-US" dirty="0">
                <a:solidFill>
                  <a:srgbClr val="2B51AA"/>
                </a:solidFill>
              </a:rPr>
              <a:t>图的特征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433388" y="2895600"/>
            <a:ext cx="3386137" cy="1835150"/>
            <a:chOff x="643329" y="4093366"/>
            <a:chExt cx="3385968" cy="1835943"/>
          </a:xfrm>
        </p:grpSpPr>
        <p:graphicFrame>
          <p:nvGraphicFramePr>
            <p:cNvPr id="7178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3953316"/>
                </p:ext>
              </p:extLst>
            </p:nvPr>
          </p:nvGraphicFramePr>
          <p:xfrm>
            <a:off x="2187411" y="4093366"/>
            <a:ext cx="344488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4" name="Equation" r:id="rId3" imgW="203112" imgH="228501" progId="Equation.DSMT4">
                    <p:embed/>
                  </p:oleObj>
                </mc:Choice>
                <mc:Fallback>
                  <p:oleObj name="Equation" r:id="rId3" imgW="203112" imgH="228501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7411" y="4093366"/>
                          <a:ext cx="344488" cy="35401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1" name="椭圆 42"/>
            <p:cNvSpPr>
              <a:spLocks noChangeArrowheads="1"/>
            </p:cNvSpPr>
            <p:nvPr/>
          </p:nvSpPr>
          <p:spPr bwMode="auto">
            <a:xfrm>
              <a:off x="3575295" y="4922399"/>
              <a:ext cx="76196" cy="7623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1008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graphicFrame>
          <p:nvGraphicFramePr>
            <p:cNvPr id="7180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0723318"/>
                </p:ext>
              </p:extLst>
            </p:nvPr>
          </p:nvGraphicFramePr>
          <p:xfrm>
            <a:off x="3707034" y="4814888"/>
            <a:ext cx="322263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" name="Equation" r:id="rId5" imgW="190335" imgH="215713" progId="Equation.DSMT4">
                    <p:embed/>
                  </p:oleObj>
                </mc:Choice>
                <mc:Fallback>
                  <p:oleObj name="Equation" r:id="rId5" imgW="190335" imgH="215713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7034" y="4814888"/>
                          <a:ext cx="322263" cy="33337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1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5409986"/>
                </p:ext>
              </p:extLst>
            </p:nvPr>
          </p:nvGraphicFramePr>
          <p:xfrm>
            <a:off x="643329" y="4796631"/>
            <a:ext cx="344487" cy="369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" name="Equation" r:id="rId7" imgW="203112" imgH="241195" progId="Equation.DSMT4">
                    <p:embed/>
                  </p:oleObj>
                </mc:Choice>
                <mc:Fallback>
                  <p:oleObj name="Equation" r:id="rId7" imgW="203112" imgH="241195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329" y="4796631"/>
                          <a:ext cx="344487" cy="36988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6" name="Line 28"/>
            <p:cNvSpPr>
              <a:spLocks noChangeShapeType="1"/>
            </p:cNvSpPr>
            <p:nvPr/>
          </p:nvSpPr>
          <p:spPr bwMode="auto">
            <a:xfrm flipH="1">
              <a:off x="1524347" y="4507883"/>
              <a:ext cx="838158" cy="914795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183" name="Group 38"/>
            <p:cNvGrpSpPr>
              <a:grpSpLocks/>
            </p:cNvGrpSpPr>
            <p:nvPr/>
          </p:nvGrpSpPr>
          <p:grpSpPr bwMode="auto">
            <a:xfrm>
              <a:off x="1524000" y="4494209"/>
              <a:ext cx="914400" cy="1435100"/>
              <a:chOff x="2880" y="759"/>
              <a:chExt cx="576" cy="904"/>
            </a:xfrm>
          </p:grpSpPr>
          <p:sp>
            <p:nvSpPr>
              <p:cNvPr id="8252" name="Line 25"/>
              <p:cNvSpPr>
                <a:spLocks noChangeShapeType="1"/>
              </p:cNvSpPr>
              <p:nvPr/>
            </p:nvSpPr>
            <p:spPr bwMode="auto">
              <a:xfrm>
                <a:off x="2880" y="768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diamond" w="med" len="med"/>
                <a:tailEnd type="diamond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53" name="Line 26"/>
              <p:cNvSpPr>
                <a:spLocks noChangeShapeType="1"/>
              </p:cNvSpPr>
              <p:nvPr/>
            </p:nvSpPr>
            <p:spPr bwMode="auto">
              <a:xfrm>
                <a:off x="2880" y="1344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54" name="Line 27"/>
              <p:cNvSpPr>
                <a:spLocks noChangeShapeType="1"/>
              </p:cNvSpPr>
              <p:nvPr/>
            </p:nvSpPr>
            <p:spPr bwMode="auto">
              <a:xfrm>
                <a:off x="2880" y="759"/>
                <a:ext cx="528" cy="57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55" name="Text Box 34"/>
              <p:cNvSpPr txBox="1">
                <a:spLocks noChangeArrowheads="1"/>
              </p:cNvSpPr>
              <p:nvPr/>
            </p:nvSpPr>
            <p:spPr bwMode="auto">
              <a:xfrm>
                <a:off x="3014" y="1411"/>
                <a:ext cx="442" cy="2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C</a:t>
                </a:r>
                <a:r>
                  <a:rPr lang="en-US" altLang="zh-CN" sz="20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3, 7</a:t>
                </a:r>
              </a:p>
            </p:txBody>
          </p:sp>
        </p:grpSp>
        <p:sp>
          <p:nvSpPr>
            <p:cNvPr id="8239" name="椭圆 73"/>
            <p:cNvSpPr>
              <a:spLocks noChangeArrowheads="1"/>
            </p:cNvSpPr>
            <p:nvPr/>
          </p:nvSpPr>
          <p:spPr bwMode="auto">
            <a:xfrm>
              <a:off x="2767298" y="4920811"/>
              <a:ext cx="76196" cy="76233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81008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185" name="组合 8"/>
            <p:cNvGrpSpPr>
              <a:grpSpLocks/>
            </p:cNvGrpSpPr>
            <p:nvPr/>
          </p:nvGrpSpPr>
          <p:grpSpPr bwMode="auto">
            <a:xfrm>
              <a:off x="2362198" y="4500559"/>
              <a:ext cx="457202" cy="922337"/>
              <a:chOff x="2362198" y="4500559"/>
              <a:chExt cx="457202" cy="922337"/>
            </a:xfrm>
          </p:grpSpPr>
          <p:sp>
            <p:nvSpPr>
              <p:cNvPr id="8249" name="Line 12"/>
              <p:cNvSpPr>
                <a:spLocks noChangeShapeType="1"/>
              </p:cNvSpPr>
              <p:nvPr/>
            </p:nvSpPr>
            <p:spPr bwMode="auto">
              <a:xfrm>
                <a:off x="2362505" y="4507883"/>
                <a:ext cx="457177" cy="4446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50" name="Line 12"/>
              <p:cNvSpPr>
                <a:spLocks noChangeShapeType="1"/>
              </p:cNvSpPr>
              <p:nvPr/>
            </p:nvSpPr>
            <p:spPr bwMode="auto">
              <a:xfrm>
                <a:off x="2362505" y="4499942"/>
                <a:ext cx="0" cy="9227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51" name="Line 12"/>
              <p:cNvSpPr>
                <a:spLocks noChangeShapeType="1"/>
              </p:cNvSpPr>
              <p:nvPr/>
            </p:nvSpPr>
            <p:spPr bwMode="auto">
              <a:xfrm flipH="1">
                <a:off x="2362505" y="4957339"/>
                <a:ext cx="442891" cy="46533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8241" name="Line 28"/>
            <p:cNvSpPr>
              <a:spLocks noChangeShapeType="1"/>
            </p:cNvSpPr>
            <p:nvPr/>
          </p:nvSpPr>
          <p:spPr bwMode="auto">
            <a:xfrm flipH="1" flipV="1">
              <a:off x="2805396" y="4952575"/>
              <a:ext cx="804822" cy="12705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42" name="Line 28"/>
            <p:cNvSpPr>
              <a:spLocks noChangeShapeType="1"/>
            </p:cNvSpPr>
            <p:nvPr/>
          </p:nvSpPr>
          <p:spPr bwMode="auto">
            <a:xfrm flipH="1" flipV="1">
              <a:off x="2362505" y="4499942"/>
              <a:ext cx="1247713" cy="46692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43" name="Line 28"/>
            <p:cNvSpPr>
              <a:spLocks noChangeShapeType="1"/>
            </p:cNvSpPr>
            <p:nvPr/>
          </p:nvSpPr>
          <p:spPr bwMode="auto">
            <a:xfrm flipH="1">
              <a:off x="2359330" y="4966868"/>
              <a:ext cx="1250888" cy="451045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44" name="Line 28"/>
            <p:cNvSpPr>
              <a:spLocks noChangeShapeType="1"/>
            </p:cNvSpPr>
            <p:nvPr/>
          </p:nvSpPr>
          <p:spPr bwMode="auto">
            <a:xfrm flipH="1">
              <a:off x="1078282" y="4499942"/>
              <a:ext cx="1281048" cy="46375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45" name="Line 28"/>
            <p:cNvSpPr>
              <a:spLocks noChangeShapeType="1"/>
            </p:cNvSpPr>
            <p:nvPr/>
          </p:nvSpPr>
          <p:spPr bwMode="auto">
            <a:xfrm flipV="1">
              <a:off x="1524347" y="4955751"/>
              <a:ext cx="1281049" cy="46216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46" name="Line 28"/>
            <p:cNvSpPr>
              <a:spLocks noChangeShapeType="1"/>
            </p:cNvSpPr>
            <p:nvPr/>
          </p:nvSpPr>
          <p:spPr bwMode="auto">
            <a:xfrm flipV="1">
              <a:off x="1078282" y="4950986"/>
              <a:ext cx="1727114" cy="9529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47" name="Line 28"/>
            <p:cNvSpPr>
              <a:spLocks noChangeShapeType="1"/>
            </p:cNvSpPr>
            <p:nvPr/>
          </p:nvSpPr>
          <p:spPr bwMode="auto">
            <a:xfrm>
              <a:off x="1081457" y="4960516"/>
              <a:ext cx="1277873" cy="45739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48" name="Line 28"/>
            <p:cNvSpPr>
              <a:spLocks noChangeShapeType="1"/>
            </p:cNvSpPr>
            <p:nvPr/>
          </p:nvSpPr>
          <p:spPr bwMode="auto">
            <a:xfrm>
              <a:off x="1524347" y="4499942"/>
              <a:ext cx="1277874" cy="45739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33" name="椭圆 44"/>
            <p:cNvSpPr>
              <a:spLocks noChangeArrowheads="1"/>
            </p:cNvSpPr>
            <p:nvPr/>
          </p:nvSpPr>
          <p:spPr bwMode="auto">
            <a:xfrm>
              <a:off x="1481487" y="4463414"/>
              <a:ext cx="76196" cy="76233"/>
            </a:xfrm>
            <a:prstGeom prst="ellipse">
              <a:avLst/>
            </a:prstGeom>
            <a:solidFill>
              <a:srgbClr val="810080"/>
            </a:solidFill>
            <a:ln w="9525" algn="ctr">
              <a:solidFill>
                <a:srgbClr val="81008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38" name="椭圆 58"/>
            <p:cNvSpPr>
              <a:spLocks noChangeArrowheads="1"/>
            </p:cNvSpPr>
            <p:nvPr/>
          </p:nvSpPr>
          <p:spPr bwMode="auto">
            <a:xfrm>
              <a:off x="1043359" y="4925575"/>
              <a:ext cx="76196" cy="76233"/>
            </a:xfrm>
            <a:prstGeom prst="ellipse">
              <a:avLst/>
            </a:prstGeom>
            <a:solidFill>
              <a:srgbClr val="810080"/>
            </a:solidFill>
            <a:ln w="9525" algn="ctr">
              <a:solidFill>
                <a:srgbClr val="81008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34" name="椭圆 45"/>
            <p:cNvSpPr>
              <a:spLocks noChangeArrowheads="1"/>
            </p:cNvSpPr>
            <p:nvPr/>
          </p:nvSpPr>
          <p:spPr bwMode="auto">
            <a:xfrm>
              <a:off x="1481487" y="5387738"/>
              <a:ext cx="76196" cy="76233"/>
            </a:xfrm>
            <a:prstGeom prst="ellipse">
              <a:avLst/>
            </a:prstGeom>
            <a:solidFill>
              <a:srgbClr val="810080"/>
            </a:solidFill>
            <a:ln w="9525" algn="ctr">
              <a:solidFill>
                <a:srgbClr val="81008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1" name="右箭头 10"/>
          <p:cNvSpPr>
            <a:spLocks noChangeArrowheads="1"/>
          </p:cNvSpPr>
          <p:nvPr/>
        </p:nvSpPr>
        <p:spPr bwMode="auto">
          <a:xfrm>
            <a:off x="4065588" y="3671888"/>
            <a:ext cx="909637" cy="222250"/>
          </a:xfrm>
          <a:prstGeom prst="rightArrow">
            <a:avLst>
              <a:gd name="adj1" fmla="val 50000"/>
              <a:gd name="adj2" fmla="val 49986"/>
            </a:avLst>
          </a:prstGeom>
          <a:solidFill>
            <a:srgbClr val="0070C0"/>
          </a:solidFill>
          <a:ln w="9525" algn="ctr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7" name="组合 86"/>
          <p:cNvGrpSpPr>
            <a:grpSpLocks/>
          </p:cNvGrpSpPr>
          <p:nvPr/>
        </p:nvGrpSpPr>
        <p:grpSpPr bwMode="auto">
          <a:xfrm>
            <a:off x="5183188" y="3290888"/>
            <a:ext cx="3386137" cy="1000125"/>
            <a:chOff x="643329" y="4464046"/>
            <a:chExt cx="3385968" cy="1000125"/>
          </a:xfrm>
          <a:solidFill>
            <a:srgbClr val="810080"/>
          </a:solidFill>
        </p:grpSpPr>
        <p:sp>
          <p:nvSpPr>
            <p:cNvPr id="4" name="椭圆 88"/>
            <p:cNvSpPr>
              <a:spLocks noChangeArrowheads="1"/>
            </p:cNvSpPr>
            <p:nvPr/>
          </p:nvSpPr>
          <p:spPr bwMode="auto">
            <a:xfrm>
              <a:off x="3575906" y="4923079"/>
              <a:ext cx="76200" cy="76200"/>
            </a:xfrm>
            <a:prstGeom prst="ellipse">
              <a:avLst/>
            </a:prstGeom>
            <a:grpFill/>
            <a:ln w="9525" algn="ctr">
              <a:solidFill>
                <a:srgbClr val="81008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graphicFrame>
          <p:nvGraphicFramePr>
            <p:cNvPr id="8225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5187564"/>
                </p:ext>
              </p:extLst>
            </p:nvPr>
          </p:nvGraphicFramePr>
          <p:xfrm>
            <a:off x="3707034" y="4814888"/>
            <a:ext cx="322263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7" name="Equation" r:id="rId9" imgW="190335" imgH="215713" progId="Equation.DSMT4">
                    <p:embed/>
                  </p:oleObj>
                </mc:Choice>
                <mc:Fallback>
                  <p:oleObj name="Equation" r:id="rId9" imgW="190335" imgH="215713" progId="Equation.DSMT4">
                    <p:embed/>
                    <p:pic>
                      <p:nvPicPr>
                        <p:cNvPr id="8225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7034" y="4814888"/>
                          <a:ext cx="322263" cy="33337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6" name="椭圆 90"/>
            <p:cNvSpPr>
              <a:spLocks noChangeArrowheads="1"/>
            </p:cNvSpPr>
            <p:nvPr/>
          </p:nvSpPr>
          <p:spPr bwMode="auto">
            <a:xfrm>
              <a:off x="1481138" y="4464046"/>
              <a:ext cx="76200" cy="76200"/>
            </a:xfrm>
            <a:prstGeom prst="ellipse">
              <a:avLst/>
            </a:prstGeom>
            <a:grpFill/>
            <a:ln w="9525" algn="ctr">
              <a:solidFill>
                <a:srgbClr val="81008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27" name="椭圆 91"/>
            <p:cNvSpPr>
              <a:spLocks noChangeArrowheads="1"/>
            </p:cNvSpPr>
            <p:nvPr/>
          </p:nvSpPr>
          <p:spPr bwMode="auto">
            <a:xfrm>
              <a:off x="1481138" y="5387971"/>
              <a:ext cx="76200" cy="76200"/>
            </a:xfrm>
            <a:prstGeom prst="ellipse">
              <a:avLst/>
            </a:prstGeom>
            <a:grpFill/>
            <a:ln w="9525" algn="ctr">
              <a:solidFill>
                <a:srgbClr val="81008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graphicFrame>
          <p:nvGraphicFramePr>
            <p:cNvPr id="8228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431797"/>
                </p:ext>
              </p:extLst>
            </p:nvPr>
          </p:nvGraphicFramePr>
          <p:xfrm>
            <a:off x="643329" y="4796631"/>
            <a:ext cx="344487" cy="369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" name="Equation" r:id="rId10" imgW="203112" imgH="241195" progId="Equation.DSMT4">
                    <p:embed/>
                  </p:oleObj>
                </mc:Choice>
                <mc:Fallback>
                  <p:oleObj name="Equation" r:id="rId10" imgW="203112" imgH="241195" progId="Equation.DSMT4">
                    <p:embed/>
                    <p:pic>
                      <p:nvPicPr>
                        <p:cNvPr id="8228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329" y="4796631"/>
                          <a:ext cx="344487" cy="36988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9" name="椭圆 95"/>
            <p:cNvSpPr>
              <a:spLocks noChangeArrowheads="1"/>
            </p:cNvSpPr>
            <p:nvPr/>
          </p:nvSpPr>
          <p:spPr bwMode="auto">
            <a:xfrm>
              <a:off x="1043351" y="4926185"/>
              <a:ext cx="76200" cy="76200"/>
            </a:xfrm>
            <a:prstGeom prst="ellipse">
              <a:avLst/>
            </a:prstGeom>
            <a:grpFill/>
            <a:ln w="9525" algn="ctr">
              <a:solidFill>
                <a:srgbClr val="81008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9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9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9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9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779304" grpId="0" animBg="1"/>
      <p:bldP spid="779305" grpId="0"/>
      <p:bldP spid="8199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82000" y="6391275"/>
            <a:ext cx="6096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68242D1-30B5-4B4A-AAAF-07DBA2461AB6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5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0319" name="Text Box 31"/>
          <p:cNvSpPr txBox="1">
            <a:spLocks noChangeArrowheads="1"/>
          </p:cNvSpPr>
          <p:nvPr/>
        </p:nvSpPr>
        <p:spPr bwMode="auto">
          <a:xfrm>
            <a:off x="288925" y="1016000"/>
            <a:ext cx="8397875" cy="83185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FF6600"/>
                </a:solidFill>
              </a:rPr>
              <a:t>定理</a:t>
            </a:r>
            <a:r>
              <a:rPr lang="en-US" altLang="zh-CN" sz="2400" dirty="0">
                <a:solidFill>
                  <a:srgbClr val="FF6600"/>
                </a:solidFill>
              </a:rPr>
              <a:t>1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Chv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á</a:t>
            </a:r>
            <a:r>
              <a:rPr lang="en-US" altLang="zh-CN" sz="2400" dirty="0" err="1" smtClean="0"/>
              <a:t>tal</a:t>
            </a:r>
            <a:r>
              <a:rPr lang="en-US" altLang="zh-CN" sz="2400" dirty="0" smtClean="0"/>
              <a:t>, 1972)  </a:t>
            </a:r>
            <a:r>
              <a:rPr lang="zh-CN" altLang="en-US" sz="2400" dirty="0" smtClean="0"/>
              <a:t>若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n</a:t>
            </a:r>
            <a:r>
              <a:rPr lang="en-US" altLang="zh-CN" sz="2400" dirty="0"/>
              <a:t> ≥ </a:t>
            </a:r>
            <a:r>
              <a:rPr lang="en-US" altLang="zh-CN" sz="2400" dirty="0" smtClean="0">
                <a:latin typeface="+mn-lt"/>
              </a:rPr>
              <a:t>3</a:t>
            </a:r>
            <a:r>
              <a:rPr lang="zh-CN" altLang="en-US" sz="2400" dirty="0" smtClean="0">
                <a:latin typeface="宋体" panose="02010600030101010101" pitchFamily="2" charset="-122"/>
              </a:rPr>
              <a:t>的非</a:t>
            </a:r>
            <a:r>
              <a:rPr lang="en-US" altLang="zh-CN" sz="2400" dirty="0" smtClean="0"/>
              <a:t>H</a:t>
            </a:r>
            <a:r>
              <a:rPr lang="zh-CN" altLang="en-US" sz="2400" dirty="0" smtClean="0">
                <a:latin typeface="宋体" panose="02010600030101010101" pitchFamily="2" charset="-122"/>
              </a:rPr>
              <a:t>简单图</a:t>
            </a:r>
            <a:r>
              <a:rPr lang="en-US" altLang="zh-CN" sz="2400" dirty="0" smtClean="0"/>
              <a:t>, </a:t>
            </a:r>
            <a:r>
              <a:rPr lang="zh-CN" altLang="en-US" sz="2400" dirty="0" smtClean="0">
                <a:latin typeface="宋体" panose="02010600030101010101" pitchFamily="2" charset="-122"/>
              </a:rPr>
              <a:t>则</a:t>
            </a:r>
            <a:r>
              <a:rPr lang="en-US" altLang="zh-CN" sz="2400" dirty="0" smtClean="0"/>
              <a:t>G</a:t>
            </a:r>
            <a:r>
              <a:rPr lang="zh-CN" altLang="en-US" sz="2400" dirty="0" smtClean="0">
                <a:latin typeface="宋体" panose="02010600030101010101" pitchFamily="2" charset="-122"/>
              </a:rPr>
              <a:t>度弱于某个</a:t>
            </a:r>
            <a:r>
              <a:rPr lang="en-US" altLang="zh-CN" sz="2400" dirty="0" err="1" smtClean="0"/>
              <a:t>C</a:t>
            </a:r>
            <a:r>
              <a:rPr lang="en-US" altLang="zh-CN" sz="2400" i="1" baseline="-25000" dirty="0" err="1" smtClean="0">
                <a:latin typeface="+mn-lt"/>
              </a:rPr>
              <a:t>m,n</a:t>
            </a:r>
            <a:r>
              <a:rPr lang="zh-CN" altLang="en-US" sz="2400" dirty="0" smtClean="0">
                <a:latin typeface="宋体" panose="02010600030101010101" pitchFamily="2" charset="-122"/>
              </a:rPr>
              <a:t>图</a:t>
            </a:r>
            <a:r>
              <a:rPr lang="en-US" altLang="zh-CN" sz="2400" dirty="0" smtClean="0">
                <a:latin typeface="宋体" panose="02010600030101010101" pitchFamily="2" charset="-122"/>
              </a:rPr>
              <a:t>. </a:t>
            </a:r>
            <a:endParaRPr lang="zh-CN" altLang="en-US" sz="2400" baseline="-25000" dirty="0" smtClean="0">
              <a:latin typeface="宋体" panose="02010600030101010101" pitchFamily="2" charset="-122"/>
            </a:endParaRPr>
          </a:p>
        </p:txBody>
      </p:sp>
      <p:sp>
        <p:nvSpPr>
          <p:cNvPr id="780321" name="Text Box 33"/>
          <p:cNvSpPr txBox="1">
            <a:spLocks noChangeArrowheads="1"/>
          </p:cNvSpPr>
          <p:nvPr/>
        </p:nvSpPr>
        <p:spPr bwMode="auto">
          <a:xfrm>
            <a:off x="288925" y="1890713"/>
            <a:ext cx="839787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是度序列为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(</a:t>
            </a:r>
            <a:r>
              <a:rPr lang="en-US" altLang="zh-CN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…, </a:t>
            </a:r>
            <a:r>
              <a:rPr lang="en-US" altLang="zh-CN" i="1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的非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简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单图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且</a:t>
            </a:r>
            <a:r>
              <a:rPr lang="en-US" altLang="zh-CN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≤ </a:t>
            </a:r>
            <a:r>
              <a:rPr lang="en-US" altLang="zh-CN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≤ … ≤ </a:t>
            </a:r>
            <a:r>
              <a:rPr lang="en-US" altLang="zh-CN" i="1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n≥3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780322" name="Text Box 34"/>
          <p:cNvSpPr txBox="1">
            <a:spLocks noChangeArrowheads="1"/>
          </p:cNvSpPr>
          <p:nvPr/>
        </p:nvSpPr>
        <p:spPr bwMode="auto">
          <a:xfrm>
            <a:off x="288925" y="2765425"/>
            <a:ext cx="839787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由度序列判定法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存在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m&lt;n/2,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使得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</a:t>
            </a:r>
            <a:r>
              <a:rPr lang="en-US" altLang="zh-CN" sz="2400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≤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且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d</a:t>
            </a:r>
            <a:r>
              <a:rPr lang="en-US" altLang="zh-CN" sz="2400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&lt;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n−m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于是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G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的度序列必弱于如下序列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: 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8032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054619"/>
              </p:ext>
            </p:extLst>
          </p:nvPr>
        </p:nvGraphicFramePr>
        <p:xfrm>
          <a:off x="467053" y="3684587"/>
          <a:ext cx="80200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3" imgW="3682800" imgH="368280" progId="Equation.DSMT4">
                  <p:embed/>
                </p:oleObj>
              </mc:Choice>
              <mc:Fallback>
                <p:oleObj name="Equation" r:id="rId3" imgW="3682800" imgH="36828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53" y="3684587"/>
                        <a:ext cx="8020050" cy="8286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0325" name="Text Box 37"/>
          <p:cNvSpPr txBox="1">
            <a:spLocks noChangeArrowheads="1"/>
          </p:cNvSpPr>
          <p:nvPr/>
        </p:nvSpPr>
        <p:spPr bwMode="auto">
          <a:xfrm>
            <a:off x="265113" y="4641850"/>
            <a:ext cx="82692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而上面序列正好是图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m,n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的度序列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                                  □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780326" name="Text Box 38"/>
          <p:cNvSpPr txBox="1">
            <a:spLocks noChangeArrowheads="1"/>
          </p:cNvSpPr>
          <p:nvPr/>
        </p:nvSpPr>
        <p:spPr bwMode="auto">
          <a:xfrm>
            <a:off x="288925" y="5191125"/>
            <a:ext cx="8397875" cy="1200150"/>
          </a:xfrm>
          <a:prstGeom prst="rect">
            <a:avLst/>
          </a:prstGeom>
          <a:solidFill>
            <a:srgbClr val="10203A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注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(1) </a:t>
            </a:r>
            <a:r>
              <a:rPr lang="zh-CN" altLang="en-US" dirty="0"/>
              <a:t>定理</a:t>
            </a:r>
            <a:r>
              <a:rPr lang="en-US" altLang="zh-CN" dirty="0"/>
              <a:t>1</a:t>
            </a:r>
            <a:r>
              <a:rPr lang="zh-CN" altLang="en-US" dirty="0"/>
              <a:t>刻画了非</a:t>
            </a:r>
            <a:r>
              <a:rPr lang="en-US" altLang="zh-CN" dirty="0"/>
              <a:t>H</a:t>
            </a:r>
            <a:r>
              <a:rPr lang="zh-CN" altLang="en-US" dirty="0"/>
              <a:t>简单图的特征</a:t>
            </a:r>
            <a:r>
              <a:rPr lang="en-US" altLang="zh-CN" dirty="0"/>
              <a:t>: </a:t>
            </a:r>
            <a:r>
              <a:rPr lang="zh-CN" altLang="en-US" dirty="0"/>
              <a:t>从度序列角度看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m,n</a:t>
            </a:r>
            <a:r>
              <a:rPr lang="zh-CN" altLang="en-US" dirty="0"/>
              <a:t>图族中每个图都是某个</a:t>
            </a:r>
            <a:r>
              <a:rPr lang="en-US" altLang="zh-CN" dirty="0"/>
              <a:t>n</a:t>
            </a:r>
            <a:r>
              <a:rPr lang="zh-CN" altLang="en-US" dirty="0"/>
              <a:t>阶非</a:t>
            </a:r>
            <a:r>
              <a:rPr lang="en-US" altLang="zh-CN" dirty="0"/>
              <a:t>H</a:t>
            </a:r>
            <a:r>
              <a:rPr lang="zh-CN" altLang="en-US" dirty="0"/>
              <a:t>单图的极图</a:t>
            </a:r>
            <a:r>
              <a:rPr lang="en-US" altLang="zh-CN" dirty="0"/>
              <a:t>(</a:t>
            </a:r>
            <a:r>
              <a:rPr lang="zh-CN" altLang="en-US" dirty="0"/>
              <a:t>再添加一条边后就变成</a:t>
            </a:r>
            <a:r>
              <a:rPr lang="en-US" altLang="zh-CN" dirty="0"/>
              <a:t>H</a:t>
            </a:r>
            <a:r>
              <a:rPr lang="zh-CN" altLang="en-US" dirty="0"/>
              <a:t>图</a:t>
            </a:r>
            <a:r>
              <a:rPr lang="en-US" altLang="zh-CN" dirty="0"/>
              <a:t>). 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0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0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0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0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0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0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0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0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0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0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0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0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319" grpId="0" animBg="1"/>
      <p:bldP spid="780321" grpId="0"/>
      <p:bldP spid="780322" grpId="0"/>
      <p:bldP spid="780325" grpId="0"/>
      <p:bldP spid="7803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281738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E2C34D3-604D-40EB-B57B-8950A5D379F3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6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1315" name="Text Box 3"/>
          <p:cNvSpPr txBox="1">
            <a:spLocks noChangeArrowheads="1"/>
          </p:cNvSpPr>
          <p:nvPr/>
        </p:nvSpPr>
        <p:spPr bwMode="auto">
          <a:xfrm>
            <a:off x="457200" y="989013"/>
            <a:ext cx="8077200" cy="460375"/>
          </a:xfrm>
          <a:prstGeom prst="rect">
            <a:avLst/>
          </a:prstGeom>
          <a:solidFill>
            <a:srgbClr val="10203A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    </a:t>
            </a:r>
            <a:r>
              <a:rPr lang="en-US" altLang="zh-CN" dirty="0"/>
              <a:t>(2) </a:t>
            </a:r>
            <a:r>
              <a:rPr lang="zh-CN" altLang="en-US" dirty="0"/>
              <a:t>定理的条件是充分条件而非必要条件</a:t>
            </a:r>
            <a:r>
              <a:rPr lang="en-US" altLang="zh-CN" dirty="0"/>
              <a:t>. </a:t>
            </a:r>
            <a:endParaRPr lang="zh-CN" altLang="en-US" baseline="-25000" dirty="0">
              <a:latin typeface="宋体" panose="02010600030101010101" pitchFamily="2" charset="-122"/>
            </a:endParaRPr>
          </a:p>
        </p:txBody>
      </p:sp>
      <p:sp>
        <p:nvSpPr>
          <p:cNvPr id="781322" name="Text Box 10"/>
          <p:cNvSpPr txBox="1">
            <a:spLocks noChangeArrowheads="1"/>
          </p:cNvSpPr>
          <p:nvPr/>
        </p:nvSpPr>
        <p:spPr bwMode="auto">
          <a:xfrm>
            <a:off x="457200" y="1473200"/>
            <a:ext cx="7924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 smtClean="0">
                <a:solidFill>
                  <a:srgbClr val="2B51AA"/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当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n=5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其度极大非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图族是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C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1,5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2,5</a:t>
            </a:r>
            <a:endParaRPr lang="en-US" altLang="zh-CN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pSp>
        <p:nvGrpSpPr>
          <p:cNvPr id="781323" name="Group 11"/>
          <p:cNvGrpSpPr>
            <a:grpSpLocks/>
          </p:cNvGrpSpPr>
          <p:nvPr/>
        </p:nvGrpSpPr>
        <p:grpSpPr bwMode="auto">
          <a:xfrm>
            <a:off x="1030288" y="2209800"/>
            <a:ext cx="2705100" cy="1327150"/>
            <a:chOff x="432" y="816"/>
            <a:chExt cx="1704" cy="836"/>
          </a:xfrm>
        </p:grpSpPr>
        <p:sp>
          <p:nvSpPr>
            <p:cNvPr id="10261" name="Line 12"/>
            <p:cNvSpPr>
              <a:spLocks noChangeShapeType="1"/>
            </p:cNvSpPr>
            <p:nvPr/>
          </p:nvSpPr>
          <p:spPr bwMode="auto">
            <a:xfrm flipV="1">
              <a:off x="1008" y="1056"/>
              <a:ext cx="480" cy="4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9242" name="Group 13"/>
            <p:cNvGrpSpPr>
              <a:grpSpLocks/>
            </p:cNvGrpSpPr>
            <p:nvPr/>
          </p:nvGrpSpPr>
          <p:grpSpPr bwMode="auto">
            <a:xfrm>
              <a:off x="432" y="816"/>
              <a:ext cx="1704" cy="836"/>
              <a:chOff x="432" y="816"/>
              <a:chExt cx="1704" cy="836"/>
            </a:xfrm>
          </p:grpSpPr>
          <p:sp>
            <p:nvSpPr>
              <p:cNvPr id="10263" name="Line 14"/>
              <p:cNvSpPr>
                <a:spLocks noChangeShapeType="1"/>
              </p:cNvSpPr>
              <p:nvPr/>
            </p:nvSpPr>
            <p:spPr bwMode="auto">
              <a:xfrm>
                <a:off x="528" y="1104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64" name="Line 15"/>
              <p:cNvSpPr>
                <a:spLocks noChangeShapeType="1"/>
              </p:cNvSpPr>
              <p:nvPr/>
            </p:nvSpPr>
            <p:spPr bwMode="auto">
              <a:xfrm flipV="1">
                <a:off x="1008" y="816"/>
                <a:ext cx="768" cy="28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65" name="Line 16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816" cy="24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66" name="Line 17"/>
              <p:cNvSpPr>
                <a:spLocks noChangeShapeType="1"/>
              </p:cNvSpPr>
              <p:nvPr/>
            </p:nvSpPr>
            <p:spPr bwMode="auto">
              <a:xfrm>
                <a:off x="1776" y="816"/>
                <a:ext cx="48" cy="52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67" name="Line 18"/>
              <p:cNvSpPr>
                <a:spLocks noChangeShapeType="1"/>
              </p:cNvSpPr>
              <p:nvPr/>
            </p:nvSpPr>
            <p:spPr bwMode="auto">
              <a:xfrm flipH="1">
                <a:off x="1488" y="816"/>
                <a:ext cx="288" cy="24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68" name="Line 19"/>
              <p:cNvSpPr>
                <a:spLocks noChangeShapeType="1"/>
              </p:cNvSpPr>
              <p:nvPr/>
            </p:nvSpPr>
            <p:spPr bwMode="auto">
              <a:xfrm>
                <a:off x="1488" y="1056"/>
                <a:ext cx="336" cy="28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graphicFrame>
            <p:nvGraphicFramePr>
              <p:cNvPr id="9249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2718109"/>
                  </p:ext>
                </p:extLst>
              </p:nvPr>
            </p:nvGraphicFramePr>
            <p:xfrm>
              <a:off x="432" y="816"/>
              <a:ext cx="203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65" name="Equation" r:id="rId3" imgW="190500" imgH="228600" progId="Equation.DSMT4">
                      <p:embed/>
                    </p:oleObj>
                  </mc:Choice>
                  <mc:Fallback>
                    <p:oleObj name="Equation" r:id="rId3" imgW="190500" imgH="228600" progId="Equation.DSMT4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" y="816"/>
                            <a:ext cx="203" cy="221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50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44415025"/>
                  </p:ext>
                </p:extLst>
              </p:nvPr>
            </p:nvGraphicFramePr>
            <p:xfrm>
              <a:off x="912" y="816"/>
              <a:ext cx="203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66" name="Equation" r:id="rId5" imgW="190335" imgH="215713" progId="Equation.DSMT4">
                      <p:embed/>
                    </p:oleObj>
                  </mc:Choice>
                  <mc:Fallback>
                    <p:oleObj name="Equation" r:id="rId5" imgW="190335" imgH="215713" progId="Equation.DSMT4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816"/>
                            <a:ext cx="203" cy="211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51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227603"/>
                  </p:ext>
                </p:extLst>
              </p:nvPr>
            </p:nvGraphicFramePr>
            <p:xfrm>
              <a:off x="1920" y="960"/>
              <a:ext cx="216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67" name="Equation" r:id="rId7" imgW="203112" imgH="228501" progId="Equation.DSMT4">
                      <p:embed/>
                    </p:oleObj>
                  </mc:Choice>
                  <mc:Fallback>
                    <p:oleObj name="Equation" r:id="rId7" imgW="203112" imgH="228501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960"/>
                            <a:ext cx="216" cy="223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72" name="Text Box 23"/>
              <p:cNvSpPr txBox="1">
                <a:spLocks noChangeArrowheads="1"/>
              </p:cNvSpPr>
              <p:nvPr/>
            </p:nvSpPr>
            <p:spPr bwMode="auto">
              <a:xfrm>
                <a:off x="974" y="1419"/>
                <a:ext cx="442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C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1,5</a:t>
                </a:r>
              </a:p>
            </p:txBody>
          </p:sp>
        </p:grpSp>
      </p:grpSp>
      <p:grpSp>
        <p:nvGrpSpPr>
          <p:cNvPr id="781336" name="Group 24"/>
          <p:cNvGrpSpPr>
            <a:grpSpLocks/>
          </p:cNvGrpSpPr>
          <p:nvPr/>
        </p:nvGrpSpPr>
        <p:grpSpPr bwMode="auto">
          <a:xfrm>
            <a:off x="5029200" y="2163763"/>
            <a:ext cx="2770188" cy="1343025"/>
            <a:chOff x="2736" y="768"/>
            <a:chExt cx="1745" cy="846"/>
          </a:xfrm>
        </p:grpSpPr>
        <p:sp>
          <p:nvSpPr>
            <p:cNvPr id="10249" name="Line 25"/>
            <p:cNvSpPr>
              <a:spLocks noChangeShapeType="1"/>
            </p:cNvSpPr>
            <p:nvPr/>
          </p:nvSpPr>
          <p:spPr bwMode="auto">
            <a:xfrm>
              <a:off x="3408" y="768"/>
              <a:ext cx="0" cy="57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9230" name="Group 26"/>
            <p:cNvGrpSpPr>
              <a:grpSpLocks/>
            </p:cNvGrpSpPr>
            <p:nvPr/>
          </p:nvGrpSpPr>
          <p:grpSpPr bwMode="auto">
            <a:xfrm>
              <a:off x="2736" y="768"/>
              <a:ext cx="1745" cy="846"/>
              <a:chOff x="2736" y="768"/>
              <a:chExt cx="1745" cy="846"/>
            </a:xfrm>
          </p:grpSpPr>
          <p:sp>
            <p:nvSpPr>
              <p:cNvPr id="10251" name="Line 27"/>
              <p:cNvSpPr>
                <a:spLocks noChangeShapeType="1"/>
              </p:cNvSpPr>
              <p:nvPr/>
            </p:nvSpPr>
            <p:spPr bwMode="auto">
              <a:xfrm>
                <a:off x="2880" y="768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diamond" w="med" len="med"/>
                <a:tailEnd type="diamond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52" name="Line 28"/>
              <p:cNvSpPr>
                <a:spLocks noChangeShapeType="1"/>
              </p:cNvSpPr>
              <p:nvPr/>
            </p:nvSpPr>
            <p:spPr bwMode="auto">
              <a:xfrm>
                <a:off x="2880" y="1344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53" name="Line 29"/>
              <p:cNvSpPr>
                <a:spLocks noChangeShapeType="1"/>
              </p:cNvSpPr>
              <p:nvPr/>
            </p:nvSpPr>
            <p:spPr bwMode="auto">
              <a:xfrm>
                <a:off x="2880" y="768"/>
                <a:ext cx="528" cy="57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54" name="Line 30"/>
              <p:cNvSpPr>
                <a:spLocks noChangeShapeType="1"/>
              </p:cNvSpPr>
              <p:nvPr/>
            </p:nvSpPr>
            <p:spPr bwMode="auto">
              <a:xfrm flipH="1">
                <a:off x="2880" y="768"/>
                <a:ext cx="528" cy="57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55" name="Line 31"/>
              <p:cNvSpPr>
                <a:spLocks noChangeShapeType="1"/>
              </p:cNvSpPr>
              <p:nvPr/>
            </p:nvSpPr>
            <p:spPr bwMode="auto">
              <a:xfrm>
                <a:off x="3408" y="768"/>
                <a:ext cx="768" cy="33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diamond" w="med" len="med"/>
                <a:tailEnd type="diamond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56" name="Line 32"/>
              <p:cNvSpPr>
                <a:spLocks noChangeShapeType="1"/>
              </p:cNvSpPr>
              <p:nvPr/>
            </p:nvSpPr>
            <p:spPr bwMode="auto">
              <a:xfrm flipH="1">
                <a:off x="3408" y="1104"/>
                <a:ext cx="768" cy="24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diamond" w="med" len="med"/>
                <a:tailEnd type="diamond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graphicFrame>
            <p:nvGraphicFramePr>
              <p:cNvPr id="9237" name="Object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8087516"/>
                  </p:ext>
                </p:extLst>
              </p:nvPr>
            </p:nvGraphicFramePr>
            <p:xfrm>
              <a:off x="2736" y="960"/>
              <a:ext cx="217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68" name="Equation" r:id="rId9" imgW="203112" imgH="228501" progId="Equation.DSMT4">
                      <p:embed/>
                    </p:oleObj>
                  </mc:Choice>
                  <mc:Fallback>
                    <p:oleObj name="Equation" r:id="rId9" imgW="203112" imgH="228501" progId="Equation.DSMT4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960"/>
                            <a:ext cx="217" cy="221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8" name="Object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37886530"/>
                  </p:ext>
                </p:extLst>
              </p:nvPr>
            </p:nvGraphicFramePr>
            <p:xfrm>
              <a:off x="3456" y="960"/>
              <a:ext cx="217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69" name="Equation" r:id="rId11" imgW="203024" imgH="215713" progId="Equation.DSMT4">
                      <p:embed/>
                    </p:oleObj>
                  </mc:Choice>
                  <mc:Fallback>
                    <p:oleObj name="Equation" r:id="rId11" imgW="203024" imgH="215713" progId="Equation.DSMT4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960"/>
                            <a:ext cx="217" cy="211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9" name="Object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3895700"/>
                  </p:ext>
                </p:extLst>
              </p:nvPr>
            </p:nvGraphicFramePr>
            <p:xfrm>
              <a:off x="4278" y="966"/>
              <a:ext cx="203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70" name="Equation" r:id="rId13" imgW="190335" imgH="215713" progId="Equation.DSMT4">
                      <p:embed/>
                    </p:oleObj>
                  </mc:Choice>
                  <mc:Fallback>
                    <p:oleObj name="Equation" r:id="rId13" imgW="190335" imgH="215713" progId="Equation.DSMT4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8" y="966"/>
                            <a:ext cx="203" cy="210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0" name="Text Box 36"/>
              <p:cNvSpPr txBox="1">
                <a:spLocks noChangeArrowheads="1"/>
              </p:cNvSpPr>
              <p:nvPr/>
            </p:nvSpPr>
            <p:spPr bwMode="auto">
              <a:xfrm>
                <a:off x="3115" y="1381"/>
                <a:ext cx="442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C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2,5</a:t>
                </a:r>
              </a:p>
            </p:txBody>
          </p:sp>
        </p:grpSp>
      </p:grpSp>
      <p:sp>
        <p:nvSpPr>
          <p:cNvPr id="781349" name="Text Box 37"/>
          <p:cNvSpPr txBox="1">
            <a:spLocks noChangeArrowheads="1"/>
          </p:cNvSpPr>
          <p:nvPr/>
        </p:nvSpPr>
        <p:spPr bwMode="auto">
          <a:xfrm>
            <a:off x="457200" y="3865563"/>
            <a:ext cx="7924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C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1,5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的度序列是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(1,3,3,3,4), C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2,5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的度序列是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(2,2,2,4,4). 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781350" name="Text Box 38"/>
          <p:cNvSpPr txBox="1">
            <a:spLocks noChangeArrowheads="1"/>
          </p:cNvSpPr>
          <p:nvPr/>
        </p:nvSpPr>
        <p:spPr bwMode="auto">
          <a:xfrm>
            <a:off x="457200" y="4383088"/>
            <a:ext cx="79248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阶圈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的度序列是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(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2,2,2,2,2),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它度弱于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2, 5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. 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457200" y="5303838"/>
            <a:ext cx="8077200" cy="460375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推论</a:t>
            </a:r>
            <a:r>
              <a:rPr lang="en-US" altLang="zh-CN" dirty="0" smtClean="0"/>
              <a:t> 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阶简单图</a:t>
            </a:r>
            <a:r>
              <a:rPr lang="en-US" altLang="zh-CN" dirty="0" smtClean="0"/>
              <a:t>. </a:t>
            </a:r>
            <a:r>
              <a:rPr lang="zh-CN" altLang="en-US" dirty="0" smtClean="0"/>
              <a:t>若</a:t>
            </a:r>
            <a:r>
              <a:rPr lang="en-US" altLang="zh-CN" i="1" dirty="0" smtClean="0"/>
              <a:t>n</a:t>
            </a:r>
            <a:r>
              <a:rPr lang="en-US" altLang="en-US" dirty="0" smtClean="0"/>
              <a:t>≥</a:t>
            </a:r>
            <a:r>
              <a:rPr lang="en-US" altLang="zh-CN" dirty="0" smtClean="0"/>
              <a:t>3</a:t>
            </a:r>
            <a:r>
              <a:rPr lang="zh-CN" altLang="en-US" dirty="0" smtClean="0">
                <a:latin typeface="黑体" panose="02010609060101010101" pitchFamily="49" charset="-122"/>
              </a:rPr>
              <a:t>且            </a:t>
            </a:r>
            <a:r>
              <a:rPr lang="en-US" altLang="zh-CN" dirty="0" smtClean="0">
                <a:sym typeface="Wingdings" panose="05000000000000000000" pitchFamily="2" charset="2"/>
              </a:rPr>
              <a:t>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</a:t>
            </a:r>
            <a:r>
              <a:rPr lang="zh-CN" altLang="en-US" dirty="0" smtClean="0"/>
              <a:t>图</a:t>
            </a:r>
            <a:r>
              <a:rPr lang="en-US" altLang="zh-CN" dirty="0" smtClean="0"/>
              <a:t>; </a:t>
            </a:r>
            <a:endParaRPr lang="zh-CN" altLang="en-US" dirty="0" smtClean="0">
              <a:latin typeface="黑体" panose="02010609060101010101" pitchFamily="49" charset="-122"/>
            </a:endParaRP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457200" y="5789613"/>
            <a:ext cx="8077200" cy="460375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/>
              <a:t>并且</a:t>
            </a:r>
            <a:r>
              <a:rPr lang="en-US" altLang="zh-CN" dirty="0" smtClean="0"/>
              <a:t>,  </a:t>
            </a:r>
            <a:r>
              <a:rPr lang="zh-CN" altLang="en-US" dirty="0" smtClean="0"/>
              <a:t>具有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个顶点</a:t>
            </a:r>
            <a:r>
              <a:rPr lang="en-US" altLang="zh-CN" dirty="0" smtClean="0"/>
              <a:t>,   </a:t>
            </a:r>
            <a:r>
              <a:rPr lang="zh-CN" altLang="en-US" dirty="0" smtClean="0"/>
              <a:t>           条边的非</a:t>
            </a:r>
            <a:r>
              <a:rPr lang="en-US" altLang="zh-CN" dirty="0" smtClean="0"/>
              <a:t>H</a:t>
            </a:r>
            <a:r>
              <a:rPr lang="zh-CN" altLang="en-US" dirty="0" smtClean="0"/>
              <a:t>图只有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1,</a:t>
            </a:r>
            <a:r>
              <a:rPr lang="en-US" altLang="zh-CN" i="1" baseline="-25000" dirty="0" smtClean="0"/>
              <a:t>n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2,5</a:t>
            </a:r>
            <a:r>
              <a:rPr lang="en-US" altLang="zh-CN" dirty="0" smtClean="0"/>
              <a:t>.</a:t>
            </a:r>
            <a:r>
              <a:rPr lang="zh-CN" altLang="en-US" dirty="0" smtClean="0"/>
              <a:t>    </a:t>
            </a:r>
            <a:endParaRPr lang="en-US" altLang="zh-CN" sz="2800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3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701816"/>
              </p:ext>
            </p:extLst>
          </p:nvPr>
        </p:nvGraphicFramePr>
        <p:xfrm>
          <a:off x="4876800" y="5114925"/>
          <a:ext cx="17367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" name="Equation" r:id="rId15" imgW="1257300" imgH="469900" progId="Equation.DSMT4">
                  <p:embed/>
                </p:oleObj>
              </mc:Choice>
              <mc:Fallback>
                <p:oleObj name="Equation" r:id="rId15" imgW="1257300" imgH="4699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114925"/>
                        <a:ext cx="1736725" cy="649288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618673"/>
              </p:ext>
            </p:extLst>
          </p:nvPr>
        </p:nvGraphicFramePr>
        <p:xfrm>
          <a:off x="3201988" y="5755454"/>
          <a:ext cx="94615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2" name="Equation" r:id="rId17" imgW="685800" imgH="469900" progId="Equation.DSMT4">
                  <p:embed/>
                </p:oleObj>
              </mc:Choice>
              <mc:Fallback>
                <p:oleObj name="Equation" r:id="rId17" imgW="685800" imgH="4699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5755454"/>
                        <a:ext cx="946150" cy="649287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1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1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1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1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8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8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8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5" grpId="0" animBg="1"/>
      <p:bldP spid="781322" grpId="0"/>
      <p:bldP spid="781349" grpId="0"/>
      <p:bldP spid="781350" grpId="0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89784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4CEE26A-7D1F-4FF1-B3F7-6104A4628519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7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1349" name="Text Box 37"/>
          <p:cNvSpPr txBox="1">
            <a:spLocks noChangeArrowheads="1"/>
          </p:cNvSpPr>
          <p:nvPr/>
        </p:nvSpPr>
        <p:spPr bwMode="auto">
          <a:xfrm>
            <a:off x="457200" y="1017588"/>
            <a:ext cx="7924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先证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457200" y="1471613"/>
            <a:ext cx="7924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若不然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Chvátal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定理知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度弱于某个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en-US" altLang="zh-CN" i="1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zh-CN" i="1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于是有</a:t>
            </a:r>
          </a:p>
        </p:txBody>
      </p:sp>
      <p:graphicFrame>
        <p:nvGraphicFramePr>
          <p:cNvPr id="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507601"/>
              </p:ext>
            </p:extLst>
          </p:nvPr>
        </p:nvGraphicFramePr>
        <p:xfrm>
          <a:off x="558800" y="1978025"/>
          <a:ext cx="7705725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3" imgW="3340080" imgH="1206360" progId="Equation.DSMT4">
                  <p:embed/>
                </p:oleObj>
              </mc:Choice>
              <mc:Fallback>
                <p:oleObj name="Equation" r:id="rId3" imgW="3340080" imgH="1206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978025"/>
                        <a:ext cx="7705725" cy="21748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482600" y="4238625"/>
            <a:ext cx="7924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这与条件矛盾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!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482600" y="4792663"/>
            <a:ext cx="792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对于</a:t>
            </a:r>
            <a:r>
              <a:rPr lang="en-US" altLang="zh-CN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1,</a:t>
            </a:r>
            <a:r>
              <a:rPr lang="en-US" altLang="zh-CN" i="1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zh-CN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有                    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除此之外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只有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m=2,  n=5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时有</a:t>
            </a:r>
            <a:r>
              <a:rPr lang="en-US" altLang="zh-CN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4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131214"/>
              </p:ext>
            </p:extLst>
          </p:nvPr>
        </p:nvGraphicFramePr>
        <p:xfrm>
          <a:off x="2133600" y="4743560"/>
          <a:ext cx="190976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5" imgW="1384300" imgH="469900" progId="Equation.DSMT4">
                  <p:embed/>
                </p:oleObj>
              </mc:Choice>
              <mc:Fallback>
                <p:oleObj name="Equation" r:id="rId5" imgW="1384300" imgH="4699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743560"/>
                        <a:ext cx="1909763" cy="649287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762000" y="5473700"/>
            <a:ext cx="7924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                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因此结论成立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697694"/>
              </p:ext>
            </p:extLst>
          </p:nvPr>
        </p:nvGraphicFramePr>
        <p:xfrm>
          <a:off x="558800" y="5270609"/>
          <a:ext cx="190976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7" imgW="1384300" imgH="469900" progId="Equation.DSMT4">
                  <p:embed/>
                </p:oleObj>
              </mc:Choice>
              <mc:Fallback>
                <p:oleObj name="Equation" r:id="rId7" imgW="1384300" imgH="4699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5270609"/>
                        <a:ext cx="1909763" cy="649288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37"/>
          <p:cNvSpPr txBox="1">
            <a:spLocks noChangeArrowheads="1"/>
          </p:cNvSpPr>
          <p:nvPr/>
        </p:nvSpPr>
        <p:spPr bwMode="auto">
          <a:xfrm>
            <a:off x="482600" y="6000750"/>
            <a:ext cx="7924800" cy="461963"/>
          </a:xfrm>
          <a:prstGeom prst="rect">
            <a:avLst/>
          </a:prstGeom>
          <a:solidFill>
            <a:srgbClr val="10203A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注</a:t>
            </a:r>
            <a:r>
              <a:rPr lang="en-US" altLang="zh-CN"/>
              <a:t>:  </a:t>
            </a:r>
            <a:r>
              <a:rPr lang="zh-CN" altLang="en-US"/>
              <a:t>推论的条件是充分非必要的</a:t>
            </a:r>
            <a:r>
              <a:rPr lang="en-US" altLang="zh-CN"/>
              <a:t>. </a:t>
            </a:r>
            <a:r>
              <a:rPr lang="zh-CN" altLang="en-US"/>
              <a:t>例如</a:t>
            </a:r>
            <a:r>
              <a:rPr lang="en-US" altLang="zh-CN" i="1"/>
              <a:t>C</a:t>
            </a:r>
            <a:r>
              <a:rPr lang="en-US" altLang="zh-CN" baseline="-25000"/>
              <a:t>5</a:t>
            </a:r>
            <a:r>
              <a:rPr lang="en-US" altLang="zh-CN"/>
              <a:t>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49" grpId="0"/>
      <p:bldP spid="35" grpId="0"/>
      <p:bldP spid="37" grpId="0"/>
      <p:bldP spid="38" grpId="0"/>
      <p:bldP spid="41" grpId="0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6835B78-3460-42E7-89CC-2A56C5AADD5E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8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7706" name="Text Box 10"/>
          <p:cNvSpPr txBox="1">
            <a:spLocks noChangeArrowheads="1"/>
          </p:cNvSpPr>
          <p:nvPr/>
        </p:nvSpPr>
        <p:spPr bwMode="auto">
          <a:xfrm>
            <a:off x="330200" y="815975"/>
            <a:ext cx="81534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二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TSP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问题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sz="32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Travelling Salesman Problem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endParaRPr lang="zh-CN" altLang="en-US" sz="32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7707" name="Text Box 11"/>
          <p:cNvSpPr txBox="1">
            <a:spLocks noChangeArrowheads="1"/>
          </p:cNvSpPr>
          <p:nvPr/>
        </p:nvSpPr>
        <p:spPr bwMode="auto">
          <a:xfrm>
            <a:off x="304800" y="1328738"/>
            <a:ext cx="8458200" cy="1570037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TSP</a:t>
            </a:r>
            <a:r>
              <a:rPr lang="zh-CN" altLang="en-US" dirty="0" smtClean="0"/>
              <a:t>问题即</a:t>
            </a:r>
            <a:r>
              <a:rPr lang="zh-CN" altLang="en-US" dirty="0" smtClean="0">
                <a:solidFill>
                  <a:srgbClr val="FFFF00"/>
                </a:solidFill>
              </a:rPr>
              <a:t>旅行商问题</a:t>
            </a:r>
            <a:r>
              <a:rPr lang="en-US" altLang="zh-CN" dirty="0" smtClean="0"/>
              <a:t>(</a:t>
            </a:r>
            <a:r>
              <a:rPr lang="zh-CN" altLang="en-US" dirty="0" smtClean="0"/>
              <a:t>由</a:t>
            </a:r>
            <a:r>
              <a:rPr lang="en-US" altLang="zh-CN" dirty="0" smtClean="0"/>
              <a:t>Whitney</a:t>
            </a:r>
            <a:r>
              <a:rPr lang="zh-CN" altLang="en-US" dirty="0" smtClean="0"/>
              <a:t>命名</a:t>
            </a:r>
            <a:r>
              <a:rPr lang="en-US" altLang="zh-CN" dirty="0" smtClean="0"/>
              <a:t>),  </a:t>
            </a:r>
            <a:r>
              <a:rPr lang="zh-CN" altLang="en-US" dirty="0" smtClean="0"/>
              <a:t>是应用图论中典型问题之一</a:t>
            </a:r>
            <a:r>
              <a:rPr lang="en-US" altLang="zh-CN" dirty="0" smtClean="0"/>
              <a:t>. </a:t>
            </a:r>
            <a:r>
              <a:rPr lang="zh-CN" altLang="en-US" dirty="0" smtClean="0"/>
              <a:t>问题提法为</a:t>
            </a:r>
            <a:r>
              <a:rPr lang="en-US" altLang="zh-CN" dirty="0" smtClean="0"/>
              <a:t>:  </a:t>
            </a:r>
            <a:r>
              <a:rPr lang="zh-CN" altLang="en-US" dirty="0" smtClean="0"/>
              <a:t>一售货员要到若干城市去售货</a:t>
            </a:r>
            <a:r>
              <a:rPr lang="en-US" altLang="zh-CN" dirty="0" smtClean="0"/>
              <a:t>,  </a:t>
            </a:r>
            <a:r>
              <a:rPr lang="zh-CN" altLang="en-US" dirty="0" smtClean="0"/>
              <a:t>每座城市恰好经过一次且要回到出发城市</a:t>
            </a:r>
            <a:r>
              <a:rPr lang="en-US" altLang="zh-CN" dirty="0" smtClean="0"/>
              <a:t>,  </a:t>
            </a:r>
            <a:r>
              <a:rPr lang="zh-CN" altLang="en-US" dirty="0" smtClean="0"/>
              <a:t>问如何安排行走路线</a:t>
            </a:r>
            <a:r>
              <a:rPr lang="en-US" altLang="zh-CN" dirty="0" smtClean="0"/>
              <a:t>,  </a:t>
            </a:r>
            <a:r>
              <a:rPr lang="zh-CN" altLang="en-US" dirty="0" smtClean="0"/>
              <a:t>使其行走的总路程最短</a:t>
            </a:r>
            <a:r>
              <a:rPr lang="en-US" altLang="zh-CN" dirty="0" smtClean="0"/>
              <a:t>. </a:t>
            </a:r>
            <a:endParaRPr lang="zh-CN" altLang="en-US" dirty="0" smtClean="0"/>
          </a:p>
        </p:txBody>
      </p:sp>
      <p:sp>
        <p:nvSpPr>
          <p:cNvPr id="797708" name="Text Box 12"/>
          <p:cNvSpPr txBox="1">
            <a:spLocks noChangeArrowheads="1"/>
          </p:cNvSpPr>
          <p:nvPr/>
        </p:nvSpPr>
        <p:spPr bwMode="auto">
          <a:xfrm>
            <a:off x="214313" y="3621088"/>
            <a:ext cx="865822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事实上近似算法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启发式算法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有很多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如最近邻算法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分枝定界法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贪婪算法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遗传算法和边交换技术等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7709" name="Text Box 13"/>
          <p:cNvSpPr txBox="1">
            <a:spLocks noChangeArrowheads="1"/>
          </p:cNvSpPr>
          <p:nvPr/>
        </p:nvSpPr>
        <p:spPr bwMode="auto">
          <a:xfrm>
            <a:off x="239713" y="2847975"/>
            <a:ext cx="85344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在赋权图中求最小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圈是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NP-hard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问题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也就是说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TSP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问题不存在多项式时间算法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7710" name="Text Box 14"/>
          <p:cNvSpPr txBox="1">
            <a:spLocks noChangeArrowheads="1"/>
          </p:cNvSpPr>
          <p:nvPr/>
        </p:nvSpPr>
        <p:spPr bwMode="auto">
          <a:xfrm>
            <a:off x="250825" y="6043613"/>
            <a:ext cx="8523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0" dirty="0" smtClean="0">
                <a:solidFill>
                  <a:srgbClr val="FF6600"/>
                </a:solidFill>
                <a:cs typeface="Times New Roman" panose="02020603050405020304" pitchFamily="18" charset="0"/>
              </a:rPr>
              <a:t>■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在给定区域内收集投币式公用电话中的硬币的线路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250825" y="4394200"/>
            <a:ext cx="862171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TSP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问题是组合优化中研究最多的问题之一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被用来当作优化方法的标杆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TSP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问题的算法的应用非常广泛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例如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239713" y="5224463"/>
            <a:ext cx="8523287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0" dirty="0" smtClean="0">
                <a:solidFill>
                  <a:srgbClr val="FF6600"/>
                </a:solidFill>
                <a:cs typeface="Times New Roman" panose="02020603050405020304" pitchFamily="18" charset="0"/>
              </a:rPr>
              <a:t>■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如何安排机器在一块电路板上钻孔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使得机器钻孔花费时间最少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孔代表城市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钻头从一个孔到另一个孔的时间代表距离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); 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7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7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7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7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7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7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7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7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7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7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6" grpId="0"/>
      <p:bldP spid="797707" grpId="0" animBg="1"/>
      <p:bldP spid="797708" grpId="0"/>
      <p:bldP spid="797709" grpId="0"/>
      <p:bldP spid="797710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6965545B-B166-47B3-A571-8BA14C2CFABE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9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8726" name="Text Box 6"/>
          <p:cNvSpPr txBox="1">
            <a:spLocks noChangeArrowheads="1"/>
          </p:cNvSpPr>
          <p:nvPr/>
        </p:nvSpPr>
        <p:spPr bwMode="auto">
          <a:xfrm>
            <a:off x="457200" y="989013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2B51AA"/>
                </a:solidFill>
              </a:rPr>
              <a:t>1</a:t>
            </a:r>
            <a:r>
              <a:rPr lang="zh-CN" altLang="en-US">
                <a:solidFill>
                  <a:srgbClr val="2B51AA"/>
                </a:solidFill>
              </a:rPr>
              <a:t>   边交换技术</a:t>
            </a:r>
          </a:p>
        </p:txBody>
      </p:sp>
      <p:sp>
        <p:nvSpPr>
          <p:cNvPr id="798727" name="Text Box 7"/>
          <p:cNvSpPr txBox="1">
            <a:spLocks noChangeArrowheads="1"/>
          </p:cNvSpPr>
          <p:nvPr/>
        </p:nvSpPr>
        <p:spPr bwMode="auto">
          <a:xfrm>
            <a:off x="457200" y="139065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在赋权完全图中取一个初始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C=v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…, 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8728" name="Text Box 8"/>
          <p:cNvSpPr txBox="1">
            <a:spLocks noChangeArrowheads="1"/>
          </p:cNvSpPr>
          <p:nvPr/>
        </p:nvSpPr>
        <p:spPr bwMode="auto">
          <a:xfrm>
            <a:off x="457200" y="4797425"/>
            <a:ext cx="8382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(2)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如果存在下图中红色边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交叉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), 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638175" y="5329238"/>
            <a:ext cx="8382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并且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w(v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i+1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)+ w(v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j+1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&gt;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w(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)+ w(v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i+1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j+1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),  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638175" y="5786438"/>
            <a:ext cx="83534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则把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修改为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C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=v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…,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…v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i+1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j+1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…, 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320" name="右箭头 1"/>
          <p:cNvSpPr>
            <a:spLocks noChangeArrowheads="1"/>
          </p:cNvSpPr>
          <p:nvPr/>
        </p:nvSpPr>
        <p:spPr bwMode="auto">
          <a:xfrm>
            <a:off x="3836988" y="3154363"/>
            <a:ext cx="1531937" cy="273050"/>
          </a:xfrm>
          <a:prstGeom prst="rightArrow">
            <a:avLst>
              <a:gd name="adj1" fmla="val 50000"/>
              <a:gd name="adj2" fmla="val 49975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Line 45"/>
          <p:cNvSpPr>
            <a:spLocks noChangeShapeType="1"/>
          </p:cNvSpPr>
          <p:nvPr/>
        </p:nvSpPr>
        <p:spPr bwMode="auto">
          <a:xfrm>
            <a:off x="1443038" y="2820988"/>
            <a:ext cx="1417637" cy="769937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Line 45"/>
          <p:cNvSpPr>
            <a:spLocks noChangeShapeType="1"/>
          </p:cNvSpPr>
          <p:nvPr/>
        </p:nvSpPr>
        <p:spPr bwMode="auto">
          <a:xfrm flipH="1" flipV="1">
            <a:off x="1695450" y="2532063"/>
            <a:ext cx="823913" cy="1228725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127125" y="2112963"/>
            <a:ext cx="2419350" cy="2427287"/>
            <a:chOff x="1126355" y="1541923"/>
            <a:chExt cx="2419351" cy="2427288"/>
          </a:xfrm>
        </p:grpSpPr>
        <p:grpSp>
          <p:nvGrpSpPr>
            <p:cNvPr id="12324" name="组合 2"/>
            <p:cNvGrpSpPr>
              <a:grpSpLocks/>
            </p:cNvGrpSpPr>
            <p:nvPr/>
          </p:nvGrpSpPr>
          <p:grpSpPr bwMode="auto">
            <a:xfrm>
              <a:off x="1126355" y="1541923"/>
              <a:ext cx="2419351" cy="2427288"/>
              <a:chOff x="1126355" y="1541923"/>
              <a:chExt cx="2419351" cy="2427288"/>
            </a:xfrm>
          </p:grpSpPr>
          <p:grpSp>
            <p:nvGrpSpPr>
              <p:cNvPr id="12327" name="Group 27"/>
              <p:cNvGrpSpPr>
                <a:grpSpLocks/>
              </p:cNvGrpSpPr>
              <p:nvPr/>
            </p:nvGrpSpPr>
            <p:grpSpPr bwMode="auto">
              <a:xfrm>
                <a:off x="1126355" y="1541923"/>
                <a:ext cx="2419351" cy="2427288"/>
                <a:chOff x="1422" y="987"/>
                <a:chExt cx="1524" cy="1529"/>
              </a:xfrm>
            </p:grpSpPr>
            <p:sp>
              <p:nvSpPr>
                <p:cNvPr id="13357" name="Line 10"/>
                <p:cNvSpPr>
                  <a:spLocks noChangeShapeType="1"/>
                </p:cNvSpPr>
                <p:nvPr/>
              </p:nvSpPr>
              <p:spPr bwMode="auto">
                <a:xfrm>
                  <a:off x="2112" y="1200"/>
                  <a:ext cx="250" cy="48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35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533" y="1650"/>
                  <a:ext cx="111" cy="266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359" name="Line 15"/>
                <p:cNvSpPr>
                  <a:spLocks noChangeShapeType="1"/>
                </p:cNvSpPr>
                <p:nvPr/>
              </p:nvSpPr>
              <p:spPr bwMode="auto">
                <a:xfrm>
                  <a:off x="1632" y="1440"/>
                  <a:ext cx="0" cy="264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36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563" y="1238"/>
                  <a:ext cx="298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2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v</a:t>
                  </a:r>
                  <a:r>
                    <a:rPr lang="en-US" altLang="zh-CN" sz="20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1336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648" y="1517"/>
                  <a:ext cx="298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2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v</a:t>
                  </a:r>
                  <a:r>
                    <a:rPr lang="en-US" altLang="zh-CN" sz="20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1336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525" y="1847"/>
                  <a:ext cx="298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2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v</a:t>
                  </a:r>
                  <a:r>
                    <a:rPr lang="en-US" altLang="zh-CN" sz="20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336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207" y="2020"/>
                  <a:ext cx="410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2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v</a:t>
                  </a:r>
                  <a:r>
                    <a:rPr lang="en-US" altLang="zh-CN" sz="20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i+1</a:t>
                  </a:r>
                </a:p>
              </p:txBody>
            </p:sp>
            <p:sp>
              <p:nvSpPr>
                <p:cNvPr id="1336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22" y="1248"/>
                  <a:ext cx="298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2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v</a:t>
                  </a:r>
                  <a:r>
                    <a:rPr lang="en-US" altLang="zh-CN" sz="20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j</a:t>
                  </a:r>
                </a:p>
              </p:txBody>
            </p:sp>
            <p:sp>
              <p:nvSpPr>
                <p:cNvPr id="1336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69" y="987"/>
                  <a:ext cx="442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20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v</a:t>
                  </a:r>
                  <a:r>
                    <a:rPr lang="en-US" altLang="zh-CN" sz="2000" baseline="-250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j+1</a:t>
                  </a:r>
                </a:p>
              </p:txBody>
            </p:sp>
            <p:sp>
              <p:nvSpPr>
                <p:cNvPr id="13366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776" y="1200"/>
                  <a:ext cx="336" cy="48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36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284" y="994"/>
                  <a:ext cx="298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2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v</a:t>
                  </a:r>
                  <a:r>
                    <a:rPr lang="en-US" altLang="zh-CN" sz="20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n</a:t>
                  </a:r>
                </a:p>
              </p:txBody>
            </p:sp>
            <p:sp>
              <p:nvSpPr>
                <p:cNvPr id="1336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824" y="2304"/>
                  <a:ext cx="960" cy="21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zh-CN" altLang="en-US" sz="16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初始</a:t>
                  </a:r>
                  <a:r>
                    <a:rPr lang="en-US" altLang="zh-CN" sz="16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H</a:t>
                  </a:r>
                  <a:r>
                    <a:rPr lang="zh-CN" altLang="en-US" sz="16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圈</a:t>
                  </a:r>
                  <a:r>
                    <a:rPr lang="en-US" altLang="zh-CN" sz="16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C</a:t>
                  </a:r>
                  <a:endParaRPr lang="en-US" altLang="zh-CN" sz="16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13352" name="Line 10"/>
              <p:cNvSpPr>
                <a:spLocks noChangeShapeType="1"/>
              </p:cNvSpPr>
              <p:nvPr/>
            </p:nvSpPr>
            <p:spPr bwMode="auto">
              <a:xfrm>
                <a:off x="2631306" y="1954673"/>
                <a:ext cx="352425" cy="268287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53" name="Line 10"/>
              <p:cNvSpPr>
                <a:spLocks noChangeShapeType="1"/>
              </p:cNvSpPr>
              <p:nvPr/>
            </p:nvSpPr>
            <p:spPr bwMode="auto">
              <a:xfrm>
                <a:off x="2994844" y="2227723"/>
                <a:ext cx="65087" cy="369887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54" name="Line 12"/>
              <p:cNvSpPr>
                <a:spLocks noChangeShapeType="1"/>
              </p:cNvSpPr>
              <p:nvPr/>
            </p:nvSpPr>
            <p:spPr bwMode="auto">
              <a:xfrm flipV="1">
                <a:off x="2145530" y="3238961"/>
                <a:ext cx="395288" cy="1270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55" name="Line 12"/>
              <p:cNvSpPr>
                <a:spLocks noChangeShapeType="1"/>
              </p:cNvSpPr>
              <p:nvPr/>
            </p:nvSpPr>
            <p:spPr bwMode="auto">
              <a:xfrm>
                <a:off x="1750243" y="3108786"/>
                <a:ext cx="395287" cy="142875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56" name="Line 12"/>
              <p:cNvSpPr>
                <a:spLocks noChangeShapeType="1"/>
              </p:cNvSpPr>
              <p:nvPr/>
            </p:nvSpPr>
            <p:spPr bwMode="auto">
              <a:xfrm>
                <a:off x="1459730" y="2697623"/>
                <a:ext cx="290513" cy="41751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3349" name="Line 12"/>
            <p:cNvSpPr>
              <a:spLocks noChangeShapeType="1"/>
            </p:cNvSpPr>
            <p:nvPr/>
          </p:nvSpPr>
          <p:spPr bwMode="auto">
            <a:xfrm flipV="1">
              <a:off x="2532881" y="3016711"/>
              <a:ext cx="357188" cy="22225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50" name="Line 12"/>
            <p:cNvSpPr>
              <a:spLocks noChangeShapeType="1"/>
            </p:cNvSpPr>
            <p:nvPr/>
          </p:nvSpPr>
          <p:spPr bwMode="auto">
            <a:xfrm flipV="1">
              <a:off x="1462905" y="1954673"/>
              <a:ext cx="225425" cy="30638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8" name="Line 12"/>
          <p:cNvSpPr>
            <a:spLocks noChangeShapeType="1"/>
          </p:cNvSpPr>
          <p:nvPr/>
        </p:nvSpPr>
        <p:spPr bwMode="auto">
          <a:xfrm flipV="1">
            <a:off x="1463675" y="2525713"/>
            <a:ext cx="225425" cy="306387"/>
          </a:xfrm>
          <a:prstGeom prst="line">
            <a:avLst/>
          </a:prstGeom>
          <a:noFill/>
          <a:ln w="28575">
            <a:solidFill>
              <a:srgbClr val="0070C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 flipV="1">
            <a:off x="2538413" y="3587750"/>
            <a:ext cx="357187" cy="222250"/>
          </a:xfrm>
          <a:prstGeom prst="line">
            <a:avLst/>
          </a:prstGeom>
          <a:noFill/>
          <a:ln w="28575">
            <a:solidFill>
              <a:srgbClr val="0070C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326" name="组合 4"/>
          <p:cNvGrpSpPr>
            <a:grpSpLocks/>
          </p:cNvGrpSpPr>
          <p:nvPr/>
        </p:nvGrpSpPr>
        <p:grpSpPr bwMode="auto">
          <a:xfrm>
            <a:off x="5791200" y="2133600"/>
            <a:ext cx="2419350" cy="2362200"/>
            <a:chOff x="5949131" y="1698378"/>
            <a:chExt cx="2419351" cy="2362200"/>
          </a:xfrm>
        </p:grpSpPr>
        <p:grpSp>
          <p:nvGrpSpPr>
            <p:cNvPr id="12303" name="组合 60"/>
            <p:cNvGrpSpPr>
              <a:grpSpLocks/>
            </p:cNvGrpSpPr>
            <p:nvPr/>
          </p:nvGrpSpPr>
          <p:grpSpPr bwMode="auto">
            <a:xfrm>
              <a:off x="5949131" y="1698378"/>
              <a:ext cx="2419351" cy="2362200"/>
              <a:chOff x="1126355" y="1553035"/>
              <a:chExt cx="2419351" cy="2362200"/>
            </a:xfrm>
          </p:grpSpPr>
          <p:grpSp>
            <p:nvGrpSpPr>
              <p:cNvPr id="12306" name="Group 27"/>
              <p:cNvGrpSpPr>
                <a:grpSpLocks/>
              </p:cNvGrpSpPr>
              <p:nvPr/>
            </p:nvGrpSpPr>
            <p:grpSpPr bwMode="auto">
              <a:xfrm>
                <a:off x="1126355" y="1553035"/>
                <a:ext cx="2419351" cy="2362200"/>
                <a:chOff x="1422" y="994"/>
                <a:chExt cx="1524" cy="1488"/>
              </a:xfrm>
            </p:grpSpPr>
            <p:sp>
              <p:nvSpPr>
                <p:cNvPr id="13336" name="Line 10"/>
                <p:cNvSpPr>
                  <a:spLocks noChangeShapeType="1"/>
                </p:cNvSpPr>
                <p:nvPr/>
              </p:nvSpPr>
              <p:spPr bwMode="auto">
                <a:xfrm>
                  <a:off x="2112" y="1200"/>
                  <a:ext cx="250" cy="48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337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533" y="1650"/>
                  <a:ext cx="111" cy="266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338" name="Line 15"/>
                <p:cNvSpPr>
                  <a:spLocks noChangeShapeType="1"/>
                </p:cNvSpPr>
                <p:nvPr/>
              </p:nvSpPr>
              <p:spPr bwMode="auto">
                <a:xfrm>
                  <a:off x="1632" y="1440"/>
                  <a:ext cx="0" cy="264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33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563" y="1238"/>
                  <a:ext cx="298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2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v</a:t>
                  </a:r>
                  <a:r>
                    <a:rPr lang="en-US" altLang="zh-CN" sz="20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1334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648" y="1517"/>
                  <a:ext cx="298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2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v</a:t>
                  </a:r>
                  <a:r>
                    <a:rPr lang="en-US" altLang="zh-CN" sz="20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1334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525" y="1847"/>
                  <a:ext cx="298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2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v</a:t>
                  </a:r>
                  <a:r>
                    <a:rPr lang="en-US" altLang="zh-CN" sz="20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334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207" y="2020"/>
                  <a:ext cx="326" cy="3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2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v</a:t>
                  </a:r>
                  <a:r>
                    <a:rPr lang="en-US" altLang="zh-CN" sz="20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i+1</a:t>
                  </a:r>
                </a:p>
              </p:txBody>
            </p:sp>
            <p:sp>
              <p:nvSpPr>
                <p:cNvPr id="1334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22" y="1248"/>
                  <a:ext cx="298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2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v</a:t>
                  </a:r>
                  <a:r>
                    <a:rPr lang="en-US" altLang="zh-CN" sz="20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j</a:t>
                  </a:r>
                </a:p>
              </p:txBody>
            </p:sp>
            <p:sp>
              <p:nvSpPr>
                <p:cNvPr id="1334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94" y="1003"/>
                  <a:ext cx="442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20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v</a:t>
                  </a:r>
                  <a:r>
                    <a:rPr lang="en-US" altLang="zh-CN" sz="2000" baseline="-250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j+1</a:t>
                  </a:r>
                </a:p>
              </p:txBody>
            </p:sp>
            <p:sp>
              <p:nvSpPr>
                <p:cNvPr id="13345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776" y="1200"/>
                  <a:ext cx="336" cy="48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34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284" y="994"/>
                  <a:ext cx="298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2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v</a:t>
                  </a:r>
                  <a:r>
                    <a:rPr lang="en-US" altLang="zh-CN" sz="20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n</a:t>
                  </a:r>
                </a:p>
              </p:txBody>
            </p:sp>
            <p:sp>
              <p:nvSpPr>
                <p:cNvPr id="1334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667" y="2269"/>
                  <a:ext cx="1007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zh-CN" altLang="en-US" sz="16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边交换后的</a:t>
                  </a:r>
                  <a:r>
                    <a:rPr lang="en-US" altLang="zh-CN" sz="16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H</a:t>
                  </a:r>
                  <a:r>
                    <a:rPr lang="zh-CN" altLang="en-US" sz="16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圈</a:t>
                  </a:r>
                  <a:endParaRPr lang="en-US" altLang="zh-CN" sz="16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13331" name="Line 10"/>
              <p:cNvSpPr>
                <a:spLocks noChangeShapeType="1"/>
              </p:cNvSpPr>
              <p:nvPr/>
            </p:nvSpPr>
            <p:spPr bwMode="auto">
              <a:xfrm>
                <a:off x="2631306" y="1954673"/>
                <a:ext cx="352425" cy="268287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32" name="Line 10"/>
              <p:cNvSpPr>
                <a:spLocks noChangeShapeType="1"/>
              </p:cNvSpPr>
              <p:nvPr/>
            </p:nvSpPr>
            <p:spPr bwMode="auto">
              <a:xfrm>
                <a:off x="2994844" y="2227723"/>
                <a:ext cx="65087" cy="369887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33" name="Line 12"/>
              <p:cNvSpPr>
                <a:spLocks noChangeShapeType="1"/>
              </p:cNvSpPr>
              <p:nvPr/>
            </p:nvSpPr>
            <p:spPr bwMode="auto">
              <a:xfrm flipV="1">
                <a:off x="2145530" y="3238960"/>
                <a:ext cx="395288" cy="1270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34" name="Line 12"/>
              <p:cNvSpPr>
                <a:spLocks noChangeShapeType="1"/>
              </p:cNvSpPr>
              <p:nvPr/>
            </p:nvSpPr>
            <p:spPr bwMode="auto">
              <a:xfrm>
                <a:off x="1750243" y="3108785"/>
                <a:ext cx="395287" cy="142875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35" name="Line 12"/>
              <p:cNvSpPr>
                <a:spLocks noChangeShapeType="1"/>
              </p:cNvSpPr>
              <p:nvPr/>
            </p:nvSpPr>
            <p:spPr bwMode="auto">
              <a:xfrm>
                <a:off x="1459730" y="2697623"/>
                <a:ext cx="290513" cy="41751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3328" name="Line 45"/>
            <p:cNvSpPr>
              <a:spLocks noChangeShapeType="1"/>
            </p:cNvSpPr>
            <p:nvPr/>
          </p:nvSpPr>
          <p:spPr bwMode="auto">
            <a:xfrm>
              <a:off x="6295206" y="2403228"/>
              <a:ext cx="1398589" cy="757238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29" name="Line 45"/>
            <p:cNvSpPr>
              <a:spLocks noChangeShapeType="1"/>
            </p:cNvSpPr>
            <p:nvPr/>
          </p:nvSpPr>
          <p:spPr bwMode="auto">
            <a:xfrm flipH="1" flipV="1">
              <a:off x="6511106" y="2120653"/>
              <a:ext cx="825500" cy="1228725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6" grpId="0"/>
      <p:bldP spid="798727" grpId="0"/>
      <p:bldP spid="798728" grpId="0"/>
      <p:bldP spid="39" grpId="0"/>
      <p:bldP spid="13319" grpId="0"/>
      <p:bldP spid="13320" grpId="0" animBg="1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14177</TotalTime>
  <Words>1408</Words>
  <Application>Microsoft Office PowerPoint</Application>
  <PresentationFormat>全屏显示(4:3)</PresentationFormat>
  <Paragraphs>212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黑体</vt:lpstr>
      <vt:lpstr>华文行楷</vt:lpstr>
      <vt:lpstr>华文楷体</vt:lpstr>
      <vt:lpstr>华文新魏</vt:lpstr>
      <vt:lpstr>宋体</vt:lpstr>
      <vt:lpstr>Arial</vt:lpstr>
      <vt:lpstr>Times New Roman</vt:lpstr>
      <vt:lpstr>Wingdings</vt:lpstr>
      <vt:lpstr>Soaring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hz</dc:creator>
  <cp:lastModifiedBy>hz</cp:lastModifiedBy>
  <cp:revision>1365</cp:revision>
  <dcterms:created xsi:type="dcterms:W3CDTF">1601-01-01T00:00:00Z</dcterms:created>
  <dcterms:modified xsi:type="dcterms:W3CDTF">2021-10-14T04:50:34Z</dcterms:modified>
</cp:coreProperties>
</file>