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632" r:id="rId2"/>
    <p:sldId id="638" r:id="rId3"/>
    <p:sldId id="702" r:id="rId4"/>
    <p:sldId id="743" r:id="rId5"/>
    <p:sldId id="744" r:id="rId6"/>
    <p:sldId id="749" r:id="rId7"/>
    <p:sldId id="757" r:id="rId8"/>
    <p:sldId id="758" r:id="rId9"/>
    <p:sldId id="759" r:id="rId10"/>
    <p:sldId id="760" r:id="rId11"/>
    <p:sldId id="761" r:id="rId12"/>
    <p:sldId id="762" r:id="rId13"/>
    <p:sldId id="631" r:id="rId14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810080"/>
    <a:srgbClr val="1C3146"/>
    <a:srgbClr val="10203A"/>
    <a:srgbClr val="FFFFFF"/>
    <a:srgbClr val="BEDDF1"/>
    <a:srgbClr val="406385"/>
    <a:srgbClr val="698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5" autoAdjust="0"/>
    <p:restoredTop sz="97407" autoAdjust="0"/>
  </p:normalViewPr>
  <p:slideViewPr>
    <p:cSldViewPr>
      <p:cViewPr varScale="1">
        <p:scale>
          <a:sx n="91" d="100"/>
          <a:sy n="91" d="100"/>
        </p:scale>
        <p:origin x="14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398552F1-27AC-4C26-A83C-F4E6F5F4A2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l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l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765544-6123-4EB7-AF5A-DA4AFCE82D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A4344-65C2-4462-95FC-950597DE04E5}" type="datetime1">
              <a:rPr lang="zh-CN" altLang="en-US"/>
              <a:pPr>
                <a:defRPr/>
              </a:pPr>
              <a:t>2021/11/4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E7998-4B28-4C58-86E7-EA5C458DF3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056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8D4CE-0C83-43EB-A415-439F1ED20044}" type="datetime1">
              <a:rPr lang="zh-CN" altLang="en-US"/>
              <a:pPr>
                <a:defRPr/>
              </a:pPr>
              <a:t>2021/11/4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BB7F0-7FE1-4FDC-B3C8-16FBA145F4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4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8704B-8EC7-42F9-91FA-F8058EA4893B}" type="datetime1">
              <a:rPr lang="zh-CN" altLang="en-US"/>
              <a:pPr>
                <a:defRPr/>
              </a:pPr>
              <a:t>2021/11/4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5C52E-B08F-4C7D-A2E6-1EC3B74ADA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63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5DEBF-9A75-4554-AD65-60059B6201E0}" type="datetime1">
              <a:rPr lang="zh-CN" altLang="en-US"/>
              <a:pPr>
                <a:defRPr/>
              </a:pPr>
              <a:t>2021/11/4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82E58-9EBB-4569-B322-0344A11AF9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26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458DF-EE79-427C-8C31-D1B0A89655EA}" type="datetime1">
              <a:rPr lang="zh-CN" altLang="en-US"/>
              <a:pPr>
                <a:defRPr/>
              </a:pPr>
              <a:t>2021/11/4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D83BF-0CA1-4D68-AC9F-2D77781422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79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4F300-56EB-4C2D-96C9-ECE9378CC269}" type="datetime1">
              <a:rPr lang="zh-CN" altLang="en-US"/>
              <a:pPr>
                <a:defRPr/>
              </a:pPr>
              <a:t>2021/11/4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F4F27-9DE7-43E2-9345-EA055955D4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88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6AC99-A45D-4D34-80E1-F660A2B69E1E}" type="datetime1">
              <a:rPr lang="zh-CN" altLang="en-US"/>
              <a:pPr>
                <a:defRPr/>
              </a:pPr>
              <a:t>2021/11/4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6AAA5-6E0B-40CA-8262-EC01E000D4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20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7BCB4-DC47-4489-8CAD-10C33EF3B0F5}" type="datetime1">
              <a:rPr lang="zh-CN" altLang="en-US"/>
              <a:pPr>
                <a:defRPr/>
              </a:pPr>
              <a:t>2021/11/4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EE53-9D4A-4B53-8CA2-1EE393066E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8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3D195-822F-483F-8605-6BFE1277B63C}" type="datetime1">
              <a:rPr lang="zh-CN" altLang="en-US"/>
              <a:pPr>
                <a:defRPr/>
              </a:pPr>
              <a:t>2021/11/4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48A5C-D09D-4754-96AB-5B815A9B2D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8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8AB2C-E7E0-4DF5-86B2-84CDC46EB011}" type="datetime1">
              <a:rPr lang="zh-CN" altLang="en-US"/>
              <a:pPr>
                <a:defRPr/>
              </a:pPr>
              <a:t>2021/11/4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4D3D2-A537-4030-B075-C92C1A78AB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92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0504A-9FF4-4DB5-AB6B-3D031ADFD0DC}" type="datetime1">
              <a:rPr lang="zh-CN" altLang="en-US"/>
              <a:pPr>
                <a:defRPr/>
              </a:pPr>
              <a:t>2021/11/4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CC847-BD02-44A1-A246-718CC3CB5D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61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 b="0"/>
            </a:lvl1pPr>
          </a:lstStyle>
          <a:p>
            <a:pPr>
              <a:defRPr/>
            </a:pPr>
            <a:fld id="{883FE3A8-50B2-4E29-B645-12F19849A9FB}" type="datetime1">
              <a:rPr lang="zh-CN" altLang="en-US"/>
              <a:pPr>
                <a:defRPr/>
              </a:pPr>
              <a:t>2021/11/4</a:t>
            </a:fld>
            <a:endParaRPr lang="en-US" altLang="zh-CN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/>
            </a:lvl1pPr>
          </a:lstStyle>
          <a:p>
            <a:pPr>
              <a:defRPr/>
            </a:pPr>
            <a:fld id="{1A5C9895-7224-4914-94D0-7EEF6F8665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3"/>
          <p:cNvSpPr>
            <a:spLocks noChangeArrowheads="1"/>
          </p:cNvSpPr>
          <p:nvPr/>
        </p:nvSpPr>
        <p:spPr bwMode="auto">
          <a:xfrm>
            <a:off x="2967038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39913" y="1905000"/>
            <a:ext cx="49752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54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 </a:t>
            </a:r>
            <a:r>
              <a:rPr kumimoji="0" lang="zh-CN" altLang="en-US" sz="60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图论及其应用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797175" y="4954588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数学科学学院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101850" y="4379913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36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Email:  lvhz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@uestc.edu.cn</a:t>
            </a:r>
            <a:endParaRPr lang="zh-CN" altLang="en-US" sz="28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438400" y="3825875"/>
            <a:ext cx="39941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任课教师</a:t>
            </a:r>
            <a:r>
              <a:rPr lang="en-US" altLang="zh-CN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吕华众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16763" y="6365875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182152E-3A4F-45F9-83B0-26B1103CCC95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10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8426" name="Text Box 10"/>
          <p:cNvSpPr txBox="1">
            <a:spLocks noChangeArrowheads="1"/>
          </p:cNvSpPr>
          <p:nvPr/>
        </p:nvSpPr>
        <p:spPr bwMode="auto">
          <a:xfrm>
            <a:off x="366713" y="860425"/>
            <a:ext cx="804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2B51AA"/>
                </a:solidFill>
              </a:rPr>
              <a:t>3    </a:t>
            </a:r>
            <a:r>
              <a:rPr lang="zh-CN" altLang="en-US" dirty="0">
                <a:solidFill>
                  <a:srgbClr val="2B51AA"/>
                </a:solidFill>
              </a:rPr>
              <a:t>从线图的角度考察</a:t>
            </a:r>
            <a:r>
              <a:rPr lang="en-US" altLang="zh-CN" dirty="0">
                <a:solidFill>
                  <a:srgbClr val="2B51AA"/>
                </a:solidFill>
              </a:rPr>
              <a:t>E</a:t>
            </a:r>
            <a:r>
              <a:rPr lang="zh-CN" altLang="en-US" dirty="0">
                <a:solidFill>
                  <a:srgbClr val="2B51AA"/>
                </a:solidFill>
              </a:rPr>
              <a:t>图与</a:t>
            </a:r>
            <a:r>
              <a:rPr lang="en-US" altLang="zh-CN" dirty="0">
                <a:solidFill>
                  <a:srgbClr val="2B51AA"/>
                </a:solidFill>
              </a:rPr>
              <a:t>H</a:t>
            </a:r>
            <a:r>
              <a:rPr lang="zh-CN" altLang="en-US" dirty="0">
                <a:solidFill>
                  <a:srgbClr val="2B51AA"/>
                </a:solidFill>
              </a:rPr>
              <a:t>图的关系</a:t>
            </a:r>
            <a:endParaRPr lang="en-US" altLang="zh-CN" dirty="0">
              <a:solidFill>
                <a:srgbClr val="2B51AA"/>
              </a:solidFill>
            </a:endParaRPr>
          </a:p>
        </p:txBody>
      </p:sp>
      <p:sp>
        <p:nvSpPr>
          <p:cNvPr id="828427" name="Text Box 11"/>
          <p:cNvSpPr txBox="1">
            <a:spLocks noChangeArrowheads="1"/>
          </p:cNvSpPr>
          <p:nvPr/>
        </p:nvSpPr>
        <p:spPr bwMode="auto">
          <a:xfrm>
            <a:off x="361950" y="1295400"/>
            <a:ext cx="8324850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5 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rgbClr val="FFFF00"/>
                </a:solidFill>
              </a:rPr>
              <a:t>n</a:t>
            </a:r>
            <a:r>
              <a:rPr lang="zh-CN" altLang="en-US" dirty="0" smtClean="0">
                <a:solidFill>
                  <a:srgbClr val="FFFF00"/>
                </a:solidFill>
              </a:rPr>
              <a:t>次剖分图</a:t>
            </a:r>
            <a:r>
              <a:rPr lang="en-US" altLang="zh-CN" dirty="0" smtClean="0"/>
              <a:t>(</a:t>
            </a:r>
            <a:r>
              <a:rPr lang="en-US" altLang="zh-CN" b="0" i="1" dirty="0" smtClean="0"/>
              <a:t>n</a:t>
            </a:r>
            <a:r>
              <a:rPr lang="en-US" altLang="zh-CN" b="0" dirty="0" smtClean="0"/>
              <a:t>-iterated</a:t>
            </a:r>
            <a:r>
              <a:rPr lang="en-US" altLang="zh-CN" dirty="0" smtClean="0"/>
              <a:t> </a:t>
            </a:r>
            <a:r>
              <a:rPr lang="en-US" altLang="zh-CN" b="0" dirty="0" smtClean="0"/>
              <a:t>subdivision graph</a:t>
            </a:r>
            <a:r>
              <a:rPr lang="en-US" altLang="zh-CN" dirty="0" smtClean="0"/>
              <a:t>),  </a:t>
            </a:r>
            <a:r>
              <a:rPr lang="zh-CN" altLang="en-US" dirty="0" smtClean="0"/>
              <a:t>是指将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的每条边中插入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度顶点</a:t>
            </a:r>
            <a:r>
              <a:rPr lang="en-US" altLang="zh-CN" dirty="0" smtClean="0"/>
              <a:t>, </a:t>
            </a:r>
            <a:r>
              <a:rPr lang="zh-CN" altLang="en-US" dirty="0"/>
              <a:t>记</a:t>
            </a:r>
            <a:r>
              <a:rPr lang="zh-CN" altLang="en-US" dirty="0" smtClean="0"/>
              <a:t>为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(G</a:t>
            </a:r>
            <a:r>
              <a:rPr lang="en-US" altLang="zh-CN" dirty="0"/>
              <a:t>). </a:t>
            </a:r>
            <a:endParaRPr lang="zh-CN" altLang="en-US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1704976" y="2231613"/>
            <a:ext cx="1610498" cy="1216438"/>
            <a:chOff x="1704976" y="2231613"/>
            <a:chExt cx="1610498" cy="1216438"/>
          </a:xfrm>
        </p:grpSpPr>
        <p:sp>
          <p:nvSpPr>
            <p:cNvPr id="14375" name="Rectangle 13"/>
            <p:cNvSpPr>
              <a:spLocks noChangeArrowheads="1"/>
            </p:cNvSpPr>
            <p:nvPr/>
          </p:nvSpPr>
          <p:spPr bwMode="auto">
            <a:xfrm>
              <a:off x="1704977" y="2240300"/>
              <a:ext cx="1598911" cy="868706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76" name="Line 14"/>
            <p:cNvSpPr>
              <a:spLocks noChangeShapeType="1"/>
            </p:cNvSpPr>
            <p:nvPr/>
          </p:nvSpPr>
          <p:spPr bwMode="auto">
            <a:xfrm flipV="1">
              <a:off x="1704976" y="2248986"/>
              <a:ext cx="1593119" cy="860019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77" name="Text Box 15"/>
            <p:cNvSpPr txBox="1">
              <a:spLocks noChangeArrowheads="1"/>
            </p:cNvSpPr>
            <p:nvPr/>
          </p:nvSpPr>
          <p:spPr bwMode="auto">
            <a:xfrm>
              <a:off x="2313257" y="3115047"/>
              <a:ext cx="376555" cy="3330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2000" b="0" i="1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endPara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78" name="Line 16"/>
            <p:cNvSpPr>
              <a:spLocks noChangeShapeType="1"/>
            </p:cNvSpPr>
            <p:nvPr/>
          </p:nvSpPr>
          <p:spPr bwMode="auto">
            <a:xfrm>
              <a:off x="3298095" y="3094527"/>
              <a:ext cx="17379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79" name="Line 17"/>
            <p:cNvSpPr>
              <a:spLocks noChangeShapeType="1"/>
            </p:cNvSpPr>
            <p:nvPr/>
          </p:nvSpPr>
          <p:spPr bwMode="auto">
            <a:xfrm flipV="1">
              <a:off x="1704977" y="2231613"/>
              <a:ext cx="0" cy="17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61702" y="2202656"/>
            <a:ext cx="1668428" cy="1300163"/>
            <a:chOff x="5661702" y="2202656"/>
            <a:chExt cx="1668428" cy="1300163"/>
          </a:xfrm>
        </p:grpSpPr>
        <p:sp>
          <p:nvSpPr>
            <p:cNvPr id="14380" name="Rectangle 18"/>
            <p:cNvSpPr>
              <a:spLocks noChangeArrowheads="1"/>
            </p:cNvSpPr>
            <p:nvPr/>
          </p:nvSpPr>
          <p:spPr bwMode="auto">
            <a:xfrm>
              <a:off x="5661702" y="2217134"/>
              <a:ext cx="1668428" cy="903454"/>
            </a:xfrm>
            <a:prstGeom prst="rect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81" name="Line 19"/>
            <p:cNvSpPr>
              <a:spLocks noChangeShapeType="1"/>
            </p:cNvSpPr>
            <p:nvPr/>
          </p:nvSpPr>
          <p:spPr bwMode="auto">
            <a:xfrm flipV="1">
              <a:off x="5661702" y="2228717"/>
              <a:ext cx="1651049" cy="8860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82" name="Text Box 20"/>
            <p:cNvSpPr txBox="1">
              <a:spLocks noChangeArrowheads="1"/>
            </p:cNvSpPr>
            <p:nvPr/>
          </p:nvSpPr>
          <p:spPr bwMode="auto">
            <a:xfrm>
              <a:off x="6148327" y="3106110"/>
              <a:ext cx="784972" cy="3967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2000" b="0" i="1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S</a:t>
              </a:r>
              <a:r>
                <a:rPr lang="en-US" altLang="zh-CN" sz="2000" b="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en-US" altLang="zh-CN" sz="2000" b="0" i="1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2000" b="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)</a:t>
              </a:r>
              <a:endPara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83" name="Line 21"/>
            <p:cNvSpPr>
              <a:spLocks noChangeShapeType="1"/>
            </p:cNvSpPr>
            <p:nvPr/>
          </p:nvSpPr>
          <p:spPr bwMode="auto">
            <a:xfrm>
              <a:off x="5670391" y="2202656"/>
              <a:ext cx="17379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84" name="Line 22"/>
            <p:cNvSpPr>
              <a:spLocks noChangeShapeType="1"/>
            </p:cNvSpPr>
            <p:nvPr/>
          </p:nvSpPr>
          <p:spPr bwMode="auto">
            <a:xfrm>
              <a:off x="7312751" y="3106110"/>
              <a:ext cx="17379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85" name="Line 23"/>
            <p:cNvSpPr>
              <a:spLocks noChangeShapeType="1"/>
            </p:cNvSpPr>
            <p:nvPr/>
          </p:nvSpPr>
          <p:spPr bwMode="auto">
            <a:xfrm>
              <a:off x="5670391" y="2637009"/>
              <a:ext cx="17379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86" name="Line 24"/>
            <p:cNvSpPr>
              <a:spLocks noChangeShapeType="1"/>
            </p:cNvSpPr>
            <p:nvPr/>
          </p:nvSpPr>
          <p:spPr bwMode="auto">
            <a:xfrm flipH="1" flipV="1">
              <a:off x="7312751" y="2619635"/>
              <a:ext cx="17379" cy="1737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87" name="Line 25"/>
            <p:cNvSpPr>
              <a:spLocks noChangeShapeType="1"/>
            </p:cNvSpPr>
            <p:nvPr/>
          </p:nvSpPr>
          <p:spPr bwMode="auto">
            <a:xfrm>
              <a:off x="6495916" y="2651487"/>
              <a:ext cx="0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88" name="Line 26"/>
            <p:cNvSpPr>
              <a:spLocks noChangeShapeType="1"/>
            </p:cNvSpPr>
            <p:nvPr/>
          </p:nvSpPr>
          <p:spPr bwMode="auto">
            <a:xfrm>
              <a:off x="6495916" y="3123484"/>
              <a:ext cx="14483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89" name="Line 27"/>
            <p:cNvSpPr>
              <a:spLocks noChangeShapeType="1"/>
            </p:cNvSpPr>
            <p:nvPr/>
          </p:nvSpPr>
          <p:spPr bwMode="auto">
            <a:xfrm>
              <a:off x="6461157" y="2220030"/>
              <a:ext cx="17379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61950" y="4267240"/>
            <a:ext cx="8324850" cy="36933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 t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3 </a:t>
            </a:r>
            <a:r>
              <a:rPr kumimoji="0" lang="zh-CN" altLang="en-US" dirty="0" smtClean="0"/>
              <a:t>一个图</a:t>
            </a:r>
            <a:r>
              <a:rPr kumimoji="0" lang="en-US" altLang="zh-CN" dirty="0" smtClean="0"/>
              <a:t>G</a:t>
            </a:r>
            <a:r>
              <a:rPr kumimoji="0" lang="zh-CN" altLang="en-US" dirty="0" smtClean="0"/>
              <a:t>是</a:t>
            </a:r>
            <a:r>
              <a:rPr kumimoji="0" lang="en-US" altLang="zh-CN" dirty="0" smtClean="0"/>
              <a:t>E</a:t>
            </a:r>
            <a:r>
              <a:rPr kumimoji="0" lang="zh-CN" altLang="en-US" dirty="0" smtClean="0"/>
              <a:t>图的充要条件是</a:t>
            </a:r>
            <a:r>
              <a:rPr kumimoji="0" lang="en-US" altLang="zh-CN" i="1" dirty="0" smtClean="0"/>
              <a:t>L</a:t>
            </a:r>
            <a:r>
              <a:rPr kumimoji="0" lang="en-US" altLang="zh-CN" baseline="-25000" dirty="0" smtClean="0">
                <a:solidFill>
                  <a:srgbClr val="FFFF00"/>
                </a:solidFill>
              </a:rPr>
              <a:t>3</a:t>
            </a:r>
            <a:r>
              <a:rPr kumimoji="0" lang="en-US" altLang="zh-CN" dirty="0" smtClean="0"/>
              <a:t>(G)</a:t>
            </a:r>
            <a:r>
              <a:rPr kumimoji="0" lang="zh-CN" altLang="en-US" dirty="0" smtClean="0"/>
              <a:t>为</a:t>
            </a:r>
            <a:r>
              <a:rPr kumimoji="0" lang="en-US" altLang="zh-CN" dirty="0" smtClean="0"/>
              <a:t>H</a:t>
            </a:r>
            <a:r>
              <a:rPr kumimoji="0" lang="zh-CN" altLang="en-US" dirty="0" smtClean="0"/>
              <a:t>图</a:t>
            </a:r>
            <a:r>
              <a:rPr lang="en-US" altLang="zh-CN" dirty="0" smtClean="0"/>
              <a:t>. </a:t>
            </a:r>
            <a:endParaRPr lang="zh-CN" altLang="en-US" dirty="0" smtClean="0"/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70682" y="4856163"/>
            <a:ext cx="1419225" cy="1539875"/>
            <a:chOff x="1161746" y="5057888"/>
            <a:chExt cx="1419908" cy="1539464"/>
          </a:xfrm>
        </p:grpSpPr>
        <p:sp>
          <p:nvSpPr>
            <p:cNvPr id="14370" name="等腰三角形 28"/>
            <p:cNvSpPr>
              <a:spLocks noChangeArrowheads="1"/>
            </p:cNvSpPr>
            <p:nvPr/>
          </p:nvSpPr>
          <p:spPr bwMode="auto">
            <a:xfrm>
              <a:off x="1207806" y="5084869"/>
              <a:ext cx="1348436" cy="1088734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71" name="椭圆 30"/>
            <p:cNvSpPr>
              <a:spLocks noChangeArrowheads="1"/>
            </p:cNvSpPr>
            <p:nvPr/>
          </p:nvSpPr>
          <p:spPr bwMode="auto">
            <a:xfrm>
              <a:off x="1824053" y="5057888"/>
              <a:ext cx="108002" cy="10792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72" name="椭圆 168"/>
            <p:cNvSpPr>
              <a:spLocks noChangeArrowheads="1"/>
            </p:cNvSpPr>
            <p:nvPr/>
          </p:nvSpPr>
          <p:spPr bwMode="auto">
            <a:xfrm>
              <a:off x="2473652" y="6086313"/>
              <a:ext cx="108002" cy="10792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73" name="椭圆 169"/>
            <p:cNvSpPr>
              <a:spLocks noChangeArrowheads="1"/>
            </p:cNvSpPr>
            <p:nvPr/>
          </p:nvSpPr>
          <p:spPr bwMode="auto">
            <a:xfrm>
              <a:off x="1161746" y="6102184"/>
              <a:ext cx="108002" cy="10792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74" name="文本框 31"/>
            <p:cNvSpPr txBox="1">
              <a:spLocks noChangeArrowheads="1"/>
            </p:cNvSpPr>
            <p:nvPr/>
          </p:nvSpPr>
          <p:spPr bwMode="auto">
            <a:xfrm>
              <a:off x="1574695" y="6197409"/>
              <a:ext cx="357360" cy="399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i="1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a typeface="黑体" panose="02010609060101010101" pitchFamily="49" charset="-122"/>
                </a:rPr>
                <a:t>G</a:t>
              </a:r>
              <a:endParaRPr lang="zh-CN" altLang="en-US" sz="2000" i="1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979949" y="4799013"/>
            <a:ext cx="1441450" cy="1565275"/>
            <a:chOff x="3752546" y="5031940"/>
            <a:chExt cx="1441648" cy="1565412"/>
          </a:xfrm>
        </p:grpSpPr>
        <p:sp>
          <p:nvSpPr>
            <p:cNvPr id="14359" name="等腰三角形 165"/>
            <p:cNvSpPr>
              <a:spLocks noChangeArrowheads="1"/>
            </p:cNvSpPr>
            <p:nvPr/>
          </p:nvSpPr>
          <p:spPr bwMode="auto">
            <a:xfrm>
              <a:off x="3798590" y="5085920"/>
              <a:ext cx="1349560" cy="1087533"/>
            </a:xfrm>
            <a:prstGeom prst="triangle">
              <a:avLst>
                <a:gd name="adj" fmla="val 50000"/>
              </a:avLst>
            </a:prstGeom>
            <a:noFill/>
            <a:ln w="38100" algn="ctr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60" name="椭圆 170"/>
            <p:cNvSpPr>
              <a:spLocks noChangeArrowheads="1"/>
            </p:cNvSpPr>
            <p:nvPr/>
          </p:nvSpPr>
          <p:spPr bwMode="auto">
            <a:xfrm>
              <a:off x="3752546" y="6102009"/>
              <a:ext cx="107965" cy="10795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61" name="椭圆 171"/>
            <p:cNvSpPr>
              <a:spLocks noChangeArrowheads="1"/>
            </p:cNvSpPr>
            <p:nvPr/>
          </p:nvSpPr>
          <p:spPr bwMode="auto">
            <a:xfrm>
              <a:off x="5086229" y="6109947"/>
              <a:ext cx="107965" cy="10795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62" name="椭圆 172"/>
            <p:cNvSpPr>
              <a:spLocks noChangeArrowheads="1"/>
            </p:cNvSpPr>
            <p:nvPr/>
          </p:nvSpPr>
          <p:spPr bwMode="auto">
            <a:xfrm>
              <a:off x="4413037" y="5031940"/>
              <a:ext cx="107965" cy="10795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63" name="椭圆 173"/>
            <p:cNvSpPr>
              <a:spLocks noChangeArrowheads="1"/>
            </p:cNvSpPr>
            <p:nvPr/>
          </p:nvSpPr>
          <p:spPr bwMode="auto">
            <a:xfrm>
              <a:off x="4185994" y="5409798"/>
              <a:ext cx="107965" cy="10795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64" name="椭圆 174"/>
            <p:cNvSpPr>
              <a:spLocks noChangeArrowheads="1"/>
            </p:cNvSpPr>
            <p:nvPr/>
          </p:nvSpPr>
          <p:spPr bwMode="auto">
            <a:xfrm>
              <a:off x="4641668" y="5390746"/>
              <a:ext cx="107965" cy="10795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65" name="椭圆 175"/>
            <p:cNvSpPr>
              <a:spLocks noChangeArrowheads="1"/>
            </p:cNvSpPr>
            <p:nvPr/>
          </p:nvSpPr>
          <p:spPr bwMode="auto">
            <a:xfrm>
              <a:off x="4905229" y="5786069"/>
              <a:ext cx="107965" cy="10795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66" name="椭圆 176"/>
            <p:cNvSpPr>
              <a:spLocks noChangeArrowheads="1"/>
            </p:cNvSpPr>
            <p:nvPr/>
          </p:nvSpPr>
          <p:spPr bwMode="auto">
            <a:xfrm>
              <a:off x="3960538" y="5759079"/>
              <a:ext cx="107965" cy="10795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67" name="椭圆 177"/>
            <p:cNvSpPr>
              <a:spLocks noChangeArrowheads="1"/>
            </p:cNvSpPr>
            <p:nvPr/>
          </p:nvSpPr>
          <p:spPr bwMode="auto">
            <a:xfrm>
              <a:off x="4159002" y="6109947"/>
              <a:ext cx="107965" cy="10795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68" name="椭圆 178"/>
            <p:cNvSpPr>
              <a:spLocks noChangeArrowheads="1"/>
            </p:cNvSpPr>
            <p:nvPr/>
          </p:nvSpPr>
          <p:spPr bwMode="auto">
            <a:xfrm>
              <a:off x="4617853" y="6111534"/>
              <a:ext cx="107965" cy="10795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69" name="文本框 189"/>
            <p:cNvSpPr txBox="1">
              <a:spLocks noChangeArrowheads="1"/>
            </p:cNvSpPr>
            <p:nvPr/>
          </p:nvSpPr>
          <p:spPr bwMode="auto">
            <a:xfrm>
              <a:off x="4068502" y="6197267"/>
              <a:ext cx="844666" cy="400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i="1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a typeface="黑体" panose="02010609060101010101" pitchFamily="49" charset="-122"/>
                </a:rPr>
                <a:t>S</a:t>
              </a:r>
              <a:r>
                <a:rPr lang="en-US" altLang="zh-CN" sz="20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a typeface="黑体" panose="02010609060101010101" pitchFamily="49" charset="-122"/>
                </a:rPr>
                <a:t>2</a:t>
              </a:r>
              <a:r>
                <a:rPr lang="en-US" altLang="zh-CN" sz="2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a typeface="黑体" panose="02010609060101010101" pitchFamily="49" charset="-122"/>
                </a:rPr>
                <a:t>(</a:t>
              </a:r>
              <a:r>
                <a:rPr lang="en-US" altLang="zh-CN" sz="2000" i="1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a typeface="黑体" panose="02010609060101010101" pitchFamily="49" charset="-122"/>
                </a:rPr>
                <a:t>G</a:t>
              </a:r>
              <a:r>
                <a:rPr lang="en-US" altLang="zh-CN" sz="2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a typeface="黑体" panose="02010609060101010101" pitchFamily="49" charset="-122"/>
                </a:rPr>
                <a:t>)</a:t>
              </a:r>
              <a:endParaRPr lang="zh-CN" altLang="en-US" sz="20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3611567" y="4724400"/>
            <a:ext cx="1485900" cy="1711325"/>
            <a:chOff x="6452834" y="4886412"/>
            <a:chExt cx="1486290" cy="1710940"/>
          </a:xfrm>
        </p:grpSpPr>
        <p:sp>
          <p:nvSpPr>
            <p:cNvPr id="14348" name="矩形 29"/>
            <p:cNvSpPr>
              <a:spLocks noChangeArrowheads="1"/>
            </p:cNvSpPr>
            <p:nvPr/>
          </p:nvSpPr>
          <p:spPr bwMode="auto">
            <a:xfrm>
              <a:off x="6516351" y="4940375"/>
              <a:ext cx="1368784" cy="1233210"/>
            </a:xfrm>
            <a:prstGeom prst="rect">
              <a:avLst/>
            </a:prstGeom>
            <a:noFill/>
            <a:ln w="38100" algn="ctr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49" name="椭圆 179"/>
            <p:cNvSpPr>
              <a:spLocks noChangeArrowheads="1"/>
            </p:cNvSpPr>
            <p:nvPr/>
          </p:nvSpPr>
          <p:spPr bwMode="auto">
            <a:xfrm>
              <a:off x="7110232" y="4886412"/>
              <a:ext cx="107978" cy="10792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50" name="椭圆 180"/>
            <p:cNvSpPr>
              <a:spLocks noChangeArrowheads="1"/>
            </p:cNvSpPr>
            <p:nvPr/>
          </p:nvSpPr>
          <p:spPr bwMode="auto">
            <a:xfrm>
              <a:off x="6454422" y="4886412"/>
              <a:ext cx="107978" cy="10792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51" name="椭圆 181"/>
            <p:cNvSpPr>
              <a:spLocks noChangeArrowheads="1"/>
            </p:cNvSpPr>
            <p:nvPr/>
          </p:nvSpPr>
          <p:spPr bwMode="auto">
            <a:xfrm>
              <a:off x="6452834" y="5265740"/>
              <a:ext cx="107978" cy="10792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52" name="椭圆 182"/>
            <p:cNvSpPr>
              <a:spLocks noChangeArrowheads="1"/>
            </p:cNvSpPr>
            <p:nvPr/>
          </p:nvSpPr>
          <p:spPr bwMode="auto">
            <a:xfrm>
              <a:off x="6452834" y="5735534"/>
              <a:ext cx="107978" cy="10792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53" name="椭圆 183"/>
            <p:cNvSpPr>
              <a:spLocks noChangeArrowheads="1"/>
            </p:cNvSpPr>
            <p:nvPr/>
          </p:nvSpPr>
          <p:spPr bwMode="auto">
            <a:xfrm>
              <a:off x="6460774" y="6094228"/>
              <a:ext cx="107978" cy="10792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54" name="椭圆 184"/>
            <p:cNvSpPr>
              <a:spLocks noChangeArrowheads="1"/>
            </p:cNvSpPr>
            <p:nvPr/>
          </p:nvSpPr>
          <p:spPr bwMode="auto">
            <a:xfrm>
              <a:off x="7092765" y="6121209"/>
              <a:ext cx="107978" cy="10792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55" name="椭圆 185"/>
            <p:cNvSpPr>
              <a:spLocks noChangeArrowheads="1"/>
            </p:cNvSpPr>
            <p:nvPr/>
          </p:nvSpPr>
          <p:spPr bwMode="auto">
            <a:xfrm>
              <a:off x="7831146" y="6103751"/>
              <a:ext cx="107978" cy="10792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56" name="椭圆 186"/>
            <p:cNvSpPr>
              <a:spLocks noChangeArrowheads="1"/>
            </p:cNvSpPr>
            <p:nvPr/>
          </p:nvSpPr>
          <p:spPr bwMode="auto">
            <a:xfrm>
              <a:off x="7813679" y="4886412"/>
              <a:ext cx="107978" cy="10792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57" name="椭圆 187"/>
            <p:cNvSpPr>
              <a:spLocks noChangeArrowheads="1"/>
            </p:cNvSpPr>
            <p:nvPr/>
          </p:nvSpPr>
          <p:spPr bwMode="auto">
            <a:xfrm>
              <a:off x="7831146" y="5497462"/>
              <a:ext cx="107978" cy="10792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58" name="文本框 190"/>
            <p:cNvSpPr txBox="1">
              <a:spLocks noChangeArrowheads="1"/>
            </p:cNvSpPr>
            <p:nvPr/>
          </p:nvSpPr>
          <p:spPr bwMode="auto">
            <a:xfrm>
              <a:off x="6803764" y="6197392"/>
              <a:ext cx="846359" cy="399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i="1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a typeface="黑体" panose="02010609060101010101" pitchFamily="49" charset="-122"/>
                </a:rPr>
                <a:t>L</a:t>
              </a:r>
              <a:r>
                <a:rPr lang="en-US" altLang="zh-CN" sz="20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a typeface="黑体" panose="02010609060101010101" pitchFamily="49" charset="-122"/>
                </a:rPr>
                <a:t>3</a:t>
              </a:r>
              <a:r>
                <a:rPr lang="en-US" altLang="zh-CN" sz="2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a typeface="黑体" panose="02010609060101010101" pitchFamily="49" charset="-122"/>
                </a:rPr>
                <a:t>(</a:t>
              </a:r>
              <a:r>
                <a:rPr lang="en-US" altLang="zh-CN" sz="2000" i="1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a typeface="黑体" panose="02010609060101010101" pitchFamily="49" charset="-122"/>
                </a:rPr>
                <a:t>G</a:t>
              </a:r>
              <a:r>
                <a:rPr lang="en-US" altLang="zh-CN" sz="2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a typeface="黑体" panose="02010609060101010101" pitchFamily="49" charset="-122"/>
                </a:rPr>
                <a:t>)</a:t>
              </a:r>
              <a:endParaRPr lang="zh-CN" altLang="en-US" sz="20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361950" y="3484563"/>
            <a:ext cx="8324850" cy="369332"/>
          </a:xfrm>
          <a:prstGeom prst="rect">
            <a:avLst/>
          </a:prstGeom>
          <a:solidFill>
            <a:srgbClr val="1C3146"/>
          </a:solidFill>
          <a:ln>
            <a:noFill/>
          </a:ln>
        </p:spPr>
        <p:txBody>
          <a:bodyPr wrap="square" t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6</a:t>
            </a:r>
            <a:r>
              <a:rPr lang="zh-CN" altLang="en-US" dirty="0" smtClean="0">
                <a:solidFill>
                  <a:srgbClr val="FF6600"/>
                </a:solidFill>
              </a:rPr>
              <a:t>  </a:t>
            </a:r>
            <a:r>
              <a:rPr kumimoji="0" lang="en-US" altLang="zh-CN" i="1" dirty="0" smtClean="0">
                <a:ea typeface="黑体" panose="02010609060101010101" pitchFamily="49" charset="-122"/>
              </a:rPr>
              <a:t>L</a:t>
            </a:r>
            <a:r>
              <a:rPr kumimoji="0" lang="en-US" altLang="zh-CN" i="1" baseline="-25000" dirty="0" smtClean="0">
                <a:ea typeface="黑体" panose="02010609060101010101" pitchFamily="49" charset="-122"/>
              </a:rPr>
              <a:t>n</a:t>
            </a:r>
            <a:r>
              <a:rPr kumimoji="0" lang="en-US" altLang="zh-CN" dirty="0" smtClean="0">
                <a:ea typeface="黑体" panose="02010609060101010101" pitchFamily="49" charset="-122"/>
              </a:rPr>
              <a:t>(</a:t>
            </a:r>
            <a:r>
              <a:rPr kumimoji="0" lang="en-US" altLang="zh-CN" b="0" dirty="0" smtClean="0">
                <a:ea typeface="黑体" panose="02010609060101010101" pitchFamily="49" charset="-122"/>
              </a:rPr>
              <a:t>G</a:t>
            </a:r>
            <a:r>
              <a:rPr kumimoji="0" lang="en-US" altLang="zh-CN" dirty="0" smtClean="0">
                <a:ea typeface="黑体" panose="02010609060101010101" pitchFamily="49" charset="-122"/>
              </a:rPr>
              <a:t>)=</a:t>
            </a:r>
            <a:r>
              <a:rPr kumimoji="0" lang="en-US" altLang="zh-CN" i="1" dirty="0" smtClean="0">
                <a:ea typeface="黑体" panose="02010609060101010101" pitchFamily="49" charset="-122"/>
              </a:rPr>
              <a:t>L</a:t>
            </a:r>
            <a:r>
              <a:rPr kumimoji="0" lang="en-US" altLang="zh-CN" dirty="0" smtClean="0">
                <a:ea typeface="黑体" panose="02010609060101010101" pitchFamily="49" charset="-122"/>
              </a:rPr>
              <a:t>(</a:t>
            </a:r>
            <a:r>
              <a:rPr kumimoji="0" lang="en-US" altLang="zh-CN" i="1" dirty="0" smtClean="0">
                <a:ea typeface="黑体" panose="02010609060101010101" pitchFamily="49" charset="-122"/>
              </a:rPr>
              <a:t>S</a:t>
            </a:r>
            <a:r>
              <a:rPr kumimoji="0" lang="en-US" altLang="zh-CN" i="1" baseline="-25000" dirty="0" smtClean="0">
                <a:ea typeface="黑体" panose="02010609060101010101" pitchFamily="49" charset="-122"/>
              </a:rPr>
              <a:t>n</a:t>
            </a:r>
            <a:r>
              <a:rPr kumimoji="0" lang="en-US" altLang="zh-CN" baseline="-25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‒</a:t>
            </a:r>
            <a:r>
              <a:rPr kumimoji="0" lang="en-US" altLang="zh-CN" baseline="-25000" dirty="0" smtClean="0">
                <a:ea typeface="黑体" panose="02010609060101010101" pitchFamily="49" charset="-122"/>
              </a:rPr>
              <a:t>1</a:t>
            </a:r>
            <a:r>
              <a:rPr kumimoji="0" lang="en-US" altLang="zh-CN" dirty="0" smtClean="0">
                <a:ea typeface="黑体" panose="02010609060101010101" pitchFamily="49" charset="-122"/>
              </a:rPr>
              <a:t>(G))</a:t>
            </a:r>
            <a:endParaRPr lang="en-US" altLang="zh-CN" sz="2000" dirty="0" smtClean="0">
              <a:ea typeface="黑体" panose="02010609060101010101" pitchFamily="49" charset="-122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361950" y="3874205"/>
            <a:ext cx="8324850" cy="36933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 wrap="square" t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zh-CN" altLang="en-US" dirty="0" smtClean="0"/>
              <a:t>注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一般地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L</a:t>
            </a:r>
            <a:r>
              <a:rPr lang="en-US" altLang="zh-CN" i="1" baseline="-25000" dirty="0" smtClean="0"/>
              <a:t>n</a:t>
            </a:r>
            <a:r>
              <a:rPr lang="en-US" altLang="zh-CN" dirty="0" smtClean="0"/>
              <a:t>(G)</a:t>
            </a:r>
            <a:r>
              <a:rPr lang="en-US" altLang="zh-CN" i="1" dirty="0" smtClean="0"/>
              <a:t>≠L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(G)</a:t>
            </a: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5181600" y="4667282"/>
            <a:ext cx="3505200" cy="738664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注</a:t>
            </a:r>
            <a:r>
              <a:rPr lang="en-US" altLang="zh-CN" dirty="0"/>
              <a:t>: </a:t>
            </a:r>
            <a:r>
              <a:rPr lang="zh-CN" altLang="en-US" dirty="0" smtClean="0"/>
              <a:t>若条件为</a:t>
            </a:r>
            <a:r>
              <a:rPr kumimoji="0" lang="en-US" altLang="zh-CN" i="1" dirty="0" smtClean="0"/>
              <a:t>L</a:t>
            </a:r>
            <a:r>
              <a:rPr kumimoji="0" lang="en-US" altLang="zh-CN" baseline="-25000" dirty="0" smtClean="0">
                <a:solidFill>
                  <a:srgbClr val="FFFF00"/>
                </a:solidFill>
              </a:rPr>
              <a:t>2</a:t>
            </a:r>
            <a:r>
              <a:rPr kumimoji="0" lang="en-US" altLang="zh-CN" dirty="0" smtClean="0"/>
              <a:t>(G</a:t>
            </a:r>
            <a:r>
              <a:rPr kumimoji="0" lang="en-US" altLang="zh-CN" dirty="0"/>
              <a:t>)</a:t>
            </a:r>
            <a:r>
              <a:rPr kumimoji="0" lang="zh-CN" altLang="en-US" dirty="0"/>
              <a:t>则</a:t>
            </a:r>
            <a:r>
              <a:rPr kumimoji="0" lang="zh-CN" altLang="en-US" dirty="0" smtClean="0"/>
              <a:t>不对</a:t>
            </a:r>
            <a:r>
              <a:rPr lang="en-US" altLang="zh-CN" dirty="0" smtClean="0"/>
              <a:t>. (</a:t>
            </a:r>
            <a:r>
              <a:rPr lang="zh-CN" altLang="en-US" dirty="0" smtClean="0"/>
              <a:t>如下图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357942" y="5446713"/>
            <a:ext cx="1320269" cy="1317625"/>
            <a:chOff x="6117811" y="5257800"/>
            <a:chExt cx="1320269" cy="1317625"/>
          </a:xfrm>
        </p:grpSpPr>
        <p:sp>
          <p:nvSpPr>
            <p:cNvPr id="60" name="椭圆 171"/>
            <p:cNvSpPr>
              <a:spLocks noChangeArrowheads="1"/>
            </p:cNvSpPr>
            <p:nvPr/>
          </p:nvSpPr>
          <p:spPr bwMode="auto">
            <a:xfrm>
              <a:off x="6722609" y="6467475"/>
              <a:ext cx="107950" cy="107950"/>
            </a:xfrm>
            <a:prstGeom prst="ellipse">
              <a:avLst/>
            </a:prstGeom>
            <a:solidFill>
              <a:srgbClr val="810080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" name="椭圆 172"/>
            <p:cNvSpPr>
              <a:spLocks noChangeArrowheads="1"/>
            </p:cNvSpPr>
            <p:nvPr/>
          </p:nvSpPr>
          <p:spPr bwMode="auto">
            <a:xfrm>
              <a:off x="6722609" y="5257800"/>
              <a:ext cx="107950" cy="107950"/>
            </a:xfrm>
            <a:prstGeom prst="ellipse">
              <a:avLst/>
            </a:prstGeom>
            <a:solidFill>
              <a:srgbClr val="810080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椭圆 173"/>
            <p:cNvSpPr>
              <a:spLocks noChangeArrowheads="1"/>
            </p:cNvSpPr>
            <p:nvPr/>
          </p:nvSpPr>
          <p:spPr bwMode="auto">
            <a:xfrm>
              <a:off x="6117811" y="5639887"/>
              <a:ext cx="107950" cy="107950"/>
            </a:xfrm>
            <a:prstGeom prst="ellipse">
              <a:avLst/>
            </a:prstGeom>
            <a:solidFill>
              <a:srgbClr val="810080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椭圆 174"/>
            <p:cNvSpPr>
              <a:spLocks noChangeArrowheads="1"/>
            </p:cNvSpPr>
            <p:nvPr/>
          </p:nvSpPr>
          <p:spPr bwMode="auto">
            <a:xfrm>
              <a:off x="7330130" y="5652211"/>
              <a:ext cx="107950" cy="107950"/>
            </a:xfrm>
            <a:prstGeom prst="ellipse">
              <a:avLst/>
            </a:prstGeom>
            <a:solidFill>
              <a:srgbClr val="810080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椭圆 175"/>
            <p:cNvSpPr>
              <a:spLocks noChangeArrowheads="1"/>
            </p:cNvSpPr>
            <p:nvPr/>
          </p:nvSpPr>
          <p:spPr bwMode="auto">
            <a:xfrm>
              <a:off x="7330130" y="6096547"/>
              <a:ext cx="107950" cy="107950"/>
            </a:xfrm>
            <a:prstGeom prst="ellipse">
              <a:avLst/>
            </a:prstGeom>
            <a:solidFill>
              <a:srgbClr val="810080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椭圆 176"/>
            <p:cNvSpPr>
              <a:spLocks noChangeArrowheads="1"/>
            </p:cNvSpPr>
            <p:nvPr/>
          </p:nvSpPr>
          <p:spPr bwMode="auto">
            <a:xfrm>
              <a:off x="6121489" y="6092825"/>
              <a:ext cx="107950" cy="107950"/>
            </a:xfrm>
            <a:prstGeom prst="ellipse">
              <a:avLst/>
            </a:prstGeom>
            <a:solidFill>
              <a:srgbClr val="810080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>
              <a:stCxn id="61" idx="1"/>
              <a:endCxn id="63" idx="1"/>
            </p:cNvCxnSpPr>
            <p:nvPr/>
          </p:nvCxnSpPr>
          <p:spPr bwMode="auto">
            <a:xfrm>
              <a:off x="6738418" y="5273609"/>
              <a:ext cx="607521" cy="3944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810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6166085" y="6170018"/>
              <a:ext cx="607521" cy="3514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810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6216019" y="5701378"/>
              <a:ext cx="1146543" cy="75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810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" name="直接连接符 74"/>
            <p:cNvCxnSpPr>
              <a:stCxn id="62" idx="4"/>
              <a:endCxn id="65" idx="0"/>
            </p:cNvCxnSpPr>
            <p:nvPr/>
          </p:nvCxnSpPr>
          <p:spPr bwMode="auto">
            <a:xfrm>
              <a:off x="6171786" y="5747837"/>
              <a:ext cx="3678" cy="3449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810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8" name="直接连接符 77"/>
            <p:cNvCxnSpPr/>
            <p:nvPr/>
          </p:nvCxnSpPr>
          <p:spPr bwMode="auto">
            <a:xfrm>
              <a:off x="7378588" y="5747837"/>
              <a:ext cx="3678" cy="3449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810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9" name="直接连接符 78"/>
            <p:cNvCxnSpPr>
              <a:endCxn id="60" idx="7"/>
            </p:cNvCxnSpPr>
            <p:nvPr/>
          </p:nvCxnSpPr>
          <p:spPr bwMode="auto">
            <a:xfrm flipH="1">
              <a:off x="6814750" y="6192720"/>
              <a:ext cx="570494" cy="29056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810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" name="直接连接符 81"/>
            <p:cNvCxnSpPr>
              <a:stCxn id="61" idx="3"/>
            </p:cNvCxnSpPr>
            <p:nvPr/>
          </p:nvCxnSpPr>
          <p:spPr bwMode="auto">
            <a:xfrm flipH="1">
              <a:off x="6186974" y="5349941"/>
              <a:ext cx="551444" cy="33335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810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6" grpId="0"/>
      <p:bldP spid="828427" grpId="0" animBg="1"/>
      <p:bldP spid="23" grpId="0" animBg="1"/>
      <p:bldP spid="54" grpId="0" animBg="1"/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FBEB8EC-EA13-42D2-A99F-7D4557FBE70B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11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9465" name="Text Box 25"/>
          <p:cNvSpPr txBox="1">
            <a:spLocks noChangeArrowheads="1"/>
          </p:cNvSpPr>
          <p:nvPr/>
        </p:nvSpPr>
        <p:spPr bwMode="auto">
          <a:xfrm>
            <a:off x="377824" y="2255838"/>
            <a:ext cx="8232775" cy="4619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注</a:t>
            </a:r>
            <a:r>
              <a:rPr lang="en-US" altLang="zh-CN" dirty="0"/>
              <a:t>: </a:t>
            </a:r>
            <a:r>
              <a:rPr lang="zh-CN" altLang="en-US" dirty="0"/>
              <a:t>该定理的逆不成立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79475" y="3051175"/>
            <a:ext cx="1417638" cy="1660525"/>
            <a:chOff x="794544" y="2804453"/>
            <a:chExt cx="1418595" cy="1662080"/>
          </a:xfrm>
        </p:grpSpPr>
        <p:sp>
          <p:nvSpPr>
            <p:cNvPr id="15398" name="AutoShape 27"/>
            <p:cNvSpPr>
              <a:spLocks noChangeArrowheads="1"/>
            </p:cNvSpPr>
            <p:nvPr/>
          </p:nvSpPr>
          <p:spPr bwMode="auto">
            <a:xfrm rot="7256533">
              <a:off x="967522" y="3085851"/>
              <a:ext cx="1355406" cy="1135829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81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99" name="Text Box 28"/>
            <p:cNvSpPr txBox="1">
              <a:spLocks noChangeArrowheads="1"/>
            </p:cNvSpPr>
            <p:nvPr/>
          </p:nvSpPr>
          <p:spPr bwMode="auto">
            <a:xfrm>
              <a:off x="1231402" y="4070876"/>
              <a:ext cx="656080" cy="395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2000" b="0" i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2000" b="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  <a:endPara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400" name="Line 29"/>
            <p:cNvSpPr>
              <a:spLocks noChangeShapeType="1"/>
            </p:cNvSpPr>
            <p:nvPr/>
          </p:nvSpPr>
          <p:spPr bwMode="auto">
            <a:xfrm>
              <a:off x="1496693" y="2804453"/>
              <a:ext cx="0" cy="591103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401" name="Line 30"/>
            <p:cNvSpPr>
              <a:spLocks noChangeShapeType="1"/>
            </p:cNvSpPr>
            <p:nvPr/>
          </p:nvSpPr>
          <p:spPr bwMode="auto">
            <a:xfrm>
              <a:off x="794544" y="3934223"/>
              <a:ext cx="15886" cy="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402" name="Line 31"/>
            <p:cNvSpPr>
              <a:spLocks noChangeShapeType="1"/>
            </p:cNvSpPr>
            <p:nvPr/>
          </p:nvSpPr>
          <p:spPr bwMode="auto">
            <a:xfrm>
              <a:off x="2119413" y="3934223"/>
              <a:ext cx="15886" cy="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403" name="Line 32"/>
            <p:cNvSpPr>
              <a:spLocks noChangeShapeType="1"/>
            </p:cNvSpPr>
            <p:nvPr/>
          </p:nvSpPr>
          <p:spPr bwMode="auto">
            <a:xfrm flipH="1">
              <a:off x="794544" y="3408268"/>
              <a:ext cx="702149" cy="541845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404" name="Line 33"/>
            <p:cNvSpPr>
              <a:spLocks noChangeShapeType="1"/>
            </p:cNvSpPr>
            <p:nvPr/>
          </p:nvSpPr>
          <p:spPr bwMode="auto">
            <a:xfrm>
              <a:off x="1496693" y="3408268"/>
              <a:ext cx="638606" cy="541845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7124700" y="2930525"/>
            <a:ext cx="1116013" cy="1692275"/>
            <a:chOff x="7061253" y="2723239"/>
            <a:chExt cx="1116121" cy="1692620"/>
          </a:xfrm>
        </p:grpSpPr>
        <p:sp>
          <p:nvSpPr>
            <p:cNvPr id="15389" name="Rectangle 48"/>
            <p:cNvSpPr>
              <a:spLocks noChangeArrowheads="1"/>
            </p:cNvSpPr>
            <p:nvPr/>
          </p:nvSpPr>
          <p:spPr bwMode="auto">
            <a:xfrm>
              <a:off x="7077130" y="2732766"/>
              <a:ext cx="1082780" cy="1154348"/>
            </a:xfrm>
            <a:prstGeom prst="rect">
              <a:avLst/>
            </a:prstGeom>
            <a:noFill/>
            <a:ln w="19050">
              <a:solidFill>
                <a:srgbClr val="81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90" name="AutoShape 49"/>
            <p:cNvSpPr>
              <a:spLocks noChangeArrowheads="1"/>
            </p:cNvSpPr>
            <p:nvPr/>
          </p:nvSpPr>
          <p:spPr bwMode="auto">
            <a:xfrm>
              <a:off x="7085068" y="3488570"/>
              <a:ext cx="1051027" cy="39854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81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91" name="AutoShape 50"/>
            <p:cNvSpPr>
              <a:spLocks noChangeArrowheads="1"/>
            </p:cNvSpPr>
            <p:nvPr/>
          </p:nvSpPr>
          <p:spPr bwMode="auto">
            <a:xfrm rot="10800000">
              <a:off x="7091419" y="2728003"/>
              <a:ext cx="1051027" cy="41442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81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92" name="Line 51"/>
            <p:cNvSpPr>
              <a:spLocks noChangeShapeType="1"/>
            </p:cNvSpPr>
            <p:nvPr/>
          </p:nvSpPr>
          <p:spPr bwMode="auto">
            <a:xfrm>
              <a:off x="7613756" y="3132897"/>
              <a:ext cx="0" cy="35091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93" name="Text Box 52"/>
            <p:cNvSpPr txBox="1">
              <a:spLocks noChangeArrowheads="1"/>
            </p:cNvSpPr>
            <p:nvPr/>
          </p:nvSpPr>
          <p:spPr bwMode="auto">
            <a:xfrm>
              <a:off x="7186678" y="3991911"/>
              <a:ext cx="973231" cy="423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2000" b="0" i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</a:t>
              </a:r>
              <a:r>
                <a:rPr lang="en-US" altLang="zh-CN" sz="2000" b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en-US" altLang="zh-CN" sz="2000" b="0" i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2000" b="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n-US" altLang="zh-CN" sz="2000" b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)</a:t>
              </a:r>
              <a:endPara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94" name="Line 53"/>
            <p:cNvSpPr>
              <a:spLocks noChangeShapeType="1"/>
            </p:cNvSpPr>
            <p:nvPr/>
          </p:nvSpPr>
          <p:spPr bwMode="auto">
            <a:xfrm>
              <a:off x="7061253" y="2723239"/>
              <a:ext cx="15877" cy="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95" name="Line 54"/>
            <p:cNvSpPr>
              <a:spLocks noChangeShapeType="1"/>
            </p:cNvSpPr>
            <p:nvPr/>
          </p:nvSpPr>
          <p:spPr bwMode="auto">
            <a:xfrm>
              <a:off x="8161497" y="2723239"/>
              <a:ext cx="15877" cy="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96" name="Line 55"/>
            <p:cNvSpPr>
              <a:spLocks noChangeShapeType="1"/>
            </p:cNvSpPr>
            <p:nvPr/>
          </p:nvSpPr>
          <p:spPr bwMode="auto">
            <a:xfrm>
              <a:off x="7077130" y="3882350"/>
              <a:ext cx="15877" cy="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97" name="Line 56"/>
            <p:cNvSpPr>
              <a:spLocks noChangeShapeType="1"/>
            </p:cNvSpPr>
            <p:nvPr/>
          </p:nvSpPr>
          <p:spPr bwMode="auto">
            <a:xfrm>
              <a:off x="8144033" y="3879175"/>
              <a:ext cx="15877" cy="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006979" y="2838400"/>
            <a:ext cx="1282699" cy="1846314"/>
            <a:chOff x="4904380" y="2538018"/>
            <a:chExt cx="1282762" cy="1817154"/>
          </a:xfrm>
        </p:grpSpPr>
        <p:sp>
          <p:nvSpPr>
            <p:cNvPr id="15382" name="Line 44"/>
            <p:cNvSpPr>
              <a:spLocks noChangeShapeType="1"/>
            </p:cNvSpPr>
            <p:nvPr/>
          </p:nvSpPr>
          <p:spPr bwMode="auto">
            <a:xfrm flipV="1">
              <a:off x="5514009" y="2541192"/>
              <a:ext cx="0" cy="676076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83" name="Text Box 45"/>
            <p:cNvSpPr txBox="1">
              <a:spLocks noChangeArrowheads="1"/>
            </p:cNvSpPr>
            <p:nvPr/>
          </p:nvSpPr>
          <p:spPr bwMode="auto">
            <a:xfrm>
              <a:off x="5320324" y="3964762"/>
              <a:ext cx="517551" cy="390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2000" b="0" i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2000" b="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  <a:endPara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84" name="Line 46"/>
            <p:cNvSpPr>
              <a:spLocks noChangeShapeType="1"/>
            </p:cNvSpPr>
            <p:nvPr/>
          </p:nvSpPr>
          <p:spPr bwMode="auto">
            <a:xfrm>
              <a:off x="5512422" y="2538018"/>
              <a:ext cx="674720" cy="645924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85" name="Line 47"/>
            <p:cNvSpPr>
              <a:spLocks noChangeShapeType="1"/>
            </p:cNvSpPr>
            <p:nvPr/>
          </p:nvSpPr>
          <p:spPr bwMode="auto">
            <a:xfrm flipH="1">
              <a:off x="4904380" y="2541192"/>
              <a:ext cx="609630" cy="736385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86" name="Line 58"/>
            <p:cNvSpPr>
              <a:spLocks noChangeShapeType="1"/>
            </p:cNvSpPr>
            <p:nvPr/>
          </p:nvSpPr>
          <p:spPr bwMode="auto">
            <a:xfrm flipH="1">
              <a:off x="5512422" y="3217268"/>
              <a:ext cx="4762" cy="669729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87" name="Line 59"/>
            <p:cNvSpPr>
              <a:spLocks noChangeShapeType="1"/>
            </p:cNvSpPr>
            <p:nvPr/>
          </p:nvSpPr>
          <p:spPr bwMode="auto">
            <a:xfrm>
              <a:off x="4910729" y="3280750"/>
              <a:ext cx="601693" cy="606247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88" name="Line 60"/>
            <p:cNvSpPr>
              <a:spLocks noChangeShapeType="1"/>
            </p:cNvSpPr>
            <p:nvPr/>
          </p:nvSpPr>
          <p:spPr bwMode="auto">
            <a:xfrm flipH="1">
              <a:off x="5512422" y="3183941"/>
              <a:ext cx="674720" cy="699884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377029" y="923925"/>
            <a:ext cx="8233569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4  </a:t>
            </a:r>
            <a:r>
              <a:rPr lang="en-US" altLang="zh-CN" dirty="0" smtClean="0"/>
              <a:t>(1)</a:t>
            </a:r>
            <a:r>
              <a:rPr lang="zh-CN" altLang="en-US" dirty="0" smtClean="0"/>
              <a:t>若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E</a:t>
            </a:r>
            <a:r>
              <a:rPr lang="zh-CN" altLang="en-US" dirty="0" smtClean="0"/>
              <a:t>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) </a:t>
            </a:r>
            <a:r>
              <a:rPr lang="zh-CN" altLang="en-US" dirty="0" smtClean="0"/>
              <a:t>既是</a:t>
            </a:r>
            <a:r>
              <a:rPr lang="en-US" altLang="zh-CN" i="1" dirty="0" smtClean="0"/>
              <a:t>E</a:t>
            </a:r>
            <a:r>
              <a:rPr lang="zh-CN" altLang="en-US" dirty="0" smtClean="0"/>
              <a:t>图又是</a:t>
            </a:r>
            <a:r>
              <a:rPr lang="en-US" altLang="zh-CN" i="1" dirty="0" smtClean="0"/>
              <a:t>H</a:t>
            </a:r>
            <a:r>
              <a:rPr lang="zh-CN" altLang="en-US" dirty="0" smtClean="0"/>
              <a:t>图</a:t>
            </a:r>
            <a:r>
              <a:rPr lang="en-US" altLang="zh-CN" dirty="0" smtClean="0"/>
              <a:t>; </a:t>
            </a:r>
            <a:endParaRPr lang="zh-CN" altLang="en-US" dirty="0" smtClean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379412" y="1403350"/>
            <a:ext cx="8231187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(2)</a:t>
            </a:r>
            <a:r>
              <a:rPr lang="zh-CN" altLang="en-US" dirty="0" smtClean="0"/>
              <a:t>若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H</a:t>
            </a:r>
            <a:r>
              <a:rPr lang="zh-CN" altLang="en-US" dirty="0" smtClean="0"/>
              <a:t>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H</a:t>
            </a:r>
            <a:r>
              <a:rPr lang="zh-CN" altLang="en-US" dirty="0" smtClean="0"/>
              <a:t>图</a:t>
            </a:r>
            <a:r>
              <a:rPr lang="en-US" altLang="zh-CN" dirty="0" smtClean="0"/>
              <a:t>. (G</a:t>
            </a:r>
            <a:r>
              <a:rPr lang="zh-CN" altLang="en-US" dirty="0" smtClean="0"/>
              <a:t>中的任意一个顶点在线图中都是一个团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913063" y="2870200"/>
            <a:ext cx="1265237" cy="1903413"/>
            <a:chOff x="2802115" y="2593047"/>
            <a:chExt cx="1264370" cy="1902354"/>
          </a:xfrm>
        </p:grpSpPr>
        <p:sp>
          <p:nvSpPr>
            <p:cNvPr id="15372" name="AutoShape 34"/>
            <p:cNvSpPr>
              <a:spLocks noChangeArrowheads="1"/>
            </p:cNvSpPr>
            <p:nvPr/>
          </p:nvSpPr>
          <p:spPr bwMode="auto">
            <a:xfrm rot="5400000">
              <a:off x="2719528" y="2685153"/>
              <a:ext cx="1439062" cy="1254852"/>
            </a:xfrm>
            <a:prstGeom prst="hexagon">
              <a:avLst>
                <a:gd name="adj" fmla="val 28657"/>
                <a:gd name="vf" fmla="val 115470"/>
              </a:avLst>
            </a:prstGeom>
            <a:noFill/>
            <a:ln w="19050">
              <a:solidFill>
                <a:srgbClr val="81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3" name="AutoShape 35"/>
            <p:cNvSpPr>
              <a:spLocks noChangeArrowheads="1"/>
            </p:cNvSpPr>
            <p:nvPr/>
          </p:nvSpPr>
          <p:spPr bwMode="auto">
            <a:xfrm>
              <a:off x="2814806" y="2637472"/>
              <a:ext cx="1246920" cy="106620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81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4" name="AutoShape 36"/>
            <p:cNvSpPr>
              <a:spLocks noChangeArrowheads="1"/>
            </p:cNvSpPr>
            <p:nvPr/>
          </p:nvSpPr>
          <p:spPr bwMode="auto">
            <a:xfrm rot="10800000">
              <a:off x="2802115" y="2948449"/>
              <a:ext cx="1262784" cy="106938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81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5" name="Text Box 37"/>
            <p:cNvSpPr txBox="1">
              <a:spLocks noChangeArrowheads="1"/>
            </p:cNvSpPr>
            <p:nvPr/>
          </p:nvSpPr>
          <p:spPr bwMode="auto">
            <a:xfrm>
              <a:off x="3014694" y="4098747"/>
              <a:ext cx="870940" cy="396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2000" b="0" i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L</a:t>
              </a:r>
              <a:r>
                <a:rPr lang="en-US" altLang="zh-CN" sz="2000" b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en-US" altLang="zh-CN" sz="2000" b="0" i="1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2000" b="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en-US" altLang="zh-CN" sz="2000" b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)</a:t>
              </a:r>
              <a:endParaRPr lang="en-US" altLang="zh-CN" sz="200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6" name="Line 38"/>
            <p:cNvSpPr>
              <a:spLocks noChangeShapeType="1"/>
            </p:cNvSpPr>
            <p:nvPr/>
          </p:nvSpPr>
          <p:spPr bwMode="auto">
            <a:xfrm>
              <a:off x="4049035" y="2961142"/>
              <a:ext cx="15864" cy="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7" name="Line 39"/>
            <p:cNvSpPr>
              <a:spLocks noChangeShapeType="1"/>
            </p:cNvSpPr>
            <p:nvPr/>
          </p:nvSpPr>
          <p:spPr bwMode="auto">
            <a:xfrm>
              <a:off x="3443026" y="2610500"/>
              <a:ext cx="15864" cy="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8" name="Line 40"/>
            <p:cNvSpPr>
              <a:spLocks noChangeShapeType="1"/>
            </p:cNvSpPr>
            <p:nvPr/>
          </p:nvSpPr>
          <p:spPr bwMode="auto">
            <a:xfrm>
              <a:off x="4049035" y="3711612"/>
              <a:ext cx="15864" cy="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9" name="Line 41"/>
            <p:cNvSpPr>
              <a:spLocks noChangeShapeType="1"/>
            </p:cNvSpPr>
            <p:nvPr/>
          </p:nvSpPr>
          <p:spPr bwMode="auto">
            <a:xfrm>
              <a:off x="2805288" y="3695746"/>
              <a:ext cx="15864" cy="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80" name="Line 42"/>
            <p:cNvSpPr>
              <a:spLocks noChangeShapeType="1"/>
            </p:cNvSpPr>
            <p:nvPr/>
          </p:nvSpPr>
          <p:spPr bwMode="auto">
            <a:xfrm>
              <a:off x="2805288" y="2945276"/>
              <a:ext cx="15864" cy="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" name="椭圆 1"/>
            <p:cNvSpPr/>
            <p:nvPr/>
          </p:nvSpPr>
          <p:spPr bwMode="auto">
            <a:xfrm>
              <a:off x="3395433" y="4003550"/>
              <a:ext cx="76148" cy="7615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10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just" eaLnBrk="1" hangingPunct="1">
                <a:defRPr/>
              </a:pPr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387350" y="4746625"/>
            <a:ext cx="8223250" cy="8318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5 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G. Chartrand 1968</a:t>
            </a:r>
            <a:r>
              <a:rPr lang="en-US" altLang="zh-CN" dirty="0" smtClean="0"/>
              <a:t>) </a:t>
            </a:r>
            <a:r>
              <a:rPr kumimoji="0" lang="zh-CN" altLang="en-US" dirty="0" smtClean="0"/>
              <a:t>若</a:t>
            </a:r>
            <a:r>
              <a:rPr kumimoji="0" lang="en-US" altLang="zh-CN" i="1" dirty="0" smtClean="0"/>
              <a:t>G</a:t>
            </a:r>
            <a:r>
              <a:rPr kumimoji="0" lang="zh-CN" altLang="en-US" dirty="0" smtClean="0"/>
              <a:t>是具有</a:t>
            </a:r>
            <a:r>
              <a:rPr kumimoji="0" lang="en-US" altLang="zh-CN" i="1" dirty="0" smtClean="0"/>
              <a:t>n</a:t>
            </a:r>
            <a:r>
              <a:rPr kumimoji="0" lang="zh-CN" altLang="en-US" dirty="0" smtClean="0"/>
              <a:t>个点</a:t>
            </a:r>
            <a:r>
              <a:rPr kumimoji="0" lang="en-US" altLang="zh-CN" dirty="0" smtClean="0"/>
              <a:t>(</a:t>
            </a:r>
            <a:r>
              <a:rPr kumimoji="0" lang="en-US" altLang="zh-CN" i="1" dirty="0" smtClean="0"/>
              <a:t>n</a:t>
            </a:r>
            <a:r>
              <a:rPr kumimoji="0" lang="en-US" altLang="zh-CN" dirty="0" smtClean="0"/>
              <a:t> ≥ 3)</a:t>
            </a:r>
            <a:r>
              <a:rPr kumimoji="0" lang="zh-CN" altLang="en-US" dirty="0" smtClean="0"/>
              <a:t>连通图且不是一条路</a:t>
            </a:r>
            <a:r>
              <a:rPr kumimoji="0" lang="en-US" altLang="zh-CN" dirty="0" smtClean="0"/>
              <a:t>, </a:t>
            </a:r>
            <a:r>
              <a:rPr kumimoji="0" lang="zh-CN" altLang="en-US" dirty="0" smtClean="0"/>
              <a:t>则当</a:t>
            </a:r>
            <a:r>
              <a:rPr kumimoji="0" lang="en-US" altLang="zh-CN" i="1" dirty="0" smtClean="0"/>
              <a:t>k</a:t>
            </a:r>
            <a:r>
              <a:rPr kumimoji="0" lang="en-US" altLang="zh-CN" dirty="0" smtClean="0"/>
              <a:t>≥</a:t>
            </a:r>
            <a:r>
              <a:rPr kumimoji="0" lang="en-US" altLang="zh-CN" i="1" dirty="0" smtClean="0"/>
              <a:t>n</a:t>
            </a:r>
            <a:r>
              <a:rPr kumimoji="0" lang="en-US" altLang="zh-CN" dirty="0" smtClean="0">
                <a:cs typeface="Times New Roman" panose="02020603050405020304" pitchFamily="18" charset="0"/>
              </a:rPr>
              <a:t>‒</a:t>
            </a:r>
            <a:r>
              <a:rPr kumimoji="0" lang="en-US" altLang="zh-CN" dirty="0" smtClean="0"/>
              <a:t>3</a:t>
            </a:r>
            <a:r>
              <a:rPr kumimoji="0" lang="zh-CN" altLang="en-US" dirty="0" smtClean="0"/>
              <a:t>时</a:t>
            </a:r>
            <a:r>
              <a:rPr kumimoji="0" lang="en-US" altLang="zh-CN" dirty="0" smtClean="0"/>
              <a:t>, </a:t>
            </a:r>
            <a:r>
              <a:rPr kumimoji="0" lang="zh-CN" altLang="en-US" dirty="0" smtClean="0"/>
              <a:t>图</a:t>
            </a:r>
            <a:r>
              <a:rPr kumimoji="0" lang="en-US" altLang="zh-CN" i="1" dirty="0" smtClean="0"/>
              <a:t>L</a:t>
            </a:r>
            <a:r>
              <a:rPr kumimoji="0" lang="en-US" altLang="zh-CN" i="1" baseline="30000" dirty="0" smtClean="0"/>
              <a:t>k</a:t>
            </a:r>
            <a:r>
              <a:rPr kumimoji="0" lang="en-US" altLang="zh-CN" dirty="0" smtClean="0"/>
              <a:t>(</a:t>
            </a:r>
            <a:r>
              <a:rPr kumimoji="0" lang="en-US" altLang="zh-CN" i="1" dirty="0" smtClean="0"/>
              <a:t>G</a:t>
            </a:r>
            <a:r>
              <a:rPr kumimoji="0" lang="en-US" altLang="zh-CN" dirty="0" smtClean="0"/>
              <a:t>)</a:t>
            </a:r>
            <a:r>
              <a:rPr kumimoji="0" lang="zh-CN" altLang="en-US" dirty="0" smtClean="0"/>
              <a:t>是</a:t>
            </a:r>
            <a:r>
              <a:rPr kumimoji="0" lang="en-US" altLang="zh-CN" i="1" dirty="0" smtClean="0"/>
              <a:t>H</a:t>
            </a:r>
            <a:r>
              <a:rPr kumimoji="0" lang="zh-CN" altLang="en-US" dirty="0" smtClean="0"/>
              <a:t>图</a:t>
            </a:r>
            <a:r>
              <a:rPr lang="en-US" altLang="zh-CN" dirty="0" smtClean="0"/>
              <a:t>. </a:t>
            </a:r>
            <a:endParaRPr lang="zh-CN" altLang="en-US" dirty="0" smtClean="0"/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387350" y="5651500"/>
            <a:ext cx="813276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G. Chartrand,  </a:t>
            </a:r>
            <a:r>
              <a:rPr lang="en-US" altLang="zh-CN" sz="2000" b="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On Hamiltonian line-graphs</a:t>
            </a:r>
            <a:r>
              <a:rPr lang="en-US" altLang="zh-CN" sz="20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Trans. Amer. Math. Soc</a:t>
            </a:r>
            <a:r>
              <a:rPr lang="en-US" altLang="zh-CN" sz="20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2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134 (1968) </a:t>
            </a:r>
            <a:r>
              <a:rPr lang="en-US" altLang="zh-CN" sz="2000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559–566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5" grpId="0" animBg="1"/>
      <p:bldP spid="39" grpId="0" animBg="1"/>
      <p:bldP spid="40" grpId="0" animBg="1"/>
      <p:bldP spid="46" grpId="0" animBg="1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10425" y="6403975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E475F36-BCD7-4F66-8310-D1B850F9F8CC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974725" y="1416050"/>
            <a:ext cx="695325" cy="2473325"/>
            <a:chOff x="888299" y="1254365"/>
            <a:chExt cx="696392" cy="2473286"/>
          </a:xfrm>
        </p:grpSpPr>
        <p:grpSp>
          <p:nvGrpSpPr>
            <p:cNvPr id="15393" name="组合 44"/>
            <p:cNvGrpSpPr>
              <a:grpSpLocks/>
            </p:cNvGrpSpPr>
            <p:nvPr/>
          </p:nvGrpSpPr>
          <p:grpSpPr bwMode="auto">
            <a:xfrm>
              <a:off x="888299" y="1327225"/>
              <a:ext cx="642621" cy="2061456"/>
              <a:chOff x="701752" y="2801881"/>
              <a:chExt cx="643255" cy="2061320"/>
            </a:xfrm>
          </p:grpSpPr>
          <p:cxnSp>
            <p:nvCxnSpPr>
              <p:cNvPr id="15396" name="直接连接符 2"/>
              <p:cNvCxnSpPr>
                <a:cxnSpLocks noChangeShapeType="1"/>
              </p:cNvCxnSpPr>
              <p:nvPr/>
            </p:nvCxnSpPr>
            <p:spPr bwMode="auto">
              <a:xfrm>
                <a:off x="701752" y="2801881"/>
                <a:ext cx="341856" cy="627118"/>
              </a:xfrm>
              <a:prstGeom prst="line">
                <a:avLst/>
              </a:prstGeom>
              <a:noFill/>
              <a:ln w="38100" algn="ctr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97" name="直接连接符 4"/>
              <p:cNvCxnSpPr>
                <a:cxnSpLocks noChangeShapeType="1"/>
              </p:cNvCxnSpPr>
              <p:nvPr/>
            </p:nvCxnSpPr>
            <p:spPr bwMode="auto">
              <a:xfrm flipH="1">
                <a:off x="1043608" y="2812616"/>
                <a:ext cx="301399" cy="616383"/>
              </a:xfrm>
              <a:prstGeom prst="line">
                <a:avLst/>
              </a:prstGeom>
              <a:noFill/>
              <a:ln w="38100" algn="ctr">
                <a:solidFill>
                  <a:srgbClr val="81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98" name="直接连接符 6"/>
              <p:cNvCxnSpPr>
                <a:cxnSpLocks noChangeShapeType="1"/>
              </p:cNvCxnSpPr>
              <p:nvPr/>
            </p:nvCxnSpPr>
            <p:spPr bwMode="auto">
              <a:xfrm>
                <a:off x="1043608" y="3429000"/>
                <a:ext cx="4360" cy="1356851"/>
              </a:xfrm>
              <a:prstGeom prst="line">
                <a:avLst/>
              </a:prstGeom>
              <a:noFill/>
              <a:ln w="38100" algn="ctr">
                <a:solidFill>
                  <a:srgbClr val="81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3" name="椭圆 16"/>
              <p:cNvSpPr>
                <a:spLocks noChangeArrowheads="1"/>
              </p:cNvSpPr>
              <p:nvPr/>
            </p:nvSpPr>
            <p:spPr bwMode="auto">
              <a:xfrm>
                <a:off x="985040" y="4754510"/>
                <a:ext cx="108222" cy="107941"/>
              </a:xfrm>
              <a:prstGeom prst="ellipse">
                <a:avLst/>
              </a:prstGeom>
              <a:solidFill>
                <a:srgbClr val="810080"/>
              </a:solidFill>
              <a:ln w="9525" algn="ctr">
                <a:solidFill>
                  <a:srgbClr val="81008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kumimoji="0" lang="zh-CN" altLang="en-US" b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24" name="椭圆 17"/>
              <p:cNvSpPr>
                <a:spLocks noChangeArrowheads="1"/>
              </p:cNvSpPr>
              <p:nvPr/>
            </p:nvSpPr>
            <p:spPr bwMode="auto">
              <a:xfrm>
                <a:off x="985040" y="3846534"/>
                <a:ext cx="108222" cy="107941"/>
              </a:xfrm>
              <a:prstGeom prst="ellipse">
                <a:avLst/>
              </a:prstGeom>
              <a:solidFill>
                <a:srgbClr val="810080"/>
              </a:solidFill>
              <a:ln w="9525" algn="ctr">
                <a:solidFill>
                  <a:srgbClr val="81008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kumimoji="0" lang="zh-CN" altLang="en-US" b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25" name="椭圆 18"/>
              <p:cNvSpPr>
                <a:spLocks noChangeArrowheads="1"/>
              </p:cNvSpPr>
              <p:nvPr/>
            </p:nvSpPr>
            <p:spPr bwMode="auto">
              <a:xfrm>
                <a:off x="985040" y="4308459"/>
                <a:ext cx="108222" cy="107941"/>
              </a:xfrm>
              <a:prstGeom prst="ellipse">
                <a:avLst/>
              </a:prstGeom>
              <a:solidFill>
                <a:srgbClr val="810080"/>
              </a:solidFill>
              <a:ln w="9525" algn="ctr">
                <a:solidFill>
                  <a:srgbClr val="81008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kumimoji="0" lang="zh-CN" altLang="en-US" b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6418" name="文本框 36"/>
            <p:cNvSpPr txBox="1">
              <a:spLocks noChangeArrowheads="1"/>
            </p:cNvSpPr>
            <p:nvPr/>
          </p:nvSpPr>
          <p:spPr bwMode="auto">
            <a:xfrm>
              <a:off x="1052063" y="3327607"/>
              <a:ext cx="346606" cy="400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a typeface="黑体" panose="02010609060101010101" pitchFamily="49" charset="-122"/>
                </a:rPr>
                <a:t>G</a:t>
              </a:r>
              <a:endParaRPr lang="zh-CN" altLang="en-US" sz="20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6419" name="椭圆 9"/>
            <p:cNvSpPr>
              <a:spLocks noChangeArrowheads="1"/>
            </p:cNvSpPr>
            <p:nvPr/>
          </p:nvSpPr>
          <p:spPr bwMode="auto">
            <a:xfrm>
              <a:off x="1476575" y="1254365"/>
              <a:ext cx="108116" cy="107948"/>
            </a:xfrm>
            <a:prstGeom prst="ellipse">
              <a:avLst/>
            </a:prstGeom>
            <a:solidFill>
              <a:srgbClr val="810080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767013" y="1357313"/>
            <a:ext cx="1139825" cy="2493962"/>
            <a:chOff x="2725941" y="1316076"/>
            <a:chExt cx="1139636" cy="2494739"/>
          </a:xfrm>
        </p:grpSpPr>
        <p:grpSp>
          <p:nvGrpSpPr>
            <p:cNvPr id="15386" name="组合 55"/>
            <p:cNvGrpSpPr>
              <a:grpSpLocks/>
            </p:cNvGrpSpPr>
            <p:nvPr/>
          </p:nvGrpSpPr>
          <p:grpSpPr bwMode="auto">
            <a:xfrm>
              <a:off x="2783029" y="1391966"/>
              <a:ext cx="1024545" cy="2418849"/>
              <a:chOff x="2587354" y="2866905"/>
              <a:chExt cx="1025261" cy="2418911"/>
            </a:xfrm>
          </p:grpSpPr>
          <p:sp>
            <p:nvSpPr>
              <p:cNvPr id="16413" name="等腰三角形 10"/>
              <p:cNvSpPr>
                <a:spLocks noChangeArrowheads="1"/>
              </p:cNvSpPr>
              <p:nvPr/>
            </p:nvSpPr>
            <p:spPr bwMode="auto">
              <a:xfrm rot="10800000">
                <a:off x="2587407" y="2867239"/>
                <a:ext cx="1024483" cy="870243"/>
              </a:xfrm>
              <a:prstGeom prst="triangle">
                <a:avLst>
                  <a:gd name="adj" fmla="val 50000"/>
                </a:avLst>
              </a:prstGeom>
              <a:noFill/>
              <a:ln w="38100" algn="ctr">
                <a:solidFill>
                  <a:srgbClr val="81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kumimoji="0" lang="zh-CN" altLang="en-US" b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5390" name="直接连接符 12"/>
              <p:cNvCxnSpPr>
                <a:cxnSpLocks noChangeShapeType="1"/>
              </p:cNvCxnSpPr>
              <p:nvPr/>
            </p:nvCxnSpPr>
            <p:spPr bwMode="auto">
              <a:xfrm flipH="1">
                <a:off x="3099984" y="3703383"/>
                <a:ext cx="792" cy="1184727"/>
              </a:xfrm>
              <a:prstGeom prst="line">
                <a:avLst/>
              </a:prstGeom>
              <a:noFill/>
              <a:ln w="38100" algn="ctr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5" name="椭圆 24"/>
              <p:cNvSpPr>
                <a:spLocks noChangeArrowheads="1"/>
              </p:cNvSpPr>
              <p:nvPr/>
            </p:nvSpPr>
            <p:spPr bwMode="auto">
              <a:xfrm>
                <a:off x="3046438" y="4237713"/>
                <a:ext cx="106420" cy="107986"/>
              </a:xfrm>
              <a:prstGeom prst="ellipse">
                <a:avLst/>
              </a:prstGeom>
              <a:solidFill>
                <a:srgbClr val="810080"/>
              </a:solidFill>
              <a:ln w="9525" algn="ctr">
                <a:solidFill>
                  <a:srgbClr val="81008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kumimoji="0" lang="zh-CN" altLang="en-US" b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16" name="文本框 45"/>
              <p:cNvSpPr txBox="1">
                <a:spLocks noChangeArrowheads="1"/>
              </p:cNvSpPr>
              <p:nvPr/>
            </p:nvSpPr>
            <p:spPr bwMode="auto">
              <a:xfrm>
                <a:off x="2668412" y="4885631"/>
                <a:ext cx="862472" cy="400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000" i="1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ea typeface="黑体" panose="02010609060101010101" pitchFamily="49" charset="-122"/>
                  </a:rPr>
                  <a:t>L</a:t>
                </a:r>
                <a:r>
                  <a:rPr lang="en-US" altLang="zh-CN" sz="2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ea typeface="黑体" panose="02010609060101010101" pitchFamily="49" charset="-122"/>
                  </a:rPr>
                  <a:t>(G)</a:t>
                </a:r>
                <a:endParaRPr lang="zh-CN" altLang="en-US" sz="2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6411" name="椭圆 23"/>
            <p:cNvSpPr>
              <a:spLocks noChangeArrowheads="1"/>
            </p:cNvSpPr>
            <p:nvPr/>
          </p:nvSpPr>
          <p:spPr bwMode="auto">
            <a:xfrm>
              <a:off x="3757645" y="1338308"/>
              <a:ext cx="107932" cy="107984"/>
            </a:xfrm>
            <a:prstGeom prst="ellipse">
              <a:avLst/>
            </a:prstGeom>
            <a:solidFill>
              <a:srgbClr val="810080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12" name="椭圆 22"/>
            <p:cNvSpPr>
              <a:spLocks noChangeArrowheads="1"/>
            </p:cNvSpPr>
            <p:nvPr/>
          </p:nvSpPr>
          <p:spPr bwMode="auto">
            <a:xfrm>
              <a:off x="2725941" y="1316076"/>
              <a:ext cx="107932" cy="107984"/>
            </a:xfrm>
            <a:prstGeom prst="ellipse">
              <a:avLst/>
            </a:prstGeom>
            <a:solidFill>
              <a:srgbClr val="810080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7243763" y="1357313"/>
            <a:ext cx="1223962" cy="2524125"/>
            <a:chOff x="7205934" y="931863"/>
            <a:chExt cx="1223964" cy="2523644"/>
          </a:xfrm>
        </p:grpSpPr>
        <p:grpSp>
          <p:nvGrpSpPr>
            <p:cNvPr id="15377" name="组合 68"/>
            <p:cNvGrpSpPr>
              <a:grpSpLocks/>
            </p:cNvGrpSpPr>
            <p:nvPr/>
          </p:nvGrpSpPr>
          <p:grpSpPr bwMode="auto">
            <a:xfrm>
              <a:off x="7205934" y="931863"/>
              <a:ext cx="1223964" cy="2523644"/>
              <a:chOff x="7020272" y="2407240"/>
              <a:chExt cx="1224137" cy="2523966"/>
            </a:xfrm>
          </p:grpSpPr>
          <p:sp>
            <p:nvSpPr>
              <p:cNvPr id="16403" name="矩形 21"/>
              <p:cNvSpPr>
                <a:spLocks noChangeArrowheads="1"/>
              </p:cNvSpPr>
              <p:nvPr/>
            </p:nvSpPr>
            <p:spPr bwMode="auto">
              <a:xfrm>
                <a:off x="7020272" y="2407240"/>
                <a:ext cx="1224137" cy="1223885"/>
              </a:xfrm>
              <a:prstGeom prst="rect">
                <a:avLst/>
              </a:prstGeom>
              <a:noFill/>
              <a:ln w="38100" algn="ctr">
                <a:solidFill>
                  <a:srgbClr val="81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kumimoji="0" lang="zh-CN" altLang="en-US" b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5380" name="直接连接符 26"/>
              <p:cNvCxnSpPr>
                <a:cxnSpLocks noChangeShapeType="1"/>
              </p:cNvCxnSpPr>
              <p:nvPr/>
            </p:nvCxnSpPr>
            <p:spPr bwMode="auto">
              <a:xfrm>
                <a:off x="7020272" y="2434536"/>
                <a:ext cx="1224136" cy="1196704"/>
              </a:xfrm>
              <a:prstGeom prst="line">
                <a:avLst/>
              </a:prstGeom>
              <a:noFill/>
              <a:ln w="38100" algn="ctr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81" name="直接连接符 30"/>
              <p:cNvCxnSpPr>
                <a:cxnSpLocks noChangeShapeType="1"/>
              </p:cNvCxnSpPr>
              <p:nvPr/>
            </p:nvCxnSpPr>
            <p:spPr bwMode="auto">
              <a:xfrm flipH="1">
                <a:off x="7020272" y="2407240"/>
                <a:ext cx="1224136" cy="1196704"/>
              </a:xfrm>
              <a:prstGeom prst="line">
                <a:avLst/>
              </a:prstGeom>
              <a:noFill/>
              <a:ln w="38100" algn="ctr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06" name="椭圆 37"/>
              <p:cNvSpPr>
                <a:spLocks noChangeArrowheads="1"/>
              </p:cNvSpPr>
              <p:nvPr/>
            </p:nvSpPr>
            <p:spPr bwMode="auto">
              <a:xfrm>
                <a:off x="7560099" y="2961242"/>
                <a:ext cx="107965" cy="107943"/>
              </a:xfrm>
              <a:prstGeom prst="ellipse">
                <a:avLst/>
              </a:prstGeom>
              <a:solidFill>
                <a:srgbClr val="810080"/>
              </a:solidFill>
              <a:ln w="9525" algn="ctr">
                <a:solidFill>
                  <a:srgbClr val="81008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kumimoji="0" lang="zh-CN" altLang="en-US" b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5383" name="直接连接符 32"/>
              <p:cNvCxnSpPr>
                <a:cxnSpLocks noChangeShapeType="1"/>
              </p:cNvCxnSpPr>
              <p:nvPr/>
            </p:nvCxnSpPr>
            <p:spPr bwMode="auto">
              <a:xfrm>
                <a:off x="7020272" y="3603944"/>
                <a:ext cx="594072" cy="875305"/>
              </a:xfrm>
              <a:prstGeom prst="line">
                <a:avLst/>
              </a:prstGeom>
              <a:noFill/>
              <a:ln w="38100" algn="ctr">
                <a:solidFill>
                  <a:srgbClr val="81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84" name="直接连接符 34"/>
              <p:cNvCxnSpPr>
                <a:cxnSpLocks noChangeShapeType="1"/>
              </p:cNvCxnSpPr>
              <p:nvPr/>
            </p:nvCxnSpPr>
            <p:spPr bwMode="auto">
              <a:xfrm flipH="1">
                <a:off x="7646638" y="3631240"/>
                <a:ext cx="597771" cy="848008"/>
              </a:xfrm>
              <a:prstGeom prst="line">
                <a:avLst/>
              </a:prstGeom>
              <a:noFill/>
              <a:ln w="38100" algn="ctr">
                <a:solidFill>
                  <a:srgbClr val="81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09" name="文本框 47"/>
              <p:cNvSpPr txBox="1">
                <a:spLocks noChangeArrowheads="1"/>
              </p:cNvSpPr>
              <p:nvPr/>
            </p:nvSpPr>
            <p:spPr bwMode="auto">
              <a:xfrm>
                <a:off x="7217150" y="4531181"/>
                <a:ext cx="935171" cy="400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000" i="1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ea typeface="黑体" panose="02010609060101010101" pitchFamily="49" charset="-122"/>
                  </a:rPr>
                  <a:t>L</a:t>
                </a:r>
                <a:r>
                  <a:rPr lang="en-US" altLang="zh-CN" sz="2000" baseline="30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ea typeface="黑体" panose="02010609060101010101" pitchFamily="49" charset="-122"/>
                  </a:rPr>
                  <a:t>3</a:t>
                </a:r>
                <a:r>
                  <a:rPr lang="en-US" altLang="zh-CN" sz="2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ea typeface="黑体" panose="02010609060101010101" pitchFamily="49" charset="-122"/>
                  </a:rPr>
                  <a:t>(G)</a:t>
                </a:r>
                <a:endParaRPr lang="zh-CN" altLang="en-US" sz="2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6402" name="椭圆 43"/>
            <p:cNvSpPr>
              <a:spLocks noChangeArrowheads="1"/>
            </p:cNvSpPr>
            <p:nvPr/>
          </p:nvSpPr>
          <p:spPr bwMode="auto">
            <a:xfrm>
              <a:off x="7761560" y="2976173"/>
              <a:ext cx="107950" cy="107929"/>
            </a:xfrm>
            <a:prstGeom prst="ellipse">
              <a:avLst/>
            </a:prstGeom>
            <a:solidFill>
              <a:srgbClr val="810080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4821238" y="1243013"/>
            <a:ext cx="1327150" cy="2622550"/>
            <a:chOff x="4817063" y="785800"/>
            <a:chExt cx="1326762" cy="2621852"/>
          </a:xfrm>
        </p:grpSpPr>
        <p:grpSp>
          <p:nvGrpSpPr>
            <p:cNvPr id="15371" name="组合 62"/>
            <p:cNvGrpSpPr>
              <a:grpSpLocks/>
            </p:cNvGrpSpPr>
            <p:nvPr/>
          </p:nvGrpSpPr>
          <p:grpSpPr bwMode="auto">
            <a:xfrm>
              <a:off x="4817063" y="1042895"/>
              <a:ext cx="1326762" cy="2364757"/>
              <a:chOff x="4483903" y="2497725"/>
              <a:chExt cx="1326154" cy="2365565"/>
            </a:xfrm>
          </p:grpSpPr>
          <p:sp>
            <p:nvSpPr>
              <p:cNvPr id="16398" name="矩形 13"/>
              <p:cNvSpPr>
                <a:spLocks noChangeArrowheads="1"/>
              </p:cNvSpPr>
              <p:nvPr/>
            </p:nvSpPr>
            <p:spPr bwMode="auto">
              <a:xfrm rot="2839298">
                <a:off x="4657999" y="2513998"/>
                <a:ext cx="963685" cy="931163"/>
              </a:xfrm>
              <a:prstGeom prst="rect">
                <a:avLst/>
              </a:prstGeom>
              <a:noFill/>
              <a:ln w="38100" algn="ctr">
                <a:solidFill>
                  <a:srgbClr val="81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kumimoji="0" lang="zh-CN" altLang="en-US" b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5375" name="直接连接符 15"/>
              <p:cNvCxnSpPr>
                <a:cxnSpLocks noChangeShapeType="1"/>
              </p:cNvCxnSpPr>
              <p:nvPr/>
            </p:nvCxnSpPr>
            <p:spPr bwMode="auto">
              <a:xfrm>
                <a:off x="4483903" y="2969022"/>
                <a:ext cx="1326154" cy="36004"/>
              </a:xfrm>
              <a:prstGeom prst="line">
                <a:avLst/>
              </a:prstGeom>
              <a:noFill/>
              <a:ln w="38100" algn="ctr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00" name="文本框 46"/>
              <p:cNvSpPr txBox="1">
                <a:spLocks noChangeArrowheads="1"/>
              </p:cNvSpPr>
              <p:nvPr/>
            </p:nvSpPr>
            <p:spPr bwMode="auto">
              <a:xfrm>
                <a:off x="4721849" y="4463210"/>
                <a:ext cx="935922" cy="40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000" i="1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ea typeface="黑体" panose="02010609060101010101" pitchFamily="49" charset="-122"/>
                  </a:rPr>
                  <a:t>L</a:t>
                </a:r>
                <a:r>
                  <a:rPr lang="en-US" altLang="zh-CN" sz="2000" baseline="30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ea typeface="黑体" panose="02010609060101010101" pitchFamily="49" charset="-122"/>
                  </a:rPr>
                  <a:t>2</a:t>
                </a:r>
                <a:r>
                  <a:rPr lang="en-US" altLang="zh-CN" sz="2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  <a:ea typeface="黑体" panose="02010609060101010101" pitchFamily="49" charset="-122"/>
                  </a:rPr>
                  <a:t>(G)</a:t>
                </a:r>
                <a:endParaRPr lang="zh-CN" altLang="en-US" sz="2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6396" name="椭圆 28"/>
            <p:cNvSpPr>
              <a:spLocks noChangeArrowheads="1"/>
            </p:cNvSpPr>
            <p:nvPr/>
          </p:nvSpPr>
          <p:spPr bwMode="auto">
            <a:xfrm>
              <a:off x="5434419" y="785800"/>
              <a:ext cx="107918" cy="107921"/>
            </a:xfrm>
            <a:prstGeom prst="ellipse">
              <a:avLst/>
            </a:prstGeom>
            <a:solidFill>
              <a:srgbClr val="810080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kumimoji="0" lang="zh-CN" altLang="en-US" b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5373" name="直接连接符 20"/>
            <p:cNvCxnSpPr>
              <a:cxnSpLocks noChangeShapeType="1"/>
            </p:cNvCxnSpPr>
            <p:nvPr/>
          </p:nvCxnSpPr>
          <p:spPr bwMode="auto">
            <a:xfrm>
              <a:off x="5466802" y="2194392"/>
              <a:ext cx="7117" cy="725537"/>
            </a:xfrm>
            <a:prstGeom prst="line">
              <a:avLst/>
            </a:prstGeom>
            <a:noFill/>
            <a:ln w="38100" algn="ctr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" name="Text Box 25"/>
          <p:cNvSpPr txBox="1">
            <a:spLocks noChangeArrowheads="1"/>
          </p:cNvSpPr>
          <p:nvPr/>
        </p:nvSpPr>
        <p:spPr bwMode="auto">
          <a:xfrm>
            <a:off x="439738" y="877888"/>
            <a:ext cx="8001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不是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Hamiltonian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</a:t>
            </a:r>
            <a:r>
              <a:rPr lang="en-US" altLang="zh-CN" baseline="30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Hamiltonian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392" name="Text Box 25"/>
          <p:cNvSpPr txBox="1">
            <a:spLocks noChangeArrowheads="1"/>
          </p:cNvSpPr>
          <p:nvPr/>
        </p:nvSpPr>
        <p:spPr bwMode="auto">
          <a:xfrm>
            <a:off x="438150" y="3846513"/>
            <a:ext cx="8342313" cy="8302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7 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G. Chartrand, 1968</a:t>
            </a:r>
            <a:r>
              <a:rPr lang="en-US" altLang="zh-CN" dirty="0" smtClean="0"/>
              <a:t>) </a:t>
            </a:r>
            <a:r>
              <a:rPr lang="zh-CN" altLang="en-US" b="0" dirty="0" smtClean="0"/>
              <a:t>图</a:t>
            </a:r>
            <a:r>
              <a:rPr lang="en-US" altLang="zh-CN" b="0" dirty="0" smtClean="0"/>
              <a:t>G</a:t>
            </a:r>
            <a:r>
              <a:rPr lang="zh-CN" altLang="en-US" b="0" dirty="0" smtClean="0"/>
              <a:t>的</a:t>
            </a:r>
            <a:r>
              <a:rPr lang="zh-CN" altLang="en-US" b="0" dirty="0" smtClean="0">
                <a:solidFill>
                  <a:srgbClr val="FFFF00"/>
                </a:solidFill>
              </a:rPr>
              <a:t>哈密尔顿指数</a:t>
            </a:r>
            <a:r>
              <a:rPr lang="en-US" altLang="zh-CN" b="0" dirty="0" smtClean="0"/>
              <a:t>(Hamiltonian index) </a:t>
            </a:r>
            <a:r>
              <a:rPr lang="zh-CN" altLang="en-US" b="0" dirty="0" smtClean="0"/>
              <a:t>是使得</a:t>
            </a:r>
            <a:r>
              <a:rPr lang="en-US" altLang="zh-CN" b="0" i="1" dirty="0" smtClean="0"/>
              <a:t>L</a:t>
            </a:r>
            <a:r>
              <a:rPr lang="en-US" altLang="zh-CN" b="0" i="1" baseline="30000" dirty="0" smtClean="0"/>
              <a:t>k</a:t>
            </a:r>
            <a:r>
              <a:rPr lang="en-US" altLang="zh-CN" b="0" dirty="0" smtClean="0"/>
              <a:t>(</a:t>
            </a:r>
            <a:r>
              <a:rPr lang="en-US" altLang="zh-CN" b="0" i="1" dirty="0" smtClean="0"/>
              <a:t>G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是</a:t>
            </a:r>
            <a:r>
              <a:rPr lang="en-US" altLang="zh-CN" b="0" dirty="0" smtClean="0"/>
              <a:t>H</a:t>
            </a:r>
            <a:r>
              <a:rPr lang="zh-CN" altLang="en-US" b="0" dirty="0" smtClean="0"/>
              <a:t>图的最小非负整数</a:t>
            </a:r>
            <a:r>
              <a:rPr lang="en-US" altLang="zh-CN" b="0" i="1" dirty="0" smtClean="0"/>
              <a:t>k,  </a:t>
            </a:r>
            <a:r>
              <a:rPr lang="zh-CN" altLang="en-US" b="0" dirty="0" smtClean="0"/>
              <a:t>记作</a:t>
            </a:r>
            <a:r>
              <a:rPr lang="en-US" altLang="zh-CN" b="0" i="1" dirty="0" smtClean="0"/>
              <a:t>h</a:t>
            </a:r>
            <a:r>
              <a:rPr lang="en-US" altLang="zh-CN" b="0" dirty="0" smtClean="0"/>
              <a:t>(G).</a:t>
            </a:r>
            <a:endParaRPr lang="zh-CN" altLang="en-US" b="0" dirty="0" smtClean="0"/>
          </a:p>
        </p:txBody>
      </p:sp>
      <p:sp>
        <p:nvSpPr>
          <p:cNvPr id="16393" name="Text Box 25"/>
          <p:cNvSpPr txBox="1">
            <a:spLocks noChangeArrowheads="1"/>
          </p:cNvSpPr>
          <p:nvPr/>
        </p:nvSpPr>
        <p:spPr bwMode="auto">
          <a:xfrm>
            <a:off x="439738" y="4714875"/>
            <a:ext cx="83407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对于不是路的图</a:t>
            </a:r>
            <a:r>
              <a:rPr lang="en-US" altLang="zh-CN" b="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存在且</a:t>
            </a:r>
            <a:r>
              <a:rPr lang="en-US" altLang="zh-CN" b="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 ≤</a:t>
            </a:r>
            <a:r>
              <a:rPr lang="en-US" altLang="zh-CN" b="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n−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一般地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哈密尔顿指数不容易给出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注意到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对上例中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“Y”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型图</a:t>
            </a:r>
            <a:r>
              <a:rPr lang="en-US" altLang="zh-CN" b="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(G)=</a:t>
            </a:r>
            <a:r>
              <a:rPr lang="en-US" altLang="zh-CN" b="0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n−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3. </a:t>
            </a:r>
            <a:endParaRPr lang="zh-CN" altLang="en-US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394" name="Text Box 25"/>
          <p:cNvSpPr txBox="1">
            <a:spLocks noChangeArrowheads="1"/>
          </p:cNvSpPr>
          <p:nvPr/>
        </p:nvSpPr>
        <p:spPr bwMode="auto">
          <a:xfrm>
            <a:off x="439738" y="5484813"/>
            <a:ext cx="8340725" cy="1200150"/>
          </a:xfrm>
          <a:prstGeom prst="rect">
            <a:avLst/>
          </a:prstGeom>
          <a:solidFill>
            <a:srgbClr val="1C3146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 dirty="0"/>
              <a:t>   事实上</a:t>
            </a:r>
            <a:r>
              <a:rPr lang="en-US" altLang="zh-CN" b="0"/>
              <a:t>, </a:t>
            </a:r>
            <a:r>
              <a:rPr lang="en-US" altLang="zh-CN" b="0" smtClean="0"/>
              <a:t>2011</a:t>
            </a:r>
            <a:r>
              <a:rPr lang="zh-CN" altLang="en-US" b="0" dirty="0"/>
              <a:t>年</a:t>
            </a:r>
            <a:r>
              <a:rPr lang="en-US" altLang="zh-CN" b="0" dirty="0"/>
              <a:t>, </a:t>
            </a:r>
            <a:r>
              <a:rPr lang="en-US" altLang="zh-CN" b="0" dirty="0" smtClean="0"/>
              <a:t>Z</a:t>
            </a:r>
            <a:r>
              <a:rPr lang="en-US" altLang="zh-CN" b="0" dirty="0"/>
              <a:t>. </a:t>
            </a:r>
            <a:r>
              <a:rPr lang="en-US" altLang="zh-CN" b="0" dirty="0" err="1"/>
              <a:t>Ryjáček</a:t>
            </a:r>
            <a:r>
              <a:rPr lang="en-US" altLang="zh-CN" b="0" dirty="0"/>
              <a:t>, </a:t>
            </a:r>
            <a:r>
              <a:rPr lang="en-US" altLang="zh-CN" b="0" dirty="0" smtClean="0"/>
              <a:t>G.J</a:t>
            </a:r>
            <a:r>
              <a:rPr lang="en-US" altLang="zh-CN" b="0" dirty="0"/>
              <a:t>. </a:t>
            </a:r>
            <a:r>
              <a:rPr lang="en-US" altLang="zh-CN" b="0" dirty="0" err="1"/>
              <a:t>Woeginger</a:t>
            </a:r>
            <a:r>
              <a:rPr lang="zh-CN" altLang="en-US" b="0" dirty="0"/>
              <a:t>和</a:t>
            </a:r>
            <a:r>
              <a:rPr lang="en-US" altLang="zh-CN" b="0" dirty="0"/>
              <a:t>L. </a:t>
            </a:r>
            <a:r>
              <a:rPr lang="en-US" altLang="zh-CN" b="0" dirty="0" err="1"/>
              <a:t>Xiong</a:t>
            </a:r>
            <a:r>
              <a:rPr lang="zh-CN" altLang="en-US" b="0" dirty="0"/>
              <a:t>证明了</a:t>
            </a:r>
            <a:r>
              <a:rPr lang="en-US" altLang="zh-CN" b="0" dirty="0"/>
              <a:t>,  </a:t>
            </a:r>
            <a:r>
              <a:rPr lang="zh-CN" altLang="en-US" b="0" dirty="0"/>
              <a:t>求一般图的哈密尔顿指数的问题是</a:t>
            </a:r>
            <a:r>
              <a:rPr lang="en-US" altLang="zh-CN" b="0" dirty="0">
                <a:solidFill>
                  <a:srgbClr val="FFFF00"/>
                </a:solidFill>
              </a:rPr>
              <a:t>NP-hard</a:t>
            </a:r>
            <a:r>
              <a:rPr lang="zh-CN" altLang="en-US" b="0" dirty="0"/>
              <a:t>的</a:t>
            </a:r>
            <a:r>
              <a:rPr lang="en-US" altLang="zh-CN" b="0" dirty="0"/>
              <a:t>(</a:t>
            </a:r>
            <a:r>
              <a:rPr lang="en-US" altLang="zh-CN" sz="1800" b="0" i="1" dirty="0"/>
              <a:t>Hamiltonian index is NP-complete</a:t>
            </a:r>
            <a:r>
              <a:rPr lang="en-US" altLang="zh-CN" sz="1800" b="0" dirty="0"/>
              <a:t>,  </a:t>
            </a:r>
            <a:r>
              <a:rPr lang="en-US" altLang="zh-CN" sz="1800" dirty="0"/>
              <a:t>Discrete Appl. Math</a:t>
            </a:r>
            <a:r>
              <a:rPr lang="en-US" altLang="zh-CN" sz="1800" b="0" dirty="0"/>
              <a:t>. </a:t>
            </a:r>
            <a:r>
              <a:rPr lang="en-US" altLang="zh-CN" sz="2000" dirty="0"/>
              <a:t>159 (2011) </a:t>
            </a:r>
            <a:r>
              <a:rPr lang="en-US" altLang="zh-CN" sz="2000" b="0" dirty="0"/>
              <a:t>246–250</a:t>
            </a:r>
            <a:r>
              <a:rPr lang="en-US" altLang="zh-CN" b="0" dirty="0"/>
              <a:t>).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6392" grpId="0" animBg="1"/>
      <p:bldP spid="16393" grpId="0"/>
      <p:bldP spid="163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A3F5D9B-30C4-46CA-A8AB-8B3DCCACE26D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362200" y="2286000"/>
            <a:ext cx="4800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0">
                <a:solidFill>
                  <a:srgbClr val="810080"/>
                </a:solidFill>
              </a:rPr>
              <a:t>Thank     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48500" y="63246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520E366-A0E2-4865-AC48-D504EB20F07B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7" name="Text Box 39"/>
          <p:cNvSpPr txBox="1">
            <a:spLocks noChangeArrowheads="1"/>
          </p:cNvSpPr>
          <p:nvPr/>
        </p:nvSpPr>
        <p:spPr bwMode="auto">
          <a:xfrm>
            <a:off x="533400" y="1325563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6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本次课主要内容</a:t>
            </a:r>
          </a:p>
        </p:txBody>
      </p:sp>
      <p:sp>
        <p:nvSpPr>
          <p:cNvPr id="6148" name="Text Box 108"/>
          <p:cNvSpPr txBox="1">
            <a:spLocks noChangeArrowheads="1"/>
          </p:cNvSpPr>
          <p:nvPr/>
        </p:nvSpPr>
        <p:spPr bwMode="auto">
          <a:xfrm>
            <a:off x="533400" y="39163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图和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图的关系</a:t>
            </a:r>
            <a:endParaRPr lang="en-US" altLang="zh-CN" sz="32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9" name="Text Box 114"/>
          <p:cNvSpPr txBox="1">
            <a:spLocks noChangeArrowheads="1"/>
          </p:cNvSpPr>
          <p:nvPr/>
        </p:nvSpPr>
        <p:spPr bwMode="auto">
          <a:xfrm>
            <a:off x="685800" y="2087563"/>
            <a:ext cx="7162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超哈密尔顿图与超可迹图问题</a:t>
            </a: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50" name="Text Box 116"/>
          <p:cNvSpPr txBox="1">
            <a:spLocks noChangeArrowheads="1"/>
          </p:cNvSpPr>
          <p:nvPr/>
        </p:nvSpPr>
        <p:spPr bwMode="auto">
          <a:xfrm>
            <a:off x="533400" y="30781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、超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图与超可迹图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BCF9FAA-26E1-44A0-93D9-DFC8C82F1EC0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51" name="Text Box 171"/>
          <p:cNvSpPr txBox="1">
            <a:spLocks noChangeArrowheads="1"/>
          </p:cNvSpPr>
          <p:nvPr/>
        </p:nvSpPr>
        <p:spPr bwMode="auto">
          <a:xfrm>
            <a:off x="381000" y="1597025"/>
            <a:ext cx="8382000" cy="12001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1 </a:t>
            </a:r>
            <a:r>
              <a:rPr lang="zh-CN" altLang="en-US" dirty="0" smtClean="0"/>
              <a:t>若图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是非</a:t>
            </a:r>
            <a:r>
              <a:rPr lang="en-US" altLang="zh-CN" dirty="0" smtClean="0"/>
              <a:t>H</a:t>
            </a:r>
            <a:r>
              <a:rPr lang="zh-CN" altLang="en-US" dirty="0" smtClean="0"/>
              <a:t>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但对于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中任意点</a:t>
            </a:r>
            <a:r>
              <a:rPr lang="en-US" altLang="zh-CN" dirty="0" smtClean="0"/>
              <a:t>v, </a:t>
            </a:r>
            <a:r>
              <a:rPr lang="zh-CN" altLang="en-US" dirty="0" smtClean="0"/>
              <a:t>都有</a:t>
            </a:r>
            <a:r>
              <a:rPr lang="en-US" altLang="zh-CN" dirty="0" smtClean="0"/>
              <a:t>G</a:t>
            </a:r>
            <a:r>
              <a:rPr lang="en-US" altLang="zh-CN" dirty="0" smtClean="0">
                <a:cs typeface="Times New Roman" panose="02020603050405020304" pitchFamily="18" charset="0"/>
              </a:rPr>
              <a:t>−</a:t>
            </a:r>
            <a:r>
              <a:rPr lang="en-US" altLang="zh-CN" dirty="0" smtClean="0"/>
              <a:t>v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</a:t>
            </a:r>
            <a:r>
              <a:rPr lang="zh-CN" altLang="en-US" dirty="0" smtClean="0"/>
              <a:t>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则称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FF00"/>
                </a:solidFill>
              </a:rPr>
              <a:t>超</a:t>
            </a:r>
            <a:r>
              <a:rPr lang="en-US" altLang="zh-CN" dirty="0" smtClean="0">
                <a:solidFill>
                  <a:srgbClr val="FFFF00"/>
                </a:solidFill>
              </a:rPr>
              <a:t>H</a:t>
            </a:r>
            <a:r>
              <a:rPr lang="zh-CN" altLang="en-US" dirty="0" smtClean="0">
                <a:solidFill>
                  <a:srgbClr val="FFFF00"/>
                </a:solidFill>
              </a:rPr>
              <a:t>图</a:t>
            </a:r>
            <a:r>
              <a:rPr lang="en-US" altLang="zh-CN" dirty="0" smtClean="0"/>
              <a:t>(</a:t>
            </a:r>
            <a:r>
              <a:rPr lang="en-US" altLang="zh-CN" b="0" dirty="0" err="1" smtClean="0"/>
              <a:t>hypohamiltonian</a:t>
            </a:r>
            <a:r>
              <a:rPr lang="en-US" altLang="zh-CN" dirty="0" smtClean="0"/>
              <a:t>). (</a:t>
            </a:r>
            <a:r>
              <a:rPr lang="zh-CN" altLang="en-US" dirty="0" smtClean="0"/>
              <a:t>解决</a:t>
            </a:r>
            <a:r>
              <a:rPr lang="en-US" altLang="zh-CN" b="0" dirty="0" smtClean="0"/>
              <a:t>TSP</a:t>
            </a:r>
            <a:r>
              <a:rPr lang="zh-CN" altLang="en-US" dirty="0" smtClean="0"/>
              <a:t>问题的整数规划解中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一此特殊的超</a:t>
            </a:r>
            <a:r>
              <a:rPr lang="en-US" altLang="zh-CN" b="0" dirty="0" smtClean="0"/>
              <a:t>H</a:t>
            </a:r>
            <a:r>
              <a:rPr lang="zh-CN" altLang="en-US" dirty="0" smtClean="0"/>
              <a:t>图代表了</a:t>
            </a:r>
            <a:r>
              <a:rPr lang="en-US" altLang="zh-CN" b="0" dirty="0" smtClean="0"/>
              <a:t>TSP</a:t>
            </a:r>
            <a:r>
              <a:rPr lang="zh-CN" altLang="en-US" dirty="0" smtClean="0"/>
              <a:t>多面体中的面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609456" name="Text Box 176"/>
          <p:cNvSpPr txBox="1">
            <a:spLocks noChangeArrowheads="1"/>
          </p:cNvSpPr>
          <p:nvPr/>
        </p:nvSpPr>
        <p:spPr bwMode="auto">
          <a:xfrm>
            <a:off x="381000" y="998538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超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图与超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迹</a:t>
            </a:r>
          </a:p>
        </p:txBody>
      </p:sp>
      <p:sp>
        <p:nvSpPr>
          <p:cNvPr id="609457" name="Text Box 177"/>
          <p:cNvSpPr txBox="1">
            <a:spLocks noChangeArrowheads="1"/>
          </p:cNvSpPr>
          <p:nvPr/>
        </p:nvSpPr>
        <p:spPr bwMode="auto">
          <a:xfrm>
            <a:off x="381000" y="2817168"/>
            <a:ext cx="8382000" cy="461665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1  </a:t>
            </a:r>
            <a:r>
              <a:rPr lang="en-US" altLang="zh-CN" b="0" dirty="0" smtClean="0"/>
              <a:t>Petersen</a:t>
            </a:r>
            <a:r>
              <a:rPr lang="zh-CN" altLang="en-US" dirty="0" smtClean="0"/>
              <a:t>图是超</a:t>
            </a:r>
            <a:r>
              <a:rPr lang="en-US" altLang="zh-CN" dirty="0" smtClean="0"/>
              <a:t>H</a:t>
            </a:r>
            <a:r>
              <a:rPr lang="zh-CN" altLang="en-US" dirty="0" smtClean="0"/>
              <a:t>图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FF00"/>
                </a:solidFill>
              </a:rPr>
              <a:t>阶数最小的</a:t>
            </a:r>
            <a:r>
              <a:rPr lang="en-US" altLang="zh-CN" dirty="0">
                <a:solidFill>
                  <a:srgbClr val="FFFF00"/>
                </a:solidFill>
              </a:rPr>
              <a:t>, </a:t>
            </a:r>
            <a:r>
              <a:rPr lang="en-US" altLang="zh-CN" b="0" dirty="0">
                <a:solidFill>
                  <a:srgbClr val="FFFF00"/>
                </a:solidFill>
              </a:rPr>
              <a:t>Herz,Duby,Vigué,1967</a:t>
            </a:r>
            <a:r>
              <a:rPr lang="en-US" altLang="zh-CN" dirty="0"/>
              <a:t>). </a:t>
            </a:r>
            <a:endParaRPr lang="zh-CN" altLang="en-US" dirty="0" smtClean="0"/>
          </a:p>
        </p:txBody>
      </p:sp>
      <p:grpSp>
        <p:nvGrpSpPr>
          <p:cNvPr id="609485" name="Group 205"/>
          <p:cNvGrpSpPr>
            <a:grpSpLocks/>
          </p:cNvGrpSpPr>
          <p:nvPr/>
        </p:nvGrpSpPr>
        <p:grpSpPr bwMode="auto">
          <a:xfrm>
            <a:off x="1752600" y="3417889"/>
            <a:ext cx="2262188" cy="2603500"/>
            <a:chOff x="1296" y="1824"/>
            <a:chExt cx="1425" cy="1640"/>
          </a:xfrm>
        </p:grpSpPr>
        <p:sp>
          <p:nvSpPr>
            <p:cNvPr id="7176" name="Line 191"/>
            <p:cNvSpPr>
              <a:spLocks noChangeShapeType="1"/>
            </p:cNvSpPr>
            <p:nvPr/>
          </p:nvSpPr>
          <p:spPr bwMode="auto">
            <a:xfrm flipV="1">
              <a:off x="1700" y="2454"/>
              <a:ext cx="556" cy="15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153" name="Group 204"/>
            <p:cNvGrpSpPr>
              <a:grpSpLocks/>
            </p:cNvGrpSpPr>
            <p:nvPr/>
          </p:nvGrpSpPr>
          <p:grpSpPr bwMode="auto">
            <a:xfrm>
              <a:off x="1296" y="1824"/>
              <a:ext cx="1425" cy="1640"/>
              <a:chOff x="1296" y="1824"/>
              <a:chExt cx="1425" cy="1640"/>
            </a:xfrm>
          </p:grpSpPr>
          <p:sp>
            <p:nvSpPr>
              <p:cNvPr id="7178" name="Line 178"/>
              <p:cNvSpPr>
                <a:spLocks noChangeShapeType="1"/>
              </p:cNvSpPr>
              <p:nvPr/>
            </p:nvSpPr>
            <p:spPr bwMode="auto">
              <a:xfrm flipH="1">
                <a:off x="1488" y="2058"/>
                <a:ext cx="480" cy="40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79" name="Line 179"/>
              <p:cNvSpPr>
                <a:spLocks noChangeShapeType="1"/>
              </p:cNvSpPr>
              <p:nvPr/>
            </p:nvSpPr>
            <p:spPr bwMode="auto">
              <a:xfrm>
                <a:off x="1968" y="2058"/>
                <a:ext cx="518" cy="38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80" name="Line 180"/>
              <p:cNvSpPr>
                <a:spLocks noChangeShapeType="1"/>
              </p:cNvSpPr>
              <p:nvPr/>
            </p:nvSpPr>
            <p:spPr bwMode="auto">
              <a:xfrm>
                <a:off x="1488" y="2460"/>
                <a:ext cx="240" cy="56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81" name="Line 181"/>
              <p:cNvSpPr>
                <a:spLocks noChangeShapeType="1"/>
              </p:cNvSpPr>
              <p:nvPr/>
            </p:nvSpPr>
            <p:spPr bwMode="auto">
              <a:xfrm flipH="1">
                <a:off x="2256" y="2448"/>
                <a:ext cx="230" cy="57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82" name="Line 182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83" name="Line 183"/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0" cy="19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84" name="Line 184"/>
              <p:cNvSpPr>
                <a:spLocks noChangeShapeType="1"/>
              </p:cNvSpPr>
              <p:nvPr/>
            </p:nvSpPr>
            <p:spPr bwMode="auto">
              <a:xfrm>
                <a:off x="1488" y="2460"/>
                <a:ext cx="202" cy="1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85" name="Line 185"/>
              <p:cNvSpPr>
                <a:spLocks noChangeShapeType="1"/>
              </p:cNvSpPr>
              <p:nvPr/>
            </p:nvSpPr>
            <p:spPr bwMode="auto">
              <a:xfrm flipV="1">
                <a:off x="2256" y="2448"/>
                <a:ext cx="230" cy="1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86" name="Line 186"/>
              <p:cNvSpPr>
                <a:spLocks noChangeShapeType="1"/>
              </p:cNvSpPr>
              <p:nvPr/>
            </p:nvSpPr>
            <p:spPr bwMode="auto">
              <a:xfrm>
                <a:off x="2160" y="2871"/>
                <a:ext cx="96" cy="165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87" name="Line 187"/>
              <p:cNvSpPr>
                <a:spLocks noChangeShapeType="1"/>
              </p:cNvSpPr>
              <p:nvPr/>
            </p:nvSpPr>
            <p:spPr bwMode="auto">
              <a:xfrm flipH="1">
                <a:off x="1728" y="2880"/>
                <a:ext cx="96" cy="15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88" name="Line 188"/>
              <p:cNvSpPr>
                <a:spLocks noChangeShapeType="1"/>
              </p:cNvSpPr>
              <p:nvPr/>
            </p:nvSpPr>
            <p:spPr bwMode="auto">
              <a:xfrm flipH="1">
                <a:off x="1824" y="2262"/>
                <a:ext cx="144" cy="61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89" name="Line 189"/>
              <p:cNvSpPr>
                <a:spLocks noChangeShapeType="1"/>
              </p:cNvSpPr>
              <p:nvPr/>
            </p:nvSpPr>
            <p:spPr bwMode="auto">
              <a:xfrm>
                <a:off x="1968" y="2262"/>
                <a:ext cx="192" cy="609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90" name="Line 190"/>
              <p:cNvSpPr>
                <a:spLocks noChangeShapeType="1"/>
              </p:cNvSpPr>
              <p:nvPr/>
            </p:nvSpPr>
            <p:spPr bwMode="auto">
              <a:xfrm>
                <a:off x="1690" y="2472"/>
                <a:ext cx="470" cy="405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91" name="Line 192"/>
              <p:cNvSpPr>
                <a:spLocks noChangeShapeType="1"/>
              </p:cNvSpPr>
              <p:nvPr/>
            </p:nvSpPr>
            <p:spPr bwMode="auto">
              <a:xfrm flipH="1">
                <a:off x="1824" y="2454"/>
                <a:ext cx="432" cy="423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92" name="Text Box 193"/>
              <p:cNvSpPr txBox="1">
                <a:spLocks noChangeArrowheads="1"/>
              </p:cNvSpPr>
              <p:nvPr/>
            </p:nvSpPr>
            <p:spPr bwMode="auto">
              <a:xfrm>
                <a:off x="1296" y="2344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7193" name="Text Box 194"/>
              <p:cNvSpPr txBox="1">
                <a:spLocks noChangeArrowheads="1"/>
              </p:cNvSpPr>
              <p:nvPr/>
            </p:nvSpPr>
            <p:spPr bwMode="auto">
              <a:xfrm>
                <a:off x="1536" y="2496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7194" name="Text Box 195"/>
              <p:cNvSpPr txBox="1">
                <a:spLocks noChangeArrowheads="1"/>
              </p:cNvSpPr>
              <p:nvPr/>
            </p:nvSpPr>
            <p:spPr bwMode="auto">
              <a:xfrm>
                <a:off x="1968" y="2166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7195" name="Text Box 196"/>
              <p:cNvSpPr txBox="1">
                <a:spLocks noChangeArrowheads="1"/>
              </p:cNvSpPr>
              <p:nvPr/>
            </p:nvSpPr>
            <p:spPr bwMode="auto">
              <a:xfrm>
                <a:off x="1872" y="1824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7196" name="Text Box 197"/>
              <p:cNvSpPr txBox="1">
                <a:spLocks noChangeArrowheads="1"/>
              </p:cNvSpPr>
              <p:nvPr/>
            </p:nvSpPr>
            <p:spPr bwMode="auto">
              <a:xfrm>
                <a:off x="2519" y="2314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7197" name="Text Box 198"/>
              <p:cNvSpPr txBox="1">
                <a:spLocks noChangeArrowheads="1"/>
              </p:cNvSpPr>
              <p:nvPr/>
            </p:nvSpPr>
            <p:spPr bwMode="auto">
              <a:xfrm>
                <a:off x="2208" y="3024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7198" name="Text Box 199"/>
              <p:cNvSpPr txBox="1">
                <a:spLocks noChangeArrowheads="1"/>
              </p:cNvSpPr>
              <p:nvPr/>
            </p:nvSpPr>
            <p:spPr bwMode="auto">
              <a:xfrm>
                <a:off x="1587" y="3016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7199" name="Text Box 200"/>
              <p:cNvSpPr txBox="1">
                <a:spLocks noChangeArrowheads="1"/>
              </p:cNvSpPr>
              <p:nvPr/>
            </p:nvSpPr>
            <p:spPr bwMode="auto">
              <a:xfrm>
                <a:off x="1594" y="3231"/>
                <a:ext cx="96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Petersen </a:t>
                </a:r>
                <a:r>
                  <a:rPr lang="zh-CN" altLang="en-US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图</a:t>
                </a:r>
              </a:p>
            </p:txBody>
          </p:sp>
          <p:sp>
            <p:nvSpPr>
              <p:cNvPr id="7200" name="Text Box 201"/>
              <p:cNvSpPr txBox="1">
                <a:spLocks noChangeArrowheads="1"/>
              </p:cNvSpPr>
              <p:nvPr/>
            </p:nvSpPr>
            <p:spPr bwMode="auto">
              <a:xfrm>
                <a:off x="2160" y="2502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7201" name="Text Box 202"/>
              <p:cNvSpPr txBox="1">
                <a:spLocks noChangeArrowheads="1"/>
              </p:cNvSpPr>
              <p:nvPr/>
            </p:nvSpPr>
            <p:spPr bwMode="auto">
              <a:xfrm>
                <a:off x="1968" y="2784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7202" name="Text Box 203"/>
              <p:cNvSpPr txBox="1">
                <a:spLocks noChangeArrowheads="1"/>
              </p:cNvSpPr>
              <p:nvPr/>
            </p:nvSpPr>
            <p:spPr bwMode="auto">
              <a:xfrm>
                <a:off x="1675" y="2729"/>
                <a:ext cx="2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8</a:t>
                </a:r>
              </a:p>
            </p:txBody>
          </p:sp>
        </p:grpSp>
      </p:grpSp>
      <p:sp>
        <p:nvSpPr>
          <p:cNvPr id="609486" name="Text Box 206"/>
          <p:cNvSpPr txBox="1">
            <a:spLocks noChangeArrowheads="1"/>
          </p:cNvSpPr>
          <p:nvPr/>
        </p:nvSpPr>
        <p:spPr bwMode="auto">
          <a:xfrm>
            <a:off x="381000" y="6049963"/>
            <a:ext cx="7696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(1)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Petersen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图不是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9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9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451" grpId="0" animBg="1"/>
      <p:bldP spid="609456" grpId="0"/>
      <p:bldP spid="609457" grpId="0" animBg="1"/>
      <p:bldP spid="6094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2800" y="6397624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149965A-A815-41B6-87C3-EE55DB739983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4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0044" name="Text Box 60"/>
          <p:cNvSpPr txBox="1">
            <a:spLocks noChangeArrowheads="1"/>
          </p:cNvSpPr>
          <p:nvPr/>
        </p:nvSpPr>
        <p:spPr bwMode="auto">
          <a:xfrm>
            <a:off x="304800" y="1459707"/>
            <a:ext cx="807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由对称性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只需考虑下面情形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G−{1}.</a:t>
            </a:r>
          </a:p>
        </p:txBody>
      </p:sp>
      <p:sp>
        <p:nvSpPr>
          <p:cNvPr id="810045" name="Text Box 61"/>
          <p:cNvSpPr txBox="1">
            <a:spLocks noChangeArrowheads="1"/>
          </p:cNvSpPr>
          <p:nvPr/>
        </p:nvSpPr>
        <p:spPr bwMode="auto">
          <a:xfrm>
            <a:off x="304800" y="984798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(2)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证明对任意点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v, G−v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0051" name="Text Box 67"/>
          <p:cNvSpPr txBox="1">
            <a:spLocks noChangeArrowheads="1"/>
          </p:cNvSpPr>
          <p:nvPr/>
        </p:nvSpPr>
        <p:spPr bwMode="auto">
          <a:xfrm>
            <a:off x="479809" y="4642643"/>
            <a:ext cx="828319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G−{1}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54328(10)7965,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因此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是超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          □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200" name="Group 65"/>
          <p:cNvGrpSpPr>
            <a:grpSpLocks/>
          </p:cNvGrpSpPr>
          <p:nvPr/>
        </p:nvGrpSpPr>
        <p:grpSpPr bwMode="auto">
          <a:xfrm>
            <a:off x="3733800" y="2057400"/>
            <a:ext cx="1920875" cy="2473326"/>
            <a:chOff x="816" y="1392"/>
            <a:chExt cx="1210" cy="1558"/>
          </a:xfrm>
        </p:grpSpPr>
        <p:sp>
          <p:nvSpPr>
            <p:cNvPr id="8210" name="Text Box 11"/>
            <p:cNvSpPr txBox="1">
              <a:spLocks noChangeArrowheads="1"/>
            </p:cNvSpPr>
            <p:nvPr/>
          </p:nvSpPr>
          <p:spPr bwMode="auto">
            <a:xfrm>
              <a:off x="1488" y="2592"/>
              <a:ext cx="2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8211" name="Line 24"/>
            <p:cNvSpPr>
              <a:spLocks noChangeShapeType="1"/>
            </p:cNvSpPr>
            <p:nvPr/>
          </p:nvSpPr>
          <p:spPr bwMode="auto">
            <a:xfrm>
              <a:off x="1248" y="1824"/>
              <a:ext cx="19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12" name="Line 26"/>
            <p:cNvSpPr>
              <a:spLocks noChangeShapeType="1"/>
            </p:cNvSpPr>
            <p:nvPr/>
          </p:nvSpPr>
          <p:spPr bwMode="auto">
            <a:xfrm flipH="1">
              <a:off x="1113" y="2070"/>
              <a:ext cx="403" cy="3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13" name="Text Box 8"/>
            <p:cNvSpPr txBox="1">
              <a:spLocks noChangeArrowheads="1"/>
            </p:cNvSpPr>
            <p:nvPr/>
          </p:nvSpPr>
          <p:spPr bwMode="auto">
            <a:xfrm>
              <a:off x="1248" y="1734"/>
              <a:ext cx="2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8214" name="Text Box 9"/>
            <p:cNvSpPr txBox="1">
              <a:spLocks noChangeArrowheads="1"/>
            </p:cNvSpPr>
            <p:nvPr/>
          </p:nvSpPr>
          <p:spPr bwMode="auto">
            <a:xfrm>
              <a:off x="1152" y="1392"/>
              <a:ext cx="2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8215" name="Text Box 10"/>
            <p:cNvSpPr txBox="1">
              <a:spLocks noChangeArrowheads="1"/>
            </p:cNvSpPr>
            <p:nvPr/>
          </p:nvSpPr>
          <p:spPr bwMode="auto">
            <a:xfrm>
              <a:off x="1824" y="1824"/>
              <a:ext cx="2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8216" name="Text Box 12"/>
            <p:cNvSpPr txBox="1">
              <a:spLocks noChangeArrowheads="1"/>
            </p:cNvSpPr>
            <p:nvPr/>
          </p:nvSpPr>
          <p:spPr bwMode="auto">
            <a:xfrm>
              <a:off x="816" y="2592"/>
              <a:ext cx="2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8217" name="Text Box 29"/>
            <p:cNvSpPr txBox="1">
              <a:spLocks noChangeArrowheads="1"/>
            </p:cNvSpPr>
            <p:nvPr/>
          </p:nvSpPr>
          <p:spPr bwMode="auto">
            <a:xfrm>
              <a:off x="1488" y="2064"/>
              <a:ext cx="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10</a:t>
              </a:r>
            </a:p>
          </p:txBody>
        </p:sp>
        <p:sp>
          <p:nvSpPr>
            <p:cNvPr id="8218" name="Line 5"/>
            <p:cNvSpPr>
              <a:spLocks noChangeShapeType="1"/>
            </p:cNvSpPr>
            <p:nvPr/>
          </p:nvSpPr>
          <p:spPr bwMode="auto">
            <a:xfrm flipH="1">
              <a:off x="1008" y="2448"/>
              <a:ext cx="10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19" name="Line 13"/>
            <p:cNvSpPr>
              <a:spLocks noChangeShapeType="1"/>
            </p:cNvSpPr>
            <p:nvPr/>
          </p:nvSpPr>
          <p:spPr bwMode="auto">
            <a:xfrm flipV="1">
              <a:off x="912" y="2070"/>
              <a:ext cx="6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0" name="Line 15"/>
            <p:cNvSpPr>
              <a:spLocks noChangeShapeType="1"/>
            </p:cNvSpPr>
            <p:nvPr/>
          </p:nvSpPr>
          <p:spPr bwMode="auto">
            <a:xfrm>
              <a:off x="1248" y="1620"/>
              <a:ext cx="489" cy="3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1" name="Line 17"/>
            <p:cNvSpPr>
              <a:spLocks noChangeShapeType="1"/>
            </p:cNvSpPr>
            <p:nvPr/>
          </p:nvSpPr>
          <p:spPr bwMode="auto">
            <a:xfrm flipH="1">
              <a:off x="1536" y="2010"/>
              <a:ext cx="201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2" name="Line 18"/>
            <p:cNvSpPr>
              <a:spLocks noChangeShapeType="1"/>
            </p:cNvSpPr>
            <p:nvPr/>
          </p:nvSpPr>
          <p:spPr bwMode="auto">
            <a:xfrm>
              <a:off x="1008" y="259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3" name="Line 19"/>
            <p:cNvSpPr>
              <a:spLocks noChangeShapeType="1"/>
            </p:cNvSpPr>
            <p:nvPr/>
          </p:nvSpPr>
          <p:spPr bwMode="auto">
            <a:xfrm>
              <a:off x="1248" y="163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4" name="Line 21"/>
            <p:cNvSpPr>
              <a:spLocks noChangeShapeType="1"/>
            </p:cNvSpPr>
            <p:nvPr/>
          </p:nvSpPr>
          <p:spPr bwMode="auto">
            <a:xfrm flipV="1">
              <a:off x="1516" y="2010"/>
              <a:ext cx="22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5" name="Line 22"/>
            <p:cNvSpPr>
              <a:spLocks noChangeShapeType="1"/>
            </p:cNvSpPr>
            <p:nvPr/>
          </p:nvSpPr>
          <p:spPr bwMode="auto">
            <a:xfrm>
              <a:off x="1440" y="2454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6" name="Line 23"/>
            <p:cNvSpPr>
              <a:spLocks noChangeShapeType="1"/>
            </p:cNvSpPr>
            <p:nvPr/>
          </p:nvSpPr>
          <p:spPr bwMode="auto">
            <a:xfrm flipH="1">
              <a:off x="1113" y="1830"/>
              <a:ext cx="135" cy="6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7" name="Line 25"/>
            <p:cNvSpPr>
              <a:spLocks noChangeShapeType="1"/>
            </p:cNvSpPr>
            <p:nvPr/>
          </p:nvSpPr>
          <p:spPr bwMode="auto">
            <a:xfrm>
              <a:off x="912" y="2070"/>
              <a:ext cx="52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8" name="Text Box 27"/>
            <p:cNvSpPr txBox="1">
              <a:spLocks noChangeArrowheads="1"/>
            </p:cNvSpPr>
            <p:nvPr/>
          </p:nvSpPr>
          <p:spPr bwMode="auto">
            <a:xfrm>
              <a:off x="864" y="2064"/>
              <a:ext cx="2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8229" name="Text Box 28"/>
            <p:cNvSpPr txBox="1">
              <a:spLocks noChangeArrowheads="1"/>
            </p:cNvSpPr>
            <p:nvPr/>
          </p:nvSpPr>
          <p:spPr bwMode="auto">
            <a:xfrm>
              <a:off x="1069" y="2698"/>
              <a:ext cx="7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G−{1}</a:t>
              </a:r>
            </a:p>
          </p:txBody>
        </p:sp>
        <p:sp>
          <p:nvSpPr>
            <p:cNvPr id="8230" name="Text Box 30"/>
            <p:cNvSpPr txBox="1">
              <a:spLocks noChangeArrowheads="1"/>
            </p:cNvSpPr>
            <p:nvPr/>
          </p:nvSpPr>
          <p:spPr bwMode="auto">
            <a:xfrm>
              <a:off x="1248" y="2352"/>
              <a:ext cx="2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9</a:t>
              </a:r>
            </a:p>
          </p:txBody>
        </p:sp>
        <p:sp>
          <p:nvSpPr>
            <p:cNvPr id="8231" name="Text Box 31"/>
            <p:cNvSpPr txBox="1">
              <a:spLocks noChangeArrowheads="1"/>
            </p:cNvSpPr>
            <p:nvPr/>
          </p:nvSpPr>
          <p:spPr bwMode="auto">
            <a:xfrm>
              <a:off x="960" y="2310"/>
              <a:ext cx="2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</p:grpSp>
      <p:sp>
        <p:nvSpPr>
          <p:cNvPr id="75" name="Text Box 91"/>
          <p:cNvSpPr txBox="1">
            <a:spLocks noChangeArrowheads="1"/>
          </p:cNvSpPr>
          <p:nvPr/>
        </p:nvSpPr>
        <p:spPr bwMode="auto">
          <a:xfrm>
            <a:off x="479808" y="5176042"/>
            <a:ext cx="8283192" cy="4619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2</a:t>
            </a:r>
            <a:r>
              <a:rPr lang="zh-CN" altLang="en-US" dirty="0" smtClean="0">
                <a:solidFill>
                  <a:srgbClr val="FF6600"/>
                </a:solidFill>
              </a:rPr>
              <a:t>  </a:t>
            </a:r>
            <a:r>
              <a:rPr lang="zh-CN" altLang="en-US" dirty="0" smtClean="0"/>
              <a:t>图 </a:t>
            </a:r>
            <a:r>
              <a:rPr lang="en-US" altLang="zh-CN" dirty="0" smtClean="0"/>
              <a:t>G </a:t>
            </a:r>
            <a:r>
              <a:rPr lang="zh-CN" altLang="en-US" dirty="0" smtClean="0"/>
              <a:t>称为是</a:t>
            </a:r>
            <a:r>
              <a:rPr lang="zh-CN" altLang="en-US" dirty="0" smtClean="0">
                <a:solidFill>
                  <a:srgbClr val="FFFF00"/>
                </a:solidFill>
              </a:rPr>
              <a:t>可迹的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traceable</a:t>
            </a:r>
            <a:r>
              <a:rPr lang="en-US" altLang="zh-CN" dirty="0" smtClean="0"/>
              <a:t>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G</a:t>
            </a:r>
            <a:r>
              <a:rPr lang="zh-CN" altLang="en-US" dirty="0" smtClean="0"/>
              <a:t>包含一条</a:t>
            </a:r>
            <a:r>
              <a:rPr lang="en-US" altLang="zh-CN" dirty="0" smtClean="0"/>
              <a:t>H</a:t>
            </a:r>
            <a:r>
              <a:rPr lang="zh-CN" altLang="en-US" dirty="0" smtClean="0"/>
              <a:t>路</a:t>
            </a:r>
            <a:r>
              <a:rPr lang="en-US" altLang="zh-CN" dirty="0" smtClean="0"/>
              <a:t>. </a:t>
            </a:r>
            <a:endParaRPr lang="zh-CN" altLang="en-US" dirty="0" smtClean="0"/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>
            <a:off x="4421188" y="2422525"/>
            <a:ext cx="774700" cy="61595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4875213" y="3040063"/>
            <a:ext cx="323850" cy="928687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4037013" y="3962400"/>
            <a:ext cx="838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Line 5"/>
          <p:cNvSpPr>
            <a:spLocks noChangeShapeType="1"/>
          </p:cNvSpPr>
          <p:nvPr/>
        </p:nvSpPr>
        <p:spPr bwMode="auto">
          <a:xfrm flipH="1">
            <a:off x="4038600" y="3733800"/>
            <a:ext cx="169863" cy="228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Line 26"/>
          <p:cNvSpPr>
            <a:spLocks noChangeShapeType="1"/>
          </p:cNvSpPr>
          <p:nvPr/>
        </p:nvSpPr>
        <p:spPr bwMode="auto">
          <a:xfrm flipH="1">
            <a:off x="4205288" y="3133725"/>
            <a:ext cx="636587" cy="60325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>
            <a:off x="3886200" y="3130550"/>
            <a:ext cx="966788" cy="4763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Line 25"/>
          <p:cNvSpPr>
            <a:spLocks noChangeShapeType="1"/>
          </p:cNvSpPr>
          <p:nvPr/>
        </p:nvSpPr>
        <p:spPr bwMode="auto">
          <a:xfrm>
            <a:off x="3884613" y="3135313"/>
            <a:ext cx="839787" cy="614362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4419600" y="2743200"/>
            <a:ext cx="311150" cy="1000125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Line 19"/>
          <p:cNvSpPr>
            <a:spLocks noChangeShapeType="1"/>
          </p:cNvSpPr>
          <p:nvPr/>
        </p:nvSpPr>
        <p:spPr bwMode="auto">
          <a:xfrm>
            <a:off x="4419600" y="2438400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478630" y="5658960"/>
            <a:ext cx="8284369" cy="738664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 t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3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中没有</a:t>
            </a:r>
            <a:r>
              <a:rPr lang="en-US" altLang="zh-CN" dirty="0" smtClean="0"/>
              <a:t>H</a:t>
            </a:r>
            <a:r>
              <a:rPr lang="zh-CN" altLang="en-US" dirty="0" smtClean="0"/>
              <a:t>路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但是对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中任意点</a:t>
            </a:r>
            <a:r>
              <a:rPr lang="en-US" altLang="zh-CN" dirty="0" smtClean="0"/>
              <a:t>v, G</a:t>
            </a:r>
            <a:r>
              <a:rPr lang="en-US" altLang="zh-CN" dirty="0" smtClean="0">
                <a:cs typeface="Times New Roman" panose="02020603050405020304" pitchFamily="18" charset="0"/>
              </a:rPr>
              <a:t>−</a:t>
            </a:r>
            <a:r>
              <a:rPr lang="en-US" altLang="zh-CN" dirty="0" smtClean="0"/>
              <a:t>v</a:t>
            </a:r>
            <a:r>
              <a:rPr lang="zh-CN" altLang="en-US" dirty="0" smtClean="0"/>
              <a:t>存在</a:t>
            </a:r>
            <a:r>
              <a:rPr lang="en-US" altLang="zh-CN" dirty="0" smtClean="0"/>
              <a:t>H</a:t>
            </a:r>
            <a:r>
              <a:rPr lang="zh-CN" altLang="en-US" dirty="0" smtClean="0"/>
              <a:t>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则称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FF00"/>
                </a:solidFill>
              </a:rPr>
              <a:t>超可迹的</a:t>
            </a:r>
            <a:r>
              <a:rPr lang="en-US" altLang="zh-CN" dirty="0" smtClean="0"/>
              <a:t>(</a:t>
            </a:r>
            <a:r>
              <a:rPr lang="en-US" altLang="zh-CN" b="0" dirty="0" err="1" smtClean="0"/>
              <a:t>hypotraceable</a:t>
            </a:r>
            <a:r>
              <a:rPr lang="en-US" altLang="zh-CN" dirty="0" smtClean="0"/>
              <a:t>).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0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0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0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0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044" grpId="0"/>
      <p:bldP spid="810045" grpId="0"/>
      <p:bldP spid="810051" grpId="0"/>
      <p:bldP spid="75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571" y="2360996"/>
            <a:ext cx="4659596" cy="4342890"/>
          </a:xfrm>
          <a:prstGeom prst="rect">
            <a:avLst/>
          </a:prstGeom>
        </p:spPr>
      </p:pic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8690" y="6246686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A736C2E-120D-4EC4-AD97-390C6496F554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5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1012" name="Text Box 4"/>
          <p:cNvSpPr txBox="1">
            <a:spLocks noChangeArrowheads="1"/>
          </p:cNvSpPr>
          <p:nvPr/>
        </p:nvSpPr>
        <p:spPr bwMode="auto">
          <a:xfrm>
            <a:off x="381000" y="849322"/>
            <a:ext cx="818673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Gallai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曾经猜想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不存在超可迹的图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但该猜想被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Horton(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首次给出了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96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个顶点的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正则二部图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同时否定了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Tutte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的猜想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Thomassen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以构图的方式否定了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(Discrete Math. 14 (1976) 377-389). (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Gallai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(1902-1992), 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König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的学生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Lovász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的导师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1047" name="Text Box 39"/>
          <p:cNvSpPr txBox="1">
            <a:spLocks noChangeArrowheads="1"/>
          </p:cNvSpPr>
          <p:nvPr/>
        </p:nvSpPr>
        <p:spPr bwMode="auto">
          <a:xfrm>
            <a:off x="381000" y="2995614"/>
            <a:ext cx="8186738" cy="4619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2 </a:t>
            </a:r>
            <a:r>
              <a:rPr lang="en-US" altLang="zh-CN" b="0" dirty="0" err="1" smtClean="0"/>
              <a:t>Thomassen</a:t>
            </a:r>
            <a:r>
              <a:rPr lang="zh-CN" altLang="en-US" dirty="0" smtClean="0"/>
              <a:t>图是超可迹图</a:t>
            </a:r>
            <a:r>
              <a:rPr lang="en-US" altLang="zh-CN" dirty="0" smtClean="0"/>
              <a:t>. </a:t>
            </a:r>
            <a:r>
              <a:rPr lang="zh-CN" altLang="en-US" dirty="0" smtClean="0"/>
              <a:t> </a:t>
            </a:r>
          </a:p>
        </p:txBody>
      </p:sp>
      <p:sp>
        <p:nvSpPr>
          <p:cNvPr id="85" name="Rectangle 86"/>
          <p:cNvSpPr>
            <a:spLocks noChangeArrowheads="1"/>
          </p:cNvSpPr>
          <p:nvPr/>
        </p:nvSpPr>
        <p:spPr bwMode="auto">
          <a:xfrm>
            <a:off x="381000" y="6167739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:  (1)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不存在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;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81000" y="3630914"/>
            <a:ext cx="3527233" cy="2384425"/>
            <a:chOff x="2057400" y="3703638"/>
            <a:chExt cx="3527233" cy="2384425"/>
          </a:xfrm>
        </p:grpSpPr>
        <p:grpSp>
          <p:nvGrpSpPr>
            <p:cNvPr id="811241" name="Group 233"/>
            <p:cNvGrpSpPr>
              <a:grpSpLocks/>
            </p:cNvGrpSpPr>
            <p:nvPr/>
          </p:nvGrpSpPr>
          <p:grpSpPr bwMode="auto">
            <a:xfrm>
              <a:off x="2057400" y="3703638"/>
              <a:ext cx="3527233" cy="2384425"/>
              <a:chOff x="805" y="1968"/>
              <a:chExt cx="2480" cy="1502"/>
            </a:xfrm>
          </p:grpSpPr>
          <p:sp>
            <p:nvSpPr>
              <p:cNvPr id="9224" name="Text Box 132"/>
              <p:cNvSpPr txBox="1">
                <a:spLocks noChangeArrowheads="1"/>
              </p:cNvSpPr>
              <p:nvPr/>
            </p:nvSpPr>
            <p:spPr bwMode="auto">
              <a:xfrm>
                <a:off x="1779" y="2763"/>
                <a:ext cx="193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defRPr/>
                </a:pPr>
                <a:r>
                  <a:rPr lang="en-US" altLang="zh-CN" sz="1800" b="0" i="1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a</a:t>
                </a:r>
                <a:endPara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25" name="Text Box 133"/>
              <p:cNvSpPr txBox="1">
                <a:spLocks noChangeArrowheads="1"/>
              </p:cNvSpPr>
              <p:nvPr/>
            </p:nvSpPr>
            <p:spPr bwMode="auto">
              <a:xfrm>
                <a:off x="1368" y="2763"/>
                <a:ext cx="194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defRPr/>
                </a:pPr>
                <a:r>
                  <a:rPr lang="en-US" altLang="zh-CN" sz="1800" b="0" i="1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b</a:t>
                </a:r>
                <a:endPara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26" name="Text Box 134"/>
              <p:cNvSpPr txBox="1">
                <a:spLocks noChangeArrowheads="1"/>
              </p:cNvSpPr>
              <p:nvPr/>
            </p:nvSpPr>
            <p:spPr bwMode="auto">
              <a:xfrm>
                <a:off x="1660" y="2495"/>
                <a:ext cx="194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defRPr/>
                </a:pPr>
                <a:r>
                  <a:rPr lang="en-US" altLang="zh-CN" sz="1800" b="0" i="1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d</a:t>
                </a:r>
                <a:endPara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27" name="Text Box 135"/>
              <p:cNvSpPr txBox="1">
                <a:spLocks noChangeArrowheads="1"/>
              </p:cNvSpPr>
              <p:nvPr/>
            </p:nvSpPr>
            <p:spPr bwMode="auto">
              <a:xfrm>
                <a:off x="1432" y="2470"/>
                <a:ext cx="194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defRPr/>
                </a:pPr>
                <a:r>
                  <a:rPr lang="en-US" altLang="zh-CN" sz="1800" b="0" i="1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e</a:t>
                </a:r>
                <a:endPara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28" name="Text Box 136"/>
              <p:cNvSpPr txBox="1">
                <a:spLocks noChangeArrowheads="1"/>
              </p:cNvSpPr>
              <p:nvPr/>
            </p:nvSpPr>
            <p:spPr bwMode="auto">
              <a:xfrm>
                <a:off x="1296" y="2002"/>
                <a:ext cx="194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defRPr/>
                </a:pPr>
                <a:r>
                  <a:rPr lang="en-US" altLang="zh-CN" sz="1800" b="0" i="1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f</a:t>
                </a:r>
                <a:endPara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229" name="Text Box 137"/>
              <p:cNvSpPr txBox="1">
                <a:spLocks noChangeArrowheads="1"/>
              </p:cNvSpPr>
              <p:nvPr/>
            </p:nvSpPr>
            <p:spPr bwMode="auto">
              <a:xfrm>
                <a:off x="1877" y="1996"/>
                <a:ext cx="1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defRPr/>
                </a:pPr>
                <a:r>
                  <a:rPr lang="en-US" altLang="zh-CN" sz="1800" b="0" i="1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c</a:t>
                </a:r>
                <a:endParaRPr lang="en-US" altLang="zh-CN" sz="180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8206" name="Group 232"/>
              <p:cNvGrpSpPr>
                <a:grpSpLocks/>
              </p:cNvGrpSpPr>
              <p:nvPr/>
            </p:nvGrpSpPr>
            <p:grpSpPr bwMode="auto">
              <a:xfrm>
                <a:off x="805" y="1968"/>
                <a:ext cx="2480" cy="1502"/>
                <a:chOff x="805" y="1968"/>
                <a:chExt cx="2480" cy="1502"/>
              </a:xfrm>
            </p:grpSpPr>
            <p:sp>
              <p:nvSpPr>
                <p:cNvPr id="9231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170" y="2008"/>
                  <a:ext cx="1115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defRPr/>
                  </a:pPr>
                  <a:r>
                    <a:rPr lang="en-US" altLang="zh-CN" sz="1800" dirty="0" err="1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Thomassen</a:t>
                  </a:r>
                  <a:r>
                    <a:rPr lang="zh-CN" altLang="en-US" sz="1800" dirty="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rPr>
                    <a:t>图</a:t>
                  </a:r>
                  <a:endParaRPr lang="en-US" altLang="zh-CN" sz="18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8208" name="Group 231"/>
                <p:cNvGrpSpPr>
                  <a:grpSpLocks/>
                </p:cNvGrpSpPr>
                <p:nvPr/>
              </p:nvGrpSpPr>
              <p:grpSpPr bwMode="auto">
                <a:xfrm>
                  <a:off x="805" y="1968"/>
                  <a:ext cx="1821" cy="1502"/>
                  <a:chOff x="901" y="1968"/>
                  <a:chExt cx="1821" cy="1502"/>
                </a:xfrm>
              </p:grpSpPr>
              <p:sp>
                <p:nvSpPr>
                  <p:cNvPr id="9233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9" y="2376"/>
                    <a:ext cx="21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defRPr/>
                    </a:pPr>
                    <a:r>
                      <a:rPr lang="en-US" altLang="zh-CN" sz="1800" b="0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</a:rPr>
                      <a:t>Ⅰ</a:t>
                    </a:r>
                    <a:endPara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9234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1" y="2371"/>
                    <a:ext cx="223" cy="1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defRPr/>
                    </a:pPr>
                    <a:r>
                      <a:rPr lang="en-US" altLang="zh-CN" sz="1800" b="0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</a:rPr>
                      <a:t>Ⅱ</a:t>
                    </a:r>
                    <a:endPara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9235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" y="2976"/>
                    <a:ext cx="194" cy="1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defRPr/>
                    </a:pPr>
                    <a:r>
                      <a:rPr lang="en-US" altLang="zh-CN" sz="1800" b="0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</a:rPr>
                      <a:t>Ⅲ</a:t>
                    </a:r>
                    <a:endPara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9236" name="Text Box 1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63" y="2993"/>
                    <a:ext cx="259" cy="1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defRPr/>
                    </a:pPr>
                    <a:r>
                      <a:rPr lang="en-US" altLang="zh-CN" sz="1800" b="0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</a:rPr>
                      <a:t>Ⅳ</a:t>
                    </a:r>
                    <a:endParaRPr lang="en-US" altLang="zh-CN" sz="18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8213" name="Group 230"/>
                  <p:cNvGrpSpPr>
                    <a:grpSpLocks/>
                  </p:cNvGrpSpPr>
                  <p:nvPr/>
                </p:nvGrpSpPr>
                <p:grpSpPr bwMode="auto">
                  <a:xfrm>
                    <a:off x="912" y="1968"/>
                    <a:ext cx="1680" cy="1502"/>
                    <a:chOff x="960" y="1968"/>
                    <a:chExt cx="1680" cy="1502"/>
                  </a:xfrm>
                </p:grpSpPr>
                <p:sp>
                  <p:nvSpPr>
                    <p:cNvPr id="9238" name="Line 2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344" y="2976"/>
                      <a:ext cx="192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81008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zh-CN" altLang="en-US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8215" name="Group 2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0" y="1968"/>
                      <a:ext cx="1680" cy="1502"/>
                      <a:chOff x="960" y="1968"/>
                      <a:chExt cx="1680" cy="1502"/>
                    </a:xfrm>
                  </p:grpSpPr>
                  <p:sp>
                    <p:nvSpPr>
                      <p:cNvPr id="9240" name="Line 1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36" y="2976"/>
                        <a:ext cx="0" cy="19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810080"/>
                        </a:solidFill>
                        <a:miter lim="800000"/>
                        <a:headEnd type="oval" w="med" len="med"/>
                        <a:tailEnd type="oval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>
                          <a:defRPr/>
                        </a:pPr>
                        <a:endParaRPr lang="zh-CN" altLang="en-US">
                          <a:solidFill>
                            <a:schemeClr val="bg2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9241" name="Line 1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2784"/>
                        <a:ext cx="0" cy="19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810080"/>
                        </a:solidFill>
                        <a:miter lim="800000"/>
                        <a:headEnd type="oval" w="med" len="med"/>
                        <a:tailEnd type="oval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>
                          <a:defRPr/>
                        </a:pPr>
                        <a:endParaRPr lang="zh-CN" altLang="en-US">
                          <a:solidFill>
                            <a:schemeClr val="bg2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grpSp>
                    <p:nvGrpSpPr>
                      <p:cNvPr id="8218" name="Group 2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60" y="1968"/>
                        <a:ext cx="1680" cy="1502"/>
                        <a:chOff x="960" y="1968"/>
                        <a:chExt cx="1680" cy="1502"/>
                      </a:xfrm>
                    </p:grpSpPr>
                    <p:sp>
                      <p:nvSpPr>
                        <p:cNvPr id="9243" name="Line 1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112" y="2976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810080"/>
                          </a:solidFill>
                          <a:miter lim="800000"/>
                          <a:headEnd type="oval" w="med" len="med"/>
                          <a:tailEnd type="oval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pPr>
                            <a:defRPr/>
                          </a:pPr>
                          <a:endParaRPr lang="zh-CN" altLang="en-US">
                            <a:solidFill>
                              <a:schemeClr val="bg2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9244" name="Line 21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536" y="3360"/>
                          <a:ext cx="576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81008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pPr>
                            <a:defRPr/>
                          </a:pPr>
                          <a:endParaRPr lang="zh-CN" altLang="en-US">
                            <a:solidFill>
                              <a:schemeClr val="bg2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8221" name="Group 22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60" y="1968"/>
                          <a:ext cx="1680" cy="1502"/>
                          <a:chOff x="960" y="1968"/>
                          <a:chExt cx="1680" cy="1502"/>
                        </a:xfrm>
                      </p:grpSpPr>
                      <p:sp>
                        <p:nvSpPr>
                          <p:cNvPr id="9246" name="Line 7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112" y="2400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810080"/>
                            </a:solidFill>
                            <a:miter lim="800000"/>
                            <a:headEnd type="oval" w="med" len="med"/>
                            <a:tailEnd type="oval" w="med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pPr>
                              <a:defRPr/>
                            </a:pPr>
                            <a:endParaRPr lang="zh-CN" altLang="en-US">
                              <a:solidFill>
                                <a:schemeClr val="bg2">
                                  <a:lumMod val="85000"/>
                                  <a:lumOff val="15000"/>
                                </a:schemeClr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8223" name="Group 22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960" y="1968"/>
                            <a:ext cx="1680" cy="1502"/>
                            <a:chOff x="960" y="1968"/>
                            <a:chExt cx="1680" cy="1502"/>
                          </a:xfrm>
                        </p:grpSpPr>
                        <p:sp>
                          <p:nvSpPr>
                            <p:cNvPr id="9248" name="Line 7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536" y="2400"/>
                              <a:ext cx="0" cy="192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810080"/>
                              </a:solidFill>
                              <a:miter lim="800000"/>
                              <a:headEnd type="oval" w="med" len="med"/>
                              <a:tailEnd type="oval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pPr>
                                <a:defRPr/>
                              </a:pPr>
                              <a:endParaRPr lang="zh-CN" altLang="en-US">
                                <a:solidFill>
                                  <a:schemeClr val="bg2">
                                    <a:lumMod val="85000"/>
                                    <a:lumOff val="15000"/>
                                  </a:schemeClr>
                                </a:solidFill>
                              </a:endParaRPr>
                            </a:p>
                          </p:txBody>
                        </p:sp>
                        <p:grpSp>
                          <p:nvGrpSpPr>
                            <p:cNvPr id="8225" name="Group 22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960" y="1968"/>
                              <a:ext cx="1680" cy="1502"/>
                              <a:chOff x="960" y="1968"/>
                              <a:chExt cx="1680" cy="1502"/>
                            </a:xfrm>
                          </p:grpSpPr>
                          <p:sp>
                            <p:nvSpPr>
                              <p:cNvPr id="9250" name="Line 9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248" y="2544"/>
                                <a:ext cx="96" cy="48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810080"/>
                                </a:solidFill>
                                <a:miter lim="800000"/>
                                <a:headEnd type="oval" w="med" len="med"/>
                                <a:tailEnd type="oval" w="med" len="med"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>
                                  <a:solidFill>
                                    <a:schemeClr val="bg2">
                                      <a:lumMod val="85000"/>
                                      <a:lumOff val="15000"/>
                                    </a:schemeClr>
                                  </a:solidFill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8227" name="Group 22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60" y="1968"/>
                                <a:ext cx="1680" cy="1502"/>
                                <a:chOff x="960" y="1968"/>
                                <a:chExt cx="1680" cy="1502"/>
                              </a:xfrm>
                            </p:grpSpPr>
                            <p:sp>
                              <p:nvSpPr>
                                <p:cNvPr id="9252" name="Line 84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1248" y="2592"/>
                                  <a:ext cx="288" cy="192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810080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/>
                                <a:lstStyle/>
                                <a:p>
                                  <a:pPr>
                                    <a:defRPr/>
                                  </a:pPr>
                                  <a:endParaRPr lang="zh-CN" altLang="en-US">
                                    <a:solidFill>
                                      <a:schemeClr val="bg2">
                                        <a:lumMod val="85000"/>
                                        <a:lumOff val="15000"/>
                                      </a:schemeClr>
                                    </a:solidFill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8229" name="Group 192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1344" y="3024"/>
                                  <a:ext cx="960" cy="336"/>
                                  <a:chOff x="1344" y="2400"/>
                                  <a:chExt cx="960" cy="336"/>
                                </a:xfrm>
                              </p:grpSpPr>
                              <p:sp>
                                <p:nvSpPr>
                                  <p:cNvPr id="9299" name="Line 193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2112" y="2544"/>
                                    <a:ext cx="0" cy="192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rgbClr val="81008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wrap="none"/>
                                  <a:lstStyle/>
                                  <a:p>
                                    <a:pPr>
                                      <a:defRPr/>
                                    </a:pPr>
                                    <a:endParaRPr lang="zh-CN" altLang="en-US">
                                      <a:solidFill>
                                        <a:schemeClr val="bg2">
                                          <a:lumMod val="85000"/>
                                          <a:lumOff val="15000"/>
                                        </a:schemeClr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9300" name="Line 194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344" y="2400"/>
                                    <a:ext cx="192" cy="144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rgbClr val="81008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wrap="none"/>
                                  <a:lstStyle/>
                                  <a:p>
                                    <a:pPr>
                                      <a:defRPr/>
                                    </a:pPr>
                                    <a:endParaRPr lang="zh-CN" altLang="en-US">
                                      <a:solidFill>
                                        <a:schemeClr val="bg2">
                                          <a:lumMod val="85000"/>
                                          <a:lumOff val="15000"/>
                                        </a:schemeClr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9301" name="Line 195"/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H="1">
                                    <a:off x="1920" y="2400"/>
                                    <a:ext cx="384" cy="48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rgbClr val="81008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 wrap="none"/>
                                  <a:lstStyle/>
                                  <a:p>
                                    <a:pPr>
                                      <a:defRPr/>
                                    </a:pPr>
                                    <a:endParaRPr lang="zh-CN" altLang="en-US">
                                      <a:solidFill>
                                        <a:schemeClr val="bg2">
                                          <a:lumMod val="85000"/>
                                          <a:lumOff val="15000"/>
                                        </a:schemeClr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9254" name="Line 217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1920" y="3072"/>
                                  <a:ext cx="384" cy="48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810080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/>
                                <a:lstStyle/>
                                <a:p>
                                  <a:pPr>
                                    <a:defRPr/>
                                  </a:pPr>
                                  <a:endParaRPr lang="zh-CN" altLang="en-US">
                                    <a:solidFill>
                                      <a:schemeClr val="bg2">
                                        <a:lumMod val="85000"/>
                                        <a:lumOff val="15000"/>
                                      </a:schemeClr>
                                    </a:solidFill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8231" name="Group 223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960" y="1968"/>
                                  <a:ext cx="1680" cy="1502"/>
                                  <a:chOff x="960" y="1968"/>
                                  <a:chExt cx="1680" cy="1502"/>
                                </a:xfrm>
                              </p:grpSpPr>
                              <p:grpSp>
                                <p:nvGrpSpPr>
                                  <p:cNvPr id="8232" name="Group 222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1344" y="2448"/>
                                    <a:ext cx="336" cy="96"/>
                                    <a:chOff x="1344" y="2448"/>
                                    <a:chExt cx="336" cy="96"/>
                                  </a:xfrm>
                                </p:grpSpPr>
                                <p:sp>
                                  <p:nvSpPr>
                                    <p:cNvPr id="9297" name="Line 101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1344" y="2496"/>
                                      <a:ext cx="336" cy="48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98" name="Line 97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344" y="2448"/>
                                      <a:ext cx="336" cy="48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8233" name="Group 221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960" y="1968"/>
                                    <a:ext cx="1680" cy="1502"/>
                                    <a:chOff x="960" y="1968"/>
                                    <a:chExt cx="1680" cy="1502"/>
                                  </a:xfrm>
                                </p:grpSpPr>
                                <p:sp>
                                  <p:nvSpPr>
                                    <p:cNvPr id="9258" name="Line 85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H="1">
                                      <a:off x="1816" y="1968"/>
                                      <a:ext cx="8" cy="1502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28575" cap="rnd">
                                      <a:solidFill>
                                        <a:srgbClr val="810080"/>
                                      </a:solidFill>
                                      <a:prstDash val="sysDot"/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59" name="Line 80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112" y="2592"/>
                                      <a:ext cx="0" cy="192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60" name="Line 98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344" y="2448"/>
                                      <a:ext cx="192" cy="144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61" name="Line 103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H="1">
                                      <a:off x="1920" y="2448"/>
                                      <a:ext cx="384" cy="48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62" name="Line 74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536" y="2208"/>
                                      <a:ext cx="576" cy="0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 type="oval" w="med" len="med"/>
                                      <a:tailEnd type="oval" w="med" len="med"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63" name="Line 75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536" y="2208"/>
                                      <a:ext cx="0" cy="192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 type="oval" w="med" len="med"/>
                                      <a:tailEnd type="oval" w="med" len="med"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64" name="Line 76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112" y="2208"/>
                                      <a:ext cx="0" cy="192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 type="oval" w="med" len="med"/>
                                      <a:tailEnd type="oval" w="med" len="med"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65" name="Line 78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536" y="2592"/>
                                      <a:ext cx="0" cy="192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66" name="Line 82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H="1">
                                      <a:off x="1248" y="2208"/>
                                      <a:ext cx="288" cy="192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67" name="Line 83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248" y="2400"/>
                                      <a:ext cx="0" cy="192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68" name="Line 86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680" y="2496"/>
                                      <a:ext cx="240" cy="0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 type="oval" w="med" len="med"/>
                                      <a:tailEnd type="oval" w="med" len="med"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69" name="Line 87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112" y="2208"/>
                                      <a:ext cx="288" cy="192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70" name="Line 88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400" y="2400"/>
                                      <a:ext cx="0" cy="192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71" name="Line 89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H="1">
                                      <a:off x="2112" y="2592"/>
                                      <a:ext cx="288" cy="192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72" name="Line 96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248" y="2400"/>
                                      <a:ext cx="96" cy="48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 type="oval" w="med" len="med"/>
                                      <a:tailEnd type="oval" w="med" len="med"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73" name="Line 100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H="1">
                                      <a:off x="1344" y="2400"/>
                                      <a:ext cx="192" cy="144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74" name="Line 102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H="1">
                                      <a:off x="2304" y="2400"/>
                                      <a:ext cx="96" cy="48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 type="oval" w="med" len="med"/>
                                      <a:tailEnd type="oval" w="med" len="med"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75" name="Line 106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304" y="2544"/>
                                      <a:ext cx="96" cy="48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 type="oval" w="med" len="med"/>
                                      <a:tailEnd type="oval" w="med" len="med"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76" name="Line 107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112" y="2400"/>
                                      <a:ext cx="192" cy="144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77" name="Line 108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H="1">
                                      <a:off x="2112" y="2448"/>
                                      <a:ext cx="192" cy="144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78" name="Line 109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920" y="2496"/>
                                      <a:ext cx="384" cy="48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79" name="Line 191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1344" y="3072"/>
                                      <a:ext cx="336" cy="48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80" name="Line 198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536" y="2784"/>
                                      <a:ext cx="0" cy="192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 type="oval" w="med" len="med"/>
                                      <a:tailEnd type="oval" w="med" len="med"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81" name="Line 200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536" y="3168"/>
                                      <a:ext cx="0" cy="192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82" name="Line 202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H="1">
                                      <a:off x="1248" y="2784"/>
                                      <a:ext cx="288" cy="192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83" name="Line 203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248" y="2976"/>
                                      <a:ext cx="0" cy="192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84" name="Line 204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248" y="3168"/>
                                      <a:ext cx="288" cy="192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85" name="Line 205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680" y="3072"/>
                                      <a:ext cx="240" cy="0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 type="oval" w="med" len="med"/>
                                      <a:tailEnd type="oval" w="med" len="med"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86" name="Line 206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112" y="2784"/>
                                      <a:ext cx="288" cy="192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87" name="Line 207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400" y="2976"/>
                                      <a:ext cx="0" cy="192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88" name="Line 208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H="1">
                                      <a:off x="2112" y="3168"/>
                                      <a:ext cx="288" cy="192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89" name="Line 209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248" y="2976"/>
                                      <a:ext cx="96" cy="48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 type="oval" w="med" len="med"/>
                                      <a:tailEnd type="oval" w="med" len="med"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90" name="Line 210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1344" y="3024"/>
                                      <a:ext cx="336" cy="48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91" name="Line 211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V="1">
                                      <a:off x="1248" y="3120"/>
                                      <a:ext cx="96" cy="48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 type="oval" w="med" len="med"/>
                                      <a:tailEnd type="oval" w="med" len="med"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92" name="Line 213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H="1">
                                      <a:off x="2304" y="2976"/>
                                      <a:ext cx="96" cy="48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 type="oval" w="med" len="med"/>
                                      <a:tailEnd type="oval" w="med" len="med"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93" name="Line 214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304" y="3120"/>
                                      <a:ext cx="96" cy="48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 type="oval" w="med" len="med"/>
                                      <a:tailEnd type="oval" w="med" len="med"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94" name="Line 215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112" y="2976"/>
                                      <a:ext cx="192" cy="144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95" name="Line 216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H="1">
                                      <a:off x="2112" y="3024"/>
                                      <a:ext cx="192" cy="144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rgbClr val="81008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9296" name="Line 220"/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960" y="2784"/>
                                      <a:ext cx="1680" cy="0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28575" cap="rnd">
                                      <a:solidFill>
                                        <a:srgbClr val="810080"/>
                                      </a:solidFill>
                                      <a:prstDash val="sysDot"/>
                                      <a:miter lim="800000"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/>
                                    <a:lstStyle/>
                                    <a:p>
                                      <a:pPr>
                                        <a:defRPr/>
                                      </a:pPr>
                                      <a:endParaRPr lang="zh-CN" altLang="en-US">
                                        <a:solidFill>
                                          <a:schemeClr val="bg2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sp>
          <p:nvSpPr>
            <p:cNvPr id="3" name="椭圆 2"/>
            <p:cNvSpPr/>
            <p:nvPr/>
          </p:nvSpPr>
          <p:spPr bwMode="auto">
            <a:xfrm>
              <a:off x="2858138" y="5885244"/>
              <a:ext cx="63665" cy="63665"/>
            </a:xfrm>
            <a:prstGeom prst="ellipse">
              <a:avLst/>
            </a:prstGeom>
            <a:solidFill>
              <a:srgbClr val="810080"/>
            </a:solidFill>
            <a:ln w="9525" cap="flat" cmpd="sng" algn="ctr">
              <a:solidFill>
                <a:srgbClr val="810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8" name="椭圆 87"/>
            <p:cNvSpPr/>
            <p:nvPr/>
          </p:nvSpPr>
          <p:spPr bwMode="auto">
            <a:xfrm>
              <a:off x="3679668" y="5873584"/>
              <a:ext cx="63665" cy="63665"/>
            </a:xfrm>
            <a:prstGeom prst="ellipse">
              <a:avLst/>
            </a:prstGeom>
            <a:solidFill>
              <a:srgbClr val="810080"/>
            </a:solidFill>
            <a:ln w="9525" cap="flat" cmpd="sng" algn="ctr">
              <a:solidFill>
                <a:srgbClr val="810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0" name="Text Box 138"/>
          <p:cNvSpPr txBox="1">
            <a:spLocks noChangeArrowheads="1"/>
          </p:cNvSpPr>
          <p:nvPr/>
        </p:nvSpPr>
        <p:spPr bwMode="auto">
          <a:xfrm>
            <a:off x="7774822" y="5109982"/>
            <a:ext cx="1179684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Horton</a:t>
            </a:r>
            <a:r>
              <a:rPr lang="zh-CN" altLang="en-US" sz="1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endParaRPr lang="en-US" altLang="zh-CN" sz="18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2" grpId="0"/>
      <p:bldP spid="811047" grpId="0" animBg="1"/>
      <p:bldP spid="85" grpId="0"/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259513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BE76226-E971-4D26-80C3-9DDC10D28593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6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6214" name="Rectangle 86"/>
          <p:cNvSpPr>
            <a:spLocks noChangeArrowheads="1"/>
          </p:cNvSpPr>
          <p:nvPr/>
        </p:nvSpPr>
        <p:spPr bwMode="auto">
          <a:xfrm>
            <a:off x="533400" y="99695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(2)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证明对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中任意点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v,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G−v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存在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16215" name="Rectangle 87"/>
          <p:cNvSpPr>
            <a:spLocks noChangeArrowheads="1"/>
          </p:cNvSpPr>
          <p:nvPr/>
        </p:nvSpPr>
        <p:spPr bwMode="auto">
          <a:xfrm>
            <a:off x="533400" y="14478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由对称性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我们取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和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Ⅲ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中顶点逐一分析即可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. </a:t>
            </a:r>
            <a:r>
              <a: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例如</a:t>
            </a:r>
            <a:r>
              <a:rPr lang="en-US" altLang="zh-CN" smtClean="0">
                <a:solidFill>
                  <a:schemeClr val="bg2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: </a:t>
            </a:r>
          </a:p>
        </p:txBody>
      </p:sp>
      <p:sp>
        <p:nvSpPr>
          <p:cNvPr id="816496" name="Text Box 368"/>
          <p:cNvSpPr txBox="1">
            <a:spLocks noChangeArrowheads="1"/>
          </p:cNvSpPr>
          <p:nvPr/>
        </p:nvSpPr>
        <p:spPr bwMode="auto">
          <a:xfrm>
            <a:off x="328613" y="59817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综上所述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得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Thomassen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图是超可迹图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                      □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2151063" y="2211388"/>
            <a:ext cx="3754437" cy="3721100"/>
            <a:chOff x="2090848" y="2081400"/>
            <a:chExt cx="3753853" cy="3722399"/>
          </a:xfrm>
        </p:grpSpPr>
        <p:grpSp>
          <p:nvGrpSpPr>
            <p:cNvPr id="9259" name="组合 39"/>
            <p:cNvGrpSpPr>
              <a:grpSpLocks/>
            </p:cNvGrpSpPr>
            <p:nvPr/>
          </p:nvGrpSpPr>
          <p:grpSpPr bwMode="auto">
            <a:xfrm>
              <a:off x="2090848" y="2081400"/>
              <a:ext cx="3753853" cy="3722399"/>
              <a:chOff x="2090848" y="2081400"/>
              <a:chExt cx="3753853" cy="3722399"/>
            </a:xfrm>
          </p:grpSpPr>
          <p:grpSp>
            <p:nvGrpSpPr>
              <p:cNvPr id="9265" name="组合 3"/>
              <p:cNvGrpSpPr>
                <a:grpSpLocks/>
              </p:cNvGrpSpPr>
              <p:nvPr/>
            </p:nvGrpSpPr>
            <p:grpSpPr bwMode="auto">
              <a:xfrm>
                <a:off x="2090848" y="2081400"/>
                <a:ext cx="3753853" cy="3722399"/>
                <a:chOff x="1905000" y="2031555"/>
                <a:chExt cx="3753853" cy="3722399"/>
              </a:xfrm>
            </p:grpSpPr>
            <p:grpSp>
              <p:nvGrpSpPr>
                <p:cNvPr id="9298" name="Group 88"/>
                <p:cNvGrpSpPr>
                  <a:grpSpLocks/>
                </p:cNvGrpSpPr>
                <p:nvPr/>
              </p:nvGrpSpPr>
              <p:grpSpPr bwMode="auto">
                <a:xfrm>
                  <a:off x="1905000" y="2031555"/>
                  <a:ext cx="3753853" cy="3722399"/>
                  <a:chOff x="816" y="2026"/>
                  <a:chExt cx="1746" cy="1551"/>
                </a:xfrm>
              </p:grpSpPr>
              <p:sp>
                <p:nvSpPr>
                  <p:cNvPr id="10335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6" y="2758"/>
                    <a:ext cx="195" cy="1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defRPr/>
                    </a:pPr>
                    <a:r>
                      <a:rPr lang="en-US" altLang="zh-CN" sz="1600" b="0" i="1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rPr>
                      <a:t>a</a:t>
                    </a:r>
                    <a:endParaRPr lang="en-US" altLang="zh-CN" sz="16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0336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2766"/>
                    <a:ext cx="194" cy="1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defRPr/>
                    </a:pPr>
                    <a:r>
                      <a:rPr lang="en-US" altLang="zh-CN" sz="1600" b="0" i="1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rPr>
                      <a:t>b</a:t>
                    </a:r>
                    <a:endParaRPr lang="en-US" altLang="zh-CN" sz="16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0337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5" y="2518"/>
                    <a:ext cx="193" cy="1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defRPr/>
                    </a:pPr>
                    <a:r>
                      <a:rPr lang="en-US" altLang="zh-CN" sz="1600" b="0" i="1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rPr>
                      <a:t>d</a:t>
                    </a:r>
                    <a:endParaRPr lang="en-US" altLang="zh-CN" sz="16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0338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4" y="2510"/>
                    <a:ext cx="195" cy="1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defRPr/>
                    </a:pPr>
                    <a:r>
                      <a:rPr lang="en-US" altLang="zh-CN" sz="1600" b="0" i="1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rPr>
                      <a:t>e</a:t>
                    </a:r>
                    <a:endParaRPr lang="en-US" altLang="zh-CN" sz="16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0339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2" y="2038"/>
                    <a:ext cx="194" cy="1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defRPr/>
                    </a:pPr>
                    <a:r>
                      <a:rPr lang="en-US" altLang="zh-CN" sz="1600" b="0" i="1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rPr>
                      <a:t>f</a:t>
                    </a:r>
                    <a:endParaRPr lang="en-US" altLang="zh-CN" sz="16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0340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05" y="2054"/>
                    <a:ext cx="179" cy="1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defRPr/>
                    </a:pPr>
                    <a:r>
                      <a:rPr lang="en-US" altLang="zh-CN" sz="1600" b="0" i="1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rPr>
                      <a:t>c</a:t>
                    </a:r>
                    <a:endParaRPr lang="en-US" altLang="zh-CN" sz="1600" smtClean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9320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816" y="2026"/>
                    <a:ext cx="1746" cy="1551"/>
                    <a:chOff x="816" y="2026"/>
                    <a:chExt cx="1746" cy="1551"/>
                  </a:xfrm>
                </p:grpSpPr>
                <p:sp>
                  <p:nvSpPr>
                    <p:cNvPr id="10342" name="Text Box 9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68" y="3461"/>
                      <a:ext cx="581" cy="11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defRPr/>
                      </a:pPr>
                      <a:r>
                        <a:rPr lang="en-US" altLang="zh-CN" sz="1400" smtClean="0">
                          <a:solidFill>
                            <a:schemeClr val="bg2">
                              <a:lumMod val="85000"/>
                              <a:lumOff val="15000"/>
                            </a:schemeClr>
                          </a:solidFill>
                        </a:rPr>
                        <a:t>Thomassen</a:t>
                      </a:r>
                      <a:r>
                        <a:rPr lang="zh-CN" altLang="en-US" sz="1400" smtClean="0">
                          <a:solidFill>
                            <a:schemeClr val="bg2">
                              <a:lumMod val="85000"/>
                              <a:lumOff val="15000"/>
                            </a:schemeClr>
                          </a:solidFill>
                        </a:rPr>
                        <a:t>图</a:t>
                      </a:r>
                      <a:endParaRPr lang="en-US" altLang="zh-CN" sz="1400" smtClean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9322" name="Group 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6" y="2026"/>
                      <a:ext cx="1746" cy="1444"/>
                      <a:chOff x="912" y="2026"/>
                      <a:chExt cx="1746" cy="1444"/>
                    </a:xfrm>
                  </p:grpSpPr>
                  <p:sp>
                    <p:nvSpPr>
                      <p:cNvPr id="10344" name="Text Box 9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75" y="2331"/>
                        <a:ext cx="193" cy="16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defRPr/>
                        </a:pPr>
                        <a:r>
                          <a:rPr lang="en-US" altLang="zh-CN" sz="1800" b="0" smtClean="0">
                            <a:solidFill>
                              <a:schemeClr val="bg2">
                                <a:lumMod val="85000"/>
                                <a:lumOff val="15000"/>
                              </a:schemeClr>
                            </a:solidFill>
                            <a:latin typeface="宋体" panose="02010600030101010101" pitchFamily="2" charset="-122"/>
                          </a:rPr>
                          <a:t>Ⅰ</a:t>
                        </a:r>
                        <a:endParaRPr lang="en-US" altLang="zh-CN" sz="1800" smtClean="0">
                          <a:solidFill>
                            <a:schemeClr val="bg2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0345" name="Text Box 9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37" y="2378"/>
                        <a:ext cx="223" cy="16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defRPr/>
                        </a:pPr>
                        <a:r>
                          <a:rPr lang="en-US" altLang="zh-CN" sz="1800" b="0" smtClean="0">
                            <a:solidFill>
                              <a:schemeClr val="bg2">
                                <a:lumMod val="85000"/>
                                <a:lumOff val="15000"/>
                              </a:schemeClr>
                            </a:solidFill>
                            <a:latin typeface="宋体" panose="02010600030101010101" pitchFamily="2" charset="-122"/>
                          </a:rPr>
                          <a:t>Ⅱ</a:t>
                        </a:r>
                        <a:endParaRPr lang="en-US" altLang="zh-CN" sz="1800" smtClean="0">
                          <a:solidFill>
                            <a:schemeClr val="bg2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0346" name="Text Box 10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34" y="2980"/>
                        <a:ext cx="194" cy="16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defRPr/>
                        </a:pPr>
                        <a:r>
                          <a:rPr lang="en-US" altLang="zh-CN" sz="1800" b="0" smtClean="0">
                            <a:solidFill>
                              <a:schemeClr val="bg2">
                                <a:lumMod val="85000"/>
                                <a:lumOff val="15000"/>
                              </a:schemeClr>
                            </a:solidFill>
                            <a:latin typeface="宋体" panose="02010600030101010101" pitchFamily="2" charset="-122"/>
                          </a:rPr>
                          <a:t>Ⅲ</a:t>
                        </a:r>
                        <a:endParaRPr lang="en-US" altLang="zh-CN" sz="1800" smtClean="0">
                          <a:solidFill>
                            <a:schemeClr val="bg2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0347" name="Text Box 10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99" y="2976"/>
                        <a:ext cx="259" cy="16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just" eaLnBrk="1" hangingPunct="1">
                          <a:defRPr/>
                        </a:pPr>
                        <a:r>
                          <a:rPr lang="en-US" altLang="zh-CN" sz="1800" b="0" smtClean="0">
                            <a:solidFill>
                              <a:schemeClr val="bg2">
                                <a:lumMod val="85000"/>
                                <a:lumOff val="15000"/>
                              </a:schemeClr>
                            </a:solidFill>
                            <a:latin typeface="宋体" panose="02010600030101010101" pitchFamily="2" charset="-122"/>
                          </a:rPr>
                          <a:t>Ⅳ</a:t>
                        </a:r>
                        <a:endParaRPr lang="en-US" altLang="zh-CN" sz="1800" smtClean="0">
                          <a:solidFill>
                            <a:schemeClr val="bg2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grpSp>
                    <p:nvGrpSpPr>
                      <p:cNvPr id="9327" name="Group 10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12" y="2026"/>
                        <a:ext cx="1680" cy="1444"/>
                        <a:chOff x="960" y="2026"/>
                        <a:chExt cx="1680" cy="1444"/>
                      </a:xfrm>
                    </p:grpSpPr>
                    <p:sp>
                      <p:nvSpPr>
                        <p:cNvPr id="10349" name="Line 10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112" y="2784"/>
                          <a:ext cx="0" cy="193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810080"/>
                          </a:solidFill>
                          <a:miter lim="800000"/>
                          <a:headEnd type="oval" w="med" len="med"/>
                          <a:tailEnd type="oval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pPr>
                            <a:defRPr/>
                          </a:pPr>
                          <a:endParaRPr lang="zh-CN" altLang="en-US">
                            <a:solidFill>
                              <a:schemeClr val="bg2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9329" name="Group 11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60" y="2026"/>
                          <a:ext cx="1680" cy="1444"/>
                          <a:chOff x="960" y="2026"/>
                          <a:chExt cx="1680" cy="1444"/>
                        </a:xfrm>
                      </p:grpSpPr>
                      <p:sp>
                        <p:nvSpPr>
                          <p:cNvPr id="10351" name="Line 11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536" y="2400"/>
                            <a:ext cx="0" cy="19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810080"/>
                            </a:solidFill>
                            <a:miter lim="800000"/>
                            <a:headEnd type="oval" w="med" len="med"/>
                            <a:tailEnd type="oval" w="med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pPr>
                              <a:defRPr/>
                            </a:pPr>
                            <a:endParaRPr lang="zh-CN" altLang="en-US">
                              <a:solidFill>
                                <a:schemeClr val="bg2">
                                  <a:lumMod val="85000"/>
                                  <a:lumOff val="15000"/>
                                </a:schemeClr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9331" name="Group 11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960" y="2026"/>
                            <a:ext cx="1680" cy="1444"/>
                            <a:chOff x="960" y="2026"/>
                            <a:chExt cx="1680" cy="1444"/>
                          </a:xfrm>
                        </p:grpSpPr>
                        <p:sp>
                          <p:nvSpPr>
                            <p:cNvPr id="10353" name="Line 11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248" y="2592"/>
                              <a:ext cx="288" cy="192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810080"/>
                              </a:solidFill>
                              <a:miter lim="800000"/>
                              <a:headEnd type="oval" w="med" len="med"/>
                              <a:tailEnd type="oval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pPr>
                                <a:defRPr/>
                              </a:pPr>
                              <a:endParaRPr lang="zh-CN" altLang="en-US">
                                <a:solidFill>
                                  <a:schemeClr val="bg2">
                                    <a:lumMod val="85000"/>
                                    <a:lumOff val="15000"/>
                                  </a:schemeClr>
                                </a:solidFill>
                              </a:endParaRPr>
                            </a:p>
                          </p:txBody>
                        </p:sp>
                        <p:grpSp>
                          <p:nvGrpSpPr>
                            <p:cNvPr id="9333" name="Group 11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920" y="3024"/>
                              <a:ext cx="384" cy="336"/>
                              <a:chOff x="1920" y="2400"/>
                              <a:chExt cx="384" cy="336"/>
                            </a:xfrm>
                          </p:grpSpPr>
                          <p:sp>
                            <p:nvSpPr>
                              <p:cNvPr id="10372" name="Line 11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112" y="2544"/>
                                <a:ext cx="0" cy="192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810080"/>
                                </a:solidFill>
                                <a:miter lim="800000"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>
                                  <a:solidFill>
                                    <a:schemeClr val="bg2">
                                      <a:lumMod val="85000"/>
                                      <a:lumOff val="15000"/>
                                    </a:schemeClr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0373" name="Line 12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1920" y="2400"/>
                                <a:ext cx="384" cy="48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810080"/>
                                </a:solidFill>
                                <a:miter lim="800000"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>
                                  <a:solidFill>
                                    <a:schemeClr val="bg2">
                                      <a:lumMod val="85000"/>
                                      <a:lumOff val="15000"/>
                                    </a:schemeClr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0355" name="Line 12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920" y="3072"/>
                              <a:ext cx="384" cy="48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810080"/>
                              </a:solidFill>
                              <a:miter lim="800000"/>
                              <a:headEnd type="oval" w="med" len="med"/>
                              <a:tailEnd type="oval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pPr>
                                <a:defRPr/>
                              </a:pPr>
                              <a:endParaRPr lang="zh-CN" altLang="en-US">
                                <a:solidFill>
                                  <a:schemeClr val="bg2">
                                    <a:lumMod val="85000"/>
                                    <a:lumOff val="15000"/>
                                  </a:schemeClr>
                                </a:solidFill>
                              </a:endParaRPr>
                            </a:p>
                          </p:txBody>
                        </p:sp>
                        <p:grpSp>
                          <p:nvGrpSpPr>
                            <p:cNvPr id="9335" name="Group 12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960" y="2026"/>
                              <a:ext cx="1680" cy="1444"/>
                              <a:chOff x="960" y="2026"/>
                              <a:chExt cx="1680" cy="1444"/>
                            </a:xfrm>
                          </p:grpSpPr>
                          <p:sp>
                            <p:nvSpPr>
                              <p:cNvPr id="10357" name="Line 12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344" y="2496"/>
                                <a:ext cx="336" cy="48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810080"/>
                                </a:solidFill>
                                <a:miter lim="800000"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>
                                  <a:solidFill>
                                    <a:schemeClr val="bg2">
                                      <a:lumMod val="85000"/>
                                      <a:lumOff val="15000"/>
                                    </a:schemeClr>
                                  </a:solidFill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9337" name="Group 12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960" y="2026"/>
                                <a:ext cx="1680" cy="1444"/>
                                <a:chOff x="960" y="2026"/>
                                <a:chExt cx="1680" cy="1444"/>
                              </a:xfrm>
                            </p:grpSpPr>
                            <p:sp>
                              <p:nvSpPr>
                                <p:cNvPr id="10359" name="Line 128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H="1">
                                  <a:off x="1797" y="2026"/>
                                  <a:ext cx="0" cy="1444"/>
                                </a:xfrm>
                                <a:prstGeom prst="line">
                                  <a:avLst/>
                                </a:prstGeom>
                                <a:noFill/>
                                <a:ln w="28575" cap="rnd">
                                  <a:solidFill>
                                    <a:srgbClr val="810080"/>
                                  </a:solidFill>
                                  <a:prstDash val="sysDot"/>
                                  <a:miter lim="800000"/>
                                  <a:headEnd/>
                                  <a:tailEnd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/>
                                <a:lstStyle/>
                                <a:p>
                                  <a:pPr>
                                    <a:defRPr/>
                                  </a:pPr>
                                  <a:endParaRPr lang="zh-CN" altLang="en-US">
                                    <a:solidFill>
                                      <a:schemeClr val="bg2">
                                        <a:lumMod val="85000"/>
                                        <a:lumOff val="15000"/>
                                      </a:schemeClr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360" name="Line 129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2592"/>
                                  <a:ext cx="0" cy="192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810080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/>
                                <a:lstStyle/>
                                <a:p>
                                  <a:pPr>
                                    <a:defRPr/>
                                  </a:pPr>
                                  <a:endParaRPr lang="zh-CN" altLang="en-US">
                                    <a:solidFill>
                                      <a:schemeClr val="bg2">
                                        <a:lumMod val="85000"/>
                                        <a:lumOff val="15000"/>
                                      </a:schemeClr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361" name="Line 131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H="1">
                                  <a:off x="1920" y="2448"/>
                                  <a:ext cx="384" cy="48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810080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/>
                                <a:lstStyle/>
                                <a:p>
                                  <a:pPr>
                                    <a:defRPr/>
                                  </a:pPr>
                                  <a:endParaRPr lang="zh-CN" altLang="en-US">
                                    <a:solidFill>
                                      <a:schemeClr val="bg2">
                                        <a:lumMod val="85000"/>
                                        <a:lumOff val="15000"/>
                                      </a:schemeClr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362" name="Line 133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2208"/>
                                  <a:ext cx="0" cy="192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810080"/>
                                  </a:solidFill>
                                  <a:miter lim="800000"/>
                                  <a:headEnd type="oval" w="med" len="med"/>
                                  <a:tailEnd type="oval" w="med" len="med"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/>
                                <a:lstStyle/>
                                <a:p>
                                  <a:pPr>
                                    <a:defRPr/>
                                  </a:pPr>
                                  <a:endParaRPr lang="zh-CN" altLang="en-US">
                                    <a:solidFill>
                                      <a:schemeClr val="bg2">
                                        <a:lumMod val="85000"/>
                                        <a:lumOff val="15000"/>
                                      </a:schemeClr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363" name="Line 139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2208"/>
                                  <a:ext cx="288" cy="192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810080"/>
                                  </a:solidFill>
                                  <a:miter lim="800000"/>
                                  <a:headEnd type="oval" w="med" len="med"/>
                                  <a:tailEnd type="oval" w="med" len="med"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/>
                                <a:lstStyle/>
                                <a:p>
                                  <a:pPr>
                                    <a:defRPr/>
                                  </a:pPr>
                                  <a:endParaRPr lang="zh-CN" altLang="en-US">
                                    <a:solidFill>
                                      <a:schemeClr val="bg2">
                                        <a:lumMod val="85000"/>
                                        <a:lumOff val="15000"/>
                                      </a:schemeClr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364" name="Line 140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400" y="2400"/>
                                  <a:ext cx="0" cy="192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810080"/>
                                  </a:solidFill>
                                  <a:miter lim="800000"/>
                                  <a:headEnd type="oval" w="med" len="med"/>
                                  <a:tailEnd type="oval" w="med" len="med"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/>
                                <a:lstStyle/>
                                <a:p>
                                  <a:pPr>
                                    <a:defRPr/>
                                  </a:pPr>
                                  <a:endParaRPr lang="zh-CN" altLang="en-US">
                                    <a:solidFill>
                                      <a:schemeClr val="bg2">
                                        <a:lumMod val="85000"/>
                                        <a:lumOff val="15000"/>
                                      </a:schemeClr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365" name="Line 142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1248" y="2400"/>
                                  <a:ext cx="96" cy="48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810080"/>
                                  </a:solidFill>
                                  <a:miter lim="800000"/>
                                  <a:headEnd type="oval" w="med" len="med"/>
                                  <a:tailEnd type="oval" w="med" len="med"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/>
                                <a:lstStyle/>
                                <a:p>
                                  <a:pPr>
                                    <a:defRPr/>
                                  </a:pPr>
                                  <a:endParaRPr lang="zh-CN" altLang="en-US">
                                    <a:solidFill>
                                      <a:schemeClr val="bg2">
                                        <a:lumMod val="85000"/>
                                        <a:lumOff val="15000"/>
                                      </a:schemeClr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366" name="Line 146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2400"/>
                                  <a:ext cx="192" cy="144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810080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/>
                                <a:lstStyle/>
                                <a:p>
                                  <a:pPr>
                                    <a:defRPr/>
                                  </a:pPr>
                                  <a:endParaRPr lang="zh-CN" altLang="en-US">
                                    <a:solidFill>
                                      <a:schemeClr val="bg2">
                                        <a:lumMod val="85000"/>
                                        <a:lumOff val="15000"/>
                                      </a:schemeClr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367" name="Line 151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3168"/>
                                  <a:ext cx="0" cy="192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810080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/>
                                <a:lstStyle/>
                                <a:p>
                                  <a:pPr>
                                    <a:defRPr/>
                                  </a:pPr>
                                  <a:endParaRPr lang="zh-CN" altLang="en-US">
                                    <a:solidFill>
                                      <a:schemeClr val="bg2">
                                        <a:lumMod val="85000"/>
                                        <a:lumOff val="15000"/>
                                      </a:schemeClr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368" name="Line 157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400" y="2976"/>
                                  <a:ext cx="0" cy="192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810080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/>
                                <a:lstStyle/>
                                <a:p>
                                  <a:pPr>
                                    <a:defRPr/>
                                  </a:pPr>
                                  <a:endParaRPr lang="zh-CN" altLang="en-US">
                                    <a:solidFill>
                                      <a:schemeClr val="bg2">
                                        <a:lumMod val="85000"/>
                                        <a:lumOff val="15000"/>
                                      </a:schemeClr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369" name="Line 160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1344" y="3024"/>
                                  <a:ext cx="336" cy="48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810080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/>
                                <a:lstStyle/>
                                <a:p>
                                  <a:pPr>
                                    <a:defRPr/>
                                  </a:pPr>
                                  <a:endParaRPr lang="zh-CN" altLang="en-US">
                                    <a:solidFill>
                                      <a:schemeClr val="bg2">
                                        <a:lumMod val="85000"/>
                                        <a:lumOff val="15000"/>
                                      </a:schemeClr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370" name="Line 161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V="1">
                                  <a:off x="1248" y="3120"/>
                                  <a:ext cx="96" cy="48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810080"/>
                                  </a:solidFill>
                                  <a:miter lim="800000"/>
                                  <a:headEnd type="oval" w="med" len="med"/>
                                  <a:tailEnd type="oval" w="med" len="med"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/>
                                <a:lstStyle/>
                                <a:p>
                                  <a:pPr>
                                    <a:defRPr/>
                                  </a:pPr>
                                  <a:endParaRPr lang="zh-CN" altLang="en-US">
                                    <a:solidFill>
                                      <a:schemeClr val="bg2">
                                        <a:lumMod val="85000"/>
                                        <a:lumOff val="15000"/>
                                      </a:schemeClr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371" name="Line 166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960" y="2784"/>
                                  <a:ext cx="1680" cy="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28575" cap="rnd">
                                  <a:solidFill>
                                    <a:srgbClr val="810080"/>
                                  </a:solidFill>
                                  <a:prstDash val="sysDot"/>
                                  <a:miter lim="800000"/>
                                  <a:headEnd/>
                                  <a:tailEnd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wrap="none"/>
                                <a:lstStyle/>
                                <a:p>
                                  <a:pPr>
                                    <a:defRPr/>
                                  </a:pPr>
                                  <a:endParaRPr lang="zh-CN" altLang="en-US">
                                    <a:solidFill>
                                      <a:schemeClr val="bg2">
                                        <a:lumMod val="85000"/>
                                        <a:lumOff val="15000"/>
                                      </a:schemeClr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  <p:sp>
              <p:nvSpPr>
                <p:cNvPr id="10320" name="椭圆 2"/>
                <p:cNvSpPr>
                  <a:spLocks noChangeArrowheads="1"/>
                </p:cNvSpPr>
                <p:nvPr/>
              </p:nvSpPr>
              <p:spPr bwMode="auto">
                <a:xfrm>
                  <a:off x="3930335" y="3120960"/>
                  <a:ext cx="76188" cy="76227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rgbClr val="81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defRPr/>
                  </a:pPr>
                  <a:endParaRPr lang="zh-CN" altLang="en-US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321" name="椭圆 86"/>
                <p:cNvSpPr>
                  <a:spLocks noChangeArrowheads="1"/>
                </p:cNvSpPr>
                <p:nvPr/>
              </p:nvSpPr>
              <p:spPr bwMode="auto">
                <a:xfrm>
                  <a:off x="4343021" y="3357580"/>
                  <a:ext cx="76188" cy="76227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rgbClr val="81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defRPr/>
                  </a:pPr>
                  <a:endParaRPr lang="zh-CN" altLang="en-US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322" name="椭圆 87"/>
                <p:cNvSpPr>
                  <a:spLocks noChangeArrowheads="1"/>
                </p:cNvSpPr>
                <p:nvPr/>
              </p:nvSpPr>
              <p:spPr bwMode="auto">
                <a:xfrm>
                  <a:off x="3412890" y="3116196"/>
                  <a:ext cx="76188" cy="76227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rgbClr val="81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defRPr/>
                  </a:pPr>
                  <a:endParaRPr lang="zh-CN" altLang="en-US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323" name="椭圆 88"/>
                <p:cNvSpPr>
                  <a:spLocks noChangeArrowheads="1"/>
                </p:cNvSpPr>
                <p:nvPr/>
              </p:nvSpPr>
              <p:spPr bwMode="auto">
                <a:xfrm>
                  <a:off x="4343021" y="2906572"/>
                  <a:ext cx="76188" cy="76227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rgbClr val="81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defRPr/>
                  </a:pPr>
                  <a:endParaRPr lang="zh-CN" altLang="en-US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324" name="椭圆 89"/>
                <p:cNvSpPr>
                  <a:spLocks noChangeArrowheads="1"/>
                </p:cNvSpPr>
                <p:nvPr/>
              </p:nvSpPr>
              <p:spPr bwMode="auto">
                <a:xfrm>
                  <a:off x="4741421" y="3227359"/>
                  <a:ext cx="76188" cy="76227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rgbClr val="81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defRPr/>
                  </a:pPr>
                  <a:endParaRPr lang="zh-CN" altLang="en-US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325" name="椭圆 90"/>
                <p:cNvSpPr>
                  <a:spLocks noChangeArrowheads="1"/>
                </p:cNvSpPr>
                <p:nvPr/>
              </p:nvSpPr>
              <p:spPr bwMode="auto">
                <a:xfrm>
                  <a:off x="4955700" y="4267535"/>
                  <a:ext cx="76188" cy="76227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rgbClr val="81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defRPr/>
                  </a:pPr>
                  <a:endParaRPr lang="zh-CN" altLang="en-US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326" name="椭圆 91"/>
                <p:cNvSpPr>
                  <a:spLocks noChangeArrowheads="1"/>
                </p:cNvSpPr>
                <p:nvPr/>
              </p:nvSpPr>
              <p:spPr bwMode="auto">
                <a:xfrm>
                  <a:off x="4963636" y="4740775"/>
                  <a:ext cx="76188" cy="76227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rgbClr val="81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defRPr/>
                  </a:pPr>
                  <a:endParaRPr lang="zh-CN" altLang="en-US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327" name="椭圆 92"/>
                <p:cNvSpPr>
                  <a:spLocks noChangeArrowheads="1"/>
                </p:cNvSpPr>
                <p:nvPr/>
              </p:nvSpPr>
              <p:spPr bwMode="auto">
                <a:xfrm>
                  <a:off x="4344607" y="5188607"/>
                  <a:ext cx="76188" cy="76227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rgbClr val="81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defRPr/>
                  </a:pPr>
                  <a:endParaRPr lang="zh-CN" altLang="en-US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328" name="椭圆 93"/>
                <p:cNvSpPr>
                  <a:spLocks noChangeArrowheads="1"/>
                </p:cNvSpPr>
                <p:nvPr/>
              </p:nvSpPr>
              <p:spPr bwMode="auto">
                <a:xfrm>
                  <a:off x="3103376" y="4715367"/>
                  <a:ext cx="76188" cy="76227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rgbClr val="81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defRPr/>
                  </a:pPr>
                  <a:endParaRPr lang="zh-CN" altLang="en-US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329" name="椭圆 94"/>
                <p:cNvSpPr>
                  <a:spLocks noChangeArrowheads="1"/>
                </p:cNvSpPr>
                <p:nvPr/>
              </p:nvSpPr>
              <p:spPr bwMode="auto">
                <a:xfrm>
                  <a:off x="3109725" y="5182254"/>
                  <a:ext cx="76188" cy="76227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rgbClr val="81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defRPr/>
                  </a:pPr>
                  <a:endParaRPr lang="zh-CN" altLang="en-US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330" name="椭圆 95"/>
                <p:cNvSpPr>
                  <a:spLocks noChangeArrowheads="1"/>
                </p:cNvSpPr>
                <p:nvPr/>
              </p:nvSpPr>
              <p:spPr bwMode="auto">
                <a:xfrm>
                  <a:off x="4343021" y="4745539"/>
                  <a:ext cx="76188" cy="76227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rgbClr val="81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defRPr/>
                  </a:pPr>
                  <a:endParaRPr lang="zh-CN" altLang="en-US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331" name="椭圆 96"/>
                <p:cNvSpPr>
                  <a:spLocks noChangeArrowheads="1"/>
                </p:cNvSpPr>
                <p:nvPr/>
              </p:nvSpPr>
              <p:spPr bwMode="auto">
                <a:xfrm>
                  <a:off x="3398605" y="4507331"/>
                  <a:ext cx="76188" cy="76227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rgbClr val="81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defRPr/>
                  </a:pPr>
                  <a:endParaRPr lang="zh-CN" altLang="en-US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332" name="椭圆 97"/>
                <p:cNvSpPr>
                  <a:spLocks noChangeArrowheads="1"/>
                </p:cNvSpPr>
                <p:nvPr/>
              </p:nvSpPr>
              <p:spPr bwMode="auto">
                <a:xfrm>
                  <a:off x="2690690" y="3249592"/>
                  <a:ext cx="76188" cy="76227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rgbClr val="81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defRPr/>
                  </a:pPr>
                  <a:endParaRPr lang="zh-CN" altLang="en-US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333" name="椭圆 98"/>
                <p:cNvSpPr>
                  <a:spLocks noChangeArrowheads="1"/>
                </p:cNvSpPr>
                <p:nvPr/>
              </p:nvSpPr>
              <p:spPr bwMode="auto">
                <a:xfrm>
                  <a:off x="4760468" y="4385051"/>
                  <a:ext cx="76188" cy="76227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rgbClr val="81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defRPr/>
                  </a:pPr>
                  <a:endParaRPr lang="zh-CN" altLang="en-US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334" name="椭圆 99"/>
                <p:cNvSpPr>
                  <a:spLocks noChangeArrowheads="1"/>
                </p:cNvSpPr>
                <p:nvPr/>
              </p:nvSpPr>
              <p:spPr bwMode="auto">
                <a:xfrm>
                  <a:off x="2703388" y="4385051"/>
                  <a:ext cx="76188" cy="76227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rgbClr val="81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defRPr/>
                  </a:pPr>
                  <a:endParaRPr lang="zh-CN" altLang="en-US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cxnSp>
            <p:nvCxnSpPr>
              <p:cNvPr id="9266" name="直接连接符 5"/>
              <p:cNvCxnSpPr>
                <a:cxnSpLocks noChangeShapeType="1"/>
                <a:endCxn id="10351" idx="1"/>
              </p:cNvCxnSpPr>
              <p:nvPr/>
            </p:nvCxnSpPr>
            <p:spPr bwMode="auto">
              <a:xfrm>
                <a:off x="2916439" y="3094200"/>
                <a:ext cx="412796" cy="345600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67" name="直接连接符 104"/>
              <p:cNvCxnSpPr>
                <a:cxnSpLocks noChangeShapeType="1"/>
                <a:endCxn id="10322" idx="2"/>
              </p:cNvCxnSpPr>
              <p:nvPr/>
            </p:nvCxnSpPr>
            <p:spPr bwMode="auto">
              <a:xfrm>
                <a:off x="2927490" y="3087488"/>
                <a:ext cx="671091" cy="116348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68" name="直接连接符 107"/>
              <p:cNvCxnSpPr>
                <a:cxnSpLocks noChangeShapeType="1"/>
                <a:endCxn id="10320" idx="2"/>
              </p:cNvCxnSpPr>
              <p:nvPr/>
            </p:nvCxnSpPr>
            <p:spPr bwMode="auto">
              <a:xfrm>
                <a:off x="3645397" y="3205667"/>
                <a:ext cx="471328" cy="2533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69" name="直接连接符 110"/>
              <p:cNvCxnSpPr>
                <a:cxnSpLocks noChangeShapeType="1"/>
                <a:endCxn id="10324" idx="2"/>
              </p:cNvCxnSpPr>
              <p:nvPr/>
            </p:nvCxnSpPr>
            <p:spPr bwMode="auto">
              <a:xfrm>
                <a:off x="4186232" y="3228412"/>
                <a:ext cx="740748" cy="86899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70" name="直接连接符 114"/>
              <p:cNvCxnSpPr>
                <a:cxnSpLocks noChangeShapeType="1"/>
              </p:cNvCxnSpPr>
              <p:nvPr/>
            </p:nvCxnSpPr>
            <p:spPr bwMode="auto">
              <a:xfrm>
                <a:off x="4998038" y="3332131"/>
                <a:ext cx="188772" cy="107669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71" name="直接连接符 117"/>
              <p:cNvCxnSpPr>
                <a:cxnSpLocks noChangeShapeType="1"/>
              </p:cNvCxnSpPr>
              <p:nvPr/>
            </p:nvCxnSpPr>
            <p:spPr bwMode="auto">
              <a:xfrm flipH="1">
                <a:off x="4605716" y="3471804"/>
                <a:ext cx="557545" cy="412619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72" name="直接连接符 118"/>
              <p:cNvCxnSpPr>
                <a:cxnSpLocks noChangeShapeType="1"/>
                <a:endCxn id="10325" idx="1"/>
              </p:cNvCxnSpPr>
              <p:nvPr/>
            </p:nvCxnSpPr>
            <p:spPr bwMode="auto">
              <a:xfrm>
                <a:off x="4585243" y="3926931"/>
                <a:ext cx="567960" cy="401527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73" name="直接连接符 123"/>
              <p:cNvCxnSpPr>
                <a:cxnSpLocks noChangeShapeType="1"/>
                <a:stCxn id="10333" idx="6"/>
                <a:endCxn id="10325" idx="3"/>
              </p:cNvCxnSpPr>
              <p:nvPr/>
            </p:nvCxnSpPr>
            <p:spPr bwMode="auto">
              <a:xfrm flipV="1">
                <a:off x="5023128" y="4382340"/>
                <a:ext cx="130075" cy="90975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74" name="直接连接符 126"/>
              <p:cNvCxnSpPr>
                <a:cxnSpLocks noChangeShapeType="1"/>
                <a:endCxn id="10330" idx="7"/>
              </p:cNvCxnSpPr>
              <p:nvPr/>
            </p:nvCxnSpPr>
            <p:spPr bwMode="auto">
              <a:xfrm flipH="1">
                <a:off x="4594558" y="4503470"/>
                <a:ext cx="367791" cy="303787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75" name="直接连接符 131"/>
              <p:cNvCxnSpPr>
                <a:cxnSpLocks noChangeShapeType="1"/>
                <a:endCxn id="10330" idx="0"/>
              </p:cNvCxnSpPr>
              <p:nvPr/>
            </p:nvCxnSpPr>
            <p:spPr bwMode="auto">
              <a:xfrm flipH="1">
                <a:off x="4567617" y="4361399"/>
                <a:ext cx="1" cy="434699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76" name="直接连接符 134"/>
              <p:cNvCxnSpPr>
                <a:cxnSpLocks noChangeShapeType="1"/>
                <a:endCxn id="10355" idx="1"/>
              </p:cNvCxnSpPr>
              <p:nvPr/>
            </p:nvCxnSpPr>
            <p:spPr bwMode="auto">
              <a:xfrm>
                <a:off x="4566450" y="4362946"/>
                <a:ext cx="413963" cy="344053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77" name="直接连接符 138"/>
              <p:cNvCxnSpPr>
                <a:cxnSpLocks noChangeShapeType="1"/>
              </p:cNvCxnSpPr>
              <p:nvPr/>
            </p:nvCxnSpPr>
            <p:spPr bwMode="auto">
              <a:xfrm>
                <a:off x="4989226" y="4709160"/>
                <a:ext cx="188772" cy="107669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78" name="直接连接符 141"/>
              <p:cNvCxnSpPr>
                <a:cxnSpLocks noChangeShapeType="1"/>
                <a:endCxn id="10327" idx="7"/>
              </p:cNvCxnSpPr>
              <p:nvPr/>
            </p:nvCxnSpPr>
            <p:spPr bwMode="auto">
              <a:xfrm flipH="1">
                <a:off x="4595522" y="4866299"/>
                <a:ext cx="563162" cy="383554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79" name="直接连接符 146"/>
              <p:cNvCxnSpPr>
                <a:cxnSpLocks noChangeShapeType="1"/>
                <a:endCxn id="10327" idx="2"/>
              </p:cNvCxnSpPr>
              <p:nvPr/>
            </p:nvCxnSpPr>
            <p:spPr bwMode="auto">
              <a:xfrm>
                <a:off x="3364133" y="5270354"/>
                <a:ext cx="1166348" cy="6440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80" name="直接连接符 149"/>
              <p:cNvCxnSpPr>
                <a:cxnSpLocks noChangeShapeType="1"/>
                <a:endCxn id="10329" idx="1"/>
              </p:cNvCxnSpPr>
              <p:nvPr/>
            </p:nvCxnSpPr>
            <p:spPr bwMode="auto">
              <a:xfrm>
                <a:off x="2728968" y="4846917"/>
                <a:ext cx="577281" cy="396496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81" name="直接连接符 152"/>
              <p:cNvCxnSpPr>
                <a:cxnSpLocks noChangeShapeType="1"/>
                <a:endCxn id="10370" idx="0"/>
              </p:cNvCxnSpPr>
              <p:nvPr/>
            </p:nvCxnSpPr>
            <p:spPr bwMode="auto">
              <a:xfrm>
                <a:off x="2710041" y="4361399"/>
                <a:ext cx="0" cy="460800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82" name="直接连接符 155"/>
              <p:cNvCxnSpPr>
                <a:cxnSpLocks noChangeShapeType="1"/>
              </p:cNvCxnSpPr>
              <p:nvPr/>
            </p:nvCxnSpPr>
            <p:spPr bwMode="auto">
              <a:xfrm>
                <a:off x="2719529" y="4360664"/>
                <a:ext cx="188772" cy="107669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83" name="直接连接符 159"/>
              <p:cNvCxnSpPr>
                <a:cxnSpLocks noChangeShapeType="1"/>
                <a:endCxn id="10328" idx="1"/>
              </p:cNvCxnSpPr>
              <p:nvPr/>
            </p:nvCxnSpPr>
            <p:spPr bwMode="auto">
              <a:xfrm>
                <a:off x="2943440" y="4505516"/>
                <a:ext cx="356702" cy="271142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84" name="直接连接符 161"/>
              <p:cNvCxnSpPr>
                <a:cxnSpLocks noChangeShapeType="1"/>
                <a:endCxn id="10328" idx="0"/>
              </p:cNvCxnSpPr>
              <p:nvPr/>
            </p:nvCxnSpPr>
            <p:spPr bwMode="auto">
              <a:xfrm flipH="1">
                <a:off x="3327083" y="4361399"/>
                <a:ext cx="2151" cy="404100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85" name="直接连接符 164"/>
              <p:cNvCxnSpPr>
                <a:cxnSpLocks noChangeShapeType="1"/>
              </p:cNvCxnSpPr>
              <p:nvPr/>
            </p:nvCxnSpPr>
            <p:spPr bwMode="auto">
              <a:xfrm flipH="1">
                <a:off x="2916439" y="4375953"/>
                <a:ext cx="385180" cy="331046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86" name="直接连接符 168"/>
              <p:cNvCxnSpPr>
                <a:cxnSpLocks noChangeShapeType="1"/>
                <a:stCxn id="10331" idx="6"/>
              </p:cNvCxnSpPr>
              <p:nvPr/>
            </p:nvCxnSpPr>
            <p:spPr bwMode="auto">
              <a:xfrm flipV="1">
                <a:off x="3660933" y="4591800"/>
                <a:ext cx="457742" cy="2978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87" name="直接连接符 171"/>
              <p:cNvCxnSpPr>
                <a:cxnSpLocks noChangeShapeType="1"/>
                <a:endCxn id="10331" idx="2"/>
              </p:cNvCxnSpPr>
              <p:nvPr/>
            </p:nvCxnSpPr>
            <p:spPr bwMode="auto">
              <a:xfrm flipV="1">
                <a:off x="2945026" y="4594778"/>
                <a:ext cx="639707" cy="108523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309" name="Line 140"/>
              <p:cNvSpPr>
                <a:spLocks noChangeShapeType="1"/>
              </p:cNvSpPr>
              <p:nvPr/>
            </p:nvSpPr>
            <p:spPr bwMode="auto">
              <a:xfrm>
                <a:off x="2713051" y="2978650"/>
                <a:ext cx="0" cy="460536"/>
              </a:xfrm>
              <a:prstGeom prst="line">
                <a:avLst/>
              </a:prstGeom>
              <a:noFill/>
              <a:ln w="1905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310" name="Line 152"/>
              <p:cNvSpPr>
                <a:spLocks noChangeShapeType="1"/>
              </p:cNvSpPr>
              <p:nvPr/>
            </p:nvSpPr>
            <p:spPr bwMode="auto">
              <a:xfrm flipH="1">
                <a:off x="2708289" y="2516527"/>
                <a:ext cx="619029" cy="460536"/>
              </a:xfrm>
              <a:prstGeom prst="line">
                <a:avLst/>
              </a:prstGeom>
              <a:noFill/>
              <a:ln w="1905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9290" name="直接连接符 181"/>
              <p:cNvCxnSpPr>
                <a:cxnSpLocks noChangeShapeType="1"/>
              </p:cNvCxnSpPr>
              <p:nvPr/>
            </p:nvCxnSpPr>
            <p:spPr bwMode="auto">
              <a:xfrm flipH="1">
                <a:off x="2946202" y="2980599"/>
                <a:ext cx="385180" cy="331046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312" name="椭圆 182"/>
              <p:cNvSpPr>
                <a:spLocks noChangeArrowheads="1"/>
              </p:cNvSpPr>
              <p:nvPr/>
            </p:nvSpPr>
            <p:spPr bwMode="auto">
              <a:xfrm>
                <a:off x="4927269" y="3059641"/>
                <a:ext cx="76188" cy="7622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rgbClr val="81008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9292" name="直接连接符 183"/>
              <p:cNvCxnSpPr>
                <a:cxnSpLocks noChangeShapeType="1"/>
              </p:cNvCxnSpPr>
              <p:nvPr/>
            </p:nvCxnSpPr>
            <p:spPr bwMode="auto">
              <a:xfrm flipH="1">
                <a:off x="4583885" y="3113891"/>
                <a:ext cx="367791" cy="303787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314" name="Line 113"/>
              <p:cNvSpPr>
                <a:spLocks noChangeShapeType="1"/>
              </p:cNvSpPr>
              <p:nvPr/>
            </p:nvSpPr>
            <p:spPr bwMode="auto">
              <a:xfrm>
                <a:off x="4566963" y="2985002"/>
                <a:ext cx="0" cy="460536"/>
              </a:xfrm>
              <a:prstGeom prst="line">
                <a:avLst/>
              </a:prstGeom>
              <a:noFill/>
              <a:ln w="1905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315" name="Line 133"/>
              <p:cNvSpPr>
                <a:spLocks noChangeShapeType="1"/>
              </p:cNvSpPr>
              <p:nvPr/>
            </p:nvSpPr>
            <p:spPr bwMode="auto">
              <a:xfrm flipH="1">
                <a:off x="4563788" y="2516527"/>
                <a:ext cx="3175" cy="473240"/>
              </a:xfrm>
              <a:prstGeom prst="line">
                <a:avLst/>
              </a:prstGeom>
              <a:noFill/>
              <a:ln w="19050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9295" name="直接连接符 186"/>
              <p:cNvCxnSpPr>
                <a:cxnSpLocks noChangeShapeType="1"/>
              </p:cNvCxnSpPr>
              <p:nvPr/>
            </p:nvCxnSpPr>
            <p:spPr bwMode="auto">
              <a:xfrm>
                <a:off x="3359784" y="2515493"/>
                <a:ext cx="1166348" cy="6440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96" name="直接连接符 188"/>
              <p:cNvCxnSpPr>
                <a:cxnSpLocks noChangeShapeType="1"/>
                <a:stCxn id="10332" idx="3"/>
              </p:cNvCxnSpPr>
              <p:nvPr/>
            </p:nvCxnSpPr>
            <p:spPr bwMode="auto">
              <a:xfrm flipH="1">
                <a:off x="2739230" y="3364185"/>
                <a:ext cx="148119" cy="73949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97" name="直接连接符 190"/>
              <p:cNvCxnSpPr>
                <a:cxnSpLocks noChangeShapeType="1"/>
                <a:endCxn id="10364" idx="0"/>
              </p:cNvCxnSpPr>
              <p:nvPr/>
            </p:nvCxnSpPr>
            <p:spPr bwMode="auto">
              <a:xfrm flipV="1">
                <a:off x="4979923" y="2979000"/>
                <a:ext cx="206887" cy="116580"/>
              </a:xfrm>
              <a:prstGeom prst="line">
                <a:avLst/>
              </a:prstGeom>
              <a:noFill/>
              <a:ln w="19050" algn="ctr">
                <a:solidFill>
                  <a:srgbClr val="81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281" name="椭圆 194"/>
            <p:cNvSpPr>
              <a:spLocks noChangeArrowheads="1"/>
            </p:cNvSpPr>
            <p:nvPr/>
          </p:nvSpPr>
          <p:spPr bwMode="auto">
            <a:xfrm>
              <a:off x="3281288" y="4318968"/>
              <a:ext cx="76188" cy="7622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82" name="椭圆 195"/>
            <p:cNvSpPr>
              <a:spLocks noChangeArrowheads="1"/>
            </p:cNvSpPr>
            <p:nvPr/>
          </p:nvSpPr>
          <p:spPr bwMode="auto">
            <a:xfrm>
              <a:off x="2668608" y="4317380"/>
              <a:ext cx="76188" cy="7622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81008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262" name="直接连接符 196"/>
            <p:cNvCxnSpPr>
              <a:cxnSpLocks noChangeShapeType="1"/>
              <a:endCxn id="10282" idx="7"/>
            </p:cNvCxnSpPr>
            <p:nvPr/>
          </p:nvCxnSpPr>
          <p:spPr bwMode="auto">
            <a:xfrm flipH="1">
              <a:off x="2732946" y="3905167"/>
              <a:ext cx="573356" cy="423291"/>
            </a:xfrm>
            <a:prstGeom prst="line">
              <a:avLst/>
            </a:prstGeom>
            <a:noFill/>
            <a:ln w="19050" algn="ctr">
              <a:solidFill>
                <a:srgbClr val="81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263" name="直接连接符 197"/>
            <p:cNvCxnSpPr>
              <a:cxnSpLocks noChangeShapeType="1"/>
            </p:cNvCxnSpPr>
            <p:nvPr/>
          </p:nvCxnSpPr>
          <p:spPr bwMode="auto">
            <a:xfrm flipH="1">
              <a:off x="3315952" y="3933244"/>
              <a:ext cx="2151" cy="404100"/>
            </a:xfrm>
            <a:prstGeom prst="line">
              <a:avLst/>
            </a:prstGeom>
            <a:noFill/>
            <a:ln w="19050" algn="ctr">
              <a:solidFill>
                <a:srgbClr val="81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264" name="直接连接符 199"/>
            <p:cNvCxnSpPr>
              <a:cxnSpLocks noChangeShapeType="1"/>
            </p:cNvCxnSpPr>
            <p:nvPr/>
          </p:nvCxnSpPr>
          <p:spPr bwMode="auto">
            <a:xfrm flipH="1">
              <a:off x="3323857" y="3469618"/>
              <a:ext cx="2151" cy="404100"/>
            </a:xfrm>
            <a:prstGeom prst="line">
              <a:avLst/>
            </a:prstGeom>
            <a:noFill/>
            <a:ln w="19050" algn="ctr">
              <a:solidFill>
                <a:srgbClr val="81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cxnSp>
        <p:nvCxnSpPr>
          <p:cNvPr id="164" name="直接连接符 163"/>
          <p:cNvCxnSpPr>
            <a:cxnSpLocks noChangeShapeType="1"/>
            <a:endCxn id="10355" idx="1"/>
          </p:cNvCxnSpPr>
          <p:nvPr/>
        </p:nvCxnSpPr>
        <p:spPr bwMode="auto">
          <a:xfrm>
            <a:off x="4651375" y="4518025"/>
            <a:ext cx="388938" cy="31750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" name="直接连接符 203"/>
          <p:cNvCxnSpPr>
            <a:cxnSpLocks noChangeShapeType="1"/>
            <a:stCxn id="10310" idx="0"/>
            <a:endCxn id="10310" idx="1"/>
          </p:cNvCxnSpPr>
          <p:nvPr/>
        </p:nvCxnSpPr>
        <p:spPr bwMode="auto">
          <a:xfrm flipH="1">
            <a:off x="2768600" y="2646363"/>
            <a:ext cx="619125" cy="46037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>
            <a:cxnSpLocks noChangeShapeType="1"/>
          </p:cNvCxnSpPr>
          <p:nvPr/>
        </p:nvCxnSpPr>
        <p:spPr bwMode="auto">
          <a:xfrm flipH="1">
            <a:off x="2773363" y="3143250"/>
            <a:ext cx="3175" cy="40322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8" name="直接连接符 207"/>
          <p:cNvCxnSpPr>
            <a:cxnSpLocks noChangeShapeType="1"/>
            <a:endCxn id="10332" idx="3"/>
          </p:cNvCxnSpPr>
          <p:nvPr/>
        </p:nvCxnSpPr>
        <p:spPr bwMode="auto">
          <a:xfrm flipV="1">
            <a:off x="2805113" y="3494088"/>
            <a:ext cx="142875" cy="7461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0" name="直接连接符 209"/>
          <p:cNvCxnSpPr>
            <a:cxnSpLocks noChangeShapeType="1"/>
          </p:cNvCxnSpPr>
          <p:nvPr/>
        </p:nvCxnSpPr>
        <p:spPr bwMode="auto">
          <a:xfrm flipH="1">
            <a:off x="2986088" y="3127375"/>
            <a:ext cx="384175" cy="33178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1" name="直接连接符 210"/>
          <p:cNvCxnSpPr>
            <a:cxnSpLocks noChangeShapeType="1"/>
          </p:cNvCxnSpPr>
          <p:nvPr/>
        </p:nvCxnSpPr>
        <p:spPr bwMode="auto">
          <a:xfrm flipH="1">
            <a:off x="3387725" y="3130550"/>
            <a:ext cx="1588" cy="40481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2" name="直接连接符 211"/>
          <p:cNvCxnSpPr>
            <a:cxnSpLocks noChangeShapeType="1"/>
          </p:cNvCxnSpPr>
          <p:nvPr/>
        </p:nvCxnSpPr>
        <p:spPr bwMode="auto">
          <a:xfrm>
            <a:off x="2979738" y="3227388"/>
            <a:ext cx="412750" cy="344487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3" name="直接连接符 212"/>
          <p:cNvCxnSpPr>
            <a:cxnSpLocks noChangeShapeType="1"/>
          </p:cNvCxnSpPr>
          <p:nvPr/>
        </p:nvCxnSpPr>
        <p:spPr bwMode="auto">
          <a:xfrm>
            <a:off x="3005138" y="3217863"/>
            <a:ext cx="671512" cy="11747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4" name="直接连接符 213"/>
          <p:cNvCxnSpPr>
            <a:cxnSpLocks noChangeShapeType="1"/>
            <a:endCxn id="10320" idx="2"/>
          </p:cNvCxnSpPr>
          <p:nvPr/>
        </p:nvCxnSpPr>
        <p:spPr bwMode="auto">
          <a:xfrm>
            <a:off x="3733800" y="3335338"/>
            <a:ext cx="442913" cy="1587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6" name="直接连接符 215"/>
          <p:cNvCxnSpPr>
            <a:cxnSpLocks noChangeShapeType="1"/>
            <a:endCxn id="10324" idx="2"/>
          </p:cNvCxnSpPr>
          <p:nvPr/>
        </p:nvCxnSpPr>
        <p:spPr bwMode="auto">
          <a:xfrm>
            <a:off x="4252913" y="3359150"/>
            <a:ext cx="735012" cy="8572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8" name="直接连接符 217"/>
          <p:cNvCxnSpPr>
            <a:cxnSpLocks noChangeShapeType="1"/>
            <a:stCxn id="10366" idx="0"/>
          </p:cNvCxnSpPr>
          <p:nvPr/>
        </p:nvCxnSpPr>
        <p:spPr bwMode="auto">
          <a:xfrm>
            <a:off x="4627563" y="3108325"/>
            <a:ext cx="407987" cy="34290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0" name="直接连接符 219"/>
          <p:cNvCxnSpPr>
            <a:cxnSpLocks noChangeShapeType="1"/>
          </p:cNvCxnSpPr>
          <p:nvPr/>
        </p:nvCxnSpPr>
        <p:spPr bwMode="auto">
          <a:xfrm flipH="1">
            <a:off x="4625975" y="3143250"/>
            <a:ext cx="1588" cy="40322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1" name="直接连接符 220"/>
          <p:cNvCxnSpPr>
            <a:cxnSpLocks noChangeShapeType="1"/>
            <a:stCxn id="10312" idx="3"/>
          </p:cNvCxnSpPr>
          <p:nvPr/>
        </p:nvCxnSpPr>
        <p:spPr bwMode="auto">
          <a:xfrm flipH="1">
            <a:off x="4619625" y="3254375"/>
            <a:ext cx="379413" cy="31432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3" name="直接连接符 222"/>
          <p:cNvCxnSpPr>
            <a:cxnSpLocks noChangeShapeType="1"/>
            <a:endCxn id="10364" idx="0"/>
          </p:cNvCxnSpPr>
          <p:nvPr/>
        </p:nvCxnSpPr>
        <p:spPr bwMode="auto">
          <a:xfrm flipV="1">
            <a:off x="5056188" y="3108325"/>
            <a:ext cx="190500" cy="10795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" name="直接连接符 224"/>
          <p:cNvCxnSpPr>
            <a:cxnSpLocks noChangeShapeType="1"/>
          </p:cNvCxnSpPr>
          <p:nvPr/>
        </p:nvCxnSpPr>
        <p:spPr bwMode="auto">
          <a:xfrm flipH="1">
            <a:off x="5246688" y="3127375"/>
            <a:ext cx="1587" cy="40481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7" name="直接连接符 226"/>
          <p:cNvCxnSpPr>
            <a:cxnSpLocks noChangeShapeType="1"/>
          </p:cNvCxnSpPr>
          <p:nvPr/>
        </p:nvCxnSpPr>
        <p:spPr bwMode="auto">
          <a:xfrm flipH="1">
            <a:off x="4652963" y="3590925"/>
            <a:ext cx="585787" cy="43021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0" name="直接连接符 229"/>
          <p:cNvCxnSpPr>
            <a:cxnSpLocks noChangeShapeType="1"/>
            <a:endCxn id="10325" idx="1"/>
          </p:cNvCxnSpPr>
          <p:nvPr/>
        </p:nvCxnSpPr>
        <p:spPr bwMode="auto">
          <a:xfrm>
            <a:off x="4633913" y="4048125"/>
            <a:ext cx="579437" cy="40957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2" name="直接连接符 231"/>
          <p:cNvCxnSpPr>
            <a:cxnSpLocks noChangeShapeType="1"/>
          </p:cNvCxnSpPr>
          <p:nvPr/>
        </p:nvCxnSpPr>
        <p:spPr bwMode="auto">
          <a:xfrm flipV="1">
            <a:off x="5080000" y="4519613"/>
            <a:ext cx="130175" cy="90487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3" name="直接连接符 232"/>
          <p:cNvCxnSpPr>
            <a:cxnSpLocks noChangeShapeType="1"/>
            <a:endCxn id="10355" idx="0"/>
          </p:cNvCxnSpPr>
          <p:nvPr/>
        </p:nvCxnSpPr>
        <p:spPr bwMode="auto">
          <a:xfrm flipH="1">
            <a:off x="4214813" y="4613275"/>
            <a:ext cx="785812" cy="10795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" name="直接连接符 234"/>
          <p:cNvCxnSpPr>
            <a:cxnSpLocks noChangeShapeType="1"/>
          </p:cNvCxnSpPr>
          <p:nvPr/>
        </p:nvCxnSpPr>
        <p:spPr bwMode="auto">
          <a:xfrm>
            <a:off x="3732213" y="4718050"/>
            <a:ext cx="444500" cy="317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6" name="直接连接符 235"/>
          <p:cNvCxnSpPr>
            <a:cxnSpLocks noChangeShapeType="1"/>
            <a:stCxn id="10369" idx="0"/>
            <a:endCxn id="10369" idx="1"/>
          </p:cNvCxnSpPr>
          <p:nvPr/>
        </p:nvCxnSpPr>
        <p:spPr bwMode="auto">
          <a:xfrm>
            <a:off x="2976563" y="4605338"/>
            <a:ext cx="722312" cy="115887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9" name="直接连接符 238"/>
          <p:cNvCxnSpPr>
            <a:cxnSpLocks noChangeShapeType="1"/>
          </p:cNvCxnSpPr>
          <p:nvPr/>
        </p:nvCxnSpPr>
        <p:spPr bwMode="auto">
          <a:xfrm>
            <a:off x="2786063" y="4498975"/>
            <a:ext cx="188912" cy="10636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0" name="直接连接符 239"/>
          <p:cNvCxnSpPr>
            <a:cxnSpLocks noChangeShapeType="1"/>
          </p:cNvCxnSpPr>
          <p:nvPr/>
        </p:nvCxnSpPr>
        <p:spPr bwMode="auto">
          <a:xfrm flipH="1">
            <a:off x="2774950" y="4502150"/>
            <a:ext cx="1588" cy="40322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>
            <a:cxnSpLocks noChangeShapeType="1"/>
            <a:endCxn id="10370" idx="1"/>
          </p:cNvCxnSpPr>
          <p:nvPr/>
        </p:nvCxnSpPr>
        <p:spPr bwMode="auto">
          <a:xfrm flipV="1">
            <a:off x="2798763" y="4835525"/>
            <a:ext cx="177800" cy="9842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3" name="直接连接符 242"/>
          <p:cNvCxnSpPr>
            <a:cxnSpLocks noChangeShapeType="1"/>
            <a:stCxn id="10281" idx="3"/>
          </p:cNvCxnSpPr>
          <p:nvPr/>
        </p:nvCxnSpPr>
        <p:spPr bwMode="auto">
          <a:xfrm flipH="1">
            <a:off x="2998788" y="4513263"/>
            <a:ext cx="354012" cy="30162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" name="直接连接符 244"/>
          <p:cNvCxnSpPr>
            <a:cxnSpLocks noChangeShapeType="1"/>
          </p:cNvCxnSpPr>
          <p:nvPr/>
        </p:nvCxnSpPr>
        <p:spPr bwMode="auto">
          <a:xfrm flipH="1">
            <a:off x="3390900" y="4522788"/>
            <a:ext cx="1588" cy="40481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" name="直接连接符 245"/>
          <p:cNvCxnSpPr>
            <a:cxnSpLocks noChangeShapeType="1"/>
          </p:cNvCxnSpPr>
          <p:nvPr/>
        </p:nvCxnSpPr>
        <p:spPr bwMode="auto">
          <a:xfrm>
            <a:off x="3390900" y="4949825"/>
            <a:ext cx="0" cy="46037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7" name="直接连接符 246"/>
          <p:cNvCxnSpPr>
            <a:cxnSpLocks noChangeShapeType="1"/>
          </p:cNvCxnSpPr>
          <p:nvPr/>
        </p:nvCxnSpPr>
        <p:spPr bwMode="auto">
          <a:xfrm>
            <a:off x="3438525" y="5402263"/>
            <a:ext cx="1166813" cy="635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8" name="直接连接符 247"/>
          <p:cNvCxnSpPr>
            <a:cxnSpLocks noChangeShapeType="1"/>
          </p:cNvCxnSpPr>
          <p:nvPr/>
        </p:nvCxnSpPr>
        <p:spPr bwMode="auto">
          <a:xfrm flipH="1">
            <a:off x="4627563" y="4525963"/>
            <a:ext cx="3175" cy="40322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9" name="直接连接符 248"/>
          <p:cNvCxnSpPr>
            <a:cxnSpLocks noChangeShapeType="1"/>
          </p:cNvCxnSpPr>
          <p:nvPr/>
        </p:nvCxnSpPr>
        <p:spPr bwMode="auto">
          <a:xfrm flipH="1">
            <a:off x="4629150" y="4992688"/>
            <a:ext cx="3175" cy="40481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051425" y="4848225"/>
            <a:ext cx="233363" cy="147638"/>
            <a:chOff x="5051425" y="4848225"/>
            <a:chExt cx="233363" cy="147638"/>
          </a:xfrm>
        </p:grpSpPr>
        <p:cxnSp>
          <p:nvCxnSpPr>
            <p:cNvPr id="9257" name="直接连接符 250"/>
            <p:cNvCxnSpPr>
              <a:cxnSpLocks noChangeShapeType="1"/>
            </p:cNvCxnSpPr>
            <p:nvPr/>
          </p:nvCxnSpPr>
          <p:spPr bwMode="auto">
            <a:xfrm>
              <a:off x="5051425" y="4848225"/>
              <a:ext cx="188913" cy="106363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2" name="椭圆 251"/>
            <p:cNvSpPr>
              <a:spLocks noChangeArrowheads="1"/>
            </p:cNvSpPr>
            <p:nvPr/>
          </p:nvSpPr>
          <p:spPr bwMode="auto">
            <a:xfrm>
              <a:off x="5208588" y="4919663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424238" y="2590800"/>
            <a:ext cx="1233487" cy="76200"/>
            <a:chOff x="3424238" y="2590842"/>
            <a:chExt cx="1233463" cy="76200"/>
          </a:xfrm>
        </p:grpSpPr>
        <p:cxnSp>
          <p:nvCxnSpPr>
            <p:cNvPr id="9255" name="直接连接符 151"/>
            <p:cNvCxnSpPr>
              <a:cxnSpLocks noChangeShapeType="1"/>
            </p:cNvCxnSpPr>
            <p:nvPr/>
          </p:nvCxnSpPr>
          <p:spPr bwMode="auto">
            <a:xfrm>
              <a:off x="3424238" y="2646363"/>
              <a:ext cx="1166812" cy="635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4" name="椭圆 133"/>
            <p:cNvSpPr>
              <a:spLocks noChangeArrowheads="1"/>
            </p:cNvSpPr>
            <p:nvPr/>
          </p:nvSpPr>
          <p:spPr bwMode="auto">
            <a:xfrm>
              <a:off x="4581502" y="2590842"/>
              <a:ext cx="76199" cy="762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6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6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16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16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214" grpId="0"/>
      <p:bldP spid="816215" grpId="0"/>
      <p:bldP spid="8164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37401" y="6351588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81C5B66-9FA9-4980-A3FA-794702F49B43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7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5375" name="Text Box 31"/>
          <p:cNvSpPr txBox="1">
            <a:spLocks noChangeArrowheads="1"/>
          </p:cNvSpPr>
          <p:nvPr/>
        </p:nvSpPr>
        <p:spPr bwMode="auto">
          <a:xfrm>
            <a:off x="431800" y="88741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图和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图的关系</a:t>
            </a:r>
            <a:endParaRPr lang="en-US" altLang="zh-CN" sz="32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5376" name="Text Box 32"/>
          <p:cNvSpPr txBox="1">
            <a:spLocks noChangeArrowheads="1"/>
          </p:cNvSpPr>
          <p:nvPr/>
        </p:nvSpPr>
        <p:spPr bwMode="auto">
          <a:xfrm>
            <a:off x="431800" y="1460500"/>
            <a:ext cx="803751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从表面上看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E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图间没有联系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考查下图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(1) E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图但非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(2) E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图且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(3) 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图但非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(4)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非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图且非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grpSp>
        <p:nvGrpSpPr>
          <p:cNvPr id="825402" name="Group 58"/>
          <p:cNvGrpSpPr>
            <a:grpSpLocks/>
          </p:cNvGrpSpPr>
          <p:nvPr/>
        </p:nvGrpSpPr>
        <p:grpSpPr bwMode="auto">
          <a:xfrm>
            <a:off x="2606675" y="2459038"/>
            <a:ext cx="1276350" cy="998537"/>
            <a:chOff x="1056" y="3600"/>
            <a:chExt cx="804" cy="628"/>
          </a:xfrm>
        </p:grpSpPr>
        <p:sp>
          <p:nvSpPr>
            <p:cNvPr id="11309" name="Rectangle 35"/>
            <p:cNvSpPr>
              <a:spLocks noChangeArrowheads="1"/>
            </p:cNvSpPr>
            <p:nvPr/>
          </p:nvSpPr>
          <p:spPr bwMode="auto">
            <a:xfrm>
              <a:off x="1059" y="3607"/>
              <a:ext cx="801" cy="383"/>
            </a:xfrm>
            <a:prstGeom prst="rect">
              <a:avLst/>
            </a:prstGeom>
            <a:noFill/>
            <a:ln w="19050">
              <a:solidFill>
                <a:srgbClr val="81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10" name="Line 36"/>
            <p:cNvSpPr>
              <a:spLocks noChangeShapeType="1"/>
            </p:cNvSpPr>
            <p:nvPr/>
          </p:nvSpPr>
          <p:spPr bwMode="auto">
            <a:xfrm>
              <a:off x="1593" y="3609"/>
              <a:ext cx="0" cy="383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11" name="Line 37"/>
            <p:cNvSpPr>
              <a:spLocks noChangeShapeType="1"/>
            </p:cNvSpPr>
            <p:nvPr/>
          </p:nvSpPr>
          <p:spPr bwMode="auto">
            <a:xfrm flipV="1">
              <a:off x="1296" y="3613"/>
              <a:ext cx="297" cy="377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12" name="Line 38"/>
            <p:cNvSpPr>
              <a:spLocks noChangeShapeType="1"/>
            </p:cNvSpPr>
            <p:nvPr/>
          </p:nvSpPr>
          <p:spPr bwMode="auto">
            <a:xfrm rot="17665957" flipV="1">
              <a:off x="1335" y="3595"/>
              <a:ext cx="226" cy="425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13" name="Line 39"/>
            <p:cNvSpPr>
              <a:spLocks noChangeShapeType="1"/>
            </p:cNvSpPr>
            <p:nvPr/>
          </p:nvSpPr>
          <p:spPr bwMode="auto">
            <a:xfrm>
              <a:off x="1290" y="3607"/>
              <a:ext cx="0" cy="383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14" name="Text Box 40"/>
            <p:cNvSpPr txBox="1">
              <a:spLocks noChangeArrowheads="1"/>
            </p:cNvSpPr>
            <p:nvPr/>
          </p:nvSpPr>
          <p:spPr bwMode="auto">
            <a:xfrm>
              <a:off x="1163" y="4039"/>
              <a:ext cx="562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1600" b="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zh-CN" altLang="en-US" sz="1600" b="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且</a:t>
              </a:r>
              <a:r>
                <a:rPr lang="en-US" altLang="zh-CN" sz="1600" b="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H</a:t>
              </a:r>
              <a:r>
                <a:rPr lang="zh-CN" altLang="en-US" sz="1600" b="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图</a:t>
              </a:r>
              <a:endParaRPr lang="zh-CN" altLang="en-US" sz="44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15" name="Line 42"/>
            <p:cNvSpPr>
              <a:spLocks noChangeShapeType="1"/>
            </p:cNvSpPr>
            <p:nvPr/>
          </p:nvSpPr>
          <p:spPr bwMode="auto">
            <a:xfrm>
              <a:off x="1056" y="3978"/>
              <a:ext cx="6" cy="6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16" name="Line 43"/>
            <p:cNvSpPr>
              <a:spLocks noChangeShapeType="1"/>
            </p:cNvSpPr>
            <p:nvPr/>
          </p:nvSpPr>
          <p:spPr bwMode="auto">
            <a:xfrm>
              <a:off x="1056" y="3600"/>
              <a:ext cx="6" cy="6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17" name="Line 44"/>
            <p:cNvSpPr>
              <a:spLocks noChangeShapeType="1"/>
            </p:cNvSpPr>
            <p:nvPr/>
          </p:nvSpPr>
          <p:spPr bwMode="auto">
            <a:xfrm>
              <a:off x="1848" y="3978"/>
              <a:ext cx="6" cy="6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18" name="Line 45"/>
            <p:cNvSpPr>
              <a:spLocks noChangeShapeType="1"/>
            </p:cNvSpPr>
            <p:nvPr/>
          </p:nvSpPr>
          <p:spPr bwMode="auto">
            <a:xfrm>
              <a:off x="1854" y="3606"/>
              <a:ext cx="6" cy="6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25401" name="Group 57"/>
          <p:cNvGrpSpPr>
            <a:grpSpLocks/>
          </p:cNvGrpSpPr>
          <p:nvPr/>
        </p:nvGrpSpPr>
        <p:grpSpPr bwMode="auto">
          <a:xfrm>
            <a:off x="582613" y="2438400"/>
            <a:ext cx="1327150" cy="1030288"/>
            <a:chOff x="2524" y="3594"/>
            <a:chExt cx="836" cy="649"/>
          </a:xfrm>
        </p:grpSpPr>
        <p:sp>
          <p:nvSpPr>
            <p:cNvPr id="11298" name="Rectangle 46"/>
            <p:cNvSpPr>
              <a:spLocks noChangeArrowheads="1"/>
            </p:cNvSpPr>
            <p:nvPr/>
          </p:nvSpPr>
          <p:spPr bwMode="auto">
            <a:xfrm>
              <a:off x="2552" y="3606"/>
              <a:ext cx="778" cy="383"/>
            </a:xfrm>
            <a:prstGeom prst="rect">
              <a:avLst/>
            </a:prstGeom>
            <a:noFill/>
            <a:ln w="19050">
              <a:solidFill>
                <a:srgbClr val="81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99" name="AutoShape 47"/>
            <p:cNvSpPr>
              <a:spLocks noChangeArrowheads="1"/>
            </p:cNvSpPr>
            <p:nvPr/>
          </p:nvSpPr>
          <p:spPr bwMode="auto">
            <a:xfrm rot="-584733">
              <a:off x="2541" y="3671"/>
              <a:ext cx="819" cy="250"/>
            </a:xfrm>
            <a:prstGeom prst="parallelogram">
              <a:avLst>
                <a:gd name="adj" fmla="val 81900"/>
              </a:avLst>
            </a:prstGeom>
            <a:noFill/>
            <a:ln w="19050">
              <a:solidFill>
                <a:srgbClr val="81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00" name="Text Box 48"/>
            <p:cNvSpPr txBox="1">
              <a:spLocks noChangeArrowheads="1"/>
            </p:cNvSpPr>
            <p:nvPr/>
          </p:nvSpPr>
          <p:spPr bwMode="auto">
            <a:xfrm>
              <a:off x="2524" y="4039"/>
              <a:ext cx="825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1600" b="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zh-CN" altLang="en-US" sz="1600" b="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图但非</a:t>
              </a:r>
              <a:r>
                <a:rPr lang="en-US" altLang="zh-CN" sz="1600" b="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H</a:t>
              </a:r>
              <a:r>
                <a:rPr lang="zh-CN" altLang="en-US" sz="1600" b="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图</a:t>
              </a:r>
              <a:endParaRPr lang="zh-CN" altLang="en-US" sz="44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01" name="Line 49"/>
            <p:cNvSpPr>
              <a:spLocks noChangeShapeType="1"/>
            </p:cNvSpPr>
            <p:nvPr/>
          </p:nvSpPr>
          <p:spPr bwMode="auto">
            <a:xfrm>
              <a:off x="3324" y="3972"/>
              <a:ext cx="6" cy="6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02" name="Line 50"/>
            <p:cNvSpPr>
              <a:spLocks noChangeShapeType="1"/>
            </p:cNvSpPr>
            <p:nvPr/>
          </p:nvSpPr>
          <p:spPr bwMode="auto">
            <a:xfrm>
              <a:off x="2544" y="3972"/>
              <a:ext cx="6" cy="6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03" name="Line 51"/>
            <p:cNvSpPr>
              <a:spLocks noChangeShapeType="1"/>
            </p:cNvSpPr>
            <p:nvPr/>
          </p:nvSpPr>
          <p:spPr bwMode="auto">
            <a:xfrm>
              <a:off x="2544" y="3600"/>
              <a:ext cx="6" cy="6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04" name="Line 52"/>
            <p:cNvSpPr>
              <a:spLocks noChangeShapeType="1"/>
            </p:cNvSpPr>
            <p:nvPr/>
          </p:nvSpPr>
          <p:spPr bwMode="auto">
            <a:xfrm>
              <a:off x="3324" y="3594"/>
              <a:ext cx="6" cy="6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05" name="Line 53"/>
            <p:cNvSpPr>
              <a:spLocks noChangeShapeType="1"/>
            </p:cNvSpPr>
            <p:nvPr/>
          </p:nvSpPr>
          <p:spPr bwMode="auto">
            <a:xfrm>
              <a:off x="2880" y="3918"/>
              <a:ext cx="6" cy="6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06" name="Line 54"/>
            <p:cNvSpPr>
              <a:spLocks noChangeShapeType="1"/>
            </p:cNvSpPr>
            <p:nvPr/>
          </p:nvSpPr>
          <p:spPr bwMode="auto">
            <a:xfrm>
              <a:off x="2988" y="3648"/>
              <a:ext cx="6" cy="6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07" name="Line 55"/>
            <p:cNvSpPr>
              <a:spLocks noChangeShapeType="1"/>
            </p:cNvSpPr>
            <p:nvPr/>
          </p:nvSpPr>
          <p:spPr bwMode="auto">
            <a:xfrm>
              <a:off x="2724" y="3696"/>
              <a:ext cx="6" cy="6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08" name="Line 56"/>
            <p:cNvSpPr>
              <a:spLocks noChangeShapeType="1"/>
            </p:cNvSpPr>
            <p:nvPr/>
          </p:nvSpPr>
          <p:spPr bwMode="auto">
            <a:xfrm>
              <a:off x="3168" y="3870"/>
              <a:ext cx="6" cy="6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25423" name="Group 79"/>
          <p:cNvGrpSpPr>
            <a:grpSpLocks/>
          </p:cNvGrpSpPr>
          <p:nvPr/>
        </p:nvGrpSpPr>
        <p:grpSpPr bwMode="auto">
          <a:xfrm>
            <a:off x="4743450" y="2457450"/>
            <a:ext cx="1268413" cy="989013"/>
            <a:chOff x="2484" y="3264"/>
            <a:chExt cx="799" cy="623"/>
          </a:xfrm>
        </p:grpSpPr>
        <p:sp>
          <p:nvSpPr>
            <p:cNvPr id="11288" name="Text Box 60"/>
            <p:cNvSpPr txBox="1">
              <a:spLocks noChangeArrowheads="1"/>
            </p:cNvSpPr>
            <p:nvPr/>
          </p:nvSpPr>
          <p:spPr bwMode="auto">
            <a:xfrm>
              <a:off x="2562" y="3695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1600" b="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H</a:t>
              </a:r>
              <a:r>
                <a:rPr lang="zh-CN" altLang="en-US" sz="1600" b="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但非</a:t>
              </a:r>
              <a:r>
                <a:rPr lang="en-US" altLang="zh-CN" sz="1600" b="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zh-CN" altLang="en-US" sz="1600" b="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图</a:t>
              </a:r>
              <a:endParaRPr lang="zh-CN" altLang="en-US" sz="44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89" name="Rectangle 61"/>
            <p:cNvSpPr>
              <a:spLocks noChangeArrowheads="1"/>
            </p:cNvSpPr>
            <p:nvPr/>
          </p:nvSpPr>
          <p:spPr bwMode="auto">
            <a:xfrm>
              <a:off x="2496" y="3268"/>
              <a:ext cx="787" cy="380"/>
            </a:xfrm>
            <a:prstGeom prst="rect">
              <a:avLst/>
            </a:prstGeom>
            <a:noFill/>
            <a:ln w="19050">
              <a:solidFill>
                <a:srgbClr val="81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90" name="Line 62"/>
            <p:cNvSpPr>
              <a:spLocks noChangeShapeType="1"/>
            </p:cNvSpPr>
            <p:nvPr/>
          </p:nvSpPr>
          <p:spPr bwMode="auto">
            <a:xfrm>
              <a:off x="3014" y="3270"/>
              <a:ext cx="0" cy="38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91" name="Line 63"/>
            <p:cNvSpPr>
              <a:spLocks noChangeShapeType="1"/>
            </p:cNvSpPr>
            <p:nvPr/>
          </p:nvSpPr>
          <p:spPr bwMode="auto">
            <a:xfrm flipV="1">
              <a:off x="2502" y="3268"/>
              <a:ext cx="262" cy="38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92" name="Line 64"/>
            <p:cNvSpPr>
              <a:spLocks noChangeShapeType="1"/>
            </p:cNvSpPr>
            <p:nvPr/>
          </p:nvSpPr>
          <p:spPr bwMode="auto">
            <a:xfrm>
              <a:off x="2759" y="3273"/>
              <a:ext cx="0" cy="379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93" name="Line 65"/>
            <p:cNvSpPr>
              <a:spLocks noChangeShapeType="1"/>
            </p:cNvSpPr>
            <p:nvPr/>
          </p:nvSpPr>
          <p:spPr bwMode="auto">
            <a:xfrm flipV="1">
              <a:off x="3014" y="3270"/>
              <a:ext cx="263" cy="379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94" name="Line 70"/>
            <p:cNvSpPr>
              <a:spLocks noChangeShapeType="1"/>
            </p:cNvSpPr>
            <p:nvPr/>
          </p:nvSpPr>
          <p:spPr bwMode="auto">
            <a:xfrm>
              <a:off x="3276" y="3264"/>
              <a:ext cx="6" cy="6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95" name="Line 71"/>
            <p:cNvSpPr>
              <a:spLocks noChangeShapeType="1"/>
            </p:cNvSpPr>
            <p:nvPr/>
          </p:nvSpPr>
          <p:spPr bwMode="auto">
            <a:xfrm>
              <a:off x="3276" y="3636"/>
              <a:ext cx="6" cy="6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96" name="Line 72"/>
            <p:cNvSpPr>
              <a:spLocks noChangeShapeType="1"/>
            </p:cNvSpPr>
            <p:nvPr/>
          </p:nvSpPr>
          <p:spPr bwMode="auto">
            <a:xfrm>
              <a:off x="2484" y="3264"/>
              <a:ext cx="6" cy="6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97" name="Line 73"/>
            <p:cNvSpPr>
              <a:spLocks noChangeShapeType="1"/>
            </p:cNvSpPr>
            <p:nvPr/>
          </p:nvSpPr>
          <p:spPr bwMode="auto">
            <a:xfrm>
              <a:off x="2484" y="3642"/>
              <a:ext cx="6" cy="6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25425" name="Group 81"/>
          <p:cNvGrpSpPr>
            <a:grpSpLocks/>
          </p:cNvGrpSpPr>
          <p:nvPr/>
        </p:nvGrpSpPr>
        <p:grpSpPr bwMode="auto">
          <a:xfrm>
            <a:off x="6888163" y="2471738"/>
            <a:ext cx="1301750" cy="973137"/>
            <a:chOff x="3648" y="3408"/>
            <a:chExt cx="820" cy="613"/>
          </a:xfrm>
        </p:grpSpPr>
        <p:grpSp>
          <p:nvGrpSpPr>
            <p:cNvPr id="10254" name="Group 80"/>
            <p:cNvGrpSpPr>
              <a:grpSpLocks/>
            </p:cNvGrpSpPr>
            <p:nvPr/>
          </p:nvGrpSpPr>
          <p:grpSpPr bwMode="auto">
            <a:xfrm>
              <a:off x="3648" y="3408"/>
              <a:ext cx="758" cy="375"/>
              <a:chOff x="3959" y="3287"/>
              <a:chExt cx="758" cy="375"/>
            </a:xfrm>
          </p:grpSpPr>
          <p:sp>
            <p:nvSpPr>
              <p:cNvPr id="11280" name="Rectangle 66"/>
              <p:cNvSpPr>
                <a:spLocks noChangeArrowheads="1"/>
              </p:cNvSpPr>
              <p:nvPr/>
            </p:nvSpPr>
            <p:spPr bwMode="auto">
              <a:xfrm>
                <a:off x="3965" y="3293"/>
                <a:ext cx="752" cy="355"/>
              </a:xfrm>
              <a:prstGeom prst="rect">
                <a:avLst/>
              </a:prstGeom>
              <a:noFill/>
              <a:ln w="19050">
                <a:solidFill>
                  <a:srgbClr val="81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1" name="Line 67"/>
              <p:cNvSpPr>
                <a:spLocks noChangeShapeType="1"/>
              </p:cNvSpPr>
              <p:nvPr/>
            </p:nvSpPr>
            <p:spPr bwMode="auto">
              <a:xfrm>
                <a:off x="4359" y="3287"/>
                <a:ext cx="357" cy="367"/>
              </a:xfrm>
              <a:prstGeom prst="line">
                <a:avLst/>
              </a:prstGeom>
              <a:noFill/>
              <a:ln w="19050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2" name="Line 68"/>
              <p:cNvSpPr>
                <a:spLocks noChangeShapeType="1"/>
              </p:cNvSpPr>
              <p:nvPr/>
            </p:nvSpPr>
            <p:spPr bwMode="auto">
              <a:xfrm>
                <a:off x="3959" y="3293"/>
                <a:ext cx="412" cy="361"/>
              </a:xfrm>
              <a:prstGeom prst="line">
                <a:avLst/>
              </a:prstGeom>
              <a:noFill/>
              <a:ln w="19050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3" name="Line 69"/>
              <p:cNvSpPr>
                <a:spLocks noChangeShapeType="1"/>
              </p:cNvSpPr>
              <p:nvPr/>
            </p:nvSpPr>
            <p:spPr bwMode="auto">
              <a:xfrm>
                <a:off x="4371" y="3307"/>
                <a:ext cx="0" cy="355"/>
              </a:xfrm>
              <a:prstGeom prst="line">
                <a:avLst/>
              </a:prstGeom>
              <a:noFill/>
              <a:ln w="19050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4" name="Line 74"/>
              <p:cNvSpPr>
                <a:spLocks noChangeShapeType="1"/>
              </p:cNvSpPr>
              <p:nvPr/>
            </p:nvSpPr>
            <p:spPr bwMode="auto">
              <a:xfrm>
                <a:off x="3960" y="3642"/>
                <a:ext cx="6" cy="6"/>
              </a:xfrm>
              <a:prstGeom prst="line">
                <a:avLst/>
              </a:prstGeom>
              <a:noFill/>
              <a:ln w="19050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5" name="Line 75"/>
              <p:cNvSpPr>
                <a:spLocks noChangeShapeType="1"/>
              </p:cNvSpPr>
              <p:nvPr/>
            </p:nvSpPr>
            <p:spPr bwMode="auto">
              <a:xfrm>
                <a:off x="4704" y="3288"/>
                <a:ext cx="6" cy="6"/>
              </a:xfrm>
              <a:prstGeom prst="line">
                <a:avLst/>
              </a:prstGeom>
              <a:noFill/>
              <a:ln w="19050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6" name="Line 76"/>
              <p:cNvSpPr>
                <a:spLocks noChangeShapeType="1"/>
              </p:cNvSpPr>
              <p:nvPr/>
            </p:nvSpPr>
            <p:spPr bwMode="auto">
              <a:xfrm>
                <a:off x="4164" y="3468"/>
                <a:ext cx="6" cy="6"/>
              </a:xfrm>
              <a:prstGeom prst="line">
                <a:avLst/>
              </a:prstGeom>
              <a:noFill/>
              <a:ln w="19050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7" name="Line 77"/>
              <p:cNvSpPr>
                <a:spLocks noChangeShapeType="1"/>
              </p:cNvSpPr>
              <p:nvPr/>
            </p:nvSpPr>
            <p:spPr bwMode="auto">
              <a:xfrm>
                <a:off x="4530" y="3462"/>
                <a:ext cx="6" cy="6"/>
              </a:xfrm>
              <a:prstGeom prst="line">
                <a:avLst/>
              </a:prstGeom>
              <a:noFill/>
              <a:ln w="19050">
                <a:solidFill>
                  <a:srgbClr val="81008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1279" name="Text Box 78"/>
            <p:cNvSpPr txBox="1">
              <a:spLocks noChangeArrowheads="1"/>
            </p:cNvSpPr>
            <p:nvPr/>
          </p:nvSpPr>
          <p:spPr bwMode="auto">
            <a:xfrm>
              <a:off x="3652" y="3817"/>
              <a:ext cx="81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zh-CN" altLang="en-US" sz="1600" b="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非</a:t>
              </a:r>
              <a:r>
                <a:rPr lang="en-US" altLang="zh-CN" sz="1600" b="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E</a:t>
              </a:r>
              <a:r>
                <a:rPr lang="zh-CN" altLang="en-US" sz="1600" b="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且非</a:t>
              </a:r>
              <a:r>
                <a:rPr lang="en-US" altLang="zh-CN" sz="1600" b="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H</a:t>
              </a:r>
              <a:r>
                <a:rPr lang="zh-CN" altLang="en-US" sz="1600" b="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图</a:t>
              </a:r>
              <a:endParaRPr lang="zh-CN" altLang="en-US" sz="4400" dirty="0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431800" y="4343400"/>
            <a:ext cx="8113713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4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是图</a:t>
            </a:r>
            <a:r>
              <a:rPr lang="en-US" altLang="zh-CN" dirty="0" smtClean="0"/>
              <a:t>, G</a:t>
            </a:r>
            <a:r>
              <a:rPr lang="zh-CN" altLang="en-US" dirty="0" smtClean="0"/>
              <a:t>的线图</a:t>
            </a:r>
            <a:r>
              <a:rPr lang="en-US" altLang="zh-CN" dirty="0" smtClean="0"/>
              <a:t>L(G)</a:t>
            </a:r>
            <a:r>
              <a:rPr lang="zh-CN" altLang="en-US" dirty="0" smtClean="0"/>
              <a:t>定义为</a:t>
            </a:r>
            <a:r>
              <a:rPr lang="en-US" altLang="zh-CN" dirty="0" smtClean="0"/>
              <a:t>: </a:t>
            </a:r>
            <a:endParaRPr lang="zh-CN" altLang="en-US" dirty="0" smtClean="0"/>
          </a:p>
        </p:txBody>
      </p:sp>
      <p:graphicFrame>
        <p:nvGraphicFramePr>
          <p:cNvPr id="5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374200"/>
              </p:ext>
            </p:extLst>
          </p:nvPr>
        </p:nvGraphicFramePr>
        <p:xfrm>
          <a:off x="889000" y="4891088"/>
          <a:ext cx="169703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Equation" r:id="rId3" imgW="1040948" imgH="203112" progId="Equation.DSMT4">
                  <p:embed/>
                </p:oleObj>
              </mc:Choice>
              <mc:Fallback>
                <p:oleObj name="Equation" r:id="rId3" imgW="1040948" imgH="203112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891088"/>
                        <a:ext cx="1697038" cy="3381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014692"/>
              </p:ext>
            </p:extLst>
          </p:nvPr>
        </p:nvGraphicFramePr>
        <p:xfrm>
          <a:off x="887413" y="5338763"/>
          <a:ext cx="51133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Equation" r:id="rId5" imgW="2705100" imgH="228600" progId="Equation.DSMT4">
                  <p:embed/>
                </p:oleObj>
              </mc:Choice>
              <mc:Fallback>
                <p:oleObj name="Equation" r:id="rId5" imgW="2705100" imgH="2286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5338763"/>
                        <a:ext cx="5113337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78"/>
          <p:cNvSpPr txBox="1">
            <a:spLocks noChangeArrowheads="1"/>
          </p:cNvSpPr>
          <p:nvPr/>
        </p:nvSpPr>
        <p:spPr bwMode="auto">
          <a:xfrm>
            <a:off x="420688" y="3513138"/>
            <a:ext cx="812482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线图概念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line graph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 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首先由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Hassler Whitney 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于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1932 </a:t>
            </a:r>
            <a:r>
              <a:rPr lang="zh-CN" altLang="en-US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年提出概念并研究了连通性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420688" y="5932488"/>
            <a:ext cx="8124825" cy="457200"/>
          </a:xfrm>
          <a:prstGeom prst="rect">
            <a:avLst/>
          </a:prstGeom>
          <a:solidFill>
            <a:srgbClr val="10203A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注</a:t>
            </a:r>
            <a:r>
              <a:rPr lang="en-US" altLang="zh-CN" dirty="0"/>
              <a:t>: </a:t>
            </a:r>
            <a:r>
              <a:rPr lang="zh-CN" altLang="en-US" dirty="0"/>
              <a:t>线图可以看作图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的边</a:t>
            </a:r>
            <a:r>
              <a:rPr lang="zh-CN" altLang="en-US" dirty="0"/>
              <a:t>集的交图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5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5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5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5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5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5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5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75" grpId="0"/>
      <p:bldP spid="825376" grpId="0"/>
      <p:bldP spid="50" grpId="0" animBg="1"/>
      <p:bldP spid="53" grpId="0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355FDF4-3161-47C8-AC5B-1AFDB4A85AAE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8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6421" name="Text Box 53"/>
          <p:cNvSpPr txBox="1">
            <a:spLocks noChangeArrowheads="1"/>
          </p:cNvSpPr>
          <p:nvPr/>
        </p:nvSpPr>
        <p:spPr bwMode="auto">
          <a:xfrm>
            <a:off x="381000" y="958850"/>
            <a:ext cx="8305800" cy="4619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</a:rPr>
              <a:t>5  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rgbClr val="FFFF00"/>
                </a:solidFill>
              </a:rPr>
              <a:t>n</a:t>
            </a:r>
            <a:r>
              <a:rPr lang="zh-CN" altLang="en-US" dirty="0" smtClean="0">
                <a:solidFill>
                  <a:srgbClr val="FFFF00"/>
                </a:solidFill>
              </a:rPr>
              <a:t>次迭代线图</a:t>
            </a:r>
            <a:r>
              <a:rPr lang="en-US" altLang="zh-CN" dirty="0" smtClean="0"/>
              <a:t>(</a:t>
            </a:r>
            <a:r>
              <a:rPr lang="en-US" altLang="zh-CN" b="0" i="1" dirty="0" smtClean="0"/>
              <a:t>n</a:t>
            </a:r>
            <a:r>
              <a:rPr lang="en-US" altLang="zh-CN" b="0" dirty="0" smtClean="0"/>
              <a:t>-</a:t>
            </a:r>
            <a:r>
              <a:rPr lang="en-US" altLang="zh-CN" b="0" dirty="0" err="1" smtClean="0"/>
              <a:t>th</a:t>
            </a:r>
            <a:r>
              <a:rPr lang="en-US" altLang="zh-CN" b="0" dirty="0" smtClean="0"/>
              <a:t> iterated line graph</a:t>
            </a:r>
            <a:r>
              <a:rPr lang="en-US" altLang="zh-CN" dirty="0" smtClean="0"/>
              <a:t>) </a:t>
            </a:r>
            <a:r>
              <a:rPr lang="en-US" altLang="zh-CN" i="1" dirty="0" smtClean="0"/>
              <a:t>L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(G)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: </a:t>
            </a:r>
            <a:endParaRPr lang="zh-CN" altLang="en-US" dirty="0" smtClean="0"/>
          </a:p>
        </p:txBody>
      </p:sp>
      <p:graphicFrame>
        <p:nvGraphicFramePr>
          <p:cNvPr id="82642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802180"/>
              </p:ext>
            </p:extLst>
          </p:nvPr>
        </p:nvGraphicFramePr>
        <p:xfrm>
          <a:off x="381000" y="1450702"/>
          <a:ext cx="19383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3" imgW="1206500" imgH="228600" progId="Equation.DSMT4">
                  <p:embed/>
                </p:oleObj>
              </mc:Choice>
              <mc:Fallback>
                <p:oleObj name="Equation" r:id="rId3" imgW="1206500" imgH="2286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50702"/>
                        <a:ext cx="1938338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70"/>
          <p:cNvSpPr txBox="1">
            <a:spLocks noChangeArrowheads="1"/>
          </p:cNvSpPr>
          <p:nvPr/>
        </p:nvSpPr>
        <p:spPr bwMode="auto">
          <a:xfrm>
            <a:off x="174625" y="1958975"/>
            <a:ext cx="5016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endParaRPr lang="en-US" altLang="zh-CN" sz="10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 Box 53"/>
          <p:cNvSpPr txBox="1">
            <a:spLocks noChangeArrowheads="1"/>
          </p:cNvSpPr>
          <p:nvPr/>
        </p:nvSpPr>
        <p:spPr bwMode="auto">
          <a:xfrm>
            <a:off x="381000" y="4268788"/>
            <a:ext cx="8305800" cy="4572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练习</a:t>
            </a:r>
            <a:r>
              <a:rPr lang="en-US" altLang="zh-CN" dirty="0"/>
              <a:t>:  </a:t>
            </a:r>
            <a:r>
              <a:rPr lang="zh-CN" altLang="en-US" dirty="0"/>
              <a:t>画出</a:t>
            </a:r>
            <a:r>
              <a:rPr lang="en-US" altLang="zh-CN" dirty="0"/>
              <a:t>K</a:t>
            </a:r>
            <a:r>
              <a:rPr lang="en-US" altLang="zh-CN" baseline="-25000" dirty="0"/>
              <a:t>5</a:t>
            </a:r>
            <a:r>
              <a:rPr lang="zh-CN" altLang="en-US" dirty="0"/>
              <a:t>的线图的补图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298" name="Text Box 2"/>
          <p:cNvSpPr txBox="1">
            <a:spLocks noChangeArrowheads="1"/>
          </p:cNvSpPr>
          <p:nvPr/>
        </p:nvSpPr>
        <p:spPr bwMode="auto">
          <a:xfrm>
            <a:off x="381000" y="5305425"/>
            <a:ext cx="8305800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3 </a:t>
            </a:r>
            <a:r>
              <a:rPr lang="en-US" altLang="zh-CN" dirty="0" smtClean="0"/>
              <a:t>(1) </a:t>
            </a:r>
            <a:r>
              <a:rPr lang="zh-CN" altLang="en-US" dirty="0" smtClean="0"/>
              <a:t>线图</a:t>
            </a:r>
            <a:r>
              <a:rPr lang="en-US" altLang="zh-CN" dirty="0" smtClean="0"/>
              <a:t>L(G)</a:t>
            </a:r>
            <a:r>
              <a:rPr lang="zh-CN" altLang="en-US" dirty="0" smtClean="0"/>
              <a:t>顶点数等于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的边数</a:t>
            </a:r>
            <a:r>
              <a:rPr lang="en-US" altLang="zh-CN" dirty="0" smtClean="0"/>
              <a:t>;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e=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的边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e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L(G)</a:t>
            </a:r>
            <a:r>
              <a:rPr lang="zh-CN" altLang="en-US" dirty="0" smtClean="0"/>
              <a:t>的顶点度数为</a:t>
            </a:r>
            <a:r>
              <a:rPr lang="en-US" altLang="zh-CN" dirty="0" smtClean="0"/>
              <a:t>: d(e)=d(u)+d(v)</a:t>
            </a:r>
            <a:r>
              <a:rPr lang="en-US" altLang="zh-CN" dirty="0" smtClean="0">
                <a:cs typeface="Times New Roman" panose="02020603050405020304" pitchFamily="18" charset="0"/>
              </a:rPr>
              <a:t>−</a:t>
            </a:r>
            <a:r>
              <a:rPr lang="en-US" altLang="zh-CN" dirty="0" smtClean="0"/>
              <a:t>2.</a:t>
            </a:r>
          </a:p>
        </p:txBody>
      </p:sp>
      <p:sp>
        <p:nvSpPr>
          <p:cNvPr id="12299" name="Text Box 28"/>
          <p:cNvSpPr txBox="1">
            <a:spLocks noChangeArrowheads="1"/>
          </p:cNvSpPr>
          <p:nvPr/>
        </p:nvSpPr>
        <p:spPr bwMode="auto">
          <a:xfrm>
            <a:off x="381000" y="47879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、线图的性质</a:t>
            </a:r>
          </a:p>
        </p:txBody>
      </p:sp>
      <p:sp>
        <p:nvSpPr>
          <p:cNvPr id="6" name="右箭头 5"/>
          <p:cNvSpPr>
            <a:spLocks noChangeArrowheads="1"/>
          </p:cNvSpPr>
          <p:nvPr/>
        </p:nvSpPr>
        <p:spPr bwMode="auto">
          <a:xfrm>
            <a:off x="2933700" y="2874963"/>
            <a:ext cx="938213" cy="296862"/>
          </a:xfrm>
          <a:prstGeom prst="rightArrow">
            <a:avLst>
              <a:gd name="adj1" fmla="val 50000"/>
              <a:gd name="adj2" fmla="val 50026"/>
            </a:avLst>
          </a:prstGeom>
          <a:solidFill>
            <a:srgbClr val="0070C0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右箭头 35"/>
          <p:cNvSpPr>
            <a:spLocks noChangeArrowheads="1"/>
          </p:cNvSpPr>
          <p:nvPr/>
        </p:nvSpPr>
        <p:spPr bwMode="auto">
          <a:xfrm>
            <a:off x="5641975" y="2898775"/>
            <a:ext cx="938213" cy="296863"/>
          </a:xfrm>
          <a:prstGeom prst="rightArrow">
            <a:avLst>
              <a:gd name="adj1" fmla="val 50000"/>
              <a:gd name="adj2" fmla="val 50025"/>
            </a:avLst>
          </a:prstGeom>
          <a:solidFill>
            <a:srgbClr val="0070C0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90325" y="2052638"/>
            <a:ext cx="1870233" cy="1981200"/>
            <a:chOff x="1090325" y="2052638"/>
            <a:chExt cx="1870233" cy="1981200"/>
          </a:xfrm>
        </p:grpSpPr>
        <p:grpSp>
          <p:nvGrpSpPr>
            <p:cNvPr id="5" name="组合 4"/>
            <p:cNvGrpSpPr>
              <a:grpSpLocks/>
            </p:cNvGrpSpPr>
            <p:nvPr/>
          </p:nvGrpSpPr>
          <p:grpSpPr bwMode="auto">
            <a:xfrm>
              <a:off x="1090325" y="2052638"/>
              <a:ext cx="1870233" cy="1981200"/>
              <a:chOff x="1391950" y="1336675"/>
              <a:chExt cx="1870233" cy="1981200"/>
            </a:xfrm>
          </p:grpSpPr>
          <p:sp>
            <p:nvSpPr>
              <p:cNvPr id="12315" name="AutoShape 68"/>
              <p:cNvSpPr>
                <a:spLocks noChangeArrowheads="1"/>
              </p:cNvSpPr>
              <p:nvPr/>
            </p:nvSpPr>
            <p:spPr bwMode="auto">
              <a:xfrm flipV="1">
                <a:off x="1761995" y="1649413"/>
                <a:ext cx="1016000" cy="644525"/>
              </a:xfrm>
              <a:prstGeom prst="triangle">
                <a:avLst>
                  <a:gd name="adj" fmla="val 48741"/>
                </a:avLst>
              </a:prstGeom>
              <a:noFill/>
              <a:ln w="28575">
                <a:solidFill>
                  <a:srgbClr val="81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16" name="Line 69"/>
              <p:cNvSpPr>
                <a:spLocks noChangeShapeType="1"/>
              </p:cNvSpPr>
              <p:nvPr/>
            </p:nvSpPr>
            <p:spPr bwMode="auto">
              <a:xfrm>
                <a:off x="2249487" y="2292349"/>
                <a:ext cx="0" cy="49053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19" name="矩形 1"/>
              <p:cNvSpPr>
                <a:spLocks noChangeArrowheads="1"/>
              </p:cNvSpPr>
              <p:nvPr/>
            </p:nvSpPr>
            <p:spPr bwMode="auto">
              <a:xfrm>
                <a:off x="2787520" y="1336675"/>
                <a:ext cx="474663" cy="46196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 b="0" i="1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b="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 </a:t>
                </a:r>
                <a:endParaRPr lang="zh-CN" altLang="en-US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20" name="矩形 2"/>
              <p:cNvSpPr>
                <a:spLocks noChangeArrowheads="1"/>
              </p:cNvSpPr>
              <p:nvPr/>
            </p:nvSpPr>
            <p:spPr bwMode="auto">
              <a:xfrm>
                <a:off x="1391950" y="1355726"/>
                <a:ext cx="423862" cy="46196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defRPr/>
                </a:pPr>
                <a:r>
                  <a:rPr lang="en-US" altLang="zh-CN" b="0" i="1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b="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  <a:endParaRPr lang="en-US" altLang="zh-CN" b="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21" name="矩形 3"/>
              <p:cNvSpPr>
                <a:spLocks noChangeArrowheads="1"/>
              </p:cNvSpPr>
              <p:nvPr/>
            </p:nvSpPr>
            <p:spPr bwMode="auto">
              <a:xfrm>
                <a:off x="1804988" y="1958975"/>
                <a:ext cx="423862" cy="46196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defRPr/>
                </a:pPr>
                <a:r>
                  <a:rPr lang="en-US" altLang="zh-CN" b="0" i="1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b="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  <a:endParaRPr lang="en-US" altLang="zh-CN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22" name="矩形 4"/>
              <p:cNvSpPr>
                <a:spLocks noChangeArrowheads="1"/>
              </p:cNvSpPr>
              <p:nvPr/>
            </p:nvSpPr>
            <p:spPr bwMode="auto">
              <a:xfrm>
                <a:off x="1820863" y="2435225"/>
                <a:ext cx="423862" cy="460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defRPr/>
                </a:pPr>
                <a:r>
                  <a:rPr lang="en-US" altLang="zh-CN" b="0" i="1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x</a:t>
                </a:r>
                <a:r>
                  <a:rPr lang="en-US" altLang="zh-CN" b="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  <a:endParaRPr lang="en-US" altLang="zh-CN" b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23" name="矩形 5"/>
              <p:cNvSpPr>
                <a:spLocks noChangeArrowheads="1"/>
              </p:cNvSpPr>
              <p:nvPr/>
            </p:nvSpPr>
            <p:spPr bwMode="auto">
              <a:xfrm>
                <a:off x="1935163" y="2855912"/>
                <a:ext cx="509587" cy="46196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defRPr/>
                </a:pPr>
                <a:r>
                  <a:rPr lang="en-US" altLang="zh-CN" b="0" i="1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  <a:r>
                  <a:rPr lang="en-US" altLang="zh-CN" b="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  <a:endParaRPr lang="en-US" altLang="zh-CN" sz="6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" name="椭圆 1"/>
            <p:cNvSpPr/>
            <p:nvPr/>
          </p:nvSpPr>
          <p:spPr bwMode="auto">
            <a:xfrm>
              <a:off x="1427162" y="2332355"/>
              <a:ext cx="45720" cy="45720"/>
            </a:xfrm>
            <a:prstGeom prst="ellipse">
              <a:avLst/>
            </a:prstGeom>
            <a:solidFill>
              <a:srgbClr val="810080"/>
            </a:solidFill>
            <a:ln w="9525" cap="flat" cmpd="sng" algn="ctr">
              <a:solidFill>
                <a:srgbClr val="810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2453510" y="2340928"/>
              <a:ext cx="45720" cy="45720"/>
            </a:xfrm>
            <a:prstGeom prst="ellipse">
              <a:avLst/>
            </a:prstGeom>
            <a:solidFill>
              <a:srgbClr val="810080"/>
            </a:solidFill>
            <a:ln w="9525" cap="flat" cmpd="sng" algn="ctr">
              <a:solidFill>
                <a:srgbClr val="810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22738" y="2397126"/>
            <a:ext cx="1384300" cy="1751012"/>
            <a:chOff x="4122738" y="2397126"/>
            <a:chExt cx="1384300" cy="1751012"/>
          </a:xfrm>
        </p:grpSpPr>
        <p:grpSp>
          <p:nvGrpSpPr>
            <p:cNvPr id="4" name="组合 3"/>
            <p:cNvGrpSpPr>
              <a:grpSpLocks/>
            </p:cNvGrpSpPr>
            <p:nvPr/>
          </p:nvGrpSpPr>
          <p:grpSpPr bwMode="auto">
            <a:xfrm>
              <a:off x="4122738" y="2397126"/>
              <a:ext cx="1384300" cy="1751012"/>
              <a:chOff x="3535967" y="1403125"/>
              <a:chExt cx="1384300" cy="1751238"/>
            </a:xfrm>
          </p:grpSpPr>
          <p:sp>
            <p:nvSpPr>
              <p:cNvPr id="12308" name="Rectangle 56"/>
              <p:cNvSpPr>
                <a:spLocks noChangeArrowheads="1"/>
              </p:cNvSpPr>
              <p:nvPr/>
            </p:nvSpPr>
            <p:spPr bwMode="auto">
              <a:xfrm rot="2700000">
                <a:off x="3816660" y="1571928"/>
                <a:ext cx="771683" cy="773470"/>
              </a:xfrm>
              <a:prstGeom prst="rect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10" name="Text Box 62"/>
              <p:cNvSpPr txBox="1">
                <a:spLocks noChangeArrowheads="1"/>
              </p:cNvSpPr>
              <p:nvPr/>
            </p:nvSpPr>
            <p:spPr bwMode="auto">
              <a:xfrm>
                <a:off x="3642329" y="2739973"/>
                <a:ext cx="1104900" cy="41439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defRPr/>
                </a:pPr>
                <a:endParaRPr lang="en-US" altLang="zh-CN" sz="1000" b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  <a:p>
                <a:pPr algn="just" eaLnBrk="1" hangingPunct="1">
                  <a:defRPr/>
                </a:pPr>
                <a:endParaRPr lang="en-US" altLang="zh-CN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11" name="Line 73"/>
              <p:cNvSpPr>
                <a:spLocks noChangeShapeType="1"/>
              </p:cNvSpPr>
              <p:nvPr/>
            </p:nvSpPr>
            <p:spPr bwMode="auto">
              <a:xfrm>
                <a:off x="4175729" y="1403125"/>
                <a:ext cx="25400" cy="0"/>
              </a:xfrm>
              <a:prstGeom prst="line">
                <a:avLst/>
              </a:prstGeom>
              <a:noFill/>
              <a:ln w="19050">
                <a:solidFill>
                  <a:srgbClr val="81008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13" name="矩形 6"/>
              <p:cNvSpPr>
                <a:spLocks noChangeArrowheads="1"/>
              </p:cNvSpPr>
              <p:nvPr/>
            </p:nvSpPr>
            <p:spPr bwMode="auto">
              <a:xfrm>
                <a:off x="3535967" y="2630420"/>
                <a:ext cx="1384300" cy="4620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defRPr/>
                </a:pPr>
                <a:r>
                  <a:rPr lang="en-US" altLang="zh-CN" b="0" i="1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  <a:r>
                  <a:rPr lang="en-US" altLang="zh-CN" b="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en-US" altLang="zh-CN" b="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en-US" altLang="zh-CN" b="0" i="1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L</a:t>
                </a:r>
                <a:r>
                  <a:rPr lang="en-US" altLang="zh-CN" b="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(</a:t>
                </a:r>
                <a:r>
                  <a:rPr lang="en-US" altLang="zh-CN" b="0" i="1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  <a:r>
                  <a:rPr lang="en-US" altLang="zh-CN" b="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n-US" altLang="zh-CN" b="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)</a:t>
                </a:r>
              </a:p>
            </p:txBody>
          </p:sp>
        </p:grpSp>
        <p:sp>
          <p:nvSpPr>
            <p:cNvPr id="38" name="椭圆 37"/>
            <p:cNvSpPr/>
            <p:nvPr/>
          </p:nvSpPr>
          <p:spPr bwMode="auto">
            <a:xfrm>
              <a:off x="4218191" y="2930209"/>
              <a:ext cx="45720" cy="45720"/>
            </a:xfrm>
            <a:prstGeom prst="ellipse">
              <a:avLst/>
            </a:prstGeom>
            <a:solidFill>
              <a:srgbClr val="810080"/>
            </a:solidFill>
            <a:ln w="9525" cap="flat" cmpd="sng" algn="ctr">
              <a:solidFill>
                <a:srgbClr val="810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5305902" y="2926875"/>
              <a:ext cx="45720" cy="45720"/>
            </a:xfrm>
            <a:prstGeom prst="ellipse">
              <a:avLst/>
            </a:prstGeom>
            <a:solidFill>
              <a:srgbClr val="810080"/>
            </a:solidFill>
            <a:ln w="9525" cap="flat" cmpd="sng" algn="ctr">
              <a:solidFill>
                <a:srgbClr val="810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4762500" y="3473768"/>
              <a:ext cx="45720" cy="45720"/>
            </a:xfrm>
            <a:prstGeom prst="ellipse">
              <a:avLst/>
            </a:prstGeom>
            <a:solidFill>
              <a:srgbClr val="810080"/>
            </a:solidFill>
            <a:ln w="9525" cap="flat" cmpd="sng" algn="ctr">
              <a:solidFill>
                <a:srgbClr val="810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>
              <a:stCxn id="38" idx="6"/>
              <a:endCxn id="39" idx="2"/>
            </p:cNvCxnSpPr>
            <p:nvPr/>
          </p:nvCxnSpPr>
          <p:spPr bwMode="auto">
            <a:xfrm flipV="1">
              <a:off x="4263911" y="2949735"/>
              <a:ext cx="1041991" cy="333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810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6524625" y="2414401"/>
            <a:ext cx="1962150" cy="1671825"/>
            <a:chOff x="6524625" y="2414401"/>
            <a:chExt cx="1962150" cy="1671825"/>
          </a:xfrm>
        </p:grpSpPr>
        <p:grpSp>
          <p:nvGrpSpPr>
            <p:cNvPr id="3" name="组合 2"/>
            <p:cNvGrpSpPr>
              <a:grpSpLocks/>
            </p:cNvGrpSpPr>
            <p:nvPr/>
          </p:nvGrpSpPr>
          <p:grpSpPr bwMode="auto">
            <a:xfrm>
              <a:off x="6524625" y="2414401"/>
              <a:ext cx="1962150" cy="1671825"/>
              <a:chOff x="5663064" y="1361892"/>
              <a:chExt cx="1961627" cy="1671469"/>
            </a:xfrm>
          </p:grpSpPr>
          <p:sp>
            <p:nvSpPr>
              <p:cNvPr id="12302" name="Rectangle 63"/>
              <p:cNvSpPr>
                <a:spLocks noChangeArrowheads="1"/>
              </p:cNvSpPr>
              <p:nvPr/>
            </p:nvSpPr>
            <p:spPr bwMode="auto">
              <a:xfrm rot="2700000">
                <a:off x="6231256" y="1531558"/>
                <a:ext cx="769232" cy="752823"/>
              </a:xfrm>
              <a:prstGeom prst="rect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defRPr/>
                </a:pPr>
                <a:endParaRPr lang="zh-CN" altLang="en-US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03" name="Line 64"/>
              <p:cNvSpPr>
                <a:spLocks noChangeShapeType="1"/>
              </p:cNvSpPr>
              <p:nvPr/>
            </p:nvSpPr>
            <p:spPr bwMode="auto">
              <a:xfrm>
                <a:off x="6077758" y="1897113"/>
                <a:ext cx="1070810" cy="12537"/>
              </a:xfrm>
              <a:prstGeom prst="line">
                <a:avLst/>
              </a:prstGeom>
              <a:noFill/>
              <a:ln w="19050">
                <a:solidFill>
                  <a:srgbClr val="810080"/>
                </a:solidFill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04" name="Line 65"/>
              <p:cNvSpPr>
                <a:spLocks noChangeShapeType="1"/>
              </p:cNvSpPr>
              <p:nvPr/>
            </p:nvSpPr>
            <p:spPr bwMode="auto">
              <a:xfrm>
                <a:off x="6605788" y="1361892"/>
                <a:ext cx="15871" cy="1084219"/>
              </a:xfrm>
              <a:prstGeom prst="line">
                <a:avLst/>
              </a:prstGeom>
              <a:noFill/>
              <a:ln w="19050">
                <a:solidFill>
                  <a:srgbClr val="810080"/>
                </a:solidFill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05" name="Text Box 66"/>
              <p:cNvSpPr txBox="1">
                <a:spLocks noChangeArrowheads="1"/>
              </p:cNvSpPr>
              <p:nvPr/>
            </p:nvSpPr>
            <p:spPr bwMode="auto">
              <a:xfrm>
                <a:off x="6012221" y="2674662"/>
                <a:ext cx="1477569" cy="3586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defRPr/>
                </a:pPr>
                <a:endParaRPr lang="en-US" altLang="zh-CN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307" name="矩形 7"/>
              <p:cNvSpPr>
                <a:spLocks noChangeArrowheads="1"/>
              </p:cNvSpPr>
              <p:nvPr/>
            </p:nvSpPr>
            <p:spPr bwMode="auto">
              <a:xfrm>
                <a:off x="5663064" y="2563561"/>
                <a:ext cx="1961627" cy="4618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defRPr/>
                </a:pPr>
                <a:r>
                  <a:rPr lang="en-US" altLang="zh-CN" b="0" i="1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L</a:t>
                </a:r>
                <a:r>
                  <a:rPr lang="en-US" altLang="zh-CN" b="0" i="1" baseline="30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altLang="zh-CN" b="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(</a:t>
                </a:r>
                <a:r>
                  <a:rPr lang="en-US" altLang="zh-CN" b="0" i="1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  <a:r>
                  <a:rPr lang="en-US" altLang="zh-CN" b="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en-US" altLang="zh-CN" b="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)=</a:t>
                </a:r>
                <a:r>
                  <a:rPr lang="en-US" altLang="zh-CN" b="0" i="1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L</a:t>
                </a:r>
                <a:r>
                  <a:rPr lang="en-US" altLang="zh-CN" b="0" i="1" baseline="30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 </a:t>
                </a:r>
                <a:r>
                  <a:rPr lang="en-US" altLang="zh-CN" b="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(</a:t>
                </a:r>
                <a:r>
                  <a:rPr lang="en-US" altLang="zh-CN" b="0" i="1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G</a:t>
                </a:r>
                <a:r>
                  <a:rPr lang="en-US" altLang="zh-CN" b="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n-US" altLang="zh-CN" b="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)</a:t>
                </a:r>
                <a:endParaRPr lang="en-US" altLang="zh-CN" sz="6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椭圆 43"/>
            <p:cNvSpPr/>
            <p:nvPr/>
          </p:nvSpPr>
          <p:spPr bwMode="auto">
            <a:xfrm>
              <a:off x="7452117" y="2933766"/>
              <a:ext cx="45720" cy="45720"/>
            </a:xfrm>
            <a:prstGeom prst="ellipse">
              <a:avLst/>
            </a:prstGeom>
            <a:solidFill>
              <a:srgbClr val="810080"/>
            </a:solidFill>
            <a:ln w="9525" cap="flat" cmpd="sng" algn="ctr">
              <a:solidFill>
                <a:srgbClr val="810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6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421" grpId="0" animBg="1"/>
      <p:bldP spid="33" grpId="0" animBg="1"/>
      <p:bldP spid="12298" grpId="0" animBg="1"/>
      <p:bldP spid="12299" grpId="0"/>
      <p:bldP spid="6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3745" y="6373813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862DB4A-1457-43C1-9F47-498E5976EF22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9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7421" name="Text Box 29"/>
          <p:cNvSpPr txBox="1">
            <a:spLocks noChangeArrowheads="1"/>
          </p:cNvSpPr>
          <p:nvPr/>
        </p:nvSpPr>
        <p:spPr bwMode="auto">
          <a:xfrm>
            <a:off x="322263" y="871538"/>
            <a:ext cx="8364536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     </a:t>
            </a:r>
            <a:r>
              <a:rPr lang="en-US" altLang="zh-CN" dirty="0" smtClean="0"/>
              <a:t>(2)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G=(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),  </a:t>
            </a:r>
            <a:r>
              <a:rPr lang="zh-CN" altLang="en-US" dirty="0" smtClean="0"/>
              <a:t>则线图</a:t>
            </a:r>
            <a:r>
              <a:rPr lang="en-US" altLang="zh-CN" dirty="0" smtClean="0"/>
              <a:t>L(G)</a:t>
            </a:r>
            <a:r>
              <a:rPr lang="zh-CN" altLang="en-US" dirty="0" smtClean="0"/>
              <a:t> 边数为</a:t>
            </a:r>
            <a:r>
              <a:rPr lang="en-US" altLang="zh-CN" dirty="0" smtClean="0"/>
              <a:t>: </a:t>
            </a:r>
            <a:endParaRPr lang="zh-CN" altLang="en-US" dirty="0" smtClean="0"/>
          </a:p>
        </p:txBody>
      </p:sp>
      <p:graphicFrame>
        <p:nvGraphicFramePr>
          <p:cNvPr id="8274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393666"/>
              </p:ext>
            </p:extLst>
          </p:nvPr>
        </p:nvGraphicFramePr>
        <p:xfrm>
          <a:off x="2951163" y="1341438"/>
          <a:ext cx="293528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Equation" r:id="rId3" imgW="1828800" imgH="444240" progId="Equation.DSMT4">
                  <p:embed/>
                </p:oleObj>
              </mc:Choice>
              <mc:Fallback>
                <p:oleObj name="Equation" r:id="rId3" imgW="1828800" imgH="44424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1341438"/>
                        <a:ext cx="2935287" cy="739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23" name="Text Box 31"/>
          <p:cNvSpPr txBox="1">
            <a:spLocks noChangeArrowheads="1"/>
          </p:cNvSpPr>
          <p:nvPr/>
        </p:nvSpPr>
        <p:spPr bwMode="auto">
          <a:xfrm>
            <a:off x="322263" y="2073275"/>
            <a:ext cx="8364536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证法一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由线图的定义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L(G)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个顶点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中任一顶点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关联于该顶点的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d(v)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条边将产生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L(G)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       条边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L(G)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中的总边数为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2742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549404"/>
              </p:ext>
            </p:extLst>
          </p:nvPr>
        </p:nvGraphicFramePr>
        <p:xfrm>
          <a:off x="5562600" y="2436088"/>
          <a:ext cx="5095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Equation" r:id="rId5" imgW="317225" imgH="253780" progId="Equation.DSMT4">
                  <p:embed/>
                </p:oleObj>
              </mc:Choice>
              <mc:Fallback>
                <p:oleObj name="Equation" r:id="rId5" imgW="317225" imgH="2537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436088"/>
                        <a:ext cx="509588" cy="422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2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214076"/>
              </p:ext>
            </p:extLst>
          </p:nvPr>
        </p:nvGraphicFramePr>
        <p:xfrm>
          <a:off x="2057400" y="2851288"/>
          <a:ext cx="64833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7" imgW="4038480" imgH="444240" progId="Equation.DSMT4">
                  <p:embed/>
                </p:oleObj>
              </mc:Choice>
              <mc:Fallback>
                <p:oleObj name="Equation" r:id="rId7" imgW="4038480" imgH="4442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51288"/>
                        <a:ext cx="6483350" cy="739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22263" y="4909262"/>
            <a:ext cx="8364536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     </a:t>
            </a:r>
            <a:r>
              <a:rPr lang="en-US" altLang="zh-CN" dirty="0" smtClean="0"/>
              <a:t>(3) </a:t>
            </a:r>
            <a:r>
              <a:rPr lang="zh-CN" altLang="en-US" dirty="0" smtClean="0"/>
              <a:t>一个连通图同构于它的线图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当且仅当它是圈</a:t>
            </a:r>
            <a:r>
              <a:rPr lang="en-US" altLang="zh-CN" dirty="0" smtClean="0"/>
              <a:t>. </a:t>
            </a:r>
            <a:endParaRPr lang="zh-CN" altLang="en-US" dirty="0" smtClean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22262" y="5401002"/>
            <a:ext cx="8364537" cy="1200329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     </a:t>
            </a:r>
            <a:r>
              <a:rPr lang="en-US" altLang="zh-CN" dirty="0"/>
              <a:t>(4) </a:t>
            </a:r>
            <a:r>
              <a:rPr lang="zh-CN" altLang="en-US" dirty="0"/>
              <a:t>若图</a:t>
            </a:r>
            <a:r>
              <a:rPr lang="en-US" altLang="zh-CN" dirty="0"/>
              <a:t>G</a:t>
            </a:r>
            <a:r>
              <a:rPr lang="zh-CN" altLang="en-US" dirty="0"/>
              <a:t>和</a:t>
            </a:r>
            <a:r>
              <a:rPr lang="en-US" altLang="zh-CN" dirty="0"/>
              <a:t>H</a:t>
            </a:r>
            <a:r>
              <a:rPr lang="zh-CN" altLang="en-US" dirty="0"/>
              <a:t>有同构的线图</a:t>
            </a:r>
            <a:r>
              <a:rPr lang="en-US" altLang="zh-CN" dirty="0"/>
              <a:t>, </a:t>
            </a:r>
            <a:r>
              <a:rPr lang="zh-CN" altLang="en-US" dirty="0"/>
              <a:t>则除了</a:t>
            </a:r>
            <a:r>
              <a:rPr lang="en-US" altLang="zh-CN" dirty="0"/>
              <a:t>K</a:t>
            </a:r>
            <a:r>
              <a:rPr lang="en-US" altLang="zh-CN" baseline="-25000" dirty="0"/>
              <a:t>3</a:t>
            </a:r>
            <a:r>
              <a:rPr lang="zh-CN" altLang="en-US" dirty="0"/>
              <a:t>和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1,3</a:t>
            </a:r>
            <a:r>
              <a:rPr lang="zh-CN" altLang="en-US" dirty="0"/>
              <a:t>外</a:t>
            </a:r>
            <a:r>
              <a:rPr lang="en-US" altLang="zh-CN" dirty="0"/>
              <a:t>, </a:t>
            </a:r>
            <a:r>
              <a:rPr lang="en-US" altLang="zh-CN" dirty="0" smtClean="0"/>
              <a:t>G</a:t>
            </a:r>
            <a:r>
              <a:rPr lang="zh-CN" altLang="en-US" dirty="0"/>
              <a:t>和</a:t>
            </a:r>
            <a:r>
              <a:rPr lang="en-US" altLang="zh-CN" dirty="0"/>
              <a:t>H</a:t>
            </a:r>
            <a:r>
              <a:rPr lang="zh-CN" altLang="en-US" dirty="0"/>
              <a:t>同构</a:t>
            </a:r>
            <a:r>
              <a:rPr lang="en-US" altLang="zh-CN" dirty="0"/>
              <a:t>. (</a:t>
            </a:r>
            <a:r>
              <a:rPr lang="en-US" altLang="zh-CN" b="0" dirty="0"/>
              <a:t>H. Whitney,  </a:t>
            </a:r>
            <a:r>
              <a:rPr lang="en-US" altLang="zh-CN" b="0" i="1" dirty="0"/>
              <a:t>Congruent </a:t>
            </a:r>
            <a:r>
              <a:rPr lang="en-US" altLang="zh-CN" b="0" i="1" dirty="0" smtClean="0"/>
              <a:t>graphs </a:t>
            </a:r>
            <a:r>
              <a:rPr lang="en-US" altLang="zh-CN" b="0" i="1" dirty="0"/>
              <a:t>and the </a:t>
            </a:r>
            <a:r>
              <a:rPr lang="en-US" altLang="zh-CN" b="0" i="1" dirty="0" smtClean="0"/>
              <a:t>connectivity </a:t>
            </a:r>
            <a:r>
              <a:rPr lang="en-US" altLang="zh-CN" b="0" i="1" dirty="0"/>
              <a:t>of </a:t>
            </a:r>
            <a:r>
              <a:rPr lang="en-US" altLang="zh-CN" b="0" i="1" dirty="0" smtClean="0"/>
              <a:t>graphs</a:t>
            </a:r>
            <a:r>
              <a:rPr lang="en-US" altLang="zh-CN" b="0" dirty="0"/>
              <a:t>,  </a:t>
            </a:r>
            <a:r>
              <a:rPr lang="en-US" altLang="zh-CN" dirty="0"/>
              <a:t>American Journal of Mathematics 54 (1932) </a:t>
            </a:r>
            <a:r>
              <a:rPr lang="en-US" altLang="zh-CN" b="0" dirty="0"/>
              <a:t>150–168</a:t>
            </a:r>
            <a:r>
              <a:rPr lang="en-US" altLang="zh-CN" dirty="0"/>
              <a:t>)</a:t>
            </a: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318703" y="3590200"/>
            <a:ext cx="8364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证法二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对线图应用握手定理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338312"/>
              </p:ext>
            </p:extLst>
          </p:nvPr>
        </p:nvGraphicFramePr>
        <p:xfrm>
          <a:off x="318703" y="4054022"/>
          <a:ext cx="778668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9" imgW="4851360" imgH="431640" progId="Equation.DSMT4">
                  <p:embed/>
                </p:oleObj>
              </mc:Choice>
              <mc:Fallback>
                <p:oleObj name="Equation" r:id="rId9" imgW="4851360" imgH="431640" progId="Equation.DSMT4">
                  <p:embed/>
                  <p:pic>
                    <p:nvPicPr>
                      <p:cNvPr id="82742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03" y="4054022"/>
                        <a:ext cx="7786688" cy="7191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421" grpId="0" animBg="1"/>
      <p:bldP spid="827423" grpId="0"/>
      <p:bldP spid="10" grpId="0" animBg="1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15930</TotalTime>
  <Words>1173</Words>
  <Application>Microsoft Office PowerPoint</Application>
  <PresentationFormat>全屏显示(4:3)</PresentationFormat>
  <Paragraphs>133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黑体</vt:lpstr>
      <vt:lpstr>华文行楷</vt:lpstr>
      <vt:lpstr>华文楷体</vt:lpstr>
      <vt:lpstr>华文新魏</vt:lpstr>
      <vt:lpstr>宋体</vt:lpstr>
      <vt:lpstr>Arial</vt:lpstr>
      <vt:lpstr>Times New Roman</vt:lpstr>
      <vt:lpstr>Wingdings</vt:lpstr>
      <vt:lpstr>Soaring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hz</dc:creator>
  <cp:lastModifiedBy>hz</cp:lastModifiedBy>
  <cp:revision>1477</cp:revision>
  <dcterms:created xsi:type="dcterms:W3CDTF">1601-01-01T00:00:00Z</dcterms:created>
  <dcterms:modified xsi:type="dcterms:W3CDTF">2021-11-04T13:45:51Z</dcterms:modified>
</cp:coreProperties>
</file>