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35"/>
  </p:notesMasterIdLst>
  <p:handoutMasterIdLst>
    <p:handoutMasterId r:id="rId36"/>
  </p:handoutMasterIdLst>
  <p:sldIdLst>
    <p:sldId id="632" r:id="rId2"/>
    <p:sldId id="723" r:id="rId3"/>
    <p:sldId id="638" r:id="rId4"/>
    <p:sldId id="766" r:id="rId5"/>
    <p:sldId id="702" r:id="rId6"/>
    <p:sldId id="740" r:id="rId7"/>
    <p:sldId id="741" r:id="rId8"/>
    <p:sldId id="742" r:id="rId9"/>
    <p:sldId id="743" r:id="rId10"/>
    <p:sldId id="745" r:id="rId11"/>
    <p:sldId id="746" r:id="rId12"/>
    <p:sldId id="747" r:id="rId13"/>
    <p:sldId id="748" r:id="rId14"/>
    <p:sldId id="749" r:id="rId15"/>
    <p:sldId id="750" r:id="rId16"/>
    <p:sldId id="752" r:id="rId17"/>
    <p:sldId id="754" r:id="rId18"/>
    <p:sldId id="755" r:id="rId19"/>
    <p:sldId id="756" r:id="rId20"/>
    <p:sldId id="757" r:id="rId21"/>
    <p:sldId id="758" r:id="rId22"/>
    <p:sldId id="759" r:id="rId23"/>
    <p:sldId id="760" r:id="rId24"/>
    <p:sldId id="761" r:id="rId25"/>
    <p:sldId id="762" r:id="rId26"/>
    <p:sldId id="763" r:id="rId27"/>
    <p:sldId id="764" r:id="rId28"/>
    <p:sldId id="765" r:id="rId29"/>
    <p:sldId id="771" r:id="rId30"/>
    <p:sldId id="769" r:id="rId31"/>
    <p:sldId id="770" r:id="rId32"/>
    <p:sldId id="739" r:id="rId33"/>
    <p:sldId id="631" r:id="rId34"/>
  </p:sldIdLst>
  <p:sldSz cx="9144000" cy="6858000" type="screen4x3"/>
  <p:notesSz cx="7010400" cy="9236075"/>
  <p:defaultTex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1C3146"/>
    <a:srgbClr val="10203A"/>
    <a:srgbClr val="2B51AA"/>
    <a:srgbClr val="406385"/>
    <a:srgbClr val="BEDDF1"/>
    <a:srgbClr val="810080"/>
    <a:srgbClr val="698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10" autoAdjust="0"/>
    <p:restoredTop sz="97407" autoAdjust="0"/>
  </p:normalViewPr>
  <p:slideViewPr>
    <p:cSldViewPr>
      <p:cViewPr varScale="1">
        <p:scale>
          <a:sx n="91" d="100"/>
          <a:sy n="91" d="100"/>
        </p:scale>
        <p:origin x="1518"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4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zh-CN"/>
          </a:p>
        </p:txBody>
      </p:sp>
      <p:sp>
        <p:nvSpPr>
          <p:cNvPr id="63491" name="Rectangle 3"/>
          <p:cNvSpPr>
            <a:spLocks noGrp="1" noChangeArrowheads="1"/>
          </p:cNvSpPr>
          <p:nvPr>
            <p:ph type="dt" sz="quarter" idx="1"/>
          </p:nvPr>
        </p:nvSpPr>
        <p:spPr bwMode="auto">
          <a:xfrm>
            <a:off x="3970338" y="0"/>
            <a:ext cx="30384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zh-CN"/>
          </a:p>
        </p:txBody>
      </p:sp>
      <p:sp>
        <p:nvSpPr>
          <p:cNvPr id="63492" name="Rectangle 4"/>
          <p:cNvSpPr>
            <a:spLocks noGrp="1" noChangeArrowheads="1"/>
          </p:cNvSpPr>
          <p:nvPr>
            <p:ph type="ftr" sz="quarter" idx="2"/>
          </p:nvPr>
        </p:nvSpPr>
        <p:spPr bwMode="auto">
          <a:xfrm>
            <a:off x="0" y="8772525"/>
            <a:ext cx="30384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zh-CN"/>
          </a:p>
        </p:txBody>
      </p:sp>
      <p:sp>
        <p:nvSpPr>
          <p:cNvPr id="63493" name="Rectangle 5"/>
          <p:cNvSpPr>
            <a:spLocks noGrp="1" noChangeArrowheads="1"/>
          </p:cNvSpPr>
          <p:nvPr>
            <p:ph type="sldNum" sz="quarter" idx="3"/>
          </p:nvPr>
        </p:nvSpPr>
        <p:spPr bwMode="auto">
          <a:xfrm>
            <a:off x="3970338" y="8772525"/>
            <a:ext cx="30384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FFFC638-FC1D-4B62-B824-4024A217E59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84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30" tIns="46415" rIns="92830" bIns="46415" numCol="1" anchor="t" anchorCtr="0" compatLnSpc="1">
            <a:prstTxWarp prst="textNoShape">
              <a:avLst/>
            </a:prstTxWarp>
          </a:bodyPr>
          <a:lstStyle>
            <a:lvl1pPr defTabSz="928688" eaLnBrk="1" hangingPunct="1">
              <a:defRPr sz="1200" b="0">
                <a:latin typeface="Arial" panose="020B0604020202020204" pitchFamily="34" charset="0"/>
              </a:defRPr>
            </a:lvl1pPr>
          </a:lstStyle>
          <a:p>
            <a:pPr>
              <a:defRPr/>
            </a:pPr>
            <a:endParaRPr lang="en-US" altLang="zh-CN"/>
          </a:p>
        </p:txBody>
      </p:sp>
      <p:sp>
        <p:nvSpPr>
          <p:cNvPr id="27651" name="Rectangle 3"/>
          <p:cNvSpPr>
            <a:spLocks noGrp="1" noChangeArrowheads="1"/>
          </p:cNvSpPr>
          <p:nvPr>
            <p:ph type="dt" idx="1"/>
          </p:nvPr>
        </p:nvSpPr>
        <p:spPr bwMode="auto">
          <a:xfrm>
            <a:off x="3971925" y="0"/>
            <a:ext cx="30384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30" tIns="46415" rIns="92830" bIns="46415" numCol="1" anchor="t" anchorCtr="0" compatLnSpc="1">
            <a:prstTxWarp prst="textNoShape">
              <a:avLst/>
            </a:prstTxWarp>
          </a:bodyPr>
          <a:lstStyle>
            <a:lvl1pPr algn="r" defTabSz="928688" eaLnBrk="1" hangingPunct="1">
              <a:defRPr sz="1200" b="0">
                <a:latin typeface="Arial" panose="020B0604020202020204" pitchFamily="34"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p:cNvSpPr>
            <a:spLocks noGrp="1" noChangeArrowheads="1"/>
          </p:cNvSpPr>
          <p:nvPr>
            <p:ph type="body" sz="quarter" idx="3"/>
          </p:nvPr>
        </p:nvSpPr>
        <p:spPr bwMode="auto">
          <a:xfrm>
            <a:off x="935038" y="4387850"/>
            <a:ext cx="5140325"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30" tIns="46415" rIns="92830" bIns="46415"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54" name="Rectangle 6"/>
          <p:cNvSpPr>
            <a:spLocks noGrp="1" noChangeArrowheads="1"/>
          </p:cNvSpPr>
          <p:nvPr>
            <p:ph type="ftr" sz="quarter" idx="4"/>
          </p:nvPr>
        </p:nvSpPr>
        <p:spPr bwMode="auto">
          <a:xfrm>
            <a:off x="0" y="8774113"/>
            <a:ext cx="30384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30" tIns="46415" rIns="92830" bIns="46415" numCol="1" anchor="b" anchorCtr="0" compatLnSpc="1">
            <a:prstTxWarp prst="textNoShape">
              <a:avLst/>
            </a:prstTxWarp>
          </a:bodyPr>
          <a:lstStyle>
            <a:lvl1pPr defTabSz="928688" eaLnBrk="1" hangingPunct="1">
              <a:defRPr sz="1200" b="0">
                <a:latin typeface="Arial" panose="020B0604020202020204" pitchFamily="34" charset="0"/>
              </a:defRPr>
            </a:lvl1pPr>
          </a:lstStyle>
          <a:p>
            <a:pPr>
              <a:defRPr/>
            </a:pPr>
            <a:endParaRPr lang="en-US" altLang="zh-CN"/>
          </a:p>
        </p:txBody>
      </p:sp>
      <p:sp>
        <p:nvSpPr>
          <p:cNvPr id="27655" name="Rectangle 7"/>
          <p:cNvSpPr>
            <a:spLocks noGrp="1" noChangeArrowheads="1"/>
          </p:cNvSpPr>
          <p:nvPr>
            <p:ph type="sldNum" sz="quarter" idx="5"/>
          </p:nvPr>
        </p:nvSpPr>
        <p:spPr bwMode="auto">
          <a:xfrm>
            <a:off x="3971925" y="8774113"/>
            <a:ext cx="30384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30" tIns="46415" rIns="92830" bIns="46415" numCol="1" anchor="b" anchorCtr="0" compatLnSpc="1">
            <a:prstTxWarp prst="textNoShape">
              <a:avLst/>
            </a:prstTxWarp>
          </a:bodyPr>
          <a:lstStyle>
            <a:lvl1pPr algn="r" defTabSz="928688" eaLnBrk="1" hangingPunct="1">
              <a:defRPr sz="1200" b="0">
                <a:latin typeface="Arial" panose="020B0604020202020204" pitchFamily="34" charset="0"/>
              </a:defRPr>
            </a:lvl1pPr>
          </a:lstStyle>
          <a:p>
            <a:pPr>
              <a:defRPr/>
            </a:pPr>
            <a:fld id="{38607E33-3A3F-4ED1-9569-ADCA0566DC7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9813"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11981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4" name="Rectangle 6"/>
          <p:cNvSpPr>
            <a:spLocks noGrp="1" noChangeArrowheads="1"/>
          </p:cNvSpPr>
          <p:nvPr>
            <p:ph type="dt" sz="half" idx="10"/>
          </p:nvPr>
        </p:nvSpPr>
        <p:spPr>
          <a:ln/>
        </p:spPr>
        <p:txBody>
          <a:bodyPr/>
          <a:lstStyle>
            <a:lvl1pPr>
              <a:defRPr/>
            </a:lvl1pPr>
          </a:lstStyle>
          <a:p>
            <a:pPr>
              <a:defRPr/>
            </a:pPr>
            <a:fld id="{9D5CD427-E72C-4F28-A747-68BE8737D09B}" type="datetime1">
              <a:rPr lang="zh-CN" altLang="en-US"/>
              <a:pPr>
                <a:defRPr/>
              </a:pPr>
              <a:t>2021/11/2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5EC88DF-9263-48B3-B5A4-5165B2EDAC94}" type="slidenum">
              <a:rPr lang="zh-CN" altLang="en-US"/>
              <a:pPr>
                <a:defRPr/>
              </a:pPr>
              <a:t>‹#›</a:t>
            </a:fld>
            <a:endParaRPr lang="en-US" altLang="zh-CN"/>
          </a:p>
        </p:txBody>
      </p:sp>
    </p:spTree>
    <p:extLst>
      <p:ext uri="{BB962C8B-B14F-4D97-AF65-F5344CB8AC3E}">
        <p14:creationId xmlns:p14="http://schemas.microsoft.com/office/powerpoint/2010/main" val="84459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E1A5D252-DF9C-4A3B-A5FC-879D23C2D525}" type="datetime1">
              <a:rPr lang="zh-CN" altLang="en-US"/>
              <a:pPr>
                <a:defRPr/>
              </a:pPr>
              <a:t>2021/11/2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D07D4C2-B102-47D3-B6EE-2EF5D93F8C61}" type="slidenum">
              <a:rPr lang="zh-CN" altLang="en-US"/>
              <a:pPr>
                <a:defRPr/>
              </a:pPr>
              <a:t>‹#›</a:t>
            </a:fld>
            <a:endParaRPr lang="en-US" altLang="zh-CN"/>
          </a:p>
        </p:txBody>
      </p:sp>
    </p:spTree>
    <p:extLst>
      <p:ext uri="{BB962C8B-B14F-4D97-AF65-F5344CB8AC3E}">
        <p14:creationId xmlns:p14="http://schemas.microsoft.com/office/powerpoint/2010/main" val="292883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F229B9D3-A1E5-4B97-ADCE-65CFA8408623}" type="datetime1">
              <a:rPr lang="zh-CN" altLang="en-US"/>
              <a:pPr>
                <a:defRPr/>
              </a:pPr>
              <a:t>2021/11/2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82F9655-707A-4B6E-8378-D1D7F9092DE6}" type="slidenum">
              <a:rPr lang="zh-CN" altLang="en-US"/>
              <a:pPr>
                <a:defRPr/>
              </a:pPr>
              <a:t>‹#›</a:t>
            </a:fld>
            <a:endParaRPr lang="en-US" altLang="zh-CN"/>
          </a:p>
        </p:txBody>
      </p:sp>
    </p:spTree>
    <p:extLst>
      <p:ext uri="{BB962C8B-B14F-4D97-AF65-F5344CB8AC3E}">
        <p14:creationId xmlns:p14="http://schemas.microsoft.com/office/powerpoint/2010/main" val="158336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97E63F7B-01D0-4E93-AFFF-65E044FD6FD6}" type="datetime1">
              <a:rPr lang="zh-CN" altLang="en-US"/>
              <a:pPr>
                <a:defRPr/>
              </a:pPr>
              <a:t>2021/11/2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24489F1-C3E6-42ED-9368-65A677EB9F13}" type="slidenum">
              <a:rPr lang="zh-CN" altLang="en-US"/>
              <a:pPr>
                <a:defRPr/>
              </a:pPr>
              <a:t>‹#›</a:t>
            </a:fld>
            <a:endParaRPr lang="en-US" altLang="zh-CN"/>
          </a:p>
        </p:txBody>
      </p:sp>
    </p:spTree>
    <p:extLst>
      <p:ext uri="{BB962C8B-B14F-4D97-AF65-F5344CB8AC3E}">
        <p14:creationId xmlns:p14="http://schemas.microsoft.com/office/powerpoint/2010/main" val="243374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31574CD7-F32C-45EF-A4F6-40B37E92F24E}" type="datetime1">
              <a:rPr lang="zh-CN" altLang="en-US"/>
              <a:pPr>
                <a:defRPr/>
              </a:pPr>
              <a:t>2021/11/2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B7A503CB-C82C-48F8-A31D-916BE70830B9}" type="slidenum">
              <a:rPr lang="zh-CN" altLang="en-US"/>
              <a:pPr>
                <a:defRPr/>
              </a:pPr>
              <a:t>‹#›</a:t>
            </a:fld>
            <a:endParaRPr lang="en-US" altLang="zh-CN"/>
          </a:p>
        </p:txBody>
      </p:sp>
    </p:spTree>
    <p:extLst>
      <p:ext uri="{BB962C8B-B14F-4D97-AF65-F5344CB8AC3E}">
        <p14:creationId xmlns:p14="http://schemas.microsoft.com/office/powerpoint/2010/main" val="1907878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45777805-824A-408D-B2B0-8C1252333AF7}" type="datetime1">
              <a:rPr lang="zh-CN" altLang="en-US"/>
              <a:pPr>
                <a:defRPr/>
              </a:pPr>
              <a:t>2021/11/2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45A7D6B6-1183-40F8-A212-D7F27929FF37}" type="slidenum">
              <a:rPr lang="zh-CN" altLang="en-US"/>
              <a:pPr>
                <a:defRPr/>
              </a:pPr>
              <a:t>‹#›</a:t>
            </a:fld>
            <a:endParaRPr lang="en-US" altLang="zh-CN"/>
          </a:p>
        </p:txBody>
      </p:sp>
    </p:spTree>
    <p:extLst>
      <p:ext uri="{BB962C8B-B14F-4D97-AF65-F5344CB8AC3E}">
        <p14:creationId xmlns:p14="http://schemas.microsoft.com/office/powerpoint/2010/main" val="945989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9EC75B89-E0D9-4483-B6BA-706F74515828}" type="datetime1">
              <a:rPr lang="zh-CN" altLang="en-US"/>
              <a:pPr>
                <a:defRPr/>
              </a:pPr>
              <a:t>2021/11/2</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F5976AD7-C157-4953-B263-343355E5165A}" type="slidenum">
              <a:rPr lang="zh-CN" altLang="en-US"/>
              <a:pPr>
                <a:defRPr/>
              </a:pPr>
              <a:t>‹#›</a:t>
            </a:fld>
            <a:endParaRPr lang="en-US" altLang="zh-CN"/>
          </a:p>
        </p:txBody>
      </p:sp>
    </p:spTree>
    <p:extLst>
      <p:ext uri="{BB962C8B-B14F-4D97-AF65-F5344CB8AC3E}">
        <p14:creationId xmlns:p14="http://schemas.microsoft.com/office/powerpoint/2010/main" val="715731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BCF68A7D-D4FD-4EBB-98D0-FBEAAE8AD063}" type="datetime1">
              <a:rPr lang="zh-CN" altLang="en-US"/>
              <a:pPr>
                <a:defRPr/>
              </a:pPr>
              <a:t>2021/11/2</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4DF18DA0-732E-4916-AB8C-6B7BA1A1CB72}" type="slidenum">
              <a:rPr lang="zh-CN" altLang="en-US"/>
              <a:pPr>
                <a:defRPr/>
              </a:pPr>
              <a:t>‹#›</a:t>
            </a:fld>
            <a:endParaRPr lang="en-US" altLang="zh-CN"/>
          </a:p>
        </p:txBody>
      </p:sp>
    </p:spTree>
    <p:extLst>
      <p:ext uri="{BB962C8B-B14F-4D97-AF65-F5344CB8AC3E}">
        <p14:creationId xmlns:p14="http://schemas.microsoft.com/office/powerpoint/2010/main" val="208175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4F7BB891-B631-4F34-BAA0-B0CAC96E0805}" type="datetime1">
              <a:rPr lang="zh-CN" altLang="en-US"/>
              <a:pPr>
                <a:defRPr/>
              </a:pPr>
              <a:t>2021/11/2</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49DBFD4E-2E5C-4BCF-BACB-10E0D241D1FD}" type="slidenum">
              <a:rPr lang="zh-CN" altLang="en-US"/>
              <a:pPr>
                <a:defRPr/>
              </a:pPr>
              <a:t>‹#›</a:t>
            </a:fld>
            <a:endParaRPr lang="en-US" altLang="zh-CN"/>
          </a:p>
        </p:txBody>
      </p:sp>
    </p:spTree>
    <p:extLst>
      <p:ext uri="{BB962C8B-B14F-4D97-AF65-F5344CB8AC3E}">
        <p14:creationId xmlns:p14="http://schemas.microsoft.com/office/powerpoint/2010/main" val="1234634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882A1BB3-23A4-41B9-A4CA-37B061ABAF86}" type="datetime1">
              <a:rPr lang="zh-CN" altLang="en-US"/>
              <a:pPr>
                <a:defRPr/>
              </a:pPr>
              <a:t>2021/11/2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09F55B6-68F3-4F54-BC31-23C1000869F6}" type="slidenum">
              <a:rPr lang="zh-CN" altLang="en-US"/>
              <a:pPr>
                <a:defRPr/>
              </a:pPr>
              <a:t>‹#›</a:t>
            </a:fld>
            <a:endParaRPr lang="en-US" altLang="zh-CN"/>
          </a:p>
        </p:txBody>
      </p:sp>
    </p:spTree>
    <p:extLst>
      <p:ext uri="{BB962C8B-B14F-4D97-AF65-F5344CB8AC3E}">
        <p14:creationId xmlns:p14="http://schemas.microsoft.com/office/powerpoint/2010/main" val="2170865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9E1B51C6-510D-459E-915D-57C2662503F3}" type="datetime1">
              <a:rPr lang="zh-CN" altLang="en-US"/>
              <a:pPr>
                <a:defRPr/>
              </a:pPr>
              <a:t>2021/11/2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19268F21-9867-42F8-85F8-EC8A934DD71D}" type="slidenum">
              <a:rPr lang="zh-CN" altLang="en-US"/>
              <a:pPr>
                <a:defRPr/>
              </a:pPr>
              <a:t>‹#›</a:t>
            </a:fld>
            <a:endParaRPr lang="en-US" altLang="zh-CN"/>
          </a:p>
        </p:txBody>
      </p:sp>
    </p:spTree>
    <p:extLst>
      <p:ext uri="{BB962C8B-B14F-4D97-AF65-F5344CB8AC3E}">
        <p14:creationId xmlns:p14="http://schemas.microsoft.com/office/powerpoint/2010/main" val="3271583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8789"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18790"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eaLnBrk="1" hangingPunct="1">
              <a:defRPr kumimoji="0" sz="1400" b="0"/>
            </a:lvl1pPr>
          </a:lstStyle>
          <a:p>
            <a:pPr>
              <a:defRPr/>
            </a:pPr>
            <a:fld id="{02B77C5D-44CF-4A6C-B47F-0226A331A185}" type="datetime1">
              <a:rPr lang="zh-CN" altLang="en-US"/>
              <a:pPr>
                <a:defRPr/>
              </a:pPr>
              <a:t>2021/11/2</a:t>
            </a:fld>
            <a:endParaRPr lang="en-US" altLang="zh-CN"/>
          </a:p>
        </p:txBody>
      </p:sp>
      <p:sp>
        <p:nvSpPr>
          <p:cNvPr id="118791"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eaLnBrk="1" hangingPunct="1">
              <a:defRPr kumimoji="0" sz="1400" b="0"/>
            </a:lvl1pPr>
          </a:lstStyle>
          <a:p>
            <a:pPr>
              <a:defRPr/>
            </a:pPr>
            <a:endParaRPr lang="en-US" altLang="zh-CN"/>
          </a:p>
        </p:txBody>
      </p:sp>
      <p:sp>
        <p:nvSpPr>
          <p:cNvPr id="118792"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eaLnBrk="1" hangingPunct="1">
              <a:defRPr kumimoji="0" sz="1400" b="0"/>
            </a:lvl1pPr>
          </a:lstStyle>
          <a:p>
            <a:pPr>
              <a:defRPr/>
            </a:pPr>
            <a:fld id="{A36E9622-EF01-473C-8F66-EF462CECFAA9}" type="slidenum">
              <a:rPr lang="zh-CN" altLang="en-US"/>
              <a:pPr>
                <a:defRPr/>
              </a:pPr>
              <a:t>‹#›</a:t>
            </a:fld>
            <a:endParaRPr lang="en-US" altLang="zh-CN"/>
          </a:p>
        </p:txBody>
      </p:sp>
      <p:sp>
        <p:nvSpPr>
          <p:cNvPr id="1030"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3" name="Rectangle 13"/>
          <p:cNvSpPr>
            <a:spLocks noChangeArrowheads="1"/>
          </p:cNvSpPr>
          <p:nvPr/>
        </p:nvSpPr>
        <p:spPr bwMode="auto">
          <a:xfrm>
            <a:off x="2967038"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Tree>
  </p:cSld>
  <p:clrMap bg1="dk2" tx1="lt1" bg2="dk1"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lvl1pPr algn="ctr" rtl="0" eaLnBrk="0" fontAlgn="base" hangingPunct="0">
        <a:spcBef>
          <a:spcPct val="0"/>
        </a:spcBef>
        <a:spcAft>
          <a:spcPct val="0"/>
        </a:spcAft>
        <a:defRPr kumimoji="1" sz="4400"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6.w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839913" y="1905000"/>
            <a:ext cx="497522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SzTx/>
              <a:buFontTx/>
              <a:buNone/>
              <a:defRPr/>
            </a:pPr>
            <a:r>
              <a:rPr kumimoji="0" lang="zh-CN" altLang="en-US" sz="5400" b="0" dirty="0" smtClean="0">
                <a:solidFill>
                  <a:schemeClr val="bg2">
                    <a:lumMod val="85000"/>
                    <a:lumOff val="15000"/>
                  </a:schemeClr>
                </a:solidFill>
                <a:ea typeface="华文新魏" panose="02010800040101010101" pitchFamily="2" charset="-122"/>
              </a:rPr>
              <a:t> </a:t>
            </a:r>
            <a:r>
              <a:rPr kumimoji="0" lang="zh-CN" altLang="en-US" sz="6000" dirty="0" smtClean="0">
                <a:solidFill>
                  <a:schemeClr val="bg2">
                    <a:lumMod val="85000"/>
                    <a:lumOff val="15000"/>
                  </a:schemeClr>
                </a:solidFill>
                <a:ea typeface="华文新魏" panose="02010800040101010101" pitchFamily="2" charset="-122"/>
              </a:rPr>
              <a:t>图论及其应用</a:t>
            </a:r>
          </a:p>
        </p:txBody>
      </p:sp>
      <p:sp>
        <p:nvSpPr>
          <p:cNvPr id="10" name="Rectangle 5"/>
          <p:cNvSpPr>
            <a:spLocks noChangeArrowheads="1"/>
          </p:cNvSpPr>
          <p:nvPr/>
        </p:nvSpPr>
        <p:spPr bwMode="auto">
          <a:xfrm>
            <a:off x="2797175" y="4954588"/>
            <a:ext cx="3276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r>
              <a:rPr lang="zh-CN" altLang="en-US" sz="3600" dirty="0" smtClean="0">
                <a:solidFill>
                  <a:schemeClr val="bg2">
                    <a:lumMod val="85000"/>
                    <a:lumOff val="15000"/>
                  </a:schemeClr>
                </a:solidFill>
                <a:ea typeface="华文行楷" panose="02010800040101010101" pitchFamily="2" charset="-122"/>
              </a:rPr>
              <a:t>数学科学学院</a:t>
            </a:r>
          </a:p>
        </p:txBody>
      </p:sp>
      <p:sp>
        <p:nvSpPr>
          <p:cNvPr id="11" name="Text Box 2"/>
          <p:cNvSpPr txBox="1">
            <a:spLocks noChangeArrowheads="1"/>
          </p:cNvSpPr>
          <p:nvPr/>
        </p:nvSpPr>
        <p:spPr bwMode="auto">
          <a:xfrm>
            <a:off x="2101850" y="4379913"/>
            <a:ext cx="510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3600" b="0" dirty="0" smtClean="0">
                <a:solidFill>
                  <a:schemeClr val="bg2">
                    <a:lumMod val="85000"/>
                    <a:lumOff val="15000"/>
                  </a:schemeClr>
                </a:solidFill>
                <a:ea typeface="华文行楷" panose="02010800040101010101" pitchFamily="2" charset="-122"/>
              </a:rPr>
              <a:t>Email:  lvhz</a:t>
            </a:r>
            <a:r>
              <a:rPr lang="en-US" altLang="zh-CN" sz="2800" dirty="0" smtClean="0">
                <a:solidFill>
                  <a:schemeClr val="bg2">
                    <a:lumMod val="85000"/>
                    <a:lumOff val="15000"/>
                  </a:schemeClr>
                </a:solidFill>
              </a:rPr>
              <a:t>@uestc.edu.cn</a:t>
            </a:r>
            <a:endParaRPr lang="zh-CN" altLang="en-US" sz="2800" dirty="0" smtClean="0">
              <a:solidFill>
                <a:schemeClr val="bg2">
                  <a:lumMod val="85000"/>
                  <a:lumOff val="15000"/>
                </a:schemeClr>
              </a:solidFill>
            </a:endParaRPr>
          </a:p>
        </p:txBody>
      </p:sp>
      <p:sp>
        <p:nvSpPr>
          <p:cNvPr id="12" name="Rectangle 4"/>
          <p:cNvSpPr>
            <a:spLocks noChangeArrowheads="1"/>
          </p:cNvSpPr>
          <p:nvPr/>
        </p:nvSpPr>
        <p:spPr bwMode="auto">
          <a:xfrm>
            <a:off x="2438400" y="3825875"/>
            <a:ext cx="39941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defRPr/>
            </a:pPr>
            <a:r>
              <a:rPr lang="zh-CN" altLang="en-US" sz="3600" dirty="0" smtClean="0">
                <a:solidFill>
                  <a:schemeClr val="bg2">
                    <a:lumMod val="85000"/>
                    <a:lumOff val="15000"/>
                  </a:schemeClr>
                </a:solidFill>
                <a:latin typeface="华文楷体" panose="02010600040101010101" pitchFamily="2" charset="-122"/>
                <a:ea typeface="华文楷体" panose="02010600040101010101" pitchFamily="2" charset="-122"/>
              </a:rPr>
              <a:t>任课教师</a:t>
            </a:r>
            <a:r>
              <a:rPr lang="en-US" altLang="zh-CN" sz="3600" dirty="0" smtClean="0">
                <a:solidFill>
                  <a:schemeClr val="bg2">
                    <a:lumMod val="85000"/>
                    <a:lumOff val="15000"/>
                  </a:schemeClr>
                </a:solidFill>
                <a:latin typeface="华文楷体" panose="02010600040101010101" pitchFamily="2" charset="-122"/>
                <a:ea typeface="华文楷体" panose="02010600040101010101" pitchFamily="2" charset="-122"/>
              </a:rPr>
              <a:t>:  </a:t>
            </a:r>
            <a:r>
              <a:rPr lang="zh-CN" altLang="en-US" sz="3600" dirty="0" smtClean="0">
                <a:solidFill>
                  <a:schemeClr val="bg2">
                    <a:lumMod val="85000"/>
                    <a:lumOff val="15000"/>
                  </a:schemeClr>
                </a:solidFill>
                <a:latin typeface="华文楷体" panose="02010600040101010101" pitchFamily="2" charset="-122"/>
                <a:ea typeface="华文楷体" panose="02010600040101010101" pitchFamily="2" charset="-122"/>
              </a:rPr>
              <a:t>吕华众</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2"/>
          </p:nvPr>
        </p:nvSpPr>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2E1D59F1-5D08-4380-A8F2-A0A943252BE6}" type="slidenum">
              <a:rPr kumimoji="0" lang="zh-CN" altLang="en-US" sz="1400" smtClean="0">
                <a:solidFill>
                  <a:schemeClr val="bg2">
                    <a:lumMod val="85000"/>
                    <a:lumOff val="15000"/>
                  </a:schemeClr>
                </a:solidFill>
              </a:rPr>
              <a:pPr>
                <a:spcBef>
                  <a:spcPct val="0"/>
                </a:spcBef>
                <a:buClrTx/>
                <a:buSzTx/>
                <a:buFontTx/>
                <a:buNone/>
                <a:defRPr/>
              </a:pPr>
              <a:t>10</a:t>
            </a:fld>
            <a:endParaRPr kumimoji="0" lang="en-US" altLang="zh-CN" sz="1400" smtClean="0">
              <a:solidFill>
                <a:schemeClr val="bg2">
                  <a:lumMod val="85000"/>
                  <a:lumOff val="15000"/>
                </a:schemeClr>
              </a:solidFill>
            </a:endParaRPr>
          </a:p>
        </p:txBody>
      </p:sp>
      <p:sp>
        <p:nvSpPr>
          <p:cNvPr id="753667" name="Text Box 3"/>
          <p:cNvSpPr txBox="1">
            <a:spLocks noChangeArrowheads="1"/>
          </p:cNvSpPr>
          <p:nvPr/>
        </p:nvSpPr>
        <p:spPr bwMode="auto">
          <a:xfrm>
            <a:off x="457200" y="2913063"/>
            <a:ext cx="834548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rgbClr val="2B51AA"/>
                </a:solidFill>
              </a:rPr>
              <a:t>例</a:t>
            </a:r>
            <a:r>
              <a:rPr lang="en-US" altLang="zh-CN" sz="2400" dirty="0">
                <a:solidFill>
                  <a:srgbClr val="2B51AA"/>
                </a:solidFill>
              </a:rPr>
              <a:t>3</a:t>
            </a:r>
            <a:r>
              <a:rPr lang="en-US" altLang="zh-CN" sz="2400" dirty="0" smtClean="0">
                <a:solidFill>
                  <a:srgbClr val="698CC9"/>
                </a:solidFill>
              </a:rPr>
              <a:t> </a:t>
            </a:r>
            <a:r>
              <a:rPr lang="zh-CN" altLang="en-US" sz="2400" dirty="0" smtClean="0">
                <a:solidFill>
                  <a:schemeClr val="bg2">
                    <a:lumMod val="85000"/>
                    <a:lumOff val="15000"/>
                  </a:schemeClr>
                </a:solidFill>
              </a:rPr>
              <a:t>有</a:t>
            </a:r>
            <a:r>
              <a:rPr lang="en-US" altLang="zh-CN" sz="2400" dirty="0" smtClean="0">
                <a:solidFill>
                  <a:schemeClr val="bg2">
                    <a:lumMod val="85000"/>
                    <a:lumOff val="15000"/>
                  </a:schemeClr>
                </a:solidFill>
              </a:rPr>
              <a:t>7</a:t>
            </a:r>
            <a:r>
              <a:rPr lang="zh-CN" altLang="en-US" sz="2400" dirty="0" smtClean="0">
                <a:solidFill>
                  <a:schemeClr val="bg2">
                    <a:lumMod val="85000"/>
                    <a:lumOff val="15000"/>
                  </a:schemeClr>
                </a:solidFill>
              </a:rPr>
              <a:t>名研究生 </a:t>
            </a:r>
            <a:r>
              <a:rPr lang="en-US" altLang="zh-CN" sz="2400" dirty="0" smtClean="0">
                <a:solidFill>
                  <a:schemeClr val="bg2">
                    <a:lumMod val="85000"/>
                    <a:lumOff val="15000"/>
                  </a:schemeClr>
                </a:solidFill>
              </a:rPr>
              <a:t>A,  B,  C,  D,  E,  F,  G</a:t>
            </a:r>
            <a:r>
              <a:rPr lang="zh-CN" altLang="en-US" sz="2400" dirty="0" smtClean="0">
                <a:solidFill>
                  <a:schemeClr val="bg2">
                    <a:lumMod val="85000"/>
                    <a:lumOff val="15000"/>
                  </a:schemeClr>
                </a:solidFill>
              </a:rPr>
              <a:t>毕业寻找工作</a:t>
            </a:r>
            <a:r>
              <a:rPr lang="en-US" altLang="zh-CN" sz="2400" dirty="0" smtClean="0">
                <a:solidFill>
                  <a:schemeClr val="bg2">
                    <a:lumMod val="85000"/>
                    <a:lumOff val="15000"/>
                  </a:schemeClr>
                </a:solidFill>
              </a:rPr>
              <a:t>.</a:t>
            </a:r>
            <a:r>
              <a:rPr lang="zh-CN" altLang="en-US" sz="2400" dirty="0" smtClean="0">
                <a:solidFill>
                  <a:schemeClr val="bg2">
                    <a:lumMod val="85000"/>
                    <a:lumOff val="15000"/>
                  </a:schemeClr>
                </a:solidFill>
              </a:rPr>
              <a:t>就业处提供的公开职位是</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会计师</a:t>
            </a:r>
            <a:r>
              <a:rPr lang="en-US" altLang="zh-CN" sz="2400" dirty="0" smtClean="0">
                <a:solidFill>
                  <a:schemeClr val="bg2">
                    <a:lumMod val="85000"/>
                    <a:lumOff val="15000"/>
                  </a:schemeClr>
                </a:solidFill>
              </a:rPr>
              <a:t>(a) , </a:t>
            </a:r>
            <a:r>
              <a:rPr lang="zh-CN" altLang="en-US" sz="2400" dirty="0" smtClean="0">
                <a:solidFill>
                  <a:schemeClr val="bg2">
                    <a:lumMod val="85000"/>
                    <a:lumOff val="15000"/>
                  </a:schemeClr>
                </a:solidFill>
              </a:rPr>
              <a:t>咨询师</a:t>
            </a:r>
            <a:r>
              <a:rPr lang="en-US" altLang="zh-CN" sz="2400" dirty="0" smtClean="0">
                <a:solidFill>
                  <a:schemeClr val="bg2">
                    <a:lumMod val="85000"/>
                    <a:lumOff val="15000"/>
                  </a:schemeClr>
                </a:solidFill>
              </a:rPr>
              <a:t>(b), </a:t>
            </a:r>
            <a:r>
              <a:rPr lang="zh-CN" altLang="en-US" sz="2400" dirty="0" smtClean="0">
                <a:solidFill>
                  <a:schemeClr val="bg2">
                    <a:lumMod val="85000"/>
                    <a:lumOff val="15000"/>
                  </a:schemeClr>
                </a:solidFill>
              </a:rPr>
              <a:t>编辑</a:t>
            </a:r>
            <a:r>
              <a:rPr lang="en-US" altLang="zh-CN" sz="2400" dirty="0" smtClean="0">
                <a:solidFill>
                  <a:schemeClr val="bg2">
                    <a:lumMod val="85000"/>
                    <a:lumOff val="15000"/>
                  </a:schemeClr>
                </a:solidFill>
              </a:rPr>
              <a:t>(c ), </a:t>
            </a:r>
            <a:r>
              <a:rPr lang="zh-CN" altLang="en-US" sz="2400" dirty="0" smtClean="0">
                <a:solidFill>
                  <a:schemeClr val="bg2">
                    <a:lumMod val="85000"/>
                    <a:lumOff val="15000"/>
                  </a:schemeClr>
                </a:solidFill>
              </a:rPr>
              <a:t>程序员</a:t>
            </a:r>
            <a:r>
              <a:rPr lang="en-US" altLang="zh-CN" sz="2400" dirty="0" smtClean="0">
                <a:solidFill>
                  <a:schemeClr val="bg2">
                    <a:lumMod val="85000"/>
                    <a:lumOff val="15000"/>
                  </a:schemeClr>
                </a:solidFill>
              </a:rPr>
              <a:t>(d),  </a:t>
            </a:r>
            <a:r>
              <a:rPr lang="zh-CN" altLang="en-US" sz="2400" dirty="0" smtClean="0">
                <a:solidFill>
                  <a:schemeClr val="bg2">
                    <a:lumMod val="85000"/>
                    <a:lumOff val="15000"/>
                  </a:schemeClr>
                </a:solidFill>
              </a:rPr>
              <a:t>记者</a:t>
            </a:r>
            <a:r>
              <a:rPr lang="en-US" altLang="zh-CN" sz="2400" dirty="0" smtClean="0">
                <a:solidFill>
                  <a:schemeClr val="bg2">
                    <a:lumMod val="85000"/>
                    <a:lumOff val="15000"/>
                  </a:schemeClr>
                </a:solidFill>
              </a:rPr>
              <a:t>(e),  </a:t>
            </a:r>
            <a:r>
              <a:rPr lang="zh-CN" altLang="en-US" sz="2400" dirty="0" smtClean="0">
                <a:solidFill>
                  <a:schemeClr val="bg2">
                    <a:lumMod val="85000"/>
                    <a:lumOff val="15000"/>
                  </a:schemeClr>
                </a:solidFill>
              </a:rPr>
              <a:t>秘书</a:t>
            </a:r>
            <a:r>
              <a:rPr lang="en-US" altLang="zh-CN" sz="2400" dirty="0" smtClean="0">
                <a:solidFill>
                  <a:schemeClr val="bg2">
                    <a:lumMod val="85000"/>
                    <a:lumOff val="15000"/>
                  </a:schemeClr>
                </a:solidFill>
              </a:rPr>
              <a:t>(f)</a:t>
            </a:r>
            <a:r>
              <a:rPr lang="zh-CN" altLang="en-US" sz="2400" dirty="0" smtClean="0">
                <a:solidFill>
                  <a:schemeClr val="bg2">
                    <a:lumMod val="85000"/>
                    <a:lumOff val="15000"/>
                  </a:schemeClr>
                </a:solidFill>
              </a:rPr>
              <a:t>和教师</a:t>
            </a:r>
            <a:r>
              <a:rPr lang="en-US" altLang="zh-CN" sz="2400" dirty="0" smtClean="0">
                <a:solidFill>
                  <a:schemeClr val="bg2">
                    <a:lumMod val="85000"/>
                    <a:lumOff val="15000"/>
                  </a:schemeClr>
                </a:solidFill>
              </a:rPr>
              <a:t>(g).</a:t>
            </a:r>
            <a:r>
              <a:rPr lang="zh-CN" altLang="en-US" sz="2400" dirty="0" smtClean="0">
                <a:solidFill>
                  <a:schemeClr val="bg2">
                    <a:lumMod val="85000"/>
                    <a:lumOff val="15000"/>
                  </a:schemeClr>
                </a:solidFill>
              </a:rPr>
              <a:t>每名学生申请的职位如下</a:t>
            </a:r>
            <a:r>
              <a:rPr lang="en-US" altLang="zh-CN" sz="2400" dirty="0" smtClean="0">
                <a:solidFill>
                  <a:schemeClr val="bg2">
                    <a:lumMod val="85000"/>
                    <a:lumOff val="15000"/>
                  </a:schemeClr>
                </a:solidFill>
              </a:rPr>
              <a:t>: </a:t>
            </a:r>
            <a:endParaRPr lang="zh-CN" altLang="en-US" sz="2400" dirty="0" smtClean="0">
              <a:solidFill>
                <a:schemeClr val="bg2">
                  <a:lumMod val="85000"/>
                  <a:lumOff val="15000"/>
                </a:schemeClr>
              </a:solidFill>
            </a:endParaRPr>
          </a:p>
        </p:txBody>
      </p:sp>
      <p:sp>
        <p:nvSpPr>
          <p:cNvPr id="753671" name="Text Box 7"/>
          <p:cNvSpPr txBox="1">
            <a:spLocks noChangeArrowheads="1"/>
          </p:cNvSpPr>
          <p:nvPr/>
        </p:nvSpPr>
        <p:spPr bwMode="auto">
          <a:xfrm>
            <a:off x="452438" y="4037013"/>
            <a:ext cx="7543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a:t>
            </a:r>
            <a:r>
              <a:rPr lang="en-US" altLang="zh-CN" sz="2400" dirty="0" smtClean="0">
                <a:solidFill>
                  <a:schemeClr val="bg2">
                    <a:lumMod val="85000"/>
                    <a:lumOff val="15000"/>
                  </a:schemeClr>
                </a:solidFill>
              </a:rPr>
              <a:t>A:  b, c;     B: a, b, d, f, g ;     C: b, e;    D: b, c, e ; </a:t>
            </a:r>
          </a:p>
        </p:txBody>
      </p:sp>
      <p:sp>
        <p:nvSpPr>
          <p:cNvPr id="753672" name="Text Box 8"/>
          <p:cNvSpPr txBox="1">
            <a:spLocks noChangeArrowheads="1"/>
          </p:cNvSpPr>
          <p:nvPr/>
        </p:nvSpPr>
        <p:spPr bwMode="auto">
          <a:xfrm>
            <a:off x="458788" y="4403725"/>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a:t>
            </a:r>
            <a:r>
              <a:rPr lang="en-US" altLang="zh-CN" sz="2400" dirty="0" smtClean="0">
                <a:solidFill>
                  <a:schemeClr val="bg2">
                    <a:lumMod val="85000"/>
                    <a:lumOff val="15000"/>
                  </a:schemeClr>
                </a:solidFill>
              </a:rPr>
              <a:t>E:  a, c, d, f;     F: c, e;      G: d, e, f, g</a:t>
            </a:r>
          </a:p>
        </p:txBody>
      </p:sp>
      <p:sp>
        <p:nvSpPr>
          <p:cNvPr id="753673" name="Text Box 9"/>
          <p:cNvSpPr txBox="1">
            <a:spLocks noChangeArrowheads="1"/>
          </p:cNvSpPr>
          <p:nvPr/>
        </p:nvSpPr>
        <p:spPr bwMode="auto">
          <a:xfrm>
            <a:off x="438150" y="4860925"/>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问</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学生能找到理想工作吗？</a:t>
            </a:r>
            <a:endParaRPr lang="en-US" altLang="zh-CN" sz="2400" dirty="0" smtClean="0">
              <a:solidFill>
                <a:schemeClr val="bg2">
                  <a:lumMod val="85000"/>
                  <a:lumOff val="15000"/>
                </a:schemeClr>
              </a:solidFill>
            </a:endParaRPr>
          </a:p>
        </p:txBody>
      </p:sp>
      <p:sp>
        <p:nvSpPr>
          <p:cNvPr id="753674" name="Text Box 10"/>
          <p:cNvSpPr txBox="1">
            <a:spLocks noChangeArrowheads="1"/>
          </p:cNvSpPr>
          <p:nvPr/>
        </p:nvSpPr>
        <p:spPr bwMode="auto">
          <a:xfrm>
            <a:off x="438150" y="5318125"/>
            <a:ext cx="8305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解</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如果令</a:t>
            </a:r>
            <a:r>
              <a:rPr lang="en-US" altLang="zh-CN" sz="2400" dirty="0" smtClean="0">
                <a:solidFill>
                  <a:schemeClr val="bg2">
                    <a:lumMod val="85000"/>
                    <a:lumOff val="15000"/>
                  </a:schemeClr>
                </a:solidFill>
              </a:rPr>
              <a:t>X={A, B, C, D, E, F, G},  Y={a, b, c, d, e, f, g},  X</a:t>
            </a:r>
            <a:r>
              <a:rPr lang="zh-CN" altLang="en-US" sz="2400" dirty="0" smtClean="0">
                <a:solidFill>
                  <a:schemeClr val="bg2">
                    <a:lumMod val="85000"/>
                    <a:lumOff val="15000"/>
                  </a:schemeClr>
                </a:solidFill>
              </a:rPr>
              <a:t>中顶点与</a:t>
            </a:r>
            <a:r>
              <a:rPr lang="en-US" altLang="zh-CN" sz="2400" dirty="0" smtClean="0">
                <a:solidFill>
                  <a:schemeClr val="bg2">
                    <a:lumMod val="85000"/>
                    <a:lumOff val="15000"/>
                  </a:schemeClr>
                </a:solidFill>
              </a:rPr>
              <a:t>Y</a:t>
            </a:r>
            <a:r>
              <a:rPr lang="zh-CN" altLang="en-US" sz="2400" dirty="0" smtClean="0">
                <a:solidFill>
                  <a:schemeClr val="bg2">
                    <a:lumMod val="85000"/>
                    <a:lumOff val="15000"/>
                  </a:schemeClr>
                </a:solidFill>
              </a:rPr>
              <a:t>中顶点连线当且仅当学生申请了该工作</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于是</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得到反映学生和职位之间的状态图</a:t>
            </a:r>
            <a:r>
              <a:rPr lang="en-US" altLang="zh-CN" sz="2400" dirty="0" smtClean="0">
                <a:solidFill>
                  <a:schemeClr val="bg2">
                    <a:lumMod val="85000"/>
                    <a:lumOff val="15000"/>
                  </a:schemeClr>
                </a:solidFill>
              </a:rPr>
              <a:t>: </a:t>
            </a:r>
            <a:endParaRPr lang="zh-CN" altLang="en-US" sz="2400" dirty="0" smtClean="0">
              <a:solidFill>
                <a:schemeClr val="bg2">
                  <a:lumMod val="85000"/>
                  <a:lumOff val="15000"/>
                </a:schemeClr>
              </a:solidFill>
            </a:endParaRPr>
          </a:p>
        </p:txBody>
      </p:sp>
      <p:sp>
        <p:nvSpPr>
          <p:cNvPr id="8" name="Text Box 9"/>
          <p:cNvSpPr txBox="1">
            <a:spLocks noChangeArrowheads="1"/>
          </p:cNvSpPr>
          <p:nvPr/>
        </p:nvSpPr>
        <p:spPr bwMode="auto">
          <a:xfrm>
            <a:off x="452438" y="904875"/>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dirty="0" smtClean="0">
                <a:solidFill>
                  <a:schemeClr val="bg2">
                    <a:lumMod val="85000"/>
                    <a:lumOff val="15000"/>
                  </a:schemeClr>
                </a:solidFill>
              </a:rPr>
              <a:t>(</a:t>
            </a:r>
            <a:r>
              <a:rPr lang="zh-CN" altLang="en-US" dirty="0" smtClean="0">
                <a:solidFill>
                  <a:schemeClr val="bg2">
                    <a:lumMod val="85000"/>
                    <a:lumOff val="15000"/>
                  </a:schemeClr>
                </a:solidFill>
              </a:rPr>
              <a:t>二</a:t>
            </a:r>
            <a:r>
              <a:rPr lang="en-US" altLang="zh-CN" dirty="0" smtClean="0">
                <a:solidFill>
                  <a:schemeClr val="bg2">
                    <a:lumMod val="85000"/>
                    <a:lumOff val="15000"/>
                  </a:schemeClr>
                </a:solidFill>
              </a:rPr>
              <a:t>)</a:t>
            </a:r>
            <a:r>
              <a:rPr lang="zh-CN" altLang="en-US" dirty="0" smtClean="0">
                <a:solidFill>
                  <a:schemeClr val="bg2">
                    <a:lumMod val="85000"/>
                    <a:lumOff val="15000"/>
                  </a:schemeClr>
                </a:solidFill>
              </a:rPr>
              <a:t>   二部图的匹配与覆盖</a:t>
            </a:r>
          </a:p>
        </p:txBody>
      </p:sp>
      <p:sp>
        <p:nvSpPr>
          <p:cNvPr id="9" name="Text Box 10"/>
          <p:cNvSpPr txBox="1">
            <a:spLocks noChangeArrowheads="1"/>
          </p:cNvSpPr>
          <p:nvPr/>
        </p:nvSpPr>
        <p:spPr bwMode="auto">
          <a:xfrm>
            <a:off x="452438" y="1930400"/>
            <a:ext cx="83502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a:t>
            </a:r>
            <a:r>
              <a:rPr lang="en-US" altLang="zh-CN" sz="2400" dirty="0" smtClean="0">
                <a:solidFill>
                  <a:schemeClr val="bg2">
                    <a:lumMod val="85000"/>
                    <a:lumOff val="15000"/>
                  </a:schemeClr>
                </a:solidFill>
              </a:rPr>
              <a:t>(1)</a:t>
            </a:r>
            <a:r>
              <a:rPr lang="zh-CN" altLang="en-US" sz="2400" dirty="0" smtClean="0">
                <a:solidFill>
                  <a:schemeClr val="bg2">
                    <a:lumMod val="85000"/>
                    <a:lumOff val="15000"/>
                  </a:schemeClr>
                </a:solidFill>
              </a:rPr>
              <a:t>在日常生活和工程技术中</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常常需求二部图的匹配</a:t>
            </a:r>
            <a:r>
              <a:rPr lang="en-US" altLang="zh-CN" sz="2400" dirty="0" smtClean="0">
                <a:solidFill>
                  <a:schemeClr val="bg2">
                    <a:lumMod val="85000"/>
                    <a:lumOff val="15000"/>
                  </a:schemeClr>
                </a:solidFill>
              </a:rPr>
              <a:t>. </a:t>
            </a:r>
            <a:endParaRPr lang="zh-CN" altLang="en-US" sz="2400" dirty="0" smtClean="0">
              <a:solidFill>
                <a:schemeClr val="bg2">
                  <a:lumMod val="85000"/>
                  <a:lumOff val="15000"/>
                </a:schemeClr>
              </a:solidFill>
            </a:endParaRPr>
          </a:p>
        </p:txBody>
      </p:sp>
      <p:sp>
        <p:nvSpPr>
          <p:cNvPr id="10" name="Text Box 11"/>
          <p:cNvSpPr txBox="1">
            <a:spLocks noChangeArrowheads="1"/>
          </p:cNvSpPr>
          <p:nvPr/>
        </p:nvSpPr>
        <p:spPr bwMode="auto">
          <a:xfrm>
            <a:off x="452438" y="14732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dirty="0">
                <a:solidFill>
                  <a:srgbClr val="2B51AA"/>
                </a:solidFill>
              </a:rPr>
              <a:t>1</a:t>
            </a:r>
            <a:r>
              <a:rPr lang="zh-CN" altLang="en-US" sz="2400" dirty="0">
                <a:solidFill>
                  <a:srgbClr val="2B51AA"/>
                </a:solidFill>
              </a:rPr>
              <a:t>   问题的提出</a:t>
            </a:r>
            <a:endParaRPr lang="en-US" altLang="zh-CN" sz="2400" dirty="0">
              <a:solidFill>
                <a:srgbClr val="2B51AA"/>
              </a:solidFill>
            </a:endParaRPr>
          </a:p>
        </p:txBody>
      </p:sp>
      <p:sp>
        <p:nvSpPr>
          <p:cNvPr id="11" name="Text Box 10"/>
          <p:cNvSpPr txBox="1">
            <a:spLocks noChangeArrowheads="1"/>
          </p:cNvSpPr>
          <p:nvPr/>
        </p:nvSpPr>
        <p:spPr bwMode="auto">
          <a:xfrm>
            <a:off x="434975" y="2336800"/>
            <a:ext cx="83486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a:t>
            </a:r>
            <a:r>
              <a:rPr lang="en-US" altLang="zh-CN" sz="2400" dirty="0" smtClean="0">
                <a:solidFill>
                  <a:schemeClr val="bg2">
                    <a:lumMod val="85000"/>
                    <a:lumOff val="15000"/>
                  </a:schemeClr>
                </a:solidFill>
              </a:rPr>
              <a:t>(2)</a:t>
            </a:r>
            <a:r>
              <a:rPr lang="zh-CN" altLang="en-US" sz="2400" dirty="0" smtClean="0">
                <a:solidFill>
                  <a:schemeClr val="bg2">
                    <a:lumMod val="85000"/>
                    <a:lumOff val="15000"/>
                  </a:schemeClr>
                </a:solidFill>
              </a:rPr>
              <a:t>理论研究中</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二部图是一种结构相对简单的图类</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53667"/>
                                        </p:tgtEl>
                                        <p:attrNameLst>
                                          <p:attrName>style.visibility</p:attrName>
                                        </p:attrNameLst>
                                      </p:cBhvr>
                                      <p:to>
                                        <p:strVal val="visible"/>
                                      </p:to>
                                    </p:set>
                                    <p:anim calcmode="lin" valueType="num">
                                      <p:cBhvr additive="base">
                                        <p:cTn id="31" dur="500" fill="hold"/>
                                        <p:tgtEl>
                                          <p:spTgt spid="753667"/>
                                        </p:tgtEl>
                                        <p:attrNameLst>
                                          <p:attrName>ppt_x</p:attrName>
                                        </p:attrNameLst>
                                      </p:cBhvr>
                                      <p:tavLst>
                                        <p:tav tm="0">
                                          <p:val>
                                            <p:strVal val="#ppt_x"/>
                                          </p:val>
                                        </p:tav>
                                        <p:tav tm="100000">
                                          <p:val>
                                            <p:strVal val="#ppt_x"/>
                                          </p:val>
                                        </p:tav>
                                      </p:tavLst>
                                    </p:anim>
                                    <p:anim calcmode="lin" valueType="num">
                                      <p:cBhvr additive="base">
                                        <p:cTn id="32" dur="500" fill="hold"/>
                                        <p:tgtEl>
                                          <p:spTgt spid="75366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53671"/>
                                        </p:tgtEl>
                                        <p:attrNameLst>
                                          <p:attrName>style.visibility</p:attrName>
                                        </p:attrNameLst>
                                      </p:cBhvr>
                                      <p:to>
                                        <p:strVal val="visible"/>
                                      </p:to>
                                    </p:set>
                                    <p:animEffect transition="in" filter="fade">
                                      <p:cBhvr>
                                        <p:cTn id="37" dur="500"/>
                                        <p:tgtEl>
                                          <p:spTgt spid="75367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53672"/>
                                        </p:tgtEl>
                                        <p:attrNameLst>
                                          <p:attrName>style.visibility</p:attrName>
                                        </p:attrNameLst>
                                      </p:cBhvr>
                                      <p:to>
                                        <p:strVal val="visible"/>
                                      </p:to>
                                    </p:set>
                                    <p:animEffect transition="in" filter="fade">
                                      <p:cBhvr>
                                        <p:cTn id="40" dur="500"/>
                                        <p:tgtEl>
                                          <p:spTgt spid="75367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53673"/>
                                        </p:tgtEl>
                                        <p:attrNameLst>
                                          <p:attrName>style.visibility</p:attrName>
                                        </p:attrNameLst>
                                      </p:cBhvr>
                                      <p:to>
                                        <p:strVal val="visible"/>
                                      </p:to>
                                    </p:set>
                                    <p:anim calcmode="lin" valueType="num">
                                      <p:cBhvr additive="base">
                                        <p:cTn id="45" dur="500" fill="hold"/>
                                        <p:tgtEl>
                                          <p:spTgt spid="753673"/>
                                        </p:tgtEl>
                                        <p:attrNameLst>
                                          <p:attrName>ppt_x</p:attrName>
                                        </p:attrNameLst>
                                      </p:cBhvr>
                                      <p:tavLst>
                                        <p:tav tm="0">
                                          <p:val>
                                            <p:strVal val="#ppt_x"/>
                                          </p:val>
                                        </p:tav>
                                        <p:tav tm="100000">
                                          <p:val>
                                            <p:strVal val="#ppt_x"/>
                                          </p:val>
                                        </p:tav>
                                      </p:tavLst>
                                    </p:anim>
                                    <p:anim calcmode="lin" valueType="num">
                                      <p:cBhvr additive="base">
                                        <p:cTn id="46" dur="500" fill="hold"/>
                                        <p:tgtEl>
                                          <p:spTgt spid="753673"/>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53674"/>
                                        </p:tgtEl>
                                        <p:attrNameLst>
                                          <p:attrName>style.visibility</p:attrName>
                                        </p:attrNameLst>
                                      </p:cBhvr>
                                      <p:to>
                                        <p:strVal val="visible"/>
                                      </p:to>
                                    </p:set>
                                    <p:anim calcmode="lin" valueType="num">
                                      <p:cBhvr additive="base">
                                        <p:cTn id="51" dur="500" fill="hold"/>
                                        <p:tgtEl>
                                          <p:spTgt spid="753674"/>
                                        </p:tgtEl>
                                        <p:attrNameLst>
                                          <p:attrName>ppt_x</p:attrName>
                                        </p:attrNameLst>
                                      </p:cBhvr>
                                      <p:tavLst>
                                        <p:tav tm="0">
                                          <p:val>
                                            <p:strVal val="#ppt_x"/>
                                          </p:val>
                                        </p:tav>
                                        <p:tav tm="100000">
                                          <p:val>
                                            <p:strVal val="#ppt_x"/>
                                          </p:val>
                                        </p:tav>
                                      </p:tavLst>
                                    </p:anim>
                                    <p:anim calcmode="lin" valueType="num">
                                      <p:cBhvr additive="base">
                                        <p:cTn id="52" dur="500" fill="hold"/>
                                        <p:tgtEl>
                                          <p:spTgt spid="7536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7" grpId="0"/>
      <p:bldP spid="753671" grpId="0"/>
      <p:bldP spid="753672" grpId="0"/>
      <p:bldP spid="753673" grpId="0"/>
      <p:bldP spid="753674" grpId="0"/>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2"/>
          </p:nvPr>
        </p:nvSpPr>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63BB4E84-FFB9-4575-99A2-11C3A947E237}" type="slidenum">
              <a:rPr kumimoji="0" lang="zh-CN" altLang="en-US" sz="1400" smtClean="0">
                <a:solidFill>
                  <a:schemeClr val="bg2">
                    <a:lumMod val="85000"/>
                    <a:lumOff val="15000"/>
                  </a:schemeClr>
                </a:solidFill>
              </a:rPr>
              <a:pPr>
                <a:spcBef>
                  <a:spcPct val="0"/>
                </a:spcBef>
                <a:buClrTx/>
                <a:buSzTx/>
                <a:buFontTx/>
                <a:buNone/>
                <a:defRPr/>
              </a:pPr>
              <a:t>11</a:t>
            </a:fld>
            <a:endParaRPr kumimoji="0" lang="en-US" altLang="zh-CN" sz="1400" smtClean="0">
              <a:solidFill>
                <a:schemeClr val="bg2">
                  <a:lumMod val="85000"/>
                  <a:lumOff val="15000"/>
                </a:schemeClr>
              </a:solidFill>
            </a:endParaRPr>
          </a:p>
        </p:txBody>
      </p:sp>
      <p:sp>
        <p:nvSpPr>
          <p:cNvPr id="754694" name="Text Box 6"/>
          <p:cNvSpPr txBox="1">
            <a:spLocks noChangeArrowheads="1"/>
          </p:cNvSpPr>
          <p:nvPr/>
        </p:nvSpPr>
        <p:spPr bwMode="auto">
          <a:xfrm>
            <a:off x="457200" y="4125913"/>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问题转化为求饱和</a:t>
            </a:r>
            <a:r>
              <a:rPr lang="en-US" altLang="zh-CN" sz="2400" dirty="0" smtClean="0">
                <a:solidFill>
                  <a:schemeClr val="bg2">
                    <a:lumMod val="85000"/>
                    <a:lumOff val="15000"/>
                  </a:schemeClr>
                </a:solidFill>
              </a:rPr>
              <a:t>X</a:t>
            </a:r>
            <a:r>
              <a:rPr lang="zh-CN" altLang="en-US" sz="2400" dirty="0" smtClean="0">
                <a:solidFill>
                  <a:schemeClr val="bg2">
                    <a:lumMod val="85000"/>
                    <a:lumOff val="15000"/>
                  </a:schemeClr>
                </a:solidFill>
              </a:rPr>
              <a:t>每个顶点的一个匹配！</a:t>
            </a:r>
          </a:p>
        </p:txBody>
      </p:sp>
      <p:sp>
        <p:nvSpPr>
          <p:cNvPr id="754716" name="Text Box 28"/>
          <p:cNvSpPr txBox="1">
            <a:spLocks noChangeArrowheads="1"/>
          </p:cNvSpPr>
          <p:nvPr/>
        </p:nvSpPr>
        <p:spPr bwMode="auto">
          <a:xfrm>
            <a:off x="457200" y="984250"/>
            <a:ext cx="79470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a:t>
            </a:r>
            <a:r>
              <a:rPr lang="en-US" altLang="zh-CN" sz="2400" dirty="0" smtClean="0">
                <a:solidFill>
                  <a:schemeClr val="bg2">
                    <a:lumMod val="85000"/>
                    <a:lumOff val="15000"/>
                  </a:schemeClr>
                </a:solidFill>
              </a:rPr>
              <a:t>A: b, c;     B: a, b, d, f, g;     C: b, e;    D: b, c, e; </a:t>
            </a:r>
          </a:p>
        </p:txBody>
      </p:sp>
      <p:sp>
        <p:nvSpPr>
          <p:cNvPr id="754717" name="Text Box 29"/>
          <p:cNvSpPr txBox="1">
            <a:spLocks noChangeArrowheads="1"/>
          </p:cNvSpPr>
          <p:nvPr/>
        </p:nvSpPr>
        <p:spPr bwMode="auto">
          <a:xfrm>
            <a:off x="457200" y="1414463"/>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a:t>
            </a:r>
            <a:r>
              <a:rPr lang="en-US" altLang="zh-CN" sz="2400" dirty="0" smtClean="0">
                <a:solidFill>
                  <a:schemeClr val="bg2">
                    <a:lumMod val="85000"/>
                    <a:lumOff val="15000"/>
                  </a:schemeClr>
                </a:solidFill>
              </a:rPr>
              <a:t>E: a, c, d, f;    F: c, e;      G:  d, e, f, g;  </a:t>
            </a:r>
          </a:p>
        </p:txBody>
      </p:sp>
      <p:grpSp>
        <p:nvGrpSpPr>
          <p:cNvPr id="754741" name="Group 53"/>
          <p:cNvGrpSpPr>
            <a:grpSpLocks/>
          </p:cNvGrpSpPr>
          <p:nvPr/>
        </p:nvGrpSpPr>
        <p:grpSpPr bwMode="auto">
          <a:xfrm>
            <a:off x="1873250" y="1938338"/>
            <a:ext cx="4459288" cy="1873250"/>
            <a:chOff x="945" y="810"/>
            <a:chExt cx="2809" cy="1180"/>
          </a:xfrm>
        </p:grpSpPr>
        <p:sp>
          <p:nvSpPr>
            <p:cNvPr id="15369" name="Line 7"/>
            <p:cNvSpPr>
              <a:spLocks noChangeShapeType="1"/>
            </p:cNvSpPr>
            <p:nvPr/>
          </p:nvSpPr>
          <p:spPr bwMode="auto">
            <a:xfrm>
              <a:off x="1056" y="1104"/>
              <a:ext cx="528" cy="62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5370" name="Line 8"/>
            <p:cNvSpPr>
              <a:spLocks noChangeShapeType="1"/>
            </p:cNvSpPr>
            <p:nvPr/>
          </p:nvSpPr>
          <p:spPr bwMode="auto">
            <a:xfrm flipH="1">
              <a:off x="1056" y="1104"/>
              <a:ext cx="432" cy="672"/>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5371" name="Line 13"/>
            <p:cNvSpPr>
              <a:spLocks noChangeShapeType="1"/>
            </p:cNvSpPr>
            <p:nvPr/>
          </p:nvSpPr>
          <p:spPr bwMode="auto">
            <a:xfrm>
              <a:off x="3504" y="1056"/>
              <a:ext cx="48" cy="623"/>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5372" name="Text Box 14"/>
            <p:cNvSpPr txBox="1">
              <a:spLocks noChangeArrowheads="1"/>
            </p:cNvSpPr>
            <p:nvPr/>
          </p:nvSpPr>
          <p:spPr bwMode="auto">
            <a:xfrm>
              <a:off x="2900" y="810"/>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dirty="0" smtClean="0">
                  <a:solidFill>
                    <a:schemeClr val="bg2">
                      <a:lumMod val="85000"/>
                      <a:lumOff val="15000"/>
                    </a:schemeClr>
                  </a:solidFill>
                </a:rPr>
                <a:t>F</a:t>
              </a:r>
            </a:p>
          </p:txBody>
        </p:sp>
        <p:sp>
          <p:nvSpPr>
            <p:cNvPr id="15373" name="Text Box 15"/>
            <p:cNvSpPr txBox="1">
              <a:spLocks noChangeArrowheads="1"/>
            </p:cNvSpPr>
            <p:nvPr/>
          </p:nvSpPr>
          <p:spPr bwMode="auto">
            <a:xfrm>
              <a:off x="2448" y="816"/>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E</a:t>
              </a:r>
            </a:p>
          </p:txBody>
        </p:sp>
        <p:sp>
          <p:nvSpPr>
            <p:cNvPr id="15374" name="Text Box 16"/>
            <p:cNvSpPr txBox="1">
              <a:spLocks noChangeArrowheads="1"/>
            </p:cNvSpPr>
            <p:nvPr/>
          </p:nvSpPr>
          <p:spPr bwMode="auto">
            <a:xfrm>
              <a:off x="2054" y="816"/>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dirty="0" smtClean="0">
                  <a:solidFill>
                    <a:schemeClr val="bg2">
                      <a:lumMod val="85000"/>
                      <a:lumOff val="15000"/>
                    </a:schemeClr>
                  </a:solidFill>
                </a:rPr>
                <a:t>D</a:t>
              </a:r>
            </a:p>
          </p:txBody>
        </p:sp>
        <p:sp>
          <p:nvSpPr>
            <p:cNvPr id="15375" name="Text Box 17"/>
            <p:cNvSpPr txBox="1">
              <a:spLocks noChangeArrowheads="1"/>
            </p:cNvSpPr>
            <p:nvPr/>
          </p:nvSpPr>
          <p:spPr bwMode="auto">
            <a:xfrm>
              <a:off x="1699" y="816"/>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dirty="0" smtClean="0">
                  <a:solidFill>
                    <a:schemeClr val="bg2">
                      <a:lumMod val="85000"/>
                      <a:lumOff val="15000"/>
                    </a:schemeClr>
                  </a:solidFill>
                </a:rPr>
                <a:t>C</a:t>
              </a:r>
            </a:p>
          </p:txBody>
        </p:sp>
        <p:sp>
          <p:nvSpPr>
            <p:cNvPr id="15376" name="Text Box 18"/>
            <p:cNvSpPr txBox="1">
              <a:spLocks noChangeArrowheads="1"/>
            </p:cNvSpPr>
            <p:nvPr/>
          </p:nvSpPr>
          <p:spPr bwMode="auto">
            <a:xfrm>
              <a:off x="1381" y="828"/>
              <a:ext cx="295" cy="2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dirty="0" smtClean="0">
                  <a:solidFill>
                    <a:schemeClr val="bg2">
                      <a:lumMod val="85000"/>
                      <a:lumOff val="15000"/>
                    </a:schemeClr>
                  </a:solidFill>
                </a:rPr>
                <a:t>B</a:t>
              </a:r>
            </a:p>
          </p:txBody>
        </p:sp>
        <p:sp>
          <p:nvSpPr>
            <p:cNvPr id="15377" name="Text Box 19"/>
            <p:cNvSpPr txBox="1">
              <a:spLocks noChangeArrowheads="1"/>
            </p:cNvSpPr>
            <p:nvPr/>
          </p:nvSpPr>
          <p:spPr bwMode="auto">
            <a:xfrm>
              <a:off x="945" y="816"/>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dirty="0" smtClean="0">
                  <a:solidFill>
                    <a:schemeClr val="bg2">
                      <a:lumMod val="85000"/>
                      <a:lumOff val="15000"/>
                    </a:schemeClr>
                  </a:solidFill>
                </a:rPr>
                <a:t>A</a:t>
              </a:r>
            </a:p>
          </p:txBody>
        </p:sp>
        <p:sp>
          <p:nvSpPr>
            <p:cNvPr id="15378" name="Text Box 20"/>
            <p:cNvSpPr txBox="1">
              <a:spLocks noChangeArrowheads="1"/>
            </p:cNvSpPr>
            <p:nvPr/>
          </p:nvSpPr>
          <p:spPr bwMode="auto">
            <a:xfrm>
              <a:off x="3360" y="816"/>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G</a:t>
              </a:r>
            </a:p>
          </p:txBody>
        </p:sp>
        <p:sp>
          <p:nvSpPr>
            <p:cNvPr id="15379" name="Text Box 21"/>
            <p:cNvSpPr txBox="1">
              <a:spLocks noChangeArrowheads="1"/>
            </p:cNvSpPr>
            <p:nvPr/>
          </p:nvSpPr>
          <p:spPr bwMode="auto">
            <a:xfrm>
              <a:off x="981" y="1778"/>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a</a:t>
              </a:r>
            </a:p>
          </p:txBody>
        </p:sp>
        <p:sp>
          <p:nvSpPr>
            <p:cNvPr id="15380" name="Text Box 22"/>
            <p:cNvSpPr txBox="1">
              <a:spLocks noChangeArrowheads="1"/>
            </p:cNvSpPr>
            <p:nvPr/>
          </p:nvSpPr>
          <p:spPr bwMode="auto">
            <a:xfrm>
              <a:off x="1502" y="1777"/>
              <a:ext cx="250"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dirty="0" smtClean="0">
                  <a:solidFill>
                    <a:schemeClr val="bg2">
                      <a:lumMod val="85000"/>
                      <a:lumOff val="15000"/>
                    </a:schemeClr>
                  </a:solidFill>
                </a:rPr>
                <a:t>b</a:t>
              </a:r>
            </a:p>
          </p:txBody>
        </p:sp>
        <p:sp>
          <p:nvSpPr>
            <p:cNvPr id="15381" name="Text Box 23"/>
            <p:cNvSpPr txBox="1">
              <a:spLocks noChangeArrowheads="1"/>
            </p:cNvSpPr>
            <p:nvPr/>
          </p:nvSpPr>
          <p:spPr bwMode="auto">
            <a:xfrm>
              <a:off x="2016" y="1776"/>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c</a:t>
              </a:r>
            </a:p>
          </p:txBody>
        </p:sp>
        <p:sp>
          <p:nvSpPr>
            <p:cNvPr id="15382" name="Text Box 24"/>
            <p:cNvSpPr txBox="1">
              <a:spLocks noChangeArrowheads="1"/>
            </p:cNvSpPr>
            <p:nvPr/>
          </p:nvSpPr>
          <p:spPr bwMode="auto">
            <a:xfrm>
              <a:off x="2400" y="1776"/>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d</a:t>
              </a:r>
            </a:p>
          </p:txBody>
        </p:sp>
        <p:sp>
          <p:nvSpPr>
            <p:cNvPr id="15383" name="Text Box 25"/>
            <p:cNvSpPr txBox="1">
              <a:spLocks noChangeArrowheads="1"/>
            </p:cNvSpPr>
            <p:nvPr/>
          </p:nvSpPr>
          <p:spPr bwMode="auto">
            <a:xfrm>
              <a:off x="2784" y="1776"/>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e</a:t>
              </a:r>
            </a:p>
          </p:txBody>
        </p:sp>
        <p:sp>
          <p:nvSpPr>
            <p:cNvPr id="15384" name="Text Box 26"/>
            <p:cNvSpPr txBox="1">
              <a:spLocks noChangeArrowheads="1"/>
            </p:cNvSpPr>
            <p:nvPr/>
          </p:nvSpPr>
          <p:spPr bwMode="auto">
            <a:xfrm>
              <a:off x="3120" y="1776"/>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f</a:t>
              </a:r>
            </a:p>
          </p:txBody>
        </p:sp>
        <p:sp>
          <p:nvSpPr>
            <p:cNvPr id="15385" name="Text Box 27"/>
            <p:cNvSpPr txBox="1">
              <a:spLocks noChangeArrowheads="1"/>
            </p:cNvSpPr>
            <p:nvPr/>
          </p:nvSpPr>
          <p:spPr bwMode="auto">
            <a:xfrm>
              <a:off x="3456" y="1776"/>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g</a:t>
              </a:r>
            </a:p>
          </p:txBody>
        </p:sp>
        <p:sp>
          <p:nvSpPr>
            <p:cNvPr id="15386" name="Line 30"/>
            <p:cNvSpPr>
              <a:spLocks noChangeShapeType="1"/>
            </p:cNvSpPr>
            <p:nvPr/>
          </p:nvSpPr>
          <p:spPr bwMode="auto">
            <a:xfrm>
              <a:off x="1056" y="1104"/>
              <a:ext cx="1056" cy="62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5387" name="Line 31"/>
            <p:cNvSpPr>
              <a:spLocks noChangeShapeType="1"/>
            </p:cNvSpPr>
            <p:nvPr/>
          </p:nvSpPr>
          <p:spPr bwMode="auto">
            <a:xfrm>
              <a:off x="1488" y="1104"/>
              <a:ext cx="96" cy="62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5388" name="Line 32"/>
            <p:cNvSpPr>
              <a:spLocks noChangeShapeType="1"/>
            </p:cNvSpPr>
            <p:nvPr/>
          </p:nvSpPr>
          <p:spPr bwMode="auto">
            <a:xfrm>
              <a:off x="1488" y="1104"/>
              <a:ext cx="1008" cy="576"/>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5389" name="Line 34"/>
            <p:cNvSpPr>
              <a:spLocks noChangeShapeType="1"/>
            </p:cNvSpPr>
            <p:nvPr/>
          </p:nvSpPr>
          <p:spPr bwMode="auto">
            <a:xfrm>
              <a:off x="1488" y="1104"/>
              <a:ext cx="2064" cy="575"/>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5390" name="Line 36"/>
            <p:cNvSpPr>
              <a:spLocks noChangeShapeType="1"/>
            </p:cNvSpPr>
            <p:nvPr/>
          </p:nvSpPr>
          <p:spPr bwMode="auto">
            <a:xfrm flipH="1">
              <a:off x="1584" y="1104"/>
              <a:ext cx="240" cy="62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5391" name="Line 38"/>
            <p:cNvSpPr>
              <a:spLocks noChangeShapeType="1"/>
            </p:cNvSpPr>
            <p:nvPr/>
          </p:nvSpPr>
          <p:spPr bwMode="auto">
            <a:xfrm>
              <a:off x="1824" y="1104"/>
              <a:ext cx="1104" cy="576"/>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5392" name="Line 39"/>
            <p:cNvSpPr>
              <a:spLocks noChangeShapeType="1"/>
            </p:cNvSpPr>
            <p:nvPr/>
          </p:nvSpPr>
          <p:spPr bwMode="auto">
            <a:xfrm flipH="1">
              <a:off x="1584" y="1104"/>
              <a:ext cx="576" cy="62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5393" name="Line 40"/>
            <p:cNvSpPr>
              <a:spLocks noChangeShapeType="1"/>
            </p:cNvSpPr>
            <p:nvPr/>
          </p:nvSpPr>
          <p:spPr bwMode="auto">
            <a:xfrm flipH="1">
              <a:off x="2112" y="1104"/>
              <a:ext cx="48" cy="62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5394" name="Line 41"/>
            <p:cNvSpPr>
              <a:spLocks noChangeShapeType="1"/>
            </p:cNvSpPr>
            <p:nvPr/>
          </p:nvSpPr>
          <p:spPr bwMode="auto">
            <a:xfrm>
              <a:off x="2160" y="1104"/>
              <a:ext cx="768" cy="576"/>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5395" name="Line 42"/>
            <p:cNvSpPr>
              <a:spLocks noChangeShapeType="1"/>
            </p:cNvSpPr>
            <p:nvPr/>
          </p:nvSpPr>
          <p:spPr bwMode="auto">
            <a:xfrm flipH="1">
              <a:off x="1056" y="1104"/>
              <a:ext cx="1536" cy="672"/>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5396" name="Line 43"/>
            <p:cNvSpPr>
              <a:spLocks noChangeShapeType="1"/>
            </p:cNvSpPr>
            <p:nvPr/>
          </p:nvSpPr>
          <p:spPr bwMode="auto">
            <a:xfrm flipH="1">
              <a:off x="2112" y="1104"/>
              <a:ext cx="480" cy="62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5397" name="Line 45"/>
            <p:cNvSpPr>
              <a:spLocks noChangeShapeType="1"/>
            </p:cNvSpPr>
            <p:nvPr/>
          </p:nvSpPr>
          <p:spPr bwMode="auto">
            <a:xfrm flipH="1">
              <a:off x="2496" y="1104"/>
              <a:ext cx="96" cy="576"/>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5398" name="Line 47"/>
            <p:cNvSpPr>
              <a:spLocks noChangeShapeType="1"/>
            </p:cNvSpPr>
            <p:nvPr/>
          </p:nvSpPr>
          <p:spPr bwMode="auto">
            <a:xfrm flipH="1">
              <a:off x="2112" y="1056"/>
              <a:ext cx="864" cy="672"/>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5399" name="Line 48"/>
            <p:cNvSpPr>
              <a:spLocks noChangeShapeType="1"/>
            </p:cNvSpPr>
            <p:nvPr/>
          </p:nvSpPr>
          <p:spPr bwMode="auto">
            <a:xfrm flipH="1">
              <a:off x="2928" y="1056"/>
              <a:ext cx="48" cy="62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5400" name="Line 49"/>
            <p:cNvSpPr>
              <a:spLocks noChangeShapeType="1"/>
            </p:cNvSpPr>
            <p:nvPr/>
          </p:nvSpPr>
          <p:spPr bwMode="auto">
            <a:xfrm flipH="1">
              <a:off x="2496" y="1056"/>
              <a:ext cx="1008" cy="62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5401" name="Line 50"/>
            <p:cNvSpPr>
              <a:spLocks noChangeShapeType="1"/>
            </p:cNvSpPr>
            <p:nvPr/>
          </p:nvSpPr>
          <p:spPr bwMode="auto">
            <a:xfrm flipH="1">
              <a:off x="2928" y="1056"/>
              <a:ext cx="576" cy="62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5402" name="Line 51"/>
            <p:cNvSpPr>
              <a:spLocks noChangeShapeType="1"/>
            </p:cNvSpPr>
            <p:nvPr/>
          </p:nvSpPr>
          <p:spPr bwMode="auto">
            <a:xfrm flipH="1">
              <a:off x="3264" y="1056"/>
              <a:ext cx="240" cy="62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5403" name="Line 52"/>
            <p:cNvSpPr>
              <a:spLocks noChangeShapeType="1"/>
            </p:cNvSpPr>
            <p:nvPr/>
          </p:nvSpPr>
          <p:spPr bwMode="auto">
            <a:xfrm>
              <a:off x="2592" y="1104"/>
              <a:ext cx="672" cy="576"/>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grpSp>
      <p:sp>
        <p:nvSpPr>
          <p:cNvPr id="754742" name="Text Box 54"/>
          <p:cNvSpPr txBox="1">
            <a:spLocks noChangeArrowheads="1"/>
          </p:cNvSpPr>
          <p:nvPr/>
        </p:nvSpPr>
        <p:spPr bwMode="auto">
          <a:xfrm>
            <a:off x="457200" y="462915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需要解决的问题是</a:t>
            </a:r>
            <a:r>
              <a:rPr lang="en-US" altLang="zh-CN" sz="2400" dirty="0" smtClean="0">
                <a:solidFill>
                  <a:schemeClr val="bg2">
                    <a:lumMod val="85000"/>
                    <a:lumOff val="15000"/>
                  </a:schemeClr>
                </a:solidFill>
                <a:sym typeface="Wingdings" panose="05000000000000000000" pitchFamily="2" charset="2"/>
              </a:rPr>
              <a:t>:  (1) </a:t>
            </a:r>
            <a:r>
              <a:rPr lang="zh-CN" altLang="en-US" sz="2400" dirty="0" smtClean="0">
                <a:solidFill>
                  <a:schemeClr val="bg2">
                    <a:lumMod val="85000"/>
                    <a:lumOff val="15000"/>
                  </a:schemeClr>
                </a:solidFill>
                <a:sym typeface="Wingdings" panose="05000000000000000000" pitchFamily="2" charset="2"/>
              </a:rPr>
              <a:t>匹配是否存在</a:t>
            </a:r>
            <a:r>
              <a:rPr lang="en-US" altLang="zh-CN" sz="2400" dirty="0" smtClean="0">
                <a:solidFill>
                  <a:schemeClr val="bg2">
                    <a:lumMod val="85000"/>
                    <a:lumOff val="15000"/>
                  </a:schemeClr>
                </a:solidFill>
                <a:sym typeface="Wingdings" panose="05000000000000000000" pitchFamily="2" charset="2"/>
              </a:rPr>
              <a:t>? (2) </a:t>
            </a:r>
            <a:r>
              <a:rPr lang="zh-CN" altLang="en-US" sz="2400" dirty="0" smtClean="0">
                <a:solidFill>
                  <a:schemeClr val="bg2">
                    <a:lumMod val="85000"/>
                    <a:lumOff val="15000"/>
                  </a:schemeClr>
                </a:solidFill>
                <a:sym typeface="Wingdings" panose="05000000000000000000" pitchFamily="2" charset="2"/>
              </a:rPr>
              <a:t>如何求出匹配</a:t>
            </a:r>
            <a:r>
              <a:rPr lang="en-US" altLang="zh-CN" sz="2400" dirty="0" smtClean="0">
                <a:solidFill>
                  <a:schemeClr val="bg2">
                    <a:lumMod val="85000"/>
                    <a:lumOff val="15000"/>
                  </a:schemeClr>
                </a:solidFill>
                <a:sym typeface="Wingdings" panose="05000000000000000000" pitchFamily="2" charset="2"/>
              </a:rPr>
              <a:t>?</a:t>
            </a:r>
            <a:endParaRPr lang="zh-CN" altLang="en-US" sz="2400" dirty="0" smtClean="0">
              <a:solidFill>
                <a:schemeClr val="bg2">
                  <a:lumMod val="85000"/>
                  <a:lumOff val="15000"/>
                </a:schemeClr>
              </a:solidFill>
            </a:endParaRPr>
          </a:p>
        </p:txBody>
      </p:sp>
      <p:sp>
        <p:nvSpPr>
          <p:cNvPr id="754743" name="Text Box 55"/>
          <p:cNvSpPr txBox="1">
            <a:spLocks noChangeArrowheads="1"/>
          </p:cNvSpPr>
          <p:nvPr/>
        </p:nvSpPr>
        <p:spPr bwMode="auto">
          <a:xfrm>
            <a:off x="457200" y="5275263"/>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dirty="0">
                <a:solidFill>
                  <a:srgbClr val="2B51AA"/>
                </a:solidFill>
              </a:rPr>
              <a:t>2</a:t>
            </a:r>
            <a:r>
              <a:rPr lang="zh-CN" altLang="en-US" sz="2400" dirty="0">
                <a:solidFill>
                  <a:srgbClr val="2B51AA"/>
                </a:solidFill>
              </a:rPr>
              <a:t>    二部图匹配存在性判定</a:t>
            </a:r>
            <a:r>
              <a:rPr lang="en-US" altLang="zh-CN" sz="2400" dirty="0">
                <a:solidFill>
                  <a:srgbClr val="2B51AA"/>
                </a:solidFill>
              </a:rPr>
              <a:t>--Hall</a:t>
            </a:r>
            <a:r>
              <a:rPr lang="zh-CN" altLang="en-US" sz="2400" dirty="0">
                <a:solidFill>
                  <a:srgbClr val="2B51AA"/>
                </a:solidFill>
              </a:rPr>
              <a:t>定理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4716"/>
                                        </p:tgtEl>
                                        <p:attrNameLst>
                                          <p:attrName>style.visibility</p:attrName>
                                        </p:attrNameLst>
                                      </p:cBhvr>
                                      <p:to>
                                        <p:strVal val="visible"/>
                                      </p:to>
                                    </p:set>
                                    <p:anim calcmode="lin" valueType="num">
                                      <p:cBhvr additive="base">
                                        <p:cTn id="7" dur="500" fill="hold"/>
                                        <p:tgtEl>
                                          <p:spTgt spid="754716"/>
                                        </p:tgtEl>
                                        <p:attrNameLst>
                                          <p:attrName>ppt_x</p:attrName>
                                        </p:attrNameLst>
                                      </p:cBhvr>
                                      <p:tavLst>
                                        <p:tav tm="0">
                                          <p:val>
                                            <p:strVal val="#ppt_x"/>
                                          </p:val>
                                        </p:tav>
                                        <p:tav tm="100000">
                                          <p:val>
                                            <p:strVal val="#ppt_x"/>
                                          </p:val>
                                        </p:tav>
                                      </p:tavLst>
                                    </p:anim>
                                    <p:anim calcmode="lin" valueType="num">
                                      <p:cBhvr additive="base">
                                        <p:cTn id="8" dur="500" fill="hold"/>
                                        <p:tgtEl>
                                          <p:spTgt spid="7547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54717"/>
                                        </p:tgtEl>
                                        <p:attrNameLst>
                                          <p:attrName>style.visibility</p:attrName>
                                        </p:attrNameLst>
                                      </p:cBhvr>
                                      <p:to>
                                        <p:strVal val="visible"/>
                                      </p:to>
                                    </p:set>
                                    <p:anim calcmode="lin" valueType="num">
                                      <p:cBhvr additive="base">
                                        <p:cTn id="11" dur="500" fill="hold"/>
                                        <p:tgtEl>
                                          <p:spTgt spid="754717"/>
                                        </p:tgtEl>
                                        <p:attrNameLst>
                                          <p:attrName>ppt_x</p:attrName>
                                        </p:attrNameLst>
                                      </p:cBhvr>
                                      <p:tavLst>
                                        <p:tav tm="0">
                                          <p:val>
                                            <p:strVal val="#ppt_x"/>
                                          </p:val>
                                        </p:tav>
                                        <p:tav tm="100000">
                                          <p:val>
                                            <p:strVal val="#ppt_x"/>
                                          </p:val>
                                        </p:tav>
                                      </p:tavLst>
                                    </p:anim>
                                    <p:anim calcmode="lin" valueType="num">
                                      <p:cBhvr additive="base">
                                        <p:cTn id="12" dur="500" fill="hold"/>
                                        <p:tgtEl>
                                          <p:spTgt spid="7547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54741"/>
                                        </p:tgtEl>
                                        <p:attrNameLst>
                                          <p:attrName>style.visibility</p:attrName>
                                        </p:attrNameLst>
                                      </p:cBhvr>
                                      <p:to>
                                        <p:strVal val="visible"/>
                                      </p:to>
                                    </p:set>
                                    <p:anim calcmode="lin" valueType="num">
                                      <p:cBhvr additive="base">
                                        <p:cTn id="15" dur="500" fill="hold"/>
                                        <p:tgtEl>
                                          <p:spTgt spid="754741"/>
                                        </p:tgtEl>
                                        <p:attrNameLst>
                                          <p:attrName>ppt_x</p:attrName>
                                        </p:attrNameLst>
                                      </p:cBhvr>
                                      <p:tavLst>
                                        <p:tav tm="0">
                                          <p:val>
                                            <p:strVal val="#ppt_x"/>
                                          </p:val>
                                        </p:tav>
                                        <p:tav tm="100000">
                                          <p:val>
                                            <p:strVal val="#ppt_x"/>
                                          </p:val>
                                        </p:tav>
                                      </p:tavLst>
                                    </p:anim>
                                    <p:anim calcmode="lin" valueType="num">
                                      <p:cBhvr additive="base">
                                        <p:cTn id="16" dur="500" fill="hold"/>
                                        <p:tgtEl>
                                          <p:spTgt spid="754741"/>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54694"/>
                                        </p:tgtEl>
                                        <p:attrNameLst>
                                          <p:attrName>style.visibility</p:attrName>
                                        </p:attrNameLst>
                                      </p:cBhvr>
                                      <p:to>
                                        <p:strVal val="visible"/>
                                      </p:to>
                                    </p:set>
                                    <p:anim calcmode="lin" valueType="num">
                                      <p:cBhvr additive="base">
                                        <p:cTn id="21" dur="500" fill="hold"/>
                                        <p:tgtEl>
                                          <p:spTgt spid="754694"/>
                                        </p:tgtEl>
                                        <p:attrNameLst>
                                          <p:attrName>ppt_x</p:attrName>
                                        </p:attrNameLst>
                                      </p:cBhvr>
                                      <p:tavLst>
                                        <p:tav tm="0">
                                          <p:val>
                                            <p:strVal val="#ppt_x"/>
                                          </p:val>
                                        </p:tav>
                                        <p:tav tm="100000">
                                          <p:val>
                                            <p:strVal val="#ppt_x"/>
                                          </p:val>
                                        </p:tav>
                                      </p:tavLst>
                                    </p:anim>
                                    <p:anim calcmode="lin" valueType="num">
                                      <p:cBhvr additive="base">
                                        <p:cTn id="22" dur="500" fill="hold"/>
                                        <p:tgtEl>
                                          <p:spTgt spid="754694"/>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54742"/>
                                        </p:tgtEl>
                                        <p:attrNameLst>
                                          <p:attrName>style.visibility</p:attrName>
                                        </p:attrNameLst>
                                      </p:cBhvr>
                                      <p:to>
                                        <p:strVal val="visible"/>
                                      </p:to>
                                    </p:set>
                                    <p:anim calcmode="lin" valueType="num">
                                      <p:cBhvr additive="base">
                                        <p:cTn id="27" dur="500" fill="hold"/>
                                        <p:tgtEl>
                                          <p:spTgt spid="754742"/>
                                        </p:tgtEl>
                                        <p:attrNameLst>
                                          <p:attrName>ppt_x</p:attrName>
                                        </p:attrNameLst>
                                      </p:cBhvr>
                                      <p:tavLst>
                                        <p:tav tm="0">
                                          <p:val>
                                            <p:strVal val="#ppt_x"/>
                                          </p:val>
                                        </p:tav>
                                        <p:tav tm="100000">
                                          <p:val>
                                            <p:strVal val="#ppt_x"/>
                                          </p:val>
                                        </p:tav>
                                      </p:tavLst>
                                    </p:anim>
                                    <p:anim calcmode="lin" valueType="num">
                                      <p:cBhvr additive="base">
                                        <p:cTn id="28" dur="500" fill="hold"/>
                                        <p:tgtEl>
                                          <p:spTgt spid="754742"/>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54743"/>
                                        </p:tgtEl>
                                        <p:attrNameLst>
                                          <p:attrName>style.visibility</p:attrName>
                                        </p:attrNameLst>
                                      </p:cBhvr>
                                      <p:to>
                                        <p:strVal val="visible"/>
                                      </p:to>
                                    </p:set>
                                    <p:anim calcmode="lin" valueType="num">
                                      <p:cBhvr additive="base">
                                        <p:cTn id="33" dur="500" fill="hold"/>
                                        <p:tgtEl>
                                          <p:spTgt spid="754743"/>
                                        </p:tgtEl>
                                        <p:attrNameLst>
                                          <p:attrName>ppt_x</p:attrName>
                                        </p:attrNameLst>
                                      </p:cBhvr>
                                      <p:tavLst>
                                        <p:tav tm="0">
                                          <p:val>
                                            <p:strVal val="#ppt_x"/>
                                          </p:val>
                                        </p:tav>
                                        <p:tav tm="100000">
                                          <p:val>
                                            <p:strVal val="#ppt_x"/>
                                          </p:val>
                                        </p:tav>
                                      </p:tavLst>
                                    </p:anim>
                                    <p:anim calcmode="lin" valueType="num">
                                      <p:cBhvr additive="base">
                                        <p:cTn id="34" dur="500" fill="hold"/>
                                        <p:tgtEl>
                                          <p:spTgt spid="7547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4" grpId="0"/>
      <p:bldP spid="754716" grpId="0"/>
      <p:bldP spid="754717" grpId="0"/>
      <p:bldP spid="754742" grpId="0"/>
      <p:bldP spid="7547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53F1CC3A-9E2C-424A-B575-442DF2410598}" type="slidenum">
              <a:rPr kumimoji="0" lang="zh-CN" altLang="en-US" sz="1400" smtClean="0">
                <a:solidFill>
                  <a:schemeClr val="bg2">
                    <a:lumMod val="85000"/>
                    <a:lumOff val="15000"/>
                  </a:schemeClr>
                </a:solidFill>
              </a:rPr>
              <a:pPr>
                <a:spcBef>
                  <a:spcPct val="0"/>
                </a:spcBef>
                <a:buClrTx/>
                <a:buSzTx/>
                <a:buFontTx/>
                <a:buNone/>
                <a:defRPr/>
              </a:pPr>
              <a:t>12</a:t>
            </a:fld>
            <a:endParaRPr kumimoji="0" lang="en-US" altLang="zh-CN" sz="1400" smtClean="0">
              <a:solidFill>
                <a:schemeClr val="bg2">
                  <a:lumMod val="85000"/>
                  <a:lumOff val="15000"/>
                </a:schemeClr>
              </a:solidFill>
            </a:endParaRPr>
          </a:p>
        </p:txBody>
      </p:sp>
      <p:grpSp>
        <p:nvGrpSpPr>
          <p:cNvPr id="755717" name="Group 5"/>
          <p:cNvGrpSpPr>
            <a:grpSpLocks/>
          </p:cNvGrpSpPr>
          <p:nvPr/>
        </p:nvGrpSpPr>
        <p:grpSpPr bwMode="auto">
          <a:xfrm>
            <a:off x="1657350" y="4006850"/>
            <a:ext cx="4454525" cy="1927225"/>
            <a:chOff x="948" y="816"/>
            <a:chExt cx="2806" cy="1214"/>
          </a:xfrm>
        </p:grpSpPr>
        <p:sp>
          <p:nvSpPr>
            <p:cNvPr id="16392" name="Line 6"/>
            <p:cNvSpPr>
              <a:spLocks noChangeShapeType="1"/>
            </p:cNvSpPr>
            <p:nvPr/>
          </p:nvSpPr>
          <p:spPr bwMode="auto">
            <a:xfrm>
              <a:off x="1056" y="1104"/>
              <a:ext cx="538" cy="672"/>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6393" name="Line 7"/>
            <p:cNvSpPr>
              <a:spLocks noChangeShapeType="1"/>
            </p:cNvSpPr>
            <p:nvPr/>
          </p:nvSpPr>
          <p:spPr bwMode="auto">
            <a:xfrm flipH="1">
              <a:off x="1056" y="1104"/>
              <a:ext cx="432" cy="672"/>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6394" name="Line 8"/>
            <p:cNvSpPr>
              <a:spLocks noChangeShapeType="1"/>
            </p:cNvSpPr>
            <p:nvPr/>
          </p:nvSpPr>
          <p:spPr bwMode="auto">
            <a:xfrm>
              <a:off x="3504" y="1056"/>
              <a:ext cx="48" cy="652"/>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6395" name="Text Box 9"/>
            <p:cNvSpPr txBox="1">
              <a:spLocks noChangeArrowheads="1"/>
            </p:cNvSpPr>
            <p:nvPr/>
          </p:nvSpPr>
          <p:spPr bwMode="auto">
            <a:xfrm>
              <a:off x="2878" y="822"/>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dirty="0" smtClean="0">
                  <a:solidFill>
                    <a:schemeClr val="bg2">
                      <a:lumMod val="85000"/>
                      <a:lumOff val="15000"/>
                    </a:schemeClr>
                  </a:solidFill>
                </a:rPr>
                <a:t>F</a:t>
              </a:r>
            </a:p>
          </p:txBody>
        </p:sp>
        <p:sp>
          <p:nvSpPr>
            <p:cNvPr id="16396" name="Text Box 10"/>
            <p:cNvSpPr txBox="1">
              <a:spLocks noChangeArrowheads="1"/>
            </p:cNvSpPr>
            <p:nvPr/>
          </p:nvSpPr>
          <p:spPr bwMode="auto">
            <a:xfrm>
              <a:off x="2448" y="816"/>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E</a:t>
              </a:r>
            </a:p>
          </p:txBody>
        </p:sp>
        <p:sp>
          <p:nvSpPr>
            <p:cNvPr id="16397" name="Text Box 11"/>
            <p:cNvSpPr txBox="1">
              <a:spLocks noChangeArrowheads="1"/>
            </p:cNvSpPr>
            <p:nvPr/>
          </p:nvSpPr>
          <p:spPr bwMode="auto">
            <a:xfrm>
              <a:off x="2056" y="842"/>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dirty="0" smtClean="0">
                  <a:solidFill>
                    <a:schemeClr val="bg2">
                      <a:lumMod val="85000"/>
                      <a:lumOff val="15000"/>
                    </a:schemeClr>
                  </a:solidFill>
                </a:rPr>
                <a:t>D</a:t>
              </a:r>
            </a:p>
          </p:txBody>
        </p:sp>
        <p:sp>
          <p:nvSpPr>
            <p:cNvPr id="16398" name="Text Box 12"/>
            <p:cNvSpPr txBox="1">
              <a:spLocks noChangeArrowheads="1"/>
            </p:cNvSpPr>
            <p:nvPr/>
          </p:nvSpPr>
          <p:spPr bwMode="auto">
            <a:xfrm>
              <a:off x="1712" y="863"/>
              <a:ext cx="320" cy="2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dirty="0" smtClean="0">
                  <a:solidFill>
                    <a:schemeClr val="bg2">
                      <a:lumMod val="85000"/>
                      <a:lumOff val="15000"/>
                    </a:schemeClr>
                  </a:solidFill>
                </a:rPr>
                <a:t>C</a:t>
              </a:r>
            </a:p>
          </p:txBody>
        </p:sp>
        <p:sp>
          <p:nvSpPr>
            <p:cNvPr id="16399" name="Text Box 13"/>
            <p:cNvSpPr txBox="1">
              <a:spLocks noChangeArrowheads="1"/>
            </p:cNvSpPr>
            <p:nvPr/>
          </p:nvSpPr>
          <p:spPr bwMode="auto">
            <a:xfrm>
              <a:off x="1384" y="863"/>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B</a:t>
              </a:r>
            </a:p>
          </p:txBody>
        </p:sp>
        <p:sp>
          <p:nvSpPr>
            <p:cNvPr id="16400" name="Text Box 14"/>
            <p:cNvSpPr txBox="1">
              <a:spLocks noChangeArrowheads="1"/>
            </p:cNvSpPr>
            <p:nvPr/>
          </p:nvSpPr>
          <p:spPr bwMode="auto">
            <a:xfrm>
              <a:off x="953" y="863"/>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dirty="0" smtClean="0">
                  <a:solidFill>
                    <a:schemeClr val="bg2">
                      <a:lumMod val="85000"/>
                      <a:lumOff val="15000"/>
                    </a:schemeClr>
                  </a:solidFill>
                </a:rPr>
                <a:t>A</a:t>
              </a:r>
            </a:p>
          </p:txBody>
        </p:sp>
        <p:sp>
          <p:nvSpPr>
            <p:cNvPr id="16401" name="Text Box 15"/>
            <p:cNvSpPr txBox="1">
              <a:spLocks noChangeArrowheads="1"/>
            </p:cNvSpPr>
            <p:nvPr/>
          </p:nvSpPr>
          <p:spPr bwMode="auto">
            <a:xfrm>
              <a:off x="3403" y="832"/>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dirty="0" smtClean="0">
                  <a:solidFill>
                    <a:schemeClr val="bg2">
                      <a:lumMod val="85000"/>
                      <a:lumOff val="15000"/>
                    </a:schemeClr>
                  </a:solidFill>
                </a:rPr>
                <a:t>G</a:t>
              </a:r>
            </a:p>
          </p:txBody>
        </p:sp>
        <p:sp>
          <p:nvSpPr>
            <p:cNvPr id="16402" name="Text Box 16"/>
            <p:cNvSpPr txBox="1">
              <a:spLocks noChangeArrowheads="1"/>
            </p:cNvSpPr>
            <p:nvPr/>
          </p:nvSpPr>
          <p:spPr bwMode="auto">
            <a:xfrm>
              <a:off x="948" y="1804"/>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dirty="0" smtClean="0">
                  <a:solidFill>
                    <a:schemeClr val="bg2">
                      <a:lumMod val="85000"/>
                      <a:lumOff val="15000"/>
                    </a:schemeClr>
                  </a:solidFill>
                </a:rPr>
                <a:t>a</a:t>
              </a:r>
            </a:p>
          </p:txBody>
        </p:sp>
        <p:sp>
          <p:nvSpPr>
            <p:cNvPr id="16403" name="Text Box 17"/>
            <p:cNvSpPr txBox="1">
              <a:spLocks noChangeArrowheads="1"/>
            </p:cNvSpPr>
            <p:nvPr/>
          </p:nvSpPr>
          <p:spPr bwMode="auto">
            <a:xfrm>
              <a:off x="1507" y="1818"/>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dirty="0" smtClean="0">
                  <a:solidFill>
                    <a:schemeClr val="bg2">
                      <a:lumMod val="85000"/>
                      <a:lumOff val="15000"/>
                    </a:schemeClr>
                  </a:solidFill>
                </a:rPr>
                <a:t>b</a:t>
              </a:r>
            </a:p>
          </p:txBody>
        </p:sp>
        <p:sp>
          <p:nvSpPr>
            <p:cNvPr id="16404" name="Text Box 18"/>
            <p:cNvSpPr txBox="1">
              <a:spLocks noChangeArrowheads="1"/>
            </p:cNvSpPr>
            <p:nvPr/>
          </p:nvSpPr>
          <p:spPr bwMode="auto">
            <a:xfrm>
              <a:off x="2016" y="1776"/>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c</a:t>
              </a:r>
            </a:p>
          </p:txBody>
        </p:sp>
        <p:sp>
          <p:nvSpPr>
            <p:cNvPr id="16405" name="Text Box 19"/>
            <p:cNvSpPr txBox="1">
              <a:spLocks noChangeArrowheads="1"/>
            </p:cNvSpPr>
            <p:nvPr/>
          </p:nvSpPr>
          <p:spPr bwMode="auto">
            <a:xfrm>
              <a:off x="2400" y="1776"/>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d</a:t>
              </a:r>
            </a:p>
          </p:txBody>
        </p:sp>
        <p:sp>
          <p:nvSpPr>
            <p:cNvPr id="16406" name="Text Box 20"/>
            <p:cNvSpPr txBox="1">
              <a:spLocks noChangeArrowheads="1"/>
            </p:cNvSpPr>
            <p:nvPr/>
          </p:nvSpPr>
          <p:spPr bwMode="auto">
            <a:xfrm>
              <a:off x="2784" y="1776"/>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e</a:t>
              </a:r>
            </a:p>
          </p:txBody>
        </p:sp>
        <p:sp>
          <p:nvSpPr>
            <p:cNvPr id="16407" name="Text Box 21"/>
            <p:cNvSpPr txBox="1">
              <a:spLocks noChangeArrowheads="1"/>
            </p:cNvSpPr>
            <p:nvPr/>
          </p:nvSpPr>
          <p:spPr bwMode="auto">
            <a:xfrm>
              <a:off x="3120" y="1776"/>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f</a:t>
              </a:r>
            </a:p>
          </p:txBody>
        </p:sp>
        <p:sp>
          <p:nvSpPr>
            <p:cNvPr id="16408" name="Text Box 22"/>
            <p:cNvSpPr txBox="1">
              <a:spLocks noChangeArrowheads="1"/>
            </p:cNvSpPr>
            <p:nvPr/>
          </p:nvSpPr>
          <p:spPr bwMode="auto">
            <a:xfrm>
              <a:off x="3456" y="1776"/>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g</a:t>
              </a:r>
            </a:p>
          </p:txBody>
        </p:sp>
        <p:sp>
          <p:nvSpPr>
            <p:cNvPr id="16409" name="Line 23"/>
            <p:cNvSpPr>
              <a:spLocks noChangeShapeType="1"/>
            </p:cNvSpPr>
            <p:nvPr/>
          </p:nvSpPr>
          <p:spPr bwMode="auto">
            <a:xfrm>
              <a:off x="1056" y="1104"/>
              <a:ext cx="1056" cy="62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6410" name="Line 24"/>
            <p:cNvSpPr>
              <a:spLocks noChangeShapeType="1"/>
            </p:cNvSpPr>
            <p:nvPr/>
          </p:nvSpPr>
          <p:spPr bwMode="auto">
            <a:xfrm>
              <a:off x="1488" y="1104"/>
              <a:ext cx="106" cy="672"/>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6411" name="Line 25"/>
            <p:cNvSpPr>
              <a:spLocks noChangeShapeType="1"/>
            </p:cNvSpPr>
            <p:nvPr/>
          </p:nvSpPr>
          <p:spPr bwMode="auto">
            <a:xfrm>
              <a:off x="1488" y="1104"/>
              <a:ext cx="1008" cy="62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6412" name="Line 26"/>
            <p:cNvSpPr>
              <a:spLocks noChangeShapeType="1"/>
            </p:cNvSpPr>
            <p:nvPr/>
          </p:nvSpPr>
          <p:spPr bwMode="auto">
            <a:xfrm>
              <a:off x="1488" y="1104"/>
              <a:ext cx="2064" cy="60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6413" name="Line 27"/>
            <p:cNvSpPr>
              <a:spLocks noChangeShapeType="1"/>
            </p:cNvSpPr>
            <p:nvPr/>
          </p:nvSpPr>
          <p:spPr bwMode="auto">
            <a:xfrm flipH="1">
              <a:off x="1594" y="1104"/>
              <a:ext cx="230" cy="672"/>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6414" name="Line 28"/>
            <p:cNvSpPr>
              <a:spLocks noChangeShapeType="1"/>
            </p:cNvSpPr>
            <p:nvPr/>
          </p:nvSpPr>
          <p:spPr bwMode="auto">
            <a:xfrm>
              <a:off x="1824" y="1104"/>
              <a:ext cx="1104" cy="62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6415" name="Line 29"/>
            <p:cNvSpPr>
              <a:spLocks noChangeShapeType="1"/>
            </p:cNvSpPr>
            <p:nvPr/>
          </p:nvSpPr>
          <p:spPr bwMode="auto">
            <a:xfrm flipH="1">
              <a:off x="1584" y="1104"/>
              <a:ext cx="576" cy="672"/>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6416" name="Line 30"/>
            <p:cNvSpPr>
              <a:spLocks noChangeShapeType="1"/>
            </p:cNvSpPr>
            <p:nvPr/>
          </p:nvSpPr>
          <p:spPr bwMode="auto">
            <a:xfrm flipH="1">
              <a:off x="2112" y="1104"/>
              <a:ext cx="48" cy="62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6417" name="Line 31"/>
            <p:cNvSpPr>
              <a:spLocks noChangeShapeType="1"/>
            </p:cNvSpPr>
            <p:nvPr/>
          </p:nvSpPr>
          <p:spPr bwMode="auto">
            <a:xfrm>
              <a:off x="2160" y="1104"/>
              <a:ext cx="768" cy="62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6418" name="Line 32"/>
            <p:cNvSpPr>
              <a:spLocks noChangeShapeType="1"/>
            </p:cNvSpPr>
            <p:nvPr/>
          </p:nvSpPr>
          <p:spPr bwMode="auto">
            <a:xfrm flipH="1">
              <a:off x="1056" y="1104"/>
              <a:ext cx="1536" cy="672"/>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6419" name="Line 33"/>
            <p:cNvSpPr>
              <a:spLocks noChangeShapeType="1"/>
            </p:cNvSpPr>
            <p:nvPr/>
          </p:nvSpPr>
          <p:spPr bwMode="auto">
            <a:xfrm flipH="1">
              <a:off x="2112" y="1104"/>
              <a:ext cx="480" cy="62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6420" name="Line 34"/>
            <p:cNvSpPr>
              <a:spLocks noChangeShapeType="1"/>
            </p:cNvSpPr>
            <p:nvPr/>
          </p:nvSpPr>
          <p:spPr bwMode="auto">
            <a:xfrm flipH="1">
              <a:off x="2496" y="1104"/>
              <a:ext cx="96" cy="62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6421" name="Line 35"/>
            <p:cNvSpPr>
              <a:spLocks noChangeShapeType="1"/>
            </p:cNvSpPr>
            <p:nvPr/>
          </p:nvSpPr>
          <p:spPr bwMode="auto">
            <a:xfrm flipH="1">
              <a:off x="2112" y="1056"/>
              <a:ext cx="864" cy="672"/>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6422" name="Line 36"/>
            <p:cNvSpPr>
              <a:spLocks noChangeShapeType="1"/>
            </p:cNvSpPr>
            <p:nvPr/>
          </p:nvSpPr>
          <p:spPr bwMode="auto">
            <a:xfrm flipH="1">
              <a:off x="2928" y="1056"/>
              <a:ext cx="48" cy="672"/>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6423" name="Line 37"/>
            <p:cNvSpPr>
              <a:spLocks noChangeShapeType="1"/>
            </p:cNvSpPr>
            <p:nvPr/>
          </p:nvSpPr>
          <p:spPr bwMode="auto">
            <a:xfrm flipH="1">
              <a:off x="2496" y="1056"/>
              <a:ext cx="1008" cy="672"/>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6424" name="Line 38"/>
            <p:cNvSpPr>
              <a:spLocks noChangeShapeType="1"/>
            </p:cNvSpPr>
            <p:nvPr/>
          </p:nvSpPr>
          <p:spPr bwMode="auto">
            <a:xfrm flipH="1">
              <a:off x="2928" y="1056"/>
              <a:ext cx="576" cy="672"/>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6425" name="Line 39"/>
            <p:cNvSpPr>
              <a:spLocks noChangeShapeType="1"/>
            </p:cNvSpPr>
            <p:nvPr/>
          </p:nvSpPr>
          <p:spPr bwMode="auto">
            <a:xfrm flipH="1">
              <a:off x="3264" y="1056"/>
              <a:ext cx="240" cy="672"/>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6426" name="Line 40"/>
            <p:cNvSpPr>
              <a:spLocks noChangeShapeType="1"/>
            </p:cNvSpPr>
            <p:nvPr/>
          </p:nvSpPr>
          <p:spPr bwMode="auto">
            <a:xfrm>
              <a:off x="2592" y="1104"/>
              <a:ext cx="672" cy="62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grpSp>
      <p:sp>
        <p:nvSpPr>
          <p:cNvPr id="755753" name="Text Box 41"/>
          <p:cNvSpPr txBox="1">
            <a:spLocks noChangeArrowheads="1"/>
          </p:cNvSpPr>
          <p:nvPr/>
        </p:nvSpPr>
        <p:spPr bwMode="auto">
          <a:xfrm>
            <a:off x="320675" y="1022350"/>
            <a:ext cx="8382000" cy="830263"/>
          </a:xfrm>
          <a:prstGeom prst="rect">
            <a:avLst/>
          </a:prstGeom>
          <a:solidFill>
            <a:srgbClr val="1C3146"/>
          </a:solidFill>
          <a:ln>
            <a:noFill/>
          </a:ln>
          <a:effectLs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None/>
              <a:defRPr/>
            </a:pPr>
            <a:r>
              <a:rPr lang="zh-CN" altLang="en-US" sz="2400" dirty="0">
                <a:solidFill>
                  <a:srgbClr val="FF6600"/>
                </a:solidFill>
              </a:rPr>
              <a:t>定理</a:t>
            </a:r>
            <a:r>
              <a:rPr lang="en-US" altLang="zh-CN" sz="2400" dirty="0">
                <a:solidFill>
                  <a:srgbClr val="FF6600"/>
                </a:solidFill>
              </a:rPr>
              <a:t>2</a:t>
            </a:r>
            <a:r>
              <a:rPr lang="en-US" altLang="zh-CN" sz="2400" dirty="0" smtClean="0">
                <a:solidFill>
                  <a:srgbClr val="FF6600"/>
                </a:solidFill>
              </a:rPr>
              <a:t> </a:t>
            </a:r>
            <a:r>
              <a:rPr lang="en-US" altLang="zh-CN" sz="2400" dirty="0" smtClean="0"/>
              <a:t>(Hall’s Theorem) </a:t>
            </a:r>
            <a:r>
              <a:rPr lang="zh-CN" altLang="en-US" sz="2400" dirty="0" smtClean="0"/>
              <a:t>设</a:t>
            </a:r>
            <a:r>
              <a:rPr lang="en-US" altLang="zh-CN" sz="2400" dirty="0" smtClean="0"/>
              <a:t>G=(X, Y)</a:t>
            </a:r>
            <a:r>
              <a:rPr lang="zh-CN" altLang="en-US" sz="2400" dirty="0" smtClean="0"/>
              <a:t>是二部图</a:t>
            </a:r>
            <a:r>
              <a:rPr lang="en-US" altLang="zh-CN" sz="2400" dirty="0" smtClean="0"/>
              <a:t>, </a:t>
            </a:r>
            <a:r>
              <a:rPr lang="zh-CN" altLang="en-US" sz="2400" dirty="0" smtClean="0"/>
              <a:t>则</a:t>
            </a:r>
            <a:r>
              <a:rPr lang="en-US" altLang="zh-CN" sz="2400" dirty="0" smtClean="0"/>
              <a:t>G</a:t>
            </a:r>
            <a:r>
              <a:rPr lang="zh-CN" altLang="en-US" sz="2400" dirty="0" smtClean="0"/>
              <a:t>存在饱和</a:t>
            </a:r>
            <a:r>
              <a:rPr lang="en-US" altLang="zh-CN" sz="2400" dirty="0" smtClean="0"/>
              <a:t>X</a:t>
            </a:r>
            <a:r>
              <a:rPr lang="zh-CN" altLang="en-US" sz="2400" dirty="0" smtClean="0"/>
              <a:t>每个顶点的匹配的</a:t>
            </a:r>
            <a:r>
              <a:rPr lang="zh-CN" altLang="en-US" sz="2400" dirty="0" smtClean="0">
                <a:solidFill>
                  <a:srgbClr val="FFFF00"/>
                </a:solidFill>
              </a:rPr>
              <a:t>充要条件</a:t>
            </a:r>
            <a:r>
              <a:rPr lang="zh-CN" altLang="en-US" sz="2400" dirty="0" smtClean="0"/>
              <a:t>是</a:t>
            </a:r>
            <a:r>
              <a:rPr lang="en-US" altLang="zh-CN" sz="2400" dirty="0" smtClean="0"/>
              <a:t>: </a:t>
            </a:r>
            <a:r>
              <a:rPr lang="zh-CN" altLang="en-US" sz="2400" dirty="0" smtClean="0"/>
              <a:t> </a:t>
            </a:r>
            <a:r>
              <a:rPr lang="en-US" altLang="zh-CN" sz="2400" dirty="0" smtClean="0"/>
              <a:t>(N(S)</a:t>
            </a:r>
            <a:r>
              <a:rPr lang="zh-CN" altLang="en-US" sz="2400" dirty="0" smtClean="0"/>
              <a:t>表示</a:t>
            </a:r>
            <a:r>
              <a:rPr lang="en-US" altLang="zh-CN" sz="2400" dirty="0" smtClean="0"/>
              <a:t>S</a:t>
            </a:r>
            <a:r>
              <a:rPr lang="zh-CN" altLang="en-US" sz="2400" dirty="0" smtClean="0"/>
              <a:t>的邻点的集合</a:t>
            </a:r>
            <a:r>
              <a:rPr lang="zh-CN" altLang="en-US" sz="2400" dirty="0" smtClean="0">
                <a:sym typeface="Wingdings" panose="05000000000000000000" pitchFamily="2" charset="2"/>
              </a:rPr>
              <a:t></a:t>
            </a:r>
            <a:r>
              <a:rPr lang="en-US" altLang="zh-CN" sz="2400" dirty="0" smtClean="0"/>
              <a:t>)</a:t>
            </a:r>
            <a:endParaRPr lang="zh-CN" altLang="en-US" sz="2400" dirty="0" smtClean="0"/>
          </a:p>
        </p:txBody>
      </p:sp>
      <p:sp>
        <p:nvSpPr>
          <p:cNvPr id="755754" name="Text Box 42"/>
          <p:cNvSpPr txBox="1">
            <a:spLocks noChangeArrowheads="1"/>
          </p:cNvSpPr>
          <p:nvPr/>
        </p:nvSpPr>
        <p:spPr bwMode="auto">
          <a:xfrm>
            <a:off x="320675" y="3141663"/>
            <a:ext cx="84582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rgbClr val="2B51AA"/>
                </a:solidFill>
              </a:rPr>
              <a:t>例</a:t>
            </a:r>
            <a:r>
              <a:rPr lang="en-US" altLang="zh-CN" sz="2400" dirty="0">
                <a:solidFill>
                  <a:srgbClr val="2B51AA"/>
                </a:solidFill>
              </a:rPr>
              <a:t>4  </a:t>
            </a:r>
            <a:r>
              <a:rPr lang="zh-CN" altLang="en-US" sz="2400" dirty="0" smtClean="0">
                <a:solidFill>
                  <a:schemeClr val="bg2">
                    <a:lumMod val="85000"/>
                    <a:lumOff val="15000"/>
                  </a:schemeClr>
                </a:solidFill>
              </a:rPr>
              <a:t>在下面二部图中</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是否存在饱和</a:t>
            </a:r>
            <a:r>
              <a:rPr lang="en-US" altLang="zh-CN" sz="2400" dirty="0" smtClean="0">
                <a:solidFill>
                  <a:schemeClr val="bg2">
                    <a:lumMod val="85000"/>
                    <a:lumOff val="15000"/>
                  </a:schemeClr>
                </a:solidFill>
              </a:rPr>
              <a:t>X={A, B, C, D, E, F, G}</a:t>
            </a:r>
            <a:r>
              <a:rPr lang="zh-CN" altLang="en-US" sz="2400" dirty="0" smtClean="0">
                <a:solidFill>
                  <a:schemeClr val="bg2">
                    <a:lumMod val="85000"/>
                    <a:lumOff val="15000"/>
                  </a:schemeClr>
                </a:solidFill>
              </a:rPr>
              <a:t>的每个顶点的匹配</a:t>
            </a:r>
            <a:r>
              <a:rPr lang="en-US" altLang="zh-CN" sz="2400" dirty="0" smtClean="0">
                <a:solidFill>
                  <a:schemeClr val="bg2">
                    <a:lumMod val="85000"/>
                    <a:lumOff val="15000"/>
                  </a:schemeClr>
                </a:solidFill>
              </a:rPr>
              <a:t>?</a:t>
            </a:r>
            <a:endParaRPr lang="en-US" altLang="zh-CN" sz="2400" dirty="0">
              <a:solidFill>
                <a:schemeClr val="bg2">
                  <a:lumMod val="85000"/>
                  <a:lumOff val="15000"/>
                </a:schemeClr>
              </a:solidFill>
            </a:endParaRPr>
          </a:p>
        </p:txBody>
      </p:sp>
      <p:graphicFrame>
        <p:nvGraphicFramePr>
          <p:cNvPr id="755755" name="Object 43"/>
          <p:cNvGraphicFramePr>
            <a:graphicFrameLocks noChangeAspect="1"/>
          </p:cNvGraphicFramePr>
          <p:nvPr>
            <p:extLst>
              <p:ext uri="{D42A27DB-BD31-4B8C-83A1-F6EECF244321}">
                <p14:modId xmlns:p14="http://schemas.microsoft.com/office/powerpoint/2010/main" val="833120106"/>
              </p:ext>
            </p:extLst>
          </p:nvPr>
        </p:nvGraphicFramePr>
        <p:xfrm>
          <a:off x="1893888" y="1912938"/>
          <a:ext cx="4762500" cy="508000"/>
        </p:xfrm>
        <a:graphic>
          <a:graphicData uri="http://schemas.openxmlformats.org/presentationml/2006/ole">
            <mc:AlternateContent xmlns:mc="http://schemas.openxmlformats.org/markup-compatibility/2006">
              <mc:Choice xmlns:v="urn:schemas-microsoft-com:vml" Requires="v">
                <p:oleObj spid="_x0000_s15429" name="Equation" r:id="rId3" imgW="1586811" imgH="253890" progId="Equation.DSMT4">
                  <p:embed/>
                </p:oleObj>
              </mc:Choice>
              <mc:Fallback>
                <p:oleObj name="Equation" r:id="rId3" imgW="1586811" imgH="253890" progId="Equation.DSMT4">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3888" y="1912938"/>
                        <a:ext cx="4762500" cy="508000"/>
                      </a:xfrm>
                      <a:prstGeom prst="rect">
                        <a:avLst/>
                      </a:prstGeom>
                      <a:solidFill>
                        <a:srgbClr val="FFFF00"/>
                      </a:solidFill>
                      <a:ln>
                        <a:noFill/>
                      </a:ln>
                      <a:extLst/>
                    </p:spPr>
                  </p:pic>
                </p:oleObj>
              </mc:Fallback>
            </mc:AlternateContent>
          </a:graphicData>
        </a:graphic>
      </p:graphicFrame>
      <p:sp>
        <p:nvSpPr>
          <p:cNvPr id="42" name="Text Box 42"/>
          <p:cNvSpPr txBox="1">
            <a:spLocks noChangeArrowheads="1"/>
          </p:cNvSpPr>
          <p:nvPr/>
        </p:nvSpPr>
        <p:spPr bwMode="auto">
          <a:xfrm>
            <a:off x="320675" y="2525713"/>
            <a:ext cx="8382000" cy="461962"/>
          </a:xfrm>
          <a:prstGeom prst="rect">
            <a:avLst/>
          </a:prstGeom>
          <a:solidFill>
            <a:srgbClr val="10203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dirty="0"/>
              <a:t>注</a:t>
            </a:r>
            <a:r>
              <a:rPr lang="en-US" altLang="zh-CN" sz="2400" dirty="0"/>
              <a:t>: S</a:t>
            </a:r>
            <a:r>
              <a:rPr lang="zh-CN" altLang="en-US" sz="2400" dirty="0"/>
              <a:t>是</a:t>
            </a:r>
            <a:r>
              <a:rPr lang="en-US" altLang="zh-CN" sz="2400" dirty="0"/>
              <a:t>X</a:t>
            </a:r>
            <a:r>
              <a:rPr lang="zh-CN" altLang="en-US" sz="2400" dirty="0"/>
              <a:t>的</a:t>
            </a:r>
            <a:r>
              <a:rPr lang="zh-CN" altLang="en-US" sz="2400" dirty="0">
                <a:solidFill>
                  <a:srgbClr val="FFFF00"/>
                </a:solidFill>
              </a:rPr>
              <a:t>任意子集</a:t>
            </a:r>
            <a:r>
              <a:rPr lang="en-US" altLang="zh-CN" sz="2400" dirty="0"/>
              <a:t>, </a:t>
            </a:r>
            <a:r>
              <a:rPr lang="zh-CN" altLang="en-US" sz="2400" dirty="0"/>
              <a:t>故</a:t>
            </a:r>
            <a:r>
              <a:rPr lang="en-US" altLang="zh-CN" sz="2400" dirty="0"/>
              <a:t>S</a:t>
            </a:r>
            <a:r>
              <a:rPr lang="zh-CN" altLang="en-US" sz="2400" dirty="0"/>
              <a:t>可以为空集</a:t>
            </a:r>
            <a:r>
              <a:rPr lang="en-US" altLang="zh-CN" sz="24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5753"/>
                                        </p:tgtEl>
                                        <p:attrNameLst>
                                          <p:attrName>style.visibility</p:attrName>
                                        </p:attrNameLst>
                                      </p:cBhvr>
                                      <p:to>
                                        <p:strVal val="visible"/>
                                      </p:to>
                                    </p:set>
                                    <p:anim calcmode="lin" valueType="num">
                                      <p:cBhvr additive="base">
                                        <p:cTn id="7" dur="500" fill="hold"/>
                                        <p:tgtEl>
                                          <p:spTgt spid="755753"/>
                                        </p:tgtEl>
                                        <p:attrNameLst>
                                          <p:attrName>ppt_x</p:attrName>
                                        </p:attrNameLst>
                                      </p:cBhvr>
                                      <p:tavLst>
                                        <p:tav tm="0">
                                          <p:val>
                                            <p:strVal val="#ppt_x"/>
                                          </p:val>
                                        </p:tav>
                                        <p:tav tm="100000">
                                          <p:val>
                                            <p:strVal val="#ppt_x"/>
                                          </p:val>
                                        </p:tav>
                                      </p:tavLst>
                                    </p:anim>
                                    <p:anim calcmode="lin" valueType="num">
                                      <p:cBhvr additive="base">
                                        <p:cTn id="8" dur="500" fill="hold"/>
                                        <p:tgtEl>
                                          <p:spTgt spid="75575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55755"/>
                                        </p:tgtEl>
                                        <p:attrNameLst>
                                          <p:attrName>style.visibility</p:attrName>
                                        </p:attrNameLst>
                                      </p:cBhvr>
                                      <p:to>
                                        <p:strVal val="visible"/>
                                      </p:to>
                                    </p:set>
                                    <p:anim calcmode="lin" valueType="num">
                                      <p:cBhvr additive="base">
                                        <p:cTn id="11" dur="500" fill="hold"/>
                                        <p:tgtEl>
                                          <p:spTgt spid="755755"/>
                                        </p:tgtEl>
                                        <p:attrNameLst>
                                          <p:attrName>ppt_x</p:attrName>
                                        </p:attrNameLst>
                                      </p:cBhvr>
                                      <p:tavLst>
                                        <p:tav tm="0">
                                          <p:val>
                                            <p:strVal val="#ppt_x"/>
                                          </p:val>
                                        </p:tav>
                                        <p:tav tm="100000">
                                          <p:val>
                                            <p:strVal val="#ppt_x"/>
                                          </p:val>
                                        </p:tav>
                                      </p:tavLst>
                                    </p:anim>
                                    <p:anim calcmode="lin" valueType="num">
                                      <p:cBhvr additive="base">
                                        <p:cTn id="12" dur="500" fill="hold"/>
                                        <p:tgtEl>
                                          <p:spTgt spid="75575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ppt_x"/>
                                          </p:val>
                                        </p:tav>
                                        <p:tav tm="100000">
                                          <p:val>
                                            <p:strVal val="#ppt_x"/>
                                          </p:val>
                                        </p:tav>
                                      </p:tavLst>
                                    </p:anim>
                                    <p:anim calcmode="lin" valueType="num">
                                      <p:cBhvr additive="base">
                                        <p:cTn id="1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55754"/>
                                        </p:tgtEl>
                                        <p:attrNameLst>
                                          <p:attrName>style.visibility</p:attrName>
                                        </p:attrNameLst>
                                      </p:cBhvr>
                                      <p:to>
                                        <p:strVal val="visible"/>
                                      </p:to>
                                    </p:set>
                                    <p:anim calcmode="lin" valueType="num">
                                      <p:cBhvr additive="base">
                                        <p:cTn id="23" dur="500" fill="hold"/>
                                        <p:tgtEl>
                                          <p:spTgt spid="755754"/>
                                        </p:tgtEl>
                                        <p:attrNameLst>
                                          <p:attrName>ppt_x</p:attrName>
                                        </p:attrNameLst>
                                      </p:cBhvr>
                                      <p:tavLst>
                                        <p:tav tm="0">
                                          <p:val>
                                            <p:strVal val="#ppt_x"/>
                                          </p:val>
                                        </p:tav>
                                        <p:tav tm="100000">
                                          <p:val>
                                            <p:strVal val="#ppt_x"/>
                                          </p:val>
                                        </p:tav>
                                      </p:tavLst>
                                    </p:anim>
                                    <p:anim calcmode="lin" valueType="num">
                                      <p:cBhvr additive="base">
                                        <p:cTn id="24" dur="500" fill="hold"/>
                                        <p:tgtEl>
                                          <p:spTgt spid="75575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755717"/>
                                        </p:tgtEl>
                                        <p:attrNameLst>
                                          <p:attrName>style.visibility</p:attrName>
                                        </p:attrNameLst>
                                      </p:cBhvr>
                                      <p:to>
                                        <p:strVal val="visible"/>
                                      </p:to>
                                    </p:set>
                                    <p:anim calcmode="lin" valueType="num">
                                      <p:cBhvr additive="base">
                                        <p:cTn id="29" dur="500" fill="hold"/>
                                        <p:tgtEl>
                                          <p:spTgt spid="755717"/>
                                        </p:tgtEl>
                                        <p:attrNameLst>
                                          <p:attrName>ppt_x</p:attrName>
                                        </p:attrNameLst>
                                      </p:cBhvr>
                                      <p:tavLst>
                                        <p:tav tm="0">
                                          <p:val>
                                            <p:strVal val="#ppt_x"/>
                                          </p:val>
                                        </p:tav>
                                        <p:tav tm="100000">
                                          <p:val>
                                            <p:strVal val="#ppt_x"/>
                                          </p:val>
                                        </p:tav>
                                      </p:tavLst>
                                    </p:anim>
                                    <p:anim calcmode="lin" valueType="num">
                                      <p:cBhvr additive="base">
                                        <p:cTn id="30" dur="500" fill="hold"/>
                                        <p:tgtEl>
                                          <p:spTgt spid="7557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53" grpId="0" animBg="1"/>
      <p:bldP spid="755754" grpId="0"/>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2"/>
          </p:nvPr>
        </p:nvSpPr>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14F01C17-4D46-459B-84AC-57C1C9C3605F}" type="slidenum">
              <a:rPr kumimoji="0" lang="zh-CN" altLang="en-US" sz="1400" smtClean="0">
                <a:solidFill>
                  <a:schemeClr val="bg2">
                    <a:lumMod val="85000"/>
                    <a:lumOff val="15000"/>
                  </a:schemeClr>
                </a:solidFill>
              </a:rPr>
              <a:pPr>
                <a:spcBef>
                  <a:spcPct val="0"/>
                </a:spcBef>
                <a:buClrTx/>
                <a:buSzTx/>
                <a:buFontTx/>
                <a:buNone/>
                <a:defRPr/>
              </a:pPr>
              <a:t>13</a:t>
            </a:fld>
            <a:endParaRPr kumimoji="0" lang="en-US" altLang="zh-CN" sz="1400" smtClean="0">
              <a:solidFill>
                <a:schemeClr val="bg2">
                  <a:lumMod val="85000"/>
                  <a:lumOff val="15000"/>
                </a:schemeClr>
              </a:solidFill>
            </a:endParaRPr>
          </a:p>
        </p:txBody>
      </p:sp>
      <p:grpSp>
        <p:nvGrpSpPr>
          <p:cNvPr id="16387" name="Group 49"/>
          <p:cNvGrpSpPr>
            <a:grpSpLocks/>
          </p:cNvGrpSpPr>
          <p:nvPr/>
        </p:nvGrpSpPr>
        <p:grpSpPr bwMode="auto">
          <a:xfrm>
            <a:off x="5257800" y="1879600"/>
            <a:ext cx="2895600" cy="1570038"/>
            <a:chOff x="3216" y="1104"/>
            <a:chExt cx="1824" cy="989"/>
          </a:xfrm>
        </p:grpSpPr>
        <p:sp>
          <p:nvSpPr>
            <p:cNvPr id="17418" name="Line 3"/>
            <p:cNvSpPr>
              <a:spLocks noChangeShapeType="1"/>
            </p:cNvSpPr>
            <p:nvPr/>
          </p:nvSpPr>
          <p:spPr bwMode="auto">
            <a:xfrm>
              <a:off x="3308" y="1326"/>
              <a:ext cx="339" cy="480"/>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7419" name="Line 4"/>
            <p:cNvSpPr>
              <a:spLocks noChangeShapeType="1"/>
            </p:cNvSpPr>
            <p:nvPr/>
          </p:nvSpPr>
          <p:spPr bwMode="auto">
            <a:xfrm flipH="1">
              <a:off x="3308" y="1326"/>
              <a:ext cx="278" cy="517"/>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7420" name="Line 5"/>
            <p:cNvSpPr>
              <a:spLocks noChangeShapeType="1"/>
            </p:cNvSpPr>
            <p:nvPr/>
          </p:nvSpPr>
          <p:spPr bwMode="auto">
            <a:xfrm>
              <a:off x="4880" y="1289"/>
              <a:ext cx="30" cy="44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7421" name="Text Box 6"/>
            <p:cNvSpPr txBox="1">
              <a:spLocks noChangeArrowheads="1"/>
            </p:cNvSpPr>
            <p:nvPr/>
          </p:nvSpPr>
          <p:spPr bwMode="auto">
            <a:xfrm>
              <a:off x="4448" y="1104"/>
              <a:ext cx="192" cy="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F</a:t>
              </a:r>
            </a:p>
          </p:txBody>
        </p:sp>
        <p:sp>
          <p:nvSpPr>
            <p:cNvPr id="17422" name="Text Box 7"/>
            <p:cNvSpPr txBox="1">
              <a:spLocks noChangeArrowheads="1"/>
            </p:cNvSpPr>
            <p:nvPr/>
          </p:nvSpPr>
          <p:spPr bwMode="auto">
            <a:xfrm>
              <a:off x="4202" y="1104"/>
              <a:ext cx="191" cy="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E</a:t>
              </a:r>
            </a:p>
          </p:txBody>
        </p:sp>
        <p:sp>
          <p:nvSpPr>
            <p:cNvPr id="17423" name="Text Box 8"/>
            <p:cNvSpPr txBox="1">
              <a:spLocks noChangeArrowheads="1"/>
            </p:cNvSpPr>
            <p:nvPr/>
          </p:nvSpPr>
          <p:spPr bwMode="auto">
            <a:xfrm>
              <a:off x="3925" y="1104"/>
              <a:ext cx="191" cy="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D</a:t>
              </a:r>
            </a:p>
          </p:txBody>
        </p:sp>
        <p:sp>
          <p:nvSpPr>
            <p:cNvPr id="17424" name="Text Box 9"/>
            <p:cNvSpPr txBox="1">
              <a:spLocks noChangeArrowheads="1"/>
            </p:cNvSpPr>
            <p:nvPr/>
          </p:nvSpPr>
          <p:spPr bwMode="auto">
            <a:xfrm>
              <a:off x="3709" y="1104"/>
              <a:ext cx="191" cy="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C</a:t>
              </a:r>
            </a:p>
          </p:txBody>
        </p:sp>
        <p:sp>
          <p:nvSpPr>
            <p:cNvPr id="17425" name="Text Box 10"/>
            <p:cNvSpPr txBox="1">
              <a:spLocks noChangeArrowheads="1"/>
            </p:cNvSpPr>
            <p:nvPr/>
          </p:nvSpPr>
          <p:spPr bwMode="auto">
            <a:xfrm>
              <a:off x="3493" y="1104"/>
              <a:ext cx="192" cy="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B</a:t>
              </a:r>
            </a:p>
          </p:txBody>
        </p:sp>
        <p:sp>
          <p:nvSpPr>
            <p:cNvPr id="17426" name="Text Box 11"/>
            <p:cNvSpPr txBox="1">
              <a:spLocks noChangeArrowheads="1"/>
            </p:cNvSpPr>
            <p:nvPr/>
          </p:nvSpPr>
          <p:spPr bwMode="auto">
            <a:xfrm>
              <a:off x="3216" y="1104"/>
              <a:ext cx="191" cy="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A</a:t>
              </a:r>
            </a:p>
          </p:txBody>
        </p:sp>
        <p:sp>
          <p:nvSpPr>
            <p:cNvPr id="17427" name="Text Box 12"/>
            <p:cNvSpPr txBox="1">
              <a:spLocks noChangeArrowheads="1"/>
            </p:cNvSpPr>
            <p:nvPr/>
          </p:nvSpPr>
          <p:spPr bwMode="auto">
            <a:xfrm>
              <a:off x="4787" y="1104"/>
              <a:ext cx="191" cy="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G</a:t>
              </a:r>
            </a:p>
          </p:txBody>
        </p:sp>
        <p:sp>
          <p:nvSpPr>
            <p:cNvPr id="17428" name="Text Box 13"/>
            <p:cNvSpPr txBox="1">
              <a:spLocks noChangeArrowheads="1"/>
            </p:cNvSpPr>
            <p:nvPr/>
          </p:nvSpPr>
          <p:spPr bwMode="auto">
            <a:xfrm>
              <a:off x="3216" y="1881"/>
              <a:ext cx="191" cy="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a</a:t>
              </a:r>
            </a:p>
          </p:txBody>
        </p:sp>
        <p:sp>
          <p:nvSpPr>
            <p:cNvPr id="17429" name="Text Box 14"/>
            <p:cNvSpPr txBox="1">
              <a:spLocks noChangeArrowheads="1"/>
            </p:cNvSpPr>
            <p:nvPr/>
          </p:nvSpPr>
          <p:spPr bwMode="auto">
            <a:xfrm>
              <a:off x="3555" y="1881"/>
              <a:ext cx="191" cy="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b</a:t>
              </a:r>
            </a:p>
          </p:txBody>
        </p:sp>
        <p:sp>
          <p:nvSpPr>
            <p:cNvPr id="17430" name="Text Box 15"/>
            <p:cNvSpPr txBox="1">
              <a:spLocks noChangeArrowheads="1"/>
            </p:cNvSpPr>
            <p:nvPr/>
          </p:nvSpPr>
          <p:spPr bwMode="auto">
            <a:xfrm>
              <a:off x="3925" y="1843"/>
              <a:ext cx="191" cy="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c</a:t>
              </a:r>
            </a:p>
          </p:txBody>
        </p:sp>
        <p:sp>
          <p:nvSpPr>
            <p:cNvPr id="17431" name="Text Box 16"/>
            <p:cNvSpPr txBox="1">
              <a:spLocks noChangeArrowheads="1"/>
            </p:cNvSpPr>
            <p:nvPr/>
          </p:nvSpPr>
          <p:spPr bwMode="auto">
            <a:xfrm>
              <a:off x="4171" y="1843"/>
              <a:ext cx="191" cy="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d</a:t>
              </a:r>
            </a:p>
          </p:txBody>
        </p:sp>
        <p:sp>
          <p:nvSpPr>
            <p:cNvPr id="17432" name="Text Box 17"/>
            <p:cNvSpPr txBox="1">
              <a:spLocks noChangeArrowheads="1"/>
            </p:cNvSpPr>
            <p:nvPr/>
          </p:nvSpPr>
          <p:spPr bwMode="auto">
            <a:xfrm>
              <a:off x="4417" y="1843"/>
              <a:ext cx="192" cy="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e</a:t>
              </a:r>
            </a:p>
          </p:txBody>
        </p:sp>
        <p:sp>
          <p:nvSpPr>
            <p:cNvPr id="17433" name="Text Box 18"/>
            <p:cNvSpPr txBox="1">
              <a:spLocks noChangeArrowheads="1"/>
            </p:cNvSpPr>
            <p:nvPr/>
          </p:nvSpPr>
          <p:spPr bwMode="auto">
            <a:xfrm>
              <a:off x="4633" y="1843"/>
              <a:ext cx="191" cy="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f</a:t>
              </a:r>
            </a:p>
          </p:txBody>
        </p:sp>
        <p:sp>
          <p:nvSpPr>
            <p:cNvPr id="17434" name="Text Box 19"/>
            <p:cNvSpPr txBox="1">
              <a:spLocks noChangeArrowheads="1"/>
            </p:cNvSpPr>
            <p:nvPr/>
          </p:nvSpPr>
          <p:spPr bwMode="auto">
            <a:xfrm>
              <a:off x="4849" y="1843"/>
              <a:ext cx="191" cy="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1600" smtClean="0">
                  <a:solidFill>
                    <a:schemeClr val="bg2">
                      <a:lumMod val="85000"/>
                      <a:lumOff val="15000"/>
                    </a:schemeClr>
                  </a:solidFill>
                </a:rPr>
                <a:t>g</a:t>
              </a:r>
            </a:p>
          </p:txBody>
        </p:sp>
        <p:sp>
          <p:nvSpPr>
            <p:cNvPr id="17435" name="Line 20"/>
            <p:cNvSpPr>
              <a:spLocks noChangeShapeType="1"/>
            </p:cNvSpPr>
            <p:nvPr/>
          </p:nvSpPr>
          <p:spPr bwMode="auto">
            <a:xfrm>
              <a:off x="3308" y="1326"/>
              <a:ext cx="678" cy="480"/>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7436" name="Line 21"/>
            <p:cNvSpPr>
              <a:spLocks noChangeShapeType="1"/>
            </p:cNvSpPr>
            <p:nvPr/>
          </p:nvSpPr>
          <p:spPr bwMode="auto">
            <a:xfrm>
              <a:off x="3586" y="1326"/>
              <a:ext cx="61" cy="480"/>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7437" name="Line 22"/>
            <p:cNvSpPr>
              <a:spLocks noChangeShapeType="1"/>
            </p:cNvSpPr>
            <p:nvPr/>
          </p:nvSpPr>
          <p:spPr bwMode="auto">
            <a:xfrm>
              <a:off x="3586" y="1326"/>
              <a:ext cx="647" cy="443"/>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7438" name="Line 23"/>
            <p:cNvSpPr>
              <a:spLocks noChangeShapeType="1"/>
            </p:cNvSpPr>
            <p:nvPr/>
          </p:nvSpPr>
          <p:spPr bwMode="auto">
            <a:xfrm>
              <a:off x="3586" y="1326"/>
              <a:ext cx="1324" cy="407"/>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7439" name="Line 24"/>
            <p:cNvSpPr>
              <a:spLocks noChangeShapeType="1"/>
            </p:cNvSpPr>
            <p:nvPr/>
          </p:nvSpPr>
          <p:spPr bwMode="auto">
            <a:xfrm flipH="1">
              <a:off x="3647" y="1326"/>
              <a:ext cx="154" cy="480"/>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7440" name="Line 25"/>
            <p:cNvSpPr>
              <a:spLocks noChangeShapeType="1"/>
            </p:cNvSpPr>
            <p:nvPr/>
          </p:nvSpPr>
          <p:spPr bwMode="auto">
            <a:xfrm>
              <a:off x="3801" y="1326"/>
              <a:ext cx="709" cy="443"/>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7441" name="Line 26"/>
            <p:cNvSpPr>
              <a:spLocks noChangeShapeType="1"/>
            </p:cNvSpPr>
            <p:nvPr/>
          </p:nvSpPr>
          <p:spPr bwMode="auto">
            <a:xfrm flipH="1">
              <a:off x="3647" y="1326"/>
              <a:ext cx="370" cy="480"/>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7442" name="Line 27"/>
            <p:cNvSpPr>
              <a:spLocks noChangeShapeType="1"/>
            </p:cNvSpPr>
            <p:nvPr/>
          </p:nvSpPr>
          <p:spPr bwMode="auto">
            <a:xfrm flipH="1">
              <a:off x="3986" y="1326"/>
              <a:ext cx="31" cy="480"/>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7443" name="Line 28"/>
            <p:cNvSpPr>
              <a:spLocks noChangeShapeType="1"/>
            </p:cNvSpPr>
            <p:nvPr/>
          </p:nvSpPr>
          <p:spPr bwMode="auto">
            <a:xfrm>
              <a:off x="4017" y="1326"/>
              <a:ext cx="493" cy="443"/>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7444" name="Line 29"/>
            <p:cNvSpPr>
              <a:spLocks noChangeShapeType="1"/>
            </p:cNvSpPr>
            <p:nvPr/>
          </p:nvSpPr>
          <p:spPr bwMode="auto">
            <a:xfrm flipH="1">
              <a:off x="3308" y="1326"/>
              <a:ext cx="986" cy="517"/>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7445" name="Line 30"/>
            <p:cNvSpPr>
              <a:spLocks noChangeShapeType="1"/>
            </p:cNvSpPr>
            <p:nvPr/>
          </p:nvSpPr>
          <p:spPr bwMode="auto">
            <a:xfrm flipH="1">
              <a:off x="3986" y="1326"/>
              <a:ext cx="308" cy="480"/>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7446" name="Line 31"/>
            <p:cNvSpPr>
              <a:spLocks noChangeShapeType="1"/>
            </p:cNvSpPr>
            <p:nvPr/>
          </p:nvSpPr>
          <p:spPr bwMode="auto">
            <a:xfrm flipH="1">
              <a:off x="4233" y="1326"/>
              <a:ext cx="61" cy="443"/>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7447" name="Line 32"/>
            <p:cNvSpPr>
              <a:spLocks noChangeShapeType="1"/>
            </p:cNvSpPr>
            <p:nvPr/>
          </p:nvSpPr>
          <p:spPr bwMode="auto">
            <a:xfrm flipH="1">
              <a:off x="3986" y="1289"/>
              <a:ext cx="555" cy="517"/>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7448" name="Line 33"/>
            <p:cNvSpPr>
              <a:spLocks noChangeShapeType="1"/>
            </p:cNvSpPr>
            <p:nvPr/>
          </p:nvSpPr>
          <p:spPr bwMode="auto">
            <a:xfrm flipH="1">
              <a:off x="4512" y="1296"/>
              <a:ext cx="31" cy="480"/>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7449" name="Line 34"/>
            <p:cNvSpPr>
              <a:spLocks noChangeShapeType="1"/>
            </p:cNvSpPr>
            <p:nvPr/>
          </p:nvSpPr>
          <p:spPr bwMode="auto">
            <a:xfrm flipH="1">
              <a:off x="4233" y="1289"/>
              <a:ext cx="647" cy="480"/>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7450" name="Line 35"/>
            <p:cNvSpPr>
              <a:spLocks noChangeShapeType="1"/>
            </p:cNvSpPr>
            <p:nvPr/>
          </p:nvSpPr>
          <p:spPr bwMode="auto">
            <a:xfrm flipH="1">
              <a:off x="4512" y="1296"/>
              <a:ext cx="370" cy="480"/>
            </a:xfrm>
            <a:prstGeom prst="line">
              <a:avLst/>
            </a:prstGeom>
            <a:noFill/>
            <a:ln w="28575">
              <a:solidFill>
                <a:srgbClr val="81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7451" name="Line 36"/>
            <p:cNvSpPr>
              <a:spLocks noChangeShapeType="1"/>
            </p:cNvSpPr>
            <p:nvPr/>
          </p:nvSpPr>
          <p:spPr bwMode="auto">
            <a:xfrm flipH="1">
              <a:off x="4726" y="1289"/>
              <a:ext cx="154" cy="480"/>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7452" name="Line 37"/>
            <p:cNvSpPr>
              <a:spLocks noChangeShapeType="1"/>
            </p:cNvSpPr>
            <p:nvPr/>
          </p:nvSpPr>
          <p:spPr bwMode="auto">
            <a:xfrm>
              <a:off x="4294" y="1326"/>
              <a:ext cx="432" cy="443"/>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grpSp>
      <p:sp>
        <p:nvSpPr>
          <p:cNvPr id="756775" name="Text Box 39"/>
          <p:cNvSpPr txBox="1">
            <a:spLocks noChangeArrowheads="1"/>
          </p:cNvSpPr>
          <p:nvPr/>
        </p:nvSpPr>
        <p:spPr bwMode="auto">
          <a:xfrm>
            <a:off x="458788" y="1217613"/>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解</a:t>
            </a:r>
            <a:r>
              <a:rPr lang="en-US" altLang="zh-CN" sz="2400" dirty="0" smtClean="0">
                <a:solidFill>
                  <a:schemeClr val="bg2">
                    <a:lumMod val="85000"/>
                    <a:lumOff val="15000"/>
                  </a:schemeClr>
                </a:solidFill>
                <a:sym typeface="Wingdings" panose="05000000000000000000" pitchFamily="2" charset="2"/>
              </a:rPr>
              <a:t>: (1) </a:t>
            </a:r>
            <a:r>
              <a:rPr lang="zh-CN" altLang="en-US" sz="2400" dirty="0" smtClean="0">
                <a:solidFill>
                  <a:schemeClr val="bg2">
                    <a:lumMod val="85000"/>
                    <a:lumOff val="15000"/>
                  </a:schemeClr>
                </a:solidFill>
                <a:sym typeface="Wingdings" panose="05000000000000000000" pitchFamily="2" charset="2"/>
              </a:rPr>
              <a:t>当</a:t>
            </a:r>
            <a:r>
              <a:rPr lang="en-US" altLang="zh-CN" sz="2400" dirty="0" smtClean="0">
                <a:solidFill>
                  <a:schemeClr val="bg2">
                    <a:lumMod val="85000"/>
                    <a:lumOff val="15000"/>
                  </a:schemeClr>
                </a:solidFill>
                <a:sym typeface="Wingdings" panose="05000000000000000000" pitchFamily="2" charset="2"/>
              </a:rPr>
              <a:t>S</a:t>
            </a:r>
            <a:r>
              <a:rPr lang="zh-CN" altLang="en-US" sz="2400" dirty="0" smtClean="0">
                <a:solidFill>
                  <a:schemeClr val="bg2">
                    <a:lumMod val="85000"/>
                    <a:lumOff val="15000"/>
                  </a:schemeClr>
                </a:solidFill>
                <a:sym typeface="Wingdings" panose="05000000000000000000" pitchFamily="2" charset="2"/>
              </a:rPr>
              <a:t>取</a:t>
            </a:r>
            <a:r>
              <a:rPr lang="en-US" altLang="zh-CN" sz="2400" dirty="0" smtClean="0">
                <a:solidFill>
                  <a:schemeClr val="bg2">
                    <a:lumMod val="85000"/>
                    <a:lumOff val="15000"/>
                  </a:schemeClr>
                </a:solidFill>
                <a:sym typeface="Wingdings" panose="05000000000000000000" pitchFamily="2" charset="2"/>
              </a:rPr>
              <a:t>X</a:t>
            </a:r>
            <a:r>
              <a:rPr lang="zh-CN" altLang="en-US" sz="2400" dirty="0" smtClean="0">
                <a:solidFill>
                  <a:schemeClr val="bg2">
                    <a:lumMod val="85000"/>
                    <a:lumOff val="15000"/>
                  </a:schemeClr>
                </a:solidFill>
                <a:sym typeface="Wingdings" panose="05000000000000000000" pitchFamily="2" charset="2"/>
              </a:rPr>
              <a:t>中单点时</a:t>
            </a:r>
            <a:r>
              <a:rPr lang="en-US" altLang="zh-CN" sz="2400" dirty="0" smtClean="0">
                <a:solidFill>
                  <a:schemeClr val="bg2">
                    <a:lumMod val="85000"/>
                    <a:lumOff val="15000"/>
                  </a:schemeClr>
                </a:solidFill>
                <a:sym typeface="Wingdings" panose="05000000000000000000" pitchFamily="2" charset="2"/>
              </a:rPr>
              <a:t>, </a:t>
            </a:r>
            <a:r>
              <a:rPr lang="zh-CN" altLang="en-US" sz="2400" dirty="0" smtClean="0">
                <a:solidFill>
                  <a:schemeClr val="bg2">
                    <a:lumMod val="85000"/>
                    <a:lumOff val="15000"/>
                  </a:schemeClr>
                </a:solidFill>
                <a:sym typeface="Wingdings" panose="05000000000000000000" pitchFamily="2" charset="2"/>
              </a:rPr>
              <a:t>容易验证</a:t>
            </a:r>
            <a:r>
              <a:rPr lang="en-US" altLang="zh-CN" sz="2400" dirty="0" smtClean="0">
                <a:solidFill>
                  <a:schemeClr val="bg2">
                    <a:lumMod val="85000"/>
                    <a:lumOff val="15000"/>
                  </a:schemeClr>
                </a:solidFill>
                <a:sym typeface="Wingdings" panose="05000000000000000000" pitchFamily="2" charset="2"/>
              </a:rPr>
              <a:t>: </a:t>
            </a:r>
            <a:r>
              <a:rPr lang="en-US" altLang="zh-CN" sz="2400" dirty="0" smtClean="0">
                <a:solidFill>
                  <a:schemeClr val="bg2">
                    <a:lumMod val="85000"/>
                    <a:lumOff val="15000"/>
                  </a:schemeClr>
                </a:solidFill>
                <a:cs typeface="Times New Roman" panose="02020603050405020304" pitchFamily="18" charset="0"/>
                <a:sym typeface="Wingdings" panose="05000000000000000000" pitchFamily="2" charset="2"/>
              </a:rPr>
              <a:t>|N(S)|&gt;|S|</a:t>
            </a:r>
            <a:endParaRPr lang="en-US" altLang="zh-CN" sz="2400" dirty="0" smtClean="0">
              <a:solidFill>
                <a:schemeClr val="bg2">
                  <a:lumMod val="85000"/>
                  <a:lumOff val="15000"/>
                </a:schemeClr>
              </a:solidFill>
              <a:cs typeface="Times New Roman" panose="02020603050405020304" pitchFamily="18" charset="0"/>
            </a:endParaRPr>
          </a:p>
        </p:txBody>
      </p:sp>
      <p:sp>
        <p:nvSpPr>
          <p:cNvPr id="756777" name="Text Box 41"/>
          <p:cNvSpPr txBox="1">
            <a:spLocks noChangeArrowheads="1"/>
          </p:cNvSpPr>
          <p:nvPr/>
        </p:nvSpPr>
        <p:spPr bwMode="auto">
          <a:xfrm>
            <a:off x="549275" y="1773238"/>
            <a:ext cx="44196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a:t>
            </a:r>
            <a:r>
              <a:rPr lang="en-US" altLang="zh-CN" sz="2400" dirty="0" smtClean="0">
                <a:solidFill>
                  <a:schemeClr val="bg2">
                    <a:lumMod val="85000"/>
                    <a:lumOff val="15000"/>
                  </a:schemeClr>
                </a:solidFill>
                <a:sym typeface="Wingdings" panose="05000000000000000000" pitchFamily="2" charset="2"/>
              </a:rPr>
              <a:t>(2) </a:t>
            </a:r>
            <a:r>
              <a:rPr lang="zh-CN" altLang="en-US" sz="2400" dirty="0" smtClean="0">
                <a:solidFill>
                  <a:schemeClr val="bg2">
                    <a:lumMod val="85000"/>
                    <a:lumOff val="15000"/>
                  </a:schemeClr>
                </a:solidFill>
                <a:sym typeface="Wingdings" panose="05000000000000000000" pitchFamily="2" charset="2"/>
              </a:rPr>
              <a:t>当</a:t>
            </a:r>
            <a:r>
              <a:rPr lang="en-US" altLang="zh-CN" sz="2400" dirty="0" smtClean="0">
                <a:solidFill>
                  <a:schemeClr val="bg2">
                    <a:lumMod val="85000"/>
                    <a:lumOff val="15000"/>
                  </a:schemeClr>
                </a:solidFill>
                <a:sym typeface="Wingdings" panose="05000000000000000000" pitchFamily="2" charset="2"/>
              </a:rPr>
              <a:t>S</a:t>
            </a:r>
            <a:r>
              <a:rPr lang="zh-CN" altLang="en-US" sz="2400" dirty="0" smtClean="0">
                <a:solidFill>
                  <a:schemeClr val="bg2">
                    <a:lumMod val="85000"/>
                    <a:lumOff val="15000"/>
                  </a:schemeClr>
                </a:solidFill>
                <a:sym typeface="Wingdings" panose="05000000000000000000" pitchFamily="2" charset="2"/>
              </a:rPr>
              <a:t>取</a:t>
            </a:r>
            <a:r>
              <a:rPr lang="en-US" altLang="zh-CN" sz="2400" dirty="0" smtClean="0">
                <a:solidFill>
                  <a:schemeClr val="bg2">
                    <a:lumMod val="85000"/>
                    <a:lumOff val="15000"/>
                  </a:schemeClr>
                </a:solidFill>
                <a:sym typeface="Wingdings" panose="05000000000000000000" pitchFamily="2" charset="2"/>
              </a:rPr>
              <a:t>X</a:t>
            </a:r>
            <a:r>
              <a:rPr lang="zh-CN" altLang="en-US" sz="2400" dirty="0" smtClean="0">
                <a:solidFill>
                  <a:schemeClr val="bg2">
                    <a:lumMod val="85000"/>
                    <a:lumOff val="15000"/>
                  </a:schemeClr>
                </a:solidFill>
                <a:sym typeface="Wingdings" panose="05000000000000000000" pitchFamily="2" charset="2"/>
              </a:rPr>
              <a:t>中二元点集时</a:t>
            </a:r>
            <a:r>
              <a:rPr lang="en-US" altLang="zh-CN" sz="2400" dirty="0" smtClean="0">
                <a:solidFill>
                  <a:schemeClr val="bg2">
                    <a:lumMod val="85000"/>
                    <a:lumOff val="15000"/>
                  </a:schemeClr>
                </a:solidFill>
                <a:sym typeface="Wingdings" panose="05000000000000000000" pitchFamily="2" charset="2"/>
              </a:rPr>
              <a:t>, </a:t>
            </a:r>
            <a:r>
              <a:rPr lang="zh-CN" altLang="en-US" sz="2400" dirty="0" smtClean="0">
                <a:solidFill>
                  <a:schemeClr val="bg2">
                    <a:lumMod val="85000"/>
                    <a:lumOff val="15000"/>
                  </a:schemeClr>
                </a:solidFill>
                <a:sym typeface="Wingdings" panose="05000000000000000000" pitchFamily="2" charset="2"/>
              </a:rPr>
              <a:t>容易验证</a:t>
            </a:r>
            <a:r>
              <a:rPr lang="en-US" altLang="zh-CN" sz="2400" dirty="0" smtClean="0">
                <a:solidFill>
                  <a:schemeClr val="bg2">
                    <a:lumMod val="85000"/>
                    <a:lumOff val="15000"/>
                  </a:schemeClr>
                </a:solidFill>
                <a:sym typeface="Wingdings" panose="05000000000000000000" pitchFamily="2" charset="2"/>
              </a:rPr>
              <a:t>:  </a:t>
            </a:r>
            <a:r>
              <a:rPr lang="en-US" altLang="zh-CN" sz="2400" dirty="0" smtClean="0">
                <a:solidFill>
                  <a:schemeClr val="bg2">
                    <a:lumMod val="85000"/>
                    <a:lumOff val="15000"/>
                  </a:schemeClr>
                </a:solidFill>
                <a:cs typeface="Times New Roman" panose="02020603050405020304" pitchFamily="18" charset="0"/>
                <a:sym typeface="Wingdings" panose="05000000000000000000" pitchFamily="2" charset="2"/>
              </a:rPr>
              <a:t>|N(S)| ≥ |S|</a:t>
            </a:r>
            <a:endParaRPr lang="en-US" altLang="zh-CN" sz="2400" dirty="0" smtClean="0">
              <a:solidFill>
                <a:schemeClr val="bg2">
                  <a:lumMod val="85000"/>
                  <a:lumOff val="15000"/>
                </a:schemeClr>
              </a:solidFill>
              <a:cs typeface="Times New Roman" panose="02020603050405020304" pitchFamily="18" charset="0"/>
            </a:endParaRPr>
          </a:p>
        </p:txBody>
      </p:sp>
      <p:sp>
        <p:nvSpPr>
          <p:cNvPr id="756778" name="Text Box 42"/>
          <p:cNvSpPr txBox="1">
            <a:spLocks noChangeArrowheads="1"/>
          </p:cNvSpPr>
          <p:nvPr/>
        </p:nvSpPr>
        <p:spPr bwMode="auto">
          <a:xfrm>
            <a:off x="579438" y="2609850"/>
            <a:ext cx="44196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a:t>
            </a:r>
            <a:r>
              <a:rPr lang="en-US" altLang="zh-CN" sz="2400" dirty="0" smtClean="0">
                <a:solidFill>
                  <a:schemeClr val="bg2">
                    <a:lumMod val="85000"/>
                    <a:lumOff val="15000"/>
                  </a:schemeClr>
                </a:solidFill>
                <a:sym typeface="Wingdings" panose="05000000000000000000" pitchFamily="2" charset="2"/>
              </a:rPr>
              <a:t>(3) </a:t>
            </a:r>
            <a:r>
              <a:rPr lang="zh-CN" altLang="en-US" sz="2400" dirty="0" smtClean="0">
                <a:solidFill>
                  <a:schemeClr val="bg2">
                    <a:lumMod val="85000"/>
                    <a:lumOff val="15000"/>
                  </a:schemeClr>
                </a:solidFill>
                <a:sym typeface="Wingdings" panose="05000000000000000000" pitchFamily="2" charset="2"/>
              </a:rPr>
              <a:t>当</a:t>
            </a:r>
            <a:r>
              <a:rPr lang="en-US" altLang="zh-CN" sz="2400" dirty="0" smtClean="0">
                <a:solidFill>
                  <a:schemeClr val="bg2">
                    <a:lumMod val="85000"/>
                    <a:lumOff val="15000"/>
                  </a:schemeClr>
                </a:solidFill>
                <a:sym typeface="Wingdings" panose="05000000000000000000" pitchFamily="2" charset="2"/>
              </a:rPr>
              <a:t>S</a:t>
            </a:r>
            <a:r>
              <a:rPr lang="zh-CN" altLang="en-US" sz="2400" dirty="0" smtClean="0">
                <a:solidFill>
                  <a:schemeClr val="bg2">
                    <a:lumMod val="85000"/>
                    <a:lumOff val="15000"/>
                  </a:schemeClr>
                </a:solidFill>
                <a:sym typeface="Wingdings" panose="05000000000000000000" pitchFamily="2" charset="2"/>
              </a:rPr>
              <a:t>取</a:t>
            </a:r>
            <a:r>
              <a:rPr lang="en-US" altLang="zh-CN" sz="2400" dirty="0" smtClean="0">
                <a:solidFill>
                  <a:schemeClr val="bg2">
                    <a:lumMod val="85000"/>
                    <a:lumOff val="15000"/>
                  </a:schemeClr>
                </a:solidFill>
                <a:sym typeface="Wingdings" panose="05000000000000000000" pitchFamily="2" charset="2"/>
              </a:rPr>
              <a:t>X</a:t>
            </a:r>
            <a:r>
              <a:rPr lang="zh-CN" altLang="en-US" sz="2400" dirty="0" smtClean="0">
                <a:solidFill>
                  <a:schemeClr val="bg2">
                    <a:lumMod val="85000"/>
                    <a:lumOff val="15000"/>
                  </a:schemeClr>
                </a:solidFill>
                <a:sym typeface="Wingdings" panose="05000000000000000000" pitchFamily="2" charset="2"/>
              </a:rPr>
              <a:t>中三元点集时</a:t>
            </a:r>
            <a:r>
              <a:rPr lang="en-US" altLang="zh-CN" sz="2400" dirty="0" smtClean="0">
                <a:solidFill>
                  <a:schemeClr val="bg2">
                    <a:lumMod val="85000"/>
                    <a:lumOff val="15000"/>
                  </a:schemeClr>
                </a:solidFill>
                <a:sym typeface="Wingdings" panose="05000000000000000000" pitchFamily="2" charset="2"/>
              </a:rPr>
              <a:t>, </a:t>
            </a:r>
            <a:r>
              <a:rPr lang="zh-CN" altLang="en-US" sz="2400" dirty="0" smtClean="0">
                <a:solidFill>
                  <a:schemeClr val="bg2">
                    <a:lumMod val="85000"/>
                    <a:lumOff val="15000"/>
                  </a:schemeClr>
                </a:solidFill>
                <a:sym typeface="Wingdings" panose="05000000000000000000" pitchFamily="2" charset="2"/>
              </a:rPr>
              <a:t>容易验证</a:t>
            </a:r>
            <a:r>
              <a:rPr lang="en-US" altLang="zh-CN" sz="2400" dirty="0" smtClean="0">
                <a:solidFill>
                  <a:schemeClr val="bg2">
                    <a:lumMod val="85000"/>
                    <a:lumOff val="15000"/>
                  </a:schemeClr>
                </a:solidFill>
                <a:sym typeface="Wingdings" panose="05000000000000000000" pitchFamily="2" charset="2"/>
              </a:rPr>
              <a:t>: </a:t>
            </a:r>
            <a:r>
              <a:rPr lang="en-US" altLang="zh-CN" sz="2400" dirty="0" smtClean="0">
                <a:solidFill>
                  <a:schemeClr val="bg2">
                    <a:lumMod val="85000"/>
                    <a:lumOff val="15000"/>
                  </a:schemeClr>
                </a:solidFill>
                <a:cs typeface="Times New Roman" panose="02020603050405020304" pitchFamily="18" charset="0"/>
                <a:sym typeface="Wingdings" panose="05000000000000000000" pitchFamily="2" charset="2"/>
              </a:rPr>
              <a:t>|N(S)| ≥ |S|</a:t>
            </a:r>
            <a:endParaRPr lang="en-US" altLang="zh-CN" sz="2400" dirty="0" smtClean="0">
              <a:solidFill>
                <a:schemeClr val="bg2">
                  <a:lumMod val="85000"/>
                  <a:lumOff val="15000"/>
                </a:schemeClr>
              </a:solidFill>
              <a:cs typeface="Times New Roman" panose="02020603050405020304" pitchFamily="18" charset="0"/>
            </a:endParaRPr>
          </a:p>
        </p:txBody>
      </p:sp>
      <p:sp>
        <p:nvSpPr>
          <p:cNvPr id="756779" name="Text Box 43"/>
          <p:cNvSpPr txBox="1">
            <a:spLocks noChangeArrowheads="1"/>
          </p:cNvSpPr>
          <p:nvPr/>
        </p:nvSpPr>
        <p:spPr bwMode="auto">
          <a:xfrm>
            <a:off x="568325" y="3546475"/>
            <a:ext cx="766127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a:t>
            </a:r>
            <a:r>
              <a:rPr lang="en-US" altLang="zh-CN" sz="2400" dirty="0" smtClean="0">
                <a:solidFill>
                  <a:schemeClr val="bg2">
                    <a:lumMod val="85000"/>
                    <a:lumOff val="15000"/>
                  </a:schemeClr>
                </a:solidFill>
                <a:sym typeface="Wingdings" panose="05000000000000000000" pitchFamily="2" charset="2"/>
              </a:rPr>
              <a:t>(4) </a:t>
            </a:r>
            <a:r>
              <a:rPr lang="zh-CN" altLang="en-US" sz="2400" dirty="0" smtClean="0">
                <a:solidFill>
                  <a:schemeClr val="bg2">
                    <a:lumMod val="85000"/>
                    <a:lumOff val="15000"/>
                  </a:schemeClr>
                </a:solidFill>
                <a:sym typeface="Wingdings" panose="05000000000000000000" pitchFamily="2" charset="2"/>
              </a:rPr>
              <a:t>当</a:t>
            </a:r>
            <a:r>
              <a:rPr lang="en-US" altLang="zh-CN" sz="2400" dirty="0" smtClean="0">
                <a:solidFill>
                  <a:schemeClr val="bg2">
                    <a:lumMod val="85000"/>
                    <a:lumOff val="15000"/>
                  </a:schemeClr>
                </a:solidFill>
                <a:sym typeface="Wingdings" panose="05000000000000000000" pitchFamily="2" charset="2"/>
              </a:rPr>
              <a:t>S</a:t>
            </a:r>
            <a:r>
              <a:rPr lang="zh-CN" altLang="en-US" sz="2400" dirty="0" smtClean="0">
                <a:solidFill>
                  <a:schemeClr val="bg2">
                    <a:lumMod val="85000"/>
                    <a:lumOff val="15000"/>
                  </a:schemeClr>
                </a:solidFill>
                <a:sym typeface="Wingdings" panose="05000000000000000000" pitchFamily="2" charset="2"/>
              </a:rPr>
              <a:t>取</a:t>
            </a:r>
            <a:r>
              <a:rPr lang="en-US" altLang="zh-CN" sz="2400" dirty="0" smtClean="0">
                <a:solidFill>
                  <a:schemeClr val="bg2">
                    <a:lumMod val="85000"/>
                    <a:lumOff val="15000"/>
                  </a:schemeClr>
                </a:solidFill>
                <a:sym typeface="Wingdings" panose="05000000000000000000" pitchFamily="2" charset="2"/>
              </a:rPr>
              <a:t>X</a:t>
            </a:r>
            <a:r>
              <a:rPr lang="zh-CN" altLang="en-US" sz="2400" dirty="0" smtClean="0">
                <a:solidFill>
                  <a:schemeClr val="bg2">
                    <a:lumMod val="85000"/>
                    <a:lumOff val="15000"/>
                  </a:schemeClr>
                </a:solidFill>
                <a:sym typeface="Wingdings" panose="05000000000000000000" pitchFamily="2" charset="2"/>
              </a:rPr>
              <a:t>中四元点集时</a:t>
            </a:r>
            <a:r>
              <a:rPr lang="en-US" altLang="zh-CN" sz="2400" dirty="0" smtClean="0">
                <a:solidFill>
                  <a:schemeClr val="bg2">
                    <a:lumMod val="85000"/>
                    <a:lumOff val="15000"/>
                  </a:schemeClr>
                </a:solidFill>
                <a:sym typeface="Wingdings" panose="05000000000000000000" pitchFamily="2" charset="2"/>
              </a:rPr>
              <a:t>, </a:t>
            </a:r>
            <a:r>
              <a:rPr lang="zh-CN" altLang="en-US" sz="2400" dirty="0" smtClean="0">
                <a:solidFill>
                  <a:schemeClr val="bg2">
                    <a:lumMod val="85000"/>
                    <a:lumOff val="15000"/>
                  </a:schemeClr>
                </a:solidFill>
                <a:sym typeface="Wingdings" panose="05000000000000000000" pitchFamily="2" charset="2"/>
              </a:rPr>
              <a:t>若取</a:t>
            </a:r>
            <a:r>
              <a:rPr lang="en-US" altLang="zh-CN" sz="2400" dirty="0" smtClean="0">
                <a:solidFill>
                  <a:schemeClr val="bg2">
                    <a:lumMod val="85000"/>
                    <a:lumOff val="15000"/>
                  </a:schemeClr>
                </a:solidFill>
                <a:sym typeface="Wingdings" panose="05000000000000000000" pitchFamily="2" charset="2"/>
              </a:rPr>
              <a:t>S={A, C, D, F},  </a:t>
            </a:r>
            <a:r>
              <a:rPr lang="zh-CN" altLang="en-US" sz="2400" dirty="0" smtClean="0">
                <a:solidFill>
                  <a:schemeClr val="bg2">
                    <a:lumMod val="85000"/>
                    <a:lumOff val="15000"/>
                  </a:schemeClr>
                </a:solidFill>
                <a:sym typeface="Wingdings" panose="05000000000000000000" pitchFamily="2" charset="2"/>
              </a:rPr>
              <a:t>则有</a:t>
            </a:r>
            <a:r>
              <a:rPr lang="en-US" altLang="zh-CN" sz="2400" dirty="0" smtClean="0">
                <a:solidFill>
                  <a:schemeClr val="bg2">
                    <a:lumMod val="85000"/>
                    <a:lumOff val="15000"/>
                  </a:schemeClr>
                </a:solidFill>
                <a:sym typeface="Wingdings" panose="05000000000000000000" pitchFamily="2" charset="2"/>
              </a:rPr>
              <a:t>3=|N(S)|&lt;|S|=4</a:t>
            </a:r>
            <a:endParaRPr lang="zh-CN" altLang="en-US" sz="2400" dirty="0" smtClean="0">
              <a:solidFill>
                <a:schemeClr val="bg2">
                  <a:lumMod val="85000"/>
                  <a:lumOff val="15000"/>
                </a:schemeClr>
              </a:solidFill>
              <a:sym typeface="Wingdings" panose="05000000000000000000" pitchFamily="2" charset="2"/>
            </a:endParaRPr>
          </a:p>
        </p:txBody>
      </p:sp>
      <p:sp>
        <p:nvSpPr>
          <p:cNvPr id="756783" name="Text Box 47"/>
          <p:cNvSpPr txBox="1">
            <a:spLocks noChangeArrowheads="1"/>
          </p:cNvSpPr>
          <p:nvPr/>
        </p:nvSpPr>
        <p:spPr bwMode="auto">
          <a:xfrm>
            <a:off x="458788" y="4551363"/>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dirty="0">
                <a:solidFill>
                  <a:schemeClr val="bg2">
                    <a:lumMod val="85000"/>
                    <a:lumOff val="15000"/>
                  </a:schemeClr>
                </a:solidFill>
                <a:sym typeface="Wingdings" panose="05000000000000000000" pitchFamily="2" charset="2"/>
              </a:rPr>
              <a:t> </a:t>
            </a:r>
            <a:r>
              <a:rPr lang="en-US" altLang="zh-CN" sz="2400" dirty="0" smtClean="0">
                <a:solidFill>
                  <a:schemeClr val="bg2">
                    <a:lumMod val="85000"/>
                    <a:lumOff val="15000"/>
                  </a:schemeClr>
                </a:solidFill>
                <a:sym typeface="Wingdings" panose="05000000000000000000" pitchFamily="2" charset="2"/>
              </a:rPr>
              <a:t>   </a:t>
            </a:r>
            <a:r>
              <a:rPr lang="zh-CN" altLang="en-US" sz="2400" dirty="0" smtClean="0">
                <a:solidFill>
                  <a:schemeClr val="bg2">
                    <a:lumMod val="85000"/>
                    <a:lumOff val="15000"/>
                  </a:schemeClr>
                </a:solidFill>
                <a:sym typeface="Wingdings" panose="05000000000000000000" pitchFamily="2" charset="2"/>
              </a:rPr>
              <a:t>所以</a:t>
            </a:r>
            <a:r>
              <a:rPr lang="en-US" altLang="zh-CN" sz="2400" dirty="0" smtClean="0">
                <a:solidFill>
                  <a:schemeClr val="bg2">
                    <a:lumMod val="85000"/>
                    <a:lumOff val="15000"/>
                  </a:schemeClr>
                </a:solidFill>
                <a:sym typeface="Wingdings" panose="05000000000000000000" pitchFamily="2" charset="2"/>
              </a:rPr>
              <a:t>, </a:t>
            </a:r>
            <a:r>
              <a:rPr lang="zh-CN" altLang="en-US" sz="2400" dirty="0" smtClean="0">
                <a:solidFill>
                  <a:schemeClr val="bg2">
                    <a:lumMod val="85000"/>
                    <a:lumOff val="15000"/>
                  </a:schemeClr>
                </a:solidFill>
                <a:sym typeface="Wingdings" panose="05000000000000000000" pitchFamily="2" charset="2"/>
              </a:rPr>
              <a:t>不存在饱和</a:t>
            </a:r>
            <a:r>
              <a:rPr lang="en-US" altLang="zh-CN" sz="2400" dirty="0" smtClean="0">
                <a:solidFill>
                  <a:schemeClr val="bg2">
                    <a:lumMod val="85000"/>
                    <a:lumOff val="15000"/>
                  </a:schemeClr>
                </a:solidFill>
                <a:sym typeface="Wingdings" panose="05000000000000000000" pitchFamily="2" charset="2"/>
              </a:rPr>
              <a:t>X</a:t>
            </a:r>
            <a:r>
              <a:rPr lang="zh-CN" altLang="en-US" sz="2400" dirty="0" smtClean="0">
                <a:solidFill>
                  <a:schemeClr val="bg2">
                    <a:lumMod val="85000"/>
                    <a:lumOff val="15000"/>
                  </a:schemeClr>
                </a:solidFill>
                <a:sym typeface="Wingdings" panose="05000000000000000000" pitchFamily="2" charset="2"/>
              </a:rPr>
              <a:t>每个顶点的匹配</a:t>
            </a:r>
            <a:r>
              <a:rPr lang="en-US" altLang="zh-CN" sz="2400" dirty="0" smtClean="0">
                <a:solidFill>
                  <a:schemeClr val="bg2">
                    <a:lumMod val="85000"/>
                    <a:lumOff val="15000"/>
                  </a:schemeClr>
                </a:solidFill>
                <a:sym typeface="Wingdings" panose="05000000000000000000" pitchFamily="2" charset="2"/>
              </a:rPr>
              <a:t>.</a:t>
            </a:r>
            <a:endParaRPr lang="zh-CN" altLang="en-US" sz="2400" dirty="0" smtClean="0">
              <a:solidFill>
                <a:schemeClr val="bg2">
                  <a:lumMod val="85000"/>
                  <a:lumOff val="15000"/>
                </a:schemeClr>
              </a:solidFill>
              <a:sym typeface="Wingdings" panose="05000000000000000000" pitchFamily="2" charset="2"/>
            </a:endParaRPr>
          </a:p>
        </p:txBody>
      </p:sp>
      <p:sp>
        <p:nvSpPr>
          <p:cNvPr id="756784" name="Text Box 48"/>
          <p:cNvSpPr txBox="1">
            <a:spLocks noChangeArrowheads="1"/>
          </p:cNvSpPr>
          <p:nvPr/>
        </p:nvSpPr>
        <p:spPr bwMode="auto">
          <a:xfrm>
            <a:off x="458788" y="51816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sym typeface="Wingdings" panose="05000000000000000000" pitchFamily="2" charset="2"/>
              </a:rPr>
              <a:t>    下面我们证明</a:t>
            </a:r>
            <a:r>
              <a:rPr lang="en-US" altLang="zh-CN" sz="2400" dirty="0" smtClean="0">
                <a:solidFill>
                  <a:schemeClr val="bg2">
                    <a:lumMod val="85000"/>
                    <a:lumOff val="15000"/>
                  </a:schemeClr>
                </a:solidFill>
                <a:sym typeface="Wingdings" panose="05000000000000000000" pitchFamily="2" charset="2"/>
              </a:rPr>
              <a:t>Hall</a:t>
            </a:r>
            <a:r>
              <a:rPr lang="zh-CN" altLang="en-US" sz="2400" dirty="0" smtClean="0">
                <a:solidFill>
                  <a:schemeClr val="bg2">
                    <a:lumMod val="85000"/>
                    <a:lumOff val="15000"/>
                  </a:schemeClr>
                </a:solidFill>
                <a:sym typeface="Wingdings" panose="05000000000000000000" pitchFamily="2" charset="2"/>
              </a:rPr>
              <a:t>定理</a:t>
            </a:r>
            <a:r>
              <a:rPr lang="en-US" altLang="zh-CN" sz="2400" dirty="0" smtClean="0">
                <a:solidFill>
                  <a:schemeClr val="bg2">
                    <a:lumMod val="85000"/>
                    <a:lumOff val="15000"/>
                  </a:schemeClr>
                </a:solidFill>
                <a:sym typeface="Wingdings" panose="05000000000000000000" pitchFamily="2" charset="2"/>
              </a:rPr>
              <a:t>.</a:t>
            </a:r>
            <a:endParaRPr lang="zh-CN" altLang="en-US" sz="2400" dirty="0" smtClean="0">
              <a:solidFill>
                <a:schemeClr val="bg2">
                  <a:lumMod val="85000"/>
                  <a:lumOff val="15000"/>
                </a:schemeClr>
              </a:solidFill>
              <a:sym typeface="Wingdings" panose="05000000000000000000" pitchFamily="2" charset="2"/>
            </a:endParaRPr>
          </a:p>
        </p:txBody>
      </p:sp>
      <p:grpSp>
        <p:nvGrpSpPr>
          <p:cNvPr id="2" name="组合 1"/>
          <p:cNvGrpSpPr>
            <a:grpSpLocks/>
          </p:cNvGrpSpPr>
          <p:nvPr/>
        </p:nvGrpSpPr>
        <p:grpSpPr bwMode="auto">
          <a:xfrm>
            <a:off x="5411788" y="2176463"/>
            <a:ext cx="1960562" cy="830262"/>
            <a:chOff x="5892800" y="4026913"/>
            <a:chExt cx="1960563" cy="830263"/>
          </a:xfrm>
        </p:grpSpPr>
        <p:sp>
          <p:nvSpPr>
            <p:cNvPr id="45" name="Line 3"/>
            <p:cNvSpPr>
              <a:spLocks noChangeShapeType="1"/>
            </p:cNvSpPr>
            <p:nvPr/>
          </p:nvSpPr>
          <p:spPr bwMode="auto">
            <a:xfrm>
              <a:off x="5892800" y="4085650"/>
              <a:ext cx="538162" cy="762001"/>
            </a:xfrm>
            <a:prstGeom prst="line">
              <a:avLst/>
            </a:prstGeom>
            <a:noFill/>
            <a:ln w="28575">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46" name="Line 20"/>
            <p:cNvSpPr>
              <a:spLocks noChangeShapeType="1"/>
            </p:cNvSpPr>
            <p:nvPr/>
          </p:nvSpPr>
          <p:spPr bwMode="auto">
            <a:xfrm>
              <a:off x="5892800" y="4085650"/>
              <a:ext cx="1076326" cy="762001"/>
            </a:xfrm>
            <a:prstGeom prst="line">
              <a:avLst/>
            </a:prstGeom>
            <a:noFill/>
            <a:ln w="28575">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47" name="Line 24"/>
            <p:cNvSpPr>
              <a:spLocks noChangeShapeType="1"/>
            </p:cNvSpPr>
            <p:nvPr/>
          </p:nvSpPr>
          <p:spPr bwMode="auto">
            <a:xfrm flipH="1">
              <a:off x="6430962" y="4085650"/>
              <a:ext cx="244475" cy="762001"/>
            </a:xfrm>
            <a:prstGeom prst="line">
              <a:avLst/>
            </a:prstGeom>
            <a:noFill/>
            <a:ln w="28575">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48" name="Line 26"/>
            <p:cNvSpPr>
              <a:spLocks noChangeShapeType="1"/>
            </p:cNvSpPr>
            <p:nvPr/>
          </p:nvSpPr>
          <p:spPr bwMode="auto">
            <a:xfrm flipH="1">
              <a:off x="6430962" y="4085650"/>
              <a:ext cx="587375" cy="762001"/>
            </a:xfrm>
            <a:prstGeom prst="line">
              <a:avLst/>
            </a:prstGeom>
            <a:noFill/>
            <a:ln w="28575">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49" name="Line 32"/>
            <p:cNvSpPr>
              <a:spLocks noChangeShapeType="1"/>
            </p:cNvSpPr>
            <p:nvPr/>
          </p:nvSpPr>
          <p:spPr bwMode="auto">
            <a:xfrm flipH="1">
              <a:off x="6969126" y="4026913"/>
              <a:ext cx="881062" cy="820738"/>
            </a:xfrm>
            <a:prstGeom prst="line">
              <a:avLst/>
            </a:prstGeom>
            <a:noFill/>
            <a:ln w="28575">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50" name="Line 33"/>
            <p:cNvSpPr>
              <a:spLocks noChangeShapeType="1"/>
            </p:cNvSpPr>
            <p:nvPr/>
          </p:nvSpPr>
          <p:spPr bwMode="auto">
            <a:xfrm flipH="1">
              <a:off x="7804151" y="4038025"/>
              <a:ext cx="49212" cy="762001"/>
            </a:xfrm>
            <a:prstGeom prst="line">
              <a:avLst/>
            </a:prstGeom>
            <a:noFill/>
            <a:ln w="28575">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51" name="Line 27"/>
            <p:cNvSpPr>
              <a:spLocks noChangeShapeType="1"/>
            </p:cNvSpPr>
            <p:nvPr/>
          </p:nvSpPr>
          <p:spPr bwMode="auto">
            <a:xfrm flipH="1">
              <a:off x="6969126" y="4095175"/>
              <a:ext cx="49212" cy="762001"/>
            </a:xfrm>
            <a:prstGeom prst="line">
              <a:avLst/>
            </a:prstGeom>
            <a:noFill/>
            <a:ln w="28575">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52" name="Line 25"/>
            <p:cNvSpPr>
              <a:spLocks noChangeShapeType="1"/>
            </p:cNvSpPr>
            <p:nvPr/>
          </p:nvSpPr>
          <p:spPr bwMode="auto">
            <a:xfrm>
              <a:off x="6684962" y="4085650"/>
              <a:ext cx="1125539" cy="703264"/>
            </a:xfrm>
            <a:prstGeom prst="line">
              <a:avLst/>
            </a:prstGeom>
            <a:noFill/>
            <a:ln w="28575">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53" name="Line 28"/>
            <p:cNvSpPr>
              <a:spLocks noChangeShapeType="1"/>
            </p:cNvSpPr>
            <p:nvPr/>
          </p:nvSpPr>
          <p:spPr bwMode="auto">
            <a:xfrm>
              <a:off x="7029451" y="4095175"/>
              <a:ext cx="782637" cy="703264"/>
            </a:xfrm>
            <a:prstGeom prst="line">
              <a:avLst/>
            </a:prstGeom>
            <a:noFill/>
            <a:ln w="28575">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fade">
                                      <p:cBhvr>
                                        <p:cTn id="7" dur="500"/>
                                        <p:tgtEl>
                                          <p:spTgt spid="1638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56775"/>
                                        </p:tgtEl>
                                        <p:attrNameLst>
                                          <p:attrName>style.visibility</p:attrName>
                                        </p:attrNameLst>
                                      </p:cBhvr>
                                      <p:to>
                                        <p:strVal val="visible"/>
                                      </p:to>
                                    </p:set>
                                    <p:anim calcmode="lin" valueType="num">
                                      <p:cBhvr additive="base">
                                        <p:cTn id="10" dur="500" fill="hold"/>
                                        <p:tgtEl>
                                          <p:spTgt spid="756775"/>
                                        </p:tgtEl>
                                        <p:attrNameLst>
                                          <p:attrName>ppt_x</p:attrName>
                                        </p:attrNameLst>
                                      </p:cBhvr>
                                      <p:tavLst>
                                        <p:tav tm="0">
                                          <p:val>
                                            <p:strVal val="#ppt_x"/>
                                          </p:val>
                                        </p:tav>
                                        <p:tav tm="100000">
                                          <p:val>
                                            <p:strVal val="#ppt_x"/>
                                          </p:val>
                                        </p:tav>
                                      </p:tavLst>
                                    </p:anim>
                                    <p:anim calcmode="lin" valueType="num">
                                      <p:cBhvr additive="base">
                                        <p:cTn id="11" dur="500" fill="hold"/>
                                        <p:tgtEl>
                                          <p:spTgt spid="756775"/>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56777"/>
                                        </p:tgtEl>
                                        <p:attrNameLst>
                                          <p:attrName>style.visibility</p:attrName>
                                        </p:attrNameLst>
                                      </p:cBhvr>
                                      <p:to>
                                        <p:strVal val="visible"/>
                                      </p:to>
                                    </p:set>
                                    <p:anim calcmode="lin" valueType="num">
                                      <p:cBhvr additive="base">
                                        <p:cTn id="16" dur="500" fill="hold"/>
                                        <p:tgtEl>
                                          <p:spTgt spid="756777"/>
                                        </p:tgtEl>
                                        <p:attrNameLst>
                                          <p:attrName>ppt_x</p:attrName>
                                        </p:attrNameLst>
                                      </p:cBhvr>
                                      <p:tavLst>
                                        <p:tav tm="0">
                                          <p:val>
                                            <p:strVal val="#ppt_x"/>
                                          </p:val>
                                        </p:tav>
                                        <p:tav tm="100000">
                                          <p:val>
                                            <p:strVal val="#ppt_x"/>
                                          </p:val>
                                        </p:tav>
                                      </p:tavLst>
                                    </p:anim>
                                    <p:anim calcmode="lin" valueType="num">
                                      <p:cBhvr additive="base">
                                        <p:cTn id="17" dur="500" fill="hold"/>
                                        <p:tgtEl>
                                          <p:spTgt spid="756777"/>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56778"/>
                                        </p:tgtEl>
                                        <p:attrNameLst>
                                          <p:attrName>style.visibility</p:attrName>
                                        </p:attrNameLst>
                                      </p:cBhvr>
                                      <p:to>
                                        <p:strVal val="visible"/>
                                      </p:to>
                                    </p:set>
                                    <p:anim calcmode="lin" valueType="num">
                                      <p:cBhvr additive="base">
                                        <p:cTn id="22" dur="500" fill="hold"/>
                                        <p:tgtEl>
                                          <p:spTgt spid="756778"/>
                                        </p:tgtEl>
                                        <p:attrNameLst>
                                          <p:attrName>ppt_x</p:attrName>
                                        </p:attrNameLst>
                                      </p:cBhvr>
                                      <p:tavLst>
                                        <p:tav tm="0">
                                          <p:val>
                                            <p:strVal val="#ppt_x"/>
                                          </p:val>
                                        </p:tav>
                                        <p:tav tm="100000">
                                          <p:val>
                                            <p:strVal val="#ppt_x"/>
                                          </p:val>
                                        </p:tav>
                                      </p:tavLst>
                                    </p:anim>
                                    <p:anim calcmode="lin" valueType="num">
                                      <p:cBhvr additive="base">
                                        <p:cTn id="23" dur="500" fill="hold"/>
                                        <p:tgtEl>
                                          <p:spTgt spid="756778"/>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56779"/>
                                        </p:tgtEl>
                                        <p:attrNameLst>
                                          <p:attrName>style.visibility</p:attrName>
                                        </p:attrNameLst>
                                      </p:cBhvr>
                                      <p:to>
                                        <p:strVal val="visible"/>
                                      </p:to>
                                    </p:set>
                                    <p:anim calcmode="lin" valueType="num">
                                      <p:cBhvr additive="base">
                                        <p:cTn id="28" dur="500" fill="hold"/>
                                        <p:tgtEl>
                                          <p:spTgt spid="756779"/>
                                        </p:tgtEl>
                                        <p:attrNameLst>
                                          <p:attrName>ppt_x</p:attrName>
                                        </p:attrNameLst>
                                      </p:cBhvr>
                                      <p:tavLst>
                                        <p:tav tm="0">
                                          <p:val>
                                            <p:strVal val="#ppt_x"/>
                                          </p:val>
                                        </p:tav>
                                        <p:tav tm="100000">
                                          <p:val>
                                            <p:strVal val="#ppt_x"/>
                                          </p:val>
                                        </p:tav>
                                      </p:tavLst>
                                    </p:anim>
                                    <p:anim calcmode="lin" valueType="num">
                                      <p:cBhvr additive="base">
                                        <p:cTn id="29" dur="500" fill="hold"/>
                                        <p:tgtEl>
                                          <p:spTgt spid="756779"/>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56783"/>
                                        </p:tgtEl>
                                        <p:attrNameLst>
                                          <p:attrName>style.visibility</p:attrName>
                                        </p:attrNameLst>
                                      </p:cBhvr>
                                      <p:to>
                                        <p:strVal val="visible"/>
                                      </p:to>
                                    </p:set>
                                    <p:anim calcmode="lin" valueType="num">
                                      <p:cBhvr additive="base">
                                        <p:cTn id="39" dur="500" fill="hold"/>
                                        <p:tgtEl>
                                          <p:spTgt spid="756783"/>
                                        </p:tgtEl>
                                        <p:attrNameLst>
                                          <p:attrName>ppt_x</p:attrName>
                                        </p:attrNameLst>
                                      </p:cBhvr>
                                      <p:tavLst>
                                        <p:tav tm="0">
                                          <p:val>
                                            <p:strVal val="#ppt_x"/>
                                          </p:val>
                                        </p:tav>
                                        <p:tav tm="100000">
                                          <p:val>
                                            <p:strVal val="#ppt_x"/>
                                          </p:val>
                                        </p:tav>
                                      </p:tavLst>
                                    </p:anim>
                                    <p:anim calcmode="lin" valueType="num">
                                      <p:cBhvr additive="base">
                                        <p:cTn id="40" dur="500" fill="hold"/>
                                        <p:tgtEl>
                                          <p:spTgt spid="756783"/>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56784"/>
                                        </p:tgtEl>
                                        <p:attrNameLst>
                                          <p:attrName>style.visibility</p:attrName>
                                        </p:attrNameLst>
                                      </p:cBhvr>
                                      <p:to>
                                        <p:strVal val="visible"/>
                                      </p:to>
                                    </p:set>
                                    <p:anim calcmode="lin" valueType="num">
                                      <p:cBhvr additive="base">
                                        <p:cTn id="45" dur="500" fill="hold"/>
                                        <p:tgtEl>
                                          <p:spTgt spid="756784"/>
                                        </p:tgtEl>
                                        <p:attrNameLst>
                                          <p:attrName>ppt_x</p:attrName>
                                        </p:attrNameLst>
                                      </p:cBhvr>
                                      <p:tavLst>
                                        <p:tav tm="0">
                                          <p:val>
                                            <p:strVal val="#ppt_x"/>
                                          </p:val>
                                        </p:tav>
                                        <p:tav tm="100000">
                                          <p:val>
                                            <p:strVal val="#ppt_x"/>
                                          </p:val>
                                        </p:tav>
                                      </p:tavLst>
                                    </p:anim>
                                    <p:anim calcmode="lin" valueType="num">
                                      <p:cBhvr additive="base">
                                        <p:cTn id="46" dur="500" fill="hold"/>
                                        <p:tgtEl>
                                          <p:spTgt spid="7567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75" grpId="0"/>
      <p:bldP spid="756777" grpId="0"/>
      <p:bldP spid="756778" grpId="0"/>
      <p:bldP spid="756779" grpId="0"/>
      <p:bldP spid="756783" grpId="0"/>
      <p:bldP spid="7567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F4C74977-4D27-4E18-AFEF-BFDCB038A261}" type="slidenum">
              <a:rPr kumimoji="0" lang="zh-CN" altLang="en-US" sz="1400" smtClean="0">
                <a:solidFill>
                  <a:schemeClr val="bg2">
                    <a:lumMod val="85000"/>
                    <a:lumOff val="15000"/>
                  </a:schemeClr>
                </a:solidFill>
              </a:rPr>
              <a:pPr>
                <a:spcBef>
                  <a:spcPct val="0"/>
                </a:spcBef>
                <a:buClrTx/>
                <a:buSzTx/>
                <a:buFontTx/>
                <a:buNone/>
                <a:defRPr/>
              </a:pPr>
              <a:t>14</a:t>
            </a:fld>
            <a:endParaRPr kumimoji="0" lang="en-US" altLang="zh-CN" sz="1400" smtClean="0">
              <a:solidFill>
                <a:schemeClr val="bg2">
                  <a:lumMod val="85000"/>
                  <a:lumOff val="15000"/>
                </a:schemeClr>
              </a:solidFill>
            </a:endParaRPr>
          </a:p>
        </p:txBody>
      </p:sp>
      <p:sp>
        <p:nvSpPr>
          <p:cNvPr id="757803" name="Text Box 43"/>
          <p:cNvSpPr txBox="1">
            <a:spLocks noChangeArrowheads="1"/>
          </p:cNvSpPr>
          <p:nvPr/>
        </p:nvSpPr>
        <p:spPr bwMode="auto">
          <a:xfrm>
            <a:off x="342900" y="21971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sym typeface="Wingdings" panose="05000000000000000000" pitchFamily="2" charset="2"/>
              </a:rPr>
              <a:t>证明</a:t>
            </a:r>
            <a:r>
              <a:rPr lang="en-US" altLang="zh-CN" sz="2400" dirty="0" smtClean="0">
                <a:solidFill>
                  <a:schemeClr val="bg2">
                    <a:lumMod val="85000"/>
                    <a:lumOff val="15000"/>
                  </a:schemeClr>
                </a:solidFill>
                <a:sym typeface="Wingdings" panose="05000000000000000000" pitchFamily="2" charset="2"/>
              </a:rPr>
              <a:t>: </a:t>
            </a:r>
            <a:r>
              <a:rPr lang="zh-CN" altLang="en-US" sz="2400" dirty="0" smtClean="0">
                <a:solidFill>
                  <a:schemeClr val="bg2">
                    <a:lumMod val="85000"/>
                    <a:lumOff val="15000"/>
                  </a:schemeClr>
                </a:solidFill>
                <a:sym typeface="Wingdings" panose="05000000000000000000" pitchFamily="2" charset="2"/>
              </a:rPr>
              <a:t>“必要性”</a:t>
            </a:r>
          </a:p>
        </p:txBody>
      </p:sp>
      <p:sp>
        <p:nvSpPr>
          <p:cNvPr id="757804" name="Text Box 44"/>
          <p:cNvSpPr txBox="1">
            <a:spLocks noChangeArrowheads="1"/>
          </p:cNvSpPr>
          <p:nvPr/>
        </p:nvSpPr>
        <p:spPr bwMode="auto">
          <a:xfrm>
            <a:off x="342900" y="2628900"/>
            <a:ext cx="7913688"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sym typeface="Wingdings" panose="05000000000000000000" pitchFamily="2" charset="2"/>
              </a:rPr>
              <a:t>    如果</a:t>
            </a:r>
            <a:r>
              <a:rPr lang="en-US" altLang="zh-CN" sz="2400" dirty="0" smtClean="0">
                <a:solidFill>
                  <a:schemeClr val="bg2">
                    <a:lumMod val="85000"/>
                    <a:lumOff val="15000"/>
                  </a:schemeClr>
                </a:solidFill>
                <a:sym typeface="Wingdings" panose="05000000000000000000" pitchFamily="2" charset="2"/>
              </a:rPr>
              <a:t>G</a:t>
            </a:r>
            <a:r>
              <a:rPr lang="zh-CN" altLang="en-US" sz="2400" dirty="0" smtClean="0">
                <a:solidFill>
                  <a:schemeClr val="bg2">
                    <a:lumMod val="85000"/>
                    <a:lumOff val="15000"/>
                  </a:schemeClr>
                </a:solidFill>
                <a:sym typeface="Wingdings" panose="05000000000000000000" pitchFamily="2" charset="2"/>
              </a:rPr>
              <a:t>存在饱和</a:t>
            </a:r>
            <a:r>
              <a:rPr lang="en-US" altLang="zh-CN" sz="2400" dirty="0" smtClean="0">
                <a:solidFill>
                  <a:schemeClr val="bg2">
                    <a:lumMod val="85000"/>
                    <a:lumOff val="15000"/>
                  </a:schemeClr>
                </a:solidFill>
                <a:sym typeface="Wingdings" panose="05000000000000000000" pitchFamily="2" charset="2"/>
              </a:rPr>
              <a:t>X</a:t>
            </a:r>
            <a:r>
              <a:rPr lang="zh-CN" altLang="en-US" sz="2400" dirty="0" smtClean="0">
                <a:solidFill>
                  <a:schemeClr val="bg2">
                    <a:lumMod val="85000"/>
                    <a:lumOff val="15000"/>
                  </a:schemeClr>
                </a:solidFill>
                <a:sym typeface="Wingdings" panose="05000000000000000000" pitchFamily="2" charset="2"/>
              </a:rPr>
              <a:t>每个顶点的匹配</a:t>
            </a:r>
            <a:r>
              <a:rPr lang="en-US" altLang="zh-CN" sz="2400" dirty="0" smtClean="0">
                <a:solidFill>
                  <a:schemeClr val="bg2">
                    <a:lumMod val="85000"/>
                    <a:lumOff val="15000"/>
                  </a:schemeClr>
                </a:solidFill>
                <a:sym typeface="Wingdings" panose="05000000000000000000" pitchFamily="2" charset="2"/>
              </a:rPr>
              <a:t>, </a:t>
            </a:r>
            <a:r>
              <a:rPr lang="zh-CN" altLang="en-US" sz="2400" dirty="0" smtClean="0">
                <a:solidFill>
                  <a:schemeClr val="bg2">
                    <a:lumMod val="85000"/>
                    <a:lumOff val="15000"/>
                  </a:schemeClr>
                </a:solidFill>
                <a:sym typeface="Wingdings" panose="05000000000000000000" pitchFamily="2" charset="2"/>
              </a:rPr>
              <a:t>由匹配的定义</a:t>
            </a:r>
            <a:r>
              <a:rPr lang="en-US" altLang="zh-CN" sz="2400" dirty="0" smtClean="0">
                <a:solidFill>
                  <a:schemeClr val="bg2">
                    <a:lumMod val="85000"/>
                    <a:lumOff val="15000"/>
                  </a:schemeClr>
                </a:solidFill>
                <a:sym typeface="Wingdings" panose="05000000000000000000" pitchFamily="2" charset="2"/>
              </a:rPr>
              <a:t>, X</a:t>
            </a:r>
            <a:r>
              <a:rPr lang="zh-CN" altLang="en-US" sz="2400" dirty="0" smtClean="0">
                <a:solidFill>
                  <a:schemeClr val="bg2">
                    <a:lumMod val="85000"/>
                    <a:lumOff val="15000"/>
                  </a:schemeClr>
                </a:solidFill>
                <a:sym typeface="Wingdings" panose="05000000000000000000" pitchFamily="2" charset="2"/>
              </a:rPr>
              <a:t>的每个顶点在</a:t>
            </a:r>
            <a:r>
              <a:rPr lang="en-US" altLang="zh-CN" sz="2400" dirty="0" smtClean="0">
                <a:solidFill>
                  <a:schemeClr val="bg2">
                    <a:lumMod val="85000"/>
                    <a:lumOff val="15000"/>
                  </a:schemeClr>
                </a:solidFill>
                <a:sym typeface="Wingdings" panose="05000000000000000000" pitchFamily="2" charset="2"/>
              </a:rPr>
              <a:t>Y</a:t>
            </a:r>
            <a:r>
              <a:rPr lang="zh-CN" altLang="en-US" sz="2400" dirty="0" smtClean="0">
                <a:solidFill>
                  <a:schemeClr val="bg2">
                    <a:lumMod val="85000"/>
                    <a:lumOff val="15000"/>
                  </a:schemeClr>
                </a:solidFill>
                <a:sym typeface="Wingdings" panose="05000000000000000000" pitchFamily="2" charset="2"/>
              </a:rPr>
              <a:t>中至少有一个邻点</a:t>
            </a:r>
            <a:r>
              <a:rPr lang="en-US" altLang="zh-CN" sz="2400" dirty="0" smtClean="0">
                <a:solidFill>
                  <a:schemeClr val="bg2">
                    <a:lumMod val="85000"/>
                    <a:lumOff val="15000"/>
                  </a:schemeClr>
                </a:solidFill>
                <a:sym typeface="Wingdings" panose="05000000000000000000" pitchFamily="2" charset="2"/>
              </a:rPr>
              <a:t>, </a:t>
            </a:r>
            <a:r>
              <a:rPr lang="zh-CN" altLang="en-US" sz="2400" dirty="0" smtClean="0">
                <a:solidFill>
                  <a:schemeClr val="bg2">
                    <a:lumMod val="85000"/>
                    <a:lumOff val="15000"/>
                  </a:schemeClr>
                </a:solidFill>
                <a:sym typeface="Wingdings" panose="05000000000000000000" pitchFamily="2" charset="2"/>
              </a:rPr>
              <a:t>所以</a:t>
            </a:r>
            <a:r>
              <a:rPr lang="en-US" altLang="zh-CN" sz="2400" dirty="0" smtClean="0">
                <a:solidFill>
                  <a:schemeClr val="bg2">
                    <a:lumMod val="85000"/>
                    <a:lumOff val="15000"/>
                  </a:schemeClr>
                </a:solidFill>
                <a:sym typeface="Wingdings" panose="05000000000000000000" pitchFamily="2" charset="2"/>
              </a:rPr>
              <a:t>: </a:t>
            </a:r>
          </a:p>
        </p:txBody>
      </p:sp>
      <p:graphicFrame>
        <p:nvGraphicFramePr>
          <p:cNvPr id="757805" name="Object 45"/>
          <p:cNvGraphicFramePr>
            <a:graphicFrameLocks noChangeAspect="1"/>
          </p:cNvGraphicFramePr>
          <p:nvPr>
            <p:extLst>
              <p:ext uri="{D42A27DB-BD31-4B8C-83A1-F6EECF244321}">
                <p14:modId xmlns:p14="http://schemas.microsoft.com/office/powerpoint/2010/main" val="2569619254"/>
              </p:ext>
            </p:extLst>
          </p:nvPr>
        </p:nvGraphicFramePr>
        <p:xfrm>
          <a:off x="1917700" y="3435350"/>
          <a:ext cx="4762500" cy="508000"/>
        </p:xfrm>
        <a:graphic>
          <a:graphicData uri="http://schemas.openxmlformats.org/presentationml/2006/ole">
            <mc:AlternateContent xmlns:mc="http://schemas.openxmlformats.org/markup-compatibility/2006">
              <mc:Choice xmlns:v="urn:schemas-microsoft-com:vml" Requires="v">
                <p:oleObj spid="_x0000_s17501" name="Equation" r:id="rId3" imgW="1586811" imgH="253890" progId="Equation.DSMT4">
                  <p:embed/>
                </p:oleObj>
              </mc:Choice>
              <mc:Fallback>
                <p:oleObj name="Equation" r:id="rId3" imgW="1586811" imgH="253890" progId="Equation.DSMT4">
                  <p:embed/>
                  <p:pic>
                    <p:nvPicPr>
                      <p:cNvPr id="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700" y="3435350"/>
                        <a:ext cx="4762500" cy="508000"/>
                      </a:xfrm>
                      <a:prstGeom prst="rect">
                        <a:avLst/>
                      </a:prstGeom>
                      <a:solidFill>
                        <a:srgbClr val="FFFF00"/>
                      </a:solidFill>
                      <a:ln>
                        <a:noFill/>
                      </a:ln>
                      <a:extLst/>
                    </p:spPr>
                  </p:pic>
                </p:oleObj>
              </mc:Fallback>
            </mc:AlternateContent>
          </a:graphicData>
        </a:graphic>
      </p:graphicFrame>
      <p:sp>
        <p:nvSpPr>
          <p:cNvPr id="757806" name="Text Box 46"/>
          <p:cNvSpPr txBox="1">
            <a:spLocks noChangeArrowheads="1"/>
          </p:cNvSpPr>
          <p:nvPr/>
        </p:nvSpPr>
        <p:spPr bwMode="auto">
          <a:xfrm>
            <a:off x="342900" y="390525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dirty="0" smtClean="0">
                <a:solidFill>
                  <a:schemeClr val="bg2">
                    <a:lumMod val="85000"/>
                    <a:lumOff val="15000"/>
                  </a:schemeClr>
                </a:solidFill>
                <a:sym typeface="Wingdings" panose="05000000000000000000" pitchFamily="2" charset="2"/>
              </a:rPr>
              <a:t>“</a:t>
            </a:r>
            <a:r>
              <a:rPr lang="zh-CN" altLang="en-US" sz="2400" dirty="0" smtClean="0">
                <a:solidFill>
                  <a:schemeClr val="bg2">
                    <a:lumMod val="85000"/>
                    <a:lumOff val="15000"/>
                  </a:schemeClr>
                </a:solidFill>
                <a:sym typeface="Wingdings" panose="05000000000000000000" pitchFamily="2" charset="2"/>
              </a:rPr>
              <a:t>充分性”</a:t>
            </a:r>
          </a:p>
        </p:txBody>
      </p:sp>
      <p:sp>
        <p:nvSpPr>
          <p:cNvPr id="757807" name="Text Box 47"/>
          <p:cNvSpPr txBox="1">
            <a:spLocks noChangeArrowheads="1"/>
          </p:cNvSpPr>
          <p:nvPr/>
        </p:nvSpPr>
        <p:spPr bwMode="auto">
          <a:xfrm>
            <a:off x="344488" y="4385469"/>
            <a:ext cx="834231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sym typeface="Wingdings" panose="05000000000000000000" pitchFamily="2" charset="2"/>
              </a:rPr>
              <a:t>若</a:t>
            </a:r>
            <a:r>
              <a:rPr lang="en-US" altLang="zh-CN" sz="2400" dirty="0" smtClean="0">
                <a:solidFill>
                  <a:schemeClr val="bg2">
                    <a:lumMod val="85000"/>
                    <a:lumOff val="15000"/>
                  </a:schemeClr>
                </a:solidFill>
                <a:sym typeface="Wingdings" panose="05000000000000000000" pitchFamily="2" charset="2"/>
              </a:rPr>
              <a:t>G</a:t>
            </a:r>
            <a:r>
              <a:rPr lang="zh-CN" altLang="en-US" sz="2400" dirty="0" smtClean="0">
                <a:solidFill>
                  <a:schemeClr val="bg2">
                    <a:lumMod val="85000"/>
                    <a:lumOff val="15000"/>
                  </a:schemeClr>
                </a:solidFill>
                <a:sym typeface="Wingdings" panose="05000000000000000000" pitchFamily="2" charset="2"/>
              </a:rPr>
              <a:t>是满足条件的二部图</a:t>
            </a:r>
            <a:r>
              <a:rPr lang="en-US" altLang="zh-CN" sz="2400" dirty="0" smtClean="0">
                <a:solidFill>
                  <a:schemeClr val="bg2">
                    <a:lumMod val="85000"/>
                    <a:lumOff val="15000"/>
                  </a:schemeClr>
                </a:solidFill>
                <a:sym typeface="Wingdings" panose="05000000000000000000" pitchFamily="2" charset="2"/>
              </a:rPr>
              <a:t>,  </a:t>
            </a:r>
            <a:r>
              <a:rPr lang="zh-CN" altLang="en-US" sz="2400" dirty="0" smtClean="0">
                <a:solidFill>
                  <a:schemeClr val="bg2">
                    <a:lumMod val="85000"/>
                    <a:lumOff val="15000"/>
                  </a:schemeClr>
                </a:solidFill>
                <a:sym typeface="Wingdings" panose="05000000000000000000" pitchFamily="2" charset="2"/>
              </a:rPr>
              <a:t>但不存在饱和</a:t>
            </a:r>
            <a:r>
              <a:rPr lang="en-US" altLang="zh-CN" sz="2400" dirty="0" smtClean="0">
                <a:solidFill>
                  <a:schemeClr val="bg2">
                    <a:lumMod val="85000"/>
                    <a:lumOff val="15000"/>
                  </a:schemeClr>
                </a:solidFill>
                <a:sym typeface="Wingdings" panose="05000000000000000000" pitchFamily="2" charset="2"/>
              </a:rPr>
              <a:t>X</a:t>
            </a:r>
            <a:r>
              <a:rPr lang="zh-CN" altLang="en-US" sz="2400" dirty="0" smtClean="0">
                <a:solidFill>
                  <a:schemeClr val="bg2">
                    <a:lumMod val="85000"/>
                    <a:lumOff val="15000"/>
                  </a:schemeClr>
                </a:solidFill>
                <a:sym typeface="Wingdings" panose="05000000000000000000" pitchFamily="2" charset="2"/>
              </a:rPr>
              <a:t>每个顶点的匹配</a:t>
            </a:r>
            <a:r>
              <a:rPr lang="en-US" altLang="zh-CN" sz="2400" dirty="0" smtClean="0">
                <a:solidFill>
                  <a:schemeClr val="bg2">
                    <a:lumMod val="85000"/>
                    <a:lumOff val="15000"/>
                  </a:schemeClr>
                </a:solidFill>
                <a:sym typeface="Wingdings" panose="05000000000000000000" pitchFamily="2" charset="2"/>
              </a:rPr>
              <a:t>.</a:t>
            </a:r>
            <a:endParaRPr lang="zh-CN" altLang="en-US" sz="2400" dirty="0" smtClean="0">
              <a:solidFill>
                <a:schemeClr val="bg2">
                  <a:lumMod val="85000"/>
                  <a:lumOff val="15000"/>
                </a:schemeClr>
              </a:solidFill>
              <a:sym typeface="Wingdings" panose="05000000000000000000" pitchFamily="2" charset="2"/>
            </a:endParaRPr>
          </a:p>
        </p:txBody>
      </p:sp>
      <p:sp>
        <p:nvSpPr>
          <p:cNvPr id="757808" name="Text Box 48"/>
          <p:cNvSpPr txBox="1">
            <a:spLocks noChangeArrowheads="1"/>
          </p:cNvSpPr>
          <p:nvPr/>
        </p:nvSpPr>
        <p:spPr bwMode="auto">
          <a:xfrm>
            <a:off x="342900" y="4797425"/>
            <a:ext cx="8343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sym typeface="Wingdings" panose="05000000000000000000" pitchFamily="2" charset="2"/>
              </a:rPr>
              <a:t>令</a:t>
            </a:r>
            <a:r>
              <a:rPr lang="en-US" altLang="zh-CN" sz="2400" dirty="0" smtClean="0">
                <a:solidFill>
                  <a:srgbClr val="C00000"/>
                </a:solidFill>
                <a:sym typeface="Wingdings" panose="05000000000000000000" pitchFamily="2" charset="2"/>
              </a:rPr>
              <a:t>M*</a:t>
            </a:r>
            <a:r>
              <a:rPr lang="zh-CN" altLang="en-US" sz="2400" dirty="0" smtClean="0">
                <a:solidFill>
                  <a:schemeClr val="bg2">
                    <a:lumMod val="85000"/>
                    <a:lumOff val="15000"/>
                  </a:schemeClr>
                </a:solidFill>
                <a:sym typeface="Wingdings" panose="05000000000000000000" pitchFamily="2" charset="2"/>
              </a:rPr>
              <a:t>是</a:t>
            </a:r>
            <a:r>
              <a:rPr lang="en-US" altLang="zh-CN" sz="2400" dirty="0" smtClean="0">
                <a:solidFill>
                  <a:schemeClr val="bg2">
                    <a:lumMod val="85000"/>
                    <a:lumOff val="15000"/>
                  </a:schemeClr>
                </a:solidFill>
                <a:sym typeface="Wingdings" panose="05000000000000000000" pitchFamily="2" charset="2"/>
              </a:rPr>
              <a:t>G</a:t>
            </a:r>
            <a:r>
              <a:rPr lang="zh-CN" altLang="en-US" sz="2400" dirty="0" smtClean="0">
                <a:solidFill>
                  <a:schemeClr val="bg2">
                    <a:lumMod val="85000"/>
                    <a:lumOff val="15000"/>
                  </a:schemeClr>
                </a:solidFill>
                <a:sym typeface="Wingdings" panose="05000000000000000000" pitchFamily="2" charset="2"/>
              </a:rPr>
              <a:t>的一个最大匹配</a:t>
            </a:r>
            <a:r>
              <a:rPr lang="en-US" altLang="zh-CN" sz="2400" dirty="0" smtClean="0">
                <a:solidFill>
                  <a:schemeClr val="bg2">
                    <a:lumMod val="85000"/>
                    <a:lumOff val="15000"/>
                  </a:schemeClr>
                </a:solidFill>
                <a:sym typeface="Wingdings" panose="05000000000000000000" pitchFamily="2" charset="2"/>
              </a:rPr>
              <a:t>, </a:t>
            </a:r>
            <a:r>
              <a:rPr lang="zh-CN" altLang="en-US" sz="2400" dirty="0" smtClean="0">
                <a:solidFill>
                  <a:schemeClr val="bg2">
                    <a:lumMod val="85000"/>
                    <a:lumOff val="15000"/>
                  </a:schemeClr>
                </a:solidFill>
                <a:sym typeface="Wingdings" panose="05000000000000000000" pitchFamily="2" charset="2"/>
              </a:rPr>
              <a:t>但不饱和</a:t>
            </a:r>
            <a:r>
              <a:rPr lang="en-US" altLang="zh-CN" sz="2400" dirty="0" smtClean="0">
                <a:solidFill>
                  <a:schemeClr val="bg2">
                    <a:lumMod val="85000"/>
                    <a:lumOff val="15000"/>
                  </a:schemeClr>
                </a:solidFill>
                <a:sym typeface="Wingdings" panose="05000000000000000000" pitchFamily="2" charset="2"/>
              </a:rPr>
              <a:t>X</a:t>
            </a:r>
            <a:r>
              <a:rPr lang="zh-CN" altLang="en-US" sz="2400" dirty="0" smtClean="0">
                <a:solidFill>
                  <a:schemeClr val="bg2">
                    <a:lumMod val="85000"/>
                    <a:lumOff val="15000"/>
                  </a:schemeClr>
                </a:solidFill>
                <a:sym typeface="Wingdings" panose="05000000000000000000" pitchFamily="2" charset="2"/>
              </a:rPr>
              <a:t>的顶点</a:t>
            </a:r>
            <a:r>
              <a:rPr lang="en-US" altLang="zh-CN" sz="2400" dirty="0" smtClean="0">
                <a:solidFill>
                  <a:srgbClr val="C00000"/>
                </a:solidFill>
                <a:sym typeface="Wingdings" panose="05000000000000000000" pitchFamily="2" charset="2"/>
              </a:rPr>
              <a:t>u</a:t>
            </a:r>
            <a:r>
              <a:rPr lang="en-US" altLang="zh-CN" sz="2400" dirty="0" smtClean="0">
                <a:solidFill>
                  <a:schemeClr val="bg2">
                    <a:lumMod val="85000"/>
                    <a:lumOff val="15000"/>
                  </a:schemeClr>
                </a:solidFill>
                <a:sym typeface="Wingdings" panose="05000000000000000000" pitchFamily="2" charset="2"/>
              </a:rPr>
              <a:t>.</a:t>
            </a:r>
          </a:p>
        </p:txBody>
      </p:sp>
      <p:grpSp>
        <p:nvGrpSpPr>
          <p:cNvPr id="757833" name="Group 73"/>
          <p:cNvGrpSpPr>
            <a:grpSpLocks/>
          </p:cNvGrpSpPr>
          <p:nvPr/>
        </p:nvGrpSpPr>
        <p:grpSpPr bwMode="auto">
          <a:xfrm>
            <a:off x="2249488" y="5254625"/>
            <a:ext cx="3578225" cy="1290638"/>
            <a:chOff x="866" y="3143"/>
            <a:chExt cx="2254" cy="813"/>
          </a:xfrm>
        </p:grpSpPr>
        <p:sp>
          <p:nvSpPr>
            <p:cNvPr id="18444" name="Text Box 69"/>
            <p:cNvSpPr txBox="1">
              <a:spLocks noChangeArrowheads="1"/>
            </p:cNvSpPr>
            <p:nvPr/>
          </p:nvSpPr>
          <p:spPr bwMode="auto">
            <a:xfrm>
              <a:off x="866" y="3143"/>
              <a:ext cx="250" cy="2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smtClean="0">
                  <a:solidFill>
                    <a:schemeClr val="bg2">
                      <a:lumMod val="85000"/>
                      <a:lumOff val="15000"/>
                    </a:schemeClr>
                  </a:solidFill>
                </a:rPr>
                <a:t>u</a:t>
              </a:r>
            </a:p>
          </p:txBody>
        </p:sp>
        <p:grpSp>
          <p:nvGrpSpPr>
            <p:cNvPr id="17428" name="Group 72"/>
            <p:cNvGrpSpPr>
              <a:grpSpLocks/>
            </p:cNvGrpSpPr>
            <p:nvPr/>
          </p:nvGrpSpPr>
          <p:grpSpPr bwMode="auto">
            <a:xfrm>
              <a:off x="1104" y="3312"/>
              <a:ext cx="2016" cy="644"/>
              <a:chOff x="1104" y="3312"/>
              <a:chExt cx="2016" cy="644"/>
            </a:xfrm>
          </p:grpSpPr>
          <p:grpSp>
            <p:nvGrpSpPr>
              <p:cNvPr id="17429" name="Group 70"/>
              <p:cNvGrpSpPr>
                <a:grpSpLocks/>
              </p:cNvGrpSpPr>
              <p:nvPr/>
            </p:nvGrpSpPr>
            <p:grpSpPr bwMode="auto">
              <a:xfrm>
                <a:off x="1104" y="3312"/>
                <a:ext cx="2016" cy="336"/>
                <a:chOff x="1104" y="3312"/>
                <a:chExt cx="2016" cy="336"/>
              </a:xfrm>
            </p:grpSpPr>
            <p:sp>
              <p:nvSpPr>
                <p:cNvPr id="18448" name="Line 49"/>
                <p:cNvSpPr>
                  <a:spLocks noChangeShapeType="1"/>
                </p:cNvSpPr>
                <p:nvPr/>
              </p:nvSpPr>
              <p:spPr bwMode="auto">
                <a:xfrm>
                  <a:off x="1104" y="3312"/>
                  <a:ext cx="432"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8449" name="Line 50"/>
                <p:cNvSpPr>
                  <a:spLocks noChangeShapeType="1"/>
                </p:cNvSpPr>
                <p:nvPr/>
              </p:nvSpPr>
              <p:spPr bwMode="auto">
                <a:xfrm>
                  <a:off x="1344" y="3312"/>
                  <a:ext cx="0" cy="336"/>
                </a:xfrm>
                <a:prstGeom prst="line">
                  <a:avLst/>
                </a:prstGeom>
                <a:noFill/>
                <a:ln w="3810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8450" name="Line 51"/>
                <p:cNvSpPr>
                  <a:spLocks noChangeShapeType="1"/>
                </p:cNvSpPr>
                <p:nvPr/>
              </p:nvSpPr>
              <p:spPr bwMode="auto">
                <a:xfrm>
                  <a:off x="1536" y="3312"/>
                  <a:ext cx="0" cy="336"/>
                </a:xfrm>
                <a:prstGeom prst="line">
                  <a:avLst/>
                </a:prstGeom>
                <a:noFill/>
                <a:ln w="3810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8451" name="Line 52"/>
                <p:cNvSpPr>
                  <a:spLocks noChangeShapeType="1"/>
                </p:cNvSpPr>
                <p:nvPr/>
              </p:nvSpPr>
              <p:spPr bwMode="auto">
                <a:xfrm>
                  <a:off x="1824" y="3312"/>
                  <a:ext cx="0" cy="336"/>
                </a:xfrm>
                <a:prstGeom prst="line">
                  <a:avLst/>
                </a:prstGeom>
                <a:noFill/>
                <a:ln w="3810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8452" name="Line 53"/>
                <p:cNvSpPr>
                  <a:spLocks noChangeShapeType="1"/>
                </p:cNvSpPr>
                <p:nvPr/>
              </p:nvSpPr>
              <p:spPr bwMode="auto">
                <a:xfrm>
                  <a:off x="2160" y="3312"/>
                  <a:ext cx="0" cy="336"/>
                </a:xfrm>
                <a:prstGeom prst="line">
                  <a:avLst/>
                </a:prstGeom>
                <a:noFill/>
                <a:ln w="3810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8453" name="Line 54"/>
                <p:cNvSpPr>
                  <a:spLocks noChangeShapeType="1"/>
                </p:cNvSpPr>
                <p:nvPr/>
              </p:nvSpPr>
              <p:spPr bwMode="auto">
                <a:xfrm>
                  <a:off x="2496" y="3312"/>
                  <a:ext cx="0" cy="336"/>
                </a:xfrm>
                <a:prstGeom prst="line">
                  <a:avLst/>
                </a:prstGeom>
                <a:noFill/>
                <a:ln w="3810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8454" name="Line 55"/>
                <p:cNvSpPr>
                  <a:spLocks noChangeShapeType="1"/>
                </p:cNvSpPr>
                <p:nvPr/>
              </p:nvSpPr>
              <p:spPr bwMode="auto">
                <a:xfrm>
                  <a:off x="2832" y="3312"/>
                  <a:ext cx="0" cy="336"/>
                </a:xfrm>
                <a:prstGeom prst="line">
                  <a:avLst/>
                </a:prstGeom>
                <a:noFill/>
                <a:ln w="3810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8455" name="Line 56"/>
                <p:cNvSpPr>
                  <a:spLocks noChangeShapeType="1"/>
                </p:cNvSpPr>
                <p:nvPr/>
              </p:nvSpPr>
              <p:spPr bwMode="auto">
                <a:xfrm>
                  <a:off x="1104" y="3312"/>
                  <a:ext cx="720"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8456" name="Line 57"/>
                <p:cNvSpPr>
                  <a:spLocks noChangeShapeType="1"/>
                </p:cNvSpPr>
                <p:nvPr/>
              </p:nvSpPr>
              <p:spPr bwMode="auto">
                <a:xfrm>
                  <a:off x="1344" y="3312"/>
                  <a:ext cx="192"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8457" name="Line 58"/>
                <p:cNvSpPr>
                  <a:spLocks noChangeShapeType="1"/>
                </p:cNvSpPr>
                <p:nvPr/>
              </p:nvSpPr>
              <p:spPr bwMode="auto">
                <a:xfrm>
                  <a:off x="1344" y="3312"/>
                  <a:ext cx="816"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8458" name="Line 60"/>
                <p:cNvSpPr>
                  <a:spLocks noChangeShapeType="1"/>
                </p:cNvSpPr>
                <p:nvPr/>
              </p:nvSpPr>
              <p:spPr bwMode="auto">
                <a:xfrm flipH="1">
                  <a:off x="1344" y="3312"/>
                  <a:ext cx="192"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8459" name="Line 61"/>
                <p:cNvSpPr>
                  <a:spLocks noChangeShapeType="1"/>
                </p:cNvSpPr>
                <p:nvPr/>
              </p:nvSpPr>
              <p:spPr bwMode="auto">
                <a:xfrm>
                  <a:off x="1536" y="3312"/>
                  <a:ext cx="288"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8460" name="Line 62"/>
                <p:cNvSpPr>
                  <a:spLocks noChangeShapeType="1"/>
                </p:cNvSpPr>
                <p:nvPr/>
              </p:nvSpPr>
              <p:spPr bwMode="auto">
                <a:xfrm flipH="1">
                  <a:off x="1536" y="3312"/>
                  <a:ext cx="624"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8461" name="Line 63"/>
                <p:cNvSpPr>
                  <a:spLocks noChangeShapeType="1"/>
                </p:cNvSpPr>
                <p:nvPr/>
              </p:nvSpPr>
              <p:spPr bwMode="auto">
                <a:xfrm flipV="1">
                  <a:off x="1344" y="3312"/>
                  <a:ext cx="1152"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8462" name="Line 64"/>
                <p:cNvSpPr>
                  <a:spLocks noChangeShapeType="1"/>
                </p:cNvSpPr>
                <p:nvPr/>
              </p:nvSpPr>
              <p:spPr bwMode="auto">
                <a:xfrm flipH="1">
                  <a:off x="2160" y="3312"/>
                  <a:ext cx="336"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8463" name="Line 66"/>
                <p:cNvSpPr>
                  <a:spLocks noChangeShapeType="1"/>
                </p:cNvSpPr>
                <p:nvPr/>
              </p:nvSpPr>
              <p:spPr bwMode="auto">
                <a:xfrm flipH="1">
                  <a:off x="2160" y="3312"/>
                  <a:ext cx="672"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8464" name="Line 67"/>
                <p:cNvSpPr>
                  <a:spLocks noChangeShapeType="1"/>
                </p:cNvSpPr>
                <p:nvPr/>
              </p:nvSpPr>
              <p:spPr bwMode="auto">
                <a:xfrm>
                  <a:off x="2832" y="3312"/>
                  <a:ext cx="288"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8465" name="Line 68"/>
                <p:cNvSpPr>
                  <a:spLocks noChangeShapeType="1"/>
                </p:cNvSpPr>
                <p:nvPr/>
              </p:nvSpPr>
              <p:spPr bwMode="auto">
                <a:xfrm>
                  <a:off x="2496" y="3312"/>
                  <a:ext cx="336"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grpSp>
          <p:sp>
            <p:nvSpPr>
              <p:cNvPr id="18447" name="Text Box 71"/>
              <p:cNvSpPr txBox="1">
                <a:spLocks noChangeArrowheads="1"/>
              </p:cNvSpPr>
              <p:nvPr/>
            </p:nvSpPr>
            <p:spPr bwMode="auto">
              <a:xfrm>
                <a:off x="1680" y="3744"/>
                <a:ext cx="778" cy="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zh-CN" altLang="en-US" sz="1600" dirty="0" smtClean="0">
                    <a:solidFill>
                      <a:schemeClr val="bg2">
                        <a:lumMod val="85000"/>
                        <a:lumOff val="15000"/>
                      </a:schemeClr>
                    </a:solidFill>
                  </a:rPr>
                  <a:t>示意图</a:t>
                </a:r>
                <a:r>
                  <a:rPr lang="en-US" altLang="zh-CN" sz="1600" dirty="0" smtClean="0">
                    <a:solidFill>
                      <a:schemeClr val="bg2">
                        <a:lumMod val="85000"/>
                        <a:lumOff val="15000"/>
                      </a:schemeClr>
                    </a:solidFill>
                  </a:rPr>
                  <a:t>G</a:t>
                </a:r>
              </a:p>
            </p:txBody>
          </p:sp>
        </p:grpSp>
      </p:grpSp>
      <p:sp>
        <p:nvSpPr>
          <p:cNvPr id="32" name="Text Box 41"/>
          <p:cNvSpPr txBox="1">
            <a:spLocks noChangeArrowheads="1"/>
          </p:cNvSpPr>
          <p:nvPr/>
        </p:nvSpPr>
        <p:spPr bwMode="auto">
          <a:xfrm>
            <a:off x="342900" y="911225"/>
            <a:ext cx="8343900" cy="830263"/>
          </a:xfrm>
          <a:prstGeom prst="rect">
            <a:avLst/>
          </a:prstGeom>
          <a:solidFill>
            <a:srgbClr val="1C3146"/>
          </a:solidFill>
          <a:ln>
            <a:noFill/>
          </a:ln>
          <a:effectLs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None/>
              <a:defRPr/>
            </a:pPr>
            <a:r>
              <a:rPr lang="zh-CN" altLang="en-US" sz="2400" dirty="0">
                <a:solidFill>
                  <a:srgbClr val="FF6600"/>
                </a:solidFill>
              </a:rPr>
              <a:t>定理</a:t>
            </a:r>
            <a:r>
              <a:rPr lang="en-US" altLang="zh-CN" sz="2400" dirty="0">
                <a:solidFill>
                  <a:srgbClr val="FF6600"/>
                </a:solidFill>
              </a:rPr>
              <a:t>2 </a:t>
            </a:r>
            <a:r>
              <a:rPr lang="en-US" altLang="zh-CN" sz="2400" dirty="0" smtClean="0"/>
              <a:t>(Hall</a:t>
            </a:r>
            <a:r>
              <a:rPr lang="zh-CN" altLang="en-US" sz="2400" dirty="0" smtClean="0"/>
              <a:t>定理</a:t>
            </a:r>
            <a:r>
              <a:rPr lang="en-US" altLang="zh-CN" sz="2400" dirty="0" smtClean="0"/>
              <a:t>)</a:t>
            </a:r>
            <a:r>
              <a:rPr lang="zh-CN" altLang="en-US" sz="2400" dirty="0" smtClean="0"/>
              <a:t>设</a:t>
            </a:r>
            <a:r>
              <a:rPr lang="en-US" altLang="zh-CN" sz="2400" dirty="0" smtClean="0"/>
              <a:t>G=(X, Y)</a:t>
            </a:r>
            <a:r>
              <a:rPr lang="zh-CN" altLang="en-US" sz="2400" dirty="0" smtClean="0"/>
              <a:t>是二部图</a:t>
            </a:r>
            <a:r>
              <a:rPr lang="en-US" altLang="zh-CN" sz="2400" dirty="0" smtClean="0"/>
              <a:t>, </a:t>
            </a:r>
            <a:r>
              <a:rPr lang="zh-CN" altLang="en-US" sz="2400" dirty="0" smtClean="0"/>
              <a:t>则</a:t>
            </a:r>
            <a:r>
              <a:rPr lang="en-US" altLang="zh-CN" sz="2400" dirty="0" smtClean="0"/>
              <a:t>G</a:t>
            </a:r>
            <a:r>
              <a:rPr lang="zh-CN" altLang="en-US" sz="2400" dirty="0" smtClean="0"/>
              <a:t>存在饱和</a:t>
            </a:r>
            <a:r>
              <a:rPr lang="en-US" altLang="zh-CN" sz="2400" dirty="0" smtClean="0"/>
              <a:t>X</a:t>
            </a:r>
            <a:r>
              <a:rPr lang="zh-CN" altLang="en-US" sz="2400" dirty="0" smtClean="0"/>
              <a:t>每个顶点的匹配的充要条件是</a:t>
            </a:r>
            <a:r>
              <a:rPr lang="en-US" altLang="zh-CN" sz="2400" dirty="0" smtClean="0"/>
              <a:t>: (N(S)</a:t>
            </a:r>
            <a:r>
              <a:rPr lang="zh-CN" altLang="en-US" sz="2400" dirty="0" smtClean="0"/>
              <a:t>表示</a:t>
            </a:r>
            <a:r>
              <a:rPr lang="en-US" altLang="zh-CN" sz="2400" dirty="0" smtClean="0"/>
              <a:t>S</a:t>
            </a:r>
            <a:r>
              <a:rPr lang="zh-CN" altLang="en-US" sz="2400" dirty="0" smtClean="0"/>
              <a:t>的邻点的集合</a:t>
            </a:r>
            <a:r>
              <a:rPr lang="en-US" altLang="zh-CN" sz="2400" dirty="0" smtClean="0"/>
              <a:t>)</a:t>
            </a:r>
            <a:endParaRPr lang="zh-CN" altLang="en-US" sz="2400" dirty="0" smtClean="0"/>
          </a:p>
        </p:txBody>
      </p:sp>
      <p:graphicFrame>
        <p:nvGraphicFramePr>
          <p:cNvPr id="33" name="Object 43"/>
          <p:cNvGraphicFramePr>
            <a:graphicFrameLocks noChangeAspect="1"/>
          </p:cNvGraphicFramePr>
          <p:nvPr>
            <p:extLst>
              <p:ext uri="{D42A27DB-BD31-4B8C-83A1-F6EECF244321}">
                <p14:modId xmlns:p14="http://schemas.microsoft.com/office/powerpoint/2010/main" val="1703362661"/>
              </p:ext>
            </p:extLst>
          </p:nvPr>
        </p:nvGraphicFramePr>
        <p:xfrm>
          <a:off x="2000250" y="1736725"/>
          <a:ext cx="4762500" cy="508000"/>
        </p:xfrm>
        <a:graphic>
          <a:graphicData uri="http://schemas.openxmlformats.org/presentationml/2006/ole">
            <mc:AlternateContent xmlns:mc="http://schemas.openxmlformats.org/markup-compatibility/2006">
              <mc:Choice xmlns:v="urn:schemas-microsoft-com:vml" Requires="v">
                <p:oleObj spid="_x0000_s17502" name="Equation" r:id="rId5" imgW="1586811" imgH="253890" progId="Equation.DSMT4">
                  <p:embed/>
                </p:oleObj>
              </mc:Choice>
              <mc:Fallback>
                <p:oleObj name="Equation" r:id="rId5" imgW="1586811" imgH="253890" progId="Equation.DSMT4">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250" y="1736725"/>
                        <a:ext cx="4762500" cy="508000"/>
                      </a:xfrm>
                      <a:prstGeom prst="rect">
                        <a:avLst/>
                      </a:prstGeom>
                      <a:solidFill>
                        <a:srgbClr val="FFFF00"/>
                      </a:solidFill>
                      <a:ln>
                        <a:noFill/>
                      </a:ln>
                      <a:extLst/>
                    </p:spPr>
                  </p:pic>
                </p:oleObj>
              </mc:Fallback>
            </mc:AlternateContent>
          </a:graphicData>
        </a:graphic>
      </p:graphicFrame>
      <p:grpSp>
        <p:nvGrpSpPr>
          <p:cNvPr id="2" name="组合 1"/>
          <p:cNvGrpSpPr>
            <a:grpSpLocks/>
          </p:cNvGrpSpPr>
          <p:nvPr/>
        </p:nvGrpSpPr>
        <p:grpSpPr bwMode="auto">
          <a:xfrm>
            <a:off x="3008313" y="5522913"/>
            <a:ext cx="2362200" cy="533400"/>
            <a:chOff x="3008312" y="6248400"/>
            <a:chExt cx="2362201" cy="533400"/>
          </a:xfrm>
        </p:grpSpPr>
        <p:sp>
          <p:nvSpPr>
            <p:cNvPr id="34" name="Line 54"/>
            <p:cNvSpPr>
              <a:spLocks noChangeShapeType="1"/>
            </p:cNvSpPr>
            <p:nvPr/>
          </p:nvSpPr>
          <p:spPr bwMode="auto">
            <a:xfrm>
              <a:off x="4837113" y="6248400"/>
              <a:ext cx="0" cy="533400"/>
            </a:xfrm>
            <a:prstGeom prst="line">
              <a:avLst/>
            </a:prstGeom>
            <a:noFill/>
            <a:ln w="38100">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5" name="Line 55"/>
            <p:cNvSpPr>
              <a:spLocks noChangeShapeType="1"/>
            </p:cNvSpPr>
            <p:nvPr/>
          </p:nvSpPr>
          <p:spPr bwMode="auto">
            <a:xfrm>
              <a:off x="5370513" y="6248400"/>
              <a:ext cx="0" cy="533400"/>
            </a:xfrm>
            <a:prstGeom prst="line">
              <a:avLst/>
            </a:prstGeom>
            <a:noFill/>
            <a:ln w="38100">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6" name="Line 53"/>
            <p:cNvSpPr>
              <a:spLocks noChangeShapeType="1"/>
            </p:cNvSpPr>
            <p:nvPr/>
          </p:nvSpPr>
          <p:spPr bwMode="auto">
            <a:xfrm>
              <a:off x="4316413" y="6248400"/>
              <a:ext cx="0" cy="533400"/>
            </a:xfrm>
            <a:prstGeom prst="line">
              <a:avLst/>
            </a:prstGeom>
            <a:noFill/>
            <a:ln w="38100">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7" name="Line 52"/>
            <p:cNvSpPr>
              <a:spLocks noChangeShapeType="1"/>
            </p:cNvSpPr>
            <p:nvPr/>
          </p:nvSpPr>
          <p:spPr bwMode="auto">
            <a:xfrm>
              <a:off x="3770312" y="6248400"/>
              <a:ext cx="0" cy="533400"/>
            </a:xfrm>
            <a:prstGeom prst="line">
              <a:avLst/>
            </a:prstGeom>
            <a:noFill/>
            <a:ln w="38100">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8" name="Line 50"/>
            <p:cNvSpPr>
              <a:spLocks noChangeShapeType="1"/>
            </p:cNvSpPr>
            <p:nvPr/>
          </p:nvSpPr>
          <p:spPr bwMode="auto">
            <a:xfrm>
              <a:off x="3008312" y="6248400"/>
              <a:ext cx="0" cy="533400"/>
            </a:xfrm>
            <a:prstGeom prst="line">
              <a:avLst/>
            </a:prstGeom>
            <a:noFill/>
            <a:ln w="38100">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9" name="Line 51"/>
            <p:cNvSpPr>
              <a:spLocks noChangeShapeType="1"/>
            </p:cNvSpPr>
            <p:nvPr/>
          </p:nvSpPr>
          <p:spPr bwMode="auto">
            <a:xfrm>
              <a:off x="3313112" y="6248400"/>
              <a:ext cx="0" cy="533400"/>
            </a:xfrm>
            <a:prstGeom prst="line">
              <a:avLst/>
            </a:prstGeom>
            <a:noFill/>
            <a:ln w="38100">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57803"/>
                                        </p:tgtEl>
                                        <p:attrNameLst>
                                          <p:attrName>style.visibility</p:attrName>
                                        </p:attrNameLst>
                                      </p:cBhvr>
                                      <p:to>
                                        <p:strVal val="visible"/>
                                      </p:to>
                                    </p:set>
                                    <p:anim calcmode="lin" valueType="num">
                                      <p:cBhvr additive="base">
                                        <p:cTn id="17" dur="500" fill="hold"/>
                                        <p:tgtEl>
                                          <p:spTgt spid="757803"/>
                                        </p:tgtEl>
                                        <p:attrNameLst>
                                          <p:attrName>ppt_x</p:attrName>
                                        </p:attrNameLst>
                                      </p:cBhvr>
                                      <p:tavLst>
                                        <p:tav tm="0">
                                          <p:val>
                                            <p:strVal val="#ppt_x"/>
                                          </p:val>
                                        </p:tav>
                                        <p:tav tm="100000">
                                          <p:val>
                                            <p:strVal val="#ppt_x"/>
                                          </p:val>
                                        </p:tav>
                                      </p:tavLst>
                                    </p:anim>
                                    <p:anim calcmode="lin" valueType="num">
                                      <p:cBhvr additive="base">
                                        <p:cTn id="18" dur="500" fill="hold"/>
                                        <p:tgtEl>
                                          <p:spTgt spid="75780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57804"/>
                                        </p:tgtEl>
                                        <p:attrNameLst>
                                          <p:attrName>style.visibility</p:attrName>
                                        </p:attrNameLst>
                                      </p:cBhvr>
                                      <p:to>
                                        <p:strVal val="visible"/>
                                      </p:to>
                                    </p:set>
                                    <p:anim calcmode="lin" valueType="num">
                                      <p:cBhvr additive="base">
                                        <p:cTn id="23" dur="500" fill="hold"/>
                                        <p:tgtEl>
                                          <p:spTgt spid="757804"/>
                                        </p:tgtEl>
                                        <p:attrNameLst>
                                          <p:attrName>ppt_x</p:attrName>
                                        </p:attrNameLst>
                                      </p:cBhvr>
                                      <p:tavLst>
                                        <p:tav tm="0">
                                          <p:val>
                                            <p:strVal val="#ppt_x"/>
                                          </p:val>
                                        </p:tav>
                                        <p:tav tm="100000">
                                          <p:val>
                                            <p:strVal val="#ppt_x"/>
                                          </p:val>
                                        </p:tav>
                                      </p:tavLst>
                                    </p:anim>
                                    <p:anim calcmode="lin" valueType="num">
                                      <p:cBhvr additive="base">
                                        <p:cTn id="24" dur="500" fill="hold"/>
                                        <p:tgtEl>
                                          <p:spTgt spid="75780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757805"/>
                                        </p:tgtEl>
                                        <p:attrNameLst>
                                          <p:attrName>style.visibility</p:attrName>
                                        </p:attrNameLst>
                                      </p:cBhvr>
                                      <p:to>
                                        <p:strVal val="visible"/>
                                      </p:to>
                                    </p:set>
                                    <p:animEffect transition="in" filter="fade">
                                      <p:cBhvr>
                                        <p:cTn id="29" dur="500"/>
                                        <p:tgtEl>
                                          <p:spTgt spid="75780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757806"/>
                                        </p:tgtEl>
                                        <p:attrNameLst>
                                          <p:attrName>style.visibility</p:attrName>
                                        </p:attrNameLst>
                                      </p:cBhvr>
                                      <p:to>
                                        <p:strVal val="visible"/>
                                      </p:to>
                                    </p:set>
                                    <p:anim calcmode="lin" valueType="num">
                                      <p:cBhvr additive="base">
                                        <p:cTn id="34" dur="500" fill="hold"/>
                                        <p:tgtEl>
                                          <p:spTgt spid="757806"/>
                                        </p:tgtEl>
                                        <p:attrNameLst>
                                          <p:attrName>ppt_x</p:attrName>
                                        </p:attrNameLst>
                                      </p:cBhvr>
                                      <p:tavLst>
                                        <p:tav tm="0">
                                          <p:val>
                                            <p:strVal val="#ppt_x"/>
                                          </p:val>
                                        </p:tav>
                                        <p:tav tm="100000">
                                          <p:val>
                                            <p:strVal val="#ppt_x"/>
                                          </p:val>
                                        </p:tav>
                                      </p:tavLst>
                                    </p:anim>
                                    <p:anim calcmode="lin" valueType="num">
                                      <p:cBhvr additive="base">
                                        <p:cTn id="35" dur="500" fill="hold"/>
                                        <p:tgtEl>
                                          <p:spTgt spid="757806"/>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757807"/>
                                        </p:tgtEl>
                                        <p:attrNameLst>
                                          <p:attrName>style.visibility</p:attrName>
                                        </p:attrNameLst>
                                      </p:cBhvr>
                                      <p:to>
                                        <p:strVal val="visible"/>
                                      </p:to>
                                    </p:set>
                                    <p:anim calcmode="lin" valueType="num">
                                      <p:cBhvr additive="base">
                                        <p:cTn id="40" dur="500" fill="hold"/>
                                        <p:tgtEl>
                                          <p:spTgt spid="757807"/>
                                        </p:tgtEl>
                                        <p:attrNameLst>
                                          <p:attrName>ppt_x</p:attrName>
                                        </p:attrNameLst>
                                      </p:cBhvr>
                                      <p:tavLst>
                                        <p:tav tm="0">
                                          <p:val>
                                            <p:strVal val="#ppt_x"/>
                                          </p:val>
                                        </p:tav>
                                        <p:tav tm="100000">
                                          <p:val>
                                            <p:strVal val="#ppt_x"/>
                                          </p:val>
                                        </p:tav>
                                      </p:tavLst>
                                    </p:anim>
                                    <p:anim calcmode="lin" valueType="num">
                                      <p:cBhvr additive="base">
                                        <p:cTn id="41" dur="500" fill="hold"/>
                                        <p:tgtEl>
                                          <p:spTgt spid="757807"/>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757808"/>
                                        </p:tgtEl>
                                        <p:attrNameLst>
                                          <p:attrName>style.visibility</p:attrName>
                                        </p:attrNameLst>
                                      </p:cBhvr>
                                      <p:to>
                                        <p:strVal val="visible"/>
                                      </p:to>
                                    </p:set>
                                    <p:anim calcmode="lin" valueType="num">
                                      <p:cBhvr additive="base">
                                        <p:cTn id="46" dur="500" fill="hold"/>
                                        <p:tgtEl>
                                          <p:spTgt spid="757808"/>
                                        </p:tgtEl>
                                        <p:attrNameLst>
                                          <p:attrName>ppt_x</p:attrName>
                                        </p:attrNameLst>
                                      </p:cBhvr>
                                      <p:tavLst>
                                        <p:tav tm="0">
                                          <p:val>
                                            <p:strVal val="#ppt_x"/>
                                          </p:val>
                                        </p:tav>
                                        <p:tav tm="100000">
                                          <p:val>
                                            <p:strVal val="#ppt_x"/>
                                          </p:val>
                                        </p:tav>
                                      </p:tavLst>
                                    </p:anim>
                                    <p:anim calcmode="lin" valueType="num">
                                      <p:cBhvr additive="base">
                                        <p:cTn id="47" dur="500" fill="hold"/>
                                        <p:tgtEl>
                                          <p:spTgt spid="757808"/>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757833"/>
                                        </p:tgtEl>
                                        <p:attrNameLst>
                                          <p:attrName>style.visibility</p:attrName>
                                        </p:attrNameLst>
                                      </p:cBhvr>
                                      <p:to>
                                        <p:strVal val="visible"/>
                                      </p:to>
                                    </p:set>
                                    <p:animEffect transition="in" filter="fade">
                                      <p:cBhvr>
                                        <p:cTn id="52" dur="500"/>
                                        <p:tgtEl>
                                          <p:spTgt spid="75783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3" grpId="0"/>
      <p:bldP spid="757804" grpId="0"/>
      <p:bldP spid="757806" grpId="0"/>
      <p:bldP spid="757807" grpId="0"/>
      <p:bldP spid="757808" grpId="0"/>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xfrm>
            <a:off x="7072313" y="6300788"/>
            <a:ext cx="1905000" cy="457200"/>
          </a:xfrm>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C50D6DE0-700D-459E-92B1-ADB14246D608}" type="slidenum">
              <a:rPr kumimoji="0" lang="zh-CN" altLang="en-US" sz="1400" smtClean="0">
                <a:solidFill>
                  <a:schemeClr val="bg2">
                    <a:lumMod val="85000"/>
                    <a:lumOff val="15000"/>
                  </a:schemeClr>
                </a:solidFill>
              </a:rPr>
              <a:pPr>
                <a:spcBef>
                  <a:spcPct val="0"/>
                </a:spcBef>
                <a:buClrTx/>
                <a:buSzTx/>
                <a:buFontTx/>
                <a:buNone/>
                <a:defRPr/>
              </a:pPr>
              <a:t>15</a:t>
            </a:fld>
            <a:endParaRPr kumimoji="0" lang="en-US" altLang="zh-CN" sz="1400" smtClean="0">
              <a:solidFill>
                <a:schemeClr val="bg2">
                  <a:lumMod val="85000"/>
                  <a:lumOff val="15000"/>
                </a:schemeClr>
              </a:solidFill>
            </a:endParaRPr>
          </a:p>
        </p:txBody>
      </p:sp>
      <p:sp>
        <p:nvSpPr>
          <p:cNvPr id="758791" name="Text Box 7"/>
          <p:cNvSpPr txBox="1">
            <a:spLocks noChangeArrowheads="1"/>
          </p:cNvSpPr>
          <p:nvPr/>
        </p:nvSpPr>
        <p:spPr bwMode="auto">
          <a:xfrm>
            <a:off x="441324" y="1030288"/>
            <a:ext cx="8169275" cy="463550"/>
          </a:xfrm>
          <a:prstGeom prst="rect">
            <a:avLst/>
          </a:prstGeom>
          <a:solidFill>
            <a:srgbClr val="10203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dirty="0"/>
              <a:t>    又</a:t>
            </a:r>
            <a:r>
              <a:rPr lang="zh-CN" altLang="en-US" sz="2400" dirty="0">
                <a:sym typeface="Wingdings" panose="05000000000000000000" pitchFamily="2" charset="2"/>
              </a:rPr>
              <a:t>令</a:t>
            </a:r>
            <a:r>
              <a:rPr lang="en-US" altLang="zh-CN" sz="2400" dirty="0">
                <a:sym typeface="Wingdings" panose="05000000000000000000" pitchFamily="2" charset="2"/>
              </a:rPr>
              <a:t>Z</a:t>
            </a:r>
            <a:r>
              <a:rPr lang="zh-CN" altLang="en-US" sz="2400" dirty="0">
                <a:sym typeface="Wingdings" panose="05000000000000000000" pitchFamily="2" charset="2"/>
              </a:rPr>
              <a:t>是以</a:t>
            </a:r>
            <a:r>
              <a:rPr lang="en-US" altLang="zh-CN" sz="2400" dirty="0">
                <a:sym typeface="Wingdings" panose="05000000000000000000" pitchFamily="2" charset="2"/>
              </a:rPr>
              <a:t>u</a:t>
            </a:r>
            <a:r>
              <a:rPr lang="zh-CN" altLang="en-US" sz="2400" dirty="0">
                <a:sym typeface="Wingdings" panose="05000000000000000000" pitchFamily="2" charset="2"/>
              </a:rPr>
              <a:t>为起点的</a:t>
            </a:r>
            <a:r>
              <a:rPr lang="zh-CN" altLang="en-US" sz="2400" dirty="0">
                <a:solidFill>
                  <a:srgbClr val="FFFF00"/>
                </a:solidFill>
                <a:sym typeface="Wingdings" panose="05000000000000000000" pitchFamily="2" charset="2"/>
              </a:rPr>
              <a:t>所有</a:t>
            </a:r>
            <a:r>
              <a:rPr lang="en-US" altLang="zh-CN" sz="2400" dirty="0">
                <a:sym typeface="Wingdings" panose="05000000000000000000" pitchFamily="2" charset="2"/>
              </a:rPr>
              <a:t>M*</a:t>
            </a:r>
            <a:r>
              <a:rPr lang="zh-CN" altLang="en-US" sz="2400" dirty="0">
                <a:sym typeface="Wingdings" panose="05000000000000000000" pitchFamily="2" charset="2"/>
              </a:rPr>
              <a:t>交错</a:t>
            </a:r>
            <a:r>
              <a:rPr lang="zh-CN" altLang="en-US" sz="2400" dirty="0">
                <a:sym typeface="Wingdings" panose="05000000000000000000" pitchFamily="2" charset="2"/>
              </a:rPr>
              <a:t>路上点的</a:t>
            </a:r>
            <a:r>
              <a:rPr lang="zh-CN" altLang="en-US" sz="2400" dirty="0" smtClean="0">
                <a:sym typeface="Wingdings" panose="05000000000000000000" pitchFamily="2" charset="2"/>
              </a:rPr>
              <a:t>集合</a:t>
            </a:r>
            <a:r>
              <a:rPr lang="en-US" altLang="zh-CN" sz="2400" dirty="0" smtClean="0">
                <a:sym typeface="Wingdings" panose="05000000000000000000" pitchFamily="2" charset="2"/>
              </a:rPr>
              <a:t>.</a:t>
            </a:r>
            <a:endParaRPr lang="zh-CN" altLang="en-US" sz="2400" dirty="0">
              <a:sym typeface="Wingdings" panose="05000000000000000000" pitchFamily="2" charset="2"/>
            </a:endParaRPr>
          </a:p>
        </p:txBody>
      </p:sp>
      <p:sp>
        <p:nvSpPr>
          <p:cNvPr id="758815" name="Text Box 31"/>
          <p:cNvSpPr txBox="1">
            <a:spLocks noChangeArrowheads="1"/>
          </p:cNvSpPr>
          <p:nvPr/>
        </p:nvSpPr>
        <p:spPr bwMode="auto">
          <a:xfrm>
            <a:off x="438150" y="1608138"/>
            <a:ext cx="43402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因</a:t>
            </a:r>
            <a:r>
              <a:rPr lang="en-US" altLang="zh-CN" sz="2400" dirty="0" smtClean="0">
                <a:solidFill>
                  <a:schemeClr val="bg2">
                    <a:lumMod val="85000"/>
                    <a:lumOff val="15000"/>
                  </a:schemeClr>
                </a:solidFill>
                <a:sym typeface="Wingdings" panose="05000000000000000000" pitchFamily="2" charset="2"/>
              </a:rPr>
              <a:t>M*</a:t>
            </a:r>
            <a:r>
              <a:rPr lang="zh-CN" altLang="en-US" sz="2400" dirty="0" smtClean="0">
                <a:solidFill>
                  <a:schemeClr val="bg2">
                    <a:lumMod val="85000"/>
                    <a:lumOff val="15000"/>
                  </a:schemeClr>
                </a:solidFill>
                <a:sym typeface="Wingdings" panose="05000000000000000000" pitchFamily="2" charset="2"/>
              </a:rPr>
              <a:t>是最大匹配</a:t>
            </a:r>
            <a:r>
              <a:rPr lang="en-US" altLang="zh-CN" sz="2400" dirty="0" smtClean="0">
                <a:solidFill>
                  <a:schemeClr val="bg2">
                    <a:lumMod val="85000"/>
                    <a:lumOff val="15000"/>
                  </a:schemeClr>
                </a:solidFill>
                <a:sym typeface="Wingdings" panose="05000000000000000000" pitchFamily="2" charset="2"/>
              </a:rPr>
              <a:t>, </a:t>
            </a:r>
            <a:r>
              <a:rPr lang="zh-CN" altLang="en-US" sz="2400" dirty="0" smtClean="0">
                <a:solidFill>
                  <a:schemeClr val="bg2">
                    <a:lumMod val="85000"/>
                    <a:lumOff val="15000"/>
                  </a:schemeClr>
                </a:solidFill>
                <a:sym typeface="Wingdings" panose="05000000000000000000" pitchFamily="2" charset="2"/>
              </a:rPr>
              <a:t>所以</a:t>
            </a:r>
            <a:r>
              <a:rPr lang="en-US" altLang="zh-CN" sz="2400" dirty="0" smtClean="0">
                <a:solidFill>
                  <a:schemeClr val="bg2">
                    <a:lumMod val="85000"/>
                    <a:lumOff val="15000"/>
                  </a:schemeClr>
                </a:solidFill>
                <a:sym typeface="Wingdings" panose="05000000000000000000" pitchFamily="2" charset="2"/>
              </a:rPr>
              <a:t>u</a:t>
            </a:r>
            <a:r>
              <a:rPr lang="zh-CN" altLang="en-US" sz="2400" dirty="0" smtClean="0">
                <a:solidFill>
                  <a:schemeClr val="bg2">
                    <a:lumMod val="85000"/>
                    <a:lumOff val="15000"/>
                  </a:schemeClr>
                </a:solidFill>
                <a:sym typeface="Wingdings" panose="05000000000000000000" pitchFamily="2" charset="2"/>
              </a:rPr>
              <a:t>是所有交错路上</a:t>
            </a:r>
            <a:r>
              <a:rPr lang="zh-CN" altLang="en-US" sz="2400" dirty="0" smtClean="0">
                <a:solidFill>
                  <a:srgbClr val="C00000"/>
                </a:solidFill>
                <a:sym typeface="Wingdings" panose="05000000000000000000" pitchFamily="2" charset="2"/>
              </a:rPr>
              <a:t>唯一</a:t>
            </a:r>
            <a:r>
              <a:rPr lang="zh-CN" altLang="en-US" sz="2400" dirty="0" smtClean="0">
                <a:solidFill>
                  <a:schemeClr val="bg2">
                    <a:lumMod val="85000"/>
                    <a:lumOff val="15000"/>
                  </a:schemeClr>
                </a:solidFill>
                <a:sym typeface="Wingdings" panose="05000000000000000000" pitchFamily="2" charset="2"/>
              </a:rPr>
              <a:t>的未饱和点</a:t>
            </a:r>
            <a:r>
              <a:rPr lang="en-US" altLang="zh-CN" sz="2400" dirty="0" smtClean="0">
                <a:solidFill>
                  <a:schemeClr val="bg2">
                    <a:lumMod val="85000"/>
                    <a:lumOff val="15000"/>
                  </a:schemeClr>
                </a:solidFill>
                <a:sym typeface="Wingdings" panose="05000000000000000000" pitchFamily="2" charset="2"/>
              </a:rPr>
              <a:t>.</a:t>
            </a:r>
            <a:endParaRPr lang="zh-CN" altLang="en-US" sz="2400" dirty="0" smtClean="0">
              <a:solidFill>
                <a:schemeClr val="bg2">
                  <a:lumMod val="85000"/>
                  <a:lumOff val="15000"/>
                </a:schemeClr>
              </a:solidFill>
              <a:sym typeface="Wingdings" panose="05000000000000000000" pitchFamily="2" charset="2"/>
            </a:endParaRPr>
          </a:p>
        </p:txBody>
      </p:sp>
      <p:sp>
        <p:nvSpPr>
          <p:cNvPr id="758816" name="Text Box 32"/>
          <p:cNvSpPr txBox="1">
            <a:spLocks noChangeArrowheads="1"/>
          </p:cNvSpPr>
          <p:nvPr/>
        </p:nvSpPr>
        <p:spPr bwMode="auto">
          <a:xfrm>
            <a:off x="438150" y="26797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令</a:t>
            </a:r>
            <a:r>
              <a:rPr lang="en-US" altLang="zh-CN" sz="2400" dirty="0" smtClean="0">
                <a:solidFill>
                  <a:schemeClr val="bg2">
                    <a:lumMod val="85000"/>
                    <a:lumOff val="15000"/>
                  </a:schemeClr>
                </a:solidFill>
              </a:rPr>
              <a:t>S=X</a:t>
            </a:r>
            <a:r>
              <a:rPr lang="en-US" altLang="zh-CN" sz="2400" dirty="0" smtClean="0">
                <a:solidFill>
                  <a:schemeClr val="bg2">
                    <a:lumMod val="85000"/>
                    <a:lumOff val="15000"/>
                  </a:schemeClr>
                </a:solidFill>
                <a:cs typeface="Times New Roman" panose="02020603050405020304" pitchFamily="18" charset="0"/>
              </a:rPr>
              <a:t>∩Z,  T=Z∩Y.</a:t>
            </a:r>
            <a:endParaRPr lang="en-US" altLang="zh-CN" sz="2400" dirty="0" smtClean="0">
              <a:solidFill>
                <a:schemeClr val="bg2">
                  <a:lumMod val="85000"/>
                  <a:lumOff val="15000"/>
                </a:schemeClr>
              </a:solidFill>
              <a:cs typeface="Times New Roman" panose="02020603050405020304" pitchFamily="18" charset="0"/>
              <a:sym typeface="Wingdings" panose="05000000000000000000" pitchFamily="2" charset="2"/>
            </a:endParaRPr>
          </a:p>
        </p:txBody>
      </p:sp>
      <p:sp>
        <p:nvSpPr>
          <p:cNvPr id="758817" name="Text Box 33"/>
          <p:cNvSpPr txBox="1">
            <a:spLocks noChangeArrowheads="1"/>
          </p:cNvSpPr>
          <p:nvPr/>
        </p:nvSpPr>
        <p:spPr bwMode="auto">
          <a:xfrm>
            <a:off x="438150" y="32004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显然</a:t>
            </a:r>
            <a:r>
              <a:rPr lang="en-US" altLang="zh-CN" sz="2400" dirty="0" smtClean="0">
                <a:solidFill>
                  <a:schemeClr val="bg2">
                    <a:lumMod val="85000"/>
                    <a:lumOff val="15000"/>
                  </a:schemeClr>
                </a:solidFill>
              </a:rPr>
              <a:t>, S−{u}</a:t>
            </a:r>
            <a:r>
              <a:rPr lang="zh-CN" altLang="en-US" sz="2400" dirty="0" smtClean="0">
                <a:solidFill>
                  <a:schemeClr val="bg2">
                    <a:lumMod val="85000"/>
                    <a:lumOff val="15000"/>
                  </a:schemeClr>
                </a:solidFill>
              </a:rPr>
              <a:t>中点与</a:t>
            </a:r>
            <a:r>
              <a:rPr lang="en-US" altLang="zh-CN" sz="2400" dirty="0" smtClean="0">
                <a:solidFill>
                  <a:schemeClr val="bg2">
                    <a:lumMod val="85000"/>
                    <a:lumOff val="15000"/>
                  </a:schemeClr>
                </a:solidFill>
              </a:rPr>
              <a:t>T</a:t>
            </a:r>
            <a:r>
              <a:rPr lang="zh-CN" altLang="en-US" sz="2400" dirty="0" smtClean="0">
                <a:solidFill>
                  <a:schemeClr val="bg2">
                    <a:lumMod val="85000"/>
                    <a:lumOff val="15000"/>
                  </a:schemeClr>
                </a:solidFill>
              </a:rPr>
              <a:t>中点在</a:t>
            </a:r>
            <a:r>
              <a:rPr lang="en-US" altLang="zh-CN" sz="2400" dirty="0" smtClean="0">
                <a:solidFill>
                  <a:schemeClr val="bg2">
                    <a:lumMod val="85000"/>
                    <a:lumOff val="15000"/>
                  </a:schemeClr>
                </a:solidFill>
              </a:rPr>
              <a:t>M*</a:t>
            </a:r>
            <a:r>
              <a:rPr lang="zh-CN" altLang="en-US" sz="2400" dirty="0" smtClean="0">
                <a:solidFill>
                  <a:schemeClr val="bg2">
                    <a:lumMod val="85000"/>
                    <a:lumOff val="15000"/>
                  </a:schemeClr>
                </a:solidFill>
              </a:rPr>
              <a:t>下配对</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即</a:t>
            </a:r>
            <a:r>
              <a:rPr lang="en-US" altLang="zh-CN" sz="2400" dirty="0" smtClean="0">
                <a:solidFill>
                  <a:schemeClr val="bg2">
                    <a:lumMod val="85000"/>
                    <a:lumOff val="15000"/>
                  </a:schemeClr>
                </a:solidFill>
              </a:rPr>
              <a:t>: </a:t>
            </a:r>
            <a:endParaRPr lang="zh-CN" altLang="en-US" sz="2400" dirty="0" smtClean="0">
              <a:solidFill>
                <a:schemeClr val="bg2">
                  <a:lumMod val="85000"/>
                  <a:lumOff val="15000"/>
                </a:schemeClr>
              </a:solidFill>
            </a:endParaRPr>
          </a:p>
        </p:txBody>
      </p:sp>
      <p:sp>
        <p:nvSpPr>
          <p:cNvPr id="758818" name="Text Box 34"/>
          <p:cNvSpPr txBox="1">
            <a:spLocks noChangeArrowheads="1"/>
          </p:cNvSpPr>
          <p:nvPr/>
        </p:nvSpPr>
        <p:spPr bwMode="auto">
          <a:xfrm>
            <a:off x="3390900" y="3608388"/>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a:t>
            </a:r>
            <a:r>
              <a:rPr lang="en-US" altLang="zh-CN" sz="2400" dirty="0" smtClean="0">
                <a:solidFill>
                  <a:schemeClr val="bg2">
                    <a:lumMod val="85000"/>
                    <a:lumOff val="15000"/>
                  </a:schemeClr>
                </a:solidFill>
                <a:cs typeface="Times New Roman" panose="02020603050405020304" pitchFamily="18" charset="0"/>
              </a:rPr>
              <a:t>|T| = |S|</a:t>
            </a:r>
            <a:r>
              <a:rPr lang="en-US" altLang="zh-CN" sz="2400" dirty="0" smtClean="0">
                <a:solidFill>
                  <a:schemeClr val="bg2">
                    <a:lumMod val="85000"/>
                    <a:lumOff val="15000"/>
                  </a:schemeClr>
                </a:solidFill>
              </a:rPr>
              <a:t>−</a:t>
            </a:r>
            <a:r>
              <a:rPr lang="en-US" altLang="zh-CN" sz="2400" dirty="0" smtClean="0">
                <a:solidFill>
                  <a:schemeClr val="bg2">
                    <a:lumMod val="85000"/>
                    <a:lumOff val="15000"/>
                  </a:schemeClr>
                </a:solidFill>
                <a:cs typeface="Times New Roman" panose="02020603050405020304" pitchFamily="18" charset="0"/>
              </a:rPr>
              <a:t>1&lt; </a:t>
            </a:r>
            <a:r>
              <a:rPr lang="en-US" altLang="zh-CN" sz="2400" dirty="0" smtClean="0">
                <a:solidFill>
                  <a:schemeClr val="bg2">
                    <a:lumMod val="85000"/>
                    <a:lumOff val="15000"/>
                  </a:schemeClr>
                </a:solidFill>
              </a:rPr>
              <a:t>|S| </a:t>
            </a:r>
          </a:p>
        </p:txBody>
      </p:sp>
      <p:sp>
        <p:nvSpPr>
          <p:cNvPr id="758819" name="Text Box 35"/>
          <p:cNvSpPr txBox="1">
            <a:spLocks noChangeArrowheads="1"/>
          </p:cNvSpPr>
          <p:nvPr/>
        </p:nvSpPr>
        <p:spPr bwMode="auto">
          <a:xfrm>
            <a:off x="441325" y="4046538"/>
            <a:ext cx="8077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即</a:t>
            </a:r>
            <a:r>
              <a:rPr lang="en-US" altLang="zh-CN" sz="2400" dirty="0" smtClean="0">
                <a:solidFill>
                  <a:schemeClr val="bg2">
                    <a:lumMod val="85000"/>
                    <a:lumOff val="15000"/>
                  </a:schemeClr>
                </a:solidFill>
              </a:rPr>
              <a:t>: </a:t>
            </a:r>
            <a:r>
              <a:rPr lang="en-US" altLang="zh-CN" sz="2400" dirty="0" smtClean="0">
                <a:solidFill>
                  <a:schemeClr val="bg2">
                    <a:lumMod val="85000"/>
                    <a:lumOff val="15000"/>
                  </a:schemeClr>
                </a:solidFill>
                <a:cs typeface="Times New Roman" panose="02020603050405020304" pitchFamily="18" charset="0"/>
              </a:rPr>
              <a:t>|</a:t>
            </a:r>
            <a:r>
              <a:rPr lang="en-US" altLang="zh-CN" sz="2400" dirty="0" smtClean="0">
                <a:solidFill>
                  <a:schemeClr val="bg2">
                    <a:lumMod val="85000"/>
                    <a:lumOff val="15000"/>
                  </a:schemeClr>
                </a:solidFill>
              </a:rPr>
              <a:t>N(S)</a:t>
            </a:r>
            <a:r>
              <a:rPr lang="en-US" altLang="zh-CN" sz="2400" dirty="0" smtClean="0">
                <a:solidFill>
                  <a:schemeClr val="bg2">
                    <a:lumMod val="85000"/>
                    <a:lumOff val="15000"/>
                  </a:schemeClr>
                </a:solidFill>
                <a:cs typeface="Times New Roman" panose="02020603050405020304" pitchFamily="18" charset="0"/>
              </a:rPr>
              <a:t>|=</a:t>
            </a:r>
            <a:r>
              <a:rPr lang="en-US" altLang="zh-CN" sz="2400" dirty="0" smtClean="0">
                <a:solidFill>
                  <a:schemeClr val="bg2">
                    <a:lumMod val="85000"/>
                    <a:lumOff val="15000"/>
                  </a:schemeClr>
                </a:solidFill>
              </a:rPr>
              <a:t>|T|=|S|−1&lt;|S|, </a:t>
            </a:r>
            <a:r>
              <a:rPr lang="zh-CN" altLang="en-US" sz="2400" dirty="0" smtClean="0">
                <a:solidFill>
                  <a:schemeClr val="bg2">
                    <a:lumMod val="85000"/>
                    <a:lumOff val="15000"/>
                  </a:schemeClr>
                </a:solidFill>
              </a:rPr>
              <a:t>与条件矛盾</a:t>
            </a:r>
            <a:r>
              <a:rPr lang="en-US" altLang="zh-CN" sz="2400" dirty="0" smtClean="0">
                <a:solidFill>
                  <a:schemeClr val="bg2">
                    <a:lumMod val="85000"/>
                    <a:lumOff val="15000"/>
                  </a:schemeClr>
                </a:solidFill>
              </a:rPr>
              <a:t>.                                □</a:t>
            </a:r>
            <a:endParaRPr lang="zh-CN" altLang="en-US" sz="2400" dirty="0" smtClean="0">
              <a:solidFill>
                <a:schemeClr val="bg2">
                  <a:lumMod val="85000"/>
                  <a:lumOff val="15000"/>
                </a:schemeClr>
              </a:solidFill>
            </a:endParaRPr>
          </a:p>
        </p:txBody>
      </p:sp>
      <p:grpSp>
        <p:nvGrpSpPr>
          <p:cNvPr id="758823" name="Group 39"/>
          <p:cNvGrpSpPr>
            <a:grpSpLocks/>
          </p:cNvGrpSpPr>
          <p:nvPr/>
        </p:nvGrpSpPr>
        <p:grpSpPr bwMode="auto">
          <a:xfrm>
            <a:off x="4910138" y="1493838"/>
            <a:ext cx="3571875" cy="1839912"/>
            <a:chOff x="2790" y="1008"/>
            <a:chExt cx="2250" cy="1128"/>
          </a:xfrm>
        </p:grpSpPr>
        <p:sp>
          <p:nvSpPr>
            <p:cNvPr id="19466" name="Text Box 9"/>
            <p:cNvSpPr txBox="1">
              <a:spLocks noChangeArrowheads="1"/>
            </p:cNvSpPr>
            <p:nvPr/>
          </p:nvSpPr>
          <p:spPr bwMode="auto">
            <a:xfrm>
              <a:off x="2790" y="1228"/>
              <a:ext cx="250" cy="2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smtClean="0">
                  <a:solidFill>
                    <a:schemeClr val="bg2">
                      <a:lumMod val="85000"/>
                      <a:lumOff val="15000"/>
                    </a:schemeClr>
                  </a:solidFill>
                </a:rPr>
                <a:t>u</a:t>
              </a:r>
            </a:p>
          </p:txBody>
        </p:sp>
        <p:grpSp>
          <p:nvGrpSpPr>
            <p:cNvPr id="18445" name="Group 11"/>
            <p:cNvGrpSpPr>
              <a:grpSpLocks/>
            </p:cNvGrpSpPr>
            <p:nvPr/>
          </p:nvGrpSpPr>
          <p:grpSpPr bwMode="auto">
            <a:xfrm>
              <a:off x="3024" y="1391"/>
              <a:ext cx="2016" cy="337"/>
              <a:chOff x="1104" y="3311"/>
              <a:chExt cx="2016" cy="337"/>
            </a:xfrm>
          </p:grpSpPr>
          <p:sp>
            <p:nvSpPr>
              <p:cNvPr id="19472" name="Line 12"/>
              <p:cNvSpPr>
                <a:spLocks noChangeShapeType="1"/>
              </p:cNvSpPr>
              <p:nvPr/>
            </p:nvSpPr>
            <p:spPr bwMode="auto">
              <a:xfrm>
                <a:off x="1104" y="3312"/>
                <a:ext cx="432"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9473" name="Line 19"/>
              <p:cNvSpPr>
                <a:spLocks noChangeShapeType="1"/>
              </p:cNvSpPr>
              <p:nvPr/>
            </p:nvSpPr>
            <p:spPr bwMode="auto">
              <a:xfrm>
                <a:off x="1104" y="3312"/>
                <a:ext cx="720"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9474" name="Line 20"/>
              <p:cNvSpPr>
                <a:spLocks noChangeShapeType="1"/>
              </p:cNvSpPr>
              <p:nvPr/>
            </p:nvSpPr>
            <p:spPr bwMode="auto">
              <a:xfrm>
                <a:off x="1344" y="3312"/>
                <a:ext cx="192"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9475" name="Line 21"/>
              <p:cNvSpPr>
                <a:spLocks noChangeShapeType="1"/>
              </p:cNvSpPr>
              <p:nvPr/>
            </p:nvSpPr>
            <p:spPr bwMode="auto">
              <a:xfrm>
                <a:off x="1336" y="3311"/>
                <a:ext cx="816"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9476" name="Line 22"/>
              <p:cNvSpPr>
                <a:spLocks noChangeShapeType="1"/>
              </p:cNvSpPr>
              <p:nvPr/>
            </p:nvSpPr>
            <p:spPr bwMode="auto">
              <a:xfrm flipH="1">
                <a:off x="1344" y="3312"/>
                <a:ext cx="192"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9477" name="Line 23"/>
              <p:cNvSpPr>
                <a:spLocks noChangeShapeType="1"/>
              </p:cNvSpPr>
              <p:nvPr/>
            </p:nvSpPr>
            <p:spPr bwMode="auto">
              <a:xfrm>
                <a:off x="1536" y="3312"/>
                <a:ext cx="288"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9478" name="Line 24"/>
              <p:cNvSpPr>
                <a:spLocks noChangeShapeType="1"/>
              </p:cNvSpPr>
              <p:nvPr/>
            </p:nvSpPr>
            <p:spPr bwMode="auto">
              <a:xfrm flipH="1">
                <a:off x="1536" y="3312"/>
                <a:ext cx="624"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9479" name="Line 25"/>
              <p:cNvSpPr>
                <a:spLocks noChangeShapeType="1"/>
              </p:cNvSpPr>
              <p:nvPr/>
            </p:nvSpPr>
            <p:spPr bwMode="auto">
              <a:xfrm flipV="1">
                <a:off x="1344" y="3312"/>
                <a:ext cx="1152"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9480" name="Line 26"/>
              <p:cNvSpPr>
                <a:spLocks noChangeShapeType="1"/>
              </p:cNvSpPr>
              <p:nvPr/>
            </p:nvSpPr>
            <p:spPr bwMode="auto">
              <a:xfrm flipH="1">
                <a:off x="2160" y="3312"/>
                <a:ext cx="336"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9481" name="Line 27"/>
              <p:cNvSpPr>
                <a:spLocks noChangeShapeType="1"/>
              </p:cNvSpPr>
              <p:nvPr/>
            </p:nvSpPr>
            <p:spPr bwMode="auto">
              <a:xfrm flipH="1">
                <a:off x="2160" y="3312"/>
                <a:ext cx="672"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9482" name="Line 28"/>
              <p:cNvSpPr>
                <a:spLocks noChangeShapeType="1"/>
              </p:cNvSpPr>
              <p:nvPr/>
            </p:nvSpPr>
            <p:spPr bwMode="auto">
              <a:xfrm>
                <a:off x="2832" y="3312"/>
                <a:ext cx="288"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9483" name="Line 29"/>
              <p:cNvSpPr>
                <a:spLocks noChangeShapeType="1"/>
              </p:cNvSpPr>
              <p:nvPr/>
            </p:nvSpPr>
            <p:spPr bwMode="auto">
              <a:xfrm>
                <a:off x="2496" y="3312"/>
                <a:ext cx="336" cy="33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9484" name="Line 16"/>
              <p:cNvSpPr>
                <a:spLocks noChangeShapeType="1"/>
              </p:cNvSpPr>
              <p:nvPr/>
            </p:nvSpPr>
            <p:spPr bwMode="auto">
              <a:xfrm>
                <a:off x="2160" y="3312"/>
                <a:ext cx="0" cy="336"/>
              </a:xfrm>
              <a:prstGeom prst="line">
                <a:avLst/>
              </a:prstGeom>
              <a:noFill/>
              <a:ln w="38100">
                <a:solidFill>
                  <a:srgbClr val="FF00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9485" name="Line 17"/>
              <p:cNvSpPr>
                <a:spLocks noChangeShapeType="1"/>
              </p:cNvSpPr>
              <p:nvPr/>
            </p:nvSpPr>
            <p:spPr bwMode="auto">
              <a:xfrm>
                <a:off x="2496" y="3312"/>
                <a:ext cx="0" cy="336"/>
              </a:xfrm>
              <a:prstGeom prst="line">
                <a:avLst/>
              </a:prstGeom>
              <a:noFill/>
              <a:ln w="38100">
                <a:solidFill>
                  <a:srgbClr val="FF00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9486" name="Line 18"/>
              <p:cNvSpPr>
                <a:spLocks noChangeShapeType="1"/>
              </p:cNvSpPr>
              <p:nvPr/>
            </p:nvSpPr>
            <p:spPr bwMode="auto">
              <a:xfrm>
                <a:off x="2832" y="3312"/>
                <a:ext cx="0" cy="336"/>
              </a:xfrm>
              <a:prstGeom prst="line">
                <a:avLst/>
              </a:prstGeom>
              <a:noFill/>
              <a:ln w="38100">
                <a:solidFill>
                  <a:srgbClr val="FF00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9487" name="Line 15"/>
              <p:cNvSpPr>
                <a:spLocks noChangeShapeType="1"/>
              </p:cNvSpPr>
              <p:nvPr/>
            </p:nvSpPr>
            <p:spPr bwMode="auto">
              <a:xfrm>
                <a:off x="1824" y="3312"/>
                <a:ext cx="0" cy="336"/>
              </a:xfrm>
              <a:prstGeom prst="line">
                <a:avLst/>
              </a:prstGeom>
              <a:noFill/>
              <a:ln w="38100">
                <a:solidFill>
                  <a:srgbClr val="FF00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9488" name="Line 13"/>
              <p:cNvSpPr>
                <a:spLocks noChangeShapeType="1"/>
              </p:cNvSpPr>
              <p:nvPr/>
            </p:nvSpPr>
            <p:spPr bwMode="auto">
              <a:xfrm>
                <a:off x="1344" y="3312"/>
                <a:ext cx="0" cy="336"/>
              </a:xfrm>
              <a:prstGeom prst="line">
                <a:avLst/>
              </a:prstGeom>
              <a:noFill/>
              <a:ln w="38100">
                <a:solidFill>
                  <a:srgbClr val="FF00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9489" name="Line 14"/>
              <p:cNvSpPr>
                <a:spLocks noChangeShapeType="1"/>
              </p:cNvSpPr>
              <p:nvPr/>
            </p:nvSpPr>
            <p:spPr bwMode="auto">
              <a:xfrm>
                <a:off x="1536" y="3312"/>
                <a:ext cx="0" cy="336"/>
              </a:xfrm>
              <a:prstGeom prst="line">
                <a:avLst/>
              </a:prstGeom>
              <a:noFill/>
              <a:ln w="38100">
                <a:solidFill>
                  <a:srgbClr val="FF00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grpSp>
        <p:sp>
          <p:nvSpPr>
            <p:cNvPr id="19468" name="Text Box 30"/>
            <p:cNvSpPr txBox="1">
              <a:spLocks noChangeArrowheads="1"/>
            </p:cNvSpPr>
            <p:nvPr/>
          </p:nvSpPr>
          <p:spPr bwMode="auto">
            <a:xfrm>
              <a:off x="3531" y="1848"/>
              <a:ext cx="778" cy="2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dirty="0" smtClean="0">
                  <a:solidFill>
                    <a:schemeClr val="bg2">
                      <a:lumMod val="85000"/>
                      <a:lumOff val="15000"/>
                    </a:schemeClr>
                  </a:solidFill>
                </a:rPr>
                <a:t>T</a:t>
              </a:r>
            </a:p>
          </p:txBody>
        </p:sp>
        <p:sp>
          <p:nvSpPr>
            <p:cNvPr id="19469" name="Freeform 36"/>
            <p:cNvSpPr>
              <a:spLocks/>
            </p:cNvSpPr>
            <p:nvPr/>
          </p:nvSpPr>
          <p:spPr bwMode="auto">
            <a:xfrm>
              <a:off x="2960" y="1224"/>
              <a:ext cx="1232" cy="168"/>
            </a:xfrm>
            <a:custGeom>
              <a:avLst/>
              <a:gdLst>
                <a:gd name="T0" fmla="*/ 64 w 1232"/>
                <a:gd name="T1" fmla="*/ 168 h 168"/>
                <a:gd name="T2" fmla="*/ 64 w 1232"/>
                <a:gd name="T3" fmla="*/ 24 h 168"/>
                <a:gd name="T4" fmla="*/ 448 w 1232"/>
                <a:gd name="T5" fmla="*/ 24 h 168"/>
                <a:gd name="T6" fmla="*/ 1120 w 1232"/>
                <a:gd name="T7" fmla="*/ 24 h 168"/>
                <a:gd name="T8" fmla="*/ 1120 w 1232"/>
                <a:gd name="T9" fmla="*/ 168 h 1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2" h="168">
                  <a:moveTo>
                    <a:pt x="64" y="168"/>
                  </a:moveTo>
                  <a:cubicBezTo>
                    <a:pt x="32" y="108"/>
                    <a:pt x="0" y="48"/>
                    <a:pt x="64" y="24"/>
                  </a:cubicBezTo>
                  <a:cubicBezTo>
                    <a:pt x="128" y="0"/>
                    <a:pt x="272" y="24"/>
                    <a:pt x="448" y="24"/>
                  </a:cubicBezTo>
                  <a:cubicBezTo>
                    <a:pt x="624" y="24"/>
                    <a:pt x="1008" y="0"/>
                    <a:pt x="1120" y="24"/>
                  </a:cubicBezTo>
                  <a:cubicBezTo>
                    <a:pt x="1232" y="48"/>
                    <a:pt x="1120" y="144"/>
                    <a:pt x="1120" y="168"/>
                  </a:cubicBezTo>
                </a:path>
              </a:pathLst>
            </a:custGeom>
            <a:noFill/>
            <a:ln w="9525" cap="flat" cmpd="sng">
              <a:solidFill>
                <a:srgbClr val="81008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9470" name="Text Box 37"/>
            <p:cNvSpPr txBox="1">
              <a:spLocks noChangeArrowheads="1"/>
            </p:cNvSpPr>
            <p:nvPr/>
          </p:nvSpPr>
          <p:spPr bwMode="auto">
            <a:xfrm>
              <a:off x="3456" y="1008"/>
              <a:ext cx="298" cy="2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dirty="0" smtClean="0">
                  <a:solidFill>
                    <a:schemeClr val="bg2">
                      <a:lumMod val="85000"/>
                      <a:lumOff val="15000"/>
                    </a:schemeClr>
                  </a:solidFill>
                </a:rPr>
                <a:t>S</a:t>
              </a:r>
            </a:p>
          </p:txBody>
        </p:sp>
        <p:sp>
          <p:nvSpPr>
            <p:cNvPr id="19471" name="Freeform 38"/>
            <p:cNvSpPr>
              <a:spLocks/>
            </p:cNvSpPr>
            <p:nvPr/>
          </p:nvSpPr>
          <p:spPr bwMode="auto">
            <a:xfrm>
              <a:off x="3144" y="1728"/>
              <a:ext cx="976" cy="216"/>
            </a:xfrm>
            <a:custGeom>
              <a:avLst/>
              <a:gdLst>
                <a:gd name="T0" fmla="*/ 120 w 976"/>
                <a:gd name="T1" fmla="*/ 0 h 216"/>
                <a:gd name="T2" fmla="*/ 120 w 976"/>
                <a:gd name="T3" fmla="*/ 144 h 216"/>
                <a:gd name="T4" fmla="*/ 840 w 976"/>
                <a:gd name="T5" fmla="*/ 192 h 216"/>
                <a:gd name="T6" fmla="*/ 936 w 976"/>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6" h="216">
                  <a:moveTo>
                    <a:pt x="120" y="0"/>
                  </a:moveTo>
                  <a:cubicBezTo>
                    <a:pt x="60" y="56"/>
                    <a:pt x="0" y="112"/>
                    <a:pt x="120" y="144"/>
                  </a:cubicBezTo>
                  <a:cubicBezTo>
                    <a:pt x="240" y="176"/>
                    <a:pt x="704" y="216"/>
                    <a:pt x="840" y="192"/>
                  </a:cubicBezTo>
                  <a:cubicBezTo>
                    <a:pt x="976" y="168"/>
                    <a:pt x="920" y="32"/>
                    <a:pt x="936" y="0"/>
                  </a:cubicBezTo>
                </a:path>
              </a:pathLst>
            </a:custGeom>
            <a:noFill/>
            <a:ln w="9525" cap="flat" cmpd="sng">
              <a:solidFill>
                <a:srgbClr val="81008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grpSp>
      <p:sp>
        <p:nvSpPr>
          <p:cNvPr id="35" name="Text Box 34"/>
          <p:cNvSpPr txBox="1">
            <a:spLocks noChangeArrowheads="1"/>
          </p:cNvSpPr>
          <p:nvPr/>
        </p:nvSpPr>
        <p:spPr bwMode="auto">
          <a:xfrm>
            <a:off x="414337" y="4460875"/>
            <a:ext cx="8196261" cy="461963"/>
          </a:xfrm>
          <a:prstGeom prst="rect">
            <a:avLst/>
          </a:prstGeom>
          <a:solidFill>
            <a:srgbClr val="10203A"/>
          </a:solidFill>
          <a:ln>
            <a:noFill/>
          </a:ln>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dirty="0"/>
              <a:t>注</a:t>
            </a:r>
            <a:r>
              <a:rPr lang="en-US" altLang="zh-CN" sz="2400" dirty="0"/>
              <a:t>: (1) </a:t>
            </a:r>
            <a:r>
              <a:rPr lang="zh-CN" altLang="en-US" sz="2400" dirty="0"/>
              <a:t>对</a:t>
            </a:r>
            <a:r>
              <a:rPr lang="zh-CN" altLang="en-US" sz="2400" dirty="0" smtClean="0"/>
              <a:t>等</a:t>
            </a:r>
            <a:r>
              <a:rPr lang="zh-CN" altLang="en-US" sz="2400" dirty="0"/>
              <a:t>部</a:t>
            </a:r>
            <a:r>
              <a:rPr lang="zh-CN" altLang="en-US" sz="2400" dirty="0" smtClean="0"/>
              <a:t>二部图来说</a:t>
            </a:r>
            <a:r>
              <a:rPr lang="en-US" altLang="zh-CN" sz="2400" dirty="0" smtClean="0"/>
              <a:t>, </a:t>
            </a:r>
            <a:r>
              <a:rPr lang="en-US" altLang="zh-CN" sz="2400" dirty="0"/>
              <a:t>Hall</a:t>
            </a:r>
            <a:r>
              <a:rPr lang="zh-CN" altLang="en-US" sz="2400" dirty="0"/>
              <a:t>定理也称为“婚姻定理”</a:t>
            </a:r>
            <a:r>
              <a:rPr lang="en-US" altLang="zh-CN" sz="2400" dirty="0"/>
              <a:t>. </a:t>
            </a:r>
            <a:endParaRPr lang="zh-CN" altLang="en-US" sz="2400" dirty="0"/>
          </a:p>
        </p:txBody>
      </p:sp>
      <p:sp>
        <p:nvSpPr>
          <p:cNvPr id="36" name="Text Box 35"/>
          <p:cNvSpPr txBox="1">
            <a:spLocks noChangeArrowheads="1"/>
          </p:cNvSpPr>
          <p:nvPr/>
        </p:nvSpPr>
        <p:spPr bwMode="auto">
          <a:xfrm>
            <a:off x="438150" y="4868863"/>
            <a:ext cx="8172448"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dirty="0" smtClean="0">
                <a:solidFill>
                  <a:srgbClr val="C00000"/>
                </a:solidFill>
              </a:rPr>
              <a:t>    r</a:t>
            </a:r>
            <a:r>
              <a:rPr lang="zh-CN" altLang="en-US" sz="2400" dirty="0" smtClean="0">
                <a:solidFill>
                  <a:schemeClr val="bg2">
                    <a:lumMod val="85000"/>
                    <a:lumOff val="15000"/>
                  </a:schemeClr>
                </a:solidFill>
              </a:rPr>
              <a:t>个女孩和</a:t>
            </a:r>
            <a:r>
              <a:rPr lang="en-US" altLang="zh-CN" sz="2400" dirty="0" smtClean="0">
                <a:solidFill>
                  <a:srgbClr val="C00000"/>
                </a:solidFill>
              </a:rPr>
              <a:t>r</a:t>
            </a:r>
            <a:r>
              <a:rPr lang="zh-CN" altLang="en-US" sz="2400" dirty="0" smtClean="0">
                <a:solidFill>
                  <a:schemeClr val="bg2">
                    <a:lumMod val="85000"/>
                    <a:lumOff val="15000"/>
                  </a:schemeClr>
                </a:solidFill>
              </a:rPr>
              <a:t>个男孩构成的人群中</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latin typeface="宋体" panose="02010600030101010101" pitchFamily="2" charset="-122"/>
              </a:rPr>
              <a:t>熟识的男女之间可能出现</a:t>
            </a:r>
            <a:r>
              <a:rPr lang="en-US" altLang="zh-CN" sz="2400" dirty="0" smtClean="0">
                <a:solidFill>
                  <a:schemeClr val="bg2">
                    <a:lumMod val="85000"/>
                    <a:lumOff val="15000"/>
                  </a:schemeClr>
                </a:solidFill>
              </a:rPr>
              <a:t>r</a:t>
            </a:r>
            <a:r>
              <a:rPr lang="zh-CN" altLang="en-US" sz="2400" dirty="0" smtClean="0">
                <a:solidFill>
                  <a:schemeClr val="bg2">
                    <a:lumMod val="85000"/>
                    <a:lumOff val="15000"/>
                  </a:schemeClr>
                </a:solidFill>
                <a:latin typeface="宋体" panose="02010600030101010101" pitchFamily="2" charset="-122"/>
              </a:rPr>
              <a:t>对婚姻的充要条件是</a:t>
            </a:r>
            <a:r>
              <a:rPr lang="en-US" altLang="zh-CN" sz="2400" dirty="0" smtClean="0">
                <a:solidFill>
                  <a:schemeClr val="bg2">
                    <a:lumMod val="85000"/>
                    <a:lumOff val="15000"/>
                  </a:schemeClr>
                </a:solidFill>
                <a:latin typeface="+mn-lt"/>
              </a:rPr>
              <a:t>,</a:t>
            </a:r>
            <a:r>
              <a:rPr lang="en-US" altLang="zh-CN" sz="2400" dirty="0" smtClean="0">
                <a:solidFill>
                  <a:schemeClr val="bg2">
                    <a:lumMod val="85000"/>
                    <a:lumOff val="15000"/>
                  </a:schemeClr>
                </a:solidFill>
                <a:latin typeface="宋体" panose="02010600030101010101" pitchFamily="2" charset="-122"/>
              </a:rPr>
              <a:t> </a:t>
            </a:r>
            <a:r>
              <a:rPr lang="zh-CN" altLang="en-US" sz="2400" dirty="0" smtClean="0">
                <a:solidFill>
                  <a:srgbClr val="C00000"/>
                </a:solidFill>
                <a:latin typeface="宋体" panose="02010600030101010101" pitchFamily="2" charset="-122"/>
              </a:rPr>
              <a:t>对每个整数</a:t>
            </a:r>
            <a:r>
              <a:rPr lang="en-US" altLang="zh-CN" sz="2400" dirty="0" smtClean="0">
                <a:solidFill>
                  <a:srgbClr val="C00000"/>
                </a:solidFill>
              </a:rPr>
              <a:t>k</a:t>
            </a:r>
            <a:r>
              <a:rPr lang="en-US" altLang="zh-CN" sz="2400" dirty="0" smtClean="0">
                <a:solidFill>
                  <a:srgbClr val="C00000"/>
                </a:solidFill>
                <a:latin typeface="+mn-lt"/>
              </a:rPr>
              <a:t>(</a:t>
            </a:r>
            <a:r>
              <a:rPr lang="en-US" altLang="zh-CN" sz="2400" dirty="0" smtClean="0">
                <a:solidFill>
                  <a:srgbClr val="C00000"/>
                </a:solidFill>
              </a:rPr>
              <a:t>1≤ k ≤ r</a:t>
            </a:r>
            <a:r>
              <a:rPr lang="en-US" altLang="zh-CN" sz="2400" dirty="0" smtClean="0">
                <a:solidFill>
                  <a:srgbClr val="C00000"/>
                </a:solidFill>
                <a:latin typeface="+mn-lt"/>
              </a:rPr>
              <a:t>), </a:t>
            </a:r>
            <a:r>
              <a:rPr lang="zh-CN" altLang="en-US" sz="2400" dirty="0" smtClean="0">
                <a:solidFill>
                  <a:srgbClr val="C00000"/>
                </a:solidFill>
                <a:latin typeface="宋体" panose="02010600030101010101" pitchFamily="2" charset="-122"/>
              </a:rPr>
              <a:t>任意</a:t>
            </a:r>
            <a:r>
              <a:rPr lang="en-US" altLang="zh-CN" sz="2400" dirty="0" smtClean="0">
                <a:solidFill>
                  <a:srgbClr val="C00000"/>
                </a:solidFill>
              </a:rPr>
              <a:t>k</a:t>
            </a:r>
            <a:r>
              <a:rPr lang="zh-CN" altLang="en-US" sz="2400" dirty="0" smtClean="0">
                <a:solidFill>
                  <a:srgbClr val="C00000"/>
                </a:solidFill>
                <a:latin typeface="宋体" panose="02010600030101010101" pitchFamily="2" charset="-122"/>
              </a:rPr>
              <a:t>个女孩共认识至少</a:t>
            </a:r>
            <a:r>
              <a:rPr lang="en-US" altLang="zh-CN" sz="2400" dirty="0" smtClean="0">
                <a:solidFill>
                  <a:srgbClr val="C00000"/>
                </a:solidFill>
              </a:rPr>
              <a:t>k</a:t>
            </a:r>
            <a:r>
              <a:rPr lang="zh-CN" altLang="en-US" sz="2400" dirty="0" smtClean="0">
                <a:solidFill>
                  <a:srgbClr val="C00000"/>
                </a:solidFill>
                <a:latin typeface="宋体" panose="02010600030101010101" pitchFamily="2" charset="-122"/>
              </a:rPr>
              <a:t>个男孩</a:t>
            </a:r>
            <a:r>
              <a:rPr lang="en-US" altLang="zh-CN" sz="2400" dirty="0" smtClean="0">
                <a:solidFill>
                  <a:schemeClr val="bg2">
                    <a:lumMod val="85000"/>
                    <a:lumOff val="15000"/>
                  </a:schemeClr>
                </a:solidFill>
              </a:rPr>
              <a:t>(</a:t>
            </a:r>
            <a:r>
              <a:rPr lang="en-US" altLang="zh-CN" sz="2400" b="0" dirty="0" err="1" smtClean="0">
                <a:solidFill>
                  <a:schemeClr val="bg2">
                    <a:lumMod val="85000"/>
                    <a:lumOff val="15000"/>
                  </a:schemeClr>
                </a:solidFill>
              </a:rPr>
              <a:t>Frobenius</a:t>
            </a:r>
            <a:r>
              <a:rPr lang="en-US" altLang="zh-CN" sz="2400" b="0" dirty="0" smtClean="0">
                <a:solidFill>
                  <a:schemeClr val="bg2">
                    <a:lumMod val="85000"/>
                    <a:lumOff val="15000"/>
                  </a:schemeClr>
                </a:solidFill>
              </a:rPr>
              <a:t>[1849-1917]</a:t>
            </a:r>
            <a:r>
              <a:rPr lang="zh-CN" altLang="en-US" sz="2400" b="0" dirty="0" smtClean="0">
                <a:solidFill>
                  <a:schemeClr val="bg2">
                    <a:lumMod val="85000"/>
                    <a:lumOff val="15000"/>
                  </a:schemeClr>
                </a:solidFill>
              </a:rPr>
              <a:t>于</a:t>
            </a:r>
            <a:r>
              <a:rPr lang="en-US" altLang="zh-CN" sz="2400" b="0" dirty="0" smtClean="0">
                <a:solidFill>
                  <a:schemeClr val="bg2">
                    <a:lumMod val="85000"/>
                    <a:lumOff val="15000"/>
                  </a:schemeClr>
                </a:solidFill>
              </a:rPr>
              <a:t>1917</a:t>
            </a:r>
            <a:r>
              <a:rPr lang="zh-CN" altLang="en-US" sz="2400" dirty="0" smtClean="0">
                <a:solidFill>
                  <a:schemeClr val="bg2">
                    <a:lumMod val="85000"/>
                    <a:lumOff val="15000"/>
                  </a:schemeClr>
                </a:solidFill>
              </a:rPr>
              <a:t>年首先证明</a:t>
            </a:r>
            <a:r>
              <a:rPr lang="en-US" altLang="zh-CN" sz="2400" dirty="0">
                <a:solidFill>
                  <a:schemeClr val="bg2">
                    <a:lumMod val="85000"/>
                    <a:lumOff val="15000"/>
                  </a:schemeClr>
                </a:solidFill>
              </a:rPr>
              <a:t>, </a:t>
            </a:r>
            <a:r>
              <a:rPr lang="en-US" altLang="zh-CN" sz="2400" b="0" dirty="0">
                <a:solidFill>
                  <a:schemeClr val="bg2">
                    <a:lumMod val="85000"/>
                    <a:lumOff val="15000"/>
                  </a:schemeClr>
                </a:solidFill>
              </a:rPr>
              <a:t>Cayley–Hamilton </a:t>
            </a:r>
            <a:r>
              <a:rPr lang="zh-CN" altLang="en-US" sz="2400" b="0" dirty="0" smtClean="0">
                <a:solidFill>
                  <a:schemeClr val="bg2">
                    <a:lumMod val="85000"/>
                    <a:lumOff val="15000"/>
                  </a:schemeClr>
                </a:solidFill>
              </a:rPr>
              <a:t>定理的第一个完整证明也是由</a:t>
            </a:r>
            <a:r>
              <a:rPr lang="en-US" altLang="zh-CN" sz="2400" b="0" dirty="0" err="1" smtClean="0">
                <a:solidFill>
                  <a:schemeClr val="bg2">
                    <a:lumMod val="85000"/>
                    <a:lumOff val="15000"/>
                  </a:schemeClr>
                </a:solidFill>
              </a:rPr>
              <a:t>Frobenius</a:t>
            </a:r>
            <a:r>
              <a:rPr lang="zh-CN" altLang="en-US" sz="2400" b="0" dirty="0" smtClean="0">
                <a:solidFill>
                  <a:schemeClr val="bg2">
                    <a:lumMod val="85000"/>
                    <a:lumOff val="15000"/>
                  </a:schemeClr>
                </a:solidFill>
              </a:rPr>
              <a:t>给出</a:t>
            </a:r>
            <a:r>
              <a:rPr lang="en-US" altLang="zh-CN" sz="2400" dirty="0" smtClean="0">
                <a:solidFill>
                  <a:schemeClr val="bg2">
                    <a:lumMod val="85000"/>
                    <a:lumOff val="15000"/>
                  </a:schemeClr>
                </a:solidFill>
              </a:rPr>
              <a:t>)</a:t>
            </a:r>
            <a:r>
              <a:rPr lang="en-US" altLang="zh-CN" sz="2400" dirty="0" smtClean="0">
                <a:solidFill>
                  <a:schemeClr val="bg2">
                    <a:lumMod val="85000"/>
                    <a:lumOff val="15000"/>
                  </a:schemeClr>
                </a:solidFill>
                <a:latin typeface="宋体" panose="02010600030101010101" pitchFamily="2" charset="-122"/>
              </a:rPr>
              <a:t>.</a:t>
            </a:r>
            <a:endParaRPr lang="en-US" altLang="en-US" sz="2400" dirty="0" smtClean="0">
              <a:solidFill>
                <a:schemeClr val="bg2">
                  <a:lumMod val="85000"/>
                  <a:lumOff val="15000"/>
                </a:schemeClr>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58823"/>
                                        </p:tgtEl>
                                        <p:attrNameLst>
                                          <p:attrName>style.visibility</p:attrName>
                                        </p:attrNameLst>
                                      </p:cBhvr>
                                      <p:to>
                                        <p:strVal val="visible"/>
                                      </p:to>
                                    </p:set>
                                    <p:anim calcmode="lin" valueType="num">
                                      <p:cBhvr additive="base">
                                        <p:cTn id="7" dur="500" fill="hold"/>
                                        <p:tgtEl>
                                          <p:spTgt spid="758823"/>
                                        </p:tgtEl>
                                        <p:attrNameLst>
                                          <p:attrName>ppt_x</p:attrName>
                                        </p:attrNameLst>
                                      </p:cBhvr>
                                      <p:tavLst>
                                        <p:tav tm="0">
                                          <p:val>
                                            <p:strVal val="#ppt_x"/>
                                          </p:val>
                                        </p:tav>
                                        <p:tav tm="100000">
                                          <p:val>
                                            <p:strVal val="#ppt_x"/>
                                          </p:val>
                                        </p:tav>
                                      </p:tavLst>
                                    </p:anim>
                                    <p:anim calcmode="lin" valueType="num">
                                      <p:cBhvr additive="base">
                                        <p:cTn id="8" dur="500" fill="hold"/>
                                        <p:tgtEl>
                                          <p:spTgt spid="7588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58791"/>
                                        </p:tgtEl>
                                        <p:attrNameLst>
                                          <p:attrName>style.visibility</p:attrName>
                                        </p:attrNameLst>
                                      </p:cBhvr>
                                      <p:to>
                                        <p:strVal val="visible"/>
                                      </p:to>
                                    </p:set>
                                    <p:anim calcmode="lin" valueType="num">
                                      <p:cBhvr additive="base">
                                        <p:cTn id="11" dur="500" fill="hold"/>
                                        <p:tgtEl>
                                          <p:spTgt spid="758791"/>
                                        </p:tgtEl>
                                        <p:attrNameLst>
                                          <p:attrName>ppt_x</p:attrName>
                                        </p:attrNameLst>
                                      </p:cBhvr>
                                      <p:tavLst>
                                        <p:tav tm="0">
                                          <p:val>
                                            <p:strVal val="#ppt_x"/>
                                          </p:val>
                                        </p:tav>
                                        <p:tav tm="100000">
                                          <p:val>
                                            <p:strVal val="#ppt_x"/>
                                          </p:val>
                                        </p:tav>
                                      </p:tavLst>
                                    </p:anim>
                                    <p:anim calcmode="lin" valueType="num">
                                      <p:cBhvr additive="base">
                                        <p:cTn id="12" dur="500" fill="hold"/>
                                        <p:tgtEl>
                                          <p:spTgt spid="75879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58815"/>
                                        </p:tgtEl>
                                        <p:attrNameLst>
                                          <p:attrName>style.visibility</p:attrName>
                                        </p:attrNameLst>
                                      </p:cBhvr>
                                      <p:to>
                                        <p:strVal val="visible"/>
                                      </p:to>
                                    </p:set>
                                    <p:anim calcmode="lin" valueType="num">
                                      <p:cBhvr additive="base">
                                        <p:cTn id="17" dur="500" fill="hold"/>
                                        <p:tgtEl>
                                          <p:spTgt spid="758815"/>
                                        </p:tgtEl>
                                        <p:attrNameLst>
                                          <p:attrName>ppt_x</p:attrName>
                                        </p:attrNameLst>
                                      </p:cBhvr>
                                      <p:tavLst>
                                        <p:tav tm="0">
                                          <p:val>
                                            <p:strVal val="#ppt_x"/>
                                          </p:val>
                                        </p:tav>
                                        <p:tav tm="100000">
                                          <p:val>
                                            <p:strVal val="#ppt_x"/>
                                          </p:val>
                                        </p:tav>
                                      </p:tavLst>
                                    </p:anim>
                                    <p:anim calcmode="lin" valueType="num">
                                      <p:cBhvr additive="base">
                                        <p:cTn id="18" dur="500" fill="hold"/>
                                        <p:tgtEl>
                                          <p:spTgt spid="75881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58816"/>
                                        </p:tgtEl>
                                        <p:attrNameLst>
                                          <p:attrName>style.visibility</p:attrName>
                                        </p:attrNameLst>
                                      </p:cBhvr>
                                      <p:to>
                                        <p:strVal val="visible"/>
                                      </p:to>
                                    </p:set>
                                    <p:anim calcmode="lin" valueType="num">
                                      <p:cBhvr additive="base">
                                        <p:cTn id="23" dur="500" fill="hold"/>
                                        <p:tgtEl>
                                          <p:spTgt spid="758816"/>
                                        </p:tgtEl>
                                        <p:attrNameLst>
                                          <p:attrName>ppt_x</p:attrName>
                                        </p:attrNameLst>
                                      </p:cBhvr>
                                      <p:tavLst>
                                        <p:tav tm="0">
                                          <p:val>
                                            <p:strVal val="#ppt_x"/>
                                          </p:val>
                                        </p:tav>
                                        <p:tav tm="100000">
                                          <p:val>
                                            <p:strVal val="#ppt_x"/>
                                          </p:val>
                                        </p:tav>
                                      </p:tavLst>
                                    </p:anim>
                                    <p:anim calcmode="lin" valueType="num">
                                      <p:cBhvr additive="base">
                                        <p:cTn id="24" dur="500" fill="hold"/>
                                        <p:tgtEl>
                                          <p:spTgt spid="75881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58817"/>
                                        </p:tgtEl>
                                        <p:attrNameLst>
                                          <p:attrName>style.visibility</p:attrName>
                                        </p:attrNameLst>
                                      </p:cBhvr>
                                      <p:to>
                                        <p:strVal val="visible"/>
                                      </p:to>
                                    </p:set>
                                    <p:anim calcmode="lin" valueType="num">
                                      <p:cBhvr additive="base">
                                        <p:cTn id="29" dur="500" fill="hold"/>
                                        <p:tgtEl>
                                          <p:spTgt spid="758817"/>
                                        </p:tgtEl>
                                        <p:attrNameLst>
                                          <p:attrName>ppt_x</p:attrName>
                                        </p:attrNameLst>
                                      </p:cBhvr>
                                      <p:tavLst>
                                        <p:tav tm="0">
                                          <p:val>
                                            <p:strVal val="#ppt_x"/>
                                          </p:val>
                                        </p:tav>
                                        <p:tav tm="100000">
                                          <p:val>
                                            <p:strVal val="#ppt_x"/>
                                          </p:val>
                                        </p:tav>
                                      </p:tavLst>
                                    </p:anim>
                                    <p:anim calcmode="lin" valueType="num">
                                      <p:cBhvr additive="base">
                                        <p:cTn id="30" dur="500" fill="hold"/>
                                        <p:tgtEl>
                                          <p:spTgt spid="75881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58818"/>
                                        </p:tgtEl>
                                        <p:attrNameLst>
                                          <p:attrName>style.visibility</p:attrName>
                                        </p:attrNameLst>
                                      </p:cBhvr>
                                      <p:to>
                                        <p:strVal val="visible"/>
                                      </p:to>
                                    </p:set>
                                    <p:anim calcmode="lin" valueType="num">
                                      <p:cBhvr additive="base">
                                        <p:cTn id="33" dur="500" fill="hold"/>
                                        <p:tgtEl>
                                          <p:spTgt spid="758818"/>
                                        </p:tgtEl>
                                        <p:attrNameLst>
                                          <p:attrName>ppt_x</p:attrName>
                                        </p:attrNameLst>
                                      </p:cBhvr>
                                      <p:tavLst>
                                        <p:tav tm="0">
                                          <p:val>
                                            <p:strVal val="#ppt_x"/>
                                          </p:val>
                                        </p:tav>
                                        <p:tav tm="100000">
                                          <p:val>
                                            <p:strVal val="#ppt_x"/>
                                          </p:val>
                                        </p:tav>
                                      </p:tavLst>
                                    </p:anim>
                                    <p:anim calcmode="lin" valueType="num">
                                      <p:cBhvr additive="base">
                                        <p:cTn id="34" dur="500" fill="hold"/>
                                        <p:tgtEl>
                                          <p:spTgt spid="758818"/>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58819"/>
                                        </p:tgtEl>
                                        <p:attrNameLst>
                                          <p:attrName>style.visibility</p:attrName>
                                        </p:attrNameLst>
                                      </p:cBhvr>
                                      <p:to>
                                        <p:strVal val="visible"/>
                                      </p:to>
                                    </p:set>
                                    <p:anim calcmode="lin" valueType="num">
                                      <p:cBhvr additive="base">
                                        <p:cTn id="39" dur="500" fill="hold"/>
                                        <p:tgtEl>
                                          <p:spTgt spid="758819"/>
                                        </p:tgtEl>
                                        <p:attrNameLst>
                                          <p:attrName>ppt_x</p:attrName>
                                        </p:attrNameLst>
                                      </p:cBhvr>
                                      <p:tavLst>
                                        <p:tav tm="0">
                                          <p:val>
                                            <p:strVal val="#ppt_x"/>
                                          </p:val>
                                        </p:tav>
                                        <p:tav tm="100000">
                                          <p:val>
                                            <p:strVal val="#ppt_x"/>
                                          </p:val>
                                        </p:tav>
                                      </p:tavLst>
                                    </p:anim>
                                    <p:anim calcmode="lin" valueType="num">
                                      <p:cBhvr additive="base">
                                        <p:cTn id="40" dur="500" fill="hold"/>
                                        <p:tgtEl>
                                          <p:spTgt spid="758819"/>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500" fill="hold"/>
                                        <p:tgtEl>
                                          <p:spTgt spid="35"/>
                                        </p:tgtEl>
                                        <p:attrNameLst>
                                          <p:attrName>ppt_x</p:attrName>
                                        </p:attrNameLst>
                                      </p:cBhvr>
                                      <p:tavLst>
                                        <p:tav tm="0">
                                          <p:val>
                                            <p:strVal val="#ppt_x"/>
                                          </p:val>
                                        </p:tav>
                                        <p:tav tm="100000">
                                          <p:val>
                                            <p:strVal val="#ppt_x"/>
                                          </p:val>
                                        </p:tav>
                                      </p:tavLst>
                                    </p:anim>
                                    <p:anim calcmode="lin" valueType="num">
                                      <p:cBhvr additive="base">
                                        <p:cTn id="46" dur="500" fill="hold"/>
                                        <p:tgtEl>
                                          <p:spTgt spid="3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ppt_x"/>
                                          </p:val>
                                        </p:tav>
                                        <p:tav tm="100000">
                                          <p:val>
                                            <p:strVal val="#ppt_x"/>
                                          </p:val>
                                        </p:tav>
                                      </p:tavLst>
                                    </p:anim>
                                    <p:anim calcmode="lin" valueType="num">
                                      <p:cBhvr additive="base">
                                        <p:cTn id="5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1" grpId="0" animBg="1"/>
      <p:bldP spid="758815" grpId="0"/>
      <p:bldP spid="758816" grpId="0"/>
      <p:bldP spid="758817" grpId="0"/>
      <p:bldP spid="758818" grpId="0"/>
      <p:bldP spid="758819" grpId="0"/>
      <p:bldP spid="35" grpId="0" animBg="1"/>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a:xfrm>
            <a:off x="7086600" y="6319838"/>
            <a:ext cx="1905000" cy="457200"/>
          </a:xfrm>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320834F7-A1A9-48F5-A8A4-D0D50178543F}" type="slidenum">
              <a:rPr kumimoji="0" lang="zh-CN" altLang="en-US" sz="1400" smtClean="0">
                <a:solidFill>
                  <a:schemeClr val="bg2">
                    <a:lumMod val="85000"/>
                    <a:lumOff val="15000"/>
                  </a:schemeClr>
                </a:solidFill>
              </a:rPr>
              <a:pPr>
                <a:spcBef>
                  <a:spcPct val="0"/>
                </a:spcBef>
                <a:buClrTx/>
                <a:buSzTx/>
                <a:buFontTx/>
                <a:buNone/>
                <a:defRPr/>
              </a:pPr>
              <a:t>16</a:t>
            </a:fld>
            <a:endParaRPr kumimoji="0" lang="en-US" altLang="zh-CN" sz="1400" smtClean="0">
              <a:solidFill>
                <a:schemeClr val="bg2">
                  <a:lumMod val="85000"/>
                  <a:lumOff val="15000"/>
                </a:schemeClr>
              </a:solidFill>
            </a:endParaRPr>
          </a:p>
        </p:txBody>
      </p:sp>
      <p:sp>
        <p:nvSpPr>
          <p:cNvPr id="760868" name="Text Box 36"/>
          <p:cNvSpPr txBox="1">
            <a:spLocks noChangeArrowheads="1"/>
          </p:cNvSpPr>
          <p:nvPr/>
        </p:nvSpPr>
        <p:spPr bwMode="auto">
          <a:xfrm>
            <a:off x="319088" y="914400"/>
            <a:ext cx="8320087"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a:t>
            </a:r>
            <a:r>
              <a:rPr lang="en-US" altLang="zh-CN" sz="2400" dirty="0" smtClean="0">
                <a:solidFill>
                  <a:schemeClr val="bg2">
                    <a:lumMod val="85000"/>
                    <a:lumOff val="15000"/>
                  </a:schemeClr>
                </a:solidFill>
              </a:rPr>
              <a:t>(2) Hall</a:t>
            </a:r>
            <a:r>
              <a:rPr lang="zh-CN" altLang="en-US" sz="2400" dirty="0" smtClean="0">
                <a:solidFill>
                  <a:schemeClr val="bg2">
                    <a:lumMod val="85000"/>
                    <a:lumOff val="15000"/>
                  </a:schemeClr>
                </a:solidFill>
              </a:rPr>
              <a:t>定理是在二部图中求最大匹配算法的理论基础</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即匈牙利算法的基础</a:t>
            </a:r>
            <a:r>
              <a:rPr lang="en-US" altLang="zh-CN" sz="2400" dirty="0" smtClean="0">
                <a:solidFill>
                  <a:schemeClr val="bg2">
                    <a:lumMod val="85000"/>
                    <a:lumOff val="15000"/>
                  </a:schemeClr>
                </a:solidFill>
              </a:rPr>
              <a:t>.</a:t>
            </a:r>
            <a:endParaRPr lang="en-US" altLang="en-US" sz="2400" dirty="0" smtClean="0">
              <a:solidFill>
                <a:schemeClr val="bg2">
                  <a:lumMod val="85000"/>
                  <a:lumOff val="15000"/>
                </a:schemeClr>
              </a:solidFill>
              <a:latin typeface="宋体" panose="02010600030101010101" pitchFamily="2" charset="-122"/>
            </a:endParaRPr>
          </a:p>
        </p:txBody>
      </p:sp>
      <p:sp>
        <p:nvSpPr>
          <p:cNvPr id="760869" name="Text Box 37"/>
          <p:cNvSpPr txBox="1">
            <a:spLocks noChangeArrowheads="1"/>
          </p:cNvSpPr>
          <p:nvPr/>
        </p:nvSpPr>
        <p:spPr bwMode="auto">
          <a:xfrm>
            <a:off x="333375" y="1720850"/>
            <a:ext cx="8305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a:t>
            </a:r>
            <a:r>
              <a:rPr lang="en-US" altLang="zh-CN" sz="2400" dirty="0" smtClean="0">
                <a:solidFill>
                  <a:schemeClr val="bg2">
                    <a:lumMod val="85000"/>
                    <a:lumOff val="15000"/>
                  </a:schemeClr>
                </a:solidFill>
              </a:rPr>
              <a:t>(3) Hall (1904--1982) </a:t>
            </a:r>
            <a:r>
              <a:rPr lang="zh-CN" altLang="en-US" sz="2400" dirty="0" smtClean="0">
                <a:solidFill>
                  <a:schemeClr val="bg2">
                    <a:lumMod val="85000"/>
                    <a:lumOff val="15000"/>
                  </a:schemeClr>
                </a:solidFill>
              </a:rPr>
              <a:t>英国人</a:t>
            </a:r>
            <a:r>
              <a:rPr lang="en-US" altLang="zh-CN" sz="2400" dirty="0" smtClean="0">
                <a:solidFill>
                  <a:schemeClr val="bg2">
                    <a:lumMod val="85000"/>
                    <a:lumOff val="15000"/>
                  </a:schemeClr>
                </a:solidFill>
              </a:rPr>
              <a:t>,  20</a:t>
            </a:r>
            <a:r>
              <a:rPr lang="zh-CN" altLang="en-US" sz="2400" dirty="0" smtClean="0">
                <a:solidFill>
                  <a:schemeClr val="bg2">
                    <a:lumMod val="85000"/>
                    <a:lumOff val="15000"/>
                  </a:schemeClr>
                </a:solidFill>
              </a:rPr>
              <a:t>世纪最伟大的数学家之一</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主要功绩是在代数学领域</a:t>
            </a:r>
            <a:r>
              <a:rPr lang="en-US" altLang="zh-CN" sz="2400" dirty="0" smtClean="0">
                <a:solidFill>
                  <a:schemeClr val="bg2">
                    <a:lumMod val="85000"/>
                    <a:lumOff val="15000"/>
                  </a:schemeClr>
                </a:solidFill>
              </a:rPr>
              <a:t>. </a:t>
            </a:r>
            <a:r>
              <a:rPr lang="zh-CN" altLang="en-US" sz="2400" dirty="0">
                <a:solidFill>
                  <a:schemeClr val="bg2">
                    <a:lumMod val="85000"/>
                    <a:lumOff val="15000"/>
                  </a:schemeClr>
                </a:solidFill>
              </a:rPr>
              <a:t>婚姻</a:t>
            </a:r>
            <a:r>
              <a:rPr lang="zh-CN" altLang="en-US" sz="2400" dirty="0" smtClean="0">
                <a:solidFill>
                  <a:schemeClr val="bg2">
                    <a:lumMod val="85000"/>
                    <a:lumOff val="15000"/>
                  </a:schemeClr>
                </a:solidFill>
                <a:latin typeface="宋体" panose="02010600030101010101" pitchFamily="2" charset="-122"/>
              </a:rPr>
              <a:t>定理是他</a:t>
            </a:r>
            <a:r>
              <a:rPr lang="en-US" altLang="zh-CN" sz="2400" dirty="0" smtClean="0">
                <a:solidFill>
                  <a:schemeClr val="bg2">
                    <a:lumMod val="85000"/>
                    <a:lumOff val="15000"/>
                  </a:schemeClr>
                </a:solidFill>
              </a:rPr>
              <a:t>1935</a:t>
            </a:r>
            <a:r>
              <a:rPr lang="zh-CN" altLang="en-US" sz="2400" dirty="0" smtClean="0">
                <a:solidFill>
                  <a:schemeClr val="bg2">
                    <a:lumMod val="85000"/>
                    <a:lumOff val="15000"/>
                  </a:schemeClr>
                </a:solidFill>
                <a:latin typeface="宋体" panose="02010600030101010101" pitchFamily="2" charset="-122"/>
              </a:rPr>
              <a:t>年在剑桥大学做讲师时发表的结果</a:t>
            </a:r>
            <a:r>
              <a:rPr lang="en-US" altLang="zh-CN" sz="2400" dirty="0" smtClean="0">
                <a:solidFill>
                  <a:schemeClr val="bg2">
                    <a:lumMod val="85000"/>
                    <a:lumOff val="15000"/>
                  </a:schemeClr>
                </a:solidFill>
                <a:latin typeface="宋体" panose="02010600030101010101" pitchFamily="2" charset="-122"/>
              </a:rPr>
              <a:t>.</a:t>
            </a:r>
            <a:endParaRPr lang="en-US" altLang="en-US" sz="2400" dirty="0" smtClean="0">
              <a:solidFill>
                <a:schemeClr val="bg2">
                  <a:lumMod val="85000"/>
                  <a:lumOff val="15000"/>
                </a:schemeClr>
              </a:solidFill>
              <a:latin typeface="宋体" panose="02010600030101010101" pitchFamily="2" charset="-122"/>
            </a:endParaRPr>
          </a:p>
        </p:txBody>
      </p:sp>
      <p:sp>
        <p:nvSpPr>
          <p:cNvPr id="8" name="Text Box 7"/>
          <p:cNvSpPr txBox="1">
            <a:spLocks noChangeArrowheads="1"/>
          </p:cNvSpPr>
          <p:nvPr/>
        </p:nvSpPr>
        <p:spPr bwMode="auto">
          <a:xfrm>
            <a:off x="319088" y="2974975"/>
            <a:ext cx="8320087" cy="461963"/>
          </a:xfrm>
          <a:prstGeom prst="rect">
            <a:avLst/>
          </a:prstGeom>
          <a:solidFill>
            <a:srgbClr val="1C3146"/>
          </a:solidFill>
          <a:ln>
            <a:noFill/>
          </a:ln>
          <a:effectLs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rgbClr val="FF6600"/>
                </a:solidFill>
              </a:rPr>
              <a:t>推论</a:t>
            </a:r>
            <a:r>
              <a:rPr lang="en-US" altLang="zh-CN" sz="2400" dirty="0" smtClean="0"/>
              <a:t>: </a:t>
            </a:r>
            <a:r>
              <a:rPr lang="zh-CN" altLang="en-US" sz="2400" dirty="0" smtClean="0"/>
              <a:t>若</a:t>
            </a:r>
            <a:r>
              <a:rPr lang="en-US" altLang="zh-CN" sz="2400" dirty="0" smtClean="0"/>
              <a:t>G</a:t>
            </a:r>
            <a:r>
              <a:rPr lang="zh-CN" altLang="en-US" sz="2400" dirty="0" smtClean="0"/>
              <a:t>是</a:t>
            </a:r>
            <a:r>
              <a:rPr lang="en-US" altLang="zh-CN" sz="2400" dirty="0" smtClean="0"/>
              <a:t>k (k&gt;0)</a:t>
            </a:r>
            <a:r>
              <a:rPr lang="zh-CN" altLang="en-US" sz="2400" dirty="0" smtClean="0"/>
              <a:t>正则二部图</a:t>
            </a:r>
            <a:r>
              <a:rPr lang="en-US" altLang="zh-CN" sz="2400" dirty="0" smtClean="0"/>
              <a:t>, </a:t>
            </a:r>
            <a:r>
              <a:rPr lang="zh-CN" altLang="en-US" sz="2400" dirty="0" smtClean="0"/>
              <a:t>则</a:t>
            </a:r>
            <a:r>
              <a:rPr lang="en-US" altLang="zh-CN" sz="2400" dirty="0" smtClean="0"/>
              <a:t>G</a:t>
            </a:r>
            <a:r>
              <a:rPr lang="zh-CN" altLang="en-US" sz="2400" dirty="0" smtClean="0"/>
              <a:t>存在完美匹配</a:t>
            </a:r>
            <a:r>
              <a:rPr lang="en-US" altLang="zh-CN" sz="2400" dirty="0" smtClean="0"/>
              <a:t>.</a:t>
            </a:r>
            <a:endParaRPr lang="zh-CN" altLang="en-US" sz="2400" dirty="0" smtClean="0"/>
          </a:p>
        </p:txBody>
      </p:sp>
      <p:sp>
        <p:nvSpPr>
          <p:cNvPr id="9" name="Text Box 8"/>
          <p:cNvSpPr txBox="1">
            <a:spLocks noChangeArrowheads="1"/>
          </p:cNvSpPr>
          <p:nvPr/>
        </p:nvSpPr>
        <p:spPr bwMode="auto">
          <a:xfrm>
            <a:off x="319088" y="3489325"/>
            <a:ext cx="82296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证明</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一方面</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由于</a:t>
            </a:r>
            <a:r>
              <a:rPr lang="en-US" altLang="zh-CN" sz="2400" dirty="0" smtClean="0">
                <a:solidFill>
                  <a:schemeClr val="bg2">
                    <a:lumMod val="85000"/>
                    <a:lumOff val="15000"/>
                  </a:schemeClr>
                </a:solidFill>
              </a:rPr>
              <a:t>G</a:t>
            </a:r>
            <a:r>
              <a:rPr lang="zh-CN" altLang="en-US" sz="2400" dirty="0" smtClean="0">
                <a:solidFill>
                  <a:schemeClr val="bg2">
                    <a:lumMod val="85000"/>
                    <a:lumOff val="15000"/>
                  </a:schemeClr>
                </a:solidFill>
              </a:rPr>
              <a:t>是</a:t>
            </a:r>
            <a:r>
              <a:rPr lang="en-US" altLang="zh-CN" sz="2400" dirty="0" smtClean="0">
                <a:solidFill>
                  <a:schemeClr val="bg2">
                    <a:lumMod val="85000"/>
                    <a:lumOff val="15000"/>
                  </a:schemeClr>
                </a:solidFill>
              </a:rPr>
              <a:t>k(k&gt;0)</a:t>
            </a:r>
            <a:r>
              <a:rPr lang="zh-CN" altLang="en-US" sz="2400" dirty="0" smtClean="0">
                <a:solidFill>
                  <a:schemeClr val="bg2">
                    <a:lumMod val="85000"/>
                    <a:lumOff val="15000"/>
                  </a:schemeClr>
                </a:solidFill>
              </a:rPr>
              <a:t>正则二部图</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所以 </a:t>
            </a:r>
            <a:r>
              <a:rPr lang="en-US" altLang="zh-CN" sz="2400" dirty="0" err="1" smtClean="0">
                <a:solidFill>
                  <a:schemeClr val="bg2">
                    <a:lumMod val="85000"/>
                    <a:lumOff val="15000"/>
                  </a:schemeClr>
                </a:solidFill>
              </a:rPr>
              <a:t>k</a:t>
            </a:r>
            <a:r>
              <a:rPr lang="en-US" altLang="zh-CN" sz="2400" dirty="0" err="1" smtClean="0">
                <a:solidFill>
                  <a:schemeClr val="bg2">
                    <a:lumMod val="85000"/>
                    <a:lumOff val="15000"/>
                  </a:schemeClr>
                </a:solidFill>
                <a:cs typeface="Times New Roman" panose="02020603050405020304" pitchFamily="18" charset="0"/>
              </a:rPr>
              <a:t>|X</a:t>
            </a:r>
            <a:r>
              <a:rPr lang="en-US" altLang="zh-CN" sz="2400" dirty="0" smtClean="0">
                <a:solidFill>
                  <a:schemeClr val="bg2">
                    <a:lumMod val="85000"/>
                    <a:lumOff val="15000"/>
                  </a:schemeClr>
                </a:solidFill>
                <a:cs typeface="Times New Roman" panose="02020603050405020304" pitchFamily="18" charset="0"/>
              </a:rPr>
              <a:t>|=</a:t>
            </a:r>
            <a:r>
              <a:rPr lang="en-US" altLang="zh-CN" sz="2400" dirty="0" err="1" smtClean="0">
                <a:solidFill>
                  <a:schemeClr val="bg2">
                    <a:lumMod val="85000"/>
                    <a:lumOff val="15000"/>
                  </a:schemeClr>
                </a:solidFill>
                <a:cs typeface="Times New Roman" panose="02020603050405020304" pitchFamily="18" charset="0"/>
              </a:rPr>
              <a:t>k|Y</a:t>
            </a:r>
            <a:r>
              <a:rPr lang="en-US" altLang="zh-CN" sz="2400" dirty="0" smtClean="0">
                <a:solidFill>
                  <a:schemeClr val="bg2">
                    <a:lumMod val="85000"/>
                    <a:lumOff val="15000"/>
                  </a:schemeClr>
                </a:solidFill>
                <a:cs typeface="Times New Roman" panose="02020603050405020304" pitchFamily="18" charset="0"/>
              </a:rPr>
              <a:t>|,  </a:t>
            </a:r>
            <a:r>
              <a:rPr lang="zh-CN" altLang="en-US" sz="2400" dirty="0" smtClean="0">
                <a:solidFill>
                  <a:schemeClr val="bg2">
                    <a:lumMod val="85000"/>
                    <a:lumOff val="15000"/>
                  </a:schemeClr>
                </a:solidFill>
                <a:cs typeface="Times New Roman" panose="02020603050405020304" pitchFamily="18" charset="0"/>
              </a:rPr>
              <a:t>于是得</a:t>
            </a:r>
            <a:r>
              <a:rPr lang="en-US" altLang="zh-CN" sz="2400" dirty="0" smtClean="0">
                <a:solidFill>
                  <a:schemeClr val="bg2">
                    <a:lumMod val="85000"/>
                    <a:lumOff val="15000"/>
                  </a:schemeClr>
                </a:solidFill>
              </a:rPr>
              <a:t>|X| = |Y|; </a:t>
            </a:r>
            <a:endParaRPr lang="zh-CN" altLang="en-US" sz="2400" dirty="0" smtClean="0">
              <a:solidFill>
                <a:schemeClr val="bg2">
                  <a:lumMod val="85000"/>
                  <a:lumOff val="15000"/>
                </a:schemeClr>
              </a:solidFill>
            </a:endParaRPr>
          </a:p>
        </p:txBody>
      </p:sp>
      <p:sp>
        <p:nvSpPr>
          <p:cNvPr id="10" name="Text Box 9"/>
          <p:cNvSpPr txBox="1">
            <a:spLocks noChangeArrowheads="1"/>
          </p:cNvSpPr>
          <p:nvPr/>
        </p:nvSpPr>
        <p:spPr bwMode="auto">
          <a:xfrm>
            <a:off x="319088" y="4319588"/>
            <a:ext cx="82296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另一方面</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对于</a:t>
            </a:r>
            <a:r>
              <a:rPr lang="en-US" altLang="zh-CN" sz="2400" dirty="0" smtClean="0">
                <a:solidFill>
                  <a:schemeClr val="bg2">
                    <a:lumMod val="85000"/>
                    <a:lumOff val="15000"/>
                  </a:schemeClr>
                </a:solidFill>
              </a:rPr>
              <a:t>X</a:t>
            </a:r>
            <a:r>
              <a:rPr lang="zh-CN" altLang="en-US" sz="2400" dirty="0" smtClean="0">
                <a:solidFill>
                  <a:schemeClr val="bg2">
                    <a:lumMod val="85000"/>
                    <a:lumOff val="15000"/>
                  </a:schemeClr>
                </a:solidFill>
              </a:rPr>
              <a:t>的任一非空子集</a:t>
            </a:r>
            <a:r>
              <a:rPr lang="en-US" altLang="zh-CN" sz="2400" dirty="0" smtClean="0">
                <a:solidFill>
                  <a:schemeClr val="bg2">
                    <a:lumMod val="85000"/>
                    <a:lumOff val="15000"/>
                  </a:schemeClr>
                </a:solidFill>
              </a:rPr>
              <a:t>S,  </a:t>
            </a:r>
            <a:r>
              <a:rPr lang="zh-CN" altLang="en-US" sz="2400" dirty="0" smtClean="0">
                <a:solidFill>
                  <a:schemeClr val="bg2">
                    <a:lumMod val="85000"/>
                    <a:lumOff val="15000"/>
                  </a:schemeClr>
                </a:solidFill>
              </a:rPr>
              <a:t>设</a:t>
            </a:r>
            <a:r>
              <a:rPr lang="en-US" altLang="zh-CN" sz="2400" dirty="0" smtClean="0">
                <a:solidFill>
                  <a:schemeClr val="bg2">
                    <a:lumMod val="85000"/>
                    <a:lumOff val="15000"/>
                  </a:schemeClr>
                </a:solidFill>
              </a:rPr>
              <a:t>E</a:t>
            </a:r>
            <a:r>
              <a:rPr lang="en-US" altLang="zh-CN" sz="2400" baseline="-25000" dirty="0" smtClean="0">
                <a:solidFill>
                  <a:schemeClr val="bg2">
                    <a:lumMod val="85000"/>
                    <a:lumOff val="15000"/>
                  </a:schemeClr>
                </a:solidFill>
              </a:rPr>
              <a:t>1</a:t>
            </a:r>
            <a:r>
              <a:rPr lang="zh-CN" altLang="en-US" sz="2400" dirty="0" smtClean="0">
                <a:solidFill>
                  <a:schemeClr val="bg2">
                    <a:lumMod val="85000"/>
                    <a:lumOff val="15000"/>
                  </a:schemeClr>
                </a:solidFill>
              </a:rPr>
              <a:t>与</a:t>
            </a:r>
            <a:r>
              <a:rPr lang="en-US" altLang="zh-CN" sz="2400" dirty="0" smtClean="0">
                <a:solidFill>
                  <a:schemeClr val="bg2">
                    <a:lumMod val="85000"/>
                    <a:lumOff val="15000"/>
                  </a:schemeClr>
                </a:solidFill>
              </a:rPr>
              <a:t>E</a:t>
            </a:r>
            <a:r>
              <a:rPr lang="en-US" altLang="zh-CN" sz="2400" baseline="-25000" dirty="0" smtClean="0">
                <a:solidFill>
                  <a:schemeClr val="bg2">
                    <a:lumMod val="85000"/>
                    <a:lumOff val="15000"/>
                  </a:schemeClr>
                </a:solidFill>
              </a:rPr>
              <a:t>2</a:t>
            </a:r>
            <a:r>
              <a:rPr lang="zh-CN" altLang="en-US" sz="2400" dirty="0" smtClean="0">
                <a:solidFill>
                  <a:schemeClr val="bg2">
                    <a:lumMod val="85000"/>
                    <a:lumOff val="15000"/>
                  </a:schemeClr>
                </a:solidFill>
              </a:rPr>
              <a:t>分别是与</a:t>
            </a:r>
            <a:r>
              <a:rPr lang="en-US" altLang="zh-CN" sz="2400" dirty="0" smtClean="0">
                <a:solidFill>
                  <a:schemeClr val="bg2">
                    <a:lumMod val="85000"/>
                    <a:lumOff val="15000"/>
                  </a:schemeClr>
                </a:solidFill>
              </a:rPr>
              <a:t>S</a:t>
            </a:r>
            <a:r>
              <a:rPr lang="zh-CN" altLang="en-US" sz="2400" dirty="0" smtClean="0">
                <a:solidFill>
                  <a:schemeClr val="bg2">
                    <a:lumMod val="85000"/>
                    <a:lumOff val="15000"/>
                  </a:schemeClr>
                </a:solidFill>
              </a:rPr>
              <a:t>和</a:t>
            </a:r>
            <a:r>
              <a:rPr lang="en-US" altLang="zh-CN" sz="2400" dirty="0" smtClean="0">
                <a:solidFill>
                  <a:schemeClr val="bg2">
                    <a:lumMod val="85000"/>
                    <a:lumOff val="15000"/>
                  </a:schemeClr>
                </a:solidFill>
              </a:rPr>
              <a:t>N(S)</a:t>
            </a:r>
            <a:r>
              <a:rPr lang="zh-CN" altLang="en-US" sz="2400" dirty="0" smtClean="0">
                <a:solidFill>
                  <a:schemeClr val="bg2">
                    <a:lumMod val="85000"/>
                    <a:lumOff val="15000"/>
                  </a:schemeClr>
                </a:solidFill>
              </a:rPr>
              <a:t>关联的边集</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显然有</a:t>
            </a:r>
            <a:r>
              <a:rPr lang="en-US" altLang="zh-CN" sz="2400" dirty="0" smtClean="0">
                <a:solidFill>
                  <a:schemeClr val="bg2">
                    <a:lumMod val="85000"/>
                    <a:lumOff val="15000"/>
                  </a:schemeClr>
                </a:solidFill>
              </a:rPr>
              <a:t>:</a:t>
            </a:r>
          </a:p>
        </p:txBody>
      </p:sp>
      <p:graphicFrame>
        <p:nvGraphicFramePr>
          <p:cNvPr id="11" name="Object 10"/>
          <p:cNvGraphicFramePr>
            <a:graphicFrameLocks noChangeAspect="1"/>
          </p:cNvGraphicFramePr>
          <p:nvPr>
            <p:extLst>
              <p:ext uri="{D42A27DB-BD31-4B8C-83A1-F6EECF244321}">
                <p14:modId xmlns:p14="http://schemas.microsoft.com/office/powerpoint/2010/main" val="1209535299"/>
              </p:ext>
            </p:extLst>
          </p:nvPr>
        </p:nvGraphicFramePr>
        <p:xfrm>
          <a:off x="3724275" y="4710113"/>
          <a:ext cx="1524000" cy="431800"/>
        </p:xfrm>
        <a:graphic>
          <a:graphicData uri="http://schemas.openxmlformats.org/presentationml/2006/ole">
            <mc:AlternateContent xmlns:mc="http://schemas.openxmlformats.org/markup-compatibility/2006">
              <mc:Choice xmlns:v="urn:schemas-microsoft-com:vml" Requires="v">
                <p:oleObj spid="_x0000_s19520" name="Equation" r:id="rId3" imgW="507780" imgH="215806" progId="Equation.DSMT4">
                  <p:embed/>
                </p:oleObj>
              </mc:Choice>
              <mc:Fallback>
                <p:oleObj name="Equation" r:id="rId3" imgW="507780" imgH="215806"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275" y="4710113"/>
                        <a:ext cx="1524000" cy="431800"/>
                      </a:xfrm>
                      <a:prstGeom prst="rect">
                        <a:avLst/>
                      </a:prstGeom>
                      <a:solidFill>
                        <a:srgbClr val="FFFF00"/>
                      </a:solidFill>
                      <a:ln>
                        <a:noFill/>
                      </a:ln>
                      <a:extLst/>
                    </p:spPr>
                  </p:pic>
                </p:oleObj>
              </mc:Fallback>
            </mc:AlternateContent>
          </a:graphicData>
        </a:graphic>
      </p:graphicFrame>
      <p:sp>
        <p:nvSpPr>
          <p:cNvPr id="13" name="Text Box 12"/>
          <p:cNvSpPr txBox="1">
            <a:spLocks noChangeArrowheads="1"/>
          </p:cNvSpPr>
          <p:nvPr/>
        </p:nvSpPr>
        <p:spPr bwMode="auto">
          <a:xfrm>
            <a:off x="319088" y="5668963"/>
            <a:ext cx="82296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由</a:t>
            </a:r>
            <a:r>
              <a:rPr lang="en-US" altLang="zh-CN" sz="2400" dirty="0" smtClean="0">
                <a:solidFill>
                  <a:schemeClr val="bg2">
                    <a:lumMod val="85000"/>
                    <a:lumOff val="15000"/>
                  </a:schemeClr>
                </a:solidFill>
              </a:rPr>
              <a:t>Hall</a:t>
            </a:r>
            <a:r>
              <a:rPr lang="zh-CN" altLang="en-US" sz="2400" dirty="0" smtClean="0">
                <a:solidFill>
                  <a:schemeClr val="bg2">
                    <a:lumMod val="85000"/>
                    <a:lumOff val="15000"/>
                  </a:schemeClr>
                </a:solidFill>
              </a:rPr>
              <a:t>定理</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存在饱和</a:t>
            </a:r>
            <a:r>
              <a:rPr lang="en-US" altLang="zh-CN" sz="2400" dirty="0" smtClean="0">
                <a:solidFill>
                  <a:schemeClr val="bg2">
                    <a:lumMod val="85000"/>
                    <a:lumOff val="15000"/>
                  </a:schemeClr>
                </a:solidFill>
              </a:rPr>
              <a:t>X</a:t>
            </a:r>
            <a:r>
              <a:rPr lang="zh-CN" altLang="en-US" sz="2400" dirty="0" smtClean="0">
                <a:solidFill>
                  <a:schemeClr val="bg2">
                    <a:lumMod val="85000"/>
                    <a:lumOff val="15000"/>
                  </a:schemeClr>
                </a:solidFill>
              </a:rPr>
              <a:t>每个点的匹配</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又</a:t>
            </a:r>
            <a:r>
              <a:rPr lang="en-US" altLang="zh-CN" sz="2400" dirty="0" smtClean="0">
                <a:solidFill>
                  <a:schemeClr val="bg2">
                    <a:lumMod val="85000"/>
                    <a:lumOff val="15000"/>
                  </a:schemeClr>
                </a:solidFill>
              </a:rPr>
              <a:t>|X| = |Y|, </a:t>
            </a:r>
            <a:r>
              <a:rPr lang="zh-CN" altLang="en-US" sz="2400" dirty="0" smtClean="0">
                <a:solidFill>
                  <a:schemeClr val="bg2">
                    <a:lumMod val="85000"/>
                    <a:lumOff val="15000"/>
                  </a:schemeClr>
                </a:solidFill>
              </a:rPr>
              <a:t>所以</a:t>
            </a:r>
            <a:r>
              <a:rPr lang="en-US" altLang="zh-CN" sz="2400" dirty="0" smtClean="0">
                <a:solidFill>
                  <a:schemeClr val="bg2">
                    <a:lumMod val="85000"/>
                    <a:lumOff val="15000"/>
                  </a:schemeClr>
                </a:solidFill>
              </a:rPr>
              <a:t>G</a:t>
            </a:r>
            <a:r>
              <a:rPr lang="zh-CN" altLang="en-US" sz="2400" dirty="0" smtClean="0">
                <a:solidFill>
                  <a:schemeClr val="bg2">
                    <a:lumMod val="85000"/>
                    <a:lumOff val="15000"/>
                  </a:schemeClr>
                </a:solidFill>
              </a:rPr>
              <a:t>存在完美匹配</a:t>
            </a:r>
            <a:r>
              <a:rPr lang="en-US" altLang="zh-CN" sz="2400" dirty="0" smtClean="0">
                <a:solidFill>
                  <a:schemeClr val="bg2">
                    <a:lumMod val="85000"/>
                    <a:lumOff val="15000"/>
                  </a:schemeClr>
                </a:solidFill>
              </a:rPr>
              <a:t>.                                                                            □</a:t>
            </a:r>
            <a:endParaRPr lang="zh-CN" altLang="en-US" sz="2400" dirty="0" smtClean="0">
              <a:solidFill>
                <a:schemeClr val="bg2">
                  <a:lumMod val="85000"/>
                  <a:lumOff val="15000"/>
                </a:schemeClr>
              </a:solidFill>
            </a:endParaRPr>
          </a:p>
        </p:txBody>
      </p:sp>
      <p:sp>
        <p:nvSpPr>
          <p:cNvPr id="14" name="Text Box 12"/>
          <p:cNvSpPr txBox="1">
            <a:spLocks noChangeArrowheads="1"/>
          </p:cNvSpPr>
          <p:nvPr/>
        </p:nvSpPr>
        <p:spPr bwMode="auto">
          <a:xfrm>
            <a:off x="319088" y="5207001"/>
            <a:ext cx="8229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即</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2609196091"/>
              </p:ext>
            </p:extLst>
          </p:nvPr>
        </p:nvGraphicFramePr>
        <p:xfrm>
          <a:off x="1285875" y="5160963"/>
          <a:ext cx="4876800" cy="508000"/>
        </p:xfrm>
        <a:graphic>
          <a:graphicData uri="http://schemas.openxmlformats.org/presentationml/2006/ole">
            <mc:AlternateContent xmlns:mc="http://schemas.openxmlformats.org/markup-compatibility/2006">
              <mc:Choice xmlns:v="urn:schemas-microsoft-com:vml" Requires="v">
                <p:oleObj spid="_x0000_s19521" name="Equation" r:id="rId5" imgW="1625600" imgH="254000" progId="Equation.DSMT4">
                  <p:embed/>
                </p:oleObj>
              </mc:Choice>
              <mc:Fallback>
                <p:oleObj name="Equation" r:id="rId5" imgW="1625600" imgH="2540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5160963"/>
                        <a:ext cx="4876800" cy="508000"/>
                      </a:xfrm>
                      <a:prstGeom prst="rect">
                        <a:avLst/>
                      </a:prstGeom>
                      <a:solidFill>
                        <a:srgbClr val="FFFF00"/>
                      </a:solidFill>
                      <a:ln>
                        <a:noFill/>
                      </a:ln>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0868"/>
                                        </p:tgtEl>
                                        <p:attrNameLst>
                                          <p:attrName>style.visibility</p:attrName>
                                        </p:attrNameLst>
                                      </p:cBhvr>
                                      <p:to>
                                        <p:strVal val="visible"/>
                                      </p:to>
                                    </p:set>
                                    <p:anim calcmode="lin" valueType="num">
                                      <p:cBhvr additive="base">
                                        <p:cTn id="7" dur="500" fill="hold"/>
                                        <p:tgtEl>
                                          <p:spTgt spid="760868"/>
                                        </p:tgtEl>
                                        <p:attrNameLst>
                                          <p:attrName>ppt_x</p:attrName>
                                        </p:attrNameLst>
                                      </p:cBhvr>
                                      <p:tavLst>
                                        <p:tav tm="0">
                                          <p:val>
                                            <p:strVal val="#ppt_x"/>
                                          </p:val>
                                        </p:tav>
                                        <p:tav tm="100000">
                                          <p:val>
                                            <p:strVal val="#ppt_x"/>
                                          </p:val>
                                        </p:tav>
                                      </p:tavLst>
                                    </p:anim>
                                    <p:anim calcmode="lin" valueType="num">
                                      <p:cBhvr additive="base">
                                        <p:cTn id="8" dur="500" fill="hold"/>
                                        <p:tgtEl>
                                          <p:spTgt spid="7608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0869"/>
                                        </p:tgtEl>
                                        <p:attrNameLst>
                                          <p:attrName>style.visibility</p:attrName>
                                        </p:attrNameLst>
                                      </p:cBhvr>
                                      <p:to>
                                        <p:strVal val="visible"/>
                                      </p:to>
                                    </p:set>
                                    <p:anim calcmode="lin" valueType="num">
                                      <p:cBhvr additive="base">
                                        <p:cTn id="13" dur="500" fill="hold"/>
                                        <p:tgtEl>
                                          <p:spTgt spid="760869"/>
                                        </p:tgtEl>
                                        <p:attrNameLst>
                                          <p:attrName>ppt_x</p:attrName>
                                        </p:attrNameLst>
                                      </p:cBhvr>
                                      <p:tavLst>
                                        <p:tav tm="0">
                                          <p:val>
                                            <p:strVal val="#ppt_x"/>
                                          </p:val>
                                        </p:tav>
                                        <p:tav tm="100000">
                                          <p:val>
                                            <p:strVal val="#ppt_x"/>
                                          </p:val>
                                        </p:tav>
                                      </p:tavLst>
                                    </p:anim>
                                    <p:anim calcmode="lin" valueType="num">
                                      <p:cBhvr additive="base">
                                        <p:cTn id="14" dur="500" fill="hold"/>
                                        <p:tgtEl>
                                          <p:spTgt spid="76086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fill="hold"/>
                                        <p:tgtEl>
                                          <p:spTgt spid="13"/>
                                        </p:tgtEl>
                                        <p:attrNameLst>
                                          <p:attrName>ppt_x</p:attrName>
                                        </p:attrNameLst>
                                      </p:cBhvr>
                                      <p:tavLst>
                                        <p:tav tm="0">
                                          <p:val>
                                            <p:strVal val="#ppt_x"/>
                                          </p:val>
                                        </p:tav>
                                        <p:tav tm="100000">
                                          <p:val>
                                            <p:strVal val="#ppt_x"/>
                                          </p:val>
                                        </p:tav>
                                      </p:tavLst>
                                    </p:anim>
                                    <p:anim calcmode="lin" valueType="num">
                                      <p:cBhvr additive="base">
                                        <p:cTn id="5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868" grpId="0"/>
      <p:bldP spid="760869" grpId="0"/>
      <p:bldP spid="8" grpId="0" animBg="1"/>
      <p:bldP spid="9" grpId="0"/>
      <p:bldP spid="10"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2"/>
          </p:nvPr>
        </p:nvSpPr>
        <p:spPr>
          <a:xfrm>
            <a:off x="7216775" y="6400800"/>
            <a:ext cx="1905000" cy="457200"/>
          </a:xfrm>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CBEED94D-82D4-4114-9F71-0323F43E8B04}" type="slidenum">
              <a:rPr kumimoji="0" lang="zh-CN" altLang="en-US" sz="1400" smtClean="0">
                <a:solidFill>
                  <a:schemeClr val="bg2">
                    <a:lumMod val="85000"/>
                    <a:lumOff val="15000"/>
                  </a:schemeClr>
                </a:solidFill>
              </a:rPr>
              <a:pPr>
                <a:spcBef>
                  <a:spcPct val="0"/>
                </a:spcBef>
                <a:buClrTx/>
                <a:buSzTx/>
                <a:buFontTx/>
                <a:buNone/>
                <a:defRPr/>
              </a:pPr>
              <a:t>17</a:t>
            </a:fld>
            <a:endParaRPr kumimoji="0" lang="en-US" altLang="zh-CN" sz="1400" smtClean="0">
              <a:solidFill>
                <a:schemeClr val="bg2">
                  <a:lumMod val="85000"/>
                  <a:lumOff val="15000"/>
                </a:schemeClr>
              </a:solidFill>
            </a:endParaRPr>
          </a:p>
        </p:txBody>
      </p:sp>
      <p:sp>
        <p:nvSpPr>
          <p:cNvPr id="762884" name="Text Box 4"/>
          <p:cNvSpPr txBox="1">
            <a:spLocks noChangeArrowheads="1"/>
          </p:cNvSpPr>
          <p:nvPr/>
        </p:nvSpPr>
        <p:spPr bwMode="auto">
          <a:xfrm>
            <a:off x="457200" y="838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rgbClr val="2B51AA"/>
                </a:solidFill>
              </a:rPr>
              <a:t>例</a:t>
            </a:r>
            <a:r>
              <a:rPr lang="en-US" altLang="zh-CN" sz="2400" dirty="0">
                <a:solidFill>
                  <a:srgbClr val="2B51AA"/>
                </a:solidFill>
              </a:rPr>
              <a:t>5</a:t>
            </a:r>
            <a:r>
              <a:rPr lang="en-US" altLang="zh-CN" sz="2400" dirty="0" smtClean="0">
                <a:solidFill>
                  <a:srgbClr val="698CC9"/>
                </a:solidFill>
              </a:rPr>
              <a:t> </a:t>
            </a:r>
            <a:r>
              <a:rPr lang="en-US" altLang="zh-CN" sz="2400" dirty="0" smtClean="0">
                <a:solidFill>
                  <a:schemeClr val="bg2">
                    <a:lumMod val="85000"/>
                    <a:lumOff val="15000"/>
                  </a:schemeClr>
                </a:solidFill>
              </a:rPr>
              <a:t>(1) </a:t>
            </a:r>
            <a:r>
              <a:rPr lang="zh-CN" altLang="en-US" sz="2400" dirty="0" smtClean="0">
                <a:solidFill>
                  <a:schemeClr val="bg2">
                    <a:lumMod val="85000"/>
                    <a:lumOff val="15000"/>
                  </a:schemeClr>
                </a:solidFill>
              </a:rPr>
              <a:t>证明</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每个</a:t>
            </a:r>
            <a:r>
              <a:rPr lang="en-US" altLang="zh-CN" sz="2400" dirty="0" smtClean="0">
                <a:solidFill>
                  <a:schemeClr val="bg2">
                    <a:lumMod val="85000"/>
                    <a:lumOff val="15000"/>
                  </a:schemeClr>
                </a:solidFill>
              </a:rPr>
              <a:t>k</a:t>
            </a:r>
            <a:r>
              <a:rPr lang="zh-CN" altLang="en-US" sz="2400" dirty="0" smtClean="0">
                <a:solidFill>
                  <a:schemeClr val="bg2">
                    <a:lumMod val="85000"/>
                    <a:lumOff val="15000"/>
                  </a:schemeClr>
                </a:solidFill>
              </a:rPr>
              <a:t>方体都有完美匹配</a:t>
            </a:r>
            <a:r>
              <a:rPr lang="en-US" altLang="zh-CN" sz="2400" dirty="0" smtClean="0">
                <a:solidFill>
                  <a:schemeClr val="bg2">
                    <a:lumMod val="85000"/>
                    <a:lumOff val="15000"/>
                  </a:schemeClr>
                </a:solidFill>
              </a:rPr>
              <a:t>(k</a:t>
            </a:r>
            <a:r>
              <a:rPr lang="zh-CN" altLang="en-US" sz="2400" dirty="0" smtClean="0">
                <a:solidFill>
                  <a:schemeClr val="bg2">
                    <a:lumMod val="85000"/>
                    <a:lumOff val="15000"/>
                  </a:schemeClr>
                </a:solidFill>
              </a:rPr>
              <a:t>大于等于</a:t>
            </a:r>
            <a:r>
              <a:rPr lang="en-US" altLang="zh-CN" sz="2400" dirty="0" smtClean="0">
                <a:solidFill>
                  <a:schemeClr val="bg2">
                    <a:lumMod val="85000"/>
                    <a:lumOff val="15000"/>
                  </a:schemeClr>
                </a:solidFill>
              </a:rPr>
              <a:t>2)</a:t>
            </a:r>
          </a:p>
        </p:txBody>
      </p:sp>
      <p:sp>
        <p:nvSpPr>
          <p:cNvPr id="762889" name="Text Box 9"/>
          <p:cNvSpPr txBox="1">
            <a:spLocks noChangeArrowheads="1"/>
          </p:cNvSpPr>
          <p:nvPr/>
        </p:nvSpPr>
        <p:spPr bwMode="auto">
          <a:xfrm>
            <a:off x="457200" y="1219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a:t>
            </a:r>
            <a:r>
              <a:rPr lang="en-US" altLang="zh-CN" sz="2400" dirty="0" smtClean="0">
                <a:solidFill>
                  <a:schemeClr val="bg2">
                    <a:lumMod val="85000"/>
                    <a:lumOff val="15000"/>
                  </a:schemeClr>
                </a:solidFill>
              </a:rPr>
              <a:t>(2) </a:t>
            </a:r>
            <a:r>
              <a:rPr lang="zh-CN" altLang="en-US" sz="2400" dirty="0" smtClean="0">
                <a:solidFill>
                  <a:schemeClr val="bg2">
                    <a:lumMod val="85000"/>
                    <a:lumOff val="15000"/>
                  </a:schemeClr>
                </a:solidFill>
              </a:rPr>
              <a:t>求</a:t>
            </a:r>
            <a:r>
              <a:rPr lang="en-US" altLang="zh-CN" sz="2400" dirty="0" smtClean="0">
                <a:solidFill>
                  <a:schemeClr val="bg2">
                    <a:lumMod val="85000"/>
                    <a:lumOff val="15000"/>
                  </a:schemeClr>
                </a:solidFill>
              </a:rPr>
              <a:t>K</a:t>
            </a:r>
            <a:r>
              <a:rPr lang="en-US" altLang="zh-CN" sz="2400" baseline="-25000" dirty="0" smtClean="0">
                <a:solidFill>
                  <a:schemeClr val="bg2">
                    <a:lumMod val="85000"/>
                    <a:lumOff val="15000"/>
                  </a:schemeClr>
                </a:solidFill>
              </a:rPr>
              <a:t>2n</a:t>
            </a:r>
            <a:r>
              <a:rPr lang="zh-CN" altLang="en-US" sz="2400" dirty="0" smtClean="0">
                <a:solidFill>
                  <a:schemeClr val="bg2">
                    <a:lumMod val="85000"/>
                    <a:lumOff val="15000"/>
                  </a:schemeClr>
                </a:solidFill>
              </a:rPr>
              <a:t>和</a:t>
            </a:r>
            <a:r>
              <a:rPr lang="en-US" altLang="zh-CN" sz="2400" dirty="0" err="1" smtClean="0">
                <a:solidFill>
                  <a:schemeClr val="bg2">
                    <a:lumMod val="85000"/>
                    <a:lumOff val="15000"/>
                  </a:schemeClr>
                </a:solidFill>
              </a:rPr>
              <a:t>K</a:t>
            </a:r>
            <a:r>
              <a:rPr lang="en-US" altLang="zh-CN" sz="2400" baseline="-25000" dirty="0" err="1" smtClean="0">
                <a:solidFill>
                  <a:schemeClr val="bg2">
                    <a:lumMod val="85000"/>
                    <a:lumOff val="15000"/>
                  </a:schemeClr>
                </a:solidFill>
              </a:rPr>
              <a:t>n,n</a:t>
            </a:r>
            <a:r>
              <a:rPr lang="zh-CN" altLang="en-US" sz="2400" dirty="0" smtClean="0">
                <a:solidFill>
                  <a:schemeClr val="bg2">
                    <a:lumMod val="85000"/>
                    <a:lumOff val="15000"/>
                  </a:schemeClr>
                </a:solidFill>
              </a:rPr>
              <a:t>中不同的完美匹配的个数</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endParaRPr>
          </a:p>
        </p:txBody>
      </p:sp>
      <p:sp>
        <p:nvSpPr>
          <p:cNvPr id="762890" name="Text Box 10"/>
          <p:cNvSpPr txBox="1">
            <a:spLocks noChangeArrowheads="1"/>
          </p:cNvSpPr>
          <p:nvPr/>
        </p:nvSpPr>
        <p:spPr bwMode="auto">
          <a:xfrm>
            <a:off x="457200" y="1658938"/>
            <a:ext cx="8229600" cy="457200"/>
          </a:xfrm>
          <a:prstGeom prst="rect">
            <a:avLst/>
          </a:prstGeom>
          <a:solidFill>
            <a:srgbClr val="10203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t>(1) </a:t>
            </a:r>
            <a:r>
              <a:rPr lang="zh-CN" altLang="en-US" sz="2400"/>
              <a:t>证法一</a:t>
            </a:r>
            <a:r>
              <a:rPr lang="en-US" altLang="zh-CN" sz="2400"/>
              <a:t>: </a:t>
            </a:r>
            <a:r>
              <a:rPr lang="zh-CN" altLang="en-US" sz="2400"/>
              <a:t>证明每个</a:t>
            </a:r>
            <a:r>
              <a:rPr lang="en-US" altLang="zh-CN" sz="2400"/>
              <a:t>k</a:t>
            </a:r>
            <a:r>
              <a:rPr lang="zh-CN" altLang="en-US" sz="2400"/>
              <a:t>方体都是</a:t>
            </a:r>
            <a:r>
              <a:rPr lang="en-US" altLang="zh-CN" sz="2400"/>
              <a:t>k</a:t>
            </a:r>
            <a:r>
              <a:rPr lang="zh-CN" altLang="en-US" sz="2400"/>
              <a:t>正则二部图</a:t>
            </a:r>
            <a:r>
              <a:rPr lang="en-US" altLang="zh-CN" sz="2400"/>
              <a:t>.</a:t>
            </a:r>
            <a:endParaRPr lang="zh-CN" altLang="en-US" sz="2400"/>
          </a:p>
        </p:txBody>
      </p:sp>
      <p:sp>
        <p:nvSpPr>
          <p:cNvPr id="762891" name="Text Box 11"/>
          <p:cNvSpPr txBox="1">
            <a:spLocks noChangeArrowheads="1"/>
          </p:cNvSpPr>
          <p:nvPr/>
        </p:nvSpPr>
        <p:spPr bwMode="auto">
          <a:xfrm>
            <a:off x="457200" y="2122488"/>
            <a:ext cx="82296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事实上</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由</a:t>
            </a:r>
            <a:r>
              <a:rPr lang="en-US" altLang="zh-CN" sz="2400" dirty="0" smtClean="0">
                <a:solidFill>
                  <a:schemeClr val="bg2">
                    <a:lumMod val="85000"/>
                    <a:lumOff val="15000"/>
                  </a:schemeClr>
                </a:solidFill>
              </a:rPr>
              <a:t>k</a:t>
            </a:r>
            <a:r>
              <a:rPr lang="zh-CN" altLang="en-US" sz="2400" dirty="0" smtClean="0">
                <a:solidFill>
                  <a:schemeClr val="bg2">
                    <a:lumMod val="85000"/>
                    <a:lumOff val="15000"/>
                  </a:schemeClr>
                </a:solidFill>
              </a:rPr>
              <a:t>方体的构造</a:t>
            </a:r>
            <a:r>
              <a:rPr lang="en-US" altLang="zh-CN" sz="2400" dirty="0" smtClean="0">
                <a:solidFill>
                  <a:schemeClr val="bg2">
                    <a:lumMod val="85000"/>
                    <a:lumOff val="15000"/>
                  </a:schemeClr>
                </a:solidFill>
              </a:rPr>
              <a:t>: k</a:t>
            </a:r>
            <a:r>
              <a:rPr lang="zh-CN" altLang="en-US" sz="2400" dirty="0" smtClean="0">
                <a:solidFill>
                  <a:schemeClr val="bg2">
                    <a:lumMod val="85000"/>
                    <a:lumOff val="15000"/>
                  </a:schemeClr>
                </a:solidFill>
              </a:rPr>
              <a:t>方体有</a:t>
            </a:r>
            <a:r>
              <a:rPr lang="en-US" altLang="zh-CN" sz="2400" dirty="0" smtClean="0">
                <a:solidFill>
                  <a:schemeClr val="bg2">
                    <a:lumMod val="85000"/>
                    <a:lumOff val="15000"/>
                  </a:schemeClr>
                </a:solidFill>
              </a:rPr>
              <a:t>2</a:t>
            </a:r>
            <a:r>
              <a:rPr lang="en-US" altLang="zh-CN" sz="2400" baseline="30000" dirty="0" smtClean="0">
                <a:solidFill>
                  <a:schemeClr val="bg2">
                    <a:lumMod val="85000"/>
                    <a:lumOff val="15000"/>
                  </a:schemeClr>
                </a:solidFill>
              </a:rPr>
              <a:t>k</a:t>
            </a:r>
            <a:r>
              <a:rPr lang="zh-CN" altLang="en-US" sz="2400" dirty="0" smtClean="0">
                <a:solidFill>
                  <a:schemeClr val="bg2">
                    <a:lumMod val="85000"/>
                    <a:lumOff val="15000"/>
                  </a:schemeClr>
                </a:solidFill>
              </a:rPr>
              <a:t>个顶点</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每个顶点可以用长度为</a:t>
            </a:r>
            <a:r>
              <a:rPr lang="en-US" altLang="zh-CN" sz="2400" dirty="0" smtClean="0">
                <a:solidFill>
                  <a:schemeClr val="bg2">
                    <a:lumMod val="85000"/>
                    <a:lumOff val="15000"/>
                  </a:schemeClr>
                </a:solidFill>
              </a:rPr>
              <a:t>k</a:t>
            </a:r>
            <a:r>
              <a:rPr lang="zh-CN" altLang="en-US" sz="2400" dirty="0" smtClean="0">
                <a:solidFill>
                  <a:schemeClr val="bg2">
                    <a:lumMod val="85000"/>
                    <a:lumOff val="15000"/>
                  </a:schemeClr>
                </a:solidFill>
              </a:rPr>
              <a:t>的二进制码来表示</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两个顶点连线当且仅当代表两个顶点的二进制码只有一位坐标不同</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endParaRPr>
          </a:p>
        </p:txBody>
      </p:sp>
      <p:sp>
        <p:nvSpPr>
          <p:cNvPr id="762892" name="Text Box 12"/>
          <p:cNvSpPr txBox="1">
            <a:spLocks noChangeArrowheads="1"/>
          </p:cNvSpPr>
          <p:nvPr/>
        </p:nvSpPr>
        <p:spPr bwMode="auto">
          <a:xfrm>
            <a:off x="457200" y="3230563"/>
            <a:ext cx="82296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如果我们划分</a:t>
            </a:r>
            <a:r>
              <a:rPr lang="en-US" altLang="zh-CN" sz="2400" dirty="0" smtClean="0">
                <a:solidFill>
                  <a:schemeClr val="bg2">
                    <a:lumMod val="85000"/>
                    <a:lumOff val="15000"/>
                  </a:schemeClr>
                </a:solidFill>
              </a:rPr>
              <a:t>k</a:t>
            </a:r>
            <a:r>
              <a:rPr lang="zh-CN" altLang="en-US" sz="2400" dirty="0" smtClean="0">
                <a:solidFill>
                  <a:schemeClr val="bg2">
                    <a:lumMod val="85000"/>
                    <a:lumOff val="15000"/>
                  </a:schemeClr>
                </a:solidFill>
              </a:rPr>
              <a:t>方体的</a:t>
            </a:r>
            <a:r>
              <a:rPr lang="en-US" altLang="zh-CN" sz="2400" dirty="0" smtClean="0">
                <a:solidFill>
                  <a:schemeClr val="bg2">
                    <a:lumMod val="85000"/>
                    <a:lumOff val="15000"/>
                  </a:schemeClr>
                </a:solidFill>
              </a:rPr>
              <a:t>2</a:t>
            </a:r>
            <a:r>
              <a:rPr lang="en-US" altLang="zh-CN" sz="2400" baseline="30000" dirty="0" smtClean="0">
                <a:solidFill>
                  <a:schemeClr val="bg2">
                    <a:lumMod val="85000"/>
                    <a:lumOff val="15000"/>
                  </a:schemeClr>
                </a:solidFill>
              </a:rPr>
              <a:t>k</a:t>
            </a:r>
            <a:r>
              <a:rPr lang="zh-CN" altLang="en-US" sz="2400" dirty="0" smtClean="0">
                <a:solidFill>
                  <a:schemeClr val="bg2">
                    <a:lumMod val="85000"/>
                    <a:lumOff val="15000"/>
                  </a:schemeClr>
                </a:solidFill>
              </a:rPr>
              <a:t>个顶点</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把坐标之和为偶数的顶点归入</a:t>
            </a:r>
            <a:r>
              <a:rPr lang="en-US" altLang="zh-CN" sz="2400" dirty="0" smtClean="0">
                <a:solidFill>
                  <a:schemeClr val="bg2">
                    <a:lumMod val="85000"/>
                    <a:lumOff val="15000"/>
                  </a:schemeClr>
                </a:solidFill>
              </a:rPr>
              <a:t>X, </a:t>
            </a:r>
            <a:r>
              <a:rPr lang="zh-CN" altLang="en-US" sz="2400" dirty="0" smtClean="0">
                <a:solidFill>
                  <a:schemeClr val="bg2">
                    <a:lumMod val="85000"/>
                    <a:lumOff val="15000"/>
                  </a:schemeClr>
                </a:solidFill>
              </a:rPr>
              <a:t>否则归入</a:t>
            </a:r>
            <a:r>
              <a:rPr lang="en-US" altLang="zh-CN" sz="2400" dirty="0" smtClean="0">
                <a:solidFill>
                  <a:schemeClr val="bg2">
                    <a:lumMod val="85000"/>
                    <a:lumOff val="15000"/>
                  </a:schemeClr>
                </a:solidFill>
              </a:rPr>
              <a:t>Y. </a:t>
            </a:r>
            <a:r>
              <a:rPr lang="zh-CN" altLang="en-US" sz="2400" dirty="0" smtClean="0">
                <a:solidFill>
                  <a:schemeClr val="bg2">
                    <a:lumMod val="85000"/>
                    <a:lumOff val="15000"/>
                  </a:schemeClr>
                </a:solidFill>
              </a:rPr>
              <a:t>显然</a:t>
            </a:r>
            <a:r>
              <a:rPr lang="en-US" altLang="zh-CN" sz="2400" dirty="0" smtClean="0">
                <a:solidFill>
                  <a:schemeClr val="bg2">
                    <a:lumMod val="85000"/>
                    <a:lumOff val="15000"/>
                  </a:schemeClr>
                </a:solidFill>
              </a:rPr>
              <a:t>, X</a:t>
            </a:r>
            <a:r>
              <a:rPr lang="zh-CN" altLang="en-US" sz="2400" dirty="0" smtClean="0">
                <a:solidFill>
                  <a:schemeClr val="bg2">
                    <a:lumMod val="85000"/>
                    <a:lumOff val="15000"/>
                  </a:schemeClr>
                </a:solidFill>
              </a:rPr>
              <a:t>中顶点互不邻接</a:t>
            </a:r>
            <a:r>
              <a:rPr lang="en-US" altLang="zh-CN" sz="2400" dirty="0" smtClean="0">
                <a:solidFill>
                  <a:schemeClr val="bg2">
                    <a:lumMod val="85000"/>
                    <a:lumOff val="15000"/>
                  </a:schemeClr>
                </a:solidFill>
              </a:rPr>
              <a:t>, Y</a:t>
            </a:r>
            <a:r>
              <a:rPr lang="zh-CN" altLang="en-US" sz="2400" dirty="0" smtClean="0">
                <a:solidFill>
                  <a:schemeClr val="bg2">
                    <a:lumMod val="85000"/>
                    <a:lumOff val="15000"/>
                  </a:schemeClr>
                </a:solidFill>
              </a:rPr>
              <a:t>中顶点也如此</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所以</a:t>
            </a:r>
            <a:r>
              <a:rPr lang="en-US" altLang="zh-CN" sz="2400" dirty="0" smtClean="0">
                <a:solidFill>
                  <a:schemeClr val="bg2">
                    <a:lumMod val="85000"/>
                    <a:lumOff val="15000"/>
                  </a:schemeClr>
                </a:solidFill>
              </a:rPr>
              <a:t>k</a:t>
            </a:r>
            <a:r>
              <a:rPr lang="zh-CN" altLang="en-US" sz="2400" dirty="0" smtClean="0">
                <a:solidFill>
                  <a:schemeClr val="bg2">
                    <a:lumMod val="85000"/>
                    <a:lumOff val="15000"/>
                  </a:schemeClr>
                </a:solidFill>
              </a:rPr>
              <a:t>方体是二部图</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endParaRPr>
          </a:p>
        </p:txBody>
      </p:sp>
      <p:sp>
        <p:nvSpPr>
          <p:cNvPr id="762893" name="Text Box 13"/>
          <p:cNvSpPr txBox="1">
            <a:spLocks noChangeArrowheads="1"/>
          </p:cNvSpPr>
          <p:nvPr/>
        </p:nvSpPr>
        <p:spPr bwMode="auto">
          <a:xfrm>
            <a:off x="457200" y="4373563"/>
            <a:ext cx="8229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dirty="0" smtClean="0">
                <a:solidFill>
                  <a:schemeClr val="bg2">
                    <a:lumMod val="85000"/>
                    <a:lumOff val="15000"/>
                  </a:schemeClr>
                </a:solidFill>
              </a:rPr>
              <a:t>    k</a:t>
            </a:r>
            <a:r>
              <a:rPr lang="zh-CN" altLang="en-US" sz="2400" dirty="0" smtClean="0">
                <a:solidFill>
                  <a:schemeClr val="bg2">
                    <a:lumMod val="85000"/>
                    <a:lumOff val="15000"/>
                  </a:schemeClr>
                </a:solidFill>
              </a:rPr>
              <a:t>方体的每个顶点度数为</a:t>
            </a:r>
            <a:r>
              <a:rPr lang="en-US" altLang="zh-CN" sz="2400" dirty="0" smtClean="0">
                <a:solidFill>
                  <a:schemeClr val="bg2">
                    <a:lumMod val="85000"/>
                    <a:lumOff val="15000"/>
                  </a:schemeClr>
                </a:solidFill>
              </a:rPr>
              <a:t>k,  </a:t>
            </a:r>
            <a:r>
              <a:rPr lang="zh-CN" altLang="en-US" sz="2400" dirty="0" smtClean="0">
                <a:solidFill>
                  <a:schemeClr val="bg2">
                    <a:lumMod val="85000"/>
                    <a:lumOff val="15000"/>
                  </a:schemeClr>
                </a:solidFill>
              </a:rPr>
              <a:t>所以</a:t>
            </a:r>
            <a:r>
              <a:rPr lang="en-US" altLang="zh-CN" sz="2400" dirty="0" smtClean="0">
                <a:solidFill>
                  <a:schemeClr val="bg2">
                    <a:lumMod val="85000"/>
                    <a:lumOff val="15000"/>
                  </a:schemeClr>
                </a:solidFill>
              </a:rPr>
              <a:t>k</a:t>
            </a:r>
            <a:r>
              <a:rPr lang="zh-CN" altLang="en-US" sz="2400" dirty="0" smtClean="0">
                <a:solidFill>
                  <a:schemeClr val="bg2">
                    <a:lumMod val="85000"/>
                    <a:lumOff val="15000"/>
                  </a:schemeClr>
                </a:solidFill>
              </a:rPr>
              <a:t>方体是</a:t>
            </a:r>
            <a:r>
              <a:rPr lang="en-US" altLang="zh-CN" sz="2400" dirty="0" smtClean="0">
                <a:solidFill>
                  <a:schemeClr val="bg2">
                    <a:lumMod val="85000"/>
                    <a:lumOff val="15000"/>
                  </a:schemeClr>
                </a:solidFill>
              </a:rPr>
              <a:t>k</a:t>
            </a:r>
            <a:r>
              <a:rPr lang="zh-CN" altLang="en-US" sz="2400" dirty="0" smtClean="0">
                <a:solidFill>
                  <a:schemeClr val="bg2">
                    <a:lumMod val="85000"/>
                    <a:lumOff val="15000"/>
                  </a:schemeClr>
                </a:solidFill>
              </a:rPr>
              <a:t>正则二部图</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endParaRPr>
          </a:p>
        </p:txBody>
      </p:sp>
      <p:sp>
        <p:nvSpPr>
          <p:cNvPr id="762894" name="Text Box 14"/>
          <p:cNvSpPr txBox="1">
            <a:spLocks noChangeArrowheads="1"/>
          </p:cNvSpPr>
          <p:nvPr/>
        </p:nvSpPr>
        <p:spPr bwMode="auto">
          <a:xfrm>
            <a:off x="444500" y="4792663"/>
            <a:ext cx="82423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由推论</a:t>
            </a:r>
            <a:r>
              <a:rPr lang="en-US" altLang="zh-CN" sz="2400" dirty="0" smtClean="0">
                <a:solidFill>
                  <a:schemeClr val="bg2">
                    <a:lumMod val="85000"/>
                    <a:lumOff val="15000"/>
                  </a:schemeClr>
                </a:solidFill>
              </a:rPr>
              <a:t>: k</a:t>
            </a:r>
            <a:r>
              <a:rPr lang="zh-CN" altLang="en-US" sz="2400" dirty="0" smtClean="0">
                <a:solidFill>
                  <a:schemeClr val="bg2">
                    <a:lumMod val="85000"/>
                    <a:lumOff val="15000"/>
                  </a:schemeClr>
                </a:solidFill>
              </a:rPr>
              <a:t>方体存在完美匹配</a:t>
            </a:r>
            <a:r>
              <a:rPr lang="en-US" altLang="zh-CN" sz="2400" dirty="0" smtClean="0">
                <a:solidFill>
                  <a:schemeClr val="bg2">
                    <a:lumMod val="85000"/>
                    <a:lumOff val="15000"/>
                  </a:schemeClr>
                </a:solidFill>
              </a:rPr>
              <a:t>.                                               □</a:t>
            </a:r>
            <a:endParaRPr lang="zh-CN" altLang="en-US" sz="2400" dirty="0" smtClean="0">
              <a:solidFill>
                <a:schemeClr val="bg2">
                  <a:lumMod val="85000"/>
                  <a:lumOff val="15000"/>
                </a:schemeClr>
              </a:solidFill>
            </a:endParaRPr>
          </a:p>
        </p:txBody>
      </p:sp>
      <p:sp>
        <p:nvSpPr>
          <p:cNvPr id="10" name="Text Box 14"/>
          <p:cNvSpPr txBox="1">
            <a:spLocks noChangeArrowheads="1"/>
          </p:cNvSpPr>
          <p:nvPr/>
        </p:nvSpPr>
        <p:spPr bwMode="auto">
          <a:xfrm>
            <a:off x="457200" y="5211763"/>
            <a:ext cx="8229600" cy="461962"/>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t>    </a:t>
            </a:r>
            <a:r>
              <a:rPr lang="en-US" altLang="zh-CN" sz="2400"/>
              <a:t>(!)</a:t>
            </a:r>
            <a:r>
              <a:rPr lang="zh-CN" altLang="en-US" sz="2400"/>
              <a:t>思考题</a:t>
            </a:r>
            <a:r>
              <a:rPr lang="en-US" altLang="zh-CN" sz="2400"/>
              <a:t>: (1) 3</a:t>
            </a:r>
            <a:r>
              <a:rPr lang="zh-CN" altLang="en-US" sz="2400"/>
              <a:t>方体图中不同完美匹配的个数</a:t>
            </a:r>
            <a:r>
              <a:rPr lang="en-US" altLang="zh-CN" sz="2400"/>
              <a:t>;  9</a:t>
            </a:r>
            <a:endParaRPr lang="zh-CN" altLang="en-US" sz="2400"/>
          </a:p>
        </p:txBody>
      </p:sp>
      <p:sp>
        <p:nvSpPr>
          <p:cNvPr id="11" name="Text Box 14"/>
          <p:cNvSpPr txBox="1">
            <a:spLocks noChangeArrowheads="1"/>
          </p:cNvSpPr>
          <p:nvPr/>
        </p:nvSpPr>
        <p:spPr bwMode="auto">
          <a:xfrm>
            <a:off x="461963" y="5745163"/>
            <a:ext cx="8229600" cy="45720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t>    </a:t>
            </a:r>
            <a:r>
              <a:rPr lang="en-US" altLang="zh-CN" sz="2400"/>
              <a:t>                  (2) Petersen</a:t>
            </a:r>
            <a:r>
              <a:rPr lang="zh-CN" altLang="en-US" sz="2400"/>
              <a:t>图中不同完美匹配的个数</a:t>
            </a:r>
            <a:r>
              <a:rPr lang="en-US" altLang="zh-CN" sz="2400"/>
              <a:t>. 6</a:t>
            </a:r>
            <a:endParaRPr lang="zh-CN" altLang="en-US" sz="2400"/>
          </a:p>
        </p:txBody>
      </p:sp>
      <p:sp>
        <p:nvSpPr>
          <p:cNvPr id="12" name="Text Box 4"/>
          <p:cNvSpPr txBox="1">
            <a:spLocks noChangeArrowheads="1"/>
          </p:cNvSpPr>
          <p:nvPr/>
        </p:nvSpPr>
        <p:spPr bwMode="auto">
          <a:xfrm>
            <a:off x="460375" y="6262688"/>
            <a:ext cx="8229600" cy="457200"/>
          </a:xfrm>
          <a:prstGeom prst="rect">
            <a:avLst/>
          </a:prstGeom>
          <a:solidFill>
            <a:srgbClr val="10203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t>证法二</a:t>
            </a:r>
            <a:r>
              <a:rPr lang="en-US" altLang="zh-CN" sz="2400"/>
              <a:t>: </a:t>
            </a:r>
            <a:r>
              <a:rPr lang="zh-CN" altLang="en-US" sz="2400"/>
              <a:t>直接在</a:t>
            </a:r>
            <a:r>
              <a:rPr lang="en-US" altLang="zh-CN" sz="2400"/>
              <a:t>k</a:t>
            </a:r>
            <a:r>
              <a:rPr lang="zh-CN" altLang="en-US" sz="2400"/>
              <a:t>方体中找出完美匹配</a:t>
            </a:r>
            <a:r>
              <a:rPr lang="en-US" altLang="zh-CN" sz="2400"/>
              <a:t>.</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2884"/>
                                        </p:tgtEl>
                                        <p:attrNameLst>
                                          <p:attrName>style.visibility</p:attrName>
                                        </p:attrNameLst>
                                      </p:cBhvr>
                                      <p:to>
                                        <p:strVal val="visible"/>
                                      </p:to>
                                    </p:set>
                                    <p:anim calcmode="lin" valueType="num">
                                      <p:cBhvr additive="base">
                                        <p:cTn id="7" dur="500" fill="hold"/>
                                        <p:tgtEl>
                                          <p:spTgt spid="762884"/>
                                        </p:tgtEl>
                                        <p:attrNameLst>
                                          <p:attrName>ppt_x</p:attrName>
                                        </p:attrNameLst>
                                      </p:cBhvr>
                                      <p:tavLst>
                                        <p:tav tm="0">
                                          <p:val>
                                            <p:strVal val="#ppt_x"/>
                                          </p:val>
                                        </p:tav>
                                        <p:tav tm="100000">
                                          <p:val>
                                            <p:strVal val="#ppt_x"/>
                                          </p:val>
                                        </p:tav>
                                      </p:tavLst>
                                    </p:anim>
                                    <p:anim calcmode="lin" valueType="num">
                                      <p:cBhvr additive="base">
                                        <p:cTn id="8" dur="500" fill="hold"/>
                                        <p:tgtEl>
                                          <p:spTgt spid="76288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62889"/>
                                        </p:tgtEl>
                                        <p:attrNameLst>
                                          <p:attrName>style.visibility</p:attrName>
                                        </p:attrNameLst>
                                      </p:cBhvr>
                                      <p:to>
                                        <p:strVal val="visible"/>
                                      </p:to>
                                    </p:set>
                                    <p:anim calcmode="lin" valueType="num">
                                      <p:cBhvr additive="base">
                                        <p:cTn id="11" dur="500" fill="hold"/>
                                        <p:tgtEl>
                                          <p:spTgt spid="762889"/>
                                        </p:tgtEl>
                                        <p:attrNameLst>
                                          <p:attrName>ppt_x</p:attrName>
                                        </p:attrNameLst>
                                      </p:cBhvr>
                                      <p:tavLst>
                                        <p:tav tm="0">
                                          <p:val>
                                            <p:strVal val="#ppt_x"/>
                                          </p:val>
                                        </p:tav>
                                        <p:tav tm="100000">
                                          <p:val>
                                            <p:strVal val="#ppt_x"/>
                                          </p:val>
                                        </p:tav>
                                      </p:tavLst>
                                    </p:anim>
                                    <p:anim calcmode="lin" valueType="num">
                                      <p:cBhvr additive="base">
                                        <p:cTn id="12" dur="500" fill="hold"/>
                                        <p:tgtEl>
                                          <p:spTgt spid="76288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62890"/>
                                        </p:tgtEl>
                                        <p:attrNameLst>
                                          <p:attrName>style.visibility</p:attrName>
                                        </p:attrNameLst>
                                      </p:cBhvr>
                                      <p:to>
                                        <p:strVal val="visible"/>
                                      </p:to>
                                    </p:set>
                                    <p:anim calcmode="lin" valueType="num">
                                      <p:cBhvr additive="base">
                                        <p:cTn id="15" dur="500" fill="hold"/>
                                        <p:tgtEl>
                                          <p:spTgt spid="762890"/>
                                        </p:tgtEl>
                                        <p:attrNameLst>
                                          <p:attrName>ppt_x</p:attrName>
                                        </p:attrNameLst>
                                      </p:cBhvr>
                                      <p:tavLst>
                                        <p:tav tm="0">
                                          <p:val>
                                            <p:strVal val="#ppt_x"/>
                                          </p:val>
                                        </p:tav>
                                        <p:tav tm="100000">
                                          <p:val>
                                            <p:strVal val="#ppt_x"/>
                                          </p:val>
                                        </p:tav>
                                      </p:tavLst>
                                    </p:anim>
                                    <p:anim calcmode="lin" valueType="num">
                                      <p:cBhvr additive="base">
                                        <p:cTn id="16" dur="500" fill="hold"/>
                                        <p:tgtEl>
                                          <p:spTgt spid="762890"/>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62891"/>
                                        </p:tgtEl>
                                        <p:attrNameLst>
                                          <p:attrName>style.visibility</p:attrName>
                                        </p:attrNameLst>
                                      </p:cBhvr>
                                      <p:to>
                                        <p:strVal val="visible"/>
                                      </p:to>
                                    </p:set>
                                    <p:anim calcmode="lin" valueType="num">
                                      <p:cBhvr additive="base">
                                        <p:cTn id="21" dur="500" fill="hold"/>
                                        <p:tgtEl>
                                          <p:spTgt spid="762891"/>
                                        </p:tgtEl>
                                        <p:attrNameLst>
                                          <p:attrName>ppt_x</p:attrName>
                                        </p:attrNameLst>
                                      </p:cBhvr>
                                      <p:tavLst>
                                        <p:tav tm="0">
                                          <p:val>
                                            <p:strVal val="#ppt_x"/>
                                          </p:val>
                                        </p:tav>
                                        <p:tav tm="100000">
                                          <p:val>
                                            <p:strVal val="#ppt_x"/>
                                          </p:val>
                                        </p:tav>
                                      </p:tavLst>
                                    </p:anim>
                                    <p:anim calcmode="lin" valueType="num">
                                      <p:cBhvr additive="base">
                                        <p:cTn id="22" dur="500" fill="hold"/>
                                        <p:tgtEl>
                                          <p:spTgt spid="762891"/>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62892"/>
                                        </p:tgtEl>
                                        <p:attrNameLst>
                                          <p:attrName>style.visibility</p:attrName>
                                        </p:attrNameLst>
                                      </p:cBhvr>
                                      <p:to>
                                        <p:strVal val="visible"/>
                                      </p:to>
                                    </p:set>
                                    <p:anim calcmode="lin" valueType="num">
                                      <p:cBhvr additive="base">
                                        <p:cTn id="27" dur="500" fill="hold"/>
                                        <p:tgtEl>
                                          <p:spTgt spid="762892"/>
                                        </p:tgtEl>
                                        <p:attrNameLst>
                                          <p:attrName>ppt_x</p:attrName>
                                        </p:attrNameLst>
                                      </p:cBhvr>
                                      <p:tavLst>
                                        <p:tav tm="0">
                                          <p:val>
                                            <p:strVal val="#ppt_x"/>
                                          </p:val>
                                        </p:tav>
                                        <p:tav tm="100000">
                                          <p:val>
                                            <p:strVal val="#ppt_x"/>
                                          </p:val>
                                        </p:tav>
                                      </p:tavLst>
                                    </p:anim>
                                    <p:anim calcmode="lin" valueType="num">
                                      <p:cBhvr additive="base">
                                        <p:cTn id="28" dur="500" fill="hold"/>
                                        <p:tgtEl>
                                          <p:spTgt spid="762892"/>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62893"/>
                                        </p:tgtEl>
                                        <p:attrNameLst>
                                          <p:attrName>style.visibility</p:attrName>
                                        </p:attrNameLst>
                                      </p:cBhvr>
                                      <p:to>
                                        <p:strVal val="visible"/>
                                      </p:to>
                                    </p:set>
                                    <p:anim calcmode="lin" valueType="num">
                                      <p:cBhvr additive="base">
                                        <p:cTn id="33" dur="500" fill="hold"/>
                                        <p:tgtEl>
                                          <p:spTgt spid="762893"/>
                                        </p:tgtEl>
                                        <p:attrNameLst>
                                          <p:attrName>ppt_x</p:attrName>
                                        </p:attrNameLst>
                                      </p:cBhvr>
                                      <p:tavLst>
                                        <p:tav tm="0">
                                          <p:val>
                                            <p:strVal val="#ppt_x"/>
                                          </p:val>
                                        </p:tav>
                                        <p:tav tm="100000">
                                          <p:val>
                                            <p:strVal val="#ppt_x"/>
                                          </p:val>
                                        </p:tav>
                                      </p:tavLst>
                                    </p:anim>
                                    <p:anim calcmode="lin" valueType="num">
                                      <p:cBhvr additive="base">
                                        <p:cTn id="34" dur="500" fill="hold"/>
                                        <p:tgtEl>
                                          <p:spTgt spid="762893"/>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62894"/>
                                        </p:tgtEl>
                                        <p:attrNameLst>
                                          <p:attrName>style.visibility</p:attrName>
                                        </p:attrNameLst>
                                      </p:cBhvr>
                                      <p:to>
                                        <p:strVal val="visible"/>
                                      </p:to>
                                    </p:set>
                                    <p:anim calcmode="lin" valueType="num">
                                      <p:cBhvr additive="base">
                                        <p:cTn id="39" dur="500" fill="hold"/>
                                        <p:tgtEl>
                                          <p:spTgt spid="762894"/>
                                        </p:tgtEl>
                                        <p:attrNameLst>
                                          <p:attrName>ppt_x</p:attrName>
                                        </p:attrNameLst>
                                      </p:cBhvr>
                                      <p:tavLst>
                                        <p:tav tm="0">
                                          <p:val>
                                            <p:strVal val="#ppt_x"/>
                                          </p:val>
                                        </p:tav>
                                        <p:tav tm="100000">
                                          <p:val>
                                            <p:strVal val="#ppt_x"/>
                                          </p:val>
                                        </p:tav>
                                      </p:tavLst>
                                    </p:anim>
                                    <p:anim calcmode="lin" valueType="num">
                                      <p:cBhvr additive="base">
                                        <p:cTn id="40" dur="500" fill="hold"/>
                                        <p:tgtEl>
                                          <p:spTgt spid="762894"/>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4" grpId="0"/>
      <p:bldP spid="762889" grpId="0"/>
      <p:bldP spid="762890" grpId="0" animBg="1"/>
      <p:bldP spid="762891" grpId="0"/>
      <p:bldP spid="762892" grpId="0"/>
      <p:bldP spid="762893" grpId="0"/>
      <p:bldP spid="762894" grpId="0"/>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2"/>
          </p:nvPr>
        </p:nvSpPr>
        <p:spPr>
          <a:xfrm>
            <a:off x="7178675" y="6400800"/>
            <a:ext cx="1905000" cy="457200"/>
          </a:xfrm>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0567EAFA-AFB6-41C0-AFDB-1EAB28D94184}" type="slidenum">
              <a:rPr kumimoji="0" lang="zh-CN" altLang="en-US" sz="1400" smtClean="0">
                <a:solidFill>
                  <a:schemeClr val="bg2">
                    <a:lumMod val="85000"/>
                    <a:lumOff val="15000"/>
                  </a:schemeClr>
                </a:solidFill>
              </a:rPr>
              <a:pPr>
                <a:spcBef>
                  <a:spcPct val="0"/>
                </a:spcBef>
                <a:buClrTx/>
                <a:buSzTx/>
                <a:buFontTx/>
                <a:buNone/>
                <a:defRPr/>
              </a:pPr>
              <a:t>18</a:t>
            </a:fld>
            <a:endParaRPr kumimoji="0" lang="en-US" altLang="zh-CN" sz="1400" smtClean="0">
              <a:solidFill>
                <a:schemeClr val="bg2">
                  <a:lumMod val="85000"/>
                  <a:lumOff val="15000"/>
                </a:schemeClr>
              </a:solidFill>
            </a:endParaRPr>
          </a:p>
        </p:txBody>
      </p:sp>
      <p:sp>
        <p:nvSpPr>
          <p:cNvPr id="763909" name="Text Box 5"/>
          <p:cNvSpPr txBox="1">
            <a:spLocks noChangeArrowheads="1"/>
          </p:cNvSpPr>
          <p:nvPr/>
        </p:nvSpPr>
        <p:spPr bwMode="auto">
          <a:xfrm>
            <a:off x="438150" y="893763"/>
            <a:ext cx="8237538"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设</a:t>
            </a:r>
            <a:r>
              <a:rPr lang="en-US" altLang="zh-CN" sz="2400" dirty="0" smtClean="0">
                <a:solidFill>
                  <a:schemeClr val="bg2">
                    <a:lumMod val="85000"/>
                    <a:lumOff val="15000"/>
                  </a:schemeClr>
                </a:solidFill>
              </a:rPr>
              <a:t>k</a:t>
            </a:r>
            <a:r>
              <a:rPr lang="zh-CN" altLang="en-US" sz="2400" dirty="0" smtClean="0">
                <a:solidFill>
                  <a:schemeClr val="bg2">
                    <a:lumMod val="85000"/>
                    <a:lumOff val="15000"/>
                  </a:schemeClr>
                </a:solidFill>
              </a:rPr>
              <a:t>方体顶点二进制码为</a:t>
            </a:r>
            <a:r>
              <a:rPr lang="en-US" altLang="zh-CN" sz="2400" dirty="0" smtClean="0">
                <a:solidFill>
                  <a:schemeClr val="bg2">
                    <a:lumMod val="85000"/>
                    <a:lumOff val="15000"/>
                  </a:schemeClr>
                </a:solidFill>
              </a:rPr>
              <a:t>(x</a:t>
            </a:r>
            <a:r>
              <a:rPr lang="en-US" altLang="zh-CN" sz="2400" baseline="-25000" dirty="0" smtClean="0">
                <a:solidFill>
                  <a:schemeClr val="bg2">
                    <a:lumMod val="85000"/>
                    <a:lumOff val="15000"/>
                  </a:schemeClr>
                </a:solidFill>
              </a:rPr>
              <a:t>1</a:t>
            </a:r>
            <a:r>
              <a:rPr lang="en-US" altLang="zh-CN" sz="2400" dirty="0" smtClean="0">
                <a:solidFill>
                  <a:schemeClr val="bg2">
                    <a:lumMod val="85000"/>
                    <a:lumOff val="15000"/>
                  </a:schemeClr>
                </a:solidFill>
              </a:rPr>
              <a:t>, x</a:t>
            </a:r>
            <a:r>
              <a:rPr lang="en-US" altLang="zh-CN" sz="2400" baseline="-25000" dirty="0" smtClean="0">
                <a:solidFill>
                  <a:schemeClr val="bg2">
                    <a:lumMod val="85000"/>
                    <a:lumOff val="15000"/>
                  </a:schemeClr>
                </a:solidFill>
              </a:rPr>
              <a:t>2</a:t>
            </a:r>
            <a:r>
              <a:rPr lang="en-US" altLang="zh-CN" sz="2400" dirty="0" smtClean="0">
                <a:solidFill>
                  <a:schemeClr val="bg2">
                    <a:lumMod val="85000"/>
                    <a:lumOff val="15000"/>
                  </a:schemeClr>
                </a:solidFill>
              </a:rPr>
              <a:t>, …, </a:t>
            </a:r>
            <a:r>
              <a:rPr lang="en-US" altLang="zh-CN" sz="2400" dirty="0" err="1" smtClean="0">
                <a:solidFill>
                  <a:schemeClr val="bg2">
                    <a:lumMod val="85000"/>
                    <a:lumOff val="15000"/>
                  </a:schemeClr>
                </a:solidFill>
              </a:rPr>
              <a:t>x</a:t>
            </a:r>
            <a:r>
              <a:rPr lang="en-US" altLang="zh-CN" sz="2400" baseline="-25000" dirty="0" err="1" smtClean="0">
                <a:solidFill>
                  <a:schemeClr val="bg2">
                    <a:lumMod val="85000"/>
                    <a:lumOff val="15000"/>
                  </a:schemeClr>
                </a:solidFill>
              </a:rPr>
              <a:t>k</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我们取</a:t>
            </a:r>
            <a:r>
              <a:rPr lang="en-US" altLang="zh-CN" sz="2400" dirty="0" smtClean="0">
                <a:solidFill>
                  <a:schemeClr val="bg2">
                    <a:lumMod val="85000"/>
                    <a:lumOff val="15000"/>
                  </a:schemeClr>
                </a:solidFill>
              </a:rPr>
              <a:t>(0, x</a:t>
            </a:r>
            <a:r>
              <a:rPr lang="en-US" altLang="zh-CN" sz="2400" baseline="-25000" dirty="0" smtClean="0">
                <a:solidFill>
                  <a:schemeClr val="bg2">
                    <a:lumMod val="85000"/>
                    <a:lumOff val="15000"/>
                  </a:schemeClr>
                </a:solidFill>
              </a:rPr>
              <a:t>2</a:t>
            </a:r>
            <a:r>
              <a:rPr lang="en-US" altLang="zh-CN" sz="2400" dirty="0" smtClean="0">
                <a:solidFill>
                  <a:schemeClr val="bg2">
                    <a:lumMod val="85000"/>
                    <a:lumOff val="15000"/>
                  </a:schemeClr>
                </a:solidFill>
              </a:rPr>
              <a:t>, …, </a:t>
            </a:r>
            <a:r>
              <a:rPr lang="en-US" altLang="zh-CN" sz="2400" dirty="0" err="1" smtClean="0">
                <a:solidFill>
                  <a:schemeClr val="bg2">
                    <a:lumMod val="85000"/>
                    <a:lumOff val="15000"/>
                  </a:schemeClr>
                </a:solidFill>
              </a:rPr>
              <a:t>x</a:t>
            </a:r>
            <a:r>
              <a:rPr lang="en-US" altLang="zh-CN" sz="2400" baseline="-25000" dirty="0" err="1" smtClean="0">
                <a:solidFill>
                  <a:schemeClr val="bg2">
                    <a:lumMod val="85000"/>
                    <a:lumOff val="15000"/>
                  </a:schemeClr>
                </a:solidFill>
              </a:rPr>
              <a:t>k</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和</a:t>
            </a:r>
            <a:r>
              <a:rPr lang="en-US" altLang="zh-CN" sz="2400" dirty="0" smtClean="0">
                <a:solidFill>
                  <a:schemeClr val="bg2">
                    <a:lumMod val="85000"/>
                    <a:lumOff val="15000"/>
                  </a:schemeClr>
                </a:solidFill>
              </a:rPr>
              <a:t>(1, x</a:t>
            </a:r>
            <a:r>
              <a:rPr lang="en-US" altLang="zh-CN" sz="2400" baseline="-25000" dirty="0" smtClean="0">
                <a:solidFill>
                  <a:schemeClr val="bg2">
                    <a:lumMod val="85000"/>
                    <a:lumOff val="15000"/>
                  </a:schemeClr>
                </a:solidFill>
              </a:rPr>
              <a:t>2</a:t>
            </a:r>
            <a:r>
              <a:rPr lang="en-US" altLang="zh-CN" sz="2400" dirty="0" smtClean="0">
                <a:solidFill>
                  <a:schemeClr val="bg2">
                    <a:lumMod val="85000"/>
                    <a:lumOff val="15000"/>
                  </a:schemeClr>
                </a:solidFill>
              </a:rPr>
              <a:t>, …, </a:t>
            </a:r>
            <a:r>
              <a:rPr lang="en-US" altLang="zh-CN" sz="2400" dirty="0" err="1" smtClean="0">
                <a:solidFill>
                  <a:schemeClr val="bg2">
                    <a:lumMod val="85000"/>
                    <a:lumOff val="15000"/>
                  </a:schemeClr>
                </a:solidFill>
              </a:rPr>
              <a:t>x</a:t>
            </a:r>
            <a:r>
              <a:rPr lang="en-US" altLang="zh-CN" sz="2400" baseline="-25000" dirty="0" err="1" smtClean="0">
                <a:solidFill>
                  <a:schemeClr val="bg2">
                    <a:lumMod val="85000"/>
                    <a:lumOff val="15000"/>
                  </a:schemeClr>
                </a:solidFill>
              </a:rPr>
              <a:t>k</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之间的全体边所成之集为</a:t>
            </a:r>
            <a:r>
              <a:rPr lang="en-US" altLang="zh-CN" sz="2400" dirty="0" smtClean="0">
                <a:solidFill>
                  <a:schemeClr val="bg2">
                    <a:lumMod val="85000"/>
                    <a:lumOff val="15000"/>
                  </a:schemeClr>
                </a:solidFill>
              </a:rPr>
              <a:t>M.</a:t>
            </a:r>
          </a:p>
        </p:txBody>
      </p:sp>
      <p:sp>
        <p:nvSpPr>
          <p:cNvPr id="763910" name="Text Box 6"/>
          <p:cNvSpPr txBox="1">
            <a:spLocks noChangeArrowheads="1"/>
          </p:cNvSpPr>
          <p:nvPr/>
        </p:nvSpPr>
        <p:spPr bwMode="auto">
          <a:xfrm>
            <a:off x="441325" y="3981450"/>
            <a:ext cx="82296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显然</a:t>
            </a:r>
            <a:r>
              <a:rPr lang="en-US" altLang="zh-CN" sz="2400" dirty="0" smtClean="0">
                <a:solidFill>
                  <a:schemeClr val="bg2">
                    <a:lumMod val="85000"/>
                    <a:lumOff val="15000"/>
                  </a:schemeClr>
                </a:solidFill>
              </a:rPr>
              <a:t>, M</a:t>
            </a:r>
            <a:r>
              <a:rPr lang="zh-CN" altLang="en-US" sz="2400" dirty="0" smtClean="0">
                <a:solidFill>
                  <a:schemeClr val="bg2">
                    <a:lumMod val="85000"/>
                    <a:lumOff val="15000"/>
                  </a:schemeClr>
                </a:solidFill>
              </a:rPr>
              <a:t>中的边均不相邻接</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所以构成</a:t>
            </a:r>
            <a:r>
              <a:rPr lang="en-US" altLang="zh-CN" sz="2400" dirty="0" smtClean="0">
                <a:solidFill>
                  <a:schemeClr val="bg2">
                    <a:lumMod val="85000"/>
                    <a:lumOff val="15000"/>
                  </a:schemeClr>
                </a:solidFill>
              </a:rPr>
              <a:t>k</a:t>
            </a:r>
            <a:r>
              <a:rPr lang="zh-CN" altLang="en-US" sz="2400" dirty="0" smtClean="0">
                <a:solidFill>
                  <a:schemeClr val="bg2">
                    <a:lumMod val="85000"/>
                    <a:lumOff val="15000"/>
                  </a:schemeClr>
                </a:solidFill>
              </a:rPr>
              <a:t>方体的匹配</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又容易知道</a:t>
            </a:r>
            <a:r>
              <a:rPr lang="en-US" altLang="zh-CN" sz="2400" dirty="0" smtClean="0">
                <a:solidFill>
                  <a:schemeClr val="bg2">
                    <a:lumMod val="85000"/>
                    <a:lumOff val="15000"/>
                  </a:schemeClr>
                </a:solidFill>
              </a:rPr>
              <a:t>: </a:t>
            </a:r>
            <a:r>
              <a:rPr lang="en-US" altLang="zh-CN" sz="2400" dirty="0" smtClean="0">
                <a:solidFill>
                  <a:schemeClr val="bg2">
                    <a:lumMod val="85000"/>
                    <a:lumOff val="15000"/>
                  </a:schemeClr>
                </a:solidFill>
                <a:cs typeface="Times New Roman" panose="02020603050405020304" pitchFamily="18" charset="0"/>
              </a:rPr>
              <a:t>|M|=2</a:t>
            </a:r>
            <a:r>
              <a:rPr lang="en-US" altLang="zh-CN" sz="2400" baseline="30000" dirty="0" smtClean="0">
                <a:solidFill>
                  <a:schemeClr val="bg2">
                    <a:lumMod val="85000"/>
                    <a:lumOff val="15000"/>
                  </a:schemeClr>
                </a:solidFill>
                <a:cs typeface="Times New Roman" panose="02020603050405020304" pitchFamily="18" charset="0"/>
              </a:rPr>
              <a:t>k−1</a:t>
            </a:r>
            <a:r>
              <a:rPr lang="en-US" altLang="zh-CN" sz="2400" dirty="0" smtClean="0">
                <a:solidFill>
                  <a:schemeClr val="bg2">
                    <a:lumMod val="85000"/>
                    <a:lumOff val="15000"/>
                  </a:schemeClr>
                </a:solidFill>
                <a:cs typeface="Times New Roman" panose="02020603050405020304" pitchFamily="18" charset="0"/>
              </a:rPr>
              <a:t>. </a:t>
            </a:r>
            <a:r>
              <a:rPr lang="zh-CN" altLang="en-US" sz="2400" dirty="0" smtClean="0">
                <a:solidFill>
                  <a:schemeClr val="bg2">
                    <a:lumMod val="85000"/>
                    <a:lumOff val="15000"/>
                  </a:schemeClr>
                </a:solidFill>
                <a:cs typeface="Times New Roman" panose="02020603050405020304" pitchFamily="18" charset="0"/>
              </a:rPr>
              <a:t>所以</a:t>
            </a:r>
            <a:r>
              <a:rPr lang="en-US" altLang="zh-CN" sz="2400" dirty="0" smtClean="0">
                <a:solidFill>
                  <a:schemeClr val="bg2">
                    <a:lumMod val="85000"/>
                    <a:lumOff val="15000"/>
                  </a:schemeClr>
                </a:solidFill>
                <a:cs typeface="Times New Roman" panose="02020603050405020304" pitchFamily="18" charset="0"/>
              </a:rPr>
              <a:t>M</a:t>
            </a:r>
            <a:r>
              <a:rPr lang="zh-CN" altLang="en-US" sz="2400" dirty="0" smtClean="0">
                <a:solidFill>
                  <a:schemeClr val="bg2">
                    <a:lumMod val="85000"/>
                    <a:lumOff val="15000"/>
                  </a:schemeClr>
                </a:solidFill>
                <a:cs typeface="Times New Roman" panose="02020603050405020304" pitchFamily="18" charset="0"/>
              </a:rPr>
              <a:t>是完美匹配</a:t>
            </a:r>
            <a:r>
              <a:rPr lang="en-US" altLang="zh-CN" sz="2400" dirty="0" smtClean="0">
                <a:solidFill>
                  <a:schemeClr val="bg2">
                    <a:lumMod val="85000"/>
                    <a:lumOff val="15000"/>
                  </a:schemeClr>
                </a:solidFill>
                <a:cs typeface="Times New Roman" panose="02020603050405020304" pitchFamily="18" charset="0"/>
              </a:rPr>
              <a:t>.</a:t>
            </a:r>
            <a:endParaRPr lang="en-US" altLang="zh-CN" sz="2400" baseline="30000" dirty="0" smtClean="0">
              <a:solidFill>
                <a:schemeClr val="bg2">
                  <a:lumMod val="85000"/>
                  <a:lumOff val="15000"/>
                </a:schemeClr>
              </a:solidFill>
              <a:cs typeface="Times New Roman" panose="02020603050405020304" pitchFamily="18" charset="0"/>
            </a:endParaRPr>
          </a:p>
        </p:txBody>
      </p:sp>
      <p:sp>
        <p:nvSpPr>
          <p:cNvPr id="763911" name="Text Box 7"/>
          <p:cNvSpPr txBox="1">
            <a:spLocks noChangeArrowheads="1"/>
          </p:cNvSpPr>
          <p:nvPr/>
        </p:nvSpPr>
        <p:spPr bwMode="auto">
          <a:xfrm>
            <a:off x="355600" y="4751388"/>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a:t>
            </a:r>
            <a:r>
              <a:rPr lang="en-US" altLang="zh-CN" sz="2400" dirty="0" smtClean="0">
                <a:solidFill>
                  <a:schemeClr val="bg2">
                    <a:lumMod val="85000"/>
                    <a:lumOff val="15000"/>
                  </a:schemeClr>
                </a:solidFill>
              </a:rPr>
              <a:t>(2) </a:t>
            </a:r>
            <a:r>
              <a:rPr lang="zh-CN" altLang="en-US" sz="2400" dirty="0" smtClean="0">
                <a:solidFill>
                  <a:schemeClr val="bg2">
                    <a:lumMod val="85000"/>
                    <a:lumOff val="15000"/>
                  </a:schemeClr>
                </a:solidFill>
              </a:rPr>
              <a:t>我们用归纳法求</a:t>
            </a:r>
            <a:r>
              <a:rPr lang="en-US" altLang="zh-CN" sz="2400" dirty="0" smtClean="0">
                <a:solidFill>
                  <a:schemeClr val="bg2">
                    <a:lumMod val="85000"/>
                    <a:lumOff val="15000"/>
                  </a:schemeClr>
                </a:solidFill>
              </a:rPr>
              <a:t>K</a:t>
            </a:r>
            <a:r>
              <a:rPr lang="en-US" altLang="zh-CN" sz="2400" baseline="-25000" dirty="0" smtClean="0">
                <a:solidFill>
                  <a:schemeClr val="bg2">
                    <a:lumMod val="85000"/>
                    <a:lumOff val="15000"/>
                  </a:schemeClr>
                </a:solidFill>
              </a:rPr>
              <a:t>2n</a:t>
            </a:r>
            <a:r>
              <a:rPr lang="zh-CN" altLang="en-US" sz="2400" dirty="0" smtClean="0">
                <a:solidFill>
                  <a:schemeClr val="bg2">
                    <a:lumMod val="85000"/>
                    <a:lumOff val="15000"/>
                  </a:schemeClr>
                </a:solidFill>
              </a:rPr>
              <a:t>和</a:t>
            </a:r>
            <a:r>
              <a:rPr lang="en-US" altLang="zh-CN" sz="2400" dirty="0" err="1" smtClean="0">
                <a:solidFill>
                  <a:schemeClr val="bg2">
                    <a:lumMod val="85000"/>
                    <a:lumOff val="15000"/>
                  </a:schemeClr>
                </a:solidFill>
              </a:rPr>
              <a:t>K</a:t>
            </a:r>
            <a:r>
              <a:rPr lang="en-US" altLang="zh-CN" sz="2400" baseline="-25000" dirty="0" err="1" smtClean="0">
                <a:solidFill>
                  <a:schemeClr val="bg2">
                    <a:lumMod val="85000"/>
                    <a:lumOff val="15000"/>
                  </a:schemeClr>
                </a:solidFill>
              </a:rPr>
              <a:t>n,n</a:t>
            </a:r>
            <a:r>
              <a:rPr lang="zh-CN" altLang="en-US" sz="2400" dirty="0" smtClean="0">
                <a:solidFill>
                  <a:schemeClr val="bg2">
                    <a:lumMod val="85000"/>
                    <a:lumOff val="15000"/>
                  </a:schemeClr>
                </a:solidFill>
              </a:rPr>
              <a:t>中不同的完美匹配的个数</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endParaRPr>
          </a:p>
        </p:txBody>
      </p:sp>
      <p:sp>
        <p:nvSpPr>
          <p:cNvPr id="763912" name="Text Box 8"/>
          <p:cNvSpPr txBox="1">
            <a:spLocks noChangeArrowheads="1"/>
          </p:cNvSpPr>
          <p:nvPr/>
        </p:nvSpPr>
        <p:spPr bwMode="auto">
          <a:xfrm>
            <a:off x="292100" y="5133975"/>
            <a:ext cx="8534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dirty="0" smtClean="0">
                <a:solidFill>
                  <a:schemeClr val="bg2">
                    <a:lumMod val="85000"/>
                    <a:lumOff val="15000"/>
                  </a:schemeClr>
                </a:solidFill>
              </a:rPr>
              <a:t>     K</a:t>
            </a:r>
            <a:r>
              <a:rPr lang="en-US" altLang="zh-CN" sz="2400" baseline="-25000" dirty="0" smtClean="0">
                <a:solidFill>
                  <a:schemeClr val="bg2">
                    <a:lumMod val="85000"/>
                    <a:lumOff val="15000"/>
                  </a:schemeClr>
                </a:solidFill>
              </a:rPr>
              <a:t>2n</a:t>
            </a:r>
            <a:r>
              <a:rPr lang="zh-CN" altLang="en-US" sz="2400" dirty="0" smtClean="0">
                <a:solidFill>
                  <a:schemeClr val="bg2">
                    <a:lumMod val="85000"/>
                    <a:lumOff val="15000"/>
                  </a:schemeClr>
                </a:solidFill>
              </a:rPr>
              <a:t>的任意一个顶点有</a:t>
            </a:r>
            <a:r>
              <a:rPr lang="en-US" altLang="zh-CN" sz="2400" dirty="0" smtClean="0">
                <a:solidFill>
                  <a:schemeClr val="bg2">
                    <a:lumMod val="85000"/>
                    <a:lumOff val="15000"/>
                  </a:schemeClr>
                </a:solidFill>
              </a:rPr>
              <a:t>2n</a:t>
            </a:r>
            <a:r>
              <a:rPr lang="en-US" altLang="zh-CN" sz="2400" dirty="0" smtClean="0">
                <a:solidFill>
                  <a:schemeClr val="bg2">
                    <a:lumMod val="85000"/>
                    <a:lumOff val="15000"/>
                  </a:schemeClr>
                </a:solidFill>
                <a:cs typeface="Times New Roman" panose="02020603050405020304" pitchFamily="18" charset="0"/>
              </a:rPr>
              <a:t>−</a:t>
            </a:r>
            <a:r>
              <a:rPr lang="en-US" altLang="zh-CN" sz="2400" dirty="0" smtClean="0">
                <a:solidFill>
                  <a:schemeClr val="bg2">
                    <a:lumMod val="85000"/>
                    <a:lumOff val="15000"/>
                  </a:schemeClr>
                </a:solidFill>
              </a:rPr>
              <a:t>1</a:t>
            </a:r>
            <a:r>
              <a:rPr lang="zh-CN" altLang="en-US" sz="2400" dirty="0" smtClean="0">
                <a:solidFill>
                  <a:schemeClr val="bg2">
                    <a:lumMod val="85000"/>
                    <a:lumOff val="15000"/>
                  </a:schemeClr>
                </a:solidFill>
              </a:rPr>
              <a:t>种不同的方法被匹配</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所以</a:t>
            </a:r>
            <a:r>
              <a:rPr lang="en-US" altLang="zh-CN" sz="2400" dirty="0" smtClean="0">
                <a:solidFill>
                  <a:schemeClr val="bg2">
                    <a:lumMod val="85000"/>
                    <a:lumOff val="15000"/>
                  </a:schemeClr>
                </a:solidFill>
              </a:rPr>
              <a:t>K</a:t>
            </a:r>
            <a:r>
              <a:rPr lang="en-US" altLang="zh-CN" sz="2400" baseline="-25000" dirty="0" smtClean="0">
                <a:solidFill>
                  <a:schemeClr val="bg2">
                    <a:lumMod val="85000"/>
                    <a:lumOff val="15000"/>
                  </a:schemeClr>
                </a:solidFill>
              </a:rPr>
              <a:t>2n</a:t>
            </a:r>
            <a:r>
              <a:rPr lang="zh-CN" altLang="en-US" sz="2400" dirty="0" smtClean="0">
                <a:solidFill>
                  <a:schemeClr val="bg2">
                    <a:lumMod val="85000"/>
                    <a:lumOff val="15000"/>
                  </a:schemeClr>
                </a:solidFill>
              </a:rPr>
              <a:t>的不同完美匹配个数等于</a:t>
            </a:r>
            <a:r>
              <a:rPr lang="en-US" altLang="zh-CN" sz="2400" dirty="0" smtClean="0">
                <a:solidFill>
                  <a:schemeClr val="bg2">
                    <a:lumMod val="85000"/>
                    <a:lumOff val="15000"/>
                  </a:schemeClr>
                </a:solidFill>
              </a:rPr>
              <a:t>(2n</a:t>
            </a:r>
            <a:r>
              <a:rPr lang="en-US" altLang="zh-CN" sz="2400" dirty="0" smtClean="0">
                <a:solidFill>
                  <a:schemeClr val="bg2">
                    <a:lumMod val="85000"/>
                    <a:lumOff val="15000"/>
                  </a:schemeClr>
                </a:solidFill>
                <a:cs typeface="Times New Roman" panose="02020603050405020304" pitchFamily="18" charset="0"/>
              </a:rPr>
              <a:t>−</a:t>
            </a:r>
            <a:r>
              <a:rPr lang="en-US" altLang="zh-CN" sz="2400" dirty="0" smtClean="0">
                <a:solidFill>
                  <a:schemeClr val="bg2">
                    <a:lumMod val="85000"/>
                    <a:lumOff val="15000"/>
                  </a:schemeClr>
                </a:solidFill>
              </a:rPr>
              <a:t>1)K</a:t>
            </a:r>
            <a:r>
              <a:rPr lang="en-US" altLang="zh-CN" sz="2400" baseline="-25000" dirty="0" smtClean="0">
                <a:solidFill>
                  <a:schemeClr val="bg2">
                    <a:lumMod val="85000"/>
                    <a:lumOff val="15000"/>
                  </a:schemeClr>
                </a:solidFill>
              </a:rPr>
              <a:t>2n</a:t>
            </a:r>
            <a:r>
              <a:rPr lang="en-US" altLang="zh-CN" sz="2400" baseline="-25000" dirty="0" smtClean="0">
                <a:solidFill>
                  <a:schemeClr val="bg2">
                    <a:lumMod val="85000"/>
                    <a:lumOff val="15000"/>
                  </a:schemeClr>
                </a:solidFill>
                <a:cs typeface="Times New Roman" panose="02020603050405020304" pitchFamily="18" charset="0"/>
              </a:rPr>
              <a:t>−</a:t>
            </a:r>
            <a:r>
              <a:rPr lang="en-US" altLang="zh-CN" sz="2400" baseline="-25000" dirty="0" smtClean="0">
                <a:solidFill>
                  <a:schemeClr val="bg2">
                    <a:lumMod val="85000"/>
                    <a:lumOff val="15000"/>
                  </a:schemeClr>
                </a:solidFill>
              </a:rPr>
              <a:t>2</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如此推下去</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可以归纳出</a:t>
            </a:r>
            <a:r>
              <a:rPr lang="en-US" altLang="zh-CN" sz="2400" dirty="0" smtClean="0">
                <a:solidFill>
                  <a:schemeClr val="bg2">
                    <a:lumMod val="85000"/>
                    <a:lumOff val="15000"/>
                  </a:schemeClr>
                </a:solidFill>
              </a:rPr>
              <a:t>K</a:t>
            </a:r>
            <a:r>
              <a:rPr lang="en-US" altLang="zh-CN" sz="2400" baseline="-25000" dirty="0" smtClean="0">
                <a:solidFill>
                  <a:schemeClr val="bg2">
                    <a:lumMod val="85000"/>
                    <a:lumOff val="15000"/>
                  </a:schemeClr>
                </a:solidFill>
              </a:rPr>
              <a:t>2n</a:t>
            </a:r>
            <a:r>
              <a:rPr lang="zh-CN" altLang="en-US" sz="2400" dirty="0" smtClean="0">
                <a:solidFill>
                  <a:schemeClr val="bg2">
                    <a:lumMod val="85000"/>
                    <a:lumOff val="15000"/>
                  </a:schemeClr>
                </a:solidFill>
              </a:rPr>
              <a:t>的不同完美匹配个数为</a:t>
            </a:r>
            <a:r>
              <a:rPr lang="en-US" altLang="zh-CN" sz="2400" dirty="0" smtClean="0">
                <a:solidFill>
                  <a:schemeClr val="bg2">
                    <a:lumMod val="85000"/>
                    <a:lumOff val="15000"/>
                  </a:schemeClr>
                </a:solidFill>
              </a:rPr>
              <a:t>: (2n</a:t>
            </a:r>
            <a:r>
              <a:rPr lang="en-US" altLang="zh-CN" sz="2400" dirty="0" smtClean="0">
                <a:solidFill>
                  <a:schemeClr val="bg2">
                    <a:lumMod val="85000"/>
                    <a:lumOff val="15000"/>
                  </a:schemeClr>
                </a:solidFill>
                <a:cs typeface="Times New Roman" panose="02020603050405020304" pitchFamily="18" charset="0"/>
              </a:rPr>
              <a:t>−</a:t>
            </a:r>
            <a:r>
              <a:rPr lang="en-US" altLang="zh-CN" sz="2400" dirty="0" smtClean="0">
                <a:solidFill>
                  <a:schemeClr val="bg2">
                    <a:lumMod val="85000"/>
                    <a:lumOff val="15000"/>
                  </a:schemeClr>
                </a:solidFill>
              </a:rPr>
              <a:t>1)!!</a:t>
            </a:r>
            <a:endParaRPr lang="en-US" altLang="zh-CN" sz="2400" baseline="-25000" dirty="0" smtClean="0">
              <a:solidFill>
                <a:schemeClr val="bg2">
                  <a:lumMod val="85000"/>
                  <a:lumOff val="15000"/>
                </a:schemeClr>
              </a:solidFill>
            </a:endParaRPr>
          </a:p>
        </p:txBody>
      </p:sp>
      <p:sp>
        <p:nvSpPr>
          <p:cNvPr id="763914" name="Text Box 10"/>
          <p:cNvSpPr txBox="1">
            <a:spLocks noChangeArrowheads="1"/>
          </p:cNvSpPr>
          <p:nvPr/>
        </p:nvSpPr>
        <p:spPr bwMode="auto">
          <a:xfrm>
            <a:off x="292100" y="6281738"/>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同样的推导方法可归纳出</a:t>
            </a:r>
            <a:r>
              <a:rPr lang="en-US" altLang="zh-CN" sz="2400" dirty="0" err="1" smtClean="0">
                <a:solidFill>
                  <a:schemeClr val="bg2">
                    <a:lumMod val="85000"/>
                    <a:lumOff val="15000"/>
                  </a:schemeClr>
                </a:solidFill>
              </a:rPr>
              <a:t>K</a:t>
            </a:r>
            <a:r>
              <a:rPr lang="en-US" altLang="zh-CN" sz="2400" baseline="-25000" dirty="0" err="1" smtClean="0">
                <a:solidFill>
                  <a:schemeClr val="bg2">
                    <a:lumMod val="85000"/>
                    <a:lumOff val="15000"/>
                  </a:schemeClr>
                </a:solidFill>
              </a:rPr>
              <a:t>n,n</a:t>
            </a:r>
            <a:r>
              <a:rPr lang="zh-CN" altLang="en-US" sz="2400" dirty="0" smtClean="0">
                <a:solidFill>
                  <a:schemeClr val="bg2">
                    <a:lumMod val="85000"/>
                    <a:lumOff val="15000"/>
                  </a:schemeClr>
                </a:solidFill>
              </a:rPr>
              <a:t>的不同完美匹配个数为</a:t>
            </a:r>
            <a:r>
              <a:rPr lang="en-US" altLang="zh-CN" sz="2400" dirty="0" smtClean="0">
                <a:solidFill>
                  <a:schemeClr val="bg2">
                    <a:lumMod val="85000"/>
                    <a:lumOff val="15000"/>
                  </a:schemeClr>
                </a:solidFill>
              </a:rPr>
              <a:t>: n!</a:t>
            </a:r>
            <a:endParaRPr lang="en-US" altLang="zh-CN" sz="2400" baseline="-25000" dirty="0" smtClean="0">
              <a:solidFill>
                <a:schemeClr val="bg2">
                  <a:lumMod val="85000"/>
                  <a:lumOff val="15000"/>
                </a:schemeClr>
              </a:solidFill>
            </a:endParaRPr>
          </a:p>
        </p:txBody>
      </p:sp>
      <p:grpSp>
        <p:nvGrpSpPr>
          <p:cNvPr id="47" name="组合 46"/>
          <p:cNvGrpSpPr>
            <a:grpSpLocks/>
          </p:cNvGrpSpPr>
          <p:nvPr/>
        </p:nvGrpSpPr>
        <p:grpSpPr bwMode="auto">
          <a:xfrm>
            <a:off x="2286000" y="2289175"/>
            <a:ext cx="1292225" cy="1241425"/>
            <a:chOff x="1335129" y="3553206"/>
            <a:chExt cx="1291324" cy="1241941"/>
          </a:xfrm>
        </p:grpSpPr>
        <p:sp>
          <p:nvSpPr>
            <p:cNvPr id="23591" name="椭圆 28"/>
            <p:cNvSpPr>
              <a:spLocks noChangeArrowheads="1"/>
            </p:cNvSpPr>
            <p:nvPr/>
          </p:nvSpPr>
          <p:spPr bwMode="auto">
            <a:xfrm>
              <a:off x="1344647" y="3570676"/>
              <a:ext cx="125326" cy="131817"/>
            </a:xfrm>
            <a:prstGeom prst="ellipse">
              <a:avLst/>
            </a:prstGeom>
            <a:solidFill>
              <a:srgbClr val="000000"/>
            </a:solidFill>
            <a:ln w="3175" algn="ctr">
              <a:solidFill>
                <a:srgbClr val="810080"/>
              </a:solidFill>
              <a:miter lim="800000"/>
              <a:headEnd/>
              <a:tailEnd/>
            </a:ln>
          </p:spPr>
          <p:txBody>
            <a:bodyPr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endParaRPr lang="zh-CN" altLang="en-US" sz="2400" smtClean="0">
                <a:solidFill>
                  <a:schemeClr val="bg2">
                    <a:lumMod val="85000"/>
                    <a:lumOff val="15000"/>
                  </a:schemeClr>
                </a:solidFill>
              </a:endParaRPr>
            </a:p>
          </p:txBody>
        </p:sp>
        <p:sp>
          <p:nvSpPr>
            <p:cNvPr id="23592" name="椭圆 29"/>
            <p:cNvSpPr>
              <a:spLocks noChangeArrowheads="1"/>
            </p:cNvSpPr>
            <p:nvPr/>
          </p:nvSpPr>
          <p:spPr bwMode="auto">
            <a:xfrm>
              <a:off x="2501128" y="3553206"/>
              <a:ext cx="125325" cy="131818"/>
            </a:xfrm>
            <a:prstGeom prst="ellipse">
              <a:avLst/>
            </a:prstGeom>
            <a:solidFill>
              <a:srgbClr val="000000"/>
            </a:solidFill>
            <a:ln w="3175" algn="ctr">
              <a:solidFill>
                <a:srgbClr val="810080"/>
              </a:solidFill>
              <a:miter lim="800000"/>
              <a:headEnd/>
              <a:tailEnd/>
            </a:ln>
          </p:spPr>
          <p:txBody>
            <a:bodyPr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endParaRPr lang="zh-CN" altLang="en-US" sz="2400" smtClean="0">
                <a:solidFill>
                  <a:schemeClr val="bg2">
                    <a:lumMod val="85000"/>
                    <a:lumOff val="15000"/>
                  </a:schemeClr>
                </a:solidFill>
              </a:endParaRPr>
            </a:p>
          </p:txBody>
        </p:sp>
        <p:sp>
          <p:nvSpPr>
            <p:cNvPr id="23593" name="椭圆 30"/>
            <p:cNvSpPr>
              <a:spLocks noChangeArrowheads="1"/>
            </p:cNvSpPr>
            <p:nvPr/>
          </p:nvSpPr>
          <p:spPr bwMode="auto">
            <a:xfrm>
              <a:off x="2491610" y="4655389"/>
              <a:ext cx="125325" cy="130229"/>
            </a:xfrm>
            <a:prstGeom prst="ellipse">
              <a:avLst/>
            </a:prstGeom>
            <a:solidFill>
              <a:srgbClr val="000000"/>
            </a:solidFill>
            <a:ln w="3175" algn="ctr">
              <a:solidFill>
                <a:srgbClr val="810080"/>
              </a:solidFill>
              <a:miter lim="800000"/>
              <a:headEnd/>
              <a:tailEnd/>
            </a:ln>
          </p:spPr>
          <p:txBody>
            <a:bodyPr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endParaRPr lang="zh-CN" altLang="en-US" sz="2400" smtClean="0">
                <a:solidFill>
                  <a:schemeClr val="bg2">
                    <a:lumMod val="85000"/>
                    <a:lumOff val="15000"/>
                  </a:schemeClr>
                </a:solidFill>
              </a:endParaRPr>
            </a:p>
          </p:txBody>
        </p:sp>
        <p:sp>
          <p:nvSpPr>
            <p:cNvPr id="23594" name="椭圆 31"/>
            <p:cNvSpPr>
              <a:spLocks noChangeArrowheads="1"/>
            </p:cNvSpPr>
            <p:nvPr/>
          </p:nvSpPr>
          <p:spPr bwMode="auto">
            <a:xfrm>
              <a:off x="1335129" y="4663330"/>
              <a:ext cx="125326" cy="131817"/>
            </a:xfrm>
            <a:prstGeom prst="ellipse">
              <a:avLst/>
            </a:prstGeom>
            <a:solidFill>
              <a:srgbClr val="000000"/>
            </a:solidFill>
            <a:ln w="3175" algn="ctr">
              <a:solidFill>
                <a:srgbClr val="810080"/>
              </a:solidFill>
              <a:miter lim="800000"/>
              <a:headEnd/>
              <a:tailEnd/>
            </a:ln>
          </p:spPr>
          <p:txBody>
            <a:bodyPr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endParaRPr lang="zh-CN" altLang="en-US" sz="2400" smtClean="0">
                <a:solidFill>
                  <a:schemeClr val="bg2">
                    <a:lumMod val="85000"/>
                    <a:lumOff val="15000"/>
                  </a:schemeClr>
                </a:solidFill>
              </a:endParaRPr>
            </a:p>
          </p:txBody>
        </p:sp>
        <p:cxnSp>
          <p:nvCxnSpPr>
            <p:cNvPr id="52" name="直接连接符 51"/>
            <p:cNvCxnSpPr/>
            <p:nvPr/>
          </p:nvCxnSpPr>
          <p:spPr>
            <a:xfrm>
              <a:off x="2564584" y="3672318"/>
              <a:ext cx="0" cy="975130"/>
            </a:xfrm>
            <a:prstGeom prst="line">
              <a:avLst/>
            </a:prstGeom>
            <a:ln w="28575">
              <a:solidFill>
                <a:srgbClr val="81008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471559" y="3643732"/>
              <a:ext cx="1034328" cy="0"/>
            </a:xfrm>
            <a:prstGeom prst="line">
              <a:avLst/>
            </a:prstGeom>
            <a:ln w="28575">
              <a:solidFill>
                <a:srgbClr val="81008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454109" y="4736386"/>
              <a:ext cx="1053365" cy="0"/>
            </a:xfrm>
            <a:prstGeom prst="line">
              <a:avLst/>
            </a:prstGeom>
            <a:ln w="28575">
              <a:solidFill>
                <a:srgbClr val="810080"/>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398585" y="3699317"/>
              <a:ext cx="6346" cy="960837"/>
            </a:xfrm>
            <a:prstGeom prst="line">
              <a:avLst/>
            </a:prstGeom>
            <a:ln w="28575">
              <a:solidFill>
                <a:srgbClr val="810080"/>
              </a:solidFill>
            </a:ln>
          </p:spPr>
          <p:style>
            <a:lnRef idx="1">
              <a:schemeClr val="accent1"/>
            </a:lnRef>
            <a:fillRef idx="0">
              <a:schemeClr val="accent1"/>
            </a:fillRef>
            <a:effectRef idx="0">
              <a:schemeClr val="accent1"/>
            </a:effectRef>
            <a:fontRef idx="minor">
              <a:schemeClr val="tx1"/>
            </a:fontRef>
          </p:style>
        </p:cxnSp>
      </p:grpSp>
      <p:sp>
        <p:nvSpPr>
          <p:cNvPr id="56" name="Text Box 252"/>
          <p:cNvSpPr txBox="1">
            <a:spLocks noChangeArrowheads="1"/>
          </p:cNvSpPr>
          <p:nvPr/>
        </p:nvSpPr>
        <p:spPr bwMode="auto">
          <a:xfrm>
            <a:off x="2211388" y="1752600"/>
            <a:ext cx="287337"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just">
              <a:spcAft>
                <a:spcPts val="0"/>
              </a:spcAft>
              <a:defRPr/>
            </a:pPr>
            <a:r>
              <a:rPr lang="en-US" sz="2000" kern="100" dirty="0">
                <a:solidFill>
                  <a:srgbClr val="810080"/>
                </a:solidFill>
              </a:rPr>
              <a:t>00</a:t>
            </a:r>
            <a:endParaRPr lang="zh-CN" sz="2000" kern="100" dirty="0">
              <a:solidFill>
                <a:srgbClr val="810080"/>
              </a:solidFill>
            </a:endParaRPr>
          </a:p>
        </p:txBody>
      </p:sp>
      <p:sp>
        <p:nvSpPr>
          <p:cNvPr id="57" name="Text Box 252"/>
          <p:cNvSpPr txBox="1">
            <a:spLocks noChangeArrowheads="1"/>
          </p:cNvSpPr>
          <p:nvPr/>
        </p:nvSpPr>
        <p:spPr bwMode="auto">
          <a:xfrm>
            <a:off x="3417888" y="1754188"/>
            <a:ext cx="2762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just">
              <a:spcAft>
                <a:spcPts val="0"/>
              </a:spcAft>
              <a:defRPr/>
            </a:pPr>
            <a:r>
              <a:rPr lang="en-US" sz="2000" kern="100" dirty="0">
                <a:solidFill>
                  <a:srgbClr val="810080"/>
                </a:solidFill>
              </a:rPr>
              <a:t>01</a:t>
            </a:r>
            <a:endParaRPr lang="zh-CN" sz="2000" kern="100" dirty="0">
              <a:solidFill>
                <a:srgbClr val="810080"/>
              </a:solidFill>
            </a:endParaRPr>
          </a:p>
        </p:txBody>
      </p:sp>
      <p:sp>
        <p:nvSpPr>
          <p:cNvPr id="58" name="Text Box 252"/>
          <p:cNvSpPr txBox="1">
            <a:spLocks noChangeArrowheads="1"/>
          </p:cNvSpPr>
          <p:nvPr/>
        </p:nvSpPr>
        <p:spPr bwMode="auto">
          <a:xfrm>
            <a:off x="2205038" y="3663950"/>
            <a:ext cx="287337"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just">
              <a:spcAft>
                <a:spcPts val="0"/>
              </a:spcAft>
              <a:defRPr/>
            </a:pPr>
            <a:r>
              <a:rPr lang="en-US" sz="2000" kern="100" dirty="0">
                <a:solidFill>
                  <a:srgbClr val="810080"/>
                </a:solidFill>
              </a:rPr>
              <a:t>10</a:t>
            </a:r>
            <a:endParaRPr lang="zh-CN" sz="2000" kern="100" dirty="0">
              <a:solidFill>
                <a:srgbClr val="810080"/>
              </a:solidFill>
            </a:endParaRPr>
          </a:p>
        </p:txBody>
      </p:sp>
      <p:sp>
        <p:nvSpPr>
          <p:cNvPr id="59" name="Text Box 252"/>
          <p:cNvSpPr txBox="1">
            <a:spLocks noChangeArrowheads="1"/>
          </p:cNvSpPr>
          <p:nvPr/>
        </p:nvSpPr>
        <p:spPr bwMode="auto">
          <a:xfrm>
            <a:off x="3430588" y="3663950"/>
            <a:ext cx="27622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just">
              <a:spcAft>
                <a:spcPts val="0"/>
              </a:spcAft>
              <a:defRPr/>
            </a:pPr>
            <a:r>
              <a:rPr lang="en-US" sz="2000" kern="100" dirty="0">
                <a:solidFill>
                  <a:srgbClr val="810080"/>
                </a:solidFill>
              </a:rPr>
              <a:t>11</a:t>
            </a:r>
            <a:endParaRPr lang="zh-CN" sz="2000" kern="100" dirty="0">
              <a:solidFill>
                <a:srgbClr val="810080"/>
              </a:solidFill>
            </a:endParaRPr>
          </a:p>
        </p:txBody>
      </p:sp>
      <p:grpSp>
        <p:nvGrpSpPr>
          <p:cNvPr id="60" name="组合 59"/>
          <p:cNvGrpSpPr>
            <a:grpSpLocks/>
          </p:cNvGrpSpPr>
          <p:nvPr/>
        </p:nvGrpSpPr>
        <p:grpSpPr bwMode="auto">
          <a:xfrm>
            <a:off x="4179888" y="2295525"/>
            <a:ext cx="1290637" cy="1241425"/>
            <a:chOff x="1335129" y="3553206"/>
            <a:chExt cx="1291324" cy="1241941"/>
          </a:xfrm>
        </p:grpSpPr>
        <p:sp>
          <p:nvSpPr>
            <p:cNvPr id="23583" name="椭圆 66"/>
            <p:cNvSpPr>
              <a:spLocks noChangeArrowheads="1"/>
            </p:cNvSpPr>
            <p:nvPr/>
          </p:nvSpPr>
          <p:spPr bwMode="auto">
            <a:xfrm>
              <a:off x="1344659" y="3570676"/>
              <a:ext cx="125479" cy="131817"/>
            </a:xfrm>
            <a:prstGeom prst="ellipse">
              <a:avLst/>
            </a:prstGeom>
            <a:solidFill>
              <a:srgbClr val="000000"/>
            </a:solidFill>
            <a:ln w="3175" algn="ctr">
              <a:solidFill>
                <a:srgbClr val="810080"/>
              </a:solidFill>
              <a:miter lim="800000"/>
              <a:headEnd/>
              <a:tailEnd/>
            </a:ln>
          </p:spPr>
          <p:txBody>
            <a:bodyPr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endParaRPr lang="zh-CN" altLang="en-US" sz="2400" smtClean="0">
                <a:solidFill>
                  <a:schemeClr val="bg2">
                    <a:lumMod val="85000"/>
                    <a:lumOff val="15000"/>
                  </a:schemeClr>
                </a:solidFill>
              </a:endParaRPr>
            </a:p>
          </p:txBody>
        </p:sp>
        <p:sp>
          <p:nvSpPr>
            <p:cNvPr id="23584" name="椭圆 67"/>
            <p:cNvSpPr>
              <a:spLocks noChangeArrowheads="1"/>
            </p:cNvSpPr>
            <p:nvPr/>
          </p:nvSpPr>
          <p:spPr bwMode="auto">
            <a:xfrm>
              <a:off x="2500974" y="3553206"/>
              <a:ext cx="125479" cy="131818"/>
            </a:xfrm>
            <a:prstGeom prst="ellipse">
              <a:avLst/>
            </a:prstGeom>
            <a:solidFill>
              <a:srgbClr val="000000"/>
            </a:solidFill>
            <a:ln w="3175" algn="ctr">
              <a:solidFill>
                <a:srgbClr val="810080"/>
              </a:solidFill>
              <a:miter lim="800000"/>
              <a:headEnd/>
              <a:tailEnd/>
            </a:ln>
          </p:spPr>
          <p:txBody>
            <a:bodyPr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endParaRPr lang="zh-CN" altLang="en-US" sz="2400" smtClean="0">
                <a:solidFill>
                  <a:schemeClr val="bg2">
                    <a:lumMod val="85000"/>
                    <a:lumOff val="15000"/>
                  </a:schemeClr>
                </a:solidFill>
              </a:endParaRPr>
            </a:p>
          </p:txBody>
        </p:sp>
        <p:sp>
          <p:nvSpPr>
            <p:cNvPr id="23585" name="椭圆 68"/>
            <p:cNvSpPr>
              <a:spLocks noChangeArrowheads="1"/>
            </p:cNvSpPr>
            <p:nvPr/>
          </p:nvSpPr>
          <p:spPr bwMode="auto">
            <a:xfrm>
              <a:off x="2491444" y="4655389"/>
              <a:ext cx="125479" cy="130229"/>
            </a:xfrm>
            <a:prstGeom prst="ellipse">
              <a:avLst/>
            </a:prstGeom>
            <a:solidFill>
              <a:srgbClr val="000000"/>
            </a:solidFill>
            <a:ln w="3175" algn="ctr">
              <a:solidFill>
                <a:srgbClr val="810080"/>
              </a:solidFill>
              <a:miter lim="800000"/>
              <a:headEnd/>
              <a:tailEnd/>
            </a:ln>
          </p:spPr>
          <p:txBody>
            <a:bodyPr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endParaRPr lang="zh-CN" altLang="en-US" sz="2400" smtClean="0">
                <a:solidFill>
                  <a:schemeClr val="bg2">
                    <a:lumMod val="85000"/>
                    <a:lumOff val="15000"/>
                  </a:schemeClr>
                </a:solidFill>
              </a:endParaRPr>
            </a:p>
          </p:txBody>
        </p:sp>
        <p:sp>
          <p:nvSpPr>
            <p:cNvPr id="23586" name="椭圆 69"/>
            <p:cNvSpPr>
              <a:spLocks noChangeArrowheads="1"/>
            </p:cNvSpPr>
            <p:nvPr/>
          </p:nvSpPr>
          <p:spPr bwMode="auto">
            <a:xfrm>
              <a:off x="1335129" y="4663330"/>
              <a:ext cx="125479" cy="131817"/>
            </a:xfrm>
            <a:prstGeom prst="ellipse">
              <a:avLst/>
            </a:prstGeom>
            <a:solidFill>
              <a:srgbClr val="000000"/>
            </a:solidFill>
            <a:ln w="3175" algn="ctr">
              <a:solidFill>
                <a:srgbClr val="810080"/>
              </a:solidFill>
              <a:miter lim="800000"/>
              <a:headEnd/>
              <a:tailEnd/>
            </a:ln>
          </p:spPr>
          <p:txBody>
            <a:bodyPr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endParaRPr lang="zh-CN" altLang="en-US" sz="2400" smtClean="0">
                <a:solidFill>
                  <a:schemeClr val="bg2">
                    <a:lumMod val="85000"/>
                    <a:lumOff val="15000"/>
                  </a:schemeClr>
                </a:solidFill>
              </a:endParaRPr>
            </a:p>
          </p:txBody>
        </p:sp>
        <p:cxnSp>
          <p:nvCxnSpPr>
            <p:cNvPr id="65" name="直接连接符 64"/>
            <p:cNvCxnSpPr/>
            <p:nvPr/>
          </p:nvCxnSpPr>
          <p:spPr>
            <a:xfrm>
              <a:off x="2564508" y="3672318"/>
              <a:ext cx="0" cy="975130"/>
            </a:xfrm>
            <a:prstGeom prst="line">
              <a:avLst/>
            </a:prstGeom>
            <a:ln w="28575">
              <a:solidFill>
                <a:srgbClr val="81008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471727" y="3643732"/>
              <a:ext cx="1034012" cy="0"/>
            </a:xfrm>
            <a:prstGeom prst="line">
              <a:avLst/>
            </a:prstGeom>
            <a:ln w="28575">
              <a:solidFill>
                <a:srgbClr val="81008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454254" y="4736386"/>
              <a:ext cx="1053073" cy="0"/>
            </a:xfrm>
            <a:prstGeom prst="line">
              <a:avLst/>
            </a:prstGeom>
            <a:ln w="28575">
              <a:solidFill>
                <a:srgbClr val="81008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1398663" y="3699317"/>
              <a:ext cx="6353" cy="960837"/>
            </a:xfrm>
            <a:prstGeom prst="line">
              <a:avLst/>
            </a:prstGeom>
            <a:ln w="28575">
              <a:solidFill>
                <a:srgbClr val="810080"/>
              </a:solidFill>
            </a:ln>
          </p:spPr>
          <p:style>
            <a:lnRef idx="1">
              <a:schemeClr val="accent1"/>
            </a:lnRef>
            <a:fillRef idx="0">
              <a:schemeClr val="accent1"/>
            </a:fillRef>
            <a:effectRef idx="0">
              <a:schemeClr val="accent1"/>
            </a:effectRef>
            <a:fontRef idx="minor">
              <a:schemeClr val="tx1"/>
            </a:fontRef>
          </p:style>
        </p:cxnSp>
      </p:grpSp>
      <p:sp>
        <p:nvSpPr>
          <p:cNvPr id="69" name="Text Box 252"/>
          <p:cNvSpPr txBox="1">
            <a:spLocks noChangeArrowheads="1"/>
          </p:cNvSpPr>
          <p:nvPr/>
        </p:nvSpPr>
        <p:spPr bwMode="auto">
          <a:xfrm>
            <a:off x="4103688" y="1758950"/>
            <a:ext cx="28892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just">
              <a:spcAft>
                <a:spcPts val="0"/>
              </a:spcAft>
              <a:defRPr/>
            </a:pPr>
            <a:r>
              <a:rPr lang="en-US" sz="2000" kern="100" dirty="0">
                <a:solidFill>
                  <a:srgbClr val="810080"/>
                </a:solidFill>
              </a:rPr>
              <a:t>00</a:t>
            </a:r>
            <a:endParaRPr lang="zh-CN" sz="2000" kern="100" dirty="0">
              <a:solidFill>
                <a:srgbClr val="810080"/>
              </a:solidFill>
            </a:endParaRPr>
          </a:p>
        </p:txBody>
      </p:sp>
      <p:sp>
        <p:nvSpPr>
          <p:cNvPr id="70" name="Text Box 252"/>
          <p:cNvSpPr txBox="1">
            <a:spLocks noChangeArrowheads="1"/>
          </p:cNvSpPr>
          <p:nvPr/>
        </p:nvSpPr>
        <p:spPr bwMode="auto">
          <a:xfrm>
            <a:off x="5322888" y="1760538"/>
            <a:ext cx="2762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just">
              <a:spcAft>
                <a:spcPts val="0"/>
              </a:spcAft>
              <a:defRPr/>
            </a:pPr>
            <a:r>
              <a:rPr lang="en-US" sz="2000" kern="100" dirty="0">
                <a:solidFill>
                  <a:srgbClr val="810080"/>
                </a:solidFill>
              </a:rPr>
              <a:t>01</a:t>
            </a:r>
            <a:endParaRPr lang="zh-CN" sz="2000" kern="100" dirty="0">
              <a:solidFill>
                <a:srgbClr val="810080"/>
              </a:solidFill>
            </a:endParaRPr>
          </a:p>
        </p:txBody>
      </p:sp>
      <p:sp>
        <p:nvSpPr>
          <p:cNvPr id="71" name="Text Box 252"/>
          <p:cNvSpPr txBox="1">
            <a:spLocks noChangeArrowheads="1"/>
          </p:cNvSpPr>
          <p:nvPr/>
        </p:nvSpPr>
        <p:spPr bwMode="auto">
          <a:xfrm>
            <a:off x="4097338" y="3670300"/>
            <a:ext cx="28892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just">
              <a:spcAft>
                <a:spcPts val="0"/>
              </a:spcAft>
              <a:defRPr/>
            </a:pPr>
            <a:r>
              <a:rPr lang="en-US" sz="2000" kern="100" dirty="0">
                <a:solidFill>
                  <a:srgbClr val="810080"/>
                </a:solidFill>
              </a:rPr>
              <a:t>10</a:t>
            </a:r>
            <a:endParaRPr lang="zh-CN" sz="2000" kern="100" dirty="0">
              <a:solidFill>
                <a:srgbClr val="810080"/>
              </a:solidFill>
            </a:endParaRPr>
          </a:p>
        </p:txBody>
      </p:sp>
      <p:sp>
        <p:nvSpPr>
          <p:cNvPr id="72" name="Text Box 252"/>
          <p:cNvSpPr txBox="1">
            <a:spLocks noChangeArrowheads="1"/>
          </p:cNvSpPr>
          <p:nvPr/>
        </p:nvSpPr>
        <p:spPr bwMode="auto">
          <a:xfrm>
            <a:off x="5322888" y="3668713"/>
            <a:ext cx="2762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just">
              <a:spcAft>
                <a:spcPts val="0"/>
              </a:spcAft>
              <a:defRPr/>
            </a:pPr>
            <a:r>
              <a:rPr lang="en-US" sz="2000" kern="100" dirty="0">
                <a:solidFill>
                  <a:srgbClr val="810080"/>
                </a:solidFill>
              </a:rPr>
              <a:t>11</a:t>
            </a:r>
            <a:endParaRPr lang="zh-CN" sz="2000" kern="100" dirty="0">
              <a:solidFill>
                <a:srgbClr val="810080"/>
              </a:solidFill>
            </a:endParaRPr>
          </a:p>
        </p:txBody>
      </p:sp>
      <p:sp>
        <p:nvSpPr>
          <p:cNvPr id="73" name="Text Box 252"/>
          <p:cNvSpPr txBox="1">
            <a:spLocks noChangeArrowheads="1"/>
          </p:cNvSpPr>
          <p:nvPr/>
        </p:nvSpPr>
        <p:spPr bwMode="auto">
          <a:xfrm>
            <a:off x="2076450" y="1752600"/>
            <a:ext cx="134938" cy="346075"/>
          </a:xfrm>
          <a:prstGeom prst="rect">
            <a:avLst/>
          </a:prstGeom>
          <a:noFill/>
          <a:ln>
            <a:noFill/>
          </a:ln>
          <a:extLst/>
        </p:spPr>
        <p:txBody>
          <a:bodyPr lIns="0" tIns="0" rIns="0" bIns="0" upright="1"/>
          <a:lstStyle/>
          <a:p>
            <a:pPr algn="just">
              <a:spcAft>
                <a:spcPts val="0"/>
              </a:spcAft>
              <a:defRPr/>
            </a:pPr>
            <a:r>
              <a:rPr lang="en-US" sz="2000" kern="100" dirty="0">
                <a:solidFill>
                  <a:srgbClr val="0070C0"/>
                </a:solidFill>
              </a:rPr>
              <a:t>0</a:t>
            </a:r>
            <a:endParaRPr lang="zh-CN" sz="2000" kern="100" dirty="0">
              <a:solidFill>
                <a:srgbClr val="0070C0"/>
              </a:solidFill>
            </a:endParaRPr>
          </a:p>
        </p:txBody>
      </p:sp>
      <p:sp>
        <p:nvSpPr>
          <p:cNvPr id="74" name="Text Box 252"/>
          <p:cNvSpPr txBox="1">
            <a:spLocks noChangeArrowheads="1"/>
          </p:cNvSpPr>
          <p:nvPr/>
        </p:nvSpPr>
        <p:spPr bwMode="auto">
          <a:xfrm>
            <a:off x="3290888" y="1752600"/>
            <a:ext cx="1349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just">
              <a:spcAft>
                <a:spcPts val="0"/>
              </a:spcAft>
              <a:defRPr/>
            </a:pPr>
            <a:r>
              <a:rPr lang="en-US" sz="2000" kern="100" dirty="0">
                <a:solidFill>
                  <a:srgbClr val="0070C0"/>
                </a:solidFill>
              </a:rPr>
              <a:t>0</a:t>
            </a:r>
            <a:endParaRPr lang="zh-CN" sz="2000" kern="100" dirty="0">
              <a:solidFill>
                <a:srgbClr val="0070C0"/>
              </a:solidFill>
            </a:endParaRPr>
          </a:p>
        </p:txBody>
      </p:sp>
      <p:sp>
        <p:nvSpPr>
          <p:cNvPr id="75" name="Text Box 252"/>
          <p:cNvSpPr txBox="1">
            <a:spLocks noChangeArrowheads="1"/>
          </p:cNvSpPr>
          <p:nvPr/>
        </p:nvSpPr>
        <p:spPr bwMode="auto">
          <a:xfrm>
            <a:off x="3317875" y="3678238"/>
            <a:ext cx="1349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just">
              <a:spcAft>
                <a:spcPts val="0"/>
              </a:spcAft>
              <a:defRPr/>
            </a:pPr>
            <a:r>
              <a:rPr lang="en-US" sz="2000" kern="100" dirty="0">
                <a:solidFill>
                  <a:srgbClr val="0070C0"/>
                </a:solidFill>
              </a:rPr>
              <a:t>0</a:t>
            </a:r>
            <a:endParaRPr lang="zh-CN" sz="2000" kern="100" dirty="0">
              <a:solidFill>
                <a:srgbClr val="0070C0"/>
              </a:solidFill>
            </a:endParaRPr>
          </a:p>
        </p:txBody>
      </p:sp>
      <p:sp>
        <p:nvSpPr>
          <p:cNvPr id="76" name="Text Box 252"/>
          <p:cNvSpPr txBox="1">
            <a:spLocks noChangeArrowheads="1"/>
          </p:cNvSpPr>
          <p:nvPr/>
        </p:nvSpPr>
        <p:spPr bwMode="auto">
          <a:xfrm>
            <a:off x="2097088" y="3663950"/>
            <a:ext cx="138112"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just">
              <a:spcAft>
                <a:spcPts val="0"/>
              </a:spcAft>
              <a:defRPr/>
            </a:pPr>
            <a:r>
              <a:rPr lang="en-US" sz="2000" kern="100" dirty="0">
                <a:solidFill>
                  <a:srgbClr val="0070C0"/>
                </a:solidFill>
              </a:rPr>
              <a:t>0</a:t>
            </a:r>
            <a:endParaRPr lang="zh-CN" sz="2000" kern="100" dirty="0">
              <a:solidFill>
                <a:srgbClr val="0070C0"/>
              </a:solidFill>
            </a:endParaRPr>
          </a:p>
        </p:txBody>
      </p:sp>
      <p:sp>
        <p:nvSpPr>
          <p:cNvPr id="77" name="Text Box 252"/>
          <p:cNvSpPr txBox="1">
            <a:spLocks noChangeArrowheads="1"/>
          </p:cNvSpPr>
          <p:nvPr/>
        </p:nvSpPr>
        <p:spPr bwMode="auto">
          <a:xfrm>
            <a:off x="3989388" y="1754188"/>
            <a:ext cx="20161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just">
              <a:spcAft>
                <a:spcPts val="0"/>
              </a:spcAft>
              <a:defRPr/>
            </a:pPr>
            <a:r>
              <a:rPr lang="en-US" sz="2000" kern="100" dirty="0">
                <a:solidFill>
                  <a:srgbClr val="0070C0"/>
                </a:solidFill>
              </a:rPr>
              <a:t>1</a:t>
            </a:r>
            <a:endParaRPr lang="zh-CN" sz="2000" kern="100" dirty="0">
              <a:solidFill>
                <a:srgbClr val="0070C0"/>
              </a:solidFill>
            </a:endParaRPr>
          </a:p>
        </p:txBody>
      </p:sp>
      <p:sp>
        <p:nvSpPr>
          <p:cNvPr id="78" name="Text Box 252"/>
          <p:cNvSpPr txBox="1">
            <a:spLocks noChangeArrowheads="1"/>
          </p:cNvSpPr>
          <p:nvPr/>
        </p:nvSpPr>
        <p:spPr bwMode="auto">
          <a:xfrm>
            <a:off x="5207000" y="1760538"/>
            <a:ext cx="2000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just">
              <a:spcAft>
                <a:spcPts val="0"/>
              </a:spcAft>
              <a:defRPr/>
            </a:pPr>
            <a:r>
              <a:rPr lang="en-US" sz="2000" kern="100" dirty="0">
                <a:solidFill>
                  <a:srgbClr val="0070C0"/>
                </a:solidFill>
              </a:rPr>
              <a:t>1</a:t>
            </a:r>
            <a:endParaRPr lang="zh-CN" sz="2000" kern="100" dirty="0">
              <a:solidFill>
                <a:srgbClr val="0070C0"/>
              </a:solidFill>
            </a:endParaRPr>
          </a:p>
        </p:txBody>
      </p:sp>
      <p:sp>
        <p:nvSpPr>
          <p:cNvPr id="79" name="Text Box 252"/>
          <p:cNvSpPr txBox="1">
            <a:spLocks noChangeArrowheads="1"/>
          </p:cNvSpPr>
          <p:nvPr/>
        </p:nvSpPr>
        <p:spPr bwMode="auto">
          <a:xfrm>
            <a:off x="3978275" y="3670300"/>
            <a:ext cx="2016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just">
              <a:spcAft>
                <a:spcPts val="0"/>
              </a:spcAft>
              <a:defRPr/>
            </a:pPr>
            <a:r>
              <a:rPr lang="en-US" sz="2000" kern="100" dirty="0">
                <a:solidFill>
                  <a:srgbClr val="0070C0"/>
                </a:solidFill>
              </a:rPr>
              <a:t>1</a:t>
            </a:r>
            <a:endParaRPr lang="zh-CN" sz="2000" kern="100" dirty="0">
              <a:solidFill>
                <a:srgbClr val="0070C0"/>
              </a:solidFill>
            </a:endParaRPr>
          </a:p>
        </p:txBody>
      </p:sp>
      <p:sp>
        <p:nvSpPr>
          <p:cNvPr id="80" name="Text Box 252"/>
          <p:cNvSpPr txBox="1">
            <a:spLocks noChangeArrowheads="1"/>
          </p:cNvSpPr>
          <p:nvPr/>
        </p:nvSpPr>
        <p:spPr bwMode="auto">
          <a:xfrm>
            <a:off x="5207000" y="3670300"/>
            <a:ext cx="2000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upright="1"/>
          <a:lstStyle/>
          <a:p>
            <a:pPr algn="just">
              <a:spcAft>
                <a:spcPts val="0"/>
              </a:spcAft>
              <a:defRPr/>
            </a:pPr>
            <a:r>
              <a:rPr lang="en-US" sz="2000" kern="100" dirty="0">
                <a:solidFill>
                  <a:srgbClr val="0070C0"/>
                </a:solidFill>
              </a:rPr>
              <a:t>1</a:t>
            </a:r>
            <a:endParaRPr lang="zh-CN" sz="2000" kern="100" dirty="0">
              <a:solidFill>
                <a:srgbClr val="0070C0"/>
              </a:solidFill>
            </a:endParaRPr>
          </a:p>
        </p:txBody>
      </p:sp>
      <p:sp>
        <p:nvSpPr>
          <p:cNvPr id="81" name="任意多边形 80"/>
          <p:cNvSpPr/>
          <p:nvPr/>
        </p:nvSpPr>
        <p:spPr bwMode="auto">
          <a:xfrm>
            <a:off x="2371725" y="2057400"/>
            <a:ext cx="1882775" cy="255588"/>
          </a:xfrm>
          <a:custGeom>
            <a:avLst/>
            <a:gdLst>
              <a:gd name="connsiteX0" fmla="*/ 1883664 w 1883664"/>
              <a:gd name="connsiteY0" fmla="*/ 237800 h 256088"/>
              <a:gd name="connsiteX1" fmla="*/ 978408 w 1883664"/>
              <a:gd name="connsiteY1" fmla="*/ 56 h 256088"/>
              <a:gd name="connsiteX2" fmla="*/ 0 w 1883664"/>
              <a:gd name="connsiteY2" fmla="*/ 256088 h 256088"/>
            </a:gdLst>
            <a:ahLst/>
            <a:cxnLst>
              <a:cxn ang="0">
                <a:pos x="connsiteX0" y="connsiteY0"/>
              </a:cxn>
              <a:cxn ang="0">
                <a:pos x="connsiteX1" y="connsiteY1"/>
              </a:cxn>
              <a:cxn ang="0">
                <a:pos x="connsiteX2" y="connsiteY2"/>
              </a:cxn>
            </a:cxnLst>
            <a:rect l="l" t="t" r="r" b="b"/>
            <a:pathLst>
              <a:path w="1883664" h="256088">
                <a:moveTo>
                  <a:pt x="1883664" y="237800"/>
                </a:moveTo>
                <a:cubicBezTo>
                  <a:pt x="1588008" y="117404"/>
                  <a:pt x="1292352" y="-2992"/>
                  <a:pt x="978408" y="56"/>
                </a:cubicBezTo>
                <a:cubicBezTo>
                  <a:pt x="664464" y="3104"/>
                  <a:pt x="332232" y="129596"/>
                  <a:pt x="0" y="256088"/>
                </a:cubicBezTo>
              </a:path>
            </a:pathLst>
          </a:custGeom>
          <a:noFill/>
          <a:ln w="28575" cap="flat" cmpd="sng" algn="ctr">
            <a:solidFill>
              <a:srgbClr val="0070C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a:solidFill>
                <a:schemeClr val="bg2">
                  <a:lumMod val="85000"/>
                  <a:lumOff val="15000"/>
                </a:schemeClr>
              </a:solidFill>
            </a:endParaRPr>
          </a:p>
        </p:txBody>
      </p:sp>
      <p:sp>
        <p:nvSpPr>
          <p:cNvPr id="82" name="任意多边形 81"/>
          <p:cNvSpPr/>
          <p:nvPr/>
        </p:nvSpPr>
        <p:spPr bwMode="auto">
          <a:xfrm>
            <a:off x="3529013" y="2063750"/>
            <a:ext cx="1882775" cy="255588"/>
          </a:xfrm>
          <a:custGeom>
            <a:avLst/>
            <a:gdLst>
              <a:gd name="connsiteX0" fmla="*/ 1883664 w 1883664"/>
              <a:gd name="connsiteY0" fmla="*/ 237800 h 256088"/>
              <a:gd name="connsiteX1" fmla="*/ 978408 w 1883664"/>
              <a:gd name="connsiteY1" fmla="*/ 56 h 256088"/>
              <a:gd name="connsiteX2" fmla="*/ 0 w 1883664"/>
              <a:gd name="connsiteY2" fmla="*/ 256088 h 256088"/>
            </a:gdLst>
            <a:ahLst/>
            <a:cxnLst>
              <a:cxn ang="0">
                <a:pos x="connsiteX0" y="connsiteY0"/>
              </a:cxn>
              <a:cxn ang="0">
                <a:pos x="connsiteX1" y="connsiteY1"/>
              </a:cxn>
              <a:cxn ang="0">
                <a:pos x="connsiteX2" y="connsiteY2"/>
              </a:cxn>
            </a:cxnLst>
            <a:rect l="l" t="t" r="r" b="b"/>
            <a:pathLst>
              <a:path w="1883664" h="256088">
                <a:moveTo>
                  <a:pt x="1883664" y="237800"/>
                </a:moveTo>
                <a:cubicBezTo>
                  <a:pt x="1588008" y="117404"/>
                  <a:pt x="1292352" y="-2992"/>
                  <a:pt x="978408" y="56"/>
                </a:cubicBezTo>
                <a:cubicBezTo>
                  <a:pt x="664464" y="3104"/>
                  <a:pt x="332232" y="129596"/>
                  <a:pt x="0" y="256088"/>
                </a:cubicBezTo>
              </a:path>
            </a:pathLst>
          </a:custGeom>
          <a:noFill/>
          <a:ln w="28575" cap="flat" cmpd="sng" algn="ctr">
            <a:solidFill>
              <a:srgbClr val="0070C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a:solidFill>
                <a:schemeClr val="bg2">
                  <a:lumMod val="85000"/>
                  <a:lumOff val="15000"/>
                </a:schemeClr>
              </a:solidFill>
            </a:endParaRPr>
          </a:p>
        </p:txBody>
      </p:sp>
      <p:sp>
        <p:nvSpPr>
          <p:cNvPr id="83" name="任意多边形 82"/>
          <p:cNvSpPr/>
          <p:nvPr/>
        </p:nvSpPr>
        <p:spPr bwMode="auto">
          <a:xfrm>
            <a:off x="2352675" y="3517900"/>
            <a:ext cx="1857375" cy="209550"/>
          </a:xfrm>
          <a:custGeom>
            <a:avLst/>
            <a:gdLst>
              <a:gd name="connsiteX0" fmla="*/ 0 w 1856232"/>
              <a:gd name="connsiteY0" fmla="*/ 0 h 210328"/>
              <a:gd name="connsiteX1" fmla="*/ 932688 w 1856232"/>
              <a:gd name="connsiteY1" fmla="*/ 210312 h 210328"/>
              <a:gd name="connsiteX2" fmla="*/ 1856232 w 1856232"/>
              <a:gd name="connsiteY2" fmla="*/ 9144 h 210328"/>
            </a:gdLst>
            <a:ahLst/>
            <a:cxnLst>
              <a:cxn ang="0">
                <a:pos x="connsiteX0" y="connsiteY0"/>
              </a:cxn>
              <a:cxn ang="0">
                <a:pos x="connsiteX1" y="connsiteY1"/>
              </a:cxn>
              <a:cxn ang="0">
                <a:pos x="connsiteX2" y="connsiteY2"/>
              </a:cxn>
            </a:cxnLst>
            <a:rect l="l" t="t" r="r" b="b"/>
            <a:pathLst>
              <a:path w="1856232" h="210328">
                <a:moveTo>
                  <a:pt x="0" y="0"/>
                </a:moveTo>
                <a:cubicBezTo>
                  <a:pt x="311658" y="104394"/>
                  <a:pt x="623316" y="208788"/>
                  <a:pt x="932688" y="210312"/>
                </a:cubicBezTo>
                <a:cubicBezTo>
                  <a:pt x="1242060" y="211836"/>
                  <a:pt x="1549146" y="110490"/>
                  <a:pt x="1856232" y="9144"/>
                </a:cubicBezTo>
              </a:path>
            </a:pathLst>
          </a:custGeom>
          <a:noFill/>
          <a:ln w="28575" cap="flat" cmpd="sng" algn="ctr">
            <a:solidFill>
              <a:srgbClr val="0070C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a:solidFill>
                <a:schemeClr val="bg2">
                  <a:lumMod val="85000"/>
                  <a:lumOff val="15000"/>
                </a:schemeClr>
              </a:solidFill>
            </a:endParaRPr>
          </a:p>
        </p:txBody>
      </p:sp>
      <p:sp>
        <p:nvSpPr>
          <p:cNvPr id="84" name="任意多边形 83"/>
          <p:cNvSpPr/>
          <p:nvPr/>
        </p:nvSpPr>
        <p:spPr bwMode="auto">
          <a:xfrm>
            <a:off x="3492500" y="3497263"/>
            <a:ext cx="1857375" cy="211137"/>
          </a:xfrm>
          <a:custGeom>
            <a:avLst/>
            <a:gdLst>
              <a:gd name="connsiteX0" fmla="*/ 0 w 1856232"/>
              <a:gd name="connsiteY0" fmla="*/ 0 h 210328"/>
              <a:gd name="connsiteX1" fmla="*/ 932688 w 1856232"/>
              <a:gd name="connsiteY1" fmla="*/ 210312 h 210328"/>
              <a:gd name="connsiteX2" fmla="*/ 1856232 w 1856232"/>
              <a:gd name="connsiteY2" fmla="*/ 9144 h 210328"/>
            </a:gdLst>
            <a:ahLst/>
            <a:cxnLst>
              <a:cxn ang="0">
                <a:pos x="connsiteX0" y="connsiteY0"/>
              </a:cxn>
              <a:cxn ang="0">
                <a:pos x="connsiteX1" y="connsiteY1"/>
              </a:cxn>
              <a:cxn ang="0">
                <a:pos x="connsiteX2" y="connsiteY2"/>
              </a:cxn>
            </a:cxnLst>
            <a:rect l="l" t="t" r="r" b="b"/>
            <a:pathLst>
              <a:path w="1856232" h="210328">
                <a:moveTo>
                  <a:pt x="0" y="0"/>
                </a:moveTo>
                <a:cubicBezTo>
                  <a:pt x="311658" y="104394"/>
                  <a:pt x="623316" y="208788"/>
                  <a:pt x="932688" y="210312"/>
                </a:cubicBezTo>
                <a:cubicBezTo>
                  <a:pt x="1242060" y="211836"/>
                  <a:pt x="1549146" y="110490"/>
                  <a:pt x="1856232" y="9144"/>
                </a:cubicBezTo>
              </a:path>
            </a:pathLst>
          </a:custGeom>
          <a:noFill/>
          <a:ln w="28575" cap="flat" cmpd="sng" algn="ctr">
            <a:solidFill>
              <a:srgbClr val="0070C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a:solidFill>
                <a:schemeClr val="bg2">
                  <a:lumMod val="85000"/>
                  <a:lumOff val="1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3909"/>
                                        </p:tgtEl>
                                        <p:attrNameLst>
                                          <p:attrName>style.visibility</p:attrName>
                                        </p:attrNameLst>
                                      </p:cBhvr>
                                      <p:to>
                                        <p:strVal val="visible"/>
                                      </p:to>
                                    </p:set>
                                    <p:anim calcmode="lin" valueType="num">
                                      <p:cBhvr additive="base">
                                        <p:cTn id="7" dur="500" fill="hold"/>
                                        <p:tgtEl>
                                          <p:spTgt spid="763909"/>
                                        </p:tgtEl>
                                        <p:attrNameLst>
                                          <p:attrName>ppt_x</p:attrName>
                                        </p:attrNameLst>
                                      </p:cBhvr>
                                      <p:tavLst>
                                        <p:tav tm="0">
                                          <p:val>
                                            <p:strVal val="#ppt_x"/>
                                          </p:val>
                                        </p:tav>
                                        <p:tav tm="100000">
                                          <p:val>
                                            <p:strVal val="#ppt_x"/>
                                          </p:val>
                                        </p:tav>
                                      </p:tavLst>
                                    </p:anim>
                                    <p:anim calcmode="lin" valueType="num">
                                      <p:cBhvr additive="base">
                                        <p:cTn id="8" dur="500" fill="hold"/>
                                        <p:tgtEl>
                                          <p:spTgt spid="76390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500"/>
                                        <p:tgtEl>
                                          <p:spTgt spid="6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fade">
                                      <p:cBhvr>
                                        <p:cTn id="36" dur="500"/>
                                        <p:tgtEl>
                                          <p:spTgt spid="7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fade">
                                      <p:cBhvr>
                                        <p:cTn id="39" dur="500"/>
                                        <p:tgtEl>
                                          <p:spTgt spid="7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fade">
                                      <p:cBhvr>
                                        <p:cTn id="42" dur="500"/>
                                        <p:tgtEl>
                                          <p:spTgt spid="7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4"/>
                                        </p:tgtEl>
                                        <p:attrNameLst>
                                          <p:attrName>style.visibility</p:attrName>
                                        </p:attrNameLst>
                                      </p:cBhvr>
                                      <p:to>
                                        <p:strVal val="visible"/>
                                      </p:to>
                                    </p:set>
                                    <p:animEffect transition="in" filter="fade">
                                      <p:cBhvr>
                                        <p:cTn id="50" dur="500"/>
                                        <p:tgtEl>
                                          <p:spTgt spid="7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fade">
                                      <p:cBhvr>
                                        <p:cTn id="53" dur="500"/>
                                        <p:tgtEl>
                                          <p:spTgt spid="7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fade">
                                      <p:cBhvr>
                                        <p:cTn id="56" dur="500"/>
                                        <p:tgtEl>
                                          <p:spTgt spid="7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7"/>
                                        </p:tgtEl>
                                        <p:attrNameLst>
                                          <p:attrName>style.visibility</p:attrName>
                                        </p:attrNameLst>
                                      </p:cBhvr>
                                      <p:to>
                                        <p:strVal val="visible"/>
                                      </p:to>
                                    </p:set>
                                    <p:animEffect transition="in" filter="fade">
                                      <p:cBhvr>
                                        <p:cTn id="61" dur="500"/>
                                        <p:tgtEl>
                                          <p:spTgt spid="7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8"/>
                                        </p:tgtEl>
                                        <p:attrNameLst>
                                          <p:attrName>style.visibility</p:attrName>
                                        </p:attrNameLst>
                                      </p:cBhvr>
                                      <p:to>
                                        <p:strVal val="visible"/>
                                      </p:to>
                                    </p:set>
                                    <p:animEffect transition="in" filter="fade">
                                      <p:cBhvr>
                                        <p:cTn id="64" dur="500"/>
                                        <p:tgtEl>
                                          <p:spTgt spid="7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9"/>
                                        </p:tgtEl>
                                        <p:attrNameLst>
                                          <p:attrName>style.visibility</p:attrName>
                                        </p:attrNameLst>
                                      </p:cBhvr>
                                      <p:to>
                                        <p:strVal val="visible"/>
                                      </p:to>
                                    </p:set>
                                    <p:animEffect transition="in" filter="fade">
                                      <p:cBhvr>
                                        <p:cTn id="67" dur="500"/>
                                        <p:tgtEl>
                                          <p:spTgt spid="7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0"/>
                                        </p:tgtEl>
                                        <p:attrNameLst>
                                          <p:attrName>style.visibility</p:attrName>
                                        </p:attrNameLst>
                                      </p:cBhvr>
                                      <p:to>
                                        <p:strVal val="visible"/>
                                      </p:to>
                                    </p:set>
                                    <p:animEffect transition="in" filter="fade">
                                      <p:cBhvr>
                                        <p:cTn id="70" dur="500"/>
                                        <p:tgtEl>
                                          <p:spTgt spid="8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ntr" presetSubtype="0" fill="hold" nodeType="clickEffect">
                                  <p:stCondLst>
                                    <p:cond delay="0"/>
                                  </p:stCondLst>
                                  <p:childTnLst>
                                    <p:set>
                                      <p:cBhvr>
                                        <p:cTn id="74" dur="1" fill="hold">
                                          <p:stCondLst>
                                            <p:cond delay="0"/>
                                          </p:stCondLst>
                                        </p:cTn>
                                        <p:tgtEl>
                                          <p:spTgt spid="81"/>
                                        </p:tgtEl>
                                        <p:attrNameLst>
                                          <p:attrName>style.visibility</p:attrName>
                                        </p:attrNameLst>
                                      </p:cBhvr>
                                      <p:to>
                                        <p:strVal val="visible"/>
                                      </p:to>
                                    </p:set>
                                    <p:animEffect transition="in" filter="fade">
                                      <p:cBhvr>
                                        <p:cTn id="75" dur="500"/>
                                        <p:tgtEl>
                                          <p:spTgt spid="8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ntr" presetSubtype="0" fill="hold" nodeType="clickEffect">
                                  <p:stCondLst>
                                    <p:cond delay="0"/>
                                  </p:stCondLst>
                                  <p:childTnLst>
                                    <p:set>
                                      <p:cBhvr>
                                        <p:cTn id="79" dur="1" fill="hold">
                                          <p:stCondLst>
                                            <p:cond delay="0"/>
                                          </p:stCondLst>
                                        </p:cTn>
                                        <p:tgtEl>
                                          <p:spTgt spid="82"/>
                                        </p:tgtEl>
                                        <p:attrNameLst>
                                          <p:attrName>style.visibility</p:attrName>
                                        </p:attrNameLst>
                                      </p:cBhvr>
                                      <p:to>
                                        <p:strVal val="visible"/>
                                      </p:to>
                                    </p:set>
                                    <p:animEffect transition="in" filter="fade">
                                      <p:cBhvr>
                                        <p:cTn id="80" dur="500"/>
                                        <p:tgtEl>
                                          <p:spTgt spid="8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0" presetClass="entr" presetSubtype="0" fill="hold" nodeType="clickEffect">
                                  <p:stCondLst>
                                    <p:cond delay="0"/>
                                  </p:stCondLst>
                                  <p:childTnLst>
                                    <p:set>
                                      <p:cBhvr>
                                        <p:cTn id="84" dur="1" fill="hold">
                                          <p:stCondLst>
                                            <p:cond delay="0"/>
                                          </p:stCondLst>
                                        </p:cTn>
                                        <p:tgtEl>
                                          <p:spTgt spid="83"/>
                                        </p:tgtEl>
                                        <p:attrNameLst>
                                          <p:attrName>style.visibility</p:attrName>
                                        </p:attrNameLst>
                                      </p:cBhvr>
                                      <p:to>
                                        <p:strVal val="visible"/>
                                      </p:to>
                                    </p:set>
                                    <p:animEffect transition="in" filter="fade">
                                      <p:cBhvr>
                                        <p:cTn id="85" dur="500"/>
                                        <p:tgtEl>
                                          <p:spTgt spid="83"/>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0" presetClass="entr" presetSubtype="0" fill="hold" nodeType="clickEffect">
                                  <p:stCondLst>
                                    <p:cond delay="0"/>
                                  </p:stCondLst>
                                  <p:childTnLst>
                                    <p:set>
                                      <p:cBhvr>
                                        <p:cTn id="89" dur="1" fill="hold">
                                          <p:stCondLst>
                                            <p:cond delay="0"/>
                                          </p:stCondLst>
                                        </p:cTn>
                                        <p:tgtEl>
                                          <p:spTgt spid="84"/>
                                        </p:tgtEl>
                                        <p:attrNameLst>
                                          <p:attrName>style.visibility</p:attrName>
                                        </p:attrNameLst>
                                      </p:cBhvr>
                                      <p:to>
                                        <p:strVal val="visible"/>
                                      </p:to>
                                    </p:set>
                                    <p:animEffect transition="in" filter="fade">
                                      <p:cBhvr>
                                        <p:cTn id="90" dur="500"/>
                                        <p:tgtEl>
                                          <p:spTgt spid="84"/>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763910"/>
                                        </p:tgtEl>
                                        <p:attrNameLst>
                                          <p:attrName>style.visibility</p:attrName>
                                        </p:attrNameLst>
                                      </p:cBhvr>
                                      <p:to>
                                        <p:strVal val="visible"/>
                                      </p:to>
                                    </p:set>
                                    <p:anim calcmode="lin" valueType="num">
                                      <p:cBhvr additive="base">
                                        <p:cTn id="95" dur="500" fill="hold"/>
                                        <p:tgtEl>
                                          <p:spTgt spid="763910"/>
                                        </p:tgtEl>
                                        <p:attrNameLst>
                                          <p:attrName>ppt_x</p:attrName>
                                        </p:attrNameLst>
                                      </p:cBhvr>
                                      <p:tavLst>
                                        <p:tav tm="0">
                                          <p:val>
                                            <p:strVal val="#ppt_x"/>
                                          </p:val>
                                        </p:tav>
                                        <p:tav tm="100000">
                                          <p:val>
                                            <p:strVal val="#ppt_x"/>
                                          </p:val>
                                        </p:tav>
                                      </p:tavLst>
                                    </p:anim>
                                    <p:anim calcmode="lin" valueType="num">
                                      <p:cBhvr additive="base">
                                        <p:cTn id="96" dur="500" fill="hold"/>
                                        <p:tgtEl>
                                          <p:spTgt spid="763910"/>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763911"/>
                                        </p:tgtEl>
                                        <p:attrNameLst>
                                          <p:attrName>style.visibility</p:attrName>
                                        </p:attrNameLst>
                                      </p:cBhvr>
                                      <p:to>
                                        <p:strVal val="visible"/>
                                      </p:to>
                                    </p:set>
                                    <p:anim calcmode="lin" valueType="num">
                                      <p:cBhvr additive="base">
                                        <p:cTn id="101" dur="500" fill="hold"/>
                                        <p:tgtEl>
                                          <p:spTgt spid="763911"/>
                                        </p:tgtEl>
                                        <p:attrNameLst>
                                          <p:attrName>ppt_x</p:attrName>
                                        </p:attrNameLst>
                                      </p:cBhvr>
                                      <p:tavLst>
                                        <p:tav tm="0">
                                          <p:val>
                                            <p:strVal val="#ppt_x"/>
                                          </p:val>
                                        </p:tav>
                                        <p:tav tm="100000">
                                          <p:val>
                                            <p:strVal val="#ppt_x"/>
                                          </p:val>
                                        </p:tav>
                                      </p:tavLst>
                                    </p:anim>
                                    <p:anim calcmode="lin" valueType="num">
                                      <p:cBhvr additive="base">
                                        <p:cTn id="102" dur="500" fill="hold"/>
                                        <p:tgtEl>
                                          <p:spTgt spid="763911"/>
                                        </p:tgtEl>
                                        <p:attrNameLst>
                                          <p:attrName>ppt_y</p:attrName>
                                        </p:attrNameLst>
                                      </p:cBhvr>
                                      <p:tavLst>
                                        <p:tav tm="0">
                                          <p:val>
                                            <p:strVal val="1+#ppt_h/2"/>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763912"/>
                                        </p:tgtEl>
                                        <p:attrNameLst>
                                          <p:attrName>style.visibility</p:attrName>
                                        </p:attrNameLst>
                                      </p:cBhvr>
                                      <p:to>
                                        <p:strVal val="visible"/>
                                      </p:to>
                                    </p:set>
                                    <p:anim calcmode="lin" valueType="num">
                                      <p:cBhvr additive="base">
                                        <p:cTn id="107" dur="500" fill="hold"/>
                                        <p:tgtEl>
                                          <p:spTgt spid="763912"/>
                                        </p:tgtEl>
                                        <p:attrNameLst>
                                          <p:attrName>ppt_x</p:attrName>
                                        </p:attrNameLst>
                                      </p:cBhvr>
                                      <p:tavLst>
                                        <p:tav tm="0">
                                          <p:val>
                                            <p:strVal val="#ppt_x"/>
                                          </p:val>
                                        </p:tav>
                                        <p:tav tm="100000">
                                          <p:val>
                                            <p:strVal val="#ppt_x"/>
                                          </p:val>
                                        </p:tav>
                                      </p:tavLst>
                                    </p:anim>
                                    <p:anim calcmode="lin" valueType="num">
                                      <p:cBhvr additive="base">
                                        <p:cTn id="108" dur="500" fill="hold"/>
                                        <p:tgtEl>
                                          <p:spTgt spid="763912"/>
                                        </p:tgtEl>
                                        <p:attrNameLst>
                                          <p:attrName>ppt_y</p:attrName>
                                        </p:attrNameLst>
                                      </p:cBhvr>
                                      <p:tavLst>
                                        <p:tav tm="0">
                                          <p:val>
                                            <p:strVal val="1+#ppt_h/2"/>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763914"/>
                                        </p:tgtEl>
                                        <p:attrNameLst>
                                          <p:attrName>style.visibility</p:attrName>
                                        </p:attrNameLst>
                                      </p:cBhvr>
                                      <p:to>
                                        <p:strVal val="visible"/>
                                      </p:to>
                                    </p:set>
                                    <p:anim calcmode="lin" valueType="num">
                                      <p:cBhvr additive="base">
                                        <p:cTn id="113" dur="500" fill="hold"/>
                                        <p:tgtEl>
                                          <p:spTgt spid="763914"/>
                                        </p:tgtEl>
                                        <p:attrNameLst>
                                          <p:attrName>ppt_x</p:attrName>
                                        </p:attrNameLst>
                                      </p:cBhvr>
                                      <p:tavLst>
                                        <p:tav tm="0">
                                          <p:val>
                                            <p:strVal val="#ppt_x"/>
                                          </p:val>
                                        </p:tav>
                                        <p:tav tm="100000">
                                          <p:val>
                                            <p:strVal val="#ppt_x"/>
                                          </p:val>
                                        </p:tav>
                                      </p:tavLst>
                                    </p:anim>
                                    <p:anim calcmode="lin" valueType="num">
                                      <p:cBhvr additive="base">
                                        <p:cTn id="114" dur="500" fill="hold"/>
                                        <p:tgtEl>
                                          <p:spTgt spid="7639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9" grpId="0"/>
      <p:bldP spid="763910" grpId="0"/>
      <p:bldP spid="763911" grpId="0"/>
      <p:bldP spid="763912" grpId="0"/>
      <p:bldP spid="763914" grpId="0"/>
      <p:bldP spid="56" grpId="0"/>
      <p:bldP spid="57" grpId="0"/>
      <p:bldP spid="58" grpId="0"/>
      <p:bldP spid="59" grpId="0"/>
      <p:bldP spid="69" grpId="0"/>
      <p:bldP spid="70" grpId="0"/>
      <p:bldP spid="71" grpId="0"/>
      <p:bldP spid="72" grpId="0"/>
      <p:bldP spid="73" grpId="0"/>
      <p:bldP spid="74" grpId="0"/>
      <p:bldP spid="75" grpId="0"/>
      <p:bldP spid="76" grpId="0"/>
      <p:bldP spid="77" grpId="0"/>
      <p:bldP spid="78" grpId="0"/>
      <p:bldP spid="79" grpId="0"/>
      <p:bldP spid="8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2"/>
          </p:nvPr>
        </p:nvSpPr>
        <p:spPr>
          <a:xfrm>
            <a:off x="7092950" y="6323013"/>
            <a:ext cx="1905000" cy="457200"/>
          </a:xfrm>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06EBD126-CD9B-4324-BFC4-B9B5D5A35A93}" type="slidenum">
              <a:rPr kumimoji="0" lang="zh-CN" altLang="en-US" sz="1400" smtClean="0">
                <a:solidFill>
                  <a:schemeClr val="bg2">
                    <a:lumMod val="85000"/>
                    <a:lumOff val="15000"/>
                  </a:schemeClr>
                </a:solidFill>
              </a:rPr>
              <a:pPr>
                <a:spcBef>
                  <a:spcPct val="0"/>
                </a:spcBef>
                <a:buClrTx/>
                <a:buSzTx/>
                <a:buFontTx/>
                <a:buNone/>
                <a:defRPr/>
              </a:pPr>
              <a:t>19</a:t>
            </a:fld>
            <a:endParaRPr kumimoji="0" lang="en-US" altLang="zh-CN" sz="1400" dirty="0" smtClean="0">
              <a:solidFill>
                <a:schemeClr val="bg2">
                  <a:lumMod val="85000"/>
                  <a:lumOff val="15000"/>
                </a:schemeClr>
              </a:solidFill>
            </a:endParaRPr>
          </a:p>
        </p:txBody>
      </p:sp>
      <p:sp>
        <p:nvSpPr>
          <p:cNvPr id="764931" name="Text Box 3"/>
          <p:cNvSpPr txBox="1">
            <a:spLocks noChangeArrowheads="1"/>
          </p:cNvSpPr>
          <p:nvPr/>
        </p:nvSpPr>
        <p:spPr bwMode="auto">
          <a:xfrm>
            <a:off x="381000" y="941388"/>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rgbClr val="2B51AA"/>
                </a:solidFill>
              </a:rPr>
              <a:t>例</a:t>
            </a:r>
            <a:r>
              <a:rPr lang="en-US" altLang="zh-CN" sz="2400" dirty="0">
                <a:solidFill>
                  <a:srgbClr val="2B51AA"/>
                </a:solidFill>
              </a:rPr>
              <a:t>6 </a:t>
            </a:r>
            <a:r>
              <a:rPr lang="zh-CN" altLang="en-US" sz="2400" dirty="0" smtClean="0">
                <a:solidFill>
                  <a:schemeClr val="bg2">
                    <a:lumMod val="85000"/>
                    <a:lumOff val="15000"/>
                  </a:schemeClr>
                </a:solidFill>
              </a:rPr>
              <a:t>证明树至多存在一个完美匹配</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endParaRPr>
          </a:p>
        </p:txBody>
      </p:sp>
      <p:sp>
        <p:nvSpPr>
          <p:cNvPr id="764932" name="Text Box 4"/>
          <p:cNvSpPr txBox="1">
            <a:spLocks noChangeArrowheads="1"/>
          </p:cNvSpPr>
          <p:nvPr/>
        </p:nvSpPr>
        <p:spPr bwMode="auto">
          <a:xfrm>
            <a:off x="381000" y="1327150"/>
            <a:ext cx="82296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证明</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若不然</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设</a:t>
            </a:r>
            <a:r>
              <a:rPr lang="en-US" altLang="zh-CN" sz="2400" dirty="0" smtClean="0">
                <a:solidFill>
                  <a:schemeClr val="bg2">
                    <a:lumMod val="85000"/>
                    <a:lumOff val="15000"/>
                  </a:schemeClr>
                </a:solidFill>
              </a:rPr>
              <a:t>M</a:t>
            </a:r>
            <a:r>
              <a:rPr lang="en-US" altLang="zh-CN" sz="2400" baseline="-25000" dirty="0" smtClean="0">
                <a:solidFill>
                  <a:schemeClr val="bg2">
                    <a:lumMod val="85000"/>
                    <a:lumOff val="15000"/>
                  </a:schemeClr>
                </a:solidFill>
              </a:rPr>
              <a:t>1</a:t>
            </a:r>
            <a:r>
              <a:rPr lang="zh-CN" altLang="en-US" sz="2400" dirty="0" smtClean="0">
                <a:solidFill>
                  <a:schemeClr val="bg2">
                    <a:lumMod val="85000"/>
                    <a:lumOff val="15000"/>
                  </a:schemeClr>
                </a:solidFill>
              </a:rPr>
              <a:t>与</a:t>
            </a:r>
            <a:r>
              <a:rPr lang="en-US" altLang="zh-CN" sz="2400" dirty="0" smtClean="0">
                <a:solidFill>
                  <a:schemeClr val="bg2">
                    <a:lumMod val="85000"/>
                    <a:lumOff val="15000"/>
                  </a:schemeClr>
                </a:solidFill>
              </a:rPr>
              <a:t>M</a:t>
            </a:r>
            <a:r>
              <a:rPr lang="en-US" altLang="zh-CN" sz="2400" baseline="-25000" dirty="0" smtClean="0">
                <a:solidFill>
                  <a:schemeClr val="bg2">
                    <a:lumMod val="85000"/>
                    <a:lumOff val="15000"/>
                  </a:schemeClr>
                </a:solidFill>
              </a:rPr>
              <a:t>2</a:t>
            </a:r>
            <a:r>
              <a:rPr lang="zh-CN" altLang="en-US" sz="2400" dirty="0" smtClean="0">
                <a:solidFill>
                  <a:schemeClr val="bg2">
                    <a:lumMod val="85000"/>
                    <a:lumOff val="15000"/>
                  </a:schemeClr>
                </a:solidFill>
              </a:rPr>
              <a:t>是树</a:t>
            </a:r>
            <a:r>
              <a:rPr lang="en-US" altLang="zh-CN" sz="2400" dirty="0" smtClean="0">
                <a:solidFill>
                  <a:schemeClr val="bg2">
                    <a:lumMod val="85000"/>
                    <a:lumOff val="15000"/>
                  </a:schemeClr>
                </a:solidFill>
              </a:rPr>
              <a:t>T</a:t>
            </a:r>
            <a:r>
              <a:rPr lang="zh-CN" altLang="en-US" sz="2400" dirty="0" smtClean="0">
                <a:solidFill>
                  <a:schemeClr val="bg2">
                    <a:lumMod val="85000"/>
                    <a:lumOff val="15000"/>
                  </a:schemeClr>
                </a:solidFill>
              </a:rPr>
              <a:t>的两个不同的完美匹配</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那么</a:t>
            </a:r>
            <a:r>
              <a:rPr lang="en-US" altLang="zh-CN" sz="2400" dirty="0" smtClean="0">
                <a:solidFill>
                  <a:schemeClr val="bg2">
                    <a:lumMod val="85000"/>
                    <a:lumOff val="15000"/>
                  </a:schemeClr>
                </a:solidFill>
              </a:rPr>
              <a:t>M</a:t>
            </a:r>
            <a:r>
              <a:rPr lang="en-US" altLang="zh-CN" sz="2400" baseline="-25000" dirty="0" smtClean="0">
                <a:solidFill>
                  <a:schemeClr val="bg2">
                    <a:lumMod val="85000"/>
                    <a:lumOff val="15000"/>
                  </a:schemeClr>
                </a:solidFill>
              </a:rPr>
              <a:t>1</a:t>
            </a:r>
            <a:r>
              <a:rPr lang="el-GR" altLang="zh-CN" sz="2400" dirty="0" smtClean="0">
                <a:solidFill>
                  <a:schemeClr val="bg2">
                    <a:lumMod val="85000"/>
                    <a:lumOff val="15000"/>
                  </a:schemeClr>
                </a:solidFill>
                <a:cs typeface="Times New Roman" panose="02020603050405020304" pitchFamily="18" charset="0"/>
              </a:rPr>
              <a:t>Δ</a:t>
            </a:r>
            <a:r>
              <a:rPr lang="en-US" altLang="zh-CN" sz="2400" dirty="0" smtClean="0">
                <a:solidFill>
                  <a:schemeClr val="bg2">
                    <a:lumMod val="85000"/>
                    <a:lumOff val="15000"/>
                  </a:schemeClr>
                </a:solidFill>
                <a:cs typeface="Times New Roman" panose="02020603050405020304" pitchFamily="18" charset="0"/>
              </a:rPr>
              <a:t>M</a:t>
            </a:r>
            <a:r>
              <a:rPr lang="en-US" altLang="zh-CN" sz="2400" baseline="-25000" dirty="0" smtClean="0">
                <a:solidFill>
                  <a:schemeClr val="bg2">
                    <a:lumMod val="85000"/>
                    <a:lumOff val="15000"/>
                  </a:schemeClr>
                </a:solidFill>
                <a:cs typeface="Times New Roman" panose="02020603050405020304" pitchFamily="18" charset="0"/>
              </a:rPr>
              <a:t>2</a:t>
            </a:r>
            <a:r>
              <a:rPr lang="en-US" altLang="zh-CN" sz="2400" dirty="0" smtClean="0">
                <a:solidFill>
                  <a:schemeClr val="bg2">
                    <a:lumMod val="85000"/>
                    <a:lumOff val="15000"/>
                  </a:schemeClr>
                </a:solidFill>
                <a:cs typeface="Times New Roman" panose="02020603050405020304" pitchFamily="18" charset="0"/>
              </a:rPr>
              <a:t>≠</a:t>
            </a:r>
            <a:r>
              <a:rPr lang="el-GR" altLang="zh-CN" sz="2400" dirty="0" smtClean="0">
                <a:solidFill>
                  <a:schemeClr val="bg2">
                    <a:lumMod val="85000"/>
                    <a:lumOff val="15000"/>
                  </a:schemeClr>
                </a:solidFill>
                <a:latin typeface="+mn-lt"/>
                <a:cs typeface="Times New Roman" panose="02020603050405020304" pitchFamily="18" charset="0"/>
              </a:rPr>
              <a:t>Φ</a:t>
            </a:r>
            <a:r>
              <a:rPr lang="en-US" altLang="zh-CN" sz="2400" dirty="0" smtClean="0">
                <a:solidFill>
                  <a:schemeClr val="bg2">
                    <a:lumMod val="85000"/>
                    <a:lumOff val="15000"/>
                  </a:schemeClr>
                </a:solidFill>
                <a:latin typeface="+mn-lt"/>
                <a:cs typeface="Times New Roman" panose="02020603050405020304" pitchFamily="18" charset="0"/>
              </a:rPr>
              <a:t>,</a:t>
            </a:r>
            <a:r>
              <a:rPr lang="en-US" altLang="zh-CN" sz="2400" dirty="0">
                <a:solidFill>
                  <a:schemeClr val="bg2">
                    <a:lumMod val="85000"/>
                    <a:lumOff val="15000"/>
                  </a:schemeClr>
                </a:solidFill>
                <a:latin typeface="宋体" panose="02010600030101010101" pitchFamily="2" charset="-122"/>
                <a:cs typeface="Times New Roman" panose="02020603050405020304" pitchFamily="18" charset="0"/>
              </a:rPr>
              <a:t> </a:t>
            </a:r>
            <a:r>
              <a:rPr lang="zh-CN" altLang="en-US" sz="2400" dirty="0" smtClean="0">
                <a:solidFill>
                  <a:schemeClr val="bg2">
                    <a:lumMod val="85000"/>
                    <a:lumOff val="15000"/>
                  </a:schemeClr>
                </a:solidFill>
                <a:latin typeface="宋体" panose="02010600030101010101" pitchFamily="2" charset="-122"/>
                <a:cs typeface="Times New Roman" panose="02020603050405020304" pitchFamily="18" charset="0"/>
              </a:rPr>
              <a:t>容易知道</a:t>
            </a:r>
            <a:r>
              <a:rPr lang="en-US" altLang="zh-CN" sz="2400" dirty="0" smtClean="0">
                <a:solidFill>
                  <a:schemeClr val="bg2">
                    <a:lumMod val="85000"/>
                    <a:lumOff val="15000"/>
                  </a:schemeClr>
                </a:solidFill>
                <a:latin typeface="宋体" panose="02010600030101010101" pitchFamily="2" charset="-122"/>
                <a:cs typeface="Times New Roman" panose="02020603050405020304" pitchFamily="18" charset="0"/>
              </a:rPr>
              <a:t>:</a:t>
            </a:r>
            <a:r>
              <a:rPr lang="en-US" altLang="zh-CN" sz="2400" dirty="0" smtClean="0">
                <a:solidFill>
                  <a:schemeClr val="bg2">
                    <a:lumMod val="85000"/>
                    <a:lumOff val="15000"/>
                  </a:schemeClr>
                </a:solidFill>
                <a:latin typeface="+mn-lt"/>
                <a:cs typeface="Times New Roman" panose="02020603050405020304" pitchFamily="18" charset="0"/>
              </a:rPr>
              <a:t>T[</a:t>
            </a:r>
            <a:r>
              <a:rPr lang="en-US" altLang="zh-CN" sz="2400" dirty="0" smtClean="0">
                <a:solidFill>
                  <a:schemeClr val="bg2">
                    <a:lumMod val="85000"/>
                    <a:lumOff val="15000"/>
                  </a:schemeClr>
                </a:solidFill>
              </a:rPr>
              <a:t>M</a:t>
            </a:r>
            <a:r>
              <a:rPr lang="en-US" altLang="zh-CN" sz="2400" baseline="-25000" dirty="0" smtClean="0">
                <a:solidFill>
                  <a:schemeClr val="bg2">
                    <a:lumMod val="85000"/>
                    <a:lumOff val="15000"/>
                  </a:schemeClr>
                </a:solidFill>
              </a:rPr>
              <a:t>1</a:t>
            </a:r>
            <a:r>
              <a:rPr lang="el-GR" altLang="zh-CN" sz="2400" dirty="0" smtClean="0">
                <a:solidFill>
                  <a:schemeClr val="bg2">
                    <a:lumMod val="85000"/>
                    <a:lumOff val="15000"/>
                  </a:schemeClr>
                </a:solidFill>
              </a:rPr>
              <a:t>Δ</a:t>
            </a:r>
            <a:r>
              <a:rPr lang="en-US" altLang="zh-CN" sz="2400" dirty="0" smtClean="0">
                <a:solidFill>
                  <a:schemeClr val="bg2">
                    <a:lumMod val="85000"/>
                    <a:lumOff val="15000"/>
                  </a:schemeClr>
                </a:solidFill>
              </a:rPr>
              <a:t>M</a:t>
            </a:r>
            <a:r>
              <a:rPr lang="en-US" altLang="zh-CN" sz="2400" baseline="-25000" dirty="0" smtClean="0">
                <a:solidFill>
                  <a:schemeClr val="bg2">
                    <a:lumMod val="85000"/>
                    <a:lumOff val="15000"/>
                  </a:schemeClr>
                </a:solidFill>
              </a:rPr>
              <a:t>2</a:t>
            </a:r>
            <a:r>
              <a:rPr lang="en-US" altLang="zh-CN" sz="2400" dirty="0" smtClean="0">
                <a:solidFill>
                  <a:schemeClr val="bg2">
                    <a:lumMod val="85000"/>
                    <a:lumOff val="15000"/>
                  </a:schemeClr>
                </a:solidFill>
              </a:rPr>
              <a:t>]</a:t>
            </a:r>
            <a:r>
              <a:rPr lang="zh-CN" altLang="en-US" sz="2400" dirty="0" smtClean="0">
                <a:solidFill>
                  <a:schemeClr val="bg2">
                    <a:lumMod val="85000"/>
                    <a:lumOff val="15000"/>
                  </a:schemeClr>
                </a:solidFill>
              </a:rPr>
              <a:t>每个非空部分顶点度数为</a:t>
            </a:r>
            <a:r>
              <a:rPr lang="en-US" altLang="zh-CN" sz="2400" dirty="0" smtClean="0">
                <a:solidFill>
                  <a:schemeClr val="bg2">
                    <a:lumMod val="85000"/>
                    <a:lumOff val="15000"/>
                  </a:schemeClr>
                </a:solidFill>
              </a:rPr>
              <a:t>2, </a:t>
            </a:r>
            <a:r>
              <a:rPr lang="zh-CN" altLang="en-US" sz="2400" dirty="0" smtClean="0">
                <a:solidFill>
                  <a:schemeClr val="bg2">
                    <a:lumMod val="85000"/>
                    <a:lumOff val="15000"/>
                  </a:schemeClr>
                </a:solidFill>
              </a:rPr>
              <a:t>即它存在圈</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于是推出</a:t>
            </a:r>
            <a:r>
              <a:rPr lang="en-US" altLang="zh-CN" sz="2400" dirty="0" smtClean="0">
                <a:solidFill>
                  <a:schemeClr val="bg2">
                    <a:lumMod val="85000"/>
                    <a:lumOff val="15000"/>
                  </a:schemeClr>
                </a:solidFill>
              </a:rPr>
              <a:t>T</a:t>
            </a:r>
            <a:r>
              <a:rPr lang="zh-CN" altLang="en-US" sz="2400" dirty="0" smtClean="0">
                <a:solidFill>
                  <a:schemeClr val="bg2">
                    <a:lumMod val="85000"/>
                    <a:lumOff val="15000"/>
                  </a:schemeClr>
                </a:solidFill>
              </a:rPr>
              <a:t>中有圈</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矛盾</a:t>
            </a:r>
            <a:r>
              <a:rPr lang="en-US" altLang="zh-CN" sz="2400" dirty="0" smtClean="0">
                <a:solidFill>
                  <a:schemeClr val="bg2">
                    <a:lumMod val="85000"/>
                    <a:lumOff val="15000"/>
                  </a:schemeClr>
                </a:solidFill>
              </a:rPr>
              <a:t>.                                     □</a:t>
            </a:r>
            <a:endParaRPr lang="zh-CN" altLang="el-GR" sz="2400" dirty="0" smtClean="0">
              <a:solidFill>
                <a:schemeClr val="bg2">
                  <a:lumMod val="85000"/>
                  <a:lumOff val="15000"/>
                </a:schemeClr>
              </a:solidFill>
            </a:endParaRPr>
          </a:p>
        </p:txBody>
      </p:sp>
      <p:sp>
        <p:nvSpPr>
          <p:cNvPr id="764936" name="Text Box 8"/>
          <p:cNvSpPr txBox="1">
            <a:spLocks noChangeArrowheads="1"/>
          </p:cNvSpPr>
          <p:nvPr/>
        </p:nvSpPr>
        <p:spPr bwMode="auto">
          <a:xfrm>
            <a:off x="381000" y="24511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dirty="0">
                <a:solidFill>
                  <a:srgbClr val="2B51AA"/>
                </a:solidFill>
              </a:rPr>
              <a:t>3</a:t>
            </a:r>
            <a:r>
              <a:rPr lang="zh-CN" altLang="en-US" sz="2400" dirty="0">
                <a:solidFill>
                  <a:srgbClr val="2B51AA"/>
                </a:solidFill>
              </a:rPr>
              <a:t>    点覆盖与</a:t>
            </a:r>
            <a:r>
              <a:rPr lang="en-US" altLang="zh-CN" sz="2400" dirty="0" err="1">
                <a:solidFill>
                  <a:srgbClr val="2B51AA"/>
                </a:solidFill>
              </a:rPr>
              <a:t>König</a:t>
            </a:r>
            <a:r>
              <a:rPr lang="zh-CN" altLang="en-US" sz="2400" dirty="0">
                <a:solidFill>
                  <a:srgbClr val="2B51AA"/>
                </a:solidFill>
              </a:rPr>
              <a:t>定理</a:t>
            </a:r>
          </a:p>
        </p:txBody>
      </p:sp>
      <p:sp>
        <p:nvSpPr>
          <p:cNvPr id="764937" name="Text Box 9"/>
          <p:cNvSpPr txBox="1">
            <a:spLocks noChangeArrowheads="1"/>
          </p:cNvSpPr>
          <p:nvPr/>
        </p:nvSpPr>
        <p:spPr bwMode="auto">
          <a:xfrm>
            <a:off x="381000" y="28956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dirty="0" smtClean="0">
                <a:solidFill>
                  <a:schemeClr val="bg2">
                    <a:lumMod val="85000"/>
                    <a:lumOff val="15000"/>
                  </a:schemeClr>
                </a:solidFill>
              </a:rPr>
              <a:t>(1)</a:t>
            </a:r>
            <a:r>
              <a:rPr lang="zh-CN" altLang="en-US" sz="2400" dirty="0">
                <a:solidFill>
                  <a:schemeClr val="bg2">
                    <a:lumMod val="85000"/>
                    <a:lumOff val="15000"/>
                  </a:schemeClr>
                </a:solidFill>
              </a:rPr>
              <a:t> </a:t>
            </a:r>
            <a:r>
              <a:rPr lang="zh-CN" altLang="en-US" sz="2400" dirty="0" smtClean="0">
                <a:solidFill>
                  <a:schemeClr val="bg2">
                    <a:lumMod val="85000"/>
                    <a:lumOff val="15000"/>
                  </a:schemeClr>
                </a:solidFill>
              </a:rPr>
              <a:t> 图的点覆盖概念与性质</a:t>
            </a:r>
          </a:p>
        </p:txBody>
      </p:sp>
      <p:sp>
        <p:nvSpPr>
          <p:cNvPr id="764938" name="Text Box 10"/>
          <p:cNvSpPr txBox="1">
            <a:spLocks noChangeArrowheads="1"/>
          </p:cNvSpPr>
          <p:nvPr/>
        </p:nvSpPr>
        <p:spPr bwMode="auto">
          <a:xfrm>
            <a:off x="384175" y="3322638"/>
            <a:ext cx="8302625" cy="831850"/>
          </a:xfrm>
          <a:prstGeom prst="rect">
            <a:avLst/>
          </a:prstGeom>
          <a:solidFill>
            <a:srgbClr val="1C3146"/>
          </a:solidFill>
          <a:ln>
            <a:noFill/>
          </a:ln>
          <a:effectLs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rgbClr val="FF6600"/>
                </a:solidFill>
              </a:rPr>
              <a:t>定义</a:t>
            </a:r>
            <a:r>
              <a:rPr lang="en-US" altLang="zh-CN" sz="2400" dirty="0">
                <a:solidFill>
                  <a:srgbClr val="FF6600"/>
                </a:solidFill>
              </a:rPr>
              <a:t>6</a:t>
            </a:r>
            <a:r>
              <a:rPr lang="en-US" altLang="zh-CN" sz="2400" dirty="0" smtClean="0"/>
              <a:t>: G</a:t>
            </a:r>
            <a:r>
              <a:rPr lang="zh-CN" altLang="en-US" sz="2400" dirty="0" smtClean="0"/>
              <a:t>的一个顶点子集</a:t>
            </a:r>
            <a:r>
              <a:rPr lang="en-US" altLang="zh-CN" sz="2400" dirty="0" smtClean="0"/>
              <a:t>K</a:t>
            </a:r>
            <a:r>
              <a:rPr lang="zh-CN" altLang="en-US" sz="2400" dirty="0" smtClean="0"/>
              <a:t>称为</a:t>
            </a:r>
            <a:r>
              <a:rPr lang="en-US" altLang="zh-CN" sz="2400" dirty="0" smtClean="0"/>
              <a:t>G</a:t>
            </a:r>
            <a:r>
              <a:rPr lang="zh-CN" altLang="en-US" sz="2400" dirty="0" smtClean="0"/>
              <a:t>的一个</a:t>
            </a:r>
            <a:r>
              <a:rPr lang="zh-CN" altLang="en-US" sz="2400" dirty="0" smtClean="0">
                <a:solidFill>
                  <a:srgbClr val="FFFF00"/>
                </a:solidFill>
              </a:rPr>
              <a:t>点覆盖</a:t>
            </a:r>
            <a:r>
              <a:rPr lang="en-US" altLang="zh-CN" sz="2400" b="0" dirty="0" smtClean="0"/>
              <a:t>(vertex cover)</a:t>
            </a:r>
            <a:r>
              <a:rPr lang="en-US" altLang="zh-CN" sz="2400" dirty="0" smtClean="0"/>
              <a:t>, </a:t>
            </a:r>
            <a:r>
              <a:rPr lang="zh-CN" altLang="en-US" sz="2400" dirty="0" smtClean="0"/>
              <a:t>如果</a:t>
            </a:r>
            <a:r>
              <a:rPr lang="en-US" altLang="zh-CN" sz="2400" dirty="0" smtClean="0"/>
              <a:t>G</a:t>
            </a:r>
            <a:r>
              <a:rPr lang="zh-CN" altLang="en-US" sz="2400" dirty="0" smtClean="0"/>
              <a:t>的每条边都至少有一个端点在</a:t>
            </a:r>
            <a:r>
              <a:rPr lang="en-US" altLang="zh-CN" sz="2400" dirty="0" smtClean="0"/>
              <a:t>K</a:t>
            </a:r>
            <a:r>
              <a:rPr lang="zh-CN" altLang="en-US" sz="2400" dirty="0" smtClean="0"/>
              <a:t>中</a:t>
            </a:r>
            <a:r>
              <a:rPr lang="en-US" altLang="zh-CN" sz="2400" dirty="0" smtClean="0"/>
              <a:t>. </a:t>
            </a:r>
            <a:endParaRPr lang="el-GR" altLang="zh-CN" sz="2400" dirty="0" smtClean="0"/>
          </a:p>
        </p:txBody>
      </p:sp>
      <p:grpSp>
        <p:nvGrpSpPr>
          <p:cNvPr id="3" name="组合 2"/>
          <p:cNvGrpSpPr>
            <a:grpSpLocks/>
          </p:cNvGrpSpPr>
          <p:nvPr/>
        </p:nvGrpSpPr>
        <p:grpSpPr bwMode="auto">
          <a:xfrm>
            <a:off x="4752975" y="5126038"/>
            <a:ext cx="1265621" cy="1538287"/>
            <a:chOff x="2038351" y="4933952"/>
            <a:chExt cx="1081151" cy="1314106"/>
          </a:xfrm>
        </p:grpSpPr>
        <p:sp>
          <p:nvSpPr>
            <p:cNvPr id="24612" name="AutoShape 12"/>
            <p:cNvSpPr>
              <a:spLocks noChangeArrowheads="1"/>
            </p:cNvSpPr>
            <p:nvPr/>
          </p:nvSpPr>
          <p:spPr bwMode="auto">
            <a:xfrm>
              <a:off x="2038351" y="4933952"/>
              <a:ext cx="961486" cy="904550"/>
            </a:xfrm>
            <a:prstGeom prst="pentagon">
              <a:avLst/>
            </a:prstGeom>
            <a:noFill/>
            <a:ln w="19050">
              <a:solidFill>
                <a:srgbClr val="81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24613" name="Line 18"/>
            <p:cNvSpPr>
              <a:spLocks noChangeShapeType="1"/>
            </p:cNvSpPr>
            <p:nvPr/>
          </p:nvSpPr>
          <p:spPr bwMode="auto">
            <a:xfrm>
              <a:off x="2518416" y="4943445"/>
              <a:ext cx="0" cy="428542"/>
            </a:xfrm>
            <a:prstGeom prst="line">
              <a:avLst/>
            </a:prstGeom>
            <a:noFill/>
            <a:ln w="19050">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4614" name="Line 19"/>
            <p:cNvSpPr>
              <a:spLocks noChangeShapeType="1"/>
            </p:cNvSpPr>
            <p:nvPr/>
          </p:nvSpPr>
          <p:spPr bwMode="auto">
            <a:xfrm>
              <a:off x="2047844" y="5277057"/>
              <a:ext cx="466504" cy="94930"/>
            </a:xfrm>
            <a:prstGeom prst="line">
              <a:avLst/>
            </a:prstGeom>
            <a:noFill/>
            <a:ln w="19050">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4615" name="Line 20"/>
            <p:cNvSpPr>
              <a:spLocks noChangeShapeType="1"/>
            </p:cNvSpPr>
            <p:nvPr/>
          </p:nvSpPr>
          <p:spPr bwMode="auto">
            <a:xfrm flipV="1">
              <a:off x="2237700" y="5381481"/>
              <a:ext cx="276647" cy="457021"/>
            </a:xfrm>
            <a:prstGeom prst="line">
              <a:avLst/>
            </a:prstGeom>
            <a:noFill/>
            <a:ln w="19050">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4616" name="Line 21"/>
            <p:cNvSpPr>
              <a:spLocks noChangeShapeType="1"/>
            </p:cNvSpPr>
            <p:nvPr/>
          </p:nvSpPr>
          <p:spPr bwMode="auto">
            <a:xfrm flipH="1" flipV="1">
              <a:off x="2514348" y="5371987"/>
              <a:ext cx="286140" cy="457022"/>
            </a:xfrm>
            <a:prstGeom prst="line">
              <a:avLst/>
            </a:prstGeom>
            <a:noFill/>
            <a:ln w="19050">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4617" name="Line 22"/>
            <p:cNvSpPr>
              <a:spLocks noChangeShapeType="1"/>
            </p:cNvSpPr>
            <p:nvPr/>
          </p:nvSpPr>
          <p:spPr bwMode="auto">
            <a:xfrm flipH="1">
              <a:off x="2523840" y="5277057"/>
              <a:ext cx="466504" cy="94930"/>
            </a:xfrm>
            <a:prstGeom prst="line">
              <a:avLst/>
            </a:prstGeom>
            <a:noFill/>
            <a:ln w="19050">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5620" name="Text Box 23"/>
            <p:cNvSpPr txBox="1">
              <a:spLocks noChangeArrowheads="1"/>
            </p:cNvSpPr>
            <p:nvPr/>
          </p:nvSpPr>
          <p:spPr bwMode="auto">
            <a:xfrm>
              <a:off x="2046816" y="6014801"/>
              <a:ext cx="1072686" cy="23325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600" dirty="0" smtClean="0">
                  <a:solidFill>
                    <a:schemeClr val="bg2">
                      <a:lumMod val="85000"/>
                      <a:lumOff val="15000"/>
                    </a:schemeClr>
                  </a:solidFill>
                  <a:latin typeface="+mn-lt"/>
                </a:rPr>
                <a:t>(</a:t>
              </a:r>
              <a:r>
                <a:rPr lang="en-US" altLang="zh-CN" sz="1600" i="1" dirty="0" smtClean="0">
                  <a:solidFill>
                    <a:schemeClr val="bg2">
                      <a:lumMod val="85000"/>
                      <a:lumOff val="15000"/>
                    </a:schemeClr>
                  </a:solidFill>
                  <a:latin typeface="+mn-lt"/>
                </a:rPr>
                <a:t>a</a:t>
              </a:r>
              <a:r>
                <a:rPr lang="en-US" altLang="zh-CN" sz="1600" dirty="0" smtClean="0">
                  <a:solidFill>
                    <a:schemeClr val="bg2">
                      <a:lumMod val="85000"/>
                      <a:lumOff val="15000"/>
                    </a:schemeClr>
                  </a:solidFill>
                  <a:latin typeface="+mn-lt"/>
                </a:rPr>
                <a:t>) </a:t>
              </a:r>
              <a:r>
                <a:rPr lang="zh-CN" altLang="en-US" sz="1600" dirty="0" smtClean="0">
                  <a:solidFill>
                    <a:schemeClr val="bg2">
                      <a:lumMod val="85000"/>
                      <a:lumOff val="15000"/>
                    </a:schemeClr>
                  </a:solidFill>
                  <a:latin typeface="+mn-lt"/>
                </a:rPr>
                <a:t>点覆盖</a:t>
              </a:r>
            </a:p>
          </p:txBody>
        </p:sp>
      </p:grpSp>
      <p:grpSp>
        <p:nvGrpSpPr>
          <p:cNvPr id="4" name="组合 3"/>
          <p:cNvGrpSpPr>
            <a:grpSpLocks/>
          </p:cNvGrpSpPr>
          <p:nvPr/>
        </p:nvGrpSpPr>
        <p:grpSpPr bwMode="auto">
          <a:xfrm>
            <a:off x="6462713" y="5083175"/>
            <a:ext cx="1676400" cy="1581150"/>
            <a:chOff x="4167189" y="4924427"/>
            <a:chExt cx="1323974" cy="1248355"/>
          </a:xfrm>
        </p:grpSpPr>
        <p:sp>
          <p:nvSpPr>
            <p:cNvPr id="24605" name="AutoShape 24"/>
            <p:cNvSpPr>
              <a:spLocks noChangeArrowheads="1"/>
            </p:cNvSpPr>
            <p:nvPr/>
          </p:nvSpPr>
          <p:spPr bwMode="auto">
            <a:xfrm>
              <a:off x="4209817" y="4924427"/>
              <a:ext cx="961636" cy="904932"/>
            </a:xfrm>
            <a:prstGeom prst="pentagon">
              <a:avLst/>
            </a:prstGeom>
            <a:noFill/>
            <a:ln w="19050">
              <a:solidFill>
                <a:srgbClr val="81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24606" name="Line 28"/>
            <p:cNvSpPr>
              <a:spLocks noChangeShapeType="1"/>
            </p:cNvSpPr>
            <p:nvPr/>
          </p:nvSpPr>
          <p:spPr bwMode="auto">
            <a:xfrm>
              <a:off x="4686247" y="4934454"/>
              <a:ext cx="0" cy="428652"/>
            </a:xfrm>
            <a:prstGeom prst="line">
              <a:avLst/>
            </a:prstGeom>
            <a:noFill/>
            <a:ln w="19050">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4607" name="Line 29"/>
            <p:cNvSpPr>
              <a:spLocks noChangeShapeType="1"/>
            </p:cNvSpPr>
            <p:nvPr/>
          </p:nvSpPr>
          <p:spPr bwMode="auto">
            <a:xfrm>
              <a:off x="4219847" y="5267850"/>
              <a:ext cx="466400" cy="95256"/>
            </a:xfrm>
            <a:prstGeom prst="line">
              <a:avLst/>
            </a:prstGeom>
            <a:noFill/>
            <a:ln w="19050">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4608" name="Line 30"/>
            <p:cNvSpPr>
              <a:spLocks noChangeShapeType="1"/>
            </p:cNvSpPr>
            <p:nvPr/>
          </p:nvSpPr>
          <p:spPr bwMode="auto">
            <a:xfrm flipV="1">
              <a:off x="4390359" y="5371880"/>
              <a:ext cx="295888" cy="457479"/>
            </a:xfrm>
            <a:prstGeom prst="line">
              <a:avLst/>
            </a:prstGeom>
            <a:noFill/>
            <a:ln w="19050">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4609" name="Line 31"/>
            <p:cNvSpPr>
              <a:spLocks noChangeShapeType="1"/>
            </p:cNvSpPr>
            <p:nvPr/>
          </p:nvSpPr>
          <p:spPr bwMode="auto">
            <a:xfrm flipH="1" flipV="1">
              <a:off x="4686247" y="5363106"/>
              <a:ext cx="305918" cy="466253"/>
            </a:xfrm>
            <a:prstGeom prst="line">
              <a:avLst/>
            </a:prstGeom>
            <a:noFill/>
            <a:ln w="19050">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4610" name="Line 32"/>
            <p:cNvSpPr>
              <a:spLocks noChangeShapeType="1"/>
            </p:cNvSpPr>
            <p:nvPr/>
          </p:nvSpPr>
          <p:spPr bwMode="auto">
            <a:xfrm flipH="1">
              <a:off x="4696277" y="5267850"/>
              <a:ext cx="466400" cy="104030"/>
            </a:xfrm>
            <a:prstGeom prst="line">
              <a:avLst/>
            </a:prstGeom>
            <a:noFill/>
            <a:ln w="19050">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4611" name="Text Box 33"/>
            <p:cNvSpPr txBox="1">
              <a:spLocks noChangeArrowheads="1"/>
            </p:cNvSpPr>
            <p:nvPr/>
          </p:nvSpPr>
          <p:spPr bwMode="auto">
            <a:xfrm>
              <a:off x="4167189" y="5932135"/>
              <a:ext cx="1323974" cy="24064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600" dirty="0" smtClean="0">
                  <a:solidFill>
                    <a:schemeClr val="bg2">
                      <a:lumMod val="85000"/>
                      <a:lumOff val="15000"/>
                    </a:schemeClr>
                  </a:solidFill>
                </a:rPr>
                <a:t>(</a:t>
              </a:r>
              <a:r>
                <a:rPr lang="en-US" altLang="zh-CN" sz="1600" i="1" dirty="0" smtClean="0">
                  <a:solidFill>
                    <a:schemeClr val="bg2">
                      <a:lumMod val="85000"/>
                      <a:lumOff val="15000"/>
                    </a:schemeClr>
                  </a:solidFill>
                </a:rPr>
                <a:t>b</a:t>
              </a:r>
              <a:r>
                <a:rPr lang="en-US" altLang="zh-CN" sz="1600" dirty="0" smtClean="0">
                  <a:solidFill>
                    <a:schemeClr val="bg2">
                      <a:lumMod val="85000"/>
                      <a:lumOff val="15000"/>
                    </a:schemeClr>
                  </a:solidFill>
                </a:rPr>
                <a:t>) </a:t>
              </a:r>
              <a:r>
                <a:rPr lang="zh-CN" altLang="en-US" sz="1600" dirty="0" smtClean="0">
                  <a:solidFill>
                    <a:schemeClr val="bg2">
                      <a:lumMod val="85000"/>
                      <a:lumOff val="15000"/>
                    </a:schemeClr>
                  </a:solidFill>
                </a:rPr>
                <a:t>最小点覆盖</a:t>
              </a:r>
            </a:p>
          </p:txBody>
        </p:sp>
      </p:grpSp>
      <p:sp>
        <p:nvSpPr>
          <p:cNvPr id="2" name="椭圆 1"/>
          <p:cNvSpPr>
            <a:spLocks noChangeArrowheads="1"/>
          </p:cNvSpPr>
          <p:nvPr/>
        </p:nvSpPr>
        <p:spPr bwMode="auto">
          <a:xfrm>
            <a:off x="4710113" y="5487988"/>
            <a:ext cx="104775" cy="104775"/>
          </a:xfrm>
          <a:prstGeom prst="ellipse">
            <a:avLst/>
          </a:prstGeom>
          <a:solidFill>
            <a:srgbClr val="FF0000"/>
          </a:solidFill>
          <a:ln w="9525" algn="ctr">
            <a:solidFill>
              <a:srgbClr val="FF000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3" name="椭圆 32"/>
          <p:cNvSpPr>
            <a:spLocks noChangeArrowheads="1"/>
          </p:cNvSpPr>
          <p:nvPr/>
        </p:nvSpPr>
        <p:spPr bwMode="auto">
          <a:xfrm>
            <a:off x="4941888" y="6137275"/>
            <a:ext cx="95250" cy="95250"/>
          </a:xfrm>
          <a:prstGeom prst="ellipse">
            <a:avLst/>
          </a:prstGeom>
          <a:solidFill>
            <a:srgbClr val="FF0000"/>
          </a:solidFill>
          <a:ln w="9525" algn="ctr">
            <a:solidFill>
              <a:srgbClr val="FF000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4" name="椭圆 33"/>
          <p:cNvSpPr>
            <a:spLocks noChangeArrowheads="1"/>
          </p:cNvSpPr>
          <p:nvPr/>
        </p:nvSpPr>
        <p:spPr bwMode="auto">
          <a:xfrm>
            <a:off x="5826125" y="5476875"/>
            <a:ext cx="103188" cy="103188"/>
          </a:xfrm>
          <a:prstGeom prst="ellipse">
            <a:avLst/>
          </a:prstGeom>
          <a:solidFill>
            <a:srgbClr val="FF0000"/>
          </a:solidFill>
          <a:ln w="9525" algn="ctr">
            <a:solidFill>
              <a:srgbClr val="FF000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5" name="椭圆 34"/>
          <p:cNvSpPr>
            <a:spLocks noChangeArrowheads="1"/>
          </p:cNvSpPr>
          <p:nvPr/>
        </p:nvSpPr>
        <p:spPr bwMode="auto">
          <a:xfrm>
            <a:off x="5626100" y="6137275"/>
            <a:ext cx="98425" cy="98425"/>
          </a:xfrm>
          <a:prstGeom prst="ellipse">
            <a:avLst/>
          </a:prstGeom>
          <a:solidFill>
            <a:srgbClr val="FF0000"/>
          </a:solidFill>
          <a:ln w="9525" algn="ctr">
            <a:solidFill>
              <a:srgbClr val="FF000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6" name="椭圆 35"/>
          <p:cNvSpPr>
            <a:spLocks noChangeArrowheads="1"/>
          </p:cNvSpPr>
          <p:nvPr/>
        </p:nvSpPr>
        <p:spPr bwMode="auto">
          <a:xfrm>
            <a:off x="5273675" y="5102225"/>
            <a:ext cx="96838" cy="93663"/>
          </a:xfrm>
          <a:prstGeom prst="ellipse">
            <a:avLst/>
          </a:prstGeom>
          <a:solidFill>
            <a:srgbClr val="FF0000"/>
          </a:solidFill>
          <a:ln w="9525" algn="ctr">
            <a:solidFill>
              <a:srgbClr val="FF000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037138"/>
            <a:ext cx="3048000" cy="174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6354763"/>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连接符 9"/>
          <p:cNvCxnSpPr>
            <a:cxnSpLocks noChangeShapeType="1"/>
          </p:cNvCxnSpPr>
          <p:nvPr/>
        </p:nvCxnSpPr>
        <p:spPr bwMode="auto">
          <a:xfrm flipH="1">
            <a:off x="1931988" y="5664200"/>
            <a:ext cx="11112" cy="690563"/>
          </a:xfrm>
          <a:prstGeom prst="line">
            <a:avLst/>
          </a:prstGeom>
          <a:noFill/>
          <a:ln w="136525" algn="ctr">
            <a:solidFill>
              <a:srgbClr val="FF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连接符 45"/>
          <p:cNvCxnSpPr>
            <a:cxnSpLocks noChangeShapeType="1"/>
          </p:cNvCxnSpPr>
          <p:nvPr/>
        </p:nvCxnSpPr>
        <p:spPr bwMode="auto">
          <a:xfrm>
            <a:off x="1052513" y="6091238"/>
            <a:ext cx="708025" cy="360362"/>
          </a:xfrm>
          <a:prstGeom prst="line">
            <a:avLst/>
          </a:prstGeom>
          <a:noFill/>
          <a:ln w="136525" algn="ctr">
            <a:solidFill>
              <a:srgbClr val="FF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0" name="图片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6888" y="5316538"/>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直接连接符 50"/>
          <p:cNvCxnSpPr>
            <a:cxnSpLocks noChangeShapeType="1"/>
          </p:cNvCxnSpPr>
          <p:nvPr/>
        </p:nvCxnSpPr>
        <p:spPr bwMode="auto">
          <a:xfrm>
            <a:off x="2095500" y="5634038"/>
            <a:ext cx="741363" cy="765175"/>
          </a:xfrm>
          <a:prstGeom prst="line">
            <a:avLst/>
          </a:prstGeom>
          <a:noFill/>
          <a:ln w="136525" algn="ctr">
            <a:solidFill>
              <a:srgbClr val="FF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51"/>
          <p:cNvCxnSpPr>
            <a:cxnSpLocks noChangeShapeType="1"/>
          </p:cNvCxnSpPr>
          <p:nvPr/>
        </p:nvCxnSpPr>
        <p:spPr bwMode="auto">
          <a:xfrm>
            <a:off x="2135188" y="5561013"/>
            <a:ext cx="1162050" cy="311150"/>
          </a:xfrm>
          <a:prstGeom prst="line">
            <a:avLst/>
          </a:prstGeom>
          <a:noFill/>
          <a:ln w="136525" algn="ctr">
            <a:solidFill>
              <a:srgbClr val="FF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连接符 52"/>
          <p:cNvCxnSpPr>
            <a:cxnSpLocks noChangeShapeType="1"/>
          </p:cNvCxnSpPr>
          <p:nvPr/>
        </p:nvCxnSpPr>
        <p:spPr bwMode="auto">
          <a:xfrm flipH="1">
            <a:off x="2095500" y="5273675"/>
            <a:ext cx="1206500" cy="214313"/>
          </a:xfrm>
          <a:prstGeom prst="line">
            <a:avLst/>
          </a:prstGeom>
          <a:noFill/>
          <a:ln w="136525" algn="ctr">
            <a:solidFill>
              <a:srgbClr val="FF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a:cxnSpLocks noChangeShapeType="1"/>
          </p:cNvCxnSpPr>
          <p:nvPr/>
        </p:nvCxnSpPr>
        <p:spPr bwMode="auto">
          <a:xfrm flipH="1">
            <a:off x="1084263" y="5592763"/>
            <a:ext cx="709612" cy="341312"/>
          </a:xfrm>
          <a:prstGeom prst="line">
            <a:avLst/>
          </a:prstGeom>
          <a:noFill/>
          <a:ln w="136525" algn="ctr">
            <a:solidFill>
              <a:srgbClr val="FF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Text Box 10"/>
          <p:cNvSpPr txBox="1">
            <a:spLocks noChangeArrowheads="1"/>
          </p:cNvSpPr>
          <p:nvPr/>
        </p:nvSpPr>
        <p:spPr bwMode="auto">
          <a:xfrm>
            <a:off x="381000" y="4173538"/>
            <a:ext cx="8305800" cy="831850"/>
          </a:xfrm>
          <a:prstGeom prst="rect">
            <a:avLst/>
          </a:prstGeom>
          <a:solidFill>
            <a:srgbClr val="1C3146"/>
          </a:solidFill>
          <a:ln>
            <a:noFill/>
          </a:ln>
          <a:effectLs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dirty="0" smtClean="0"/>
              <a:t>    G</a:t>
            </a:r>
            <a:r>
              <a:rPr lang="zh-CN" altLang="en-US" sz="2400" dirty="0" smtClean="0"/>
              <a:t>的一个包含点数最少的点覆盖称为</a:t>
            </a:r>
            <a:r>
              <a:rPr lang="en-US" altLang="zh-CN" sz="2400" dirty="0" smtClean="0"/>
              <a:t>G</a:t>
            </a:r>
            <a:r>
              <a:rPr lang="zh-CN" altLang="en-US" sz="2400" dirty="0" smtClean="0"/>
              <a:t>的最小点覆盖</a:t>
            </a:r>
            <a:r>
              <a:rPr lang="en-US" altLang="zh-CN" sz="2400" dirty="0" smtClean="0"/>
              <a:t>,  </a:t>
            </a:r>
            <a:r>
              <a:rPr lang="zh-CN" altLang="en-US" sz="2400" dirty="0" smtClean="0"/>
              <a:t>其包含的点数称为</a:t>
            </a:r>
            <a:r>
              <a:rPr lang="en-US" altLang="zh-CN" sz="2400" dirty="0" smtClean="0"/>
              <a:t>G</a:t>
            </a:r>
            <a:r>
              <a:rPr lang="zh-CN" altLang="en-US" sz="2400" dirty="0" smtClean="0"/>
              <a:t>的</a:t>
            </a:r>
            <a:r>
              <a:rPr lang="zh-CN" altLang="en-US" sz="2400" dirty="0" smtClean="0">
                <a:solidFill>
                  <a:srgbClr val="FFFF00"/>
                </a:solidFill>
              </a:rPr>
              <a:t>覆盖数</a:t>
            </a:r>
            <a:r>
              <a:rPr lang="en-US" altLang="zh-CN" sz="2400" dirty="0" smtClean="0"/>
              <a:t>, </a:t>
            </a:r>
            <a:r>
              <a:rPr lang="zh-CN" altLang="en-US" sz="2400" dirty="0" smtClean="0"/>
              <a:t>记为</a:t>
            </a:r>
            <a:r>
              <a:rPr lang="el-GR" altLang="zh-CN" sz="2400" dirty="0" smtClean="0">
                <a:solidFill>
                  <a:srgbClr val="FFFF00"/>
                </a:solidFill>
              </a:rPr>
              <a:t>β</a:t>
            </a:r>
            <a:r>
              <a:rPr lang="en-US" altLang="zh-CN" sz="2400" dirty="0" smtClean="0">
                <a:solidFill>
                  <a:srgbClr val="FFFF00"/>
                </a:solidFill>
              </a:rPr>
              <a:t>(G)</a:t>
            </a:r>
            <a:r>
              <a:rPr lang="en-US" altLang="zh-CN" sz="2400" dirty="0" smtClean="0"/>
              <a:t>.</a:t>
            </a:r>
            <a:endParaRPr lang="el-GR" altLang="zh-CN" sz="2400" dirty="0" smtClean="0"/>
          </a:p>
        </p:txBody>
      </p:sp>
      <p:sp>
        <p:nvSpPr>
          <p:cNvPr id="43" name="椭圆 42"/>
          <p:cNvSpPr>
            <a:spLocks noChangeArrowheads="1"/>
          </p:cNvSpPr>
          <p:nvPr/>
        </p:nvSpPr>
        <p:spPr bwMode="auto">
          <a:xfrm>
            <a:off x="7069138" y="5046663"/>
            <a:ext cx="103187" cy="103187"/>
          </a:xfrm>
          <a:prstGeom prst="ellipse">
            <a:avLst/>
          </a:prstGeom>
          <a:solidFill>
            <a:srgbClr val="FF0000"/>
          </a:solidFill>
          <a:ln w="9525" algn="ctr">
            <a:solidFill>
              <a:srgbClr val="FF000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44" name="椭圆 43"/>
          <p:cNvSpPr>
            <a:spLocks noChangeArrowheads="1"/>
          </p:cNvSpPr>
          <p:nvPr/>
        </p:nvSpPr>
        <p:spPr bwMode="auto">
          <a:xfrm>
            <a:off x="7062788" y="5591175"/>
            <a:ext cx="103187" cy="103188"/>
          </a:xfrm>
          <a:prstGeom prst="ellipse">
            <a:avLst/>
          </a:prstGeom>
          <a:solidFill>
            <a:srgbClr val="FF0000"/>
          </a:solidFill>
          <a:ln w="9525" algn="ctr">
            <a:solidFill>
              <a:srgbClr val="FF000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45" name="椭圆 44"/>
          <p:cNvSpPr>
            <a:spLocks noChangeArrowheads="1"/>
          </p:cNvSpPr>
          <p:nvPr/>
        </p:nvSpPr>
        <p:spPr bwMode="auto">
          <a:xfrm>
            <a:off x="6699250" y="6176963"/>
            <a:ext cx="103188" cy="103187"/>
          </a:xfrm>
          <a:prstGeom prst="ellipse">
            <a:avLst/>
          </a:prstGeom>
          <a:solidFill>
            <a:srgbClr val="FF0000"/>
          </a:solidFill>
          <a:ln w="9525" algn="ctr">
            <a:solidFill>
              <a:srgbClr val="FF000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47" name="椭圆 46"/>
          <p:cNvSpPr>
            <a:spLocks noChangeArrowheads="1"/>
          </p:cNvSpPr>
          <p:nvPr/>
        </p:nvSpPr>
        <p:spPr bwMode="auto">
          <a:xfrm>
            <a:off x="7448550" y="6176963"/>
            <a:ext cx="103188" cy="103187"/>
          </a:xfrm>
          <a:prstGeom prst="ellipse">
            <a:avLst/>
          </a:prstGeom>
          <a:solidFill>
            <a:srgbClr val="FF0000"/>
          </a:solidFill>
          <a:ln w="9525" algn="ctr">
            <a:solidFill>
              <a:srgbClr val="FF000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4931"/>
                                        </p:tgtEl>
                                        <p:attrNameLst>
                                          <p:attrName>style.visibility</p:attrName>
                                        </p:attrNameLst>
                                      </p:cBhvr>
                                      <p:to>
                                        <p:strVal val="visible"/>
                                      </p:to>
                                    </p:set>
                                    <p:anim calcmode="lin" valueType="num">
                                      <p:cBhvr additive="base">
                                        <p:cTn id="7" dur="500" fill="hold"/>
                                        <p:tgtEl>
                                          <p:spTgt spid="764931"/>
                                        </p:tgtEl>
                                        <p:attrNameLst>
                                          <p:attrName>ppt_x</p:attrName>
                                        </p:attrNameLst>
                                      </p:cBhvr>
                                      <p:tavLst>
                                        <p:tav tm="0">
                                          <p:val>
                                            <p:strVal val="#ppt_x"/>
                                          </p:val>
                                        </p:tav>
                                        <p:tav tm="100000">
                                          <p:val>
                                            <p:strVal val="#ppt_x"/>
                                          </p:val>
                                        </p:tav>
                                      </p:tavLst>
                                    </p:anim>
                                    <p:anim calcmode="lin" valueType="num">
                                      <p:cBhvr additive="base">
                                        <p:cTn id="8" dur="500" fill="hold"/>
                                        <p:tgtEl>
                                          <p:spTgt spid="76493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4932"/>
                                        </p:tgtEl>
                                        <p:attrNameLst>
                                          <p:attrName>style.visibility</p:attrName>
                                        </p:attrNameLst>
                                      </p:cBhvr>
                                      <p:to>
                                        <p:strVal val="visible"/>
                                      </p:to>
                                    </p:set>
                                    <p:anim calcmode="lin" valueType="num">
                                      <p:cBhvr additive="base">
                                        <p:cTn id="13" dur="500" fill="hold"/>
                                        <p:tgtEl>
                                          <p:spTgt spid="764932"/>
                                        </p:tgtEl>
                                        <p:attrNameLst>
                                          <p:attrName>ppt_x</p:attrName>
                                        </p:attrNameLst>
                                      </p:cBhvr>
                                      <p:tavLst>
                                        <p:tav tm="0">
                                          <p:val>
                                            <p:strVal val="#ppt_x"/>
                                          </p:val>
                                        </p:tav>
                                        <p:tav tm="100000">
                                          <p:val>
                                            <p:strVal val="#ppt_x"/>
                                          </p:val>
                                        </p:tav>
                                      </p:tavLst>
                                    </p:anim>
                                    <p:anim calcmode="lin" valueType="num">
                                      <p:cBhvr additive="base">
                                        <p:cTn id="14" dur="500" fill="hold"/>
                                        <p:tgtEl>
                                          <p:spTgt spid="76493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64936"/>
                                        </p:tgtEl>
                                        <p:attrNameLst>
                                          <p:attrName>style.visibility</p:attrName>
                                        </p:attrNameLst>
                                      </p:cBhvr>
                                      <p:to>
                                        <p:strVal val="visible"/>
                                      </p:to>
                                    </p:set>
                                    <p:anim calcmode="lin" valueType="num">
                                      <p:cBhvr additive="base">
                                        <p:cTn id="19" dur="500" fill="hold"/>
                                        <p:tgtEl>
                                          <p:spTgt spid="764936"/>
                                        </p:tgtEl>
                                        <p:attrNameLst>
                                          <p:attrName>ppt_x</p:attrName>
                                        </p:attrNameLst>
                                      </p:cBhvr>
                                      <p:tavLst>
                                        <p:tav tm="0">
                                          <p:val>
                                            <p:strVal val="#ppt_x"/>
                                          </p:val>
                                        </p:tav>
                                        <p:tav tm="100000">
                                          <p:val>
                                            <p:strVal val="#ppt_x"/>
                                          </p:val>
                                        </p:tav>
                                      </p:tavLst>
                                    </p:anim>
                                    <p:anim calcmode="lin" valueType="num">
                                      <p:cBhvr additive="base">
                                        <p:cTn id="20" dur="500" fill="hold"/>
                                        <p:tgtEl>
                                          <p:spTgt spid="76493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64937"/>
                                        </p:tgtEl>
                                        <p:attrNameLst>
                                          <p:attrName>style.visibility</p:attrName>
                                        </p:attrNameLst>
                                      </p:cBhvr>
                                      <p:to>
                                        <p:strVal val="visible"/>
                                      </p:to>
                                    </p:set>
                                    <p:anim calcmode="lin" valueType="num">
                                      <p:cBhvr additive="base">
                                        <p:cTn id="25" dur="500" fill="hold"/>
                                        <p:tgtEl>
                                          <p:spTgt spid="764937"/>
                                        </p:tgtEl>
                                        <p:attrNameLst>
                                          <p:attrName>ppt_x</p:attrName>
                                        </p:attrNameLst>
                                      </p:cBhvr>
                                      <p:tavLst>
                                        <p:tav tm="0">
                                          <p:val>
                                            <p:strVal val="#ppt_x"/>
                                          </p:val>
                                        </p:tav>
                                        <p:tav tm="100000">
                                          <p:val>
                                            <p:strVal val="#ppt_x"/>
                                          </p:val>
                                        </p:tav>
                                      </p:tavLst>
                                    </p:anim>
                                    <p:anim calcmode="lin" valueType="num">
                                      <p:cBhvr additive="base">
                                        <p:cTn id="26" dur="500" fill="hold"/>
                                        <p:tgtEl>
                                          <p:spTgt spid="76493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64938"/>
                                        </p:tgtEl>
                                        <p:attrNameLst>
                                          <p:attrName>style.visibility</p:attrName>
                                        </p:attrNameLst>
                                      </p:cBhvr>
                                      <p:to>
                                        <p:strVal val="visible"/>
                                      </p:to>
                                    </p:set>
                                    <p:anim calcmode="lin" valueType="num">
                                      <p:cBhvr additive="base">
                                        <p:cTn id="31" dur="500" fill="hold"/>
                                        <p:tgtEl>
                                          <p:spTgt spid="764938"/>
                                        </p:tgtEl>
                                        <p:attrNameLst>
                                          <p:attrName>ppt_x</p:attrName>
                                        </p:attrNameLst>
                                      </p:cBhvr>
                                      <p:tavLst>
                                        <p:tav tm="0">
                                          <p:val>
                                            <p:strVal val="#ppt_x"/>
                                          </p:val>
                                        </p:tav>
                                        <p:tav tm="100000">
                                          <p:val>
                                            <p:strVal val="#ppt_x"/>
                                          </p:val>
                                        </p:tav>
                                      </p:tavLst>
                                    </p:anim>
                                    <p:anim calcmode="lin" valueType="num">
                                      <p:cBhvr additive="base">
                                        <p:cTn id="32" dur="500" fill="hold"/>
                                        <p:tgtEl>
                                          <p:spTgt spid="76493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nodeType="click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500"/>
                                        <p:tgtEl>
                                          <p:spTgt spid="5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nodeType="click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par>
                                <p:cTn id="61" presetID="10" presetClass="entr" presetSubtype="0" fill="hold" nodeType="with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500"/>
                                        <p:tgtEl>
                                          <p:spTgt spid="52"/>
                                        </p:tgtEl>
                                      </p:cBhvr>
                                    </p:animEffect>
                                  </p:childTnLst>
                                </p:cTn>
                              </p:par>
                              <p:par>
                                <p:cTn id="64" presetID="10" presetClass="entr" presetSubtype="0"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500"/>
                                        <p:tgtEl>
                                          <p:spTgt spid="53"/>
                                        </p:tgtEl>
                                      </p:cBhvr>
                                    </p:animEffect>
                                  </p:childTnLst>
                                </p:cTn>
                              </p:par>
                              <p:par>
                                <p:cTn id="67" presetID="10" presetClass="entr" presetSubtype="0"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68"/>
                                        </p:tgtEl>
                                        <p:attrNameLst>
                                          <p:attrName>style.visibility</p:attrName>
                                        </p:attrNameLst>
                                      </p:cBhvr>
                                      <p:to>
                                        <p:strVal val="visible"/>
                                      </p:to>
                                    </p:set>
                                    <p:anim calcmode="lin" valueType="num">
                                      <p:cBhvr additive="base">
                                        <p:cTn id="74" dur="500" fill="hold"/>
                                        <p:tgtEl>
                                          <p:spTgt spid="68"/>
                                        </p:tgtEl>
                                        <p:attrNameLst>
                                          <p:attrName>ppt_x</p:attrName>
                                        </p:attrNameLst>
                                      </p:cBhvr>
                                      <p:tavLst>
                                        <p:tav tm="0">
                                          <p:val>
                                            <p:strVal val="#ppt_x"/>
                                          </p:val>
                                        </p:tav>
                                        <p:tav tm="100000">
                                          <p:val>
                                            <p:strVal val="#ppt_x"/>
                                          </p:val>
                                        </p:tav>
                                      </p:tavLst>
                                    </p:anim>
                                    <p:anim calcmode="lin" valueType="num">
                                      <p:cBhvr additive="base">
                                        <p:cTn id="75"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ntr" presetSubtype="0" fill="hold" nodeType="click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fade">
                                      <p:cBhvr>
                                        <p:cTn id="80" dur="500"/>
                                        <p:tgtEl>
                                          <p:spTgt spid="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500"/>
                                        <p:tgtEl>
                                          <p:spTgt spid="3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fade">
                                      <p:cBhvr>
                                        <p:cTn id="88" dur="500"/>
                                        <p:tgtEl>
                                          <p:spTgt spid="3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fade">
                                      <p:cBhvr>
                                        <p:cTn id="91" dur="500"/>
                                        <p:tgtEl>
                                          <p:spTgt spid="3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500"/>
                                        <p:tgtEl>
                                          <p:spTgt spid="3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
                                        </p:tgtEl>
                                        <p:attrNameLst>
                                          <p:attrName>style.visibility</p:attrName>
                                        </p:attrNameLst>
                                      </p:cBhvr>
                                      <p:to>
                                        <p:strVal val="visible"/>
                                      </p:to>
                                    </p:set>
                                    <p:animEffect transition="in" filter="fade">
                                      <p:cBhvr>
                                        <p:cTn id="97" dur="500"/>
                                        <p:tgtEl>
                                          <p:spTgt spid="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0" presetClass="entr" presetSubtype="0" fill="hold" nodeType="clickEffect">
                                  <p:stCondLst>
                                    <p:cond delay="0"/>
                                  </p:stCondLst>
                                  <p:childTnLst>
                                    <p:set>
                                      <p:cBhvr>
                                        <p:cTn id="101" dur="1" fill="hold">
                                          <p:stCondLst>
                                            <p:cond delay="0"/>
                                          </p:stCondLst>
                                        </p:cTn>
                                        <p:tgtEl>
                                          <p:spTgt spid="4"/>
                                        </p:tgtEl>
                                        <p:attrNameLst>
                                          <p:attrName>style.visibility</p:attrName>
                                        </p:attrNameLst>
                                      </p:cBhvr>
                                      <p:to>
                                        <p:strVal val="visible"/>
                                      </p:to>
                                    </p:set>
                                    <p:animEffect transition="in" filter="fade">
                                      <p:cBhvr>
                                        <p:cTn id="102" dur="500"/>
                                        <p:tgtEl>
                                          <p:spTgt spid="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3"/>
                                        </p:tgtEl>
                                        <p:attrNameLst>
                                          <p:attrName>style.visibility</p:attrName>
                                        </p:attrNameLst>
                                      </p:cBhvr>
                                      <p:to>
                                        <p:strVal val="visible"/>
                                      </p:to>
                                    </p:set>
                                    <p:animEffect transition="in" filter="fade">
                                      <p:cBhvr>
                                        <p:cTn id="107" dur="500"/>
                                        <p:tgtEl>
                                          <p:spTgt spid="43"/>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4"/>
                                        </p:tgtEl>
                                        <p:attrNameLst>
                                          <p:attrName>style.visibility</p:attrName>
                                        </p:attrNameLst>
                                      </p:cBhvr>
                                      <p:to>
                                        <p:strVal val="visible"/>
                                      </p:to>
                                    </p:set>
                                    <p:animEffect transition="in" filter="fade">
                                      <p:cBhvr>
                                        <p:cTn id="110" dur="500"/>
                                        <p:tgtEl>
                                          <p:spTgt spid="44"/>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5"/>
                                        </p:tgtEl>
                                        <p:attrNameLst>
                                          <p:attrName>style.visibility</p:attrName>
                                        </p:attrNameLst>
                                      </p:cBhvr>
                                      <p:to>
                                        <p:strVal val="visible"/>
                                      </p:to>
                                    </p:set>
                                    <p:animEffect transition="in" filter="fade">
                                      <p:cBhvr>
                                        <p:cTn id="113" dur="500"/>
                                        <p:tgtEl>
                                          <p:spTgt spid="45"/>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fade">
                                      <p:cBhvr>
                                        <p:cTn id="1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1" grpId="0"/>
      <p:bldP spid="764932" grpId="0"/>
      <p:bldP spid="764936" grpId="0"/>
      <p:bldP spid="764937" grpId="0"/>
      <p:bldP spid="764938" grpId="0" animBg="1"/>
      <p:bldP spid="2" grpId="0" animBg="1"/>
      <p:bldP spid="33" grpId="0" animBg="1"/>
      <p:bldP spid="34" grpId="0" animBg="1"/>
      <p:bldP spid="35" grpId="0" animBg="1"/>
      <p:bldP spid="36" grpId="0" animBg="1"/>
      <p:bldP spid="68" grpId="0" animBg="1"/>
      <p:bldP spid="43" grpId="0" animBg="1"/>
      <p:bldP spid="44" grpId="0" animBg="1"/>
      <p:bldP spid="45" grpId="0" animBg="1"/>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2"/>
          </p:nvPr>
        </p:nvSpPr>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147DBFF3-A545-4E07-B6A5-BD163267D90B}" type="slidenum">
              <a:rPr kumimoji="0" lang="zh-CN" altLang="en-US" sz="1400" smtClean="0">
                <a:solidFill>
                  <a:schemeClr val="bg2">
                    <a:lumMod val="85000"/>
                    <a:lumOff val="15000"/>
                  </a:schemeClr>
                </a:solidFill>
              </a:rPr>
              <a:pPr>
                <a:spcBef>
                  <a:spcPct val="0"/>
                </a:spcBef>
                <a:buClrTx/>
                <a:buSzTx/>
                <a:buFontTx/>
                <a:buNone/>
                <a:defRPr/>
              </a:pPr>
              <a:t>2</a:t>
            </a:fld>
            <a:endParaRPr kumimoji="0" lang="en-US" altLang="zh-CN" sz="1400" smtClean="0">
              <a:solidFill>
                <a:schemeClr val="bg2">
                  <a:lumMod val="85000"/>
                  <a:lumOff val="15000"/>
                </a:schemeClr>
              </a:solidFill>
            </a:endParaRPr>
          </a:p>
        </p:txBody>
      </p:sp>
      <p:sp>
        <p:nvSpPr>
          <p:cNvPr id="6147" name="Text Box 3"/>
          <p:cNvSpPr txBox="1">
            <a:spLocks noChangeArrowheads="1"/>
          </p:cNvSpPr>
          <p:nvPr/>
        </p:nvSpPr>
        <p:spPr bwMode="auto">
          <a:xfrm>
            <a:off x="381000" y="1125538"/>
            <a:ext cx="807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defRPr/>
            </a:pPr>
            <a:r>
              <a:rPr lang="zh-CN" altLang="en-US" sz="3600" dirty="0" smtClean="0">
                <a:solidFill>
                  <a:schemeClr val="bg2">
                    <a:lumMod val="85000"/>
                    <a:lumOff val="15000"/>
                  </a:schemeClr>
                </a:solidFill>
                <a:latin typeface="宋体" panose="02010600030101010101" pitchFamily="2" charset="-122"/>
              </a:rPr>
              <a:t>第五章 匹配与因子分解</a:t>
            </a:r>
            <a:endParaRPr lang="zh-CN" altLang="en-US" sz="3600" dirty="0" smtClean="0">
              <a:solidFill>
                <a:schemeClr val="bg2">
                  <a:lumMod val="85000"/>
                  <a:lumOff val="15000"/>
                </a:schemeClr>
              </a:solidFill>
            </a:endParaRPr>
          </a:p>
        </p:txBody>
      </p:sp>
      <p:sp>
        <p:nvSpPr>
          <p:cNvPr id="6148" name="Text Box 4"/>
          <p:cNvSpPr txBox="1">
            <a:spLocks noChangeArrowheads="1"/>
          </p:cNvSpPr>
          <p:nvPr/>
        </p:nvSpPr>
        <p:spPr bwMode="auto">
          <a:xfrm>
            <a:off x="533400" y="1995488"/>
            <a:ext cx="716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defRPr/>
            </a:pPr>
            <a:r>
              <a:rPr lang="zh-CN" altLang="en-US" smtClean="0">
                <a:solidFill>
                  <a:schemeClr val="bg2">
                    <a:lumMod val="85000"/>
                    <a:lumOff val="15000"/>
                  </a:schemeClr>
                </a:solidFill>
              </a:rPr>
              <a:t>主要内容</a:t>
            </a:r>
            <a:endParaRPr lang="en-US" altLang="zh-CN" smtClean="0">
              <a:solidFill>
                <a:schemeClr val="bg2">
                  <a:lumMod val="85000"/>
                  <a:lumOff val="15000"/>
                </a:schemeClr>
              </a:solidFill>
            </a:endParaRPr>
          </a:p>
        </p:txBody>
      </p:sp>
      <p:sp>
        <p:nvSpPr>
          <p:cNvPr id="6149" name="Text Box 5"/>
          <p:cNvSpPr txBox="1">
            <a:spLocks noChangeArrowheads="1"/>
          </p:cNvSpPr>
          <p:nvPr/>
        </p:nvSpPr>
        <p:spPr bwMode="auto">
          <a:xfrm>
            <a:off x="533400" y="2681288"/>
            <a:ext cx="6705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mtClean="0">
                <a:solidFill>
                  <a:schemeClr val="bg2">
                    <a:lumMod val="85000"/>
                    <a:lumOff val="15000"/>
                  </a:schemeClr>
                </a:solidFill>
              </a:rPr>
              <a:t>一、二部图的匹配问题</a:t>
            </a:r>
            <a:endParaRPr lang="en-US" altLang="zh-CN" smtClean="0">
              <a:solidFill>
                <a:schemeClr val="bg2">
                  <a:lumMod val="85000"/>
                  <a:lumOff val="15000"/>
                </a:schemeClr>
              </a:solidFill>
            </a:endParaRPr>
          </a:p>
        </p:txBody>
      </p:sp>
      <p:sp>
        <p:nvSpPr>
          <p:cNvPr id="6150" name="Text Box 9"/>
          <p:cNvSpPr txBox="1">
            <a:spLocks noChangeArrowheads="1"/>
          </p:cNvSpPr>
          <p:nvPr/>
        </p:nvSpPr>
        <p:spPr bwMode="auto">
          <a:xfrm>
            <a:off x="533400" y="3367088"/>
            <a:ext cx="6705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mtClean="0">
                <a:solidFill>
                  <a:schemeClr val="bg2">
                    <a:lumMod val="85000"/>
                    <a:lumOff val="15000"/>
                  </a:schemeClr>
                </a:solidFill>
              </a:rPr>
              <a:t>二、图的因子分解</a:t>
            </a:r>
            <a:endParaRPr lang="en-US" altLang="zh-CN" smtClean="0">
              <a:solidFill>
                <a:schemeClr val="bg2">
                  <a:lumMod val="85000"/>
                  <a:lumOff val="15000"/>
                </a:schemeClr>
              </a:solidFill>
            </a:endParaRPr>
          </a:p>
        </p:txBody>
      </p:sp>
      <p:sp>
        <p:nvSpPr>
          <p:cNvPr id="6151" name="Text Box 10"/>
          <p:cNvSpPr txBox="1">
            <a:spLocks noChangeArrowheads="1"/>
          </p:cNvSpPr>
          <p:nvPr/>
        </p:nvSpPr>
        <p:spPr bwMode="auto">
          <a:xfrm>
            <a:off x="533400" y="4052888"/>
            <a:ext cx="716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mtClean="0">
                <a:solidFill>
                  <a:schemeClr val="bg2">
                    <a:lumMod val="85000"/>
                    <a:lumOff val="15000"/>
                  </a:schemeClr>
                </a:solidFill>
              </a:rPr>
              <a:t>三、匈牙利算法与最优匹配算法</a:t>
            </a:r>
          </a:p>
        </p:txBody>
      </p:sp>
      <p:sp>
        <p:nvSpPr>
          <p:cNvPr id="6152" name="Text Box 12"/>
          <p:cNvSpPr txBox="1">
            <a:spLocks noChangeArrowheads="1"/>
          </p:cNvSpPr>
          <p:nvPr/>
        </p:nvSpPr>
        <p:spPr bwMode="auto">
          <a:xfrm>
            <a:off x="533400" y="4759325"/>
            <a:ext cx="716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defRPr/>
            </a:pPr>
            <a:r>
              <a:rPr lang="zh-CN" altLang="en-US" dirty="0" smtClean="0">
                <a:solidFill>
                  <a:schemeClr val="bg2">
                    <a:lumMod val="85000"/>
                    <a:lumOff val="15000"/>
                  </a:schemeClr>
                </a:solidFill>
              </a:rPr>
              <a:t>教学时数</a:t>
            </a:r>
            <a:endParaRPr lang="en-US" altLang="zh-CN" dirty="0" smtClean="0">
              <a:solidFill>
                <a:schemeClr val="bg2">
                  <a:lumMod val="85000"/>
                  <a:lumOff val="15000"/>
                </a:schemeClr>
              </a:solidFill>
            </a:endParaRPr>
          </a:p>
        </p:txBody>
      </p:sp>
      <p:sp>
        <p:nvSpPr>
          <p:cNvPr id="6153" name="Text Box 13"/>
          <p:cNvSpPr txBox="1">
            <a:spLocks noChangeArrowheads="1"/>
          </p:cNvSpPr>
          <p:nvPr/>
        </p:nvSpPr>
        <p:spPr bwMode="auto">
          <a:xfrm>
            <a:off x="457200" y="5500688"/>
            <a:ext cx="6705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800" smtClean="0">
                <a:solidFill>
                  <a:schemeClr val="bg2">
                    <a:lumMod val="85000"/>
                    <a:lumOff val="15000"/>
                  </a:schemeClr>
                </a:solidFill>
              </a:rPr>
              <a:t>安排</a:t>
            </a:r>
            <a:r>
              <a:rPr lang="en-US" altLang="zh-CN" sz="2800" smtClean="0">
                <a:solidFill>
                  <a:schemeClr val="bg2">
                    <a:lumMod val="85000"/>
                    <a:lumOff val="15000"/>
                  </a:schemeClr>
                </a:solidFill>
              </a:rPr>
              <a:t>6</a:t>
            </a:r>
            <a:r>
              <a:rPr lang="zh-CN" altLang="en-US" sz="2800" smtClean="0">
                <a:solidFill>
                  <a:schemeClr val="bg2">
                    <a:lumMod val="85000"/>
                    <a:lumOff val="15000"/>
                  </a:schemeClr>
                </a:solidFill>
              </a:rPr>
              <a:t>学时讲授本章内容</a:t>
            </a:r>
            <a:endParaRPr lang="en-US" altLang="zh-CN" sz="2800" smtClean="0">
              <a:solidFill>
                <a:schemeClr val="bg2">
                  <a:lumMod val="85000"/>
                  <a:lumOff val="1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3C0964F1-7502-4058-B9D2-0DB39814E093}" type="slidenum">
              <a:rPr kumimoji="0" lang="zh-CN" altLang="en-US" sz="1400" smtClean="0">
                <a:solidFill>
                  <a:schemeClr val="bg2">
                    <a:lumMod val="85000"/>
                    <a:lumOff val="15000"/>
                  </a:schemeClr>
                </a:solidFill>
              </a:rPr>
              <a:pPr>
                <a:spcBef>
                  <a:spcPct val="0"/>
                </a:spcBef>
                <a:buClrTx/>
                <a:buSzTx/>
                <a:buFontTx/>
                <a:buNone/>
                <a:defRPr/>
              </a:pPr>
              <a:t>20</a:t>
            </a:fld>
            <a:endParaRPr kumimoji="0" lang="en-US" altLang="zh-CN" sz="1400" smtClean="0">
              <a:solidFill>
                <a:schemeClr val="bg2">
                  <a:lumMod val="85000"/>
                  <a:lumOff val="15000"/>
                </a:schemeClr>
              </a:solidFill>
            </a:endParaRPr>
          </a:p>
        </p:txBody>
      </p:sp>
      <p:sp>
        <p:nvSpPr>
          <p:cNvPr id="765954" name="Text Box 2"/>
          <p:cNvSpPr txBox="1">
            <a:spLocks noChangeArrowheads="1"/>
          </p:cNvSpPr>
          <p:nvPr/>
        </p:nvSpPr>
        <p:spPr bwMode="auto">
          <a:xfrm>
            <a:off x="419100" y="998538"/>
            <a:ext cx="8039100" cy="830262"/>
          </a:xfrm>
          <a:prstGeom prst="rect">
            <a:avLst/>
          </a:prstGeom>
          <a:solidFill>
            <a:srgbClr val="1C3146"/>
          </a:solidFill>
          <a:ln>
            <a:noFill/>
          </a:ln>
          <a:effectLs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rgbClr val="FF6600"/>
                </a:solidFill>
              </a:rPr>
              <a:t>定理</a:t>
            </a:r>
            <a:r>
              <a:rPr lang="en-US" altLang="zh-CN" sz="2400" dirty="0">
                <a:solidFill>
                  <a:srgbClr val="FF6600"/>
                </a:solidFill>
              </a:rPr>
              <a:t>2 </a:t>
            </a:r>
            <a:r>
              <a:rPr lang="zh-CN" altLang="en-US" sz="2400" dirty="0" smtClean="0"/>
              <a:t>设</a:t>
            </a:r>
            <a:r>
              <a:rPr lang="en-US" altLang="zh-CN" sz="2400" dirty="0" smtClean="0"/>
              <a:t>M</a:t>
            </a:r>
            <a:r>
              <a:rPr lang="zh-CN" altLang="en-US" sz="2400" dirty="0" smtClean="0"/>
              <a:t>是</a:t>
            </a:r>
            <a:r>
              <a:rPr lang="en-US" altLang="zh-CN" sz="2400" dirty="0" smtClean="0"/>
              <a:t>G</a:t>
            </a:r>
            <a:r>
              <a:rPr lang="zh-CN" altLang="en-US" sz="2400" dirty="0" smtClean="0"/>
              <a:t>的匹配</a:t>
            </a:r>
            <a:r>
              <a:rPr lang="en-US" altLang="zh-CN" sz="2400" dirty="0" smtClean="0"/>
              <a:t>, K</a:t>
            </a:r>
            <a:r>
              <a:rPr lang="zh-CN" altLang="en-US" sz="2400" dirty="0" smtClean="0"/>
              <a:t>是</a:t>
            </a:r>
            <a:r>
              <a:rPr lang="en-US" altLang="zh-CN" sz="2400" dirty="0" smtClean="0"/>
              <a:t>G</a:t>
            </a:r>
            <a:r>
              <a:rPr lang="zh-CN" altLang="en-US" sz="2400" dirty="0" smtClean="0"/>
              <a:t>的点覆盖</a:t>
            </a:r>
            <a:r>
              <a:rPr lang="en-US" altLang="zh-CN" sz="2400" dirty="0" smtClean="0"/>
              <a:t>, </a:t>
            </a:r>
            <a:r>
              <a:rPr lang="zh-CN" altLang="en-US" sz="2400" dirty="0" smtClean="0"/>
              <a:t>若</a:t>
            </a:r>
            <a:r>
              <a:rPr lang="en-US" altLang="zh-CN" sz="2400" dirty="0" smtClean="0">
                <a:cs typeface="Times New Roman" panose="02020603050405020304" pitchFamily="18" charset="0"/>
              </a:rPr>
              <a:t>|M|=|K|, </a:t>
            </a:r>
            <a:r>
              <a:rPr lang="zh-CN" altLang="en-US" sz="2400" dirty="0" smtClean="0">
                <a:cs typeface="Times New Roman" panose="02020603050405020304" pitchFamily="18" charset="0"/>
              </a:rPr>
              <a:t>则</a:t>
            </a:r>
            <a:r>
              <a:rPr lang="en-US" altLang="zh-CN" sz="2400" dirty="0" smtClean="0">
                <a:cs typeface="Times New Roman" panose="02020603050405020304" pitchFamily="18" charset="0"/>
              </a:rPr>
              <a:t>M</a:t>
            </a:r>
            <a:r>
              <a:rPr lang="zh-CN" altLang="en-US" sz="2400" dirty="0" smtClean="0">
                <a:cs typeface="Times New Roman" panose="02020603050405020304" pitchFamily="18" charset="0"/>
              </a:rPr>
              <a:t>是最大匹配</a:t>
            </a:r>
            <a:r>
              <a:rPr lang="en-US" altLang="zh-CN" sz="2400" dirty="0" smtClean="0">
                <a:cs typeface="Times New Roman" panose="02020603050405020304" pitchFamily="18" charset="0"/>
              </a:rPr>
              <a:t>,  </a:t>
            </a:r>
            <a:r>
              <a:rPr lang="zh-CN" altLang="en-US" sz="2400" dirty="0" smtClean="0">
                <a:cs typeface="Times New Roman" panose="02020603050405020304" pitchFamily="18" charset="0"/>
              </a:rPr>
              <a:t>而</a:t>
            </a:r>
            <a:r>
              <a:rPr lang="en-US" altLang="zh-CN" sz="2400" dirty="0" smtClean="0">
                <a:cs typeface="Times New Roman" panose="02020603050405020304" pitchFamily="18" charset="0"/>
              </a:rPr>
              <a:t>K</a:t>
            </a:r>
            <a:r>
              <a:rPr lang="zh-CN" altLang="en-US" sz="2400" dirty="0" smtClean="0">
                <a:cs typeface="Times New Roman" panose="02020603050405020304" pitchFamily="18" charset="0"/>
              </a:rPr>
              <a:t>是最小点覆盖</a:t>
            </a:r>
            <a:r>
              <a:rPr lang="en-US" altLang="zh-CN" sz="2400" dirty="0" smtClean="0">
                <a:cs typeface="Times New Roman" panose="02020603050405020304" pitchFamily="18" charset="0"/>
              </a:rPr>
              <a:t>.</a:t>
            </a:r>
            <a:endParaRPr lang="zh-CN" altLang="en-US" sz="2400" dirty="0" smtClean="0">
              <a:cs typeface="Times New Roman" panose="02020603050405020304" pitchFamily="18" charset="0"/>
            </a:endParaRPr>
          </a:p>
        </p:txBody>
      </p:sp>
      <p:sp>
        <p:nvSpPr>
          <p:cNvPr id="765983" name="Text Box 31"/>
          <p:cNvSpPr txBox="1">
            <a:spLocks noChangeArrowheads="1"/>
          </p:cNvSpPr>
          <p:nvPr/>
        </p:nvSpPr>
        <p:spPr bwMode="auto">
          <a:xfrm>
            <a:off x="419100" y="1838325"/>
            <a:ext cx="803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证明</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设</a:t>
            </a:r>
            <a:r>
              <a:rPr lang="en-US" altLang="zh-CN" sz="2400" dirty="0" smtClean="0">
                <a:solidFill>
                  <a:schemeClr val="bg2">
                    <a:lumMod val="85000"/>
                    <a:lumOff val="15000"/>
                  </a:schemeClr>
                </a:solidFill>
              </a:rPr>
              <a:t>M*</a:t>
            </a:r>
            <a:r>
              <a:rPr lang="zh-CN" altLang="en-US" sz="2400" dirty="0" smtClean="0">
                <a:solidFill>
                  <a:schemeClr val="bg2">
                    <a:lumMod val="85000"/>
                    <a:lumOff val="15000"/>
                  </a:schemeClr>
                </a:solidFill>
              </a:rPr>
              <a:t>与</a:t>
            </a:r>
            <a:r>
              <a:rPr lang="en-US" altLang="zh-CN" sz="2400" dirty="0" smtClean="0">
                <a:solidFill>
                  <a:schemeClr val="bg2">
                    <a:lumMod val="85000"/>
                    <a:lumOff val="15000"/>
                  </a:schemeClr>
                </a:solidFill>
              </a:rPr>
              <a:t>K*</a:t>
            </a:r>
            <a:r>
              <a:rPr lang="zh-CN" altLang="en-US" sz="2400" dirty="0" smtClean="0">
                <a:solidFill>
                  <a:schemeClr val="bg2">
                    <a:lumMod val="85000"/>
                    <a:lumOff val="15000"/>
                  </a:schemeClr>
                </a:solidFill>
              </a:rPr>
              <a:t>分别是</a:t>
            </a:r>
            <a:r>
              <a:rPr lang="en-US" altLang="zh-CN" sz="2400" dirty="0" smtClean="0">
                <a:solidFill>
                  <a:schemeClr val="bg2">
                    <a:lumMod val="85000"/>
                    <a:lumOff val="15000"/>
                  </a:schemeClr>
                </a:solidFill>
              </a:rPr>
              <a:t>G</a:t>
            </a:r>
            <a:r>
              <a:rPr lang="zh-CN" altLang="en-US" sz="2400" dirty="0" smtClean="0">
                <a:solidFill>
                  <a:schemeClr val="bg2">
                    <a:lumMod val="85000"/>
                    <a:lumOff val="15000"/>
                  </a:schemeClr>
                </a:solidFill>
              </a:rPr>
              <a:t>的最大匹配和最小点覆盖</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cs typeface="Times New Roman" panose="02020603050405020304" pitchFamily="18" charset="0"/>
            </a:endParaRPr>
          </a:p>
        </p:txBody>
      </p:sp>
      <p:sp>
        <p:nvSpPr>
          <p:cNvPr id="765984" name="Text Box 32"/>
          <p:cNvSpPr txBox="1">
            <a:spLocks noChangeArrowheads="1"/>
          </p:cNvSpPr>
          <p:nvPr/>
        </p:nvSpPr>
        <p:spPr bwMode="auto">
          <a:xfrm>
            <a:off x="419100" y="230505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由匹配和点覆盖定义有</a:t>
            </a:r>
            <a:r>
              <a:rPr lang="en-US" altLang="zh-CN" sz="2400" dirty="0" smtClean="0">
                <a:solidFill>
                  <a:schemeClr val="bg2">
                    <a:lumMod val="85000"/>
                    <a:lumOff val="15000"/>
                  </a:schemeClr>
                </a:solidFill>
              </a:rPr>
              <a:t>: </a:t>
            </a:r>
            <a:r>
              <a:rPr lang="en-US" altLang="zh-CN" sz="2400" dirty="0" smtClean="0">
                <a:solidFill>
                  <a:schemeClr val="bg2">
                    <a:lumMod val="85000"/>
                    <a:lumOff val="15000"/>
                  </a:schemeClr>
                </a:solidFill>
                <a:cs typeface="Times New Roman" panose="02020603050405020304" pitchFamily="18" charset="0"/>
              </a:rPr>
              <a:t>|</a:t>
            </a:r>
            <a:r>
              <a:rPr lang="en-US" altLang="zh-CN" sz="2400" dirty="0" smtClean="0">
                <a:solidFill>
                  <a:schemeClr val="bg2">
                    <a:lumMod val="85000"/>
                    <a:lumOff val="15000"/>
                  </a:schemeClr>
                </a:solidFill>
              </a:rPr>
              <a:t>M*</a:t>
            </a:r>
            <a:r>
              <a:rPr lang="en-US" altLang="zh-CN" sz="2400" dirty="0" smtClean="0">
                <a:solidFill>
                  <a:schemeClr val="bg2">
                    <a:lumMod val="85000"/>
                    <a:lumOff val="15000"/>
                  </a:schemeClr>
                </a:solidFill>
                <a:cs typeface="Times New Roman" panose="02020603050405020304" pitchFamily="18" charset="0"/>
              </a:rPr>
              <a:t>|</a:t>
            </a:r>
            <a:r>
              <a:rPr lang="en-US" altLang="zh-CN" sz="2400" dirty="0" smtClean="0">
                <a:solidFill>
                  <a:schemeClr val="bg2">
                    <a:lumMod val="85000"/>
                    <a:lumOff val="15000"/>
                  </a:schemeClr>
                </a:solidFill>
              </a:rPr>
              <a:t> ≤ </a:t>
            </a:r>
            <a:r>
              <a:rPr lang="en-US" altLang="zh-CN" sz="2400" dirty="0" smtClean="0">
                <a:solidFill>
                  <a:schemeClr val="bg2">
                    <a:lumMod val="85000"/>
                    <a:lumOff val="15000"/>
                  </a:schemeClr>
                </a:solidFill>
                <a:cs typeface="Times New Roman" panose="02020603050405020304" pitchFamily="18" charset="0"/>
              </a:rPr>
              <a:t>|</a:t>
            </a:r>
            <a:r>
              <a:rPr lang="en-US" altLang="zh-CN" sz="2400" dirty="0" smtClean="0">
                <a:solidFill>
                  <a:schemeClr val="bg2">
                    <a:lumMod val="85000"/>
                    <a:lumOff val="15000"/>
                  </a:schemeClr>
                </a:solidFill>
              </a:rPr>
              <a:t>K*</a:t>
            </a:r>
            <a:r>
              <a:rPr lang="en-US" altLang="zh-CN" sz="2400" dirty="0" smtClean="0">
                <a:solidFill>
                  <a:schemeClr val="bg2">
                    <a:lumMod val="85000"/>
                    <a:lumOff val="15000"/>
                  </a:schemeClr>
                </a:solidFill>
                <a:cs typeface="Times New Roman" panose="02020603050405020304" pitchFamily="18" charset="0"/>
              </a:rPr>
              <a:t>|.</a:t>
            </a:r>
            <a:r>
              <a:rPr lang="zh-CN" altLang="en-US" sz="2400" dirty="0" smtClean="0">
                <a:solidFill>
                  <a:schemeClr val="bg2">
                    <a:lumMod val="85000"/>
                    <a:lumOff val="15000"/>
                  </a:schemeClr>
                </a:solidFill>
                <a:cs typeface="Times New Roman" panose="02020603050405020304" pitchFamily="18" charset="0"/>
              </a:rPr>
              <a:t>所以</a:t>
            </a:r>
            <a:r>
              <a:rPr lang="en-US" altLang="zh-CN" sz="2400" dirty="0" smtClean="0">
                <a:solidFill>
                  <a:schemeClr val="bg2">
                    <a:lumMod val="85000"/>
                    <a:lumOff val="15000"/>
                  </a:schemeClr>
                </a:solidFill>
                <a:cs typeface="Times New Roman" panose="02020603050405020304" pitchFamily="18" charset="0"/>
              </a:rPr>
              <a:t>, </a:t>
            </a:r>
            <a:r>
              <a:rPr lang="zh-CN" altLang="en-US" sz="2400" dirty="0" smtClean="0">
                <a:solidFill>
                  <a:schemeClr val="bg2">
                    <a:lumMod val="85000"/>
                    <a:lumOff val="15000"/>
                  </a:schemeClr>
                </a:solidFill>
                <a:cs typeface="Times New Roman" panose="02020603050405020304" pitchFamily="18" charset="0"/>
              </a:rPr>
              <a:t>有</a:t>
            </a:r>
            <a:r>
              <a:rPr lang="en-US" altLang="zh-CN" sz="2400" dirty="0" smtClean="0">
                <a:solidFill>
                  <a:schemeClr val="bg2">
                    <a:lumMod val="85000"/>
                    <a:lumOff val="15000"/>
                  </a:schemeClr>
                </a:solidFill>
                <a:cs typeface="Times New Roman" panose="02020603050405020304" pitchFamily="18" charset="0"/>
              </a:rPr>
              <a:t>: </a:t>
            </a:r>
            <a:endParaRPr lang="en-US" altLang="en-US" sz="2400" dirty="0" smtClean="0">
              <a:solidFill>
                <a:schemeClr val="bg2">
                  <a:lumMod val="85000"/>
                  <a:lumOff val="15000"/>
                </a:schemeClr>
              </a:solidFill>
              <a:cs typeface="Times New Roman" panose="02020603050405020304" pitchFamily="18" charset="0"/>
            </a:endParaRPr>
          </a:p>
        </p:txBody>
      </p:sp>
      <p:sp>
        <p:nvSpPr>
          <p:cNvPr id="765985" name="Text Box 33"/>
          <p:cNvSpPr txBox="1">
            <a:spLocks noChangeArrowheads="1"/>
          </p:cNvSpPr>
          <p:nvPr/>
        </p:nvSpPr>
        <p:spPr bwMode="auto">
          <a:xfrm>
            <a:off x="419100" y="2801938"/>
            <a:ext cx="803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defRPr/>
            </a:pPr>
            <a:r>
              <a:rPr lang="en-US" altLang="zh-CN" sz="2400" dirty="0" smtClean="0">
                <a:solidFill>
                  <a:schemeClr val="bg2">
                    <a:lumMod val="85000"/>
                    <a:lumOff val="15000"/>
                  </a:schemeClr>
                </a:solidFill>
                <a:cs typeface="Times New Roman" panose="02020603050405020304" pitchFamily="18" charset="0"/>
              </a:rPr>
              <a:t>    </a:t>
            </a:r>
            <a:r>
              <a:rPr lang="en-US" altLang="zh-CN" sz="2400" dirty="0" smtClean="0">
                <a:solidFill>
                  <a:schemeClr val="bg2">
                    <a:lumMod val="85000"/>
                    <a:lumOff val="15000"/>
                  </a:schemeClr>
                </a:solidFill>
              </a:rPr>
              <a:t>|M| ≤ </a:t>
            </a:r>
            <a:r>
              <a:rPr lang="en-US" altLang="zh-CN" sz="2400" dirty="0" smtClean="0">
                <a:solidFill>
                  <a:schemeClr val="bg2">
                    <a:lumMod val="85000"/>
                    <a:lumOff val="15000"/>
                  </a:schemeClr>
                </a:solidFill>
                <a:cs typeface="Times New Roman" panose="02020603050405020304" pitchFamily="18" charset="0"/>
              </a:rPr>
              <a:t>|</a:t>
            </a:r>
            <a:r>
              <a:rPr lang="en-US" altLang="zh-CN" sz="2400" dirty="0" smtClean="0">
                <a:solidFill>
                  <a:schemeClr val="bg2">
                    <a:lumMod val="85000"/>
                    <a:lumOff val="15000"/>
                  </a:schemeClr>
                </a:solidFill>
              </a:rPr>
              <a:t>M*</a:t>
            </a:r>
            <a:r>
              <a:rPr lang="en-US" altLang="zh-CN" sz="2400" dirty="0" smtClean="0">
                <a:solidFill>
                  <a:schemeClr val="bg2">
                    <a:lumMod val="85000"/>
                    <a:lumOff val="15000"/>
                  </a:schemeClr>
                </a:solidFill>
                <a:cs typeface="Times New Roman" panose="02020603050405020304" pitchFamily="18" charset="0"/>
              </a:rPr>
              <a:t>|</a:t>
            </a:r>
            <a:r>
              <a:rPr lang="en-US" altLang="zh-CN" sz="2400" dirty="0" smtClean="0">
                <a:solidFill>
                  <a:schemeClr val="bg2">
                    <a:lumMod val="85000"/>
                    <a:lumOff val="15000"/>
                  </a:schemeClr>
                </a:solidFill>
              </a:rPr>
              <a:t> ≤ </a:t>
            </a:r>
            <a:r>
              <a:rPr lang="en-US" altLang="zh-CN" sz="2400" dirty="0" smtClean="0">
                <a:solidFill>
                  <a:schemeClr val="bg2">
                    <a:lumMod val="85000"/>
                    <a:lumOff val="15000"/>
                  </a:schemeClr>
                </a:solidFill>
                <a:cs typeface="Times New Roman" panose="02020603050405020304" pitchFamily="18" charset="0"/>
              </a:rPr>
              <a:t>|</a:t>
            </a:r>
            <a:r>
              <a:rPr lang="en-US" altLang="zh-CN" sz="2400" dirty="0" smtClean="0">
                <a:solidFill>
                  <a:schemeClr val="bg2">
                    <a:lumMod val="85000"/>
                    <a:lumOff val="15000"/>
                  </a:schemeClr>
                </a:solidFill>
              </a:rPr>
              <a:t>K*</a:t>
            </a:r>
            <a:r>
              <a:rPr lang="en-US" altLang="zh-CN" sz="2400" dirty="0" smtClean="0">
                <a:solidFill>
                  <a:schemeClr val="bg2">
                    <a:lumMod val="85000"/>
                    <a:lumOff val="15000"/>
                  </a:schemeClr>
                </a:solidFill>
                <a:cs typeface="Times New Roman" panose="02020603050405020304" pitchFamily="18" charset="0"/>
              </a:rPr>
              <a:t>|</a:t>
            </a:r>
            <a:r>
              <a:rPr lang="en-US" altLang="zh-CN" sz="2400" dirty="0" smtClean="0">
                <a:solidFill>
                  <a:schemeClr val="bg2">
                    <a:lumMod val="85000"/>
                    <a:lumOff val="15000"/>
                  </a:schemeClr>
                </a:solidFill>
              </a:rPr>
              <a:t> ≤ |K|</a:t>
            </a:r>
            <a:endParaRPr lang="en-US" altLang="en-US" sz="2400" dirty="0" smtClean="0">
              <a:solidFill>
                <a:schemeClr val="bg2">
                  <a:lumMod val="85000"/>
                  <a:lumOff val="15000"/>
                </a:schemeClr>
              </a:solidFill>
              <a:cs typeface="Times New Roman" panose="02020603050405020304" pitchFamily="18" charset="0"/>
            </a:endParaRPr>
          </a:p>
        </p:txBody>
      </p:sp>
      <p:sp>
        <p:nvSpPr>
          <p:cNvPr id="765986" name="Text Box 34"/>
          <p:cNvSpPr txBox="1">
            <a:spLocks noChangeArrowheads="1"/>
          </p:cNvSpPr>
          <p:nvPr/>
        </p:nvSpPr>
        <p:spPr bwMode="auto">
          <a:xfrm>
            <a:off x="419100" y="3273425"/>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所以</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当</a:t>
            </a:r>
            <a:r>
              <a:rPr lang="en-US" altLang="zh-CN" sz="2400" dirty="0" smtClean="0">
                <a:solidFill>
                  <a:schemeClr val="bg2">
                    <a:lumMod val="85000"/>
                    <a:lumOff val="15000"/>
                  </a:schemeClr>
                </a:solidFill>
              </a:rPr>
              <a:t>|M|=|K| </a:t>
            </a:r>
            <a:r>
              <a:rPr lang="zh-CN" altLang="en-US" sz="2400" dirty="0" smtClean="0">
                <a:solidFill>
                  <a:schemeClr val="bg2">
                    <a:lumMod val="85000"/>
                    <a:lumOff val="15000"/>
                  </a:schemeClr>
                </a:solidFill>
              </a:rPr>
              <a:t>时</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有</a:t>
            </a:r>
            <a:r>
              <a:rPr lang="en-US" altLang="zh-CN" sz="2400" dirty="0" smtClean="0">
                <a:solidFill>
                  <a:schemeClr val="bg2">
                    <a:lumMod val="85000"/>
                    <a:lumOff val="15000"/>
                  </a:schemeClr>
                </a:solidFill>
              </a:rPr>
              <a:t>|M|=|M*|, |K*|= |K|</a:t>
            </a:r>
            <a:endParaRPr lang="zh-CN" altLang="en-US" sz="2400" dirty="0" smtClean="0">
              <a:solidFill>
                <a:schemeClr val="bg2">
                  <a:lumMod val="85000"/>
                  <a:lumOff val="15000"/>
                </a:schemeClr>
              </a:solidFill>
            </a:endParaRPr>
          </a:p>
        </p:txBody>
      </p:sp>
      <p:sp>
        <p:nvSpPr>
          <p:cNvPr id="765987" name="Rectangle 35"/>
          <p:cNvSpPr>
            <a:spLocks noChangeArrowheads="1"/>
          </p:cNvSpPr>
          <p:nvPr/>
        </p:nvSpPr>
        <p:spPr bwMode="auto">
          <a:xfrm>
            <a:off x="419100" y="3790950"/>
            <a:ext cx="803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即</a:t>
            </a:r>
            <a:r>
              <a:rPr lang="en-US" altLang="zh-CN" sz="2400" dirty="0" smtClean="0">
                <a:solidFill>
                  <a:schemeClr val="bg2">
                    <a:lumMod val="85000"/>
                    <a:lumOff val="15000"/>
                  </a:schemeClr>
                </a:solidFill>
              </a:rPr>
              <a:t>M</a:t>
            </a:r>
            <a:r>
              <a:rPr lang="zh-CN" altLang="en-US" sz="2400" dirty="0" smtClean="0">
                <a:solidFill>
                  <a:schemeClr val="bg2">
                    <a:lumMod val="85000"/>
                    <a:lumOff val="15000"/>
                  </a:schemeClr>
                </a:solidFill>
              </a:rPr>
              <a:t>是最大匹配</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而</a:t>
            </a:r>
            <a:r>
              <a:rPr lang="en-US" altLang="zh-CN" sz="2400" dirty="0" smtClean="0">
                <a:solidFill>
                  <a:schemeClr val="bg2">
                    <a:lumMod val="85000"/>
                    <a:lumOff val="15000"/>
                  </a:schemeClr>
                </a:solidFill>
              </a:rPr>
              <a:t>G</a:t>
            </a:r>
            <a:r>
              <a:rPr lang="zh-CN" altLang="en-US" sz="2400" dirty="0" smtClean="0">
                <a:solidFill>
                  <a:schemeClr val="bg2">
                    <a:lumMod val="85000"/>
                    <a:lumOff val="15000"/>
                  </a:schemeClr>
                </a:solidFill>
              </a:rPr>
              <a:t>是最小覆盖</a:t>
            </a:r>
            <a:r>
              <a:rPr lang="en-US" altLang="zh-CN" sz="2400" dirty="0" smtClean="0">
                <a:solidFill>
                  <a:schemeClr val="bg2">
                    <a:lumMod val="85000"/>
                    <a:lumOff val="15000"/>
                  </a:schemeClr>
                </a:solidFill>
              </a:rPr>
              <a:t>.                                        □</a:t>
            </a:r>
            <a:endParaRPr lang="zh-CN" altLang="en-US" sz="2400" dirty="0" smtClean="0">
              <a:solidFill>
                <a:schemeClr val="bg2">
                  <a:lumMod val="85000"/>
                  <a:lumOff val="15000"/>
                </a:schemeClr>
              </a:solidFill>
            </a:endParaRPr>
          </a:p>
        </p:txBody>
      </p:sp>
      <p:sp>
        <p:nvSpPr>
          <p:cNvPr id="765988" name="Text Box 36"/>
          <p:cNvSpPr txBox="1">
            <a:spLocks noChangeArrowheads="1"/>
          </p:cNvSpPr>
          <p:nvPr/>
        </p:nvSpPr>
        <p:spPr bwMode="auto">
          <a:xfrm>
            <a:off x="419100" y="4395788"/>
            <a:ext cx="8039100" cy="457200"/>
          </a:xfrm>
          <a:prstGeom prst="rect">
            <a:avLst/>
          </a:prstGeom>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dirty="0">
                <a:solidFill>
                  <a:srgbClr val="2B51AA"/>
                </a:solidFill>
              </a:rPr>
              <a:t>(2)</a:t>
            </a:r>
            <a:r>
              <a:rPr lang="zh-CN" altLang="en-US" sz="2400" dirty="0">
                <a:solidFill>
                  <a:srgbClr val="2B51AA"/>
                </a:solidFill>
              </a:rPr>
              <a:t>  二部图的点覆盖与二部图匹配间的关系</a:t>
            </a:r>
            <a:r>
              <a:rPr lang="en-US" altLang="zh-CN" sz="2400" dirty="0">
                <a:solidFill>
                  <a:srgbClr val="2B51AA"/>
                </a:solidFill>
              </a:rPr>
              <a:t>--</a:t>
            </a:r>
            <a:r>
              <a:rPr lang="en-US" altLang="zh-CN" sz="2400" dirty="0" err="1">
                <a:solidFill>
                  <a:srgbClr val="2B51AA"/>
                </a:solidFill>
              </a:rPr>
              <a:t>K</a:t>
            </a:r>
            <a:r>
              <a:rPr lang="en-US" altLang="zh-CN" sz="1800" dirty="0" err="1">
                <a:solidFill>
                  <a:srgbClr val="2B51AA"/>
                </a:solidFill>
              </a:rPr>
              <a:t>Ö</a:t>
            </a:r>
            <a:r>
              <a:rPr lang="en-US" altLang="zh-CN" sz="2400" dirty="0" err="1">
                <a:solidFill>
                  <a:srgbClr val="2B51AA"/>
                </a:solidFill>
              </a:rPr>
              <a:t>nig</a:t>
            </a:r>
            <a:r>
              <a:rPr lang="zh-CN" altLang="en-US" sz="2400" dirty="0">
                <a:solidFill>
                  <a:srgbClr val="2B51AA"/>
                </a:solidFill>
              </a:rPr>
              <a:t>定理</a:t>
            </a:r>
          </a:p>
        </p:txBody>
      </p:sp>
      <p:sp>
        <p:nvSpPr>
          <p:cNvPr id="10" name="Text Box 36"/>
          <p:cNvSpPr txBox="1">
            <a:spLocks noChangeArrowheads="1"/>
          </p:cNvSpPr>
          <p:nvPr/>
        </p:nvSpPr>
        <p:spPr bwMode="auto">
          <a:xfrm>
            <a:off x="419100" y="4933950"/>
            <a:ext cx="8039100" cy="830263"/>
          </a:xfrm>
          <a:prstGeom prst="rect">
            <a:avLst/>
          </a:prstGeom>
          <a:solidFill>
            <a:srgbClr val="10203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t>    判定一般图的点覆盖数是否不超过给定整数</a:t>
            </a:r>
            <a:r>
              <a:rPr lang="en-US" altLang="zh-CN" sz="2400"/>
              <a:t>k</a:t>
            </a:r>
            <a:r>
              <a:rPr lang="zh-CN" altLang="en-US" sz="2400"/>
              <a:t>的问题是</a:t>
            </a:r>
            <a:r>
              <a:rPr lang="en-US" altLang="zh-CN" sz="2400"/>
              <a:t>NP</a:t>
            </a:r>
            <a:r>
              <a:rPr lang="zh-CN" altLang="en-US" sz="2400"/>
              <a:t>完全的</a:t>
            </a:r>
            <a:r>
              <a:rPr lang="en-US" altLang="zh-CN" sz="2400"/>
              <a:t>(one of Karp’s 21 NP-complete problems, 1972)</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5954"/>
                                        </p:tgtEl>
                                        <p:attrNameLst>
                                          <p:attrName>style.visibility</p:attrName>
                                        </p:attrNameLst>
                                      </p:cBhvr>
                                      <p:to>
                                        <p:strVal val="visible"/>
                                      </p:to>
                                    </p:set>
                                    <p:anim calcmode="lin" valueType="num">
                                      <p:cBhvr additive="base">
                                        <p:cTn id="7" dur="500" fill="hold"/>
                                        <p:tgtEl>
                                          <p:spTgt spid="765954"/>
                                        </p:tgtEl>
                                        <p:attrNameLst>
                                          <p:attrName>ppt_x</p:attrName>
                                        </p:attrNameLst>
                                      </p:cBhvr>
                                      <p:tavLst>
                                        <p:tav tm="0">
                                          <p:val>
                                            <p:strVal val="#ppt_x"/>
                                          </p:val>
                                        </p:tav>
                                        <p:tav tm="100000">
                                          <p:val>
                                            <p:strVal val="#ppt_x"/>
                                          </p:val>
                                        </p:tav>
                                      </p:tavLst>
                                    </p:anim>
                                    <p:anim calcmode="lin" valueType="num">
                                      <p:cBhvr additive="base">
                                        <p:cTn id="8" dur="500" fill="hold"/>
                                        <p:tgtEl>
                                          <p:spTgt spid="7659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5983"/>
                                        </p:tgtEl>
                                        <p:attrNameLst>
                                          <p:attrName>style.visibility</p:attrName>
                                        </p:attrNameLst>
                                      </p:cBhvr>
                                      <p:to>
                                        <p:strVal val="visible"/>
                                      </p:to>
                                    </p:set>
                                    <p:anim calcmode="lin" valueType="num">
                                      <p:cBhvr additive="base">
                                        <p:cTn id="13" dur="500" fill="hold"/>
                                        <p:tgtEl>
                                          <p:spTgt spid="765983"/>
                                        </p:tgtEl>
                                        <p:attrNameLst>
                                          <p:attrName>ppt_x</p:attrName>
                                        </p:attrNameLst>
                                      </p:cBhvr>
                                      <p:tavLst>
                                        <p:tav tm="0">
                                          <p:val>
                                            <p:strVal val="#ppt_x"/>
                                          </p:val>
                                        </p:tav>
                                        <p:tav tm="100000">
                                          <p:val>
                                            <p:strVal val="#ppt_x"/>
                                          </p:val>
                                        </p:tav>
                                      </p:tavLst>
                                    </p:anim>
                                    <p:anim calcmode="lin" valueType="num">
                                      <p:cBhvr additive="base">
                                        <p:cTn id="14" dur="500" fill="hold"/>
                                        <p:tgtEl>
                                          <p:spTgt spid="76598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65984"/>
                                        </p:tgtEl>
                                        <p:attrNameLst>
                                          <p:attrName>style.visibility</p:attrName>
                                        </p:attrNameLst>
                                      </p:cBhvr>
                                      <p:to>
                                        <p:strVal val="visible"/>
                                      </p:to>
                                    </p:set>
                                    <p:anim calcmode="lin" valueType="num">
                                      <p:cBhvr additive="base">
                                        <p:cTn id="19" dur="500" fill="hold"/>
                                        <p:tgtEl>
                                          <p:spTgt spid="765984"/>
                                        </p:tgtEl>
                                        <p:attrNameLst>
                                          <p:attrName>ppt_x</p:attrName>
                                        </p:attrNameLst>
                                      </p:cBhvr>
                                      <p:tavLst>
                                        <p:tav tm="0">
                                          <p:val>
                                            <p:strVal val="#ppt_x"/>
                                          </p:val>
                                        </p:tav>
                                        <p:tav tm="100000">
                                          <p:val>
                                            <p:strVal val="#ppt_x"/>
                                          </p:val>
                                        </p:tav>
                                      </p:tavLst>
                                    </p:anim>
                                    <p:anim calcmode="lin" valueType="num">
                                      <p:cBhvr additive="base">
                                        <p:cTn id="20" dur="500" fill="hold"/>
                                        <p:tgtEl>
                                          <p:spTgt spid="76598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65985"/>
                                        </p:tgtEl>
                                        <p:attrNameLst>
                                          <p:attrName>style.visibility</p:attrName>
                                        </p:attrNameLst>
                                      </p:cBhvr>
                                      <p:to>
                                        <p:strVal val="visible"/>
                                      </p:to>
                                    </p:set>
                                    <p:anim calcmode="lin" valueType="num">
                                      <p:cBhvr additive="base">
                                        <p:cTn id="25" dur="500" fill="hold"/>
                                        <p:tgtEl>
                                          <p:spTgt spid="765985"/>
                                        </p:tgtEl>
                                        <p:attrNameLst>
                                          <p:attrName>ppt_x</p:attrName>
                                        </p:attrNameLst>
                                      </p:cBhvr>
                                      <p:tavLst>
                                        <p:tav tm="0">
                                          <p:val>
                                            <p:strVal val="#ppt_x"/>
                                          </p:val>
                                        </p:tav>
                                        <p:tav tm="100000">
                                          <p:val>
                                            <p:strVal val="#ppt_x"/>
                                          </p:val>
                                        </p:tav>
                                      </p:tavLst>
                                    </p:anim>
                                    <p:anim calcmode="lin" valueType="num">
                                      <p:cBhvr additive="base">
                                        <p:cTn id="26" dur="500" fill="hold"/>
                                        <p:tgtEl>
                                          <p:spTgt spid="76598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65986"/>
                                        </p:tgtEl>
                                        <p:attrNameLst>
                                          <p:attrName>style.visibility</p:attrName>
                                        </p:attrNameLst>
                                      </p:cBhvr>
                                      <p:to>
                                        <p:strVal val="visible"/>
                                      </p:to>
                                    </p:set>
                                    <p:anim calcmode="lin" valueType="num">
                                      <p:cBhvr additive="base">
                                        <p:cTn id="31" dur="500" fill="hold"/>
                                        <p:tgtEl>
                                          <p:spTgt spid="765986"/>
                                        </p:tgtEl>
                                        <p:attrNameLst>
                                          <p:attrName>ppt_x</p:attrName>
                                        </p:attrNameLst>
                                      </p:cBhvr>
                                      <p:tavLst>
                                        <p:tav tm="0">
                                          <p:val>
                                            <p:strVal val="#ppt_x"/>
                                          </p:val>
                                        </p:tav>
                                        <p:tav tm="100000">
                                          <p:val>
                                            <p:strVal val="#ppt_x"/>
                                          </p:val>
                                        </p:tav>
                                      </p:tavLst>
                                    </p:anim>
                                    <p:anim calcmode="lin" valueType="num">
                                      <p:cBhvr additive="base">
                                        <p:cTn id="32" dur="500" fill="hold"/>
                                        <p:tgtEl>
                                          <p:spTgt spid="76598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65987"/>
                                        </p:tgtEl>
                                        <p:attrNameLst>
                                          <p:attrName>style.visibility</p:attrName>
                                        </p:attrNameLst>
                                      </p:cBhvr>
                                      <p:to>
                                        <p:strVal val="visible"/>
                                      </p:to>
                                    </p:set>
                                    <p:anim calcmode="lin" valueType="num">
                                      <p:cBhvr additive="base">
                                        <p:cTn id="37" dur="500" fill="hold"/>
                                        <p:tgtEl>
                                          <p:spTgt spid="765987"/>
                                        </p:tgtEl>
                                        <p:attrNameLst>
                                          <p:attrName>ppt_x</p:attrName>
                                        </p:attrNameLst>
                                      </p:cBhvr>
                                      <p:tavLst>
                                        <p:tav tm="0">
                                          <p:val>
                                            <p:strVal val="#ppt_x"/>
                                          </p:val>
                                        </p:tav>
                                        <p:tav tm="100000">
                                          <p:val>
                                            <p:strVal val="#ppt_x"/>
                                          </p:val>
                                        </p:tav>
                                      </p:tavLst>
                                    </p:anim>
                                    <p:anim calcmode="lin" valueType="num">
                                      <p:cBhvr additive="base">
                                        <p:cTn id="38" dur="500" fill="hold"/>
                                        <p:tgtEl>
                                          <p:spTgt spid="76598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65988"/>
                                        </p:tgtEl>
                                        <p:attrNameLst>
                                          <p:attrName>style.visibility</p:attrName>
                                        </p:attrNameLst>
                                      </p:cBhvr>
                                      <p:to>
                                        <p:strVal val="visible"/>
                                      </p:to>
                                    </p:set>
                                    <p:anim calcmode="lin" valueType="num">
                                      <p:cBhvr additive="base">
                                        <p:cTn id="43" dur="500" fill="hold"/>
                                        <p:tgtEl>
                                          <p:spTgt spid="765988"/>
                                        </p:tgtEl>
                                        <p:attrNameLst>
                                          <p:attrName>ppt_x</p:attrName>
                                        </p:attrNameLst>
                                      </p:cBhvr>
                                      <p:tavLst>
                                        <p:tav tm="0">
                                          <p:val>
                                            <p:strVal val="#ppt_x"/>
                                          </p:val>
                                        </p:tav>
                                        <p:tav tm="100000">
                                          <p:val>
                                            <p:strVal val="#ppt_x"/>
                                          </p:val>
                                        </p:tav>
                                      </p:tavLst>
                                    </p:anim>
                                    <p:anim calcmode="lin" valueType="num">
                                      <p:cBhvr additive="base">
                                        <p:cTn id="44" dur="500" fill="hold"/>
                                        <p:tgtEl>
                                          <p:spTgt spid="76598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4" grpId="0" animBg="1"/>
      <p:bldP spid="765983" grpId="0"/>
      <p:bldP spid="765984" grpId="0"/>
      <p:bldP spid="765985" grpId="0"/>
      <p:bldP spid="765986" grpId="0"/>
      <p:bldP spid="765987" grpId="0"/>
      <p:bldP spid="765988"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18"/>
          <p:cNvSpPr>
            <a:spLocks noChangeShapeType="1"/>
          </p:cNvSpPr>
          <p:nvPr/>
        </p:nvSpPr>
        <p:spPr bwMode="auto">
          <a:xfrm>
            <a:off x="4164013" y="4052888"/>
            <a:ext cx="585787" cy="795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27" name="Line 18"/>
          <p:cNvSpPr>
            <a:spLocks noChangeShapeType="1"/>
          </p:cNvSpPr>
          <p:nvPr/>
        </p:nvSpPr>
        <p:spPr bwMode="auto">
          <a:xfrm>
            <a:off x="2924175" y="4049713"/>
            <a:ext cx="1244600" cy="815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28" name="灯片编号占位符 3"/>
          <p:cNvSpPr>
            <a:spLocks noGrp="1"/>
          </p:cNvSpPr>
          <p:nvPr>
            <p:ph type="sldNum" sz="quarter" idx="12"/>
          </p:nvPr>
        </p:nvSpPr>
        <p:spPr>
          <a:xfrm>
            <a:off x="7175500" y="6383338"/>
            <a:ext cx="1905000" cy="457200"/>
          </a:xfrm>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737AFFD4-7CC3-44A2-B37F-98322B823F3C}" type="slidenum">
              <a:rPr kumimoji="0" lang="zh-CN" altLang="en-US" sz="1400" smtClean="0">
                <a:solidFill>
                  <a:schemeClr val="bg2">
                    <a:lumMod val="85000"/>
                    <a:lumOff val="15000"/>
                  </a:schemeClr>
                </a:solidFill>
              </a:rPr>
              <a:pPr>
                <a:spcBef>
                  <a:spcPct val="0"/>
                </a:spcBef>
                <a:buClrTx/>
                <a:buSzTx/>
                <a:buFontTx/>
                <a:buNone/>
                <a:defRPr/>
              </a:pPr>
              <a:t>21</a:t>
            </a:fld>
            <a:endParaRPr kumimoji="0" lang="en-US" altLang="zh-CN" sz="1400" smtClean="0">
              <a:solidFill>
                <a:schemeClr val="bg2">
                  <a:lumMod val="85000"/>
                  <a:lumOff val="15000"/>
                </a:schemeClr>
              </a:solidFill>
            </a:endParaRPr>
          </a:p>
        </p:txBody>
      </p:sp>
      <p:sp>
        <p:nvSpPr>
          <p:cNvPr id="766978" name="Text Box 2"/>
          <p:cNvSpPr txBox="1">
            <a:spLocks noChangeArrowheads="1"/>
          </p:cNvSpPr>
          <p:nvPr/>
        </p:nvSpPr>
        <p:spPr bwMode="auto">
          <a:xfrm>
            <a:off x="304800" y="906463"/>
            <a:ext cx="8288338" cy="830262"/>
          </a:xfrm>
          <a:prstGeom prst="rect">
            <a:avLst/>
          </a:prstGeom>
          <a:solidFill>
            <a:srgbClr val="1C3146"/>
          </a:solidFill>
          <a:ln>
            <a:noFill/>
          </a:ln>
          <a:effectLs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rgbClr val="FF6600"/>
                </a:solidFill>
              </a:rPr>
              <a:t>定理</a:t>
            </a:r>
            <a:r>
              <a:rPr lang="en-US" altLang="zh-CN" sz="2400" dirty="0" smtClean="0">
                <a:solidFill>
                  <a:srgbClr val="FF6600"/>
                </a:solidFill>
              </a:rPr>
              <a:t>3 </a:t>
            </a:r>
            <a:r>
              <a:rPr lang="en-US" altLang="zh-CN" sz="2400" dirty="0" smtClean="0"/>
              <a:t>(</a:t>
            </a:r>
            <a:r>
              <a:rPr lang="en-US" altLang="zh-CN" sz="2400" b="0" dirty="0" smtClean="0"/>
              <a:t>König,Egerv</a:t>
            </a:r>
            <a:r>
              <a:rPr lang="en-US" altLang="zh-CN" sz="2400" b="0" dirty="0" smtClean="0">
                <a:cs typeface="Times New Roman" panose="02020603050405020304" pitchFamily="18" charset="0"/>
              </a:rPr>
              <a:t>á</a:t>
            </a:r>
            <a:r>
              <a:rPr lang="en-US" altLang="zh-CN" sz="2400" b="0" dirty="0" smtClean="0"/>
              <a:t>ry,1931</a:t>
            </a:r>
            <a:r>
              <a:rPr lang="en-US" altLang="zh-CN" sz="2400" dirty="0" smtClean="0"/>
              <a:t>) </a:t>
            </a:r>
            <a:r>
              <a:rPr lang="zh-CN" altLang="en-US" sz="2400" dirty="0" smtClean="0"/>
              <a:t>在二部图中</a:t>
            </a:r>
            <a:r>
              <a:rPr lang="en-US" altLang="zh-CN" sz="2400" dirty="0" smtClean="0"/>
              <a:t>, </a:t>
            </a:r>
            <a:r>
              <a:rPr lang="zh-CN" altLang="en-US" sz="2400" dirty="0" smtClean="0">
                <a:solidFill>
                  <a:srgbClr val="FFFF00"/>
                </a:solidFill>
              </a:rPr>
              <a:t>最大匹配</a:t>
            </a:r>
            <a:r>
              <a:rPr lang="zh-CN" altLang="en-US" sz="2400" dirty="0" smtClean="0"/>
              <a:t>的</a:t>
            </a:r>
            <a:r>
              <a:rPr lang="zh-CN" altLang="en-US" sz="2400" dirty="0" smtClean="0">
                <a:solidFill>
                  <a:srgbClr val="FFFF00"/>
                </a:solidFill>
              </a:rPr>
              <a:t>边数</a:t>
            </a:r>
            <a:r>
              <a:rPr lang="zh-CN" altLang="en-US" sz="2400" dirty="0" smtClean="0"/>
              <a:t>等于</a:t>
            </a:r>
            <a:r>
              <a:rPr lang="zh-CN" altLang="en-US" sz="2400" dirty="0" smtClean="0">
                <a:solidFill>
                  <a:srgbClr val="FFFF00"/>
                </a:solidFill>
              </a:rPr>
              <a:t>最小点覆盖</a:t>
            </a:r>
            <a:r>
              <a:rPr lang="zh-CN" altLang="en-US" sz="2400" dirty="0" smtClean="0"/>
              <a:t>的</a:t>
            </a:r>
            <a:r>
              <a:rPr lang="zh-CN" altLang="en-US" sz="2400" dirty="0" smtClean="0">
                <a:solidFill>
                  <a:srgbClr val="FFFF00"/>
                </a:solidFill>
              </a:rPr>
              <a:t>顶点数</a:t>
            </a:r>
            <a:r>
              <a:rPr lang="en-US" altLang="zh-CN" sz="2400" dirty="0" smtClean="0"/>
              <a:t>.</a:t>
            </a:r>
            <a:endParaRPr lang="zh-CN" altLang="en-US" sz="2400" dirty="0" smtClean="0">
              <a:cs typeface="Times New Roman" panose="02020603050405020304" pitchFamily="18" charset="0"/>
            </a:endParaRPr>
          </a:p>
        </p:txBody>
      </p:sp>
      <p:sp>
        <p:nvSpPr>
          <p:cNvPr id="766979" name="Text Box 3"/>
          <p:cNvSpPr txBox="1">
            <a:spLocks noChangeArrowheads="1"/>
          </p:cNvSpPr>
          <p:nvPr/>
        </p:nvSpPr>
        <p:spPr bwMode="auto">
          <a:xfrm>
            <a:off x="328613" y="1741488"/>
            <a:ext cx="828198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证明</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设</a:t>
            </a:r>
            <a:r>
              <a:rPr lang="en-US" altLang="zh-CN" sz="2400" dirty="0" smtClean="0">
                <a:solidFill>
                  <a:schemeClr val="bg2">
                    <a:lumMod val="85000"/>
                    <a:lumOff val="15000"/>
                  </a:schemeClr>
                </a:solidFill>
              </a:rPr>
              <a:t>G=(X,Y) </a:t>
            </a:r>
            <a:r>
              <a:rPr lang="zh-CN" altLang="en-US" sz="2400" dirty="0" smtClean="0">
                <a:solidFill>
                  <a:schemeClr val="bg2">
                    <a:lumMod val="85000"/>
                    <a:lumOff val="15000"/>
                  </a:schemeClr>
                </a:solidFill>
              </a:rPr>
              <a:t>是二部图</a:t>
            </a:r>
            <a:r>
              <a:rPr lang="en-US" altLang="zh-CN" sz="2400" dirty="0" smtClean="0">
                <a:solidFill>
                  <a:schemeClr val="bg2">
                    <a:lumMod val="85000"/>
                    <a:lumOff val="15000"/>
                  </a:schemeClr>
                </a:solidFill>
              </a:rPr>
              <a:t>,  M*</a:t>
            </a:r>
            <a:r>
              <a:rPr lang="zh-CN" altLang="en-US" sz="2400" dirty="0" smtClean="0">
                <a:solidFill>
                  <a:schemeClr val="bg2">
                    <a:lumMod val="85000"/>
                    <a:lumOff val="15000"/>
                  </a:schemeClr>
                </a:solidFill>
              </a:rPr>
              <a:t>和</a:t>
            </a:r>
            <a:r>
              <a:rPr lang="en-US" altLang="zh-CN" sz="2400" dirty="0" smtClean="0">
                <a:solidFill>
                  <a:schemeClr val="bg2">
                    <a:lumMod val="85000"/>
                    <a:lumOff val="15000"/>
                  </a:schemeClr>
                </a:solidFill>
              </a:rPr>
              <a:t>K*</a:t>
            </a:r>
            <a:r>
              <a:rPr lang="zh-CN" altLang="en-US" sz="2400" dirty="0" smtClean="0">
                <a:solidFill>
                  <a:schemeClr val="bg2">
                    <a:lumMod val="85000"/>
                    <a:lumOff val="15000"/>
                  </a:schemeClr>
                </a:solidFill>
              </a:rPr>
              <a:t>分别是</a:t>
            </a:r>
            <a:r>
              <a:rPr lang="en-US" altLang="zh-CN" sz="2400" dirty="0" smtClean="0">
                <a:solidFill>
                  <a:schemeClr val="bg2">
                    <a:lumMod val="85000"/>
                    <a:lumOff val="15000"/>
                  </a:schemeClr>
                </a:solidFill>
              </a:rPr>
              <a:t>G</a:t>
            </a:r>
            <a:r>
              <a:rPr lang="zh-CN" altLang="en-US" sz="2400" dirty="0" smtClean="0">
                <a:solidFill>
                  <a:schemeClr val="bg2">
                    <a:lumMod val="85000"/>
                    <a:lumOff val="15000"/>
                  </a:schemeClr>
                </a:solidFill>
              </a:rPr>
              <a:t>的最大匹配和最小点覆盖</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显然有</a:t>
            </a:r>
            <a:r>
              <a:rPr lang="en-US" altLang="zh-CN" sz="2400" dirty="0" smtClean="0">
                <a:solidFill>
                  <a:schemeClr val="bg2">
                    <a:lumMod val="85000"/>
                    <a:lumOff val="15000"/>
                  </a:schemeClr>
                </a:solidFill>
              </a:rPr>
              <a:t>,  </a:t>
            </a:r>
            <a:r>
              <a:rPr lang="en-US" altLang="zh-CN" sz="2400" dirty="0" smtClean="0">
                <a:solidFill>
                  <a:schemeClr val="bg2">
                    <a:lumMod val="85000"/>
                    <a:lumOff val="15000"/>
                  </a:schemeClr>
                </a:solidFill>
                <a:cs typeface="Times New Roman" panose="02020603050405020304" pitchFamily="18" charset="0"/>
              </a:rPr>
              <a:t>|</a:t>
            </a:r>
            <a:r>
              <a:rPr lang="en-US" altLang="zh-CN" sz="2400" dirty="0" smtClean="0">
                <a:solidFill>
                  <a:schemeClr val="bg2">
                    <a:lumMod val="85000"/>
                    <a:lumOff val="15000"/>
                  </a:schemeClr>
                </a:solidFill>
              </a:rPr>
              <a:t>M*</a:t>
            </a:r>
            <a:r>
              <a:rPr lang="en-US" altLang="zh-CN" sz="2400" dirty="0" smtClean="0">
                <a:solidFill>
                  <a:schemeClr val="bg2">
                    <a:lumMod val="85000"/>
                    <a:lumOff val="15000"/>
                  </a:schemeClr>
                </a:solidFill>
                <a:cs typeface="Times New Roman" panose="02020603050405020304" pitchFamily="18" charset="0"/>
              </a:rPr>
              <a:t>|</a:t>
            </a:r>
            <a:r>
              <a:rPr lang="en-US" altLang="zh-CN" sz="2400" dirty="0" smtClean="0">
                <a:solidFill>
                  <a:schemeClr val="bg2">
                    <a:lumMod val="85000"/>
                    <a:lumOff val="15000"/>
                  </a:schemeClr>
                </a:solidFill>
              </a:rPr>
              <a:t> ≤ </a:t>
            </a:r>
            <a:r>
              <a:rPr lang="en-US" altLang="zh-CN" sz="2400" dirty="0" smtClean="0">
                <a:solidFill>
                  <a:schemeClr val="bg2">
                    <a:lumMod val="85000"/>
                    <a:lumOff val="15000"/>
                  </a:schemeClr>
                </a:solidFill>
                <a:cs typeface="Times New Roman" panose="02020603050405020304" pitchFamily="18" charset="0"/>
              </a:rPr>
              <a:t>|</a:t>
            </a:r>
            <a:r>
              <a:rPr lang="en-US" altLang="zh-CN" sz="2400" dirty="0" smtClean="0">
                <a:solidFill>
                  <a:schemeClr val="bg2">
                    <a:lumMod val="85000"/>
                    <a:lumOff val="15000"/>
                  </a:schemeClr>
                </a:solidFill>
              </a:rPr>
              <a:t>K*</a:t>
            </a:r>
            <a:r>
              <a:rPr lang="en-US" altLang="zh-CN" sz="2400" dirty="0" smtClean="0">
                <a:solidFill>
                  <a:schemeClr val="bg2">
                    <a:lumMod val="85000"/>
                    <a:lumOff val="15000"/>
                  </a:schemeClr>
                </a:solidFill>
                <a:cs typeface="Times New Roman" panose="02020603050405020304" pitchFamily="18" charset="0"/>
              </a:rPr>
              <a:t>|. </a:t>
            </a:r>
            <a:endParaRPr lang="zh-CN" altLang="en-US" sz="2400" dirty="0" smtClean="0">
              <a:solidFill>
                <a:schemeClr val="bg2">
                  <a:lumMod val="85000"/>
                  <a:lumOff val="15000"/>
                </a:schemeClr>
              </a:solidFill>
              <a:cs typeface="Times New Roman" panose="02020603050405020304" pitchFamily="18" charset="0"/>
            </a:endParaRPr>
          </a:p>
        </p:txBody>
      </p:sp>
      <p:grpSp>
        <p:nvGrpSpPr>
          <p:cNvPr id="767015" name="Group 39"/>
          <p:cNvGrpSpPr>
            <a:grpSpLocks/>
          </p:cNvGrpSpPr>
          <p:nvPr/>
        </p:nvGrpSpPr>
        <p:grpSpPr bwMode="auto">
          <a:xfrm>
            <a:off x="1295400" y="3233738"/>
            <a:ext cx="6629400" cy="2582862"/>
            <a:chOff x="864" y="2400"/>
            <a:chExt cx="2536" cy="1014"/>
          </a:xfrm>
        </p:grpSpPr>
        <p:sp>
          <p:nvSpPr>
            <p:cNvPr id="26635" name="Line 16"/>
            <p:cNvSpPr>
              <a:spLocks noChangeShapeType="1"/>
            </p:cNvSpPr>
            <p:nvPr/>
          </p:nvSpPr>
          <p:spPr bwMode="auto">
            <a:xfrm>
              <a:off x="2910" y="2832"/>
              <a:ext cx="260" cy="312"/>
            </a:xfrm>
            <a:prstGeom prst="line">
              <a:avLst/>
            </a:prstGeom>
            <a:noFill/>
            <a:ln w="19050">
              <a:solidFill>
                <a:srgbClr val="810080"/>
              </a:solidFill>
              <a:round/>
              <a:headEnd/>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36" name="Line 17"/>
            <p:cNvSpPr>
              <a:spLocks noChangeShapeType="1"/>
            </p:cNvSpPr>
            <p:nvPr/>
          </p:nvSpPr>
          <p:spPr bwMode="auto">
            <a:xfrm>
              <a:off x="1259" y="2838"/>
              <a:ext cx="273" cy="300"/>
            </a:xfrm>
            <a:prstGeom prst="line">
              <a:avLst/>
            </a:prstGeom>
            <a:noFill/>
            <a:ln w="19050">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37" name="Line 18"/>
            <p:cNvSpPr>
              <a:spLocks noChangeShapeType="1"/>
            </p:cNvSpPr>
            <p:nvPr/>
          </p:nvSpPr>
          <p:spPr bwMode="auto">
            <a:xfrm>
              <a:off x="1782" y="2826"/>
              <a:ext cx="224" cy="312"/>
            </a:xfrm>
            <a:prstGeom prst="line">
              <a:avLst/>
            </a:prstGeom>
            <a:noFill/>
            <a:ln w="19050">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38" name="Line 19"/>
            <p:cNvSpPr>
              <a:spLocks noChangeShapeType="1"/>
            </p:cNvSpPr>
            <p:nvPr/>
          </p:nvSpPr>
          <p:spPr bwMode="auto">
            <a:xfrm flipH="1">
              <a:off x="1998" y="2837"/>
              <a:ext cx="243" cy="301"/>
            </a:xfrm>
            <a:prstGeom prst="line">
              <a:avLst/>
            </a:prstGeom>
            <a:noFill/>
            <a:ln w="19050">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39" name="Line 20"/>
            <p:cNvSpPr>
              <a:spLocks noChangeShapeType="1"/>
            </p:cNvSpPr>
            <p:nvPr/>
          </p:nvSpPr>
          <p:spPr bwMode="auto">
            <a:xfrm flipH="1">
              <a:off x="1776" y="2832"/>
              <a:ext cx="938" cy="312"/>
            </a:xfrm>
            <a:prstGeom prst="line">
              <a:avLst/>
            </a:prstGeom>
            <a:noFill/>
            <a:ln w="19050">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40" name="Line 21"/>
            <p:cNvSpPr>
              <a:spLocks noChangeShapeType="1"/>
            </p:cNvSpPr>
            <p:nvPr/>
          </p:nvSpPr>
          <p:spPr bwMode="auto">
            <a:xfrm>
              <a:off x="2484" y="2826"/>
              <a:ext cx="422" cy="317"/>
            </a:xfrm>
            <a:prstGeom prst="line">
              <a:avLst/>
            </a:prstGeom>
            <a:noFill/>
            <a:ln w="19050">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41" name="AutoShape 22"/>
            <p:cNvSpPr>
              <a:spLocks/>
            </p:cNvSpPr>
            <p:nvPr/>
          </p:nvSpPr>
          <p:spPr bwMode="auto">
            <a:xfrm rot="-5400000">
              <a:off x="1463" y="1945"/>
              <a:ext cx="202" cy="1399"/>
            </a:xfrm>
            <a:prstGeom prst="rightBrace">
              <a:avLst>
                <a:gd name="adj1" fmla="val 57715"/>
                <a:gd name="adj2" fmla="val 50000"/>
              </a:avLst>
            </a:prstGeom>
            <a:noFill/>
            <a:ln w="19050">
              <a:solidFill>
                <a:srgbClr val="81008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26642" name="Text Box 23"/>
            <p:cNvSpPr txBox="1">
              <a:spLocks noChangeArrowheads="1"/>
            </p:cNvSpPr>
            <p:nvPr/>
          </p:nvSpPr>
          <p:spPr bwMode="auto">
            <a:xfrm>
              <a:off x="1494" y="2400"/>
              <a:ext cx="142" cy="1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2000" i="1" dirty="0" smtClean="0">
                  <a:solidFill>
                    <a:schemeClr val="bg2">
                      <a:lumMod val="85000"/>
                      <a:lumOff val="15000"/>
                    </a:schemeClr>
                  </a:solidFill>
                </a:rPr>
                <a:t>S</a:t>
              </a:r>
              <a:endParaRPr lang="en-US" altLang="zh-CN" sz="2000" dirty="0" smtClean="0">
                <a:solidFill>
                  <a:schemeClr val="bg2">
                    <a:lumMod val="85000"/>
                    <a:lumOff val="15000"/>
                  </a:schemeClr>
                </a:solidFill>
              </a:endParaRPr>
            </a:p>
          </p:txBody>
        </p:sp>
        <p:sp>
          <p:nvSpPr>
            <p:cNvPr id="26643" name="Text Box 24"/>
            <p:cNvSpPr txBox="1">
              <a:spLocks noChangeArrowheads="1"/>
            </p:cNvSpPr>
            <p:nvPr/>
          </p:nvSpPr>
          <p:spPr bwMode="auto">
            <a:xfrm>
              <a:off x="1013" y="2644"/>
              <a:ext cx="186" cy="17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2000" i="1" dirty="0" smtClean="0">
                  <a:solidFill>
                    <a:schemeClr val="bg2">
                      <a:lumMod val="85000"/>
                      <a:lumOff val="15000"/>
                    </a:schemeClr>
                  </a:solidFill>
                </a:rPr>
                <a:t>U</a:t>
              </a:r>
              <a:endParaRPr lang="en-US" altLang="zh-CN" sz="2000" dirty="0" smtClean="0">
                <a:solidFill>
                  <a:schemeClr val="bg2">
                    <a:lumMod val="85000"/>
                    <a:lumOff val="15000"/>
                  </a:schemeClr>
                </a:solidFill>
              </a:endParaRPr>
            </a:p>
          </p:txBody>
        </p:sp>
        <p:sp>
          <p:nvSpPr>
            <p:cNvPr id="26644" name="Text Box 25"/>
            <p:cNvSpPr txBox="1">
              <a:spLocks noChangeArrowheads="1"/>
            </p:cNvSpPr>
            <p:nvPr/>
          </p:nvSpPr>
          <p:spPr bwMode="auto">
            <a:xfrm>
              <a:off x="1682" y="3240"/>
              <a:ext cx="423" cy="17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2000" i="1" dirty="0" smtClean="0">
                  <a:solidFill>
                    <a:schemeClr val="bg2">
                      <a:lumMod val="85000"/>
                      <a:lumOff val="15000"/>
                    </a:schemeClr>
                  </a:solidFill>
                </a:rPr>
                <a:t>T</a:t>
              </a:r>
              <a:r>
                <a:rPr lang="en-US" altLang="zh-CN" sz="2000" dirty="0" smtClean="0">
                  <a:solidFill>
                    <a:schemeClr val="bg2">
                      <a:lumMod val="85000"/>
                      <a:lumOff val="15000"/>
                    </a:schemeClr>
                  </a:solidFill>
                </a:rPr>
                <a:t>=</a:t>
              </a:r>
              <a:r>
                <a:rPr lang="en-US" altLang="zh-CN" sz="2000" i="1" dirty="0" smtClean="0">
                  <a:solidFill>
                    <a:schemeClr val="bg2">
                      <a:lumMod val="85000"/>
                      <a:lumOff val="15000"/>
                    </a:schemeClr>
                  </a:solidFill>
                </a:rPr>
                <a:t>N </a:t>
              </a:r>
              <a:r>
                <a:rPr lang="en-US" altLang="zh-CN" sz="2000" dirty="0" smtClean="0">
                  <a:solidFill>
                    <a:schemeClr val="bg2">
                      <a:lumMod val="85000"/>
                      <a:lumOff val="15000"/>
                    </a:schemeClr>
                  </a:solidFill>
                </a:rPr>
                <a:t>(</a:t>
              </a:r>
              <a:r>
                <a:rPr lang="en-US" altLang="zh-CN" sz="2000" i="1" dirty="0" smtClean="0">
                  <a:solidFill>
                    <a:schemeClr val="bg2">
                      <a:lumMod val="85000"/>
                      <a:lumOff val="15000"/>
                    </a:schemeClr>
                  </a:solidFill>
                </a:rPr>
                <a:t>S</a:t>
              </a:r>
              <a:r>
                <a:rPr lang="en-US" altLang="zh-CN" sz="2000" dirty="0" smtClean="0">
                  <a:solidFill>
                    <a:schemeClr val="bg2">
                      <a:lumMod val="85000"/>
                      <a:lumOff val="15000"/>
                    </a:schemeClr>
                  </a:solidFill>
                </a:rPr>
                <a:t>)</a:t>
              </a:r>
            </a:p>
            <a:p>
              <a:pPr algn="just" eaLnBrk="1" hangingPunct="1">
                <a:spcBef>
                  <a:spcPct val="0"/>
                </a:spcBef>
                <a:buClrTx/>
                <a:buSzTx/>
                <a:buFontTx/>
                <a:buNone/>
                <a:defRPr/>
              </a:pPr>
              <a:r>
                <a:rPr lang="en-US" altLang="zh-CN" sz="1000" b="0" dirty="0" smtClean="0">
                  <a:solidFill>
                    <a:schemeClr val="bg2">
                      <a:lumMod val="85000"/>
                      <a:lumOff val="15000"/>
                    </a:schemeClr>
                  </a:solidFill>
                </a:rPr>
                <a:t>         </a:t>
              </a:r>
              <a:endParaRPr lang="zh-CN" altLang="en-US" sz="2400" dirty="0" smtClean="0">
                <a:solidFill>
                  <a:schemeClr val="bg2">
                    <a:lumMod val="85000"/>
                    <a:lumOff val="15000"/>
                  </a:schemeClr>
                </a:solidFill>
              </a:endParaRPr>
            </a:p>
          </p:txBody>
        </p:sp>
        <p:sp>
          <p:nvSpPr>
            <p:cNvPr id="26645" name="AutoShape 26"/>
            <p:cNvSpPr>
              <a:spLocks/>
            </p:cNvSpPr>
            <p:nvPr/>
          </p:nvSpPr>
          <p:spPr bwMode="auto">
            <a:xfrm rot="-5395353">
              <a:off x="1834" y="2851"/>
              <a:ext cx="90" cy="724"/>
            </a:xfrm>
            <a:prstGeom prst="leftBrace">
              <a:avLst>
                <a:gd name="adj1" fmla="val 67037"/>
                <a:gd name="adj2" fmla="val 50000"/>
              </a:avLst>
            </a:prstGeom>
            <a:noFill/>
            <a:ln w="19050">
              <a:solidFill>
                <a:srgbClr val="81008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26646" name="Line 27"/>
            <p:cNvSpPr>
              <a:spLocks noChangeShapeType="1"/>
            </p:cNvSpPr>
            <p:nvPr/>
          </p:nvSpPr>
          <p:spPr bwMode="auto">
            <a:xfrm>
              <a:off x="1068" y="2844"/>
              <a:ext cx="716" cy="299"/>
            </a:xfrm>
            <a:prstGeom prst="line">
              <a:avLst/>
            </a:prstGeom>
            <a:noFill/>
            <a:ln w="19050">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47" name="Line 28"/>
            <p:cNvSpPr>
              <a:spLocks noChangeShapeType="1"/>
            </p:cNvSpPr>
            <p:nvPr/>
          </p:nvSpPr>
          <p:spPr bwMode="auto">
            <a:xfrm>
              <a:off x="876" y="2856"/>
              <a:ext cx="647" cy="282"/>
            </a:xfrm>
            <a:prstGeom prst="line">
              <a:avLst/>
            </a:prstGeom>
            <a:noFill/>
            <a:ln w="19050">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48" name="Line 29"/>
            <p:cNvSpPr>
              <a:spLocks noChangeShapeType="1"/>
            </p:cNvSpPr>
            <p:nvPr/>
          </p:nvSpPr>
          <p:spPr bwMode="auto">
            <a:xfrm>
              <a:off x="882" y="2856"/>
              <a:ext cx="1364" cy="294"/>
            </a:xfrm>
            <a:prstGeom prst="line">
              <a:avLst/>
            </a:prstGeom>
            <a:noFill/>
            <a:ln w="19050">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49" name="Line 30"/>
            <p:cNvSpPr>
              <a:spLocks noChangeShapeType="1"/>
            </p:cNvSpPr>
            <p:nvPr/>
          </p:nvSpPr>
          <p:spPr bwMode="auto">
            <a:xfrm flipH="1">
              <a:off x="1536" y="2832"/>
              <a:ext cx="463" cy="306"/>
            </a:xfrm>
            <a:prstGeom prst="line">
              <a:avLst/>
            </a:prstGeom>
            <a:noFill/>
            <a:ln w="19050">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50" name="Line 32"/>
            <p:cNvSpPr>
              <a:spLocks noChangeShapeType="1"/>
            </p:cNvSpPr>
            <p:nvPr/>
          </p:nvSpPr>
          <p:spPr bwMode="auto">
            <a:xfrm>
              <a:off x="2490" y="2826"/>
              <a:ext cx="910" cy="318"/>
            </a:xfrm>
            <a:prstGeom prst="line">
              <a:avLst/>
            </a:prstGeom>
            <a:noFill/>
            <a:ln w="19050">
              <a:solidFill>
                <a:srgbClr val="810080"/>
              </a:solidFill>
              <a:round/>
              <a:headEnd/>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51" name="Line 33"/>
            <p:cNvSpPr>
              <a:spLocks noChangeShapeType="1"/>
            </p:cNvSpPr>
            <p:nvPr/>
          </p:nvSpPr>
          <p:spPr bwMode="auto">
            <a:xfrm>
              <a:off x="2718" y="2838"/>
              <a:ext cx="464" cy="312"/>
            </a:xfrm>
            <a:prstGeom prst="line">
              <a:avLst/>
            </a:prstGeom>
            <a:noFill/>
            <a:ln w="19050">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52" name="Line 34"/>
            <p:cNvSpPr>
              <a:spLocks noChangeShapeType="1"/>
            </p:cNvSpPr>
            <p:nvPr/>
          </p:nvSpPr>
          <p:spPr bwMode="auto">
            <a:xfrm flipH="1">
              <a:off x="1534" y="2832"/>
              <a:ext cx="1378" cy="306"/>
            </a:xfrm>
            <a:prstGeom prst="line">
              <a:avLst/>
            </a:prstGeom>
            <a:noFill/>
            <a:ln w="19050">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53" name="Line 35"/>
            <p:cNvSpPr>
              <a:spLocks noChangeShapeType="1"/>
            </p:cNvSpPr>
            <p:nvPr/>
          </p:nvSpPr>
          <p:spPr bwMode="auto">
            <a:xfrm flipH="1">
              <a:off x="2238" y="2838"/>
              <a:ext cx="670" cy="312"/>
            </a:xfrm>
            <a:prstGeom prst="line">
              <a:avLst/>
            </a:prstGeom>
            <a:noFill/>
            <a:ln w="19050">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54" name="AutoShape 36"/>
            <p:cNvSpPr>
              <a:spLocks/>
            </p:cNvSpPr>
            <p:nvPr/>
          </p:nvSpPr>
          <p:spPr bwMode="auto">
            <a:xfrm rot="5376799" flipV="1">
              <a:off x="1043" y="2596"/>
              <a:ext cx="52" cy="403"/>
            </a:xfrm>
            <a:prstGeom prst="leftBrace">
              <a:avLst>
                <a:gd name="adj1" fmla="val 64583"/>
                <a:gd name="adj2" fmla="val 50000"/>
              </a:avLst>
            </a:prstGeom>
            <a:noFill/>
            <a:ln w="19050">
              <a:solidFill>
                <a:srgbClr val="81008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26655" name="AutoShape 37"/>
            <p:cNvSpPr>
              <a:spLocks/>
            </p:cNvSpPr>
            <p:nvPr/>
          </p:nvSpPr>
          <p:spPr bwMode="auto">
            <a:xfrm rot="5438022">
              <a:off x="2661" y="2533"/>
              <a:ext cx="77" cy="458"/>
            </a:xfrm>
            <a:prstGeom prst="leftBrace">
              <a:avLst>
                <a:gd name="adj1" fmla="val 49567"/>
                <a:gd name="adj2" fmla="val 50000"/>
              </a:avLst>
            </a:prstGeom>
            <a:noFill/>
            <a:ln w="9525">
              <a:solidFill>
                <a:srgbClr val="81008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26656" name="Text Box 38"/>
            <p:cNvSpPr txBox="1">
              <a:spLocks noChangeArrowheads="1"/>
            </p:cNvSpPr>
            <p:nvPr/>
          </p:nvSpPr>
          <p:spPr bwMode="auto">
            <a:xfrm>
              <a:off x="2592" y="2592"/>
              <a:ext cx="291" cy="2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2000" i="1" dirty="0" smtClean="0">
                  <a:solidFill>
                    <a:schemeClr val="bg2">
                      <a:lumMod val="85000"/>
                      <a:lumOff val="15000"/>
                    </a:schemeClr>
                  </a:solidFill>
                </a:rPr>
                <a:t>X </a:t>
              </a:r>
              <a:r>
                <a:rPr lang="en-US" altLang="zh-CN" sz="2000" dirty="0" smtClean="0">
                  <a:solidFill>
                    <a:schemeClr val="bg2">
                      <a:lumMod val="85000"/>
                      <a:lumOff val="15000"/>
                    </a:schemeClr>
                  </a:solidFill>
                </a:rPr>
                <a:t>\</a:t>
              </a:r>
              <a:r>
                <a:rPr lang="en-US" altLang="zh-CN" sz="2000" i="1" dirty="0" smtClean="0">
                  <a:solidFill>
                    <a:schemeClr val="bg2">
                      <a:lumMod val="85000"/>
                      <a:lumOff val="15000"/>
                    </a:schemeClr>
                  </a:solidFill>
                </a:rPr>
                <a:t>S</a:t>
              </a:r>
              <a:endParaRPr lang="en-US" altLang="zh-CN" sz="2000" dirty="0" smtClean="0">
                <a:solidFill>
                  <a:schemeClr val="bg2">
                    <a:lumMod val="85000"/>
                    <a:lumOff val="15000"/>
                  </a:schemeClr>
                </a:solidFill>
              </a:endParaRPr>
            </a:p>
          </p:txBody>
        </p:sp>
        <p:sp>
          <p:nvSpPr>
            <p:cNvPr id="26657" name="Line 31"/>
            <p:cNvSpPr>
              <a:spLocks noChangeShapeType="1"/>
            </p:cNvSpPr>
            <p:nvPr/>
          </p:nvSpPr>
          <p:spPr bwMode="auto">
            <a:xfrm>
              <a:off x="2713" y="2832"/>
              <a:ext cx="0" cy="312"/>
            </a:xfrm>
            <a:prstGeom prst="line">
              <a:avLst/>
            </a:prstGeom>
            <a:noFill/>
            <a:ln w="38100">
              <a:solidFill>
                <a:srgbClr val="FF000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58" name="Line 15"/>
            <p:cNvSpPr>
              <a:spLocks noChangeShapeType="1"/>
            </p:cNvSpPr>
            <p:nvPr/>
          </p:nvSpPr>
          <p:spPr bwMode="auto">
            <a:xfrm>
              <a:off x="2911" y="2832"/>
              <a:ext cx="0" cy="312"/>
            </a:xfrm>
            <a:prstGeom prst="line">
              <a:avLst/>
            </a:prstGeom>
            <a:noFill/>
            <a:ln w="38100">
              <a:solidFill>
                <a:srgbClr val="FF000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59" name="Line 14"/>
            <p:cNvSpPr>
              <a:spLocks noChangeShapeType="1"/>
            </p:cNvSpPr>
            <p:nvPr/>
          </p:nvSpPr>
          <p:spPr bwMode="auto">
            <a:xfrm>
              <a:off x="2485" y="2826"/>
              <a:ext cx="0" cy="312"/>
            </a:xfrm>
            <a:prstGeom prst="line">
              <a:avLst/>
            </a:prstGeom>
            <a:noFill/>
            <a:ln w="38100">
              <a:solidFill>
                <a:srgbClr val="FF000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60" name="Line 13"/>
            <p:cNvSpPr>
              <a:spLocks noChangeShapeType="1"/>
            </p:cNvSpPr>
            <p:nvPr/>
          </p:nvSpPr>
          <p:spPr bwMode="auto">
            <a:xfrm>
              <a:off x="2239" y="2832"/>
              <a:ext cx="0" cy="312"/>
            </a:xfrm>
            <a:prstGeom prst="line">
              <a:avLst/>
            </a:prstGeom>
            <a:noFill/>
            <a:ln w="38100">
              <a:solidFill>
                <a:srgbClr val="FF000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61" name="Line 12"/>
            <p:cNvSpPr>
              <a:spLocks noChangeShapeType="1"/>
            </p:cNvSpPr>
            <p:nvPr/>
          </p:nvSpPr>
          <p:spPr bwMode="auto">
            <a:xfrm>
              <a:off x="2005" y="2826"/>
              <a:ext cx="0" cy="312"/>
            </a:xfrm>
            <a:prstGeom prst="line">
              <a:avLst/>
            </a:prstGeom>
            <a:noFill/>
            <a:ln w="38100">
              <a:solidFill>
                <a:srgbClr val="FF000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62" name="Line 11"/>
            <p:cNvSpPr>
              <a:spLocks noChangeShapeType="1"/>
            </p:cNvSpPr>
            <p:nvPr/>
          </p:nvSpPr>
          <p:spPr bwMode="auto">
            <a:xfrm>
              <a:off x="1777" y="2826"/>
              <a:ext cx="0" cy="312"/>
            </a:xfrm>
            <a:prstGeom prst="line">
              <a:avLst/>
            </a:prstGeom>
            <a:noFill/>
            <a:ln w="38100">
              <a:solidFill>
                <a:srgbClr val="FF000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6663" name="Line 10"/>
            <p:cNvSpPr>
              <a:spLocks noChangeShapeType="1"/>
            </p:cNvSpPr>
            <p:nvPr/>
          </p:nvSpPr>
          <p:spPr bwMode="auto">
            <a:xfrm>
              <a:off x="1531" y="2826"/>
              <a:ext cx="0" cy="312"/>
            </a:xfrm>
            <a:prstGeom prst="line">
              <a:avLst/>
            </a:prstGeom>
            <a:noFill/>
            <a:ln w="38100">
              <a:solidFill>
                <a:srgbClr val="FF000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grpSp>
      <p:sp>
        <p:nvSpPr>
          <p:cNvPr id="35" name="Text Box 2"/>
          <p:cNvSpPr txBox="1">
            <a:spLocks noChangeArrowheads="1"/>
          </p:cNvSpPr>
          <p:nvPr/>
        </p:nvSpPr>
        <p:spPr bwMode="auto">
          <a:xfrm>
            <a:off x="325438" y="2522538"/>
            <a:ext cx="824865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dirty="0" smtClean="0">
                <a:solidFill>
                  <a:schemeClr val="bg2">
                    <a:lumMod val="85000"/>
                    <a:lumOff val="15000"/>
                  </a:schemeClr>
                </a:solidFill>
              </a:rPr>
              <a:t>    </a:t>
            </a:r>
            <a:r>
              <a:rPr lang="en-US" altLang="zh-CN" sz="2400" dirty="0" smtClean="0">
                <a:solidFill>
                  <a:srgbClr val="C00000"/>
                </a:solidFill>
              </a:rPr>
              <a:t>U</a:t>
            </a:r>
            <a:r>
              <a:rPr lang="zh-CN" altLang="en-US" sz="2400" dirty="0" smtClean="0">
                <a:solidFill>
                  <a:srgbClr val="C00000"/>
                </a:solidFill>
              </a:rPr>
              <a:t>表示</a:t>
            </a:r>
            <a:r>
              <a:rPr lang="en-US" altLang="zh-CN" sz="2400" dirty="0" smtClean="0">
                <a:solidFill>
                  <a:srgbClr val="C00000"/>
                </a:solidFill>
              </a:rPr>
              <a:t>X</a:t>
            </a:r>
            <a:r>
              <a:rPr lang="zh-CN" altLang="en-US" sz="2400" dirty="0" smtClean="0">
                <a:solidFill>
                  <a:srgbClr val="C00000"/>
                </a:solidFill>
              </a:rPr>
              <a:t>中</a:t>
            </a:r>
            <a:r>
              <a:rPr lang="en-US" altLang="zh-CN" sz="2400" dirty="0" smtClean="0">
                <a:solidFill>
                  <a:srgbClr val="C00000"/>
                </a:solidFill>
              </a:rPr>
              <a:t>M*</a:t>
            </a:r>
            <a:r>
              <a:rPr lang="zh-CN" altLang="en-US" sz="2400" dirty="0" smtClean="0">
                <a:solidFill>
                  <a:srgbClr val="C00000"/>
                </a:solidFill>
              </a:rPr>
              <a:t>非饱和点集</a:t>
            </a:r>
            <a:r>
              <a:rPr lang="en-US" altLang="zh-CN" sz="2400" dirty="0" smtClean="0">
                <a:solidFill>
                  <a:schemeClr val="bg2">
                    <a:lumMod val="85000"/>
                    <a:lumOff val="15000"/>
                  </a:schemeClr>
                </a:solidFill>
              </a:rPr>
              <a:t>. Z</a:t>
            </a:r>
            <a:r>
              <a:rPr lang="zh-CN" altLang="en-US" sz="2400" dirty="0" smtClean="0">
                <a:solidFill>
                  <a:schemeClr val="bg2">
                    <a:lumMod val="85000"/>
                    <a:lumOff val="15000"/>
                  </a:schemeClr>
                </a:solidFill>
              </a:rPr>
              <a:t>表示由</a:t>
            </a:r>
            <a:r>
              <a:rPr lang="en-US" altLang="zh-CN" sz="2400" dirty="0" smtClean="0">
                <a:solidFill>
                  <a:schemeClr val="bg2">
                    <a:lumMod val="85000"/>
                    <a:lumOff val="15000"/>
                  </a:schemeClr>
                </a:solidFill>
              </a:rPr>
              <a:t>U</a:t>
            </a:r>
            <a:r>
              <a:rPr lang="zh-CN" altLang="en-US" sz="2400" dirty="0" smtClean="0">
                <a:solidFill>
                  <a:schemeClr val="bg2">
                    <a:lumMod val="85000"/>
                    <a:lumOff val="15000"/>
                  </a:schemeClr>
                </a:solidFill>
              </a:rPr>
              <a:t>中的顶点出发的所有</a:t>
            </a:r>
            <a:r>
              <a:rPr lang="en-US" altLang="zh-CN" sz="2400" dirty="0" smtClean="0">
                <a:solidFill>
                  <a:schemeClr val="bg2">
                    <a:lumMod val="85000"/>
                    <a:lumOff val="15000"/>
                  </a:schemeClr>
                </a:solidFill>
              </a:rPr>
              <a:t>M*</a:t>
            </a:r>
            <a:r>
              <a:rPr lang="zh-CN" altLang="en-US" sz="2400" dirty="0" smtClean="0">
                <a:solidFill>
                  <a:schemeClr val="bg2">
                    <a:lumMod val="85000"/>
                    <a:lumOff val="15000"/>
                  </a:schemeClr>
                </a:solidFill>
              </a:rPr>
              <a:t>交错路上的点作成的集合</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且令</a:t>
            </a:r>
            <a:r>
              <a:rPr lang="en-US" altLang="zh-CN" sz="2400" dirty="0" smtClean="0">
                <a:solidFill>
                  <a:schemeClr val="bg2">
                    <a:lumMod val="85000"/>
                    <a:lumOff val="15000"/>
                  </a:schemeClr>
                </a:solidFill>
              </a:rPr>
              <a:t>S=Z</a:t>
            </a:r>
            <a:r>
              <a:rPr lang="en-US" altLang="zh-CN" sz="2400" dirty="0" smtClean="0">
                <a:solidFill>
                  <a:schemeClr val="bg2">
                    <a:lumMod val="85000"/>
                    <a:lumOff val="15000"/>
                  </a:schemeClr>
                </a:solidFill>
                <a:cs typeface="Times New Roman" panose="02020603050405020304" pitchFamily="18" charset="0"/>
              </a:rPr>
              <a:t>∩X, T=Z∩Y.</a:t>
            </a:r>
            <a:endParaRPr lang="zh-CN" altLang="en-US" sz="2400" dirty="0" smtClean="0">
              <a:solidFill>
                <a:schemeClr val="bg2">
                  <a:lumMod val="85000"/>
                  <a:lumOff val="15000"/>
                </a:schemeClr>
              </a:solidFill>
              <a:cs typeface="Times New Roman" panose="02020603050405020304" pitchFamily="18" charset="0"/>
            </a:endParaRPr>
          </a:p>
        </p:txBody>
      </p:sp>
      <p:sp>
        <p:nvSpPr>
          <p:cNvPr id="36" name="Text Box 3"/>
          <p:cNvSpPr txBox="1">
            <a:spLocks noChangeArrowheads="1"/>
          </p:cNvSpPr>
          <p:nvPr/>
        </p:nvSpPr>
        <p:spPr bwMode="auto">
          <a:xfrm>
            <a:off x="304800" y="5745163"/>
            <a:ext cx="81216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由</a:t>
            </a:r>
            <a:r>
              <a:rPr lang="en-US" altLang="zh-CN" sz="2400" dirty="0" smtClean="0">
                <a:solidFill>
                  <a:schemeClr val="bg2">
                    <a:lumMod val="85000"/>
                    <a:lumOff val="15000"/>
                  </a:schemeClr>
                </a:solidFill>
              </a:rPr>
              <a:t>M*</a:t>
            </a:r>
            <a:r>
              <a:rPr lang="zh-CN" altLang="en-US" sz="2400" dirty="0" smtClean="0">
                <a:solidFill>
                  <a:schemeClr val="bg2">
                    <a:lumMod val="85000"/>
                    <a:lumOff val="15000"/>
                  </a:schemeClr>
                </a:solidFill>
              </a:rPr>
              <a:t>的最大性</a:t>
            </a:r>
            <a:r>
              <a:rPr lang="en-US" altLang="zh-CN" sz="2400" dirty="0" smtClean="0">
                <a:solidFill>
                  <a:schemeClr val="bg2">
                    <a:lumMod val="85000"/>
                    <a:lumOff val="15000"/>
                  </a:schemeClr>
                </a:solidFill>
              </a:rPr>
              <a:t>, T</a:t>
            </a:r>
            <a:r>
              <a:rPr lang="zh-CN" altLang="en-US" sz="2400" dirty="0" smtClean="0">
                <a:solidFill>
                  <a:schemeClr val="bg2">
                    <a:lumMod val="85000"/>
                    <a:lumOff val="15000"/>
                  </a:schemeClr>
                </a:solidFill>
              </a:rPr>
              <a:t>中点是</a:t>
            </a:r>
            <a:r>
              <a:rPr lang="en-US" altLang="zh-CN" sz="2400" dirty="0" smtClean="0">
                <a:solidFill>
                  <a:schemeClr val="bg2">
                    <a:lumMod val="85000"/>
                    <a:lumOff val="15000"/>
                  </a:schemeClr>
                </a:solidFill>
              </a:rPr>
              <a:t>M*</a:t>
            </a:r>
            <a:r>
              <a:rPr lang="zh-CN" altLang="en-US" sz="2400" dirty="0" smtClean="0">
                <a:solidFill>
                  <a:schemeClr val="bg2">
                    <a:lumMod val="85000"/>
                    <a:lumOff val="15000"/>
                  </a:schemeClr>
                </a:solidFill>
              </a:rPr>
              <a:t>饱和的</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且</a:t>
            </a:r>
            <a:r>
              <a:rPr lang="en-US" altLang="zh-CN" sz="2400" dirty="0" smtClean="0">
                <a:solidFill>
                  <a:schemeClr val="bg2">
                    <a:lumMod val="85000"/>
                    <a:lumOff val="15000"/>
                  </a:schemeClr>
                </a:solidFill>
              </a:rPr>
              <a:t>N(S)=T. </a:t>
            </a:r>
            <a:endParaRPr lang="zh-CN" altLang="en-US" sz="2400" dirty="0" smtClean="0">
              <a:solidFill>
                <a:schemeClr val="bg2">
                  <a:lumMod val="85000"/>
                  <a:lumOff val="15000"/>
                </a:schemeClr>
              </a:solidFill>
              <a:cs typeface="Times New Roman" panose="02020603050405020304" pitchFamily="18" charset="0"/>
            </a:endParaRPr>
          </a:p>
        </p:txBody>
      </p:sp>
      <p:sp>
        <p:nvSpPr>
          <p:cNvPr id="37" name="Text Box 3"/>
          <p:cNvSpPr txBox="1">
            <a:spLocks noChangeArrowheads="1"/>
          </p:cNvSpPr>
          <p:nvPr/>
        </p:nvSpPr>
        <p:spPr bwMode="auto">
          <a:xfrm>
            <a:off x="304800" y="6165850"/>
            <a:ext cx="8112125" cy="460375"/>
          </a:xfrm>
          <a:prstGeom prst="rect">
            <a:avLst/>
          </a:prstGeom>
          <a:solidFill>
            <a:srgbClr val="1C3146"/>
          </a:solidFill>
          <a:ln>
            <a:noFill/>
          </a:ln>
          <a:effectLs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t>    由于</a:t>
            </a:r>
            <a:r>
              <a:rPr lang="en-US" altLang="zh-CN" sz="2400" dirty="0" smtClean="0"/>
              <a:t>U</a:t>
            </a:r>
            <a:r>
              <a:rPr lang="zh-CN" altLang="en-US" sz="2400" dirty="0" smtClean="0"/>
              <a:t>是</a:t>
            </a:r>
            <a:r>
              <a:rPr lang="en-US" altLang="zh-CN" sz="2400" dirty="0" smtClean="0"/>
              <a:t>X</a:t>
            </a:r>
            <a:r>
              <a:rPr lang="zh-CN" altLang="en-US" sz="2400" dirty="0" smtClean="0"/>
              <a:t>中</a:t>
            </a:r>
            <a:r>
              <a:rPr lang="zh-CN" altLang="en-US" sz="2400" dirty="0" smtClean="0">
                <a:solidFill>
                  <a:srgbClr val="FFFF00"/>
                </a:solidFill>
              </a:rPr>
              <a:t>所有</a:t>
            </a:r>
            <a:r>
              <a:rPr lang="zh-CN" altLang="en-US" sz="2400" dirty="0" smtClean="0"/>
              <a:t>未饱和的点</a:t>
            </a:r>
            <a:r>
              <a:rPr lang="en-US" altLang="zh-CN" sz="2400" dirty="0" smtClean="0"/>
              <a:t>, X\S</a:t>
            </a:r>
            <a:r>
              <a:rPr lang="zh-CN" altLang="en-US" sz="2400" dirty="0" smtClean="0"/>
              <a:t>中的点都是</a:t>
            </a:r>
            <a:r>
              <a:rPr lang="en-US" altLang="zh-CN" sz="2400" dirty="0" smtClean="0"/>
              <a:t>M*</a:t>
            </a:r>
            <a:r>
              <a:rPr lang="zh-CN" altLang="en-US" sz="2400" dirty="0" smtClean="0"/>
              <a:t>饱和的</a:t>
            </a:r>
            <a:r>
              <a:rPr lang="en-US" altLang="zh-CN" sz="2400" dirty="0" smtClean="0"/>
              <a:t>.</a:t>
            </a:r>
            <a:endParaRPr lang="zh-CN" altLang="en-US" sz="2400" dirty="0" smtClean="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6978"/>
                                        </p:tgtEl>
                                        <p:attrNameLst>
                                          <p:attrName>style.visibility</p:attrName>
                                        </p:attrNameLst>
                                      </p:cBhvr>
                                      <p:to>
                                        <p:strVal val="visible"/>
                                      </p:to>
                                    </p:set>
                                    <p:anim calcmode="lin" valueType="num">
                                      <p:cBhvr additive="base">
                                        <p:cTn id="7" dur="500" fill="hold"/>
                                        <p:tgtEl>
                                          <p:spTgt spid="766978"/>
                                        </p:tgtEl>
                                        <p:attrNameLst>
                                          <p:attrName>ppt_x</p:attrName>
                                        </p:attrNameLst>
                                      </p:cBhvr>
                                      <p:tavLst>
                                        <p:tav tm="0">
                                          <p:val>
                                            <p:strVal val="#ppt_x"/>
                                          </p:val>
                                        </p:tav>
                                        <p:tav tm="100000">
                                          <p:val>
                                            <p:strVal val="#ppt_x"/>
                                          </p:val>
                                        </p:tav>
                                      </p:tavLst>
                                    </p:anim>
                                    <p:anim calcmode="lin" valueType="num">
                                      <p:cBhvr additive="base">
                                        <p:cTn id="8" dur="500" fill="hold"/>
                                        <p:tgtEl>
                                          <p:spTgt spid="76697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6979"/>
                                        </p:tgtEl>
                                        <p:attrNameLst>
                                          <p:attrName>style.visibility</p:attrName>
                                        </p:attrNameLst>
                                      </p:cBhvr>
                                      <p:to>
                                        <p:strVal val="visible"/>
                                      </p:to>
                                    </p:set>
                                    <p:anim calcmode="lin" valueType="num">
                                      <p:cBhvr additive="base">
                                        <p:cTn id="13" dur="500" fill="hold"/>
                                        <p:tgtEl>
                                          <p:spTgt spid="766979"/>
                                        </p:tgtEl>
                                        <p:attrNameLst>
                                          <p:attrName>ppt_x</p:attrName>
                                        </p:attrNameLst>
                                      </p:cBhvr>
                                      <p:tavLst>
                                        <p:tav tm="0">
                                          <p:val>
                                            <p:strVal val="#ppt_x"/>
                                          </p:val>
                                        </p:tav>
                                        <p:tav tm="100000">
                                          <p:val>
                                            <p:strVal val="#ppt_x"/>
                                          </p:val>
                                        </p:tav>
                                      </p:tavLst>
                                    </p:anim>
                                    <p:anim calcmode="lin" valueType="num">
                                      <p:cBhvr additive="base">
                                        <p:cTn id="14" dur="500" fill="hold"/>
                                        <p:tgtEl>
                                          <p:spTgt spid="76697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67015"/>
                                        </p:tgtEl>
                                        <p:attrNameLst>
                                          <p:attrName>style.visibility</p:attrName>
                                        </p:attrNameLst>
                                      </p:cBhvr>
                                      <p:to>
                                        <p:strVal val="visible"/>
                                      </p:to>
                                    </p:set>
                                    <p:anim calcmode="lin" valueType="num">
                                      <p:cBhvr additive="base">
                                        <p:cTn id="23" dur="500" fill="hold"/>
                                        <p:tgtEl>
                                          <p:spTgt spid="767015"/>
                                        </p:tgtEl>
                                        <p:attrNameLst>
                                          <p:attrName>ppt_x</p:attrName>
                                        </p:attrNameLst>
                                      </p:cBhvr>
                                      <p:tavLst>
                                        <p:tav tm="0">
                                          <p:val>
                                            <p:strVal val="#ppt_x"/>
                                          </p:val>
                                        </p:tav>
                                        <p:tav tm="100000">
                                          <p:val>
                                            <p:strVal val="#ppt_x"/>
                                          </p:val>
                                        </p:tav>
                                      </p:tavLst>
                                    </p:anim>
                                    <p:anim calcmode="lin" valueType="num">
                                      <p:cBhvr additive="base">
                                        <p:cTn id="24" dur="500" fill="hold"/>
                                        <p:tgtEl>
                                          <p:spTgt spid="76701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ppt_x"/>
                                          </p:val>
                                        </p:tav>
                                        <p:tav tm="100000">
                                          <p:val>
                                            <p:strVal val="#ppt_x"/>
                                          </p:val>
                                        </p:tav>
                                      </p:tavLst>
                                    </p:anim>
                                    <p:anim calcmode="lin" valueType="num">
                                      <p:cBhvr additive="base">
                                        <p:cTn id="3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8" grpId="0" animBg="1"/>
      <p:bldP spid="766979" grpId="0"/>
      <p:bldP spid="35" grpId="0"/>
      <p:bldP spid="36" grpId="0"/>
      <p:bldP spid="3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2"/>
          </p:nvPr>
        </p:nvSpPr>
        <p:spPr>
          <a:xfrm>
            <a:off x="8440738" y="6413500"/>
            <a:ext cx="685800" cy="444500"/>
          </a:xfrm>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5CB401E5-CB39-4782-95A7-04CCAF69D406}" type="slidenum">
              <a:rPr kumimoji="0" lang="zh-CN" altLang="en-US" sz="1400" smtClean="0">
                <a:solidFill>
                  <a:schemeClr val="bg2">
                    <a:lumMod val="85000"/>
                    <a:lumOff val="15000"/>
                  </a:schemeClr>
                </a:solidFill>
              </a:rPr>
              <a:pPr>
                <a:spcBef>
                  <a:spcPct val="0"/>
                </a:spcBef>
                <a:buClrTx/>
                <a:buSzTx/>
                <a:buFontTx/>
                <a:buNone/>
                <a:defRPr/>
              </a:pPr>
              <a:t>22</a:t>
            </a:fld>
            <a:endParaRPr kumimoji="0" lang="en-US" altLang="zh-CN" sz="1400" smtClean="0">
              <a:solidFill>
                <a:schemeClr val="bg2">
                  <a:lumMod val="85000"/>
                  <a:lumOff val="15000"/>
                </a:schemeClr>
              </a:solidFill>
            </a:endParaRPr>
          </a:p>
        </p:txBody>
      </p:sp>
      <p:sp>
        <p:nvSpPr>
          <p:cNvPr id="768034" name="Text Box 34"/>
          <p:cNvSpPr txBox="1">
            <a:spLocks noChangeArrowheads="1"/>
          </p:cNvSpPr>
          <p:nvPr/>
        </p:nvSpPr>
        <p:spPr bwMode="auto">
          <a:xfrm>
            <a:off x="374650" y="925513"/>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chemeClr val="bg2">
                    <a:lumMod val="85000"/>
                    <a:lumOff val="15000"/>
                  </a:schemeClr>
                </a:solidFill>
              </a:rPr>
              <a:t> </a:t>
            </a:r>
            <a:r>
              <a:rPr lang="zh-CN" altLang="en-US" sz="2400" dirty="0" smtClean="0">
                <a:solidFill>
                  <a:schemeClr val="bg2">
                    <a:lumMod val="85000"/>
                    <a:lumOff val="15000"/>
                  </a:schemeClr>
                </a:solidFill>
              </a:rPr>
              <a:t>   现在</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令</a:t>
            </a:r>
            <a:r>
              <a:rPr lang="en-US" altLang="zh-CN" sz="2400" dirty="0" smtClean="0">
                <a:solidFill>
                  <a:schemeClr val="bg2">
                    <a:lumMod val="85000"/>
                    <a:lumOff val="15000"/>
                  </a:schemeClr>
                </a:solidFill>
              </a:rPr>
              <a:t>K*=(X</a:t>
            </a:r>
            <a:r>
              <a:rPr lang="en-US" altLang="zh-CN" sz="2400" dirty="0" smtClean="0">
                <a:solidFill>
                  <a:schemeClr val="bg2">
                    <a:lumMod val="85000"/>
                    <a:lumOff val="15000"/>
                  </a:schemeClr>
                </a:solidFill>
                <a:latin typeface="宋体" panose="02010600030101010101" pitchFamily="2" charset="-122"/>
              </a:rPr>
              <a:t>-</a:t>
            </a:r>
            <a:r>
              <a:rPr lang="en-US" altLang="zh-CN" sz="2400" dirty="0" smtClean="0">
                <a:solidFill>
                  <a:schemeClr val="bg2">
                    <a:lumMod val="85000"/>
                    <a:lumOff val="15000"/>
                  </a:schemeClr>
                </a:solidFill>
              </a:rPr>
              <a:t>S)</a:t>
            </a:r>
            <a:r>
              <a:rPr lang="en-US" altLang="zh-CN" sz="2400" dirty="0" smtClean="0">
                <a:solidFill>
                  <a:schemeClr val="bg2">
                    <a:lumMod val="85000"/>
                    <a:lumOff val="15000"/>
                  </a:schemeClr>
                </a:solidFill>
                <a:latin typeface="宋体" panose="02010600030101010101" pitchFamily="2" charset="-122"/>
              </a:rPr>
              <a:t>∪</a:t>
            </a:r>
            <a:r>
              <a:rPr lang="en-US" altLang="zh-CN" sz="2400" dirty="0" smtClean="0">
                <a:solidFill>
                  <a:schemeClr val="bg2">
                    <a:lumMod val="85000"/>
                    <a:lumOff val="15000"/>
                  </a:schemeClr>
                </a:solidFill>
              </a:rPr>
              <a:t>T</a:t>
            </a:r>
            <a:r>
              <a:rPr lang="en-US" altLang="zh-CN" sz="2400" dirty="0" smtClean="0">
                <a:solidFill>
                  <a:schemeClr val="bg2">
                    <a:lumMod val="85000"/>
                    <a:lumOff val="15000"/>
                  </a:schemeClr>
                </a:solidFill>
                <a:latin typeface="宋体" panose="02010600030101010101" pitchFamily="2" charset="-122"/>
              </a:rPr>
              <a:t>.</a:t>
            </a:r>
            <a:endParaRPr lang="zh-CN" altLang="en-US" sz="2400" dirty="0" smtClean="0">
              <a:solidFill>
                <a:schemeClr val="bg2">
                  <a:lumMod val="85000"/>
                  <a:lumOff val="15000"/>
                </a:schemeClr>
              </a:solidFill>
              <a:latin typeface="宋体" panose="02010600030101010101" pitchFamily="2" charset="-122"/>
              <a:cs typeface="Times New Roman" panose="02020603050405020304" pitchFamily="18" charset="0"/>
            </a:endParaRPr>
          </a:p>
        </p:txBody>
      </p:sp>
      <p:sp>
        <p:nvSpPr>
          <p:cNvPr id="768035" name="Text Box 35"/>
          <p:cNvSpPr txBox="1">
            <a:spLocks noChangeArrowheads="1"/>
          </p:cNvSpPr>
          <p:nvPr/>
        </p:nvSpPr>
        <p:spPr bwMode="auto">
          <a:xfrm>
            <a:off x="309563" y="1455738"/>
            <a:ext cx="38862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可以断言</a:t>
            </a:r>
            <a:r>
              <a:rPr lang="en-US" altLang="zh-CN" sz="2400" dirty="0" smtClean="0">
                <a:solidFill>
                  <a:schemeClr val="bg2">
                    <a:lumMod val="85000"/>
                    <a:lumOff val="15000"/>
                  </a:schemeClr>
                </a:solidFill>
              </a:rPr>
              <a:t>: K*=(X</a:t>
            </a:r>
            <a:r>
              <a:rPr lang="en-US" altLang="zh-CN" sz="2400" dirty="0" smtClean="0">
                <a:solidFill>
                  <a:schemeClr val="bg2">
                    <a:lumMod val="85000"/>
                    <a:lumOff val="15000"/>
                  </a:schemeClr>
                </a:solidFill>
                <a:latin typeface="宋体" panose="02010600030101010101" pitchFamily="2" charset="-122"/>
              </a:rPr>
              <a:t>-</a:t>
            </a:r>
            <a:r>
              <a:rPr lang="en-US" altLang="zh-CN" sz="2400" dirty="0" smtClean="0">
                <a:solidFill>
                  <a:schemeClr val="bg2">
                    <a:lumMod val="85000"/>
                    <a:lumOff val="15000"/>
                  </a:schemeClr>
                </a:solidFill>
              </a:rPr>
              <a:t>S)</a:t>
            </a:r>
            <a:r>
              <a:rPr lang="en-US" altLang="zh-CN" sz="2400" dirty="0" smtClean="0">
                <a:solidFill>
                  <a:schemeClr val="bg2">
                    <a:lumMod val="85000"/>
                    <a:lumOff val="15000"/>
                  </a:schemeClr>
                </a:solidFill>
                <a:latin typeface="宋体" panose="02010600030101010101" pitchFamily="2" charset="-122"/>
              </a:rPr>
              <a:t>∪</a:t>
            </a:r>
            <a:r>
              <a:rPr lang="en-US" altLang="zh-CN" sz="2400" dirty="0" smtClean="0">
                <a:solidFill>
                  <a:schemeClr val="bg2">
                    <a:lumMod val="85000"/>
                    <a:lumOff val="15000"/>
                  </a:schemeClr>
                </a:solidFill>
              </a:rPr>
              <a:t>T</a:t>
            </a:r>
            <a:r>
              <a:rPr lang="zh-CN" altLang="en-US" sz="2400" dirty="0" smtClean="0">
                <a:solidFill>
                  <a:schemeClr val="bg2">
                    <a:lumMod val="85000"/>
                    <a:lumOff val="15000"/>
                  </a:schemeClr>
                </a:solidFill>
                <a:latin typeface="宋体" panose="02010600030101010101" pitchFamily="2" charset="-122"/>
              </a:rPr>
              <a:t>是</a:t>
            </a:r>
            <a:r>
              <a:rPr lang="en-US" altLang="zh-CN" sz="2400" dirty="0" smtClean="0">
                <a:solidFill>
                  <a:schemeClr val="bg2">
                    <a:lumMod val="85000"/>
                    <a:lumOff val="15000"/>
                  </a:schemeClr>
                </a:solidFill>
              </a:rPr>
              <a:t>G</a:t>
            </a:r>
            <a:r>
              <a:rPr lang="zh-CN" altLang="en-US" sz="2400" dirty="0" smtClean="0">
                <a:solidFill>
                  <a:schemeClr val="bg2">
                    <a:lumMod val="85000"/>
                    <a:lumOff val="15000"/>
                  </a:schemeClr>
                </a:solidFill>
                <a:latin typeface="宋体" panose="02010600030101010101" pitchFamily="2" charset="-122"/>
              </a:rPr>
              <a:t>的一个点覆盖</a:t>
            </a:r>
            <a:r>
              <a:rPr lang="en-US" altLang="zh-CN" sz="2400" dirty="0" smtClean="0">
                <a:solidFill>
                  <a:schemeClr val="bg2">
                    <a:lumMod val="85000"/>
                    <a:lumOff val="15000"/>
                  </a:schemeClr>
                </a:solidFill>
                <a:latin typeface="宋体" panose="02010600030101010101" pitchFamily="2" charset="-122"/>
              </a:rPr>
              <a:t>.</a:t>
            </a:r>
            <a:endParaRPr lang="zh-CN" altLang="en-US" sz="2400" dirty="0" smtClean="0">
              <a:solidFill>
                <a:schemeClr val="bg2">
                  <a:lumMod val="85000"/>
                  <a:lumOff val="15000"/>
                </a:schemeClr>
              </a:solidFill>
              <a:latin typeface="宋体" panose="02010600030101010101" pitchFamily="2" charset="-122"/>
              <a:cs typeface="Times New Roman" panose="02020603050405020304" pitchFamily="18" charset="0"/>
            </a:endParaRPr>
          </a:p>
        </p:txBody>
      </p:sp>
      <p:sp>
        <p:nvSpPr>
          <p:cNvPr id="768036" name="Text Box 36"/>
          <p:cNvSpPr txBox="1">
            <a:spLocks noChangeArrowheads="1"/>
          </p:cNvSpPr>
          <p:nvPr/>
        </p:nvSpPr>
        <p:spPr bwMode="auto">
          <a:xfrm>
            <a:off x="250825" y="3635375"/>
            <a:ext cx="852011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事实上</a:t>
            </a:r>
            <a:r>
              <a:rPr lang="en-US" altLang="zh-CN" sz="2400" dirty="0" smtClean="0">
                <a:solidFill>
                  <a:schemeClr val="bg2">
                    <a:lumMod val="85000"/>
                    <a:lumOff val="15000"/>
                  </a:schemeClr>
                </a:solidFill>
              </a:rPr>
              <a:t>, </a:t>
            </a:r>
            <a:r>
              <a:rPr lang="zh-CN" altLang="en-US" sz="2400" dirty="0" smtClean="0">
                <a:solidFill>
                  <a:srgbClr val="C00000"/>
                </a:solidFill>
              </a:rPr>
              <a:t>若</a:t>
            </a:r>
            <a:r>
              <a:rPr lang="en-US" altLang="zh-CN" sz="2400" dirty="0" smtClean="0">
                <a:solidFill>
                  <a:schemeClr val="bg2">
                    <a:lumMod val="85000"/>
                    <a:lumOff val="15000"/>
                  </a:schemeClr>
                </a:solidFill>
              </a:rPr>
              <a:t>K*=(X</a:t>
            </a:r>
            <a:r>
              <a:rPr lang="en-US" altLang="zh-CN" sz="2400" dirty="0" smtClean="0">
                <a:solidFill>
                  <a:schemeClr val="bg2">
                    <a:lumMod val="85000"/>
                    <a:lumOff val="15000"/>
                  </a:schemeClr>
                </a:solidFill>
                <a:latin typeface="宋体" panose="02010600030101010101" pitchFamily="2" charset="-122"/>
              </a:rPr>
              <a:t>-</a:t>
            </a:r>
            <a:r>
              <a:rPr lang="en-US" altLang="zh-CN" sz="2400" dirty="0" smtClean="0">
                <a:solidFill>
                  <a:schemeClr val="bg2">
                    <a:lumMod val="85000"/>
                    <a:lumOff val="15000"/>
                  </a:schemeClr>
                </a:solidFill>
              </a:rPr>
              <a:t>S)</a:t>
            </a:r>
            <a:r>
              <a:rPr lang="en-US" altLang="zh-CN" sz="2400" dirty="0" smtClean="0">
                <a:solidFill>
                  <a:schemeClr val="bg2">
                    <a:lumMod val="85000"/>
                    <a:lumOff val="15000"/>
                  </a:schemeClr>
                </a:solidFill>
                <a:latin typeface="宋体" panose="02010600030101010101" pitchFamily="2" charset="-122"/>
              </a:rPr>
              <a:t>∪</a:t>
            </a:r>
            <a:r>
              <a:rPr lang="en-US" altLang="zh-CN" sz="2400" dirty="0" smtClean="0">
                <a:solidFill>
                  <a:schemeClr val="bg2">
                    <a:lumMod val="85000"/>
                    <a:lumOff val="15000"/>
                  </a:schemeClr>
                </a:solidFill>
              </a:rPr>
              <a:t>T</a:t>
            </a:r>
            <a:r>
              <a:rPr lang="zh-CN" altLang="en-US" sz="2400" dirty="0" smtClean="0">
                <a:solidFill>
                  <a:schemeClr val="bg2">
                    <a:lumMod val="85000"/>
                    <a:lumOff val="15000"/>
                  </a:schemeClr>
                </a:solidFill>
                <a:latin typeface="宋体" panose="02010600030101010101" pitchFamily="2" charset="-122"/>
              </a:rPr>
              <a:t>不是</a:t>
            </a:r>
            <a:r>
              <a:rPr lang="en-US" altLang="zh-CN" sz="2400" dirty="0" smtClean="0">
                <a:solidFill>
                  <a:schemeClr val="bg2">
                    <a:lumMod val="85000"/>
                    <a:lumOff val="15000"/>
                  </a:schemeClr>
                </a:solidFill>
              </a:rPr>
              <a:t>G</a:t>
            </a:r>
            <a:r>
              <a:rPr lang="zh-CN" altLang="en-US" sz="2400" dirty="0" smtClean="0">
                <a:solidFill>
                  <a:schemeClr val="bg2">
                    <a:lumMod val="85000"/>
                    <a:lumOff val="15000"/>
                  </a:schemeClr>
                </a:solidFill>
                <a:latin typeface="宋体" panose="02010600030101010101" pitchFamily="2" charset="-122"/>
              </a:rPr>
              <a:t>的一个覆盖</a:t>
            </a:r>
            <a:r>
              <a:rPr lang="en-US" altLang="zh-CN" sz="2400" dirty="0" smtClean="0">
                <a:solidFill>
                  <a:schemeClr val="bg2">
                    <a:lumMod val="85000"/>
                    <a:lumOff val="15000"/>
                  </a:schemeClr>
                </a:solidFill>
                <a:latin typeface="宋体" panose="02010600030101010101" pitchFamily="2" charset="-122"/>
              </a:rPr>
              <a:t>.</a:t>
            </a:r>
            <a:r>
              <a:rPr lang="zh-CN" altLang="en-US" sz="2400" dirty="0" smtClean="0">
                <a:solidFill>
                  <a:schemeClr val="bg2">
                    <a:lumMod val="85000"/>
                    <a:lumOff val="15000"/>
                  </a:schemeClr>
                </a:solidFill>
                <a:latin typeface="宋体" panose="02010600030101010101" pitchFamily="2" charset="-122"/>
              </a:rPr>
              <a:t>则存在</a:t>
            </a:r>
            <a:r>
              <a:rPr lang="en-US" altLang="zh-CN" sz="2400" dirty="0" smtClean="0">
                <a:solidFill>
                  <a:schemeClr val="bg2">
                    <a:lumMod val="85000"/>
                    <a:lumOff val="15000"/>
                  </a:schemeClr>
                </a:solidFill>
              </a:rPr>
              <a:t>G</a:t>
            </a:r>
            <a:r>
              <a:rPr lang="zh-CN" altLang="en-US" sz="2400" dirty="0" smtClean="0">
                <a:solidFill>
                  <a:schemeClr val="bg2">
                    <a:lumMod val="85000"/>
                    <a:lumOff val="15000"/>
                  </a:schemeClr>
                </a:solidFill>
                <a:latin typeface="宋体" panose="02010600030101010101" pitchFamily="2" charset="-122"/>
              </a:rPr>
              <a:t>的一条边</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latin typeface="宋体" panose="02010600030101010101" pitchFamily="2" charset="-122"/>
              </a:rPr>
              <a:t>其一个端点在</a:t>
            </a:r>
            <a:r>
              <a:rPr lang="en-US" altLang="zh-CN" sz="2400" dirty="0" smtClean="0">
                <a:solidFill>
                  <a:schemeClr val="bg2">
                    <a:lumMod val="85000"/>
                    <a:lumOff val="15000"/>
                  </a:schemeClr>
                </a:solidFill>
              </a:rPr>
              <a:t>S</a:t>
            </a:r>
            <a:r>
              <a:rPr lang="zh-CN" altLang="en-US" sz="2400" dirty="0" smtClean="0">
                <a:solidFill>
                  <a:schemeClr val="bg2">
                    <a:lumMod val="85000"/>
                    <a:lumOff val="15000"/>
                  </a:schemeClr>
                </a:solidFill>
                <a:latin typeface="宋体" panose="02010600030101010101" pitchFamily="2" charset="-122"/>
              </a:rPr>
              <a:t>中</a:t>
            </a:r>
            <a:r>
              <a:rPr lang="en-US" altLang="zh-CN" sz="2400" dirty="0">
                <a:solidFill>
                  <a:schemeClr val="bg2">
                    <a:lumMod val="85000"/>
                    <a:lumOff val="15000"/>
                  </a:schemeClr>
                </a:solidFill>
              </a:rPr>
              <a:t>,</a:t>
            </a:r>
            <a:r>
              <a:rPr lang="en-US" altLang="zh-CN" sz="2400" dirty="0" smtClean="0">
                <a:solidFill>
                  <a:schemeClr val="bg2">
                    <a:lumMod val="85000"/>
                    <a:lumOff val="15000"/>
                  </a:schemeClr>
                </a:solidFill>
                <a:latin typeface="宋体" panose="02010600030101010101" pitchFamily="2" charset="-122"/>
              </a:rPr>
              <a:t> </a:t>
            </a:r>
            <a:r>
              <a:rPr lang="zh-CN" altLang="en-US" sz="2400" dirty="0" smtClean="0">
                <a:solidFill>
                  <a:schemeClr val="bg2">
                    <a:lumMod val="85000"/>
                    <a:lumOff val="15000"/>
                  </a:schemeClr>
                </a:solidFill>
                <a:latin typeface="宋体" panose="02010600030101010101" pitchFamily="2" charset="-122"/>
              </a:rPr>
              <a:t>而另一个端点在</a:t>
            </a:r>
            <a:r>
              <a:rPr lang="en-US" altLang="zh-CN" sz="2400" dirty="0" smtClean="0">
                <a:solidFill>
                  <a:schemeClr val="bg2">
                    <a:lumMod val="85000"/>
                    <a:lumOff val="15000"/>
                  </a:schemeClr>
                </a:solidFill>
              </a:rPr>
              <a:t>Y</a:t>
            </a:r>
            <a:r>
              <a:rPr lang="en-US" altLang="zh-CN" sz="2400" dirty="0" smtClean="0">
                <a:solidFill>
                  <a:schemeClr val="bg2">
                    <a:lumMod val="85000"/>
                    <a:lumOff val="15000"/>
                  </a:schemeClr>
                </a:solidFill>
                <a:latin typeface="宋体" panose="02010600030101010101" pitchFamily="2" charset="-122"/>
              </a:rPr>
              <a:t>-</a:t>
            </a:r>
            <a:r>
              <a:rPr lang="en-US" altLang="zh-CN" sz="2400" dirty="0" smtClean="0">
                <a:solidFill>
                  <a:schemeClr val="bg2">
                    <a:lumMod val="85000"/>
                    <a:lumOff val="15000"/>
                  </a:schemeClr>
                </a:solidFill>
              </a:rPr>
              <a:t>T</a:t>
            </a:r>
            <a:r>
              <a:rPr lang="zh-CN" altLang="en-US" sz="2400" dirty="0" smtClean="0">
                <a:solidFill>
                  <a:schemeClr val="bg2">
                    <a:lumMod val="85000"/>
                    <a:lumOff val="15000"/>
                  </a:schemeClr>
                </a:solidFill>
                <a:latin typeface="宋体" panose="02010600030101010101" pitchFamily="2" charset="-122"/>
              </a:rPr>
              <a:t>中</a:t>
            </a:r>
            <a:r>
              <a:rPr lang="en-US" altLang="zh-CN" sz="2400" dirty="0" smtClean="0">
                <a:solidFill>
                  <a:schemeClr val="bg2">
                    <a:lumMod val="85000"/>
                    <a:lumOff val="15000"/>
                  </a:schemeClr>
                </a:solidFill>
                <a:latin typeface="+mn-lt"/>
              </a:rPr>
              <a:t>(</a:t>
            </a:r>
            <a:r>
              <a:rPr lang="zh-CN" altLang="en-US" sz="2400" dirty="0" smtClean="0">
                <a:solidFill>
                  <a:schemeClr val="bg2">
                    <a:lumMod val="85000"/>
                    <a:lumOff val="15000"/>
                  </a:schemeClr>
                </a:solidFill>
                <a:latin typeface="+mn-lt"/>
              </a:rPr>
              <a:t>图中的绿色边</a:t>
            </a:r>
            <a:r>
              <a:rPr lang="en-US" altLang="zh-CN" sz="2400" dirty="0" smtClean="0">
                <a:solidFill>
                  <a:schemeClr val="bg2">
                    <a:lumMod val="85000"/>
                    <a:lumOff val="15000"/>
                  </a:schemeClr>
                </a:solidFill>
                <a:latin typeface="+mn-lt"/>
              </a:rPr>
              <a:t>, </a:t>
            </a:r>
            <a:r>
              <a:rPr lang="zh-CN" altLang="en-US" sz="2400" dirty="0" smtClean="0">
                <a:solidFill>
                  <a:schemeClr val="bg2">
                    <a:lumMod val="85000"/>
                    <a:lumOff val="15000"/>
                  </a:schemeClr>
                </a:solidFill>
                <a:latin typeface="+mn-lt"/>
              </a:rPr>
              <a:t>第</a:t>
            </a:r>
            <a:r>
              <a:rPr lang="en-US" altLang="zh-CN" sz="2400" dirty="0" smtClean="0">
                <a:solidFill>
                  <a:srgbClr val="00B050"/>
                </a:solidFill>
                <a:latin typeface="+mn-lt"/>
              </a:rPr>
              <a:t>3</a:t>
            </a:r>
            <a:r>
              <a:rPr lang="zh-CN" altLang="en-US" sz="2400" dirty="0" smtClean="0">
                <a:solidFill>
                  <a:schemeClr val="bg2">
                    <a:lumMod val="85000"/>
                    <a:lumOff val="15000"/>
                  </a:schemeClr>
                </a:solidFill>
                <a:latin typeface="+mn-lt"/>
              </a:rPr>
              <a:t>类边</a:t>
            </a:r>
            <a:r>
              <a:rPr lang="en-US" altLang="zh-CN" sz="2400" dirty="0" smtClean="0">
                <a:solidFill>
                  <a:schemeClr val="bg2">
                    <a:lumMod val="85000"/>
                    <a:lumOff val="15000"/>
                  </a:schemeClr>
                </a:solidFill>
                <a:latin typeface="+mn-lt"/>
              </a:rPr>
              <a:t>)</a:t>
            </a:r>
            <a:r>
              <a:rPr lang="en-US" altLang="zh-CN" sz="2400" dirty="0" smtClean="0">
                <a:solidFill>
                  <a:schemeClr val="bg2">
                    <a:lumMod val="85000"/>
                    <a:lumOff val="15000"/>
                  </a:schemeClr>
                </a:solidFill>
              </a:rPr>
              <a:t>,</a:t>
            </a:r>
            <a:r>
              <a:rPr lang="en-US" altLang="zh-CN" sz="2400" dirty="0" smtClean="0">
                <a:solidFill>
                  <a:schemeClr val="bg2">
                    <a:lumMod val="85000"/>
                    <a:lumOff val="15000"/>
                  </a:schemeClr>
                </a:solidFill>
                <a:latin typeface="宋体" panose="02010600030101010101" pitchFamily="2" charset="-122"/>
              </a:rPr>
              <a:t> </a:t>
            </a:r>
            <a:r>
              <a:rPr lang="zh-CN" altLang="en-US" sz="2400" dirty="0" smtClean="0">
                <a:solidFill>
                  <a:schemeClr val="bg2">
                    <a:lumMod val="85000"/>
                    <a:lumOff val="15000"/>
                  </a:schemeClr>
                </a:solidFill>
                <a:latin typeface="宋体" panose="02010600030101010101" pitchFamily="2" charset="-122"/>
              </a:rPr>
              <a:t>这与</a:t>
            </a:r>
            <a:r>
              <a:rPr lang="en-US" altLang="zh-CN" sz="2400" dirty="0" smtClean="0">
                <a:solidFill>
                  <a:schemeClr val="bg2">
                    <a:lumMod val="85000"/>
                    <a:lumOff val="15000"/>
                  </a:schemeClr>
                </a:solidFill>
              </a:rPr>
              <a:t>N(S)=T</a:t>
            </a:r>
            <a:r>
              <a:rPr lang="zh-CN" altLang="en-US" sz="2400" dirty="0" smtClean="0">
                <a:solidFill>
                  <a:schemeClr val="bg2">
                    <a:lumMod val="85000"/>
                    <a:lumOff val="15000"/>
                  </a:schemeClr>
                </a:solidFill>
              </a:rPr>
              <a:t>矛盾</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endParaRPr>
          </a:p>
        </p:txBody>
      </p:sp>
      <p:sp>
        <p:nvSpPr>
          <p:cNvPr id="768037" name="Text Box 37"/>
          <p:cNvSpPr txBox="1">
            <a:spLocks noChangeArrowheads="1"/>
          </p:cNvSpPr>
          <p:nvPr/>
        </p:nvSpPr>
        <p:spPr bwMode="auto">
          <a:xfrm>
            <a:off x="209550" y="4783138"/>
            <a:ext cx="8601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此即</a:t>
            </a:r>
            <a:r>
              <a:rPr lang="en-US" altLang="zh-CN" sz="2400" dirty="0" smtClean="0">
                <a:solidFill>
                  <a:schemeClr val="bg2">
                    <a:lumMod val="85000"/>
                    <a:lumOff val="15000"/>
                  </a:schemeClr>
                </a:solidFill>
                <a:cs typeface="Times New Roman" panose="02020603050405020304" pitchFamily="18" charset="0"/>
              </a:rPr>
              <a:t>|</a:t>
            </a:r>
            <a:r>
              <a:rPr lang="en-US" altLang="zh-CN" sz="2400" dirty="0" smtClean="0">
                <a:solidFill>
                  <a:schemeClr val="bg2">
                    <a:lumMod val="85000"/>
                    <a:lumOff val="15000"/>
                  </a:schemeClr>
                </a:solidFill>
              </a:rPr>
              <a:t>K*</a:t>
            </a:r>
            <a:r>
              <a:rPr lang="en-US" altLang="zh-CN" sz="2400" dirty="0" smtClean="0">
                <a:solidFill>
                  <a:schemeClr val="bg2">
                    <a:lumMod val="85000"/>
                    <a:lumOff val="15000"/>
                  </a:schemeClr>
                </a:solidFill>
                <a:cs typeface="Times New Roman" panose="02020603050405020304" pitchFamily="18" charset="0"/>
              </a:rPr>
              <a:t>| = |M*|. </a:t>
            </a:r>
            <a:r>
              <a:rPr lang="zh-CN" altLang="en-US" sz="2400" dirty="0" smtClean="0">
                <a:solidFill>
                  <a:schemeClr val="bg2">
                    <a:lumMod val="85000"/>
                    <a:lumOff val="15000"/>
                  </a:schemeClr>
                </a:solidFill>
                <a:cs typeface="Times New Roman" panose="02020603050405020304" pitchFamily="18" charset="0"/>
              </a:rPr>
              <a:t>由定理</a:t>
            </a:r>
            <a:r>
              <a:rPr lang="en-US" altLang="zh-CN" sz="2400" dirty="0" smtClean="0">
                <a:solidFill>
                  <a:schemeClr val="bg2">
                    <a:lumMod val="85000"/>
                    <a:lumOff val="15000"/>
                  </a:schemeClr>
                </a:solidFill>
                <a:cs typeface="Times New Roman" panose="02020603050405020304" pitchFamily="18" charset="0"/>
              </a:rPr>
              <a:t>2, K*</a:t>
            </a:r>
            <a:r>
              <a:rPr lang="zh-CN" altLang="en-US" sz="2400" dirty="0" smtClean="0">
                <a:solidFill>
                  <a:schemeClr val="bg2">
                    <a:lumMod val="85000"/>
                    <a:lumOff val="15000"/>
                  </a:schemeClr>
                </a:solidFill>
                <a:cs typeface="Times New Roman" panose="02020603050405020304" pitchFamily="18" charset="0"/>
              </a:rPr>
              <a:t>是最小覆盖</a:t>
            </a:r>
            <a:r>
              <a:rPr lang="en-US" altLang="zh-CN" sz="2400" dirty="0" smtClean="0">
                <a:solidFill>
                  <a:schemeClr val="bg2">
                    <a:lumMod val="85000"/>
                    <a:lumOff val="15000"/>
                  </a:schemeClr>
                </a:solidFill>
                <a:cs typeface="Times New Roman" panose="02020603050405020304" pitchFamily="18" charset="0"/>
              </a:rPr>
              <a:t>.                            □</a:t>
            </a:r>
            <a:endParaRPr lang="zh-CN" altLang="en-US" sz="2400" dirty="0" smtClean="0">
              <a:solidFill>
                <a:schemeClr val="bg2">
                  <a:lumMod val="85000"/>
                  <a:lumOff val="15000"/>
                </a:schemeClr>
              </a:solidFill>
              <a:cs typeface="Times New Roman" panose="02020603050405020304" pitchFamily="18" charset="0"/>
            </a:endParaRPr>
          </a:p>
        </p:txBody>
      </p:sp>
      <p:sp>
        <p:nvSpPr>
          <p:cNvPr id="38" name="Text Box 37"/>
          <p:cNvSpPr txBox="1">
            <a:spLocks noChangeArrowheads="1"/>
          </p:cNvSpPr>
          <p:nvPr/>
        </p:nvSpPr>
        <p:spPr bwMode="auto">
          <a:xfrm>
            <a:off x="309563" y="5233988"/>
            <a:ext cx="8288337" cy="830262"/>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t>    Rizzi</a:t>
            </a:r>
            <a:r>
              <a:rPr lang="zh-CN" altLang="en-US" sz="2400"/>
              <a:t>在</a:t>
            </a:r>
            <a:r>
              <a:rPr lang="en-US" altLang="zh-CN" sz="2400" b="0"/>
              <a:t>2000</a:t>
            </a:r>
            <a:r>
              <a:rPr lang="zh-CN" altLang="en-US" sz="2400"/>
              <a:t>年给出了一个更简短的证明</a:t>
            </a:r>
            <a:r>
              <a:rPr lang="en-US" altLang="zh-CN" sz="2400"/>
              <a:t>,  </a:t>
            </a:r>
            <a:r>
              <a:rPr lang="zh-CN" altLang="en-US" sz="2400"/>
              <a:t>参见</a:t>
            </a:r>
            <a:r>
              <a:rPr lang="en-US" altLang="zh-CN" sz="2000" b="0"/>
              <a:t>Romeo Rizzi, A short proof of König's matching theorem,  </a:t>
            </a:r>
            <a:r>
              <a:rPr lang="en-US" altLang="zh-CN" sz="2000" i="1"/>
              <a:t>J. Graph Theory</a:t>
            </a:r>
            <a:r>
              <a:rPr lang="en-US" altLang="zh-CN" sz="2000" b="0"/>
              <a:t> 33 (2000) 138–139.</a:t>
            </a:r>
            <a:r>
              <a:rPr lang="en-US" altLang="zh-CN" sz="2400"/>
              <a:t> </a:t>
            </a:r>
            <a:r>
              <a:rPr lang="zh-CN" altLang="en-US" sz="2400"/>
              <a:t> </a:t>
            </a:r>
            <a:endParaRPr lang="zh-CN" altLang="en-US" sz="2400">
              <a:cs typeface="Times New Roman" panose="02020603050405020304" pitchFamily="18" charset="0"/>
            </a:endParaRPr>
          </a:p>
        </p:txBody>
      </p:sp>
      <p:sp>
        <p:nvSpPr>
          <p:cNvPr id="39" name="Text Box 37"/>
          <p:cNvSpPr txBox="1">
            <a:spLocks noChangeArrowheads="1"/>
          </p:cNvSpPr>
          <p:nvPr/>
        </p:nvSpPr>
        <p:spPr bwMode="auto">
          <a:xfrm>
            <a:off x="309563" y="6115050"/>
            <a:ext cx="8288337" cy="457200"/>
          </a:xfrm>
          <a:prstGeom prst="rect">
            <a:avLst/>
          </a:prstGeom>
          <a:solidFill>
            <a:srgbClr val="10203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t>注</a:t>
            </a:r>
            <a:r>
              <a:rPr lang="en-US" altLang="zh-CN" sz="2400"/>
              <a:t>:  </a:t>
            </a:r>
            <a:r>
              <a:rPr lang="zh-CN" altLang="en-US" sz="2400"/>
              <a:t>该定理是一个极大极小定理</a:t>
            </a:r>
            <a:r>
              <a:rPr lang="en-US" altLang="zh-CN" sz="2400"/>
              <a:t>(Min-Max Theorem)</a:t>
            </a:r>
            <a:r>
              <a:rPr lang="en-US" altLang="zh-CN" sz="2400">
                <a:cs typeface="Times New Roman" panose="02020603050405020304" pitchFamily="18" charset="0"/>
              </a:rPr>
              <a:t>.</a:t>
            </a:r>
            <a:endParaRPr lang="zh-CN" altLang="en-US" sz="2400">
              <a:cs typeface="Times New Roman" panose="02020603050405020304" pitchFamily="18" charset="0"/>
            </a:endParaRPr>
          </a:p>
        </p:txBody>
      </p:sp>
      <p:grpSp>
        <p:nvGrpSpPr>
          <p:cNvPr id="27658" name="组合 1"/>
          <p:cNvGrpSpPr>
            <a:grpSpLocks/>
          </p:cNvGrpSpPr>
          <p:nvPr/>
        </p:nvGrpSpPr>
        <p:grpSpPr bwMode="auto">
          <a:xfrm>
            <a:off x="4572000" y="457200"/>
            <a:ext cx="4025900" cy="1708150"/>
            <a:chOff x="4662488" y="1087438"/>
            <a:chExt cx="4025900" cy="1708150"/>
          </a:xfrm>
        </p:grpSpPr>
        <p:grpSp>
          <p:nvGrpSpPr>
            <p:cNvPr id="25633" name="Group 4"/>
            <p:cNvGrpSpPr>
              <a:grpSpLocks/>
            </p:cNvGrpSpPr>
            <p:nvPr/>
          </p:nvGrpSpPr>
          <p:grpSpPr bwMode="auto">
            <a:xfrm>
              <a:off x="4662488" y="1087438"/>
              <a:ext cx="4025900" cy="1708150"/>
              <a:chOff x="864" y="2365"/>
              <a:chExt cx="2536" cy="1076"/>
            </a:xfrm>
          </p:grpSpPr>
          <p:sp>
            <p:nvSpPr>
              <p:cNvPr id="27683" name="Line 5"/>
              <p:cNvSpPr>
                <a:spLocks noChangeShapeType="1"/>
              </p:cNvSpPr>
              <p:nvPr/>
            </p:nvSpPr>
            <p:spPr bwMode="auto">
              <a:xfrm>
                <a:off x="1531" y="2826"/>
                <a:ext cx="0" cy="312"/>
              </a:xfrm>
              <a:prstGeom prst="line">
                <a:avLst/>
              </a:prstGeom>
              <a:noFill/>
              <a:ln w="38100">
                <a:solidFill>
                  <a:srgbClr val="FF000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684" name="Line 6"/>
              <p:cNvSpPr>
                <a:spLocks noChangeShapeType="1"/>
              </p:cNvSpPr>
              <p:nvPr/>
            </p:nvSpPr>
            <p:spPr bwMode="auto">
              <a:xfrm>
                <a:off x="1777" y="2826"/>
                <a:ext cx="0" cy="312"/>
              </a:xfrm>
              <a:prstGeom prst="line">
                <a:avLst/>
              </a:prstGeom>
              <a:noFill/>
              <a:ln w="38100">
                <a:solidFill>
                  <a:srgbClr val="FF000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685" name="Line 7"/>
              <p:cNvSpPr>
                <a:spLocks noChangeShapeType="1"/>
              </p:cNvSpPr>
              <p:nvPr/>
            </p:nvSpPr>
            <p:spPr bwMode="auto">
              <a:xfrm>
                <a:off x="2005" y="2826"/>
                <a:ext cx="0" cy="312"/>
              </a:xfrm>
              <a:prstGeom prst="line">
                <a:avLst/>
              </a:prstGeom>
              <a:noFill/>
              <a:ln w="38100">
                <a:solidFill>
                  <a:srgbClr val="FF000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686" name="Line 8"/>
              <p:cNvSpPr>
                <a:spLocks noChangeShapeType="1"/>
              </p:cNvSpPr>
              <p:nvPr/>
            </p:nvSpPr>
            <p:spPr bwMode="auto">
              <a:xfrm>
                <a:off x="2239" y="2832"/>
                <a:ext cx="0" cy="312"/>
              </a:xfrm>
              <a:prstGeom prst="line">
                <a:avLst/>
              </a:prstGeom>
              <a:noFill/>
              <a:ln w="38100">
                <a:solidFill>
                  <a:srgbClr val="FF000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687" name="Line 9"/>
              <p:cNvSpPr>
                <a:spLocks noChangeShapeType="1"/>
              </p:cNvSpPr>
              <p:nvPr/>
            </p:nvSpPr>
            <p:spPr bwMode="auto">
              <a:xfrm>
                <a:off x="2485" y="2826"/>
                <a:ext cx="0" cy="312"/>
              </a:xfrm>
              <a:prstGeom prst="line">
                <a:avLst/>
              </a:prstGeom>
              <a:noFill/>
              <a:ln w="38100">
                <a:solidFill>
                  <a:srgbClr val="FF000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688" name="Line 10"/>
              <p:cNvSpPr>
                <a:spLocks noChangeShapeType="1"/>
              </p:cNvSpPr>
              <p:nvPr/>
            </p:nvSpPr>
            <p:spPr bwMode="auto">
              <a:xfrm>
                <a:off x="2911" y="2832"/>
                <a:ext cx="0" cy="312"/>
              </a:xfrm>
              <a:prstGeom prst="line">
                <a:avLst/>
              </a:prstGeom>
              <a:noFill/>
              <a:ln w="38100">
                <a:solidFill>
                  <a:srgbClr val="FF000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689" name="Line 11"/>
              <p:cNvSpPr>
                <a:spLocks noChangeShapeType="1"/>
              </p:cNvSpPr>
              <p:nvPr/>
            </p:nvSpPr>
            <p:spPr bwMode="auto">
              <a:xfrm>
                <a:off x="2910" y="2832"/>
                <a:ext cx="260" cy="312"/>
              </a:xfrm>
              <a:prstGeom prst="line">
                <a:avLst/>
              </a:prstGeom>
              <a:noFill/>
              <a:ln w="19050">
                <a:solidFill>
                  <a:srgbClr val="810080"/>
                </a:solidFill>
                <a:round/>
                <a:headEnd/>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690" name="Line 12"/>
              <p:cNvSpPr>
                <a:spLocks noChangeShapeType="1"/>
              </p:cNvSpPr>
              <p:nvPr/>
            </p:nvSpPr>
            <p:spPr bwMode="auto">
              <a:xfrm>
                <a:off x="1259" y="2838"/>
                <a:ext cx="278" cy="300"/>
              </a:xfrm>
              <a:prstGeom prst="line">
                <a:avLst/>
              </a:prstGeom>
              <a:noFill/>
              <a:ln w="19050">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691" name="Line 13"/>
              <p:cNvSpPr>
                <a:spLocks noChangeShapeType="1"/>
              </p:cNvSpPr>
              <p:nvPr/>
            </p:nvSpPr>
            <p:spPr bwMode="auto">
              <a:xfrm>
                <a:off x="1782" y="2826"/>
                <a:ext cx="235" cy="318"/>
              </a:xfrm>
              <a:prstGeom prst="line">
                <a:avLst/>
              </a:prstGeom>
              <a:noFill/>
              <a:ln w="19050">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692" name="Line 14"/>
              <p:cNvSpPr>
                <a:spLocks noChangeShapeType="1"/>
              </p:cNvSpPr>
              <p:nvPr/>
            </p:nvSpPr>
            <p:spPr bwMode="auto">
              <a:xfrm flipH="1">
                <a:off x="1998" y="2832"/>
                <a:ext cx="254" cy="306"/>
              </a:xfrm>
              <a:prstGeom prst="line">
                <a:avLst/>
              </a:prstGeom>
              <a:noFill/>
              <a:ln w="19050">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693" name="Line 15"/>
              <p:cNvSpPr>
                <a:spLocks noChangeShapeType="1"/>
              </p:cNvSpPr>
              <p:nvPr/>
            </p:nvSpPr>
            <p:spPr bwMode="auto">
              <a:xfrm flipH="1">
                <a:off x="1758" y="2838"/>
                <a:ext cx="985" cy="312"/>
              </a:xfrm>
              <a:prstGeom prst="line">
                <a:avLst/>
              </a:prstGeom>
              <a:noFill/>
              <a:ln w="19050">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694" name="Line 16"/>
              <p:cNvSpPr>
                <a:spLocks noChangeShapeType="1"/>
              </p:cNvSpPr>
              <p:nvPr/>
            </p:nvSpPr>
            <p:spPr bwMode="auto">
              <a:xfrm>
                <a:off x="2484" y="2826"/>
                <a:ext cx="446" cy="330"/>
              </a:xfrm>
              <a:prstGeom prst="line">
                <a:avLst/>
              </a:prstGeom>
              <a:noFill/>
              <a:ln w="19050">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695" name="AutoShape 17"/>
              <p:cNvSpPr>
                <a:spLocks/>
              </p:cNvSpPr>
              <p:nvPr/>
            </p:nvSpPr>
            <p:spPr bwMode="auto">
              <a:xfrm rot="-5400000">
                <a:off x="1463" y="1946"/>
                <a:ext cx="202" cy="1399"/>
              </a:xfrm>
              <a:prstGeom prst="rightBrace">
                <a:avLst>
                  <a:gd name="adj1" fmla="val 57715"/>
                  <a:gd name="adj2" fmla="val 50000"/>
                </a:avLst>
              </a:prstGeom>
              <a:noFill/>
              <a:ln w="19050">
                <a:solidFill>
                  <a:srgbClr val="81008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27696" name="Text Box 18"/>
              <p:cNvSpPr txBox="1">
                <a:spLocks noChangeArrowheads="1"/>
              </p:cNvSpPr>
              <p:nvPr/>
            </p:nvSpPr>
            <p:spPr bwMode="auto">
              <a:xfrm>
                <a:off x="1471" y="2365"/>
                <a:ext cx="171" cy="1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600" i="1" dirty="0" smtClean="0">
                    <a:solidFill>
                      <a:schemeClr val="bg2">
                        <a:lumMod val="85000"/>
                        <a:lumOff val="15000"/>
                      </a:schemeClr>
                    </a:solidFill>
                  </a:rPr>
                  <a:t>S</a:t>
                </a:r>
                <a:endParaRPr lang="en-US" altLang="zh-CN" sz="1600" dirty="0" smtClean="0">
                  <a:solidFill>
                    <a:schemeClr val="bg2">
                      <a:lumMod val="85000"/>
                      <a:lumOff val="15000"/>
                    </a:schemeClr>
                  </a:solidFill>
                </a:endParaRPr>
              </a:p>
            </p:txBody>
          </p:sp>
          <p:sp>
            <p:nvSpPr>
              <p:cNvPr id="27697" name="Text Box 19"/>
              <p:cNvSpPr txBox="1">
                <a:spLocks noChangeArrowheads="1"/>
              </p:cNvSpPr>
              <p:nvPr/>
            </p:nvSpPr>
            <p:spPr bwMode="auto">
              <a:xfrm>
                <a:off x="969" y="2596"/>
                <a:ext cx="186" cy="17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600" i="1" dirty="0" smtClean="0">
                    <a:solidFill>
                      <a:schemeClr val="bg2">
                        <a:lumMod val="85000"/>
                        <a:lumOff val="15000"/>
                      </a:schemeClr>
                    </a:solidFill>
                  </a:rPr>
                  <a:t>U</a:t>
                </a:r>
                <a:endParaRPr lang="en-US" altLang="zh-CN" sz="1600" dirty="0" smtClean="0">
                  <a:solidFill>
                    <a:schemeClr val="bg2">
                      <a:lumMod val="85000"/>
                      <a:lumOff val="15000"/>
                    </a:schemeClr>
                  </a:solidFill>
                </a:endParaRPr>
              </a:p>
            </p:txBody>
          </p:sp>
          <p:sp>
            <p:nvSpPr>
              <p:cNvPr id="27698" name="Text Box 20"/>
              <p:cNvSpPr txBox="1">
                <a:spLocks noChangeArrowheads="1"/>
              </p:cNvSpPr>
              <p:nvPr/>
            </p:nvSpPr>
            <p:spPr bwMode="auto">
              <a:xfrm>
                <a:off x="1646" y="3212"/>
                <a:ext cx="810" cy="22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600" i="1" dirty="0" smtClean="0">
                    <a:solidFill>
                      <a:schemeClr val="bg2">
                        <a:lumMod val="85000"/>
                        <a:lumOff val="15000"/>
                      </a:schemeClr>
                    </a:solidFill>
                  </a:rPr>
                  <a:t>T</a:t>
                </a:r>
                <a:r>
                  <a:rPr lang="en-US" altLang="zh-CN" sz="1600" dirty="0" smtClean="0">
                    <a:solidFill>
                      <a:schemeClr val="bg2">
                        <a:lumMod val="85000"/>
                        <a:lumOff val="15000"/>
                      </a:schemeClr>
                    </a:solidFill>
                  </a:rPr>
                  <a:t>=</a:t>
                </a:r>
                <a:r>
                  <a:rPr lang="en-US" altLang="zh-CN" sz="1600" i="1" dirty="0" smtClean="0">
                    <a:solidFill>
                      <a:schemeClr val="bg2">
                        <a:lumMod val="85000"/>
                        <a:lumOff val="15000"/>
                      </a:schemeClr>
                    </a:solidFill>
                  </a:rPr>
                  <a:t>N</a:t>
                </a:r>
                <a:r>
                  <a:rPr lang="en-US" altLang="zh-CN" sz="1600" dirty="0" smtClean="0">
                    <a:solidFill>
                      <a:schemeClr val="bg2">
                        <a:lumMod val="85000"/>
                        <a:lumOff val="15000"/>
                      </a:schemeClr>
                    </a:solidFill>
                  </a:rPr>
                  <a:t>(</a:t>
                </a:r>
                <a:r>
                  <a:rPr lang="en-US" altLang="zh-CN" sz="1600" i="1" dirty="0" smtClean="0">
                    <a:solidFill>
                      <a:schemeClr val="bg2">
                        <a:lumMod val="85000"/>
                        <a:lumOff val="15000"/>
                      </a:schemeClr>
                    </a:solidFill>
                  </a:rPr>
                  <a:t>S</a:t>
                </a:r>
                <a:r>
                  <a:rPr lang="en-US" altLang="zh-CN" sz="1600" dirty="0" smtClean="0">
                    <a:solidFill>
                      <a:schemeClr val="bg2">
                        <a:lumMod val="85000"/>
                        <a:lumOff val="15000"/>
                      </a:schemeClr>
                    </a:solidFill>
                  </a:rPr>
                  <a:t>)</a:t>
                </a:r>
              </a:p>
              <a:p>
                <a:pPr algn="just" eaLnBrk="1" hangingPunct="1">
                  <a:spcBef>
                    <a:spcPct val="0"/>
                  </a:spcBef>
                  <a:buClrTx/>
                  <a:buSzTx/>
                  <a:buFontTx/>
                  <a:buNone/>
                  <a:defRPr/>
                </a:pPr>
                <a:r>
                  <a:rPr lang="en-US" altLang="zh-CN" sz="1600" b="0" dirty="0" smtClean="0">
                    <a:solidFill>
                      <a:schemeClr val="bg2">
                        <a:lumMod val="85000"/>
                        <a:lumOff val="15000"/>
                      </a:schemeClr>
                    </a:solidFill>
                  </a:rPr>
                  <a:t>         </a:t>
                </a:r>
                <a:endParaRPr lang="zh-CN" altLang="en-US" sz="1600" dirty="0" smtClean="0">
                  <a:solidFill>
                    <a:schemeClr val="bg2">
                      <a:lumMod val="85000"/>
                      <a:lumOff val="15000"/>
                    </a:schemeClr>
                  </a:solidFill>
                </a:endParaRPr>
              </a:p>
            </p:txBody>
          </p:sp>
          <p:sp>
            <p:nvSpPr>
              <p:cNvPr id="27699" name="AutoShape 21"/>
              <p:cNvSpPr>
                <a:spLocks/>
              </p:cNvSpPr>
              <p:nvPr/>
            </p:nvSpPr>
            <p:spPr bwMode="auto">
              <a:xfrm rot="-5395353">
                <a:off x="1834" y="2851"/>
                <a:ext cx="90" cy="724"/>
              </a:xfrm>
              <a:prstGeom prst="leftBrace">
                <a:avLst>
                  <a:gd name="adj1" fmla="val 67037"/>
                  <a:gd name="adj2" fmla="val 50000"/>
                </a:avLst>
              </a:prstGeom>
              <a:noFill/>
              <a:ln w="19050">
                <a:solidFill>
                  <a:srgbClr val="81008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27700" name="Line 22"/>
              <p:cNvSpPr>
                <a:spLocks noChangeShapeType="1"/>
              </p:cNvSpPr>
              <p:nvPr/>
            </p:nvSpPr>
            <p:spPr bwMode="auto">
              <a:xfrm>
                <a:off x="1068" y="2844"/>
                <a:ext cx="737" cy="306"/>
              </a:xfrm>
              <a:prstGeom prst="line">
                <a:avLst/>
              </a:prstGeom>
              <a:noFill/>
              <a:ln w="19050">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701" name="Line 23"/>
              <p:cNvSpPr>
                <a:spLocks noChangeShapeType="1"/>
              </p:cNvSpPr>
              <p:nvPr/>
            </p:nvSpPr>
            <p:spPr bwMode="auto">
              <a:xfrm>
                <a:off x="876" y="2856"/>
                <a:ext cx="681" cy="288"/>
              </a:xfrm>
              <a:prstGeom prst="line">
                <a:avLst/>
              </a:prstGeom>
              <a:noFill/>
              <a:ln w="19050">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702" name="Line 24"/>
              <p:cNvSpPr>
                <a:spLocks noChangeShapeType="1"/>
              </p:cNvSpPr>
              <p:nvPr/>
            </p:nvSpPr>
            <p:spPr bwMode="auto">
              <a:xfrm>
                <a:off x="882" y="2856"/>
                <a:ext cx="1364" cy="294"/>
              </a:xfrm>
              <a:prstGeom prst="line">
                <a:avLst/>
              </a:prstGeom>
              <a:noFill/>
              <a:ln w="19050">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703" name="Line 25"/>
              <p:cNvSpPr>
                <a:spLocks noChangeShapeType="1"/>
              </p:cNvSpPr>
              <p:nvPr/>
            </p:nvSpPr>
            <p:spPr bwMode="auto">
              <a:xfrm flipH="1">
                <a:off x="1530" y="2826"/>
                <a:ext cx="489" cy="330"/>
              </a:xfrm>
              <a:prstGeom prst="line">
                <a:avLst/>
              </a:prstGeom>
              <a:noFill/>
              <a:ln w="19050">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704" name="Line 26"/>
              <p:cNvSpPr>
                <a:spLocks noChangeShapeType="1"/>
              </p:cNvSpPr>
              <p:nvPr/>
            </p:nvSpPr>
            <p:spPr bwMode="auto">
              <a:xfrm>
                <a:off x="2713" y="2832"/>
                <a:ext cx="0" cy="312"/>
              </a:xfrm>
              <a:prstGeom prst="line">
                <a:avLst/>
              </a:prstGeom>
              <a:noFill/>
              <a:ln w="38100">
                <a:solidFill>
                  <a:srgbClr val="FF000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705" name="Line 27"/>
              <p:cNvSpPr>
                <a:spLocks noChangeShapeType="1"/>
              </p:cNvSpPr>
              <p:nvPr/>
            </p:nvSpPr>
            <p:spPr bwMode="auto">
              <a:xfrm>
                <a:off x="2490" y="2826"/>
                <a:ext cx="910" cy="318"/>
              </a:xfrm>
              <a:prstGeom prst="line">
                <a:avLst/>
              </a:prstGeom>
              <a:noFill/>
              <a:ln w="19050">
                <a:solidFill>
                  <a:srgbClr val="810080"/>
                </a:solidFill>
                <a:round/>
                <a:headEnd/>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706" name="Line 28"/>
              <p:cNvSpPr>
                <a:spLocks noChangeShapeType="1"/>
              </p:cNvSpPr>
              <p:nvPr/>
            </p:nvSpPr>
            <p:spPr bwMode="auto">
              <a:xfrm>
                <a:off x="2718" y="2838"/>
                <a:ext cx="464" cy="312"/>
              </a:xfrm>
              <a:prstGeom prst="line">
                <a:avLst/>
              </a:prstGeom>
              <a:noFill/>
              <a:ln w="19050">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707" name="Line 29"/>
              <p:cNvSpPr>
                <a:spLocks noChangeShapeType="1"/>
              </p:cNvSpPr>
              <p:nvPr/>
            </p:nvSpPr>
            <p:spPr bwMode="auto">
              <a:xfrm flipH="1">
                <a:off x="1524" y="2832"/>
                <a:ext cx="1388" cy="318"/>
              </a:xfrm>
              <a:prstGeom prst="line">
                <a:avLst/>
              </a:prstGeom>
              <a:noFill/>
              <a:ln w="19050">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708" name="Line 30"/>
              <p:cNvSpPr>
                <a:spLocks noChangeShapeType="1"/>
              </p:cNvSpPr>
              <p:nvPr/>
            </p:nvSpPr>
            <p:spPr bwMode="auto">
              <a:xfrm flipH="1">
                <a:off x="2238" y="2838"/>
                <a:ext cx="670" cy="312"/>
              </a:xfrm>
              <a:prstGeom prst="line">
                <a:avLst/>
              </a:prstGeom>
              <a:noFill/>
              <a:ln w="19050">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709" name="AutoShape 31"/>
              <p:cNvSpPr>
                <a:spLocks/>
              </p:cNvSpPr>
              <p:nvPr/>
            </p:nvSpPr>
            <p:spPr bwMode="auto">
              <a:xfrm rot="5376799" flipV="1">
                <a:off x="1045" y="2597"/>
                <a:ext cx="52" cy="403"/>
              </a:xfrm>
              <a:prstGeom prst="leftBrace">
                <a:avLst>
                  <a:gd name="adj1" fmla="val 64583"/>
                  <a:gd name="adj2" fmla="val 50000"/>
                </a:avLst>
              </a:prstGeom>
              <a:noFill/>
              <a:ln w="19050">
                <a:solidFill>
                  <a:srgbClr val="81008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27710" name="AutoShape 32"/>
              <p:cNvSpPr>
                <a:spLocks/>
              </p:cNvSpPr>
              <p:nvPr/>
            </p:nvSpPr>
            <p:spPr bwMode="auto">
              <a:xfrm rot="5438022">
                <a:off x="2663" y="2534"/>
                <a:ext cx="77" cy="458"/>
              </a:xfrm>
              <a:prstGeom prst="leftBrace">
                <a:avLst>
                  <a:gd name="adj1" fmla="val 49567"/>
                  <a:gd name="adj2" fmla="val 50000"/>
                </a:avLst>
              </a:prstGeom>
              <a:noFill/>
              <a:ln w="9525">
                <a:solidFill>
                  <a:srgbClr val="81008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27711" name="Text Box 33"/>
              <p:cNvSpPr txBox="1">
                <a:spLocks noChangeArrowheads="1"/>
              </p:cNvSpPr>
              <p:nvPr/>
            </p:nvSpPr>
            <p:spPr bwMode="auto">
              <a:xfrm>
                <a:off x="2536" y="2555"/>
                <a:ext cx="384" cy="2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600" i="1" dirty="0" smtClean="0">
                    <a:solidFill>
                      <a:schemeClr val="bg2">
                        <a:lumMod val="85000"/>
                        <a:lumOff val="15000"/>
                      </a:schemeClr>
                    </a:solidFill>
                  </a:rPr>
                  <a:t>X </a:t>
                </a:r>
                <a:r>
                  <a:rPr lang="en-US" altLang="zh-CN" sz="1600" dirty="0" smtClean="0">
                    <a:solidFill>
                      <a:schemeClr val="bg2">
                        <a:lumMod val="85000"/>
                        <a:lumOff val="15000"/>
                      </a:schemeClr>
                    </a:solidFill>
                  </a:rPr>
                  <a:t>\ </a:t>
                </a:r>
                <a:r>
                  <a:rPr lang="en-US" altLang="zh-CN" sz="1600" i="1" dirty="0" smtClean="0">
                    <a:solidFill>
                      <a:schemeClr val="bg2">
                        <a:lumMod val="85000"/>
                        <a:lumOff val="15000"/>
                      </a:schemeClr>
                    </a:solidFill>
                  </a:rPr>
                  <a:t>S</a:t>
                </a:r>
                <a:endParaRPr lang="en-US" altLang="zh-CN" sz="1600" dirty="0" smtClean="0">
                  <a:solidFill>
                    <a:schemeClr val="bg2">
                      <a:lumMod val="85000"/>
                      <a:lumOff val="15000"/>
                    </a:schemeClr>
                  </a:solidFill>
                </a:endParaRPr>
              </a:p>
            </p:txBody>
          </p:sp>
        </p:grpSp>
        <p:sp>
          <p:nvSpPr>
            <p:cNvPr id="27682" name="Text Box 33"/>
            <p:cNvSpPr txBox="1">
              <a:spLocks noChangeArrowheads="1"/>
            </p:cNvSpPr>
            <p:nvPr/>
          </p:nvSpPr>
          <p:spPr bwMode="auto">
            <a:xfrm>
              <a:off x="7300913" y="2413001"/>
              <a:ext cx="609600" cy="3238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600" i="1" dirty="0" smtClean="0">
                  <a:solidFill>
                    <a:schemeClr val="bg2">
                      <a:lumMod val="85000"/>
                      <a:lumOff val="15000"/>
                    </a:schemeClr>
                  </a:solidFill>
                </a:rPr>
                <a:t>Y </a:t>
              </a:r>
              <a:r>
                <a:rPr lang="en-US" altLang="zh-CN" sz="1600" dirty="0" smtClean="0">
                  <a:solidFill>
                    <a:schemeClr val="bg2">
                      <a:lumMod val="85000"/>
                      <a:lumOff val="15000"/>
                    </a:schemeClr>
                  </a:solidFill>
                </a:rPr>
                <a:t>\ </a:t>
              </a:r>
              <a:r>
                <a:rPr lang="en-US" altLang="zh-CN" sz="1600" i="1" dirty="0" smtClean="0">
                  <a:solidFill>
                    <a:schemeClr val="bg2">
                      <a:lumMod val="85000"/>
                      <a:lumOff val="15000"/>
                    </a:schemeClr>
                  </a:solidFill>
                </a:rPr>
                <a:t>T</a:t>
              </a:r>
              <a:endParaRPr lang="en-US" altLang="zh-CN" sz="1600" dirty="0" smtClean="0">
                <a:solidFill>
                  <a:schemeClr val="bg2">
                    <a:lumMod val="85000"/>
                    <a:lumOff val="15000"/>
                  </a:schemeClr>
                </a:solidFill>
              </a:endParaRPr>
            </a:p>
          </p:txBody>
        </p:sp>
      </p:grpSp>
      <p:sp>
        <p:nvSpPr>
          <p:cNvPr id="42" name="Line 24"/>
          <p:cNvSpPr>
            <a:spLocks noChangeShapeType="1"/>
          </p:cNvSpPr>
          <p:nvPr/>
        </p:nvSpPr>
        <p:spPr bwMode="auto">
          <a:xfrm>
            <a:off x="5649913" y="1182688"/>
            <a:ext cx="2174875" cy="504825"/>
          </a:xfrm>
          <a:prstGeom prst="line">
            <a:avLst/>
          </a:prstGeom>
          <a:noFill/>
          <a:ln w="38100">
            <a:solidFill>
              <a:srgbClr val="00B05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43" name="Text Box 34"/>
          <p:cNvSpPr txBox="1">
            <a:spLocks noChangeArrowheads="1"/>
          </p:cNvSpPr>
          <p:nvPr/>
        </p:nvSpPr>
        <p:spPr bwMode="auto">
          <a:xfrm>
            <a:off x="376238" y="2376488"/>
            <a:ext cx="38100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由二部图的定义</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可能有右图中</a:t>
            </a:r>
            <a:r>
              <a:rPr lang="en-US" altLang="zh-CN" sz="2400" dirty="0" smtClean="0">
                <a:solidFill>
                  <a:schemeClr val="bg2">
                    <a:lumMod val="85000"/>
                    <a:lumOff val="15000"/>
                  </a:schemeClr>
                </a:solidFill>
              </a:rPr>
              <a:t>4</a:t>
            </a:r>
            <a:r>
              <a:rPr lang="zh-CN" altLang="en-US" sz="2400" dirty="0" smtClean="0">
                <a:solidFill>
                  <a:schemeClr val="bg2">
                    <a:lumMod val="85000"/>
                    <a:lumOff val="15000"/>
                  </a:schemeClr>
                </a:solidFill>
              </a:rPr>
              <a:t>种类型的边</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latin typeface="宋体" panose="02010600030101010101" pitchFamily="2" charset="-122"/>
              <a:cs typeface="Times New Roman" panose="02020603050405020304" pitchFamily="18" charset="0"/>
            </a:endParaRPr>
          </a:p>
        </p:txBody>
      </p:sp>
      <p:grpSp>
        <p:nvGrpSpPr>
          <p:cNvPr id="3" name="组合 2"/>
          <p:cNvGrpSpPr>
            <a:grpSpLocks/>
          </p:cNvGrpSpPr>
          <p:nvPr/>
        </p:nvGrpSpPr>
        <p:grpSpPr bwMode="auto">
          <a:xfrm>
            <a:off x="5480050" y="2286000"/>
            <a:ext cx="2106613" cy="1219200"/>
            <a:chOff x="5479305" y="2362200"/>
            <a:chExt cx="2108015" cy="1219200"/>
          </a:xfrm>
        </p:grpSpPr>
        <p:sp>
          <p:nvSpPr>
            <p:cNvPr id="27673" name="椭圆 1"/>
            <p:cNvSpPr>
              <a:spLocks noChangeArrowheads="1"/>
            </p:cNvSpPr>
            <p:nvPr/>
          </p:nvSpPr>
          <p:spPr bwMode="auto">
            <a:xfrm>
              <a:off x="6834344" y="2381250"/>
              <a:ext cx="752976" cy="319088"/>
            </a:xfrm>
            <a:prstGeom prst="ellipse">
              <a:avLst/>
            </a:prstGeom>
            <a:solidFill>
              <a:srgbClr val="92D050"/>
            </a:solidFill>
            <a:ln w="9525" algn="ctr">
              <a:solidFill>
                <a:schemeClr val="tx1"/>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27674" name="椭圆 76"/>
            <p:cNvSpPr>
              <a:spLocks noChangeArrowheads="1"/>
            </p:cNvSpPr>
            <p:nvPr/>
          </p:nvSpPr>
          <p:spPr bwMode="auto">
            <a:xfrm>
              <a:off x="6834344" y="3260725"/>
              <a:ext cx="752976" cy="320675"/>
            </a:xfrm>
            <a:prstGeom prst="ellipse">
              <a:avLst/>
            </a:prstGeom>
            <a:solidFill>
              <a:srgbClr val="92D050"/>
            </a:solidFill>
            <a:ln w="9525" algn="ctr">
              <a:solidFill>
                <a:schemeClr val="tx1"/>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27675" name="Text Box 18"/>
            <p:cNvSpPr txBox="1">
              <a:spLocks noChangeArrowheads="1"/>
            </p:cNvSpPr>
            <p:nvPr/>
          </p:nvSpPr>
          <p:spPr bwMode="auto">
            <a:xfrm>
              <a:off x="6947131" y="3249613"/>
              <a:ext cx="62748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600" i="1" dirty="0" smtClean="0">
                  <a:solidFill>
                    <a:schemeClr val="bg2">
                      <a:lumMod val="85000"/>
                      <a:lumOff val="15000"/>
                    </a:schemeClr>
                  </a:solidFill>
                </a:rPr>
                <a:t>Y \ T</a:t>
              </a:r>
              <a:endParaRPr lang="en-US" altLang="zh-CN" sz="1600" dirty="0" smtClean="0">
                <a:solidFill>
                  <a:schemeClr val="bg2">
                    <a:lumMod val="85000"/>
                    <a:lumOff val="15000"/>
                  </a:schemeClr>
                </a:solidFill>
              </a:endParaRPr>
            </a:p>
          </p:txBody>
        </p:sp>
        <p:sp>
          <p:nvSpPr>
            <p:cNvPr id="27676" name="椭圆 78"/>
            <p:cNvSpPr>
              <a:spLocks noChangeArrowheads="1"/>
            </p:cNvSpPr>
            <p:nvPr/>
          </p:nvSpPr>
          <p:spPr bwMode="auto">
            <a:xfrm>
              <a:off x="5479305" y="3260725"/>
              <a:ext cx="752976" cy="320675"/>
            </a:xfrm>
            <a:prstGeom prst="ellipse">
              <a:avLst/>
            </a:prstGeom>
            <a:solidFill>
              <a:srgbClr val="92D050"/>
            </a:solidFill>
            <a:ln w="9525" algn="ctr">
              <a:solidFill>
                <a:schemeClr val="tx1"/>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27677" name="Text Box 18"/>
            <p:cNvSpPr txBox="1">
              <a:spLocks noChangeArrowheads="1"/>
            </p:cNvSpPr>
            <p:nvPr/>
          </p:nvSpPr>
          <p:spPr bwMode="auto">
            <a:xfrm>
              <a:off x="5671521" y="3236913"/>
              <a:ext cx="27164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600" i="1" smtClean="0">
                  <a:solidFill>
                    <a:schemeClr val="bg2">
                      <a:lumMod val="85000"/>
                      <a:lumOff val="15000"/>
                    </a:schemeClr>
                  </a:solidFill>
                </a:rPr>
                <a:t>T</a:t>
              </a:r>
              <a:endParaRPr lang="en-US" altLang="zh-CN" sz="1600" smtClean="0">
                <a:solidFill>
                  <a:schemeClr val="bg2">
                    <a:lumMod val="85000"/>
                    <a:lumOff val="15000"/>
                  </a:schemeClr>
                </a:solidFill>
              </a:endParaRPr>
            </a:p>
          </p:txBody>
        </p:sp>
        <p:sp>
          <p:nvSpPr>
            <p:cNvPr id="27678" name="椭圆 80"/>
            <p:cNvSpPr>
              <a:spLocks noChangeArrowheads="1"/>
            </p:cNvSpPr>
            <p:nvPr/>
          </p:nvSpPr>
          <p:spPr bwMode="auto">
            <a:xfrm>
              <a:off x="5503134" y="2376488"/>
              <a:ext cx="752976" cy="320675"/>
            </a:xfrm>
            <a:prstGeom prst="ellipse">
              <a:avLst/>
            </a:prstGeom>
            <a:solidFill>
              <a:srgbClr val="92D050"/>
            </a:solidFill>
            <a:ln w="9525" algn="ctr">
              <a:solidFill>
                <a:schemeClr val="tx1"/>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27679" name="Text Box 18"/>
            <p:cNvSpPr txBox="1">
              <a:spLocks noChangeArrowheads="1"/>
            </p:cNvSpPr>
            <p:nvPr/>
          </p:nvSpPr>
          <p:spPr bwMode="auto">
            <a:xfrm>
              <a:off x="5685817" y="2362200"/>
              <a:ext cx="271644"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600" i="1" smtClean="0">
                  <a:solidFill>
                    <a:schemeClr val="bg2">
                      <a:lumMod val="85000"/>
                      <a:lumOff val="15000"/>
                    </a:schemeClr>
                  </a:solidFill>
                </a:rPr>
                <a:t>S</a:t>
              </a:r>
              <a:endParaRPr lang="en-US" altLang="zh-CN" sz="1600" smtClean="0">
                <a:solidFill>
                  <a:schemeClr val="bg2">
                    <a:lumMod val="85000"/>
                    <a:lumOff val="15000"/>
                  </a:schemeClr>
                </a:solidFill>
              </a:endParaRPr>
            </a:p>
          </p:txBody>
        </p:sp>
        <p:sp>
          <p:nvSpPr>
            <p:cNvPr id="27680" name="Text Box 18"/>
            <p:cNvSpPr txBox="1">
              <a:spLocks noChangeArrowheads="1"/>
            </p:cNvSpPr>
            <p:nvPr/>
          </p:nvSpPr>
          <p:spPr bwMode="auto">
            <a:xfrm>
              <a:off x="6966194" y="2362200"/>
              <a:ext cx="6084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600" i="1" dirty="0" smtClean="0">
                  <a:solidFill>
                    <a:schemeClr val="bg2">
                      <a:lumMod val="85000"/>
                      <a:lumOff val="15000"/>
                    </a:schemeClr>
                  </a:solidFill>
                </a:rPr>
                <a:t>X \ S</a:t>
              </a:r>
              <a:endParaRPr lang="en-US" altLang="zh-CN" sz="1600" dirty="0" smtClean="0">
                <a:solidFill>
                  <a:schemeClr val="bg2">
                    <a:lumMod val="85000"/>
                    <a:lumOff val="15000"/>
                  </a:schemeClr>
                </a:solidFill>
              </a:endParaRPr>
            </a:p>
          </p:txBody>
        </p:sp>
      </p:grpSp>
      <p:grpSp>
        <p:nvGrpSpPr>
          <p:cNvPr id="5" name="组合 4"/>
          <p:cNvGrpSpPr>
            <a:grpSpLocks/>
          </p:cNvGrpSpPr>
          <p:nvPr/>
        </p:nvGrpSpPr>
        <p:grpSpPr bwMode="auto">
          <a:xfrm>
            <a:off x="5557838" y="2614613"/>
            <a:ext cx="300037" cy="592137"/>
            <a:chOff x="5536012" y="2690254"/>
            <a:chExt cx="299272" cy="592696"/>
          </a:xfrm>
        </p:grpSpPr>
        <p:sp>
          <p:nvSpPr>
            <p:cNvPr id="27671" name="Line 25"/>
            <p:cNvSpPr>
              <a:spLocks noChangeShapeType="1"/>
            </p:cNvSpPr>
            <p:nvPr/>
          </p:nvSpPr>
          <p:spPr bwMode="auto">
            <a:xfrm>
              <a:off x="5830534" y="2690254"/>
              <a:ext cx="4750" cy="592696"/>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672" name="Text Box 20"/>
            <p:cNvSpPr txBox="1">
              <a:spLocks noChangeArrowheads="1"/>
            </p:cNvSpPr>
            <p:nvPr/>
          </p:nvSpPr>
          <p:spPr bwMode="auto">
            <a:xfrm>
              <a:off x="5536012" y="2785594"/>
              <a:ext cx="270770" cy="3114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2000" smtClean="0">
                  <a:solidFill>
                    <a:schemeClr val="bg2">
                      <a:lumMod val="85000"/>
                      <a:lumOff val="15000"/>
                    </a:schemeClr>
                  </a:solidFill>
                </a:rPr>
                <a:t>1</a:t>
              </a:r>
            </a:p>
            <a:p>
              <a:pPr algn="just" eaLnBrk="1" hangingPunct="1">
                <a:spcBef>
                  <a:spcPct val="0"/>
                </a:spcBef>
                <a:buClrTx/>
                <a:buSzTx/>
                <a:buFontTx/>
                <a:buNone/>
                <a:defRPr/>
              </a:pPr>
              <a:r>
                <a:rPr lang="en-US" altLang="zh-CN" sz="2000" smtClean="0">
                  <a:solidFill>
                    <a:schemeClr val="bg2">
                      <a:lumMod val="85000"/>
                      <a:lumOff val="15000"/>
                    </a:schemeClr>
                  </a:solidFill>
                </a:rPr>
                <a:t>         </a:t>
              </a:r>
              <a:endParaRPr lang="zh-CN" altLang="en-US" sz="2000" smtClean="0">
                <a:solidFill>
                  <a:schemeClr val="bg2">
                    <a:lumMod val="85000"/>
                    <a:lumOff val="15000"/>
                  </a:schemeClr>
                </a:solidFill>
              </a:endParaRPr>
            </a:p>
          </p:txBody>
        </p:sp>
      </p:grpSp>
      <p:grpSp>
        <p:nvGrpSpPr>
          <p:cNvPr id="6" name="组合 5"/>
          <p:cNvGrpSpPr>
            <a:grpSpLocks/>
          </p:cNvGrpSpPr>
          <p:nvPr/>
        </p:nvGrpSpPr>
        <p:grpSpPr bwMode="auto">
          <a:xfrm>
            <a:off x="5943600" y="2574925"/>
            <a:ext cx="1022350" cy="611188"/>
            <a:chOff x="5943729" y="2651262"/>
            <a:chExt cx="1022078" cy="611767"/>
          </a:xfrm>
        </p:grpSpPr>
        <p:sp>
          <p:nvSpPr>
            <p:cNvPr id="27669" name="Line 25"/>
            <p:cNvSpPr>
              <a:spLocks noChangeShapeType="1"/>
            </p:cNvSpPr>
            <p:nvPr/>
          </p:nvSpPr>
          <p:spPr bwMode="auto">
            <a:xfrm flipH="1">
              <a:off x="5943729" y="2651262"/>
              <a:ext cx="1022078" cy="611767"/>
            </a:xfrm>
            <a:prstGeom prst="line">
              <a:avLst/>
            </a:prstGeom>
            <a:noFill/>
            <a:ln w="38100">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670" name="Text Box 20"/>
            <p:cNvSpPr txBox="1">
              <a:spLocks noChangeArrowheads="1"/>
            </p:cNvSpPr>
            <p:nvPr/>
          </p:nvSpPr>
          <p:spPr bwMode="auto">
            <a:xfrm>
              <a:off x="5992929" y="2786328"/>
              <a:ext cx="271390" cy="31303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2000" dirty="0" smtClean="0">
                  <a:solidFill>
                    <a:schemeClr val="bg2">
                      <a:lumMod val="85000"/>
                      <a:lumOff val="15000"/>
                    </a:schemeClr>
                  </a:solidFill>
                </a:rPr>
                <a:t>2</a:t>
              </a:r>
            </a:p>
            <a:p>
              <a:pPr algn="just" eaLnBrk="1" hangingPunct="1">
                <a:spcBef>
                  <a:spcPct val="0"/>
                </a:spcBef>
                <a:buClrTx/>
                <a:buSzTx/>
                <a:buFontTx/>
                <a:buNone/>
                <a:defRPr/>
              </a:pPr>
              <a:r>
                <a:rPr lang="en-US" altLang="zh-CN" sz="2000" dirty="0" smtClean="0">
                  <a:solidFill>
                    <a:schemeClr val="bg2">
                      <a:lumMod val="85000"/>
                      <a:lumOff val="15000"/>
                    </a:schemeClr>
                  </a:solidFill>
                </a:rPr>
                <a:t>         </a:t>
              </a:r>
              <a:endParaRPr lang="zh-CN" altLang="en-US" sz="2000" dirty="0" smtClean="0">
                <a:solidFill>
                  <a:schemeClr val="bg2">
                    <a:lumMod val="85000"/>
                    <a:lumOff val="15000"/>
                  </a:schemeClr>
                </a:solidFill>
              </a:endParaRPr>
            </a:p>
          </p:txBody>
        </p:sp>
      </p:grpSp>
      <p:grpSp>
        <p:nvGrpSpPr>
          <p:cNvPr id="7" name="组合 6"/>
          <p:cNvGrpSpPr>
            <a:grpSpLocks/>
          </p:cNvGrpSpPr>
          <p:nvPr/>
        </p:nvGrpSpPr>
        <p:grpSpPr bwMode="auto">
          <a:xfrm>
            <a:off x="6151563" y="2578100"/>
            <a:ext cx="863600" cy="658813"/>
            <a:chOff x="6150984" y="2654030"/>
            <a:chExt cx="864528" cy="659720"/>
          </a:xfrm>
        </p:grpSpPr>
        <p:sp>
          <p:nvSpPr>
            <p:cNvPr id="27667" name="Line 25"/>
            <p:cNvSpPr>
              <a:spLocks noChangeShapeType="1"/>
            </p:cNvSpPr>
            <p:nvPr/>
          </p:nvSpPr>
          <p:spPr bwMode="auto">
            <a:xfrm>
              <a:off x="6150984" y="2654030"/>
              <a:ext cx="864528" cy="629515"/>
            </a:xfrm>
            <a:prstGeom prst="line">
              <a:avLst/>
            </a:prstGeom>
            <a:noFill/>
            <a:ln w="38100">
              <a:solidFill>
                <a:srgbClr val="00B05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668" name="Text Box 20"/>
            <p:cNvSpPr txBox="1">
              <a:spLocks noChangeArrowheads="1"/>
            </p:cNvSpPr>
            <p:nvPr/>
          </p:nvSpPr>
          <p:spPr bwMode="auto">
            <a:xfrm>
              <a:off x="6554642" y="3002172"/>
              <a:ext cx="271754" cy="31157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2000" dirty="0" smtClean="0">
                  <a:solidFill>
                    <a:schemeClr val="bg2">
                      <a:lumMod val="85000"/>
                      <a:lumOff val="15000"/>
                    </a:schemeClr>
                  </a:solidFill>
                </a:rPr>
                <a:t>3</a:t>
              </a:r>
            </a:p>
            <a:p>
              <a:pPr algn="just" eaLnBrk="1" hangingPunct="1">
                <a:spcBef>
                  <a:spcPct val="0"/>
                </a:spcBef>
                <a:buClrTx/>
                <a:buSzTx/>
                <a:buFontTx/>
                <a:buNone/>
                <a:defRPr/>
              </a:pPr>
              <a:r>
                <a:rPr lang="en-US" altLang="zh-CN" sz="2000" dirty="0" smtClean="0">
                  <a:solidFill>
                    <a:schemeClr val="bg2">
                      <a:lumMod val="85000"/>
                      <a:lumOff val="15000"/>
                    </a:schemeClr>
                  </a:solidFill>
                </a:rPr>
                <a:t>         </a:t>
              </a:r>
              <a:endParaRPr lang="zh-CN" altLang="en-US" sz="2000" dirty="0" smtClean="0">
                <a:solidFill>
                  <a:schemeClr val="bg2">
                    <a:lumMod val="85000"/>
                    <a:lumOff val="15000"/>
                  </a:schemeClr>
                </a:solidFill>
              </a:endParaRPr>
            </a:p>
          </p:txBody>
        </p:sp>
      </p:grpSp>
      <p:grpSp>
        <p:nvGrpSpPr>
          <p:cNvPr id="8" name="组合 7"/>
          <p:cNvGrpSpPr>
            <a:grpSpLocks/>
          </p:cNvGrpSpPr>
          <p:nvPr/>
        </p:nvGrpSpPr>
        <p:grpSpPr bwMode="auto">
          <a:xfrm>
            <a:off x="7231063" y="2614613"/>
            <a:ext cx="271462" cy="569912"/>
            <a:chOff x="7231663" y="2709334"/>
            <a:chExt cx="271463" cy="551634"/>
          </a:xfrm>
        </p:grpSpPr>
        <p:sp>
          <p:nvSpPr>
            <p:cNvPr id="27665" name="Line 25"/>
            <p:cNvSpPr>
              <a:spLocks noChangeShapeType="1"/>
            </p:cNvSpPr>
            <p:nvPr/>
          </p:nvSpPr>
          <p:spPr bwMode="auto">
            <a:xfrm>
              <a:off x="7244363" y="2709334"/>
              <a:ext cx="7937" cy="551634"/>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27666" name="Text Box 20"/>
            <p:cNvSpPr txBox="1">
              <a:spLocks noChangeArrowheads="1"/>
            </p:cNvSpPr>
            <p:nvPr/>
          </p:nvSpPr>
          <p:spPr bwMode="auto">
            <a:xfrm>
              <a:off x="7231663" y="2806138"/>
              <a:ext cx="271463" cy="3119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2000" dirty="0" smtClean="0">
                  <a:solidFill>
                    <a:schemeClr val="bg2">
                      <a:lumMod val="85000"/>
                      <a:lumOff val="15000"/>
                    </a:schemeClr>
                  </a:solidFill>
                </a:rPr>
                <a:t>4</a:t>
              </a:r>
            </a:p>
            <a:p>
              <a:pPr algn="just" eaLnBrk="1" hangingPunct="1">
                <a:spcBef>
                  <a:spcPct val="0"/>
                </a:spcBef>
                <a:buClrTx/>
                <a:buSzTx/>
                <a:buFontTx/>
                <a:buNone/>
                <a:defRPr/>
              </a:pPr>
              <a:r>
                <a:rPr lang="en-US" altLang="zh-CN" sz="2000" dirty="0" smtClean="0">
                  <a:solidFill>
                    <a:schemeClr val="bg2">
                      <a:lumMod val="85000"/>
                      <a:lumOff val="15000"/>
                    </a:schemeClr>
                  </a:solidFill>
                </a:rPr>
                <a:t>         </a:t>
              </a:r>
              <a:endParaRPr lang="zh-CN" altLang="en-US" sz="2000" dirty="0" smtClean="0">
                <a:solidFill>
                  <a:schemeClr val="bg2">
                    <a:lumMod val="85000"/>
                    <a:lumOff val="1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7658"/>
                                        </p:tgtEl>
                                        <p:attrNameLst>
                                          <p:attrName>style.visibility</p:attrName>
                                        </p:attrNameLst>
                                      </p:cBhvr>
                                      <p:to>
                                        <p:strVal val="visible"/>
                                      </p:to>
                                    </p:set>
                                    <p:animEffect transition="in" filter="fade">
                                      <p:cBhvr>
                                        <p:cTn id="7" dur="500"/>
                                        <p:tgtEl>
                                          <p:spTgt spid="27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68034"/>
                                        </p:tgtEl>
                                        <p:attrNameLst>
                                          <p:attrName>style.visibility</p:attrName>
                                        </p:attrNameLst>
                                      </p:cBhvr>
                                      <p:to>
                                        <p:strVal val="visible"/>
                                      </p:to>
                                    </p:set>
                                    <p:anim calcmode="lin" valueType="num">
                                      <p:cBhvr additive="base">
                                        <p:cTn id="12" dur="500" fill="hold"/>
                                        <p:tgtEl>
                                          <p:spTgt spid="768034"/>
                                        </p:tgtEl>
                                        <p:attrNameLst>
                                          <p:attrName>ppt_x</p:attrName>
                                        </p:attrNameLst>
                                      </p:cBhvr>
                                      <p:tavLst>
                                        <p:tav tm="0">
                                          <p:val>
                                            <p:strVal val="#ppt_x"/>
                                          </p:val>
                                        </p:tav>
                                        <p:tav tm="100000">
                                          <p:val>
                                            <p:strVal val="#ppt_x"/>
                                          </p:val>
                                        </p:tav>
                                      </p:tavLst>
                                    </p:anim>
                                    <p:anim calcmode="lin" valueType="num">
                                      <p:cBhvr additive="base">
                                        <p:cTn id="13" dur="500" fill="hold"/>
                                        <p:tgtEl>
                                          <p:spTgt spid="76803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68035"/>
                                        </p:tgtEl>
                                        <p:attrNameLst>
                                          <p:attrName>style.visibility</p:attrName>
                                        </p:attrNameLst>
                                      </p:cBhvr>
                                      <p:to>
                                        <p:strVal val="visible"/>
                                      </p:to>
                                    </p:set>
                                    <p:anim calcmode="lin" valueType="num">
                                      <p:cBhvr additive="base">
                                        <p:cTn id="18" dur="500" fill="hold"/>
                                        <p:tgtEl>
                                          <p:spTgt spid="768035"/>
                                        </p:tgtEl>
                                        <p:attrNameLst>
                                          <p:attrName>ppt_x</p:attrName>
                                        </p:attrNameLst>
                                      </p:cBhvr>
                                      <p:tavLst>
                                        <p:tav tm="0">
                                          <p:val>
                                            <p:strVal val="#ppt_x"/>
                                          </p:val>
                                        </p:tav>
                                        <p:tav tm="100000">
                                          <p:val>
                                            <p:strVal val="#ppt_x"/>
                                          </p:val>
                                        </p:tav>
                                      </p:tavLst>
                                    </p:anim>
                                    <p:anim calcmode="lin" valueType="num">
                                      <p:cBhvr additive="base">
                                        <p:cTn id="19" dur="500" fill="hold"/>
                                        <p:tgtEl>
                                          <p:spTgt spid="76803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additive="base">
                                        <p:cTn id="24" dur="500" fill="hold"/>
                                        <p:tgtEl>
                                          <p:spTgt spid="43"/>
                                        </p:tgtEl>
                                        <p:attrNameLst>
                                          <p:attrName>ppt_x</p:attrName>
                                        </p:attrNameLst>
                                      </p:cBhvr>
                                      <p:tavLst>
                                        <p:tav tm="0">
                                          <p:val>
                                            <p:strVal val="#ppt_x"/>
                                          </p:val>
                                        </p:tav>
                                        <p:tav tm="100000">
                                          <p:val>
                                            <p:strVal val="#ppt_x"/>
                                          </p:val>
                                        </p:tav>
                                      </p:tavLst>
                                    </p:anim>
                                    <p:anim calcmode="lin" valueType="num">
                                      <p:cBhvr additive="base">
                                        <p:cTn id="25"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68036"/>
                                        </p:tgtEl>
                                        <p:attrNameLst>
                                          <p:attrName>style.visibility</p:attrName>
                                        </p:attrNameLst>
                                      </p:cBhvr>
                                      <p:to>
                                        <p:strVal val="visible"/>
                                      </p:to>
                                    </p:set>
                                    <p:anim calcmode="lin" valueType="num">
                                      <p:cBhvr additive="base">
                                        <p:cTn id="55" dur="500" fill="hold"/>
                                        <p:tgtEl>
                                          <p:spTgt spid="768036"/>
                                        </p:tgtEl>
                                        <p:attrNameLst>
                                          <p:attrName>ppt_x</p:attrName>
                                        </p:attrNameLst>
                                      </p:cBhvr>
                                      <p:tavLst>
                                        <p:tav tm="0">
                                          <p:val>
                                            <p:strVal val="#ppt_x"/>
                                          </p:val>
                                        </p:tav>
                                        <p:tav tm="100000">
                                          <p:val>
                                            <p:strVal val="#ppt_x"/>
                                          </p:val>
                                        </p:tav>
                                      </p:tavLst>
                                    </p:anim>
                                    <p:anim calcmode="lin" valueType="num">
                                      <p:cBhvr additive="base">
                                        <p:cTn id="56" dur="500" fill="hold"/>
                                        <p:tgtEl>
                                          <p:spTgt spid="768036"/>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nodeType="click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768037"/>
                                        </p:tgtEl>
                                        <p:attrNameLst>
                                          <p:attrName>style.visibility</p:attrName>
                                        </p:attrNameLst>
                                      </p:cBhvr>
                                      <p:to>
                                        <p:strVal val="visible"/>
                                      </p:to>
                                    </p:set>
                                    <p:anim calcmode="lin" valueType="num">
                                      <p:cBhvr additive="base">
                                        <p:cTn id="66" dur="500" fill="hold"/>
                                        <p:tgtEl>
                                          <p:spTgt spid="768037"/>
                                        </p:tgtEl>
                                        <p:attrNameLst>
                                          <p:attrName>ppt_x</p:attrName>
                                        </p:attrNameLst>
                                      </p:cBhvr>
                                      <p:tavLst>
                                        <p:tav tm="0">
                                          <p:val>
                                            <p:strVal val="#ppt_x"/>
                                          </p:val>
                                        </p:tav>
                                        <p:tav tm="100000">
                                          <p:val>
                                            <p:strVal val="#ppt_x"/>
                                          </p:val>
                                        </p:tav>
                                      </p:tavLst>
                                    </p:anim>
                                    <p:anim calcmode="lin" valueType="num">
                                      <p:cBhvr additive="base">
                                        <p:cTn id="67" dur="500" fill="hold"/>
                                        <p:tgtEl>
                                          <p:spTgt spid="768037"/>
                                        </p:tgtEl>
                                        <p:attrNameLst>
                                          <p:attrName>ppt_y</p:attrName>
                                        </p:attrNameLst>
                                      </p:cBhvr>
                                      <p:tavLst>
                                        <p:tav tm="0">
                                          <p:val>
                                            <p:strVal val="1+#ppt_h/2"/>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8"/>
                                        </p:tgtEl>
                                        <p:attrNameLst>
                                          <p:attrName>style.visibility</p:attrName>
                                        </p:attrNameLst>
                                      </p:cBhvr>
                                      <p:to>
                                        <p:strVal val="visible"/>
                                      </p:to>
                                    </p:set>
                                    <p:anim calcmode="lin" valueType="num">
                                      <p:cBhvr additive="base">
                                        <p:cTn id="72" dur="500" fill="hold"/>
                                        <p:tgtEl>
                                          <p:spTgt spid="38"/>
                                        </p:tgtEl>
                                        <p:attrNameLst>
                                          <p:attrName>ppt_x</p:attrName>
                                        </p:attrNameLst>
                                      </p:cBhvr>
                                      <p:tavLst>
                                        <p:tav tm="0">
                                          <p:val>
                                            <p:strVal val="#ppt_x"/>
                                          </p:val>
                                        </p:tav>
                                        <p:tav tm="100000">
                                          <p:val>
                                            <p:strVal val="#ppt_x"/>
                                          </p:val>
                                        </p:tav>
                                      </p:tavLst>
                                    </p:anim>
                                    <p:anim calcmode="lin" valueType="num">
                                      <p:cBhvr additive="base">
                                        <p:cTn id="7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additive="base">
                                        <p:cTn id="78" dur="500" fill="hold"/>
                                        <p:tgtEl>
                                          <p:spTgt spid="39"/>
                                        </p:tgtEl>
                                        <p:attrNameLst>
                                          <p:attrName>ppt_x</p:attrName>
                                        </p:attrNameLst>
                                      </p:cBhvr>
                                      <p:tavLst>
                                        <p:tav tm="0">
                                          <p:val>
                                            <p:strVal val="#ppt_x"/>
                                          </p:val>
                                        </p:tav>
                                        <p:tav tm="100000">
                                          <p:val>
                                            <p:strVal val="#ppt_x"/>
                                          </p:val>
                                        </p:tav>
                                      </p:tavLst>
                                    </p:anim>
                                    <p:anim calcmode="lin" valueType="num">
                                      <p:cBhvr additive="base">
                                        <p:cTn id="7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4" grpId="0"/>
      <p:bldP spid="768035" grpId="0"/>
      <p:bldP spid="768036" grpId="0"/>
      <p:bldP spid="768037" grpId="0"/>
      <p:bldP spid="38" grpId="0" animBg="1"/>
      <p:bldP spid="39" grpId="0" animBg="1"/>
      <p:bldP spid="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xfrm>
            <a:off x="8179106" y="6538337"/>
            <a:ext cx="949128" cy="319663"/>
          </a:xfrm>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6A974AC9-9380-44C3-9A35-23C01C88E51F}" type="slidenum">
              <a:rPr kumimoji="0" lang="zh-CN" altLang="en-US" sz="1400" smtClean="0">
                <a:solidFill>
                  <a:schemeClr val="bg2">
                    <a:lumMod val="85000"/>
                    <a:lumOff val="15000"/>
                  </a:schemeClr>
                </a:solidFill>
              </a:rPr>
              <a:pPr>
                <a:spcBef>
                  <a:spcPct val="0"/>
                </a:spcBef>
                <a:buClrTx/>
                <a:buSzTx/>
                <a:buFontTx/>
                <a:buNone/>
                <a:defRPr/>
              </a:pPr>
              <a:t>23</a:t>
            </a:fld>
            <a:endParaRPr kumimoji="0" lang="en-US" altLang="zh-CN" sz="1400" dirty="0" smtClean="0">
              <a:solidFill>
                <a:schemeClr val="bg2">
                  <a:lumMod val="85000"/>
                  <a:lumOff val="15000"/>
                </a:schemeClr>
              </a:solidFill>
            </a:endParaRPr>
          </a:p>
        </p:txBody>
      </p:sp>
      <p:sp>
        <p:nvSpPr>
          <p:cNvPr id="769026" name="Text Box 2"/>
          <p:cNvSpPr txBox="1">
            <a:spLocks noChangeArrowheads="1"/>
          </p:cNvSpPr>
          <p:nvPr/>
        </p:nvSpPr>
        <p:spPr bwMode="auto">
          <a:xfrm>
            <a:off x="303213" y="2718122"/>
            <a:ext cx="847248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a:t>
            </a:r>
            <a:r>
              <a:rPr lang="en-US" altLang="zh-CN" sz="2400" b="0" dirty="0" err="1" smtClean="0">
                <a:solidFill>
                  <a:schemeClr val="bg2">
                    <a:lumMod val="85000"/>
                    <a:lumOff val="15000"/>
                  </a:schemeClr>
                </a:solidFill>
              </a:rPr>
              <a:t>König</a:t>
            </a:r>
            <a:r>
              <a:rPr lang="en-US" altLang="zh-CN" sz="2400" dirty="0" smtClean="0">
                <a:solidFill>
                  <a:schemeClr val="bg2">
                    <a:lumMod val="85000"/>
                    <a:lumOff val="15000"/>
                  </a:schemeClr>
                </a:solidFill>
              </a:rPr>
              <a:t>—</a:t>
            </a:r>
            <a:r>
              <a:rPr lang="zh-CN" altLang="en-US" sz="2400" dirty="0" smtClean="0">
                <a:solidFill>
                  <a:schemeClr val="bg2">
                    <a:lumMod val="85000"/>
                    <a:lumOff val="15000"/>
                  </a:schemeClr>
                </a:solidFill>
              </a:rPr>
              <a:t>第一本图论专著的作者</a:t>
            </a:r>
            <a:r>
              <a:rPr lang="en-US" altLang="zh-CN" sz="2400" dirty="0" smtClean="0">
                <a:solidFill>
                  <a:schemeClr val="bg2">
                    <a:lumMod val="85000"/>
                    <a:lumOff val="15000"/>
                  </a:schemeClr>
                </a:solidFill>
              </a:rPr>
              <a:t>(</a:t>
            </a:r>
            <a:r>
              <a:rPr lang="en-US" altLang="zh-CN" sz="2400" i="1" dirty="0" smtClean="0">
                <a:solidFill>
                  <a:schemeClr val="bg2">
                    <a:lumMod val="85000"/>
                    <a:lumOff val="15000"/>
                  </a:schemeClr>
                </a:solidFill>
              </a:rPr>
              <a:t>Theory of Finite and Infinite Graphs</a:t>
            </a:r>
            <a:r>
              <a:rPr lang="en-US" altLang="zh-CN" sz="2400" dirty="0" smtClean="0">
                <a:solidFill>
                  <a:schemeClr val="bg2">
                    <a:lumMod val="85000"/>
                    <a:lumOff val="15000"/>
                  </a:schemeClr>
                </a:solidFill>
              </a:rPr>
              <a:t>, </a:t>
            </a:r>
            <a:r>
              <a:rPr lang="en-US" altLang="zh-CN" sz="2400" b="0" dirty="0" smtClean="0">
                <a:solidFill>
                  <a:schemeClr val="bg2">
                    <a:lumMod val="85000"/>
                    <a:lumOff val="15000"/>
                  </a:schemeClr>
                </a:solidFill>
              </a:rPr>
              <a:t>1936</a:t>
            </a:r>
            <a:r>
              <a:rPr lang="zh-CN" altLang="en-US" sz="2400" dirty="0" smtClean="0">
                <a:solidFill>
                  <a:schemeClr val="bg2">
                    <a:lumMod val="85000"/>
                    <a:lumOff val="15000"/>
                  </a:schemeClr>
                </a:solidFill>
              </a:rPr>
              <a:t>年</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endParaRPr>
          </a:p>
        </p:txBody>
      </p:sp>
      <p:sp>
        <p:nvSpPr>
          <p:cNvPr id="769027" name="Text Box 3"/>
          <p:cNvSpPr txBox="1">
            <a:spLocks noChangeArrowheads="1"/>
          </p:cNvSpPr>
          <p:nvPr/>
        </p:nvSpPr>
        <p:spPr bwMode="auto">
          <a:xfrm>
            <a:off x="312136" y="3438393"/>
            <a:ext cx="448846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None/>
              <a:defRPr/>
            </a:pPr>
            <a:r>
              <a:rPr lang="en-US" altLang="zh-CN" sz="2400" dirty="0" smtClean="0">
                <a:solidFill>
                  <a:schemeClr val="bg2">
                    <a:lumMod val="85000"/>
                    <a:lumOff val="15000"/>
                  </a:schemeClr>
                </a:solidFill>
              </a:rPr>
              <a:t>     </a:t>
            </a:r>
            <a:r>
              <a:rPr lang="en-US" altLang="zh-CN" sz="2400" b="0" dirty="0" err="1" smtClean="0">
                <a:solidFill>
                  <a:schemeClr val="bg2">
                    <a:lumMod val="85000"/>
                    <a:lumOff val="15000"/>
                  </a:schemeClr>
                </a:solidFill>
              </a:rPr>
              <a:t>König</a:t>
            </a:r>
            <a:r>
              <a:rPr lang="en-US" altLang="zh-CN" sz="2400" b="0" dirty="0" smtClean="0">
                <a:solidFill>
                  <a:schemeClr val="bg2">
                    <a:lumMod val="85000"/>
                    <a:lumOff val="15000"/>
                  </a:schemeClr>
                </a:solidFill>
              </a:rPr>
              <a:t>(1884-1944)</a:t>
            </a:r>
            <a:r>
              <a:rPr lang="zh-CN" altLang="en-US" sz="2400" dirty="0" smtClean="0">
                <a:solidFill>
                  <a:schemeClr val="bg2">
                    <a:lumMod val="85000"/>
                    <a:lumOff val="15000"/>
                  </a:schemeClr>
                </a:solidFill>
              </a:rPr>
              <a:t>早期学习拓扑学</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但对图论兴趣特别大</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讲课很有激情</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吸引了很多优秀学生转向图论研究</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特别是</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他把一起获得匈牙利国家高中数学竞赛一等奖的</a:t>
            </a:r>
            <a:r>
              <a:rPr lang="en-US" altLang="zh-CN" sz="2400" dirty="0" smtClean="0">
                <a:solidFill>
                  <a:schemeClr val="bg2">
                    <a:lumMod val="85000"/>
                    <a:lumOff val="15000"/>
                  </a:schemeClr>
                </a:solidFill>
              </a:rPr>
              <a:t>3</a:t>
            </a:r>
            <a:r>
              <a:rPr lang="zh-CN" altLang="en-US" sz="2400" dirty="0" smtClean="0">
                <a:solidFill>
                  <a:schemeClr val="bg2">
                    <a:lumMod val="85000"/>
                    <a:lumOff val="15000"/>
                  </a:schemeClr>
                </a:solidFill>
              </a:rPr>
              <a:t>个学生都吸引来研究图论</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这</a:t>
            </a:r>
            <a:r>
              <a:rPr lang="en-US" altLang="zh-CN" sz="2400" dirty="0" smtClean="0">
                <a:solidFill>
                  <a:schemeClr val="bg2">
                    <a:lumMod val="85000"/>
                    <a:lumOff val="15000"/>
                  </a:schemeClr>
                </a:solidFill>
              </a:rPr>
              <a:t>3</a:t>
            </a:r>
            <a:r>
              <a:rPr lang="zh-CN" altLang="en-US" sz="2400" dirty="0" smtClean="0">
                <a:solidFill>
                  <a:schemeClr val="bg2">
                    <a:lumMod val="85000"/>
                    <a:lumOff val="15000"/>
                  </a:schemeClr>
                </a:solidFill>
              </a:rPr>
              <a:t>个学生是</a:t>
            </a:r>
            <a:r>
              <a:rPr lang="en-US" altLang="zh-CN" sz="2400" dirty="0" smtClean="0">
                <a:solidFill>
                  <a:schemeClr val="bg2">
                    <a:lumMod val="85000"/>
                    <a:lumOff val="15000"/>
                  </a:schemeClr>
                </a:solidFill>
              </a:rPr>
              <a:t>: </a:t>
            </a:r>
            <a:r>
              <a:rPr lang="en-US" altLang="zh-CN" sz="2400" b="0" dirty="0" err="1" smtClean="0">
                <a:solidFill>
                  <a:schemeClr val="bg2">
                    <a:lumMod val="85000"/>
                    <a:lumOff val="15000"/>
                  </a:schemeClr>
                </a:solidFill>
              </a:rPr>
              <a:t>Erdös</a:t>
            </a:r>
            <a:r>
              <a:rPr lang="en-US" altLang="zh-CN" sz="2400" b="0" dirty="0" smtClean="0">
                <a:solidFill>
                  <a:schemeClr val="bg2">
                    <a:lumMod val="85000"/>
                    <a:lumOff val="15000"/>
                  </a:schemeClr>
                </a:solidFill>
              </a:rPr>
              <a:t>, </a:t>
            </a:r>
            <a:r>
              <a:rPr lang="en-US" altLang="zh-CN" sz="2400" b="0" dirty="0" err="1" smtClean="0">
                <a:solidFill>
                  <a:schemeClr val="bg2">
                    <a:lumMod val="85000"/>
                    <a:lumOff val="15000"/>
                  </a:schemeClr>
                </a:solidFill>
              </a:rPr>
              <a:t>Gallai</a:t>
            </a:r>
            <a:r>
              <a:rPr lang="en-US" altLang="zh-CN" sz="2400" b="0" dirty="0" smtClean="0">
                <a:solidFill>
                  <a:schemeClr val="bg2">
                    <a:lumMod val="85000"/>
                    <a:lumOff val="15000"/>
                  </a:schemeClr>
                </a:solidFill>
              </a:rPr>
              <a:t>, </a:t>
            </a:r>
            <a:r>
              <a:rPr lang="en-US" altLang="zh-CN" sz="2400" b="0" dirty="0" err="1" smtClean="0">
                <a:solidFill>
                  <a:schemeClr val="bg2">
                    <a:lumMod val="85000"/>
                    <a:lumOff val="15000"/>
                  </a:schemeClr>
                </a:solidFill>
              </a:rPr>
              <a:t>Turán</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都是伟大的数学家</a:t>
            </a:r>
            <a:r>
              <a:rPr lang="en-US" altLang="zh-CN" sz="2400" dirty="0" smtClean="0">
                <a:solidFill>
                  <a:schemeClr val="bg2">
                    <a:lumMod val="85000"/>
                    <a:lumOff val="15000"/>
                  </a:schemeClr>
                </a:solidFill>
              </a:rPr>
              <a:t>.</a:t>
            </a:r>
            <a:r>
              <a:rPr lang="en-US" altLang="zh-CN" sz="2400" b="0" dirty="0" smtClean="0">
                <a:solidFill>
                  <a:schemeClr val="bg2">
                    <a:lumMod val="85000"/>
                    <a:lumOff val="15000"/>
                  </a:schemeClr>
                </a:solidFill>
              </a:rPr>
              <a:t> </a:t>
            </a:r>
            <a:r>
              <a:rPr lang="en-US" altLang="zh-CN" sz="2400" b="0" dirty="0" err="1">
                <a:solidFill>
                  <a:schemeClr val="bg2">
                    <a:lumMod val="85000"/>
                    <a:lumOff val="15000"/>
                  </a:schemeClr>
                </a:solidFill>
              </a:rPr>
              <a:t>König</a:t>
            </a:r>
            <a:r>
              <a:rPr lang="en-US" altLang="zh-CN" sz="2400" b="0" dirty="0">
                <a:solidFill>
                  <a:schemeClr val="bg2">
                    <a:lumMod val="85000"/>
                    <a:lumOff val="15000"/>
                  </a:schemeClr>
                </a:solidFill>
              </a:rPr>
              <a:t> 1944</a:t>
            </a:r>
            <a:r>
              <a:rPr lang="zh-CN" altLang="en-US" sz="2400" dirty="0">
                <a:solidFill>
                  <a:schemeClr val="bg2">
                    <a:lumMod val="85000"/>
                    <a:lumOff val="15000"/>
                  </a:schemeClr>
                </a:solidFill>
              </a:rPr>
              <a:t>年为免遭纳碎迫害自杀</a:t>
            </a:r>
            <a:r>
              <a:rPr lang="en-US" altLang="zh-CN" sz="2400" dirty="0" smtClean="0">
                <a:solidFill>
                  <a:schemeClr val="bg2">
                    <a:lumMod val="85000"/>
                    <a:lumOff val="15000"/>
                  </a:schemeClr>
                </a:solidFill>
              </a:rPr>
              <a:t>.</a:t>
            </a:r>
            <a:endParaRPr lang="zh-CN" altLang="en-US" sz="2400" dirty="0">
              <a:solidFill>
                <a:schemeClr val="bg2">
                  <a:lumMod val="85000"/>
                  <a:lumOff val="15000"/>
                </a:schemeClr>
              </a:solidFill>
            </a:endParaRPr>
          </a:p>
        </p:txBody>
      </p:sp>
      <p:sp>
        <p:nvSpPr>
          <p:cNvPr id="6" name="Text Box 2"/>
          <p:cNvSpPr txBox="1">
            <a:spLocks noChangeArrowheads="1"/>
          </p:cNvSpPr>
          <p:nvPr/>
        </p:nvSpPr>
        <p:spPr bwMode="auto">
          <a:xfrm>
            <a:off x="303213" y="844550"/>
            <a:ext cx="8458200" cy="738664"/>
          </a:xfrm>
          <a:prstGeom prst="rect">
            <a:avLst/>
          </a:prstGeom>
          <a:solidFill>
            <a:srgbClr val="10203A"/>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dirty="0"/>
              <a:t>极大极小关系</a:t>
            </a:r>
            <a:r>
              <a:rPr lang="en-US" altLang="zh-CN" sz="2400" dirty="0"/>
              <a:t>(</a:t>
            </a:r>
            <a:r>
              <a:rPr lang="en-US" altLang="zh-CN" sz="2400" b="0" dirty="0"/>
              <a:t>A min-max relation</a:t>
            </a:r>
            <a:r>
              <a:rPr lang="en-US" altLang="zh-CN" sz="2400" dirty="0"/>
              <a:t>): </a:t>
            </a:r>
            <a:r>
              <a:rPr lang="zh-CN" altLang="en-US" sz="2400" dirty="0"/>
              <a:t>在一个实例上关于一个极小化问题和一个极大化问题的最优解是相同的</a:t>
            </a:r>
            <a:r>
              <a:rPr lang="en-US" altLang="zh-CN" sz="2400" dirty="0"/>
              <a:t>.</a:t>
            </a:r>
            <a:endParaRPr lang="zh-CN" altLang="en-US" sz="2400" dirty="0"/>
          </a:p>
        </p:txBody>
      </p:sp>
      <p:sp>
        <p:nvSpPr>
          <p:cNvPr id="7" name="Text Box 2"/>
          <p:cNvSpPr txBox="1">
            <a:spLocks noChangeArrowheads="1"/>
          </p:cNvSpPr>
          <p:nvPr/>
        </p:nvSpPr>
        <p:spPr bwMode="auto">
          <a:xfrm>
            <a:off x="303213" y="1596670"/>
            <a:ext cx="8458200" cy="110799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dirty="0"/>
              <a:t>     最大匹配</a:t>
            </a:r>
            <a:r>
              <a:rPr lang="en-US" altLang="zh-CN" sz="2400" dirty="0"/>
              <a:t>M(</a:t>
            </a:r>
            <a:r>
              <a:rPr lang="zh-CN" altLang="en-US" sz="2400" dirty="0"/>
              <a:t>极大化</a:t>
            </a:r>
            <a:r>
              <a:rPr lang="en-US" altLang="zh-CN" sz="2400" dirty="0"/>
              <a:t>)</a:t>
            </a:r>
            <a:r>
              <a:rPr lang="zh-CN" altLang="en-US" sz="2400" dirty="0"/>
              <a:t>的边数不会超过最小点覆盖</a:t>
            </a:r>
            <a:r>
              <a:rPr lang="en-US" altLang="zh-CN" sz="2400" dirty="0"/>
              <a:t>K(</a:t>
            </a:r>
            <a:r>
              <a:rPr lang="zh-CN" altLang="en-US" sz="2400" dirty="0"/>
              <a:t>极小化</a:t>
            </a:r>
            <a:r>
              <a:rPr lang="en-US" altLang="zh-CN" sz="2400" dirty="0"/>
              <a:t>)</a:t>
            </a:r>
            <a:r>
              <a:rPr lang="zh-CN" altLang="en-US" sz="2400" dirty="0"/>
              <a:t>的点数</a:t>
            </a:r>
            <a:r>
              <a:rPr lang="en-US" altLang="zh-CN" sz="2400" dirty="0"/>
              <a:t>, </a:t>
            </a:r>
            <a:r>
              <a:rPr lang="zh-CN" altLang="en-US" sz="2400" dirty="0"/>
              <a:t>那么当</a:t>
            </a:r>
            <a:r>
              <a:rPr lang="en-US" altLang="zh-CN" sz="2400" dirty="0"/>
              <a:t>|M|=|K|</a:t>
            </a:r>
            <a:r>
              <a:rPr lang="zh-CN" altLang="en-US" sz="2400" dirty="0"/>
              <a:t>时</a:t>
            </a:r>
            <a:r>
              <a:rPr lang="en-US" altLang="zh-CN" sz="2400" dirty="0"/>
              <a:t>, </a:t>
            </a:r>
            <a:r>
              <a:rPr lang="zh-CN" altLang="en-US" sz="2400" dirty="0"/>
              <a:t>一定有</a:t>
            </a:r>
            <a:r>
              <a:rPr lang="en-US" altLang="zh-CN" sz="2400" dirty="0"/>
              <a:t>M</a:t>
            </a:r>
            <a:r>
              <a:rPr lang="zh-CN" altLang="en-US" sz="2400" dirty="0"/>
              <a:t>是最大匹配</a:t>
            </a:r>
            <a:r>
              <a:rPr lang="en-US" altLang="zh-CN" sz="2400" dirty="0"/>
              <a:t>,K</a:t>
            </a:r>
            <a:r>
              <a:rPr lang="zh-CN" altLang="en-US" sz="2400" dirty="0"/>
              <a:t>是最小点覆盖</a:t>
            </a:r>
            <a:r>
              <a:rPr lang="en-US" altLang="zh-CN" sz="2400" dirty="0"/>
              <a:t>(</a:t>
            </a:r>
            <a:r>
              <a:rPr lang="zh-CN" altLang="en-US" sz="2400" dirty="0"/>
              <a:t>最优解</a:t>
            </a:r>
            <a:r>
              <a:rPr lang="en-US" altLang="zh-CN" sz="2400" dirty="0"/>
              <a:t>).</a:t>
            </a:r>
            <a:endParaRPr lang="zh-CN" altLang="en-US" sz="24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9523" y="3480752"/>
            <a:ext cx="2081048" cy="312157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835" y="3470242"/>
            <a:ext cx="1868866" cy="31189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69026"/>
                                        </p:tgtEl>
                                        <p:attrNameLst>
                                          <p:attrName>style.visibility</p:attrName>
                                        </p:attrNameLst>
                                      </p:cBhvr>
                                      <p:to>
                                        <p:strVal val="visible"/>
                                      </p:to>
                                    </p:set>
                                    <p:anim calcmode="lin" valueType="num">
                                      <p:cBhvr additive="base">
                                        <p:cTn id="19" dur="500" fill="hold"/>
                                        <p:tgtEl>
                                          <p:spTgt spid="769026"/>
                                        </p:tgtEl>
                                        <p:attrNameLst>
                                          <p:attrName>ppt_x</p:attrName>
                                        </p:attrNameLst>
                                      </p:cBhvr>
                                      <p:tavLst>
                                        <p:tav tm="0">
                                          <p:val>
                                            <p:strVal val="#ppt_x"/>
                                          </p:val>
                                        </p:tav>
                                        <p:tav tm="100000">
                                          <p:val>
                                            <p:strVal val="#ppt_x"/>
                                          </p:val>
                                        </p:tav>
                                      </p:tavLst>
                                    </p:anim>
                                    <p:anim calcmode="lin" valueType="num">
                                      <p:cBhvr additive="base">
                                        <p:cTn id="20" dur="500" fill="hold"/>
                                        <p:tgtEl>
                                          <p:spTgt spid="7690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69027">
                                            <p:txEl>
                                              <p:pRg st="0" end="0"/>
                                            </p:txEl>
                                          </p:spTgt>
                                        </p:tgtEl>
                                        <p:attrNameLst>
                                          <p:attrName>style.visibility</p:attrName>
                                        </p:attrNameLst>
                                      </p:cBhvr>
                                      <p:to>
                                        <p:strVal val="visible"/>
                                      </p:to>
                                    </p:set>
                                    <p:anim calcmode="lin" valueType="num">
                                      <p:cBhvr additive="base">
                                        <p:cTn id="35" dur="500" fill="hold"/>
                                        <p:tgtEl>
                                          <p:spTgt spid="769027">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6902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6" grpId="0"/>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xfrm>
            <a:off x="7234238" y="6386513"/>
            <a:ext cx="1905000" cy="457200"/>
          </a:xfrm>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0021779B-D548-4CE3-A5B1-5A3B27123146}" type="slidenum">
              <a:rPr kumimoji="0" lang="zh-CN" altLang="en-US" sz="1400" smtClean="0">
                <a:solidFill>
                  <a:schemeClr val="bg2">
                    <a:lumMod val="85000"/>
                    <a:lumOff val="15000"/>
                  </a:schemeClr>
                </a:solidFill>
              </a:rPr>
              <a:pPr>
                <a:spcBef>
                  <a:spcPct val="0"/>
                </a:spcBef>
                <a:buClrTx/>
                <a:buSzTx/>
                <a:buFontTx/>
                <a:buNone/>
                <a:defRPr/>
              </a:pPr>
              <a:t>24</a:t>
            </a:fld>
            <a:endParaRPr kumimoji="0" lang="en-US" altLang="zh-CN" sz="1400" smtClean="0">
              <a:solidFill>
                <a:schemeClr val="bg2">
                  <a:lumMod val="85000"/>
                  <a:lumOff val="15000"/>
                </a:schemeClr>
              </a:solidFill>
            </a:endParaRPr>
          </a:p>
        </p:txBody>
      </p:sp>
      <p:sp>
        <p:nvSpPr>
          <p:cNvPr id="770051" name="Text Box 3"/>
          <p:cNvSpPr txBox="1">
            <a:spLocks noChangeArrowheads="1"/>
          </p:cNvSpPr>
          <p:nvPr/>
        </p:nvSpPr>
        <p:spPr bwMode="auto">
          <a:xfrm>
            <a:off x="366713" y="900113"/>
            <a:ext cx="835818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rgbClr val="2B51AA"/>
                </a:solidFill>
              </a:rPr>
              <a:t>例</a:t>
            </a:r>
            <a:r>
              <a:rPr lang="en-US" altLang="zh-CN" sz="2400" dirty="0">
                <a:solidFill>
                  <a:srgbClr val="2B51AA"/>
                </a:solidFill>
              </a:rPr>
              <a:t>7</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矩阵的一行或一列称为矩阵的一条</a:t>
            </a:r>
            <a:r>
              <a:rPr lang="zh-CN" altLang="en-US" sz="2400" dirty="0" smtClean="0">
                <a:solidFill>
                  <a:srgbClr val="C00000"/>
                </a:solidFill>
              </a:rPr>
              <a:t>线</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证明</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布尔矩阵中</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包含了所有“</a:t>
            </a:r>
            <a:r>
              <a:rPr lang="en-US" altLang="zh-CN" sz="2400" dirty="0" smtClean="0">
                <a:solidFill>
                  <a:schemeClr val="bg2">
                    <a:lumMod val="85000"/>
                    <a:lumOff val="15000"/>
                  </a:schemeClr>
                </a:solidFill>
              </a:rPr>
              <a:t>1”</a:t>
            </a:r>
            <a:r>
              <a:rPr lang="zh-CN" altLang="en-US" sz="2400" dirty="0" smtClean="0">
                <a:solidFill>
                  <a:schemeClr val="bg2">
                    <a:lumMod val="85000"/>
                    <a:lumOff val="15000"/>
                  </a:schemeClr>
                </a:solidFill>
              </a:rPr>
              <a:t>的线的最少数目</a:t>
            </a:r>
            <a:r>
              <a:rPr lang="en-US" altLang="zh-CN" sz="2400" dirty="0" smtClean="0">
                <a:solidFill>
                  <a:schemeClr val="bg2">
                    <a:lumMod val="85000"/>
                    <a:lumOff val="15000"/>
                  </a:schemeClr>
                </a:solidFill>
              </a:rPr>
              <a:t>(</a:t>
            </a:r>
            <a:r>
              <a:rPr lang="en-US" altLang="zh-CN" sz="2400" b="0" dirty="0" smtClean="0">
                <a:solidFill>
                  <a:schemeClr val="bg2">
                    <a:lumMod val="85000"/>
                    <a:lumOff val="15000"/>
                  </a:schemeClr>
                </a:solidFill>
              </a:rPr>
              <a:t>line rank</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等于具有性质“任意两个</a:t>
            </a:r>
            <a:r>
              <a:rPr lang="en-US" altLang="zh-CN" sz="2400" dirty="0" smtClean="0">
                <a:solidFill>
                  <a:schemeClr val="bg2">
                    <a:lumMod val="85000"/>
                    <a:lumOff val="15000"/>
                  </a:schemeClr>
                </a:solidFill>
              </a:rPr>
              <a:t>1</a:t>
            </a:r>
            <a:r>
              <a:rPr lang="zh-CN" altLang="en-US" sz="2400" dirty="0" smtClean="0">
                <a:solidFill>
                  <a:schemeClr val="bg2">
                    <a:lumMod val="85000"/>
                    <a:lumOff val="15000"/>
                  </a:schemeClr>
                </a:solidFill>
              </a:rPr>
              <a:t>都不在同一条线上的</a:t>
            </a:r>
            <a:r>
              <a:rPr lang="en-US" altLang="zh-CN" sz="2400" dirty="0" smtClean="0">
                <a:solidFill>
                  <a:schemeClr val="bg2">
                    <a:lumMod val="85000"/>
                    <a:lumOff val="15000"/>
                  </a:schemeClr>
                </a:solidFill>
              </a:rPr>
              <a:t>1</a:t>
            </a:r>
            <a:r>
              <a:rPr lang="zh-CN" altLang="en-US" sz="2400" dirty="0" smtClean="0">
                <a:solidFill>
                  <a:schemeClr val="bg2">
                    <a:lumMod val="85000"/>
                    <a:lumOff val="15000"/>
                  </a:schemeClr>
                </a:solidFill>
              </a:rPr>
              <a:t>的最大数目”</a:t>
            </a:r>
            <a:r>
              <a:rPr lang="en-US" altLang="zh-CN" sz="2400" dirty="0" smtClean="0">
                <a:solidFill>
                  <a:schemeClr val="bg2">
                    <a:lumMod val="85000"/>
                    <a:lumOff val="15000"/>
                  </a:schemeClr>
                </a:solidFill>
              </a:rPr>
              <a:t> (</a:t>
            </a:r>
            <a:r>
              <a:rPr lang="en-US" altLang="zh-CN" sz="2400" b="0" dirty="0" smtClean="0">
                <a:solidFill>
                  <a:schemeClr val="bg2">
                    <a:lumMod val="85000"/>
                    <a:lumOff val="15000"/>
                  </a:schemeClr>
                </a:solidFill>
              </a:rPr>
              <a:t>term rank</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endParaRPr>
          </a:p>
        </p:txBody>
      </p:sp>
      <p:sp>
        <p:nvSpPr>
          <p:cNvPr id="770053" name="Text Box 5"/>
          <p:cNvSpPr txBox="1">
            <a:spLocks noChangeArrowheads="1"/>
          </p:cNvSpPr>
          <p:nvPr/>
        </p:nvSpPr>
        <p:spPr bwMode="auto">
          <a:xfrm>
            <a:off x="415925" y="2028825"/>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如在如下布尔矩阵中</a:t>
            </a:r>
            <a:r>
              <a:rPr lang="en-US" altLang="zh-CN" sz="2400" dirty="0" smtClean="0">
                <a:solidFill>
                  <a:schemeClr val="bg2">
                    <a:lumMod val="85000"/>
                    <a:lumOff val="15000"/>
                  </a:schemeClr>
                </a:solidFill>
              </a:rPr>
              <a:t>: </a:t>
            </a:r>
            <a:endParaRPr lang="zh-CN" altLang="en-US" sz="2400" dirty="0" smtClean="0">
              <a:solidFill>
                <a:schemeClr val="bg2">
                  <a:lumMod val="85000"/>
                  <a:lumOff val="15000"/>
                </a:schemeClr>
              </a:solidFill>
            </a:endParaRPr>
          </a:p>
        </p:txBody>
      </p:sp>
      <p:graphicFrame>
        <p:nvGraphicFramePr>
          <p:cNvPr id="29708" name="Object 6"/>
          <p:cNvGraphicFramePr>
            <a:graphicFrameLocks noChangeAspect="1"/>
          </p:cNvGraphicFramePr>
          <p:nvPr>
            <p:extLst>
              <p:ext uri="{D42A27DB-BD31-4B8C-83A1-F6EECF244321}">
                <p14:modId xmlns:p14="http://schemas.microsoft.com/office/powerpoint/2010/main" val="2351374099"/>
              </p:ext>
            </p:extLst>
          </p:nvPr>
        </p:nvGraphicFramePr>
        <p:xfrm>
          <a:off x="1714500" y="2559050"/>
          <a:ext cx="2133600" cy="1295400"/>
        </p:xfrm>
        <a:graphic>
          <a:graphicData uri="http://schemas.openxmlformats.org/presentationml/2006/ole">
            <mc:AlternateContent xmlns:mc="http://schemas.openxmlformats.org/markup-compatibility/2006">
              <mc:Choice xmlns:v="urn:schemas-microsoft-com:vml" Requires="v">
                <p:oleObj spid="_x0000_s27716" name="Equation" r:id="rId3" imgW="1181100" imgH="914400" progId="Equation.DSMT4">
                  <p:embed/>
                </p:oleObj>
              </mc:Choice>
              <mc:Fallback>
                <p:oleObj name="Equation" r:id="rId3" imgW="1181100" imgH="914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2559050"/>
                        <a:ext cx="2133600" cy="1295400"/>
                      </a:xfrm>
                      <a:prstGeom prst="rect">
                        <a:avLst/>
                      </a:prstGeom>
                      <a:solidFill>
                        <a:srgbClr val="FFFF00"/>
                      </a:solidFill>
                      <a:ln>
                        <a:noFill/>
                      </a:ln>
                      <a:effectLst/>
                      <a:extLst/>
                    </p:spPr>
                  </p:pic>
                </p:oleObj>
              </mc:Fallback>
            </mc:AlternateContent>
          </a:graphicData>
        </a:graphic>
      </p:graphicFrame>
      <p:graphicFrame>
        <p:nvGraphicFramePr>
          <p:cNvPr id="29704" name="Object 10"/>
          <p:cNvGraphicFramePr>
            <a:graphicFrameLocks noChangeAspect="1"/>
          </p:cNvGraphicFramePr>
          <p:nvPr>
            <p:extLst>
              <p:ext uri="{D42A27DB-BD31-4B8C-83A1-F6EECF244321}">
                <p14:modId xmlns:p14="http://schemas.microsoft.com/office/powerpoint/2010/main" val="1625354853"/>
              </p:ext>
            </p:extLst>
          </p:nvPr>
        </p:nvGraphicFramePr>
        <p:xfrm>
          <a:off x="5116513" y="2573338"/>
          <a:ext cx="2133600" cy="1295400"/>
        </p:xfrm>
        <a:graphic>
          <a:graphicData uri="http://schemas.openxmlformats.org/presentationml/2006/ole">
            <mc:AlternateContent xmlns:mc="http://schemas.openxmlformats.org/markup-compatibility/2006">
              <mc:Choice xmlns:v="urn:schemas-microsoft-com:vml" Requires="v">
                <p:oleObj spid="_x0000_s27717" name="Equation" r:id="rId5" imgW="1181100" imgH="914400" progId="Equation.DSMT4">
                  <p:embed/>
                </p:oleObj>
              </mc:Choice>
              <mc:Fallback>
                <p:oleObj name="Equation" r:id="rId5" imgW="1181100" imgH="9144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6513" y="2573338"/>
                        <a:ext cx="2133600" cy="1295400"/>
                      </a:xfrm>
                      <a:prstGeom prst="rect">
                        <a:avLst/>
                      </a:prstGeom>
                      <a:solidFill>
                        <a:srgbClr val="FFFF00"/>
                      </a:solidFill>
                      <a:ln>
                        <a:noFill/>
                      </a:ln>
                      <a:effectLst/>
                      <a:extLst/>
                    </p:spPr>
                  </p:pic>
                </p:oleObj>
              </mc:Fallback>
            </mc:AlternateContent>
          </a:graphicData>
        </a:graphic>
      </p:graphicFrame>
      <p:sp>
        <p:nvSpPr>
          <p:cNvPr id="770063" name="Text Box 15"/>
          <p:cNvSpPr txBox="1">
            <a:spLocks noChangeArrowheads="1"/>
          </p:cNvSpPr>
          <p:nvPr/>
        </p:nvSpPr>
        <p:spPr bwMode="auto">
          <a:xfrm>
            <a:off x="404813" y="3944938"/>
            <a:ext cx="832008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证明</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设布尔阵是</a:t>
            </a:r>
            <a:r>
              <a:rPr lang="en-US" altLang="zh-CN" sz="2400" dirty="0" smtClean="0">
                <a:solidFill>
                  <a:schemeClr val="bg2">
                    <a:lumMod val="85000"/>
                    <a:lumOff val="15000"/>
                  </a:schemeClr>
                </a:solidFill>
              </a:rPr>
              <a:t>n</a:t>
            </a:r>
            <a:r>
              <a:rPr lang="zh-CN" altLang="en-US" sz="2400" dirty="0" smtClean="0">
                <a:solidFill>
                  <a:schemeClr val="bg2">
                    <a:lumMod val="85000"/>
                    <a:lumOff val="15000"/>
                  </a:schemeClr>
                </a:solidFill>
              </a:rPr>
              <a:t>行</a:t>
            </a:r>
            <a:r>
              <a:rPr lang="en-US" altLang="zh-CN" sz="2400" dirty="0" smtClean="0">
                <a:solidFill>
                  <a:schemeClr val="bg2">
                    <a:lumMod val="85000"/>
                    <a:lumOff val="15000"/>
                  </a:schemeClr>
                </a:solidFill>
              </a:rPr>
              <a:t>m</a:t>
            </a:r>
            <a:r>
              <a:rPr lang="zh-CN" altLang="en-US" sz="2400" dirty="0" smtClean="0">
                <a:solidFill>
                  <a:schemeClr val="bg2">
                    <a:lumMod val="85000"/>
                    <a:lumOff val="15000"/>
                  </a:schemeClr>
                </a:solidFill>
              </a:rPr>
              <a:t>列矩阵</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把它模型为一个二部图如下</a:t>
            </a:r>
            <a:r>
              <a:rPr lang="en-US" altLang="zh-CN" sz="2400" dirty="0" smtClean="0">
                <a:solidFill>
                  <a:schemeClr val="bg2">
                    <a:lumMod val="85000"/>
                    <a:lumOff val="15000"/>
                  </a:schemeClr>
                </a:solidFill>
              </a:rPr>
              <a:t>(</a:t>
            </a:r>
            <a:r>
              <a:rPr lang="zh-CN" altLang="en-US" sz="2400" dirty="0" smtClean="0">
                <a:solidFill>
                  <a:schemeClr val="bg2">
                    <a:lumMod val="85000"/>
                    <a:lumOff val="15000"/>
                  </a:schemeClr>
                </a:solidFill>
              </a:rPr>
              <a:t>二部邻接矩阵</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每行每列分别用一个点表示</a:t>
            </a:r>
            <a:r>
              <a:rPr lang="en-US" altLang="zh-CN" sz="2400" dirty="0" smtClean="0">
                <a:solidFill>
                  <a:schemeClr val="bg2">
                    <a:lumMod val="85000"/>
                    <a:lumOff val="15000"/>
                  </a:schemeClr>
                </a:solidFill>
              </a:rPr>
              <a:t>, X</a:t>
            </a:r>
            <a:r>
              <a:rPr lang="zh-CN" altLang="en-US" sz="2400" dirty="0" smtClean="0">
                <a:solidFill>
                  <a:schemeClr val="bg2">
                    <a:lumMod val="85000"/>
                    <a:lumOff val="15000"/>
                  </a:schemeClr>
                </a:solidFill>
              </a:rPr>
              <a:t>表示行点集合</a:t>
            </a:r>
            <a:r>
              <a:rPr lang="en-US" altLang="zh-CN" sz="2400" dirty="0" smtClean="0">
                <a:solidFill>
                  <a:schemeClr val="bg2">
                    <a:lumMod val="85000"/>
                    <a:lumOff val="15000"/>
                  </a:schemeClr>
                </a:solidFill>
              </a:rPr>
              <a:t>,  Y</a:t>
            </a:r>
            <a:r>
              <a:rPr lang="zh-CN" altLang="en-US" sz="2400" dirty="0" smtClean="0">
                <a:solidFill>
                  <a:schemeClr val="bg2">
                    <a:lumMod val="85000"/>
                    <a:lumOff val="15000"/>
                  </a:schemeClr>
                </a:solidFill>
              </a:rPr>
              <a:t>表示列点集合</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两点连线</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当且仅当该行该列元为</a:t>
            </a:r>
            <a:r>
              <a:rPr lang="en-US" altLang="zh-CN" sz="2400" dirty="0" smtClean="0">
                <a:solidFill>
                  <a:schemeClr val="bg2">
                    <a:lumMod val="85000"/>
                    <a:lumOff val="15000"/>
                  </a:schemeClr>
                </a:solidFill>
              </a:rPr>
              <a:t>1.</a:t>
            </a:r>
          </a:p>
        </p:txBody>
      </p:sp>
      <p:sp>
        <p:nvSpPr>
          <p:cNvPr id="16" name="Text Box 2"/>
          <p:cNvSpPr txBox="1">
            <a:spLocks noChangeArrowheads="1"/>
          </p:cNvSpPr>
          <p:nvPr/>
        </p:nvSpPr>
        <p:spPr bwMode="auto">
          <a:xfrm>
            <a:off x="415925" y="5105400"/>
            <a:ext cx="83089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于是</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包含了所有“</a:t>
            </a:r>
            <a:r>
              <a:rPr lang="en-US" altLang="zh-CN" sz="2400" dirty="0" smtClean="0">
                <a:solidFill>
                  <a:schemeClr val="bg2">
                    <a:lumMod val="85000"/>
                    <a:lumOff val="15000"/>
                  </a:schemeClr>
                </a:solidFill>
              </a:rPr>
              <a:t>1”</a:t>
            </a:r>
            <a:r>
              <a:rPr lang="zh-CN" altLang="en-US" sz="2400" dirty="0" smtClean="0">
                <a:solidFill>
                  <a:schemeClr val="bg2">
                    <a:lumMod val="85000"/>
                    <a:lumOff val="15000"/>
                  </a:schemeClr>
                </a:solidFill>
              </a:rPr>
              <a:t>的线的最少数目对应二部图中的最小点覆盖数</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而具有性质“任意两个</a:t>
            </a:r>
            <a:r>
              <a:rPr lang="en-US" altLang="zh-CN" sz="2400" dirty="0" smtClean="0">
                <a:solidFill>
                  <a:schemeClr val="bg2">
                    <a:lumMod val="85000"/>
                    <a:lumOff val="15000"/>
                  </a:schemeClr>
                </a:solidFill>
              </a:rPr>
              <a:t>1</a:t>
            </a:r>
            <a:r>
              <a:rPr lang="zh-CN" altLang="en-US" sz="2400" dirty="0" smtClean="0">
                <a:solidFill>
                  <a:schemeClr val="bg2">
                    <a:lumMod val="85000"/>
                    <a:lumOff val="15000"/>
                  </a:schemeClr>
                </a:solidFill>
              </a:rPr>
              <a:t>都不在同一条线上的</a:t>
            </a:r>
            <a:r>
              <a:rPr lang="en-US" altLang="zh-CN" sz="2400" dirty="0" smtClean="0">
                <a:solidFill>
                  <a:schemeClr val="bg2">
                    <a:lumMod val="85000"/>
                    <a:lumOff val="15000"/>
                  </a:schemeClr>
                </a:solidFill>
              </a:rPr>
              <a:t>1</a:t>
            </a:r>
            <a:r>
              <a:rPr lang="zh-CN" altLang="en-US" sz="2400" dirty="0" smtClean="0">
                <a:solidFill>
                  <a:schemeClr val="bg2">
                    <a:lumMod val="85000"/>
                    <a:lumOff val="15000"/>
                  </a:schemeClr>
                </a:solidFill>
              </a:rPr>
              <a:t>的最大数目” 对应二部图的最大匹配包含的边数</a:t>
            </a:r>
            <a:r>
              <a:rPr lang="en-US" altLang="zh-CN" sz="2400" dirty="0" smtClean="0">
                <a:solidFill>
                  <a:schemeClr val="bg2">
                    <a:lumMod val="85000"/>
                    <a:lumOff val="15000"/>
                  </a:schemeClr>
                </a:solidFill>
              </a:rPr>
              <a:t>.</a:t>
            </a:r>
          </a:p>
        </p:txBody>
      </p:sp>
      <p:sp>
        <p:nvSpPr>
          <p:cNvPr id="17" name="Text Box 13"/>
          <p:cNvSpPr txBox="1">
            <a:spLocks noChangeArrowheads="1"/>
          </p:cNvSpPr>
          <p:nvPr/>
        </p:nvSpPr>
        <p:spPr bwMode="auto">
          <a:xfrm>
            <a:off x="366713" y="6248400"/>
            <a:ext cx="82962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由</a:t>
            </a:r>
            <a:r>
              <a:rPr lang="en-US" altLang="zh-CN" sz="2400" dirty="0" err="1" smtClean="0">
                <a:solidFill>
                  <a:schemeClr val="bg2">
                    <a:lumMod val="85000"/>
                    <a:lumOff val="15000"/>
                  </a:schemeClr>
                </a:solidFill>
              </a:rPr>
              <a:t>K</a:t>
            </a:r>
            <a:r>
              <a:rPr lang="en-US" altLang="zh-CN" sz="1600" dirty="0" err="1" smtClean="0">
                <a:solidFill>
                  <a:schemeClr val="bg2">
                    <a:lumMod val="85000"/>
                    <a:lumOff val="15000"/>
                  </a:schemeClr>
                </a:solidFill>
                <a:cs typeface="Times New Roman" panose="02020603050405020304" pitchFamily="18" charset="0"/>
              </a:rPr>
              <a:t>Ö</a:t>
            </a:r>
            <a:r>
              <a:rPr lang="en-US" altLang="zh-CN" sz="2400" dirty="0" err="1" smtClean="0">
                <a:solidFill>
                  <a:schemeClr val="bg2">
                    <a:lumMod val="85000"/>
                    <a:lumOff val="15000"/>
                  </a:schemeClr>
                </a:solidFill>
              </a:rPr>
              <a:t>nig</a:t>
            </a:r>
            <a:r>
              <a:rPr lang="zh-CN" altLang="en-US" sz="2400" dirty="0" smtClean="0">
                <a:solidFill>
                  <a:schemeClr val="bg2">
                    <a:lumMod val="85000"/>
                    <a:lumOff val="15000"/>
                  </a:schemeClr>
                </a:solidFill>
              </a:rPr>
              <a:t>定理</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命题得到证明</a:t>
            </a:r>
            <a:r>
              <a:rPr lang="en-US" altLang="zh-CN" sz="2400" dirty="0" smtClean="0">
                <a:solidFill>
                  <a:schemeClr val="bg2">
                    <a:lumMod val="85000"/>
                    <a:lumOff val="15000"/>
                  </a:schemeClr>
                </a:solidFill>
              </a:rPr>
              <a:t>.                                                □       </a:t>
            </a:r>
          </a:p>
        </p:txBody>
      </p:sp>
      <p:sp>
        <p:nvSpPr>
          <p:cNvPr id="18" name="Line 7"/>
          <p:cNvSpPr>
            <a:spLocks noChangeShapeType="1"/>
          </p:cNvSpPr>
          <p:nvPr/>
        </p:nvSpPr>
        <p:spPr bwMode="auto">
          <a:xfrm>
            <a:off x="2057400" y="2743200"/>
            <a:ext cx="1981200" cy="0"/>
          </a:xfrm>
          <a:prstGeom prst="line">
            <a:avLst/>
          </a:prstGeom>
          <a:noFill/>
          <a:ln w="38100">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19" name="Line 8"/>
          <p:cNvSpPr>
            <a:spLocks noChangeShapeType="1"/>
          </p:cNvSpPr>
          <p:nvPr/>
        </p:nvSpPr>
        <p:spPr bwMode="auto">
          <a:xfrm flipH="1">
            <a:off x="2819400" y="2438400"/>
            <a:ext cx="0" cy="1524000"/>
          </a:xfrm>
          <a:prstGeom prst="line">
            <a:avLst/>
          </a:prstGeom>
          <a:noFill/>
          <a:ln w="38100">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20" name="Line 9"/>
          <p:cNvSpPr>
            <a:spLocks noChangeShapeType="1"/>
          </p:cNvSpPr>
          <p:nvPr/>
        </p:nvSpPr>
        <p:spPr bwMode="auto">
          <a:xfrm flipH="1">
            <a:off x="3581400" y="2438400"/>
            <a:ext cx="0" cy="1524000"/>
          </a:xfrm>
          <a:prstGeom prst="line">
            <a:avLst/>
          </a:prstGeom>
          <a:noFill/>
          <a:ln w="38100">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21" name="Oval 12"/>
          <p:cNvSpPr>
            <a:spLocks noChangeArrowheads="1"/>
          </p:cNvSpPr>
          <p:nvPr/>
        </p:nvSpPr>
        <p:spPr bwMode="auto">
          <a:xfrm>
            <a:off x="5715000" y="2606675"/>
            <a:ext cx="228600" cy="228600"/>
          </a:xfrm>
          <a:prstGeom prst="ellipse">
            <a:avLst/>
          </a:prstGeom>
          <a:noFill/>
          <a:ln w="38100">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22" name="Oval 13"/>
          <p:cNvSpPr>
            <a:spLocks noChangeArrowheads="1"/>
          </p:cNvSpPr>
          <p:nvPr/>
        </p:nvSpPr>
        <p:spPr bwMode="auto">
          <a:xfrm>
            <a:off x="6107113" y="3259138"/>
            <a:ext cx="228600" cy="228600"/>
          </a:xfrm>
          <a:prstGeom prst="ellipse">
            <a:avLst/>
          </a:prstGeom>
          <a:noFill/>
          <a:ln w="38100">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23" name="Oval 14"/>
          <p:cNvSpPr>
            <a:spLocks noChangeArrowheads="1"/>
          </p:cNvSpPr>
          <p:nvPr/>
        </p:nvSpPr>
        <p:spPr bwMode="auto">
          <a:xfrm>
            <a:off x="6869113" y="3563938"/>
            <a:ext cx="228600" cy="228600"/>
          </a:xfrm>
          <a:prstGeom prst="ellipse">
            <a:avLst/>
          </a:prstGeom>
          <a:noFill/>
          <a:ln w="38100">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0051"/>
                                        </p:tgtEl>
                                        <p:attrNameLst>
                                          <p:attrName>style.visibility</p:attrName>
                                        </p:attrNameLst>
                                      </p:cBhvr>
                                      <p:to>
                                        <p:strVal val="visible"/>
                                      </p:to>
                                    </p:set>
                                    <p:anim calcmode="lin" valueType="num">
                                      <p:cBhvr additive="base">
                                        <p:cTn id="7" dur="500" fill="hold"/>
                                        <p:tgtEl>
                                          <p:spTgt spid="770051"/>
                                        </p:tgtEl>
                                        <p:attrNameLst>
                                          <p:attrName>ppt_x</p:attrName>
                                        </p:attrNameLst>
                                      </p:cBhvr>
                                      <p:tavLst>
                                        <p:tav tm="0">
                                          <p:val>
                                            <p:strVal val="#ppt_x"/>
                                          </p:val>
                                        </p:tav>
                                        <p:tav tm="100000">
                                          <p:val>
                                            <p:strVal val="#ppt_x"/>
                                          </p:val>
                                        </p:tav>
                                      </p:tavLst>
                                    </p:anim>
                                    <p:anim calcmode="lin" valueType="num">
                                      <p:cBhvr additive="base">
                                        <p:cTn id="8" dur="500" fill="hold"/>
                                        <p:tgtEl>
                                          <p:spTgt spid="77005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70053"/>
                                        </p:tgtEl>
                                        <p:attrNameLst>
                                          <p:attrName>style.visibility</p:attrName>
                                        </p:attrNameLst>
                                      </p:cBhvr>
                                      <p:to>
                                        <p:strVal val="visible"/>
                                      </p:to>
                                    </p:set>
                                    <p:anim calcmode="lin" valueType="num">
                                      <p:cBhvr additive="base">
                                        <p:cTn id="13" dur="500" fill="hold"/>
                                        <p:tgtEl>
                                          <p:spTgt spid="770053"/>
                                        </p:tgtEl>
                                        <p:attrNameLst>
                                          <p:attrName>ppt_x</p:attrName>
                                        </p:attrNameLst>
                                      </p:cBhvr>
                                      <p:tavLst>
                                        <p:tav tm="0">
                                          <p:val>
                                            <p:strVal val="#ppt_x"/>
                                          </p:val>
                                        </p:tav>
                                        <p:tav tm="100000">
                                          <p:val>
                                            <p:strVal val="#ppt_x"/>
                                          </p:val>
                                        </p:tav>
                                      </p:tavLst>
                                    </p:anim>
                                    <p:anim calcmode="lin" valueType="num">
                                      <p:cBhvr additive="base">
                                        <p:cTn id="14" dur="500" fill="hold"/>
                                        <p:tgtEl>
                                          <p:spTgt spid="77005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29708"/>
                                        </p:tgtEl>
                                        <p:attrNameLst>
                                          <p:attrName>style.visibility</p:attrName>
                                        </p:attrNameLst>
                                      </p:cBhvr>
                                      <p:to>
                                        <p:strVal val="visible"/>
                                      </p:to>
                                    </p:set>
                                    <p:animEffect transition="in" filter="fade">
                                      <p:cBhvr>
                                        <p:cTn id="19" dur="500"/>
                                        <p:tgtEl>
                                          <p:spTgt spid="2970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29704"/>
                                        </p:tgtEl>
                                        <p:attrNameLst>
                                          <p:attrName>style.visibility</p:attrName>
                                        </p:attrNameLst>
                                      </p:cBhvr>
                                      <p:to>
                                        <p:strVal val="visible"/>
                                      </p:to>
                                    </p:set>
                                    <p:animEffect transition="in" filter="fade">
                                      <p:cBhvr>
                                        <p:cTn id="39" dur="500"/>
                                        <p:tgtEl>
                                          <p:spTgt spid="2970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70063"/>
                                        </p:tgtEl>
                                        <p:attrNameLst>
                                          <p:attrName>style.visibility</p:attrName>
                                        </p:attrNameLst>
                                      </p:cBhvr>
                                      <p:to>
                                        <p:strVal val="visible"/>
                                      </p:to>
                                    </p:set>
                                    <p:anim calcmode="lin" valueType="num">
                                      <p:cBhvr additive="base">
                                        <p:cTn id="59" dur="500" fill="hold"/>
                                        <p:tgtEl>
                                          <p:spTgt spid="770063"/>
                                        </p:tgtEl>
                                        <p:attrNameLst>
                                          <p:attrName>ppt_x</p:attrName>
                                        </p:attrNameLst>
                                      </p:cBhvr>
                                      <p:tavLst>
                                        <p:tav tm="0">
                                          <p:val>
                                            <p:strVal val="#ppt_x"/>
                                          </p:val>
                                        </p:tav>
                                        <p:tav tm="100000">
                                          <p:val>
                                            <p:strVal val="#ppt_x"/>
                                          </p:val>
                                        </p:tav>
                                      </p:tavLst>
                                    </p:anim>
                                    <p:anim calcmode="lin" valueType="num">
                                      <p:cBhvr additive="base">
                                        <p:cTn id="60" dur="500" fill="hold"/>
                                        <p:tgtEl>
                                          <p:spTgt spid="770063"/>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additive="base">
                                        <p:cTn id="71" dur="500" fill="hold"/>
                                        <p:tgtEl>
                                          <p:spTgt spid="17"/>
                                        </p:tgtEl>
                                        <p:attrNameLst>
                                          <p:attrName>ppt_x</p:attrName>
                                        </p:attrNameLst>
                                      </p:cBhvr>
                                      <p:tavLst>
                                        <p:tav tm="0">
                                          <p:val>
                                            <p:strVal val="#ppt_x"/>
                                          </p:val>
                                        </p:tav>
                                        <p:tav tm="100000">
                                          <p:val>
                                            <p:strVal val="#ppt_x"/>
                                          </p:val>
                                        </p:tav>
                                      </p:tavLst>
                                    </p:anim>
                                    <p:anim calcmode="lin" valueType="num">
                                      <p:cBhvr additive="base">
                                        <p:cTn id="7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1" grpId="0"/>
      <p:bldP spid="770053" grpId="0"/>
      <p:bldP spid="770063" grpId="0"/>
      <p:bldP spid="16" grpId="0"/>
      <p:bldP spid="17" grpId="0"/>
      <p:bldP spid="21" grpId="0" animBg="1"/>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xfrm>
            <a:off x="7192963" y="6388100"/>
            <a:ext cx="1905000" cy="457200"/>
          </a:xfrm>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077CA0C1-9D35-459D-B578-BA74F65CAFBB}" type="slidenum">
              <a:rPr kumimoji="0" lang="zh-CN" altLang="en-US" sz="1400" smtClean="0">
                <a:solidFill>
                  <a:schemeClr val="bg2">
                    <a:lumMod val="85000"/>
                    <a:lumOff val="15000"/>
                  </a:schemeClr>
                </a:solidFill>
              </a:rPr>
              <a:pPr>
                <a:spcBef>
                  <a:spcPct val="0"/>
                </a:spcBef>
                <a:buClrTx/>
                <a:buSzTx/>
                <a:buFontTx/>
                <a:buNone/>
                <a:defRPr/>
              </a:pPr>
              <a:t>25</a:t>
            </a:fld>
            <a:endParaRPr kumimoji="0" lang="en-US" altLang="zh-CN" sz="1400" smtClean="0">
              <a:solidFill>
                <a:schemeClr val="bg2">
                  <a:lumMod val="85000"/>
                  <a:lumOff val="15000"/>
                </a:schemeClr>
              </a:solidFill>
            </a:endParaRPr>
          </a:p>
        </p:txBody>
      </p:sp>
      <p:sp>
        <p:nvSpPr>
          <p:cNvPr id="771086" name="Text Box 14"/>
          <p:cNvSpPr txBox="1">
            <a:spLocks noChangeArrowheads="1"/>
          </p:cNvSpPr>
          <p:nvPr/>
        </p:nvSpPr>
        <p:spPr bwMode="auto">
          <a:xfrm>
            <a:off x="420688" y="863600"/>
            <a:ext cx="739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dirty="0" smtClean="0">
                <a:solidFill>
                  <a:schemeClr val="bg2">
                    <a:lumMod val="85000"/>
                    <a:lumOff val="15000"/>
                  </a:schemeClr>
                </a:solidFill>
              </a:rPr>
              <a:t>(</a:t>
            </a:r>
            <a:r>
              <a:rPr lang="zh-CN" altLang="en-US" dirty="0" smtClean="0">
                <a:solidFill>
                  <a:schemeClr val="bg2">
                    <a:lumMod val="85000"/>
                    <a:lumOff val="15000"/>
                  </a:schemeClr>
                </a:solidFill>
              </a:rPr>
              <a:t>三</a:t>
            </a:r>
            <a:r>
              <a:rPr lang="en-US" altLang="zh-CN" dirty="0" smtClean="0">
                <a:solidFill>
                  <a:schemeClr val="bg2">
                    <a:lumMod val="85000"/>
                    <a:lumOff val="15000"/>
                  </a:schemeClr>
                </a:solidFill>
              </a:rPr>
              <a:t>)</a:t>
            </a:r>
            <a:r>
              <a:rPr lang="zh-CN" altLang="en-US" dirty="0" smtClean="0">
                <a:solidFill>
                  <a:schemeClr val="bg2">
                    <a:lumMod val="85000"/>
                    <a:lumOff val="15000"/>
                  </a:schemeClr>
                </a:solidFill>
              </a:rPr>
              <a:t>   </a:t>
            </a:r>
            <a:r>
              <a:rPr lang="en-US" altLang="zh-CN" dirty="0" err="1" smtClean="0">
                <a:solidFill>
                  <a:schemeClr val="bg2">
                    <a:lumMod val="85000"/>
                    <a:lumOff val="15000"/>
                  </a:schemeClr>
                </a:solidFill>
              </a:rPr>
              <a:t>Tutte</a:t>
            </a:r>
            <a:r>
              <a:rPr lang="zh-CN" altLang="en-US" dirty="0" smtClean="0">
                <a:solidFill>
                  <a:schemeClr val="bg2">
                    <a:lumMod val="85000"/>
                    <a:lumOff val="15000"/>
                  </a:schemeClr>
                </a:solidFill>
              </a:rPr>
              <a:t>定理</a:t>
            </a:r>
            <a:endParaRPr lang="en-US" altLang="zh-CN" dirty="0" smtClean="0">
              <a:solidFill>
                <a:schemeClr val="bg2">
                  <a:lumMod val="85000"/>
                  <a:lumOff val="15000"/>
                </a:schemeClr>
              </a:solidFill>
            </a:endParaRPr>
          </a:p>
        </p:txBody>
      </p:sp>
      <p:sp>
        <p:nvSpPr>
          <p:cNvPr id="771093" name="Text Box 21"/>
          <p:cNvSpPr txBox="1">
            <a:spLocks noChangeArrowheads="1"/>
          </p:cNvSpPr>
          <p:nvPr/>
        </p:nvSpPr>
        <p:spPr bwMode="auto">
          <a:xfrm>
            <a:off x="420688" y="2306638"/>
            <a:ext cx="8526462" cy="461962"/>
          </a:xfrm>
          <a:prstGeom prst="rect">
            <a:avLst/>
          </a:prstGeom>
          <a:solidFill>
            <a:srgbClr val="40638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t>注</a:t>
            </a:r>
            <a:r>
              <a:rPr lang="en-US" altLang="zh-CN" sz="2400"/>
              <a:t>: (1) o(G−S)</a:t>
            </a:r>
            <a:r>
              <a:rPr lang="zh-CN" altLang="en-US" sz="2400"/>
              <a:t>表示奇分支数目</a:t>
            </a:r>
            <a:r>
              <a:rPr lang="en-US" altLang="zh-CN" sz="2400"/>
              <a:t>(</a:t>
            </a:r>
            <a:r>
              <a:rPr lang="zh-CN" altLang="en-US" sz="2400"/>
              <a:t>奇分支是阶数为奇的连通分支</a:t>
            </a:r>
            <a:r>
              <a:rPr lang="en-US" altLang="zh-CN" sz="2400"/>
              <a:t>).</a:t>
            </a:r>
            <a:endParaRPr lang="zh-CN" altLang="en-US" sz="2400"/>
          </a:p>
        </p:txBody>
      </p:sp>
      <p:sp>
        <p:nvSpPr>
          <p:cNvPr id="9" name="Text Box 21"/>
          <p:cNvSpPr txBox="1">
            <a:spLocks noChangeArrowheads="1"/>
          </p:cNvSpPr>
          <p:nvPr/>
        </p:nvSpPr>
        <p:spPr bwMode="auto">
          <a:xfrm>
            <a:off x="420688" y="2806700"/>
            <a:ext cx="8526462" cy="45720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t>     </a:t>
            </a:r>
            <a:r>
              <a:rPr lang="en-US" altLang="zh-CN" sz="2400"/>
              <a:t> (2) S</a:t>
            </a:r>
            <a:r>
              <a:rPr lang="zh-CN" altLang="en-US" sz="2400"/>
              <a:t>是</a:t>
            </a:r>
            <a:r>
              <a:rPr lang="en-US" altLang="zh-CN" sz="2400"/>
              <a:t>V(G)</a:t>
            </a:r>
            <a:r>
              <a:rPr lang="zh-CN" altLang="en-US" sz="2400"/>
              <a:t>的任意子集</a:t>
            </a:r>
            <a:r>
              <a:rPr lang="en-US" altLang="zh-CN" sz="2400"/>
              <a:t>(</a:t>
            </a:r>
            <a:r>
              <a:rPr lang="zh-CN" altLang="en-US" sz="2400"/>
              <a:t>可以是空集</a:t>
            </a:r>
            <a:r>
              <a:rPr lang="en-US" altLang="zh-CN" sz="2400"/>
              <a:t>).</a:t>
            </a:r>
            <a:endParaRPr lang="zh-CN" altLang="en-US" sz="2400"/>
          </a:p>
        </p:txBody>
      </p:sp>
      <p:sp>
        <p:nvSpPr>
          <p:cNvPr id="10" name="Text Box 21"/>
          <p:cNvSpPr txBox="1">
            <a:spLocks noChangeArrowheads="1"/>
          </p:cNvSpPr>
          <p:nvPr/>
        </p:nvSpPr>
        <p:spPr bwMode="auto">
          <a:xfrm>
            <a:off x="420688" y="3295650"/>
            <a:ext cx="8526462" cy="457200"/>
          </a:xfrm>
          <a:prstGeom prst="rect">
            <a:avLst/>
          </a:prstGeom>
          <a:solidFill>
            <a:srgbClr val="10203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dirty="0"/>
              <a:t>      (3) </a:t>
            </a:r>
            <a:r>
              <a:rPr lang="zh-CN" altLang="en-US" sz="2400" dirty="0" smtClean="0"/>
              <a:t>若</a:t>
            </a:r>
            <a:r>
              <a:rPr lang="en-US" altLang="zh-CN" sz="2400" dirty="0" smtClean="0"/>
              <a:t>G</a:t>
            </a:r>
            <a:r>
              <a:rPr lang="zh-CN" altLang="en-US" sz="2400" dirty="0" smtClean="0"/>
              <a:t>是偶阶图</a:t>
            </a:r>
            <a:r>
              <a:rPr lang="en-US" altLang="zh-CN" sz="2400" dirty="0" smtClean="0"/>
              <a:t>, </a:t>
            </a:r>
            <a:r>
              <a:rPr lang="zh-CN" altLang="en-US" sz="2400" dirty="0" smtClean="0"/>
              <a:t>则</a:t>
            </a:r>
            <a:r>
              <a:rPr lang="en-US" altLang="zh-CN" sz="2400" dirty="0" smtClean="0"/>
              <a:t>|S|</a:t>
            </a:r>
            <a:r>
              <a:rPr lang="zh-CN" altLang="en-US" sz="2400" dirty="0" smtClean="0"/>
              <a:t>与</a:t>
            </a:r>
            <a:r>
              <a:rPr lang="en-US" altLang="zh-CN" sz="2400" dirty="0" smtClean="0"/>
              <a:t>o(G</a:t>
            </a:r>
            <a:r>
              <a:rPr lang="en-US" altLang="zh-CN" sz="2400" dirty="0"/>
              <a:t>−S</a:t>
            </a:r>
            <a:r>
              <a:rPr lang="en-US" altLang="zh-CN" sz="2400" dirty="0" smtClean="0"/>
              <a:t>)</a:t>
            </a:r>
            <a:r>
              <a:rPr lang="zh-CN" altLang="en-US" sz="2400" dirty="0" smtClean="0"/>
              <a:t>有相同的奇偶性</a:t>
            </a:r>
            <a:r>
              <a:rPr lang="en-US" altLang="zh-CN" sz="2400" dirty="0" smtClean="0"/>
              <a:t>.</a:t>
            </a:r>
            <a:endParaRPr lang="zh-CN" altLang="en-US" sz="2400" dirty="0"/>
          </a:p>
        </p:txBody>
      </p:sp>
      <p:sp>
        <p:nvSpPr>
          <p:cNvPr id="12" name="Text Box 21"/>
          <p:cNvSpPr txBox="1">
            <a:spLocks noChangeArrowheads="1"/>
          </p:cNvSpPr>
          <p:nvPr/>
        </p:nvSpPr>
        <p:spPr bwMode="auto">
          <a:xfrm>
            <a:off x="420688" y="1431925"/>
            <a:ext cx="8526462" cy="830263"/>
          </a:xfrm>
          <a:prstGeom prst="rect">
            <a:avLst/>
          </a:prstGeom>
          <a:solidFill>
            <a:srgbClr val="1C3146"/>
          </a:solidFill>
          <a:ln>
            <a:noFill/>
          </a:ln>
          <a:effectLs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rgbClr val="FF6600"/>
                </a:solidFill>
              </a:rPr>
              <a:t>定理</a:t>
            </a:r>
            <a:r>
              <a:rPr lang="en-US" altLang="zh-CN" sz="2400" dirty="0">
                <a:solidFill>
                  <a:srgbClr val="FF6600"/>
                </a:solidFill>
              </a:rPr>
              <a:t>4</a:t>
            </a:r>
            <a:r>
              <a:rPr lang="en-US" altLang="zh-CN" sz="2400" dirty="0" smtClean="0">
                <a:solidFill>
                  <a:srgbClr val="FF6600"/>
                </a:solidFill>
              </a:rPr>
              <a:t> </a:t>
            </a:r>
            <a:r>
              <a:rPr lang="en-US" altLang="zh-CN" sz="2400" dirty="0" smtClean="0"/>
              <a:t>(</a:t>
            </a:r>
            <a:r>
              <a:rPr lang="en-US" altLang="zh-CN" sz="2400" b="0" dirty="0" smtClean="0"/>
              <a:t>Tutte,1947</a:t>
            </a:r>
            <a:r>
              <a:rPr lang="en-US" altLang="zh-CN" sz="2400" dirty="0" smtClean="0"/>
              <a:t>) </a:t>
            </a:r>
            <a:r>
              <a:rPr lang="zh-CN" altLang="en-US" sz="2400" dirty="0" smtClean="0"/>
              <a:t>图</a:t>
            </a:r>
            <a:r>
              <a:rPr lang="en-US" altLang="zh-CN" sz="2400" dirty="0" smtClean="0"/>
              <a:t>G</a:t>
            </a:r>
            <a:r>
              <a:rPr lang="zh-CN" altLang="en-US" sz="2400" dirty="0" smtClean="0"/>
              <a:t>有完美匹配当且仅当对</a:t>
            </a:r>
            <a:r>
              <a:rPr lang="en-US" altLang="zh-CN" sz="2400" dirty="0" smtClean="0"/>
              <a:t>V(G)</a:t>
            </a:r>
            <a:r>
              <a:rPr lang="zh-CN" altLang="en-US" sz="2400" dirty="0" smtClean="0"/>
              <a:t>的任意子集</a:t>
            </a:r>
            <a:r>
              <a:rPr lang="en-US" altLang="zh-CN" sz="2400" dirty="0" smtClean="0"/>
              <a:t>S, </a:t>
            </a:r>
            <a:r>
              <a:rPr lang="zh-CN" altLang="en-US" sz="2400" dirty="0" smtClean="0"/>
              <a:t>有                           </a:t>
            </a:r>
            <a:r>
              <a:rPr lang="en-US" altLang="zh-CN" sz="2400" dirty="0" smtClean="0"/>
              <a:t>.</a:t>
            </a:r>
            <a:endParaRPr lang="zh-CN" altLang="en-US" sz="2400" dirty="0" smtClean="0"/>
          </a:p>
        </p:txBody>
      </p:sp>
      <p:sp>
        <p:nvSpPr>
          <p:cNvPr id="13" name="Text Box 21"/>
          <p:cNvSpPr txBox="1">
            <a:spLocks noChangeArrowheads="1"/>
          </p:cNvSpPr>
          <p:nvPr/>
        </p:nvSpPr>
        <p:spPr bwMode="auto">
          <a:xfrm>
            <a:off x="420688" y="3775075"/>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rgbClr val="2B51AA"/>
                </a:solidFill>
              </a:rPr>
              <a:t>例</a:t>
            </a:r>
            <a:r>
              <a:rPr lang="en-US" altLang="zh-CN" sz="2400" dirty="0">
                <a:solidFill>
                  <a:srgbClr val="2B51AA"/>
                </a:solidFill>
              </a:rPr>
              <a:t>8</a:t>
            </a:r>
            <a:r>
              <a:rPr lang="zh-CN" altLang="en-US" sz="2400" dirty="0" smtClean="0">
                <a:solidFill>
                  <a:srgbClr val="698CC9"/>
                </a:solidFill>
              </a:rPr>
              <a:t> </a:t>
            </a:r>
            <a:r>
              <a:rPr lang="zh-CN" altLang="en-US" sz="2400" dirty="0" smtClean="0">
                <a:solidFill>
                  <a:schemeClr val="bg2">
                    <a:lumMod val="85000"/>
                    <a:lumOff val="15000"/>
                  </a:schemeClr>
                </a:solidFill>
              </a:rPr>
              <a:t>判断下图是否有完美匹配</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endParaRPr>
          </a:p>
        </p:txBody>
      </p:sp>
      <p:grpSp>
        <p:nvGrpSpPr>
          <p:cNvPr id="58" name="组合 57"/>
          <p:cNvGrpSpPr>
            <a:grpSpLocks/>
          </p:cNvGrpSpPr>
          <p:nvPr/>
        </p:nvGrpSpPr>
        <p:grpSpPr bwMode="auto">
          <a:xfrm>
            <a:off x="914400" y="4343400"/>
            <a:ext cx="2381250" cy="2073275"/>
            <a:chOff x="4458021" y="4345793"/>
            <a:chExt cx="2381610" cy="2072293"/>
          </a:xfrm>
        </p:grpSpPr>
        <p:sp>
          <p:nvSpPr>
            <p:cNvPr id="30743" name="椭圆 2"/>
            <p:cNvSpPr>
              <a:spLocks noChangeArrowheads="1"/>
            </p:cNvSpPr>
            <p:nvPr/>
          </p:nvSpPr>
          <p:spPr bwMode="auto">
            <a:xfrm>
              <a:off x="5563088" y="4345793"/>
              <a:ext cx="152423" cy="152328"/>
            </a:xfrm>
            <a:prstGeom prst="ellipse">
              <a:avLst/>
            </a:prstGeom>
            <a:solidFill>
              <a:schemeClr val="tx1"/>
            </a:solidFill>
            <a:ln w="952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0744" name="椭圆 23"/>
            <p:cNvSpPr>
              <a:spLocks noChangeArrowheads="1"/>
            </p:cNvSpPr>
            <p:nvPr/>
          </p:nvSpPr>
          <p:spPr bwMode="auto">
            <a:xfrm>
              <a:off x="4458021" y="6240370"/>
              <a:ext cx="152423" cy="152328"/>
            </a:xfrm>
            <a:prstGeom prst="ellipse">
              <a:avLst/>
            </a:prstGeom>
            <a:solidFill>
              <a:schemeClr val="tx1"/>
            </a:solidFill>
            <a:ln w="952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0745" name="椭圆 24"/>
            <p:cNvSpPr>
              <a:spLocks noChangeArrowheads="1"/>
            </p:cNvSpPr>
            <p:nvPr/>
          </p:nvSpPr>
          <p:spPr bwMode="auto">
            <a:xfrm>
              <a:off x="6687208" y="6265758"/>
              <a:ext cx="152423" cy="152328"/>
            </a:xfrm>
            <a:prstGeom prst="ellipse">
              <a:avLst/>
            </a:prstGeom>
            <a:solidFill>
              <a:schemeClr val="tx1"/>
            </a:solidFill>
            <a:ln w="952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0746" name="椭圆 25"/>
            <p:cNvSpPr>
              <a:spLocks noChangeArrowheads="1"/>
            </p:cNvSpPr>
            <p:nvPr/>
          </p:nvSpPr>
          <p:spPr bwMode="auto">
            <a:xfrm>
              <a:off x="5028020" y="5237545"/>
              <a:ext cx="152423" cy="152328"/>
            </a:xfrm>
            <a:prstGeom prst="ellipse">
              <a:avLst/>
            </a:prstGeom>
            <a:solidFill>
              <a:srgbClr val="810080"/>
            </a:solidFill>
            <a:ln w="952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0747" name="椭圆 26"/>
            <p:cNvSpPr>
              <a:spLocks noChangeArrowheads="1"/>
            </p:cNvSpPr>
            <p:nvPr/>
          </p:nvSpPr>
          <p:spPr bwMode="auto">
            <a:xfrm>
              <a:off x="6096569" y="5243892"/>
              <a:ext cx="152423" cy="152328"/>
            </a:xfrm>
            <a:prstGeom prst="ellipse">
              <a:avLst/>
            </a:prstGeom>
            <a:solidFill>
              <a:srgbClr val="810080"/>
            </a:solidFill>
            <a:ln w="952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0748" name="椭圆 27"/>
            <p:cNvSpPr>
              <a:spLocks noChangeArrowheads="1"/>
            </p:cNvSpPr>
            <p:nvPr/>
          </p:nvSpPr>
          <p:spPr bwMode="auto">
            <a:xfrm>
              <a:off x="5563088" y="6254651"/>
              <a:ext cx="152423" cy="152328"/>
            </a:xfrm>
            <a:prstGeom prst="ellipse">
              <a:avLst/>
            </a:prstGeom>
            <a:solidFill>
              <a:srgbClr val="810080"/>
            </a:solidFill>
            <a:ln w="952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0749" name="椭圆 28"/>
            <p:cNvSpPr>
              <a:spLocks noChangeArrowheads="1"/>
            </p:cNvSpPr>
            <p:nvPr/>
          </p:nvSpPr>
          <p:spPr bwMode="auto">
            <a:xfrm>
              <a:off x="5563088" y="5638993"/>
              <a:ext cx="152423" cy="152328"/>
            </a:xfrm>
            <a:prstGeom prst="ellipse">
              <a:avLst/>
            </a:prstGeom>
            <a:solidFill>
              <a:schemeClr val="tx1"/>
            </a:solidFill>
            <a:ln w="952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cxnSp>
          <p:nvCxnSpPr>
            <p:cNvPr id="28702" name="直接连接符 4"/>
            <p:cNvCxnSpPr>
              <a:cxnSpLocks noChangeShapeType="1"/>
            </p:cNvCxnSpPr>
            <p:nvPr/>
          </p:nvCxnSpPr>
          <p:spPr bwMode="auto">
            <a:xfrm flipV="1">
              <a:off x="4559175" y="5375291"/>
              <a:ext cx="516550" cy="871881"/>
            </a:xfrm>
            <a:prstGeom prst="line">
              <a:avLst/>
            </a:prstGeom>
            <a:noFill/>
            <a:ln w="28575" algn="ctr">
              <a:solidFill>
                <a:srgbClr val="81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3" name="直接连接符 34"/>
            <p:cNvCxnSpPr>
              <a:cxnSpLocks noChangeShapeType="1"/>
              <a:endCxn id="59" idx="3"/>
            </p:cNvCxnSpPr>
            <p:nvPr/>
          </p:nvCxnSpPr>
          <p:spPr bwMode="auto">
            <a:xfrm flipV="1">
              <a:off x="5122250" y="4483748"/>
              <a:ext cx="463159" cy="810126"/>
            </a:xfrm>
            <a:prstGeom prst="line">
              <a:avLst/>
            </a:prstGeom>
            <a:noFill/>
            <a:ln w="28575" algn="ctr">
              <a:solidFill>
                <a:srgbClr val="81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4" name="直接连接符 29"/>
            <p:cNvCxnSpPr>
              <a:cxnSpLocks noChangeShapeType="1"/>
              <a:stCxn id="30743" idx="5"/>
              <a:endCxn id="30747" idx="1"/>
            </p:cNvCxnSpPr>
            <p:nvPr/>
          </p:nvCxnSpPr>
          <p:spPr bwMode="auto">
            <a:xfrm>
              <a:off x="5693190" y="4475813"/>
              <a:ext cx="425700" cy="790386"/>
            </a:xfrm>
            <a:prstGeom prst="line">
              <a:avLst/>
            </a:prstGeom>
            <a:noFill/>
            <a:ln w="28575" algn="ctr">
              <a:solidFill>
                <a:srgbClr val="81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5" name="直接连接符 39"/>
            <p:cNvCxnSpPr>
              <a:cxnSpLocks noChangeShapeType="1"/>
              <a:endCxn id="30745" idx="1"/>
            </p:cNvCxnSpPr>
            <p:nvPr/>
          </p:nvCxnSpPr>
          <p:spPr bwMode="auto">
            <a:xfrm>
              <a:off x="6201128" y="5390531"/>
              <a:ext cx="508421" cy="897473"/>
            </a:xfrm>
            <a:prstGeom prst="line">
              <a:avLst/>
            </a:prstGeom>
            <a:noFill/>
            <a:ln w="28575" algn="ctr">
              <a:solidFill>
                <a:srgbClr val="81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6" name="直接连接符 35"/>
            <p:cNvCxnSpPr>
              <a:cxnSpLocks noChangeShapeType="1"/>
              <a:stCxn id="30744" idx="6"/>
              <a:endCxn id="30748" idx="2"/>
            </p:cNvCxnSpPr>
            <p:nvPr/>
          </p:nvCxnSpPr>
          <p:spPr bwMode="auto">
            <a:xfrm>
              <a:off x="4610421" y="6316294"/>
              <a:ext cx="952179" cy="15240"/>
            </a:xfrm>
            <a:prstGeom prst="line">
              <a:avLst/>
            </a:prstGeom>
            <a:noFill/>
            <a:ln w="28575" algn="ctr">
              <a:solidFill>
                <a:srgbClr val="81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7" name="直接连接符 44"/>
            <p:cNvCxnSpPr>
              <a:cxnSpLocks noChangeShapeType="1"/>
              <a:endCxn id="30745" idx="2"/>
            </p:cNvCxnSpPr>
            <p:nvPr/>
          </p:nvCxnSpPr>
          <p:spPr bwMode="auto">
            <a:xfrm>
              <a:off x="5683411" y="6331534"/>
              <a:ext cx="1003820" cy="10352"/>
            </a:xfrm>
            <a:prstGeom prst="line">
              <a:avLst/>
            </a:prstGeom>
            <a:noFill/>
            <a:ln w="28575" algn="ctr">
              <a:solidFill>
                <a:srgbClr val="81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56" name="椭圆 46"/>
            <p:cNvSpPr>
              <a:spLocks noChangeArrowheads="1"/>
            </p:cNvSpPr>
            <p:nvPr/>
          </p:nvSpPr>
          <p:spPr bwMode="auto">
            <a:xfrm>
              <a:off x="5028020" y="5915087"/>
              <a:ext cx="152423" cy="152328"/>
            </a:xfrm>
            <a:prstGeom prst="ellipse">
              <a:avLst/>
            </a:prstGeom>
            <a:solidFill>
              <a:srgbClr val="810080"/>
            </a:solidFill>
            <a:ln w="952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0757" name="椭圆 47"/>
            <p:cNvSpPr>
              <a:spLocks noChangeArrowheads="1"/>
            </p:cNvSpPr>
            <p:nvPr/>
          </p:nvSpPr>
          <p:spPr bwMode="auto">
            <a:xfrm>
              <a:off x="6102920" y="5937302"/>
              <a:ext cx="152423" cy="152328"/>
            </a:xfrm>
            <a:prstGeom prst="ellipse">
              <a:avLst/>
            </a:prstGeom>
            <a:solidFill>
              <a:srgbClr val="810080"/>
            </a:solidFill>
            <a:ln w="952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0758" name="椭圆 48"/>
            <p:cNvSpPr>
              <a:spLocks noChangeArrowheads="1"/>
            </p:cNvSpPr>
            <p:nvPr/>
          </p:nvSpPr>
          <p:spPr bwMode="auto">
            <a:xfrm>
              <a:off x="5563088" y="5013814"/>
              <a:ext cx="152423" cy="152328"/>
            </a:xfrm>
            <a:prstGeom prst="ellipse">
              <a:avLst/>
            </a:prstGeom>
            <a:solidFill>
              <a:srgbClr val="810080"/>
            </a:solidFill>
            <a:ln w="952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cxnSp>
          <p:nvCxnSpPr>
            <p:cNvPr id="28711" name="直接连接符 49"/>
            <p:cNvCxnSpPr>
              <a:cxnSpLocks noChangeShapeType="1"/>
              <a:stCxn id="30758" idx="0"/>
              <a:endCxn id="30743" idx="4"/>
            </p:cNvCxnSpPr>
            <p:nvPr/>
          </p:nvCxnSpPr>
          <p:spPr bwMode="auto">
            <a:xfrm flipV="1">
              <a:off x="5638800" y="4498193"/>
              <a:ext cx="0" cy="514934"/>
            </a:xfrm>
            <a:prstGeom prst="line">
              <a:avLst/>
            </a:prstGeom>
            <a:noFill/>
            <a:ln w="28575" algn="ctr">
              <a:solidFill>
                <a:srgbClr val="81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12" name="直接连接符 52"/>
            <p:cNvCxnSpPr>
              <a:cxnSpLocks noChangeShapeType="1"/>
            </p:cNvCxnSpPr>
            <p:nvPr/>
          </p:nvCxnSpPr>
          <p:spPr bwMode="auto">
            <a:xfrm flipV="1">
              <a:off x="5638800" y="5133064"/>
              <a:ext cx="0" cy="514934"/>
            </a:xfrm>
            <a:prstGeom prst="line">
              <a:avLst/>
            </a:prstGeom>
            <a:noFill/>
            <a:ln w="28575" algn="ctr">
              <a:solidFill>
                <a:srgbClr val="81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13" name="直接连接符 53"/>
            <p:cNvCxnSpPr>
              <a:cxnSpLocks noChangeShapeType="1"/>
            </p:cNvCxnSpPr>
            <p:nvPr/>
          </p:nvCxnSpPr>
          <p:spPr bwMode="auto">
            <a:xfrm flipV="1">
              <a:off x="5157810" y="5747021"/>
              <a:ext cx="409145" cy="222943"/>
            </a:xfrm>
            <a:prstGeom prst="line">
              <a:avLst/>
            </a:prstGeom>
            <a:noFill/>
            <a:ln w="28575" algn="ctr">
              <a:solidFill>
                <a:srgbClr val="81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14" name="直接连接符 54"/>
            <p:cNvCxnSpPr>
              <a:cxnSpLocks noChangeShapeType="1"/>
              <a:stCxn id="30757" idx="1"/>
            </p:cNvCxnSpPr>
            <p:nvPr/>
          </p:nvCxnSpPr>
          <p:spPr bwMode="auto">
            <a:xfrm flipH="1" flipV="1">
              <a:off x="5699762" y="5750754"/>
              <a:ext cx="426036" cy="208690"/>
            </a:xfrm>
            <a:prstGeom prst="line">
              <a:avLst/>
            </a:prstGeom>
            <a:noFill/>
            <a:ln w="28575" algn="ctr">
              <a:solidFill>
                <a:srgbClr val="81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15" name="直接连接符 56"/>
            <p:cNvCxnSpPr>
              <a:cxnSpLocks noChangeShapeType="1"/>
              <a:endCxn id="30757" idx="5"/>
            </p:cNvCxnSpPr>
            <p:nvPr/>
          </p:nvCxnSpPr>
          <p:spPr bwMode="auto">
            <a:xfrm flipH="1" flipV="1">
              <a:off x="6233562" y="6067208"/>
              <a:ext cx="465337" cy="238082"/>
            </a:xfrm>
            <a:prstGeom prst="line">
              <a:avLst/>
            </a:prstGeom>
            <a:noFill/>
            <a:ln w="28575" algn="ctr">
              <a:solidFill>
                <a:srgbClr val="81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16" name="直接连接符 62"/>
            <p:cNvCxnSpPr>
              <a:cxnSpLocks noChangeShapeType="1"/>
              <a:stCxn id="30744" idx="7"/>
            </p:cNvCxnSpPr>
            <p:nvPr/>
          </p:nvCxnSpPr>
          <p:spPr bwMode="auto">
            <a:xfrm flipV="1">
              <a:off x="4588103" y="6031659"/>
              <a:ext cx="460619" cy="230753"/>
            </a:xfrm>
            <a:prstGeom prst="line">
              <a:avLst/>
            </a:prstGeom>
            <a:noFill/>
            <a:ln w="28575" algn="ctr">
              <a:solidFill>
                <a:srgbClr val="81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 name="组合 32"/>
          <p:cNvGrpSpPr>
            <a:grpSpLocks/>
          </p:cNvGrpSpPr>
          <p:nvPr/>
        </p:nvGrpSpPr>
        <p:grpSpPr bwMode="auto">
          <a:xfrm>
            <a:off x="6038850" y="4791075"/>
            <a:ext cx="1227138" cy="1395413"/>
            <a:chOff x="5028453" y="5013127"/>
            <a:chExt cx="1227427" cy="1394607"/>
          </a:xfrm>
        </p:grpSpPr>
        <p:sp>
          <p:nvSpPr>
            <p:cNvPr id="30737" name="椭圆 25"/>
            <p:cNvSpPr>
              <a:spLocks noChangeArrowheads="1"/>
            </p:cNvSpPr>
            <p:nvPr/>
          </p:nvSpPr>
          <p:spPr bwMode="auto">
            <a:xfrm>
              <a:off x="5028453" y="5238422"/>
              <a:ext cx="152436" cy="152312"/>
            </a:xfrm>
            <a:prstGeom prst="ellipse">
              <a:avLst/>
            </a:prstGeom>
            <a:solidFill>
              <a:srgbClr val="810080"/>
            </a:solidFill>
            <a:ln w="952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0738" name="椭圆 26"/>
            <p:cNvSpPr>
              <a:spLocks noChangeArrowheads="1"/>
            </p:cNvSpPr>
            <p:nvPr/>
          </p:nvSpPr>
          <p:spPr bwMode="auto">
            <a:xfrm>
              <a:off x="6095504" y="5244768"/>
              <a:ext cx="152436" cy="152312"/>
            </a:xfrm>
            <a:prstGeom prst="ellipse">
              <a:avLst/>
            </a:prstGeom>
            <a:solidFill>
              <a:srgbClr val="810080"/>
            </a:solidFill>
            <a:ln w="952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0739" name="椭圆 27"/>
            <p:cNvSpPr>
              <a:spLocks noChangeArrowheads="1"/>
            </p:cNvSpPr>
            <p:nvPr/>
          </p:nvSpPr>
          <p:spPr bwMode="auto">
            <a:xfrm>
              <a:off x="5561979" y="6255422"/>
              <a:ext cx="152436" cy="152312"/>
            </a:xfrm>
            <a:prstGeom prst="ellipse">
              <a:avLst/>
            </a:prstGeom>
            <a:solidFill>
              <a:srgbClr val="810080"/>
            </a:solidFill>
            <a:ln w="952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0740" name="椭圆 46"/>
            <p:cNvSpPr>
              <a:spLocks noChangeArrowheads="1"/>
            </p:cNvSpPr>
            <p:nvPr/>
          </p:nvSpPr>
          <p:spPr bwMode="auto">
            <a:xfrm>
              <a:off x="5028453" y="5915893"/>
              <a:ext cx="152436" cy="152312"/>
            </a:xfrm>
            <a:prstGeom prst="ellipse">
              <a:avLst/>
            </a:prstGeom>
            <a:solidFill>
              <a:srgbClr val="810080"/>
            </a:solidFill>
            <a:ln w="952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0741" name="椭圆 47"/>
            <p:cNvSpPr>
              <a:spLocks noChangeArrowheads="1"/>
            </p:cNvSpPr>
            <p:nvPr/>
          </p:nvSpPr>
          <p:spPr bwMode="auto">
            <a:xfrm>
              <a:off x="6103444" y="5936518"/>
              <a:ext cx="152436" cy="152312"/>
            </a:xfrm>
            <a:prstGeom prst="ellipse">
              <a:avLst/>
            </a:prstGeom>
            <a:solidFill>
              <a:srgbClr val="810080"/>
            </a:solidFill>
            <a:ln w="952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0742" name="椭圆 48"/>
            <p:cNvSpPr>
              <a:spLocks noChangeArrowheads="1"/>
            </p:cNvSpPr>
            <p:nvPr/>
          </p:nvSpPr>
          <p:spPr bwMode="auto">
            <a:xfrm>
              <a:off x="5561979" y="5013127"/>
              <a:ext cx="152436" cy="152312"/>
            </a:xfrm>
            <a:prstGeom prst="ellipse">
              <a:avLst/>
            </a:prstGeom>
            <a:solidFill>
              <a:srgbClr val="810080"/>
            </a:solidFill>
            <a:ln w="952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grpSp>
      <p:sp>
        <p:nvSpPr>
          <p:cNvPr id="2" name="右箭头 1"/>
          <p:cNvSpPr>
            <a:spLocks noChangeArrowheads="1"/>
          </p:cNvSpPr>
          <p:nvPr/>
        </p:nvSpPr>
        <p:spPr bwMode="auto">
          <a:xfrm>
            <a:off x="3659188" y="5172075"/>
            <a:ext cx="1293812" cy="266700"/>
          </a:xfrm>
          <a:prstGeom prst="rightArrow">
            <a:avLst>
              <a:gd name="adj1" fmla="val 50000"/>
              <a:gd name="adj2" fmla="val 49949"/>
            </a:avLst>
          </a:prstGeom>
          <a:solidFill>
            <a:srgbClr val="0070C0"/>
          </a:solidFill>
          <a:ln w="9525" algn="ctr">
            <a:solidFill>
              <a:srgbClr val="0070C0"/>
            </a:solidFill>
            <a:miter lim="800000"/>
            <a:headEnd/>
            <a:tailEnd/>
          </a:ln>
          <a:effectLst/>
          <a:extLst/>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57" name="椭圆 28"/>
          <p:cNvSpPr>
            <a:spLocks noChangeArrowheads="1"/>
          </p:cNvSpPr>
          <p:nvPr/>
        </p:nvSpPr>
        <p:spPr bwMode="auto">
          <a:xfrm>
            <a:off x="917575" y="6248400"/>
            <a:ext cx="152400" cy="152400"/>
          </a:xfrm>
          <a:prstGeom prst="ellipse">
            <a:avLst/>
          </a:prstGeom>
          <a:solidFill>
            <a:srgbClr val="FF0000"/>
          </a:solidFill>
          <a:ln w="9525" algn="ctr">
            <a:solidFill>
              <a:srgbClr val="FF000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59" name="椭圆 28"/>
          <p:cNvSpPr>
            <a:spLocks noChangeArrowheads="1"/>
          </p:cNvSpPr>
          <p:nvPr/>
        </p:nvSpPr>
        <p:spPr bwMode="auto">
          <a:xfrm>
            <a:off x="2019300" y="4351338"/>
            <a:ext cx="152400" cy="152400"/>
          </a:xfrm>
          <a:prstGeom prst="ellipse">
            <a:avLst/>
          </a:prstGeom>
          <a:solidFill>
            <a:srgbClr val="FF0000"/>
          </a:solidFill>
          <a:ln w="9525" algn="ctr">
            <a:solidFill>
              <a:srgbClr val="FF000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60" name="椭圆 28"/>
          <p:cNvSpPr>
            <a:spLocks noChangeArrowheads="1"/>
          </p:cNvSpPr>
          <p:nvPr/>
        </p:nvSpPr>
        <p:spPr bwMode="auto">
          <a:xfrm>
            <a:off x="3143250" y="6264275"/>
            <a:ext cx="152400" cy="152400"/>
          </a:xfrm>
          <a:prstGeom prst="ellipse">
            <a:avLst/>
          </a:prstGeom>
          <a:solidFill>
            <a:srgbClr val="FF0000"/>
          </a:solidFill>
          <a:ln w="9525" algn="ctr">
            <a:solidFill>
              <a:srgbClr val="FF000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61" name="椭圆 28"/>
          <p:cNvSpPr>
            <a:spLocks noChangeArrowheads="1"/>
          </p:cNvSpPr>
          <p:nvPr/>
        </p:nvSpPr>
        <p:spPr bwMode="auto">
          <a:xfrm>
            <a:off x="2014538" y="5645150"/>
            <a:ext cx="152400" cy="152400"/>
          </a:xfrm>
          <a:prstGeom prst="ellipse">
            <a:avLst/>
          </a:prstGeom>
          <a:solidFill>
            <a:srgbClr val="FF0000"/>
          </a:solidFill>
          <a:ln w="9525" algn="ctr">
            <a:solidFill>
              <a:srgbClr val="FF000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graphicFrame>
        <p:nvGraphicFramePr>
          <p:cNvPr id="771089" name="Object 17"/>
          <p:cNvGraphicFramePr>
            <a:graphicFrameLocks noChangeAspect="1"/>
          </p:cNvGraphicFramePr>
          <p:nvPr>
            <p:extLst>
              <p:ext uri="{D42A27DB-BD31-4B8C-83A1-F6EECF244321}">
                <p14:modId xmlns:p14="http://schemas.microsoft.com/office/powerpoint/2010/main" val="2976484553"/>
              </p:ext>
            </p:extLst>
          </p:nvPr>
        </p:nvGraphicFramePr>
        <p:xfrm>
          <a:off x="1201738" y="1824038"/>
          <a:ext cx="1981200" cy="457200"/>
        </p:xfrm>
        <a:graphic>
          <a:graphicData uri="http://schemas.openxmlformats.org/presentationml/2006/ole">
            <mc:AlternateContent xmlns:mc="http://schemas.openxmlformats.org/markup-compatibility/2006">
              <mc:Choice xmlns:v="urn:schemas-microsoft-com:vml" Requires="v">
                <p:oleObj spid="_x0000_s28743" name="Equation" r:id="rId3" imgW="863225" imgH="253890" progId="Equation.DSMT4">
                  <p:embed/>
                </p:oleObj>
              </mc:Choice>
              <mc:Fallback>
                <p:oleObj name="Equation" r:id="rId3" imgW="863225" imgH="25389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1738" y="1824038"/>
                        <a:ext cx="1981200" cy="457200"/>
                      </a:xfrm>
                      <a:prstGeom prst="rect">
                        <a:avLst/>
                      </a:prstGeom>
                      <a:solidFill>
                        <a:srgbClr val="FFFF00"/>
                      </a:solidFill>
                      <a:ln>
                        <a:noFill/>
                      </a:ln>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1086"/>
                                        </p:tgtEl>
                                        <p:attrNameLst>
                                          <p:attrName>style.visibility</p:attrName>
                                        </p:attrNameLst>
                                      </p:cBhvr>
                                      <p:to>
                                        <p:strVal val="visible"/>
                                      </p:to>
                                    </p:set>
                                    <p:anim calcmode="lin" valueType="num">
                                      <p:cBhvr additive="base">
                                        <p:cTn id="7" dur="500" fill="hold"/>
                                        <p:tgtEl>
                                          <p:spTgt spid="771086"/>
                                        </p:tgtEl>
                                        <p:attrNameLst>
                                          <p:attrName>ppt_x</p:attrName>
                                        </p:attrNameLst>
                                      </p:cBhvr>
                                      <p:tavLst>
                                        <p:tav tm="0">
                                          <p:val>
                                            <p:strVal val="#ppt_x"/>
                                          </p:val>
                                        </p:tav>
                                        <p:tav tm="100000">
                                          <p:val>
                                            <p:strVal val="#ppt_x"/>
                                          </p:val>
                                        </p:tav>
                                      </p:tavLst>
                                    </p:anim>
                                    <p:anim calcmode="lin" valueType="num">
                                      <p:cBhvr additive="base">
                                        <p:cTn id="8" dur="500" fill="hold"/>
                                        <p:tgtEl>
                                          <p:spTgt spid="77108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771089"/>
                                        </p:tgtEl>
                                        <p:attrNameLst>
                                          <p:attrName>style.visibility</p:attrName>
                                        </p:attrNameLst>
                                      </p:cBhvr>
                                      <p:to>
                                        <p:strVal val="visible"/>
                                      </p:to>
                                    </p:set>
                                    <p:animEffect transition="in" filter="fade">
                                      <p:cBhvr>
                                        <p:cTn id="19" dur="500"/>
                                        <p:tgtEl>
                                          <p:spTgt spid="77108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71093"/>
                                        </p:tgtEl>
                                        <p:attrNameLst>
                                          <p:attrName>style.visibility</p:attrName>
                                        </p:attrNameLst>
                                      </p:cBhvr>
                                      <p:to>
                                        <p:strVal val="visible"/>
                                      </p:to>
                                    </p:set>
                                    <p:anim calcmode="lin" valueType="num">
                                      <p:cBhvr additive="base">
                                        <p:cTn id="24" dur="500" fill="hold"/>
                                        <p:tgtEl>
                                          <p:spTgt spid="771093"/>
                                        </p:tgtEl>
                                        <p:attrNameLst>
                                          <p:attrName>ppt_x</p:attrName>
                                        </p:attrNameLst>
                                      </p:cBhvr>
                                      <p:tavLst>
                                        <p:tav tm="0">
                                          <p:val>
                                            <p:strVal val="#ppt_x"/>
                                          </p:val>
                                        </p:tav>
                                        <p:tav tm="100000">
                                          <p:val>
                                            <p:strVal val="#ppt_x"/>
                                          </p:val>
                                        </p:tav>
                                      </p:tavLst>
                                    </p:anim>
                                    <p:anim calcmode="lin" valueType="num">
                                      <p:cBhvr additive="base">
                                        <p:cTn id="25" dur="500" fill="hold"/>
                                        <p:tgtEl>
                                          <p:spTgt spid="77109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ppt_x"/>
                                          </p:val>
                                        </p:tav>
                                        <p:tav tm="100000">
                                          <p:val>
                                            <p:strVal val="#ppt_x"/>
                                          </p:val>
                                        </p:tav>
                                      </p:tavLst>
                                    </p:anim>
                                    <p:anim calcmode="lin" valueType="num">
                                      <p:cBhvr additive="base">
                                        <p:cTn id="4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58"/>
                                        </p:tgtEl>
                                        <p:attrNameLst>
                                          <p:attrName>style.visibility</p:attrName>
                                        </p:attrNameLst>
                                      </p:cBhvr>
                                      <p:to>
                                        <p:strVal val="visible"/>
                                      </p:to>
                                    </p:set>
                                    <p:anim calcmode="lin" valueType="num">
                                      <p:cBhvr additive="base">
                                        <p:cTn id="48" dur="500" fill="hold"/>
                                        <p:tgtEl>
                                          <p:spTgt spid="58"/>
                                        </p:tgtEl>
                                        <p:attrNameLst>
                                          <p:attrName>ppt_x</p:attrName>
                                        </p:attrNameLst>
                                      </p:cBhvr>
                                      <p:tavLst>
                                        <p:tav tm="0">
                                          <p:val>
                                            <p:strVal val="#ppt_x"/>
                                          </p:val>
                                        </p:tav>
                                        <p:tav tm="100000">
                                          <p:val>
                                            <p:strVal val="#ppt_x"/>
                                          </p:val>
                                        </p:tav>
                                      </p:tavLst>
                                    </p:anim>
                                    <p:anim calcmode="lin" valueType="num">
                                      <p:cBhvr additive="base">
                                        <p:cTn id="49"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500"/>
                                        <p:tgtEl>
                                          <p:spTgt spid="5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fade">
                                      <p:cBhvr>
                                        <p:cTn id="60" dur="500"/>
                                        <p:tgtEl>
                                          <p:spTgt spid="6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fade">
                                      <p:cBhvr>
                                        <p:cTn id="63" dur="500"/>
                                        <p:tgtEl>
                                          <p:spTgt spid="6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fade">
                                      <p:cBhvr>
                                        <p:cTn id="68" dur="500"/>
                                        <p:tgtEl>
                                          <p:spTgt spid="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0" presetClass="entr" presetSubtype="0" fill="hold" nodeType="click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86" grpId="0"/>
      <p:bldP spid="771093" grpId="0" animBg="1"/>
      <p:bldP spid="9" grpId="0" animBg="1"/>
      <p:bldP spid="10" grpId="0" animBg="1"/>
      <p:bldP spid="12" grpId="0" animBg="1"/>
      <p:bldP spid="13" grpId="0"/>
      <p:bldP spid="2" grpId="0" animBg="1"/>
      <p:bldP spid="57" grpId="0" animBg="1"/>
      <p:bldP spid="59" grpId="0" animBg="1"/>
      <p:bldP spid="60" grpId="0" animBg="1"/>
      <p:bldP spid="6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2"/>
          </p:nvPr>
        </p:nvSpPr>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7DDCDBDE-936E-4103-85D3-8D9108675939}" type="slidenum">
              <a:rPr kumimoji="0" lang="zh-CN" altLang="en-US" sz="1400" smtClean="0">
                <a:solidFill>
                  <a:schemeClr val="bg2">
                    <a:lumMod val="85000"/>
                    <a:lumOff val="15000"/>
                  </a:schemeClr>
                </a:solidFill>
              </a:rPr>
              <a:pPr>
                <a:spcBef>
                  <a:spcPct val="0"/>
                </a:spcBef>
                <a:buClrTx/>
                <a:buSzTx/>
                <a:buFontTx/>
                <a:buNone/>
                <a:defRPr/>
              </a:pPr>
              <a:t>26</a:t>
            </a:fld>
            <a:endParaRPr kumimoji="0" lang="en-US" altLang="zh-CN" sz="1400" smtClean="0">
              <a:solidFill>
                <a:schemeClr val="bg2">
                  <a:lumMod val="85000"/>
                  <a:lumOff val="15000"/>
                </a:schemeClr>
              </a:solidFill>
            </a:endParaRPr>
          </a:p>
        </p:txBody>
      </p:sp>
      <p:sp>
        <p:nvSpPr>
          <p:cNvPr id="772101" name="Text Box 5"/>
          <p:cNvSpPr txBox="1">
            <a:spLocks noChangeArrowheads="1"/>
          </p:cNvSpPr>
          <p:nvPr/>
        </p:nvSpPr>
        <p:spPr bwMode="auto">
          <a:xfrm>
            <a:off x="449263" y="990600"/>
            <a:ext cx="8161337" cy="461963"/>
          </a:xfrm>
          <a:prstGeom prst="rect">
            <a:avLst/>
          </a:prstGeom>
          <a:solidFill>
            <a:srgbClr val="1C3146"/>
          </a:solidFill>
          <a:ln>
            <a:noFill/>
          </a:ln>
          <a:effectLs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rgbClr val="FF6600"/>
                </a:solidFill>
              </a:rPr>
              <a:t>推论</a:t>
            </a:r>
            <a:r>
              <a:rPr lang="en-US" altLang="zh-CN" sz="2400" dirty="0" smtClean="0"/>
              <a:t> (</a:t>
            </a:r>
            <a:r>
              <a:rPr lang="en-US" altLang="zh-CN" sz="2400" b="0" dirty="0" smtClean="0"/>
              <a:t>Petersen Theorem</a:t>
            </a:r>
            <a:r>
              <a:rPr lang="en-US" altLang="zh-CN" sz="2400" dirty="0" smtClean="0"/>
              <a:t>, </a:t>
            </a:r>
            <a:r>
              <a:rPr lang="en-US" altLang="zh-CN" sz="2400" b="0" dirty="0" smtClean="0"/>
              <a:t>1898</a:t>
            </a:r>
            <a:r>
              <a:rPr lang="en-US" altLang="zh-CN" sz="2400" dirty="0" smtClean="0"/>
              <a:t>) 3</a:t>
            </a:r>
            <a:r>
              <a:rPr lang="zh-CN" altLang="en-US" sz="2400" dirty="0" smtClean="0"/>
              <a:t>正则无桥图存在完美匹配</a:t>
            </a:r>
            <a:r>
              <a:rPr lang="en-US" altLang="zh-CN" sz="2400" dirty="0" smtClean="0"/>
              <a:t>.</a:t>
            </a:r>
            <a:endParaRPr lang="zh-CN" altLang="en-US" sz="2400" dirty="0" smtClean="0"/>
          </a:p>
        </p:txBody>
      </p:sp>
      <p:sp>
        <p:nvSpPr>
          <p:cNvPr id="772103" name="Text Box 7"/>
          <p:cNvSpPr txBox="1">
            <a:spLocks noChangeArrowheads="1"/>
          </p:cNvSpPr>
          <p:nvPr/>
        </p:nvSpPr>
        <p:spPr bwMode="auto">
          <a:xfrm>
            <a:off x="457200" y="1498600"/>
            <a:ext cx="81534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证明</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设</a:t>
            </a:r>
            <a:r>
              <a:rPr lang="en-US" altLang="zh-CN" sz="2400" dirty="0" smtClean="0">
                <a:solidFill>
                  <a:schemeClr val="bg2">
                    <a:lumMod val="85000"/>
                    <a:lumOff val="15000"/>
                  </a:schemeClr>
                </a:solidFill>
              </a:rPr>
              <a:t>S</a:t>
            </a:r>
            <a:r>
              <a:rPr lang="zh-CN" altLang="en-US" sz="2400" dirty="0" smtClean="0">
                <a:solidFill>
                  <a:schemeClr val="bg2">
                    <a:lumMod val="85000"/>
                    <a:lumOff val="15000"/>
                  </a:schemeClr>
                </a:solidFill>
              </a:rPr>
              <a:t>是</a:t>
            </a:r>
            <a:r>
              <a:rPr lang="en-US" altLang="zh-CN" sz="2400" dirty="0" smtClean="0">
                <a:solidFill>
                  <a:schemeClr val="bg2">
                    <a:lumMod val="85000"/>
                    <a:lumOff val="15000"/>
                  </a:schemeClr>
                </a:solidFill>
              </a:rPr>
              <a:t>V</a:t>
            </a:r>
            <a:r>
              <a:rPr lang="zh-CN" altLang="en-US" sz="2400" dirty="0" smtClean="0">
                <a:solidFill>
                  <a:schemeClr val="bg2">
                    <a:lumMod val="85000"/>
                    <a:lumOff val="15000"/>
                  </a:schemeClr>
                </a:solidFill>
              </a:rPr>
              <a:t>的任意一个非空真子集</a:t>
            </a:r>
            <a:r>
              <a:rPr lang="en-US" altLang="zh-CN" sz="2400" dirty="0" smtClean="0">
                <a:solidFill>
                  <a:schemeClr val="bg2">
                    <a:lumMod val="85000"/>
                    <a:lumOff val="15000"/>
                  </a:schemeClr>
                </a:solidFill>
              </a:rPr>
              <a:t>, </a:t>
            </a:r>
            <a:r>
              <a:rPr lang="en-US" altLang="zh-CN" sz="2400" dirty="0" smtClean="0">
                <a:solidFill>
                  <a:schemeClr val="bg2">
                    <a:lumMod val="85000"/>
                    <a:lumOff val="15000"/>
                  </a:schemeClr>
                </a:solidFill>
              </a:rPr>
              <a:t>G</a:t>
            </a:r>
            <a:r>
              <a:rPr lang="en-US" altLang="zh-CN" sz="2400" baseline="-25000" dirty="0" smtClean="0">
                <a:solidFill>
                  <a:schemeClr val="bg2">
                    <a:lumMod val="85000"/>
                    <a:lumOff val="15000"/>
                  </a:schemeClr>
                </a:solidFill>
              </a:rPr>
              <a:t>1</a:t>
            </a:r>
            <a:r>
              <a:rPr lang="en-US" altLang="zh-CN" sz="2400" dirty="0" smtClean="0">
                <a:solidFill>
                  <a:schemeClr val="bg2">
                    <a:lumMod val="85000"/>
                    <a:lumOff val="15000"/>
                  </a:schemeClr>
                </a:solidFill>
              </a:rPr>
              <a:t>, G</a:t>
            </a:r>
            <a:r>
              <a:rPr lang="en-US" altLang="zh-CN" sz="2400" baseline="-25000" dirty="0" smtClean="0">
                <a:solidFill>
                  <a:schemeClr val="bg2">
                    <a:lumMod val="85000"/>
                    <a:lumOff val="15000"/>
                  </a:schemeClr>
                </a:solidFill>
              </a:rPr>
              <a:t>2</a:t>
            </a:r>
            <a:r>
              <a:rPr lang="en-US" altLang="zh-CN" sz="2400" dirty="0" smtClean="0">
                <a:solidFill>
                  <a:schemeClr val="bg2">
                    <a:lumMod val="85000"/>
                    <a:lumOff val="15000"/>
                  </a:schemeClr>
                </a:solidFill>
              </a:rPr>
              <a:t>, …, </a:t>
            </a:r>
            <a:r>
              <a:rPr lang="en-US" altLang="zh-CN" sz="2400" dirty="0" err="1" smtClean="0">
                <a:solidFill>
                  <a:schemeClr val="bg2">
                    <a:lumMod val="85000"/>
                    <a:lumOff val="15000"/>
                  </a:schemeClr>
                </a:solidFill>
              </a:rPr>
              <a:t>G</a:t>
            </a:r>
            <a:r>
              <a:rPr lang="en-US" altLang="zh-CN" sz="2400" baseline="-25000" dirty="0" err="1" smtClean="0">
                <a:solidFill>
                  <a:schemeClr val="bg2">
                    <a:lumMod val="85000"/>
                    <a:lumOff val="15000"/>
                  </a:schemeClr>
                </a:solidFill>
              </a:rPr>
              <a:t>k</a:t>
            </a:r>
            <a:r>
              <a:rPr lang="zh-CN" altLang="en-US" sz="2400" dirty="0" smtClean="0">
                <a:solidFill>
                  <a:schemeClr val="bg2">
                    <a:lumMod val="85000"/>
                    <a:lumOff val="15000"/>
                  </a:schemeClr>
                </a:solidFill>
              </a:rPr>
              <a:t>是</a:t>
            </a:r>
            <a:r>
              <a:rPr lang="en-US" altLang="zh-CN" sz="2400" dirty="0" smtClean="0">
                <a:solidFill>
                  <a:schemeClr val="bg2">
                    <a:lumMod val="85000"/>
                    <a:lumOff val="15000"/>
                  </a:schemeClr>
                </a:solidFill>
              </a:rPr>
              <a:t>G−S</a:t>
            </a:r>
            <a:r>
              <a:rPr lang="zh-CN" altLang="en-US" sz="2400" dirty="0" smtClean="0">
                <a:solidFill>
                  <a:schemeClr val="bg2">
                    <a:lumMod val="85000"/>
                    <a:lumOff val="15000"/>
                  </a:schemeClr>
                </a:solidFill>
              </a:rPr>
              <a:t>的所有</a:t>
            </a:r>
            <a:r>
              <a:rPr lang="zh-CN" altLang="en-US" sz="2400" dirty="0" smtClean="0">
                <a:solidFill>
                  <a:srgbClr val="C00000"/>
                </a:solidFill>
              </a:rPr>
              <a:t>奇分支</a:t>
            </a:r>
            <a:r>
              <a:rPr lang="en-US" altLang="zh-CN" sz="2400" dirty="0" smtClean="0">
                <a:solidFill>
                  <a:schemeClr val="bg2">
                    <a:lumMod val="85000"/>
                    <a:lumOff val="15000"/>
                  </a:schemeClr>
                </a:solidFill>
              </a:rPr>
              <a:t>. </a:t>
            </a:r>
            <a:r>
              <a:rPr lang="en-US" altLang="zh-CN" sz="2400" dirty="0" smtClean="0">
                <a:solidFill>
                  <a:srgbClr val="C00000"/>
                </a:solidFill>
              </a:rPr>
              <a:t>m</a:t>
            </a:r>
            <a:r>
              <a:rPr lang="en-US" altLang="zh-CN" sz="2400" baseline="-25000" dirty="0" smtClean="0">
                <a:solidFill>
                  <a:srgbClr val="C00000"/>
                </a:solidFill>
              </a:rPr>
              <a:t>i</a:t>
            </a:r>
            <a:r>
              <a:rPr lang="en-US" altLang="zh-CN" sz="2400" dirty="0" smtClean="0">
                <a:solidFill>
                  <a:schemeClr val="bg2">
                    <a:lumMod val="85000"/>
                    <a:lumOff val="15000"/>
                  </a:schemeClr>
                </a:solidFill>
              </a:rPr>
              <a:t>(1 </a:t>
            </a:r>
            <a:r>
              <a:rPr lang="en-US" altLang="zh-CN" sz="2400" dirty="0">
                <a:solidFill>
                  <a:schemeClr val="bg2">
                    <a:lumMod val="85000"/>
                    <a:lumOff val="15000"/>
                  </a:schemeClr>
                </a:solidFill>
              </a:rPr>
              <a:t>≤ </a:t>
            </a:r>
            <a:r>
              <a:rPr lang="en-US" altLang="zh-CN" sz="2400" dirty="0" err="1" smtClean="0">
                <a:solidFill>
                  <a:schemeClr val="bg2">
                    <a:lumMod val="85000"/>
                    <a:lumOff val="15000"/>
                  </a:schemeClr>
                </a:solidFill>
              </a:rPr>
              <a:t>i</a:t>
            </a:r>
            <a:r>
              <a:rPr lang="en-US" altLang="zh-CN" sz="2400" dirty="0">
                <a:solidFill>
                  <a:schemeClr val="bg2">
                    <a:lumMod val="85000"/>
                    <a:lumOff val="15000"/>
                  </a:schemeClr>
                </a:solidFill>
              </a:rPr>
              <a:t> ≤ </a:t>
            </a:r>
            <a:r>
              <a:rPr lang="en-US" altLang="zh-CN" sz="2400" dirty="0" smtClean="0">
                <a:solidFill>
                  <a:schemeClr val="bg2">
                    <a:lumMod val="85000"/>
                    <a:lumOff val="15000"/>
                  </a:schemeClr>
                </a:solidFill>
              </a:rPr>
              <a:t>k</a:t>
            </a:r>
            <a:r>
              <a:rPr lang="en-US" altLang="zh-CN" sz="2400" dirty="0">
                <a:solidFill>
                  <a:schemeClr val="bg2">
                    <a:lumMod val="85000"/>
                    <a:lumOff val="15000"/>
                  </a:schemeClr>
                </a:solidFill>
              </a:rPr>
              <a:t>)</a:t>
            </a:r>
            <a:r>
              <a:rPr lang="zh-CN" altLang="en-US" sz="2400" dirty="0" smtClean="0">
                <a:solidFill>
                  <a:schemeClr val="bg2">
                    <a:lumMod val="85000"/>
                    <a:lumOff val="15000"/>
                  </a:schemeClr>
                </a:solidFill>
                <a:latin typeface="宋体" panose="02010600030101010101" pitchFamily="2" charset="-122"/>
              </a:rPr>
              <a:t>表示端点分属于</a:t>
            </a:r>
            <a:r>
              <a:rPr lang="en-US" altLang="zh-CN" sz="2400" dirty="0" smtClean="0">
                <a:solidFill>
                  <a:schemeClr val="bg2">
                    <a:lumMod val="85000"/>
                    <a:lumOff val="15000"/>
                  </a:schemeClr>
                </a:solidFill>
                <a:latin typeface="+mn-lt"/>
              </a:rPr>
              <a:t>S</a:t>
            </a:r>
            <a:r>
              <a:rPr lang="zh-CN" altLang="en-US" sz="2400" dirty="0" smtClean="0">
                <a:solidFill>
                  <a:schemeClr val="bg2">
                    <a:lumMod val="85000"/>
                    <a:lumOff val="15000"/>
                  </a:schemeClr>
                </a:solidFill>
                <a:latin typeface="宋体" panose="02010600030101010101" pitchFamily="2" charset="-122"/>
              </a:rPr>
              <a:t>和</a:t>
            </a:r>
            <a:r>
              <a:rPr lang="en-US" altLang="zh-CN" sz="2400" dirty="0" smtClean="0">
                <a:solidFill>
                  <a:schemeClr val="bg2">
                    <a:lumMod val="85000"/>
                    <a:lumOff val="15000"/>
                  </a:schemeClr>
                </a:solidFill>
                <a:latin typeface="+mn-lt"/>
              </a:rPr>
              <a:t>G</a:t>
            </a:r>
            <a:r>
              <a:rPr lang="en-US" altLang="zh-CN" sz="2400" baseline="-25000" dirty="0" smtClean="0">
                <a:solidFill>
                  <a:schemeClr val="bg2">
                    <a:lumMod val="85000"/>
                    <a:lumOff val="15000"/>
                  </a:schemeClr>
                </a:solidFill>
                <a:latin typeface="+mn-lt"/>
              </a:rPr>
              <a:t>i</a:t>
            </a:r>
            <a:r>
              <a:rPr lang="zh-CN" altLang="en-US" sz="2400" dirty="0" smtClean="0">
                <a:solidFill>
                  <a:schemeClr val="bg2">
                    <a:lumMod val="85000"/>
                    <a:lumOff val="15000"/>
                  </a:schemeClr>
                </a:solidFill>
                <a:latin typeface="宋体" panose="02010600030101010101" pitchFamily="2" charset="-122"/>
              </a:rPr>
              <a:t>的边数</a:t>
            </a:r>
            <a:r>
              <a:rPr lang="en-US" altLang="zh-CN" sz="2400" dirty="0" smtClean="0">
                <a:solidFill>
                  <a:schemeClr val="bg2">
                    <a:lumMod val="85000"/>
                    <a:lumOff val="15000"/>
                  </a:schemeClr>
                </a:solidFill>
                <a:latin typeface="宋体" panose="02010600030101010101" pitchFamily="2" charset="-122"/>
              </a:rPr>
              <a:t>.</a:t>
            </a:r>
            <a:endParaRPr lang="zh-CN" altLang="en-US" sz="2400" dirty="0" smtClean="0">
              <a:solidFill>
                <a:schemeClr val="bg2">
                  <a:lumMod val="85000"/>
                  <a:lumOff val="15000"/>
                </a:schemeClr>
              </a:solidFill>
              <a:latin typeface="宋体" panose="02010600030101010101" pitchFamily="2" charset="-122"/>
            </a:endParaRPr>
          </a:p>
        </p:txBody>
      </p:sp>
      <p:sp>
        <p:nvSpPr>
          <p:cNvPr id="32778" name="Oval 8"/>
          <p:cNvSpPr>
            <a:spLocks noChangeArrowheads="1"/>
          </p:cNvSpPr>
          <p:nvPr/>
        </p:nvSpPr>
        <p:spPr bwMode="auto">
          <a:xfrm>
            <a:off x="3276600" y="2990850"/>
            <a:ext cx="762000" cy="762000"/>
          </a:xfrm>
          <a:prstGeom prst="ellipse">
            <a:avLst/>
          </a:prstGeom>
          <a:noFill/>
          <a:ln w="19050">
            <a:solidFill>
              <a:srgbClr val="81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2779" name="Oval 9"/>
          <p:cNvSpPr>
            <a:spLocks noChangeArrowheads="1"/>
          </p:cNvSpPr>
          <p:nvPr/>
        </p:nvSpPr>
        <p:spPr bwMode="auto">
          <a:xfrm>
            <a:off x="2133600" y="4286250"/>
            <a:ext cx="762000" cy="762000"/>
          </a:xfrm>
          <a:prstGeom prst="ellipse">
            <a:avLst/>
          </a:prstGeom>
          <a:noFill/>
          <a:ln w="19050">
            <a:solidFill>
              <a:srgbClr val="81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2780" name="Oval 10"/>
          <p:cNvSpPr>
            <a:spLocks noChangeArrowheads="1"/>
          </p:cNvSpPr>
          <p:nvPr/>
        </p:nvSpPr>
        <p:spPr bwMode="auto">
          <a:xfrm>
            <a:off x="3429000" y="5124450"/>
            <a:ext cx="762000" cy="762000"/>
          </a:xfrm>
          <a:prstGeom prst="ellipse">
            <a:avLst/>
          </a:prstGeom>
          <a:noFill/>
          <a:ln w="19050">
            <a:solidFill>
              <a:srgbClr val="81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2781" name="Oval 11"/>
          <p:cNvSpPr>
            <a:spLocks noChangeArrowheads="1"/>
          </p:cNvSpPr>
          <p:nvPr/>
        </p:nvSpPr>
        <p:spPr bwMode="auto">
          <a:xfrm>
            <a:off x="4724400" y="4057650"/>
            <a:ext cx="762000" cy="762000"/>
          </a:xfrm>
          <a:prstGeom prst="ellipse">
            <a:avLst/>
          </a:prstGeom>
          <a:noFill/>
          <a:ln w="19050">
            <a:solidFill>
              <a:srgbClr val="81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2782" name="Line 12"/>
          <p:cNvSpPr>
            <a:spLocks noChangeShapeType="1"/>
          </p:cNvSpPr>
          <p:nvPr/>
        </p:nvSpPr>
        <p:spPr bwMode="auto">
          <a:xfrm flipH="1">
            <a:off x="4343400" y="4895850"/>
            <a:ext cx="304800" cy="304800"/>
          </a:xfrm>
          <a:prstGeom prst="line">
            <a:avLst/>
          </a:prstGeom>
          <a:noFill/>
          <a:ln w="19050">
            <a:solidFill>
              <a:srgbClr val="810080"/>
            </a:solidFill>
            <a:prstDash val="sysDot"/>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783" name="Line 13"/>
          <p:cNvSpPr>
            <a:spLocks noChangeShapeType="1"/>
          </p:cNvSpPr>
          <p:nvPr/>
        </p:nvSpPr>
        <p:spPr bwMode="auto">
          <a:xfrm flipH="1">
            <a:off x="2438400" y="3295650"/>
            <a:ext cx="1066800" cy="1295400"/>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784" name="Line 14"/>
          <p:cNvSpPr>
            <a:spLocks noChangeShapeType="1"/>
          </p:cNvSpPr>
          <p:nvPr/>
        </p:nvSpPr>
        <p:spPr bwMode="auto">
          <a:xfrm flipH="1">
            <a:off x="2438400" y="3219450"/>
            <a:ext cx="1295400" cy="1676400"/>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785" name="Line 15"/>
          <p:cNvSpPr>
            <a:spLocks noChangeShapeType="1"/>
          </p:cNvSpPr>
          <p:nvPr/>
        </p:nvSpPr>
        <p:spPr bwMode="auto">
          <a:xfrm flipH="1">
            <a:off x="2667000" y="3143250"/>
            <a:ext cx="914400" cy="1676400"/>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786" name="Line 16"/>
          <p:cNvSpPr>
            <a:spLocks noChangeShapeType="1"/>
          </p:cNvSpPr>
          <p:nvPr/>
        </p:nvSpPr>
        <p:spPr bwMode="auto">
          <a:xfrm>
            <a:off x="3581400" y="3219450"/>
            <a:ext cx="103188" cy="2495550"/>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787" name="Line 17"/>
          <p:cNvSpPr>
            <a:spLocks noChangeShapeType="1"/>
          </p:cNvSpPr>
          <p:nvPr/>
        </p:nvSpPr>
        <p:spPr bwMode="auto">
          <a:xfrm flipH="1">
            <a:off x="3581400" y="3219450"/>
            <a:ext cx="304800" cy="2362200"/>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788" name="Line 18"/>
          <p:cNvSpPr>
            <a:spLocks noChangeShapeType="1"/>
          </p:cNvSpPr>
          <p:nvPr/>
        </p:nvSpPr>
        <p:spPr bwMode="auto">
          <a:xfrm>
            <a:off x="3733800" y="3371850"/>
            <a:ext cx="228600" cy="2133600"/>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789" name="Line 19"/>
          <p:cNvSpPr>
            <a:spLocks noChangeShapeType="1"/>
          </p:cNvSpPr>
          <p:nvPr/>
        </p:nvSpPr>
        <p:spPr bwMode="auto">
          <a:xfrm>
            <a:off x="3733800" y="3143250"/>
            <a:ext cx="361950" cy="2362200"/>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790" name="Line 20"/>
          <p:cNvSpPr>
            <a:spLocks noChangeShapeType="1"/>
          </p:cNvSpPr>
          <p:nvPr/>
        </p:nvSpPr>
        <p:spPr bwMode="auto">
          <a:xfrm>
            <a:off x="3733800" y="3219450"/>
            <a:ext cx="1295400" cy="1143000"/>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791" name="Line 21"/>
          <p:cNvSpPr>
            <a:spLocks noChangeShapeType="1"/>
          </p:cNvSpPr>
          <p:nvPr/>
        </p:nvSpPr>
        <p:spPr bwMode="auto">
          <a:xfrm>
            <a:off x="3886200" y="3448050"/>
            <a:ext cx="1219200" cy="1143000"/>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792" name="Line 22"/>
          <p:cNvSpPr>
            <a:spLocks noChangeShapeType="1"/>
          </p:cNvSpPr>
          <p:nvPr/>
        </p:nvSpPr>
        <p:spPr bwMode="auto">
          <a:xfrm>
            <a:off x="3429000" y="3143250"/>
            <a:ext cx="1752600" cy="1219200"/>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793" name="Text Box 23"/>
          <p:cNvSpPr txBox="1">
            <a:spLocks noChangeArrowheads="1"/>
          </p:cNvSpPr>
          <p:nvPr/>
        </p:nvSpPr>
        <p:spPr bwMode="auto">
          <a:xfrm>
            <a:off x="4038600" y="2686050"/>
            <a:ext cx="473075"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smtClean="0">
                <a:solidFill>
                  <a:schemeClr val="bg2">
                    <a:lumMod val="85000"/>
                    <a:lumOff val="15000"/>
                  </a:schemeClr>
                </a:solidFill>
              </a:rPr>
              <a:t>S</a:t>
            </a:r>
          </a:p>
        </p:txBody>
      </p:sp>
      <p:sp>
        <p:nvSpPr>
          <p:cNvPr id="32794" name="Text Box 24"/>
          <p:cNvSpPr txBox="1">
            <a:spLocks noChangeArrowheads="1"/>
          </p:cNvSpPr>
          <p:nvPr/>
        </p:nvSpPr>
        <p:spPr bwMode="auto">
          <a:xfrm>
            <a:off x="1668463" y="4459288"/>
            <a:ext cx="777875"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smtClean="0">
                <a:solidFill>
                  <a:schemeClr val="bg2">
                    <a:lumMod val="85000"/>
                    <a:lumOff val="15000"/>
                  </a:schemeClr>
                </a:solidFill>
              </a:rPr>
              <a:t>G</a:t>
            </a:r>
            <a:r>
              <a:rPr lang="en-US" altLang="zh-CN" sz="2400" baseline="-25000" smtClean="0">
                <a:solidFill>
                  <a:schemeClr val="bg2">
                    <a:lumMod val="85000"/>
                    <a:lumOff val="15000"/>
                  </a:schemeClr>
                </a:solidFill>
              </a:rPr>
              <a:t>1</a:t>
            </a:r>
          </a:p>
        </p:txBody>
      </p:sp>
      <p:sp>
        <p:nvSpPr>
          <p:cNvPr id="32795" name="Text Box 25"/>
          <p:cNvSpPr txBox="1">
            <a:spLocks noChangeArrowheads="1"/>
          </p:cNvSpPr>
          <p:nvPr/>
        </p:nvSpPr>
        <p:spPr bwMode="auto">
          <a:xfrm>
            <a:off x="2971800" y="5562600"/>
            <a:ext cx="777875"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smtClean="0">
                <a:solidFill>
                  <a:schemeClr val="bg2">
                    <a:lumMod val="85000"/>
                    <a:lumOff val="15000"/>
                  </a:schemeClr>
                </a:solidFill>
              </a:rPr>
              <a:t>G</a:t>
            </a:r>
            <a:r>
              <a:rPr lang="en-US" altLang="zh-CN" sz="2400" baseline="-25000" smtClean="0">
                <a:solidFill>
                  <a:schemeClr val="bg2">
                    <a:lumMod val="85000"/>
                    <a:lumOff val="15000"/>
                  </a:schemeClr>
                </a:solidFill>
              </a:rPr>
              <a:t>2</a:t>
            </a:r>
          </a:p>
        </p:txBody>
      </p:sp>
      <p:sp>
        <p:nvSpPr>
          <p:cNvPr id="32796" name="Text Box 26"/>
          <p:cNvSpPr txBox="1">
            <a:spLocks noChangeArrowheads="1"/>
          </p:cNvSpPr>
          <p:nvPr/>
        </p:nvSpPr>
        <p:spPr bwMode="auto">
          <a:xfrm>
            <a:off x="5334000" y="4616450"/>
            <a:ext cx="777875"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smtClean="0">
                <a:solidFill>
                  <a:schemeClr val="bg2">
                    <a:lumMod val="85000"/>
                    <a:lumOff val="15000"/>
                  </a:schemeClr>
                </a:solidFill>
              </a:rPr>
              <a:t>G</a:t>
            </a:r>
            <a:r>
              <a:rPr lang="en-US" altLang="zh-CN" sz="2400" baseline="-25000" smtClean="0">
                <a:solidFill>
                  <a:schemeClr val="bg2">
                    <a:lumMod val="85000"/>
                    <a:lumOff val="15000"/>
                  </a:schemeClr>
                </a:solidFill>
              </a:rPr>
              <a:t>k</a:t>
            </a:r>
          </a:p>
        </p:txBody>
      </p:sp>
      <p:sp>
        <p:nvSpPr>
          <p:cNvPr id="32775" name="Text Box 28"/>
          <p:cNvSpPr txBox="1">
            <a:spLocks noChangeArrowheads="1"/>
          </p:cNvSpPr>
          <p:nvPr/>
        </p:nvSpPr>
        <p:spPr bwMode="auto">
          <a:xfrm>
            <a:off x="2441575" y="3482975"/>
            <a:ext cx="701675"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dirty="0" smtClean="0">
                <a:solidFill>
                  <a:schemeClr val="bg2">
                    <a:lumMod val="85000"/>
                    <a:lumOff val="15000"/>
                  </a:schemeClr>
                </a:solidFill>
              </a:rPr>
              <a:t>m</a:t>
            </a:r>
            <a:r>
              <a:rPr lang="en-US" altLang="zh-CN" sz="2400" baseline="-25000" dirty="0" smtClean="0">
                <a:solidFill>
                  <a:schemeClr val="bg2">
                    <a:lumMod val="85000"/>
                    <a:lumOff val="15000"/>
                  </a:schemeClr>
                </a:solidFill>
              </a:rPr>
              <a:t>1</a:t>
            </a:r>
          </a:p>
        </p:txBody>
      </p:sp>
      <p:sp>
        <p:nvSpPr>
          <p:cNvPr id="32776" name="Text Box 29"/>
          <p:cNvSpPr txBox="1">
            <a:spLocks noChangeArrowheads="1"/>
          </p:cNvSpPr>
          <p:nvPr/>
        </p:nvSpPr>
        <p:spPr bwMode="auto">
          <a:xfrm>
            <a:off x="3162300" y="4362450"/>
            <a:ext cx="701675"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dirty="0" smtClean="0">
                <a:solidFill>
                  <a:schemeClr val="bg2">
                    <a:lumMod val="85000"/>
                    <a:lumOff val="15000"/>
                  </a:schemeClr>
                </a:solidFill>
              </a:rPr>
              <a:t>m</a:t>
            </a:r>
            <a:r>
              <a:rPr lang="en-US" altLang="zh-CN" sz="2400" baseline="-25000" dirty="0" smtClean="0">
                <a:solidFill>
                  <a:schemeClr val="bg2">
                    <a:lumMod val="85000"/>
                    <a:lumOff val="15000"/>
                  </a:schemeClr>
                </a:solidFill>
              </a:rPr>
              <a:t>2</a:t>
            </a:r>
          </a:p>
        </p:txBody>
      </p:sp>
      <p:sp>
        <p:nvSpPr>
          <p:cNvPr id="32777" name="Text Box 30"/>
          <p:cNvSpPr txBox="1">
            <a:spLocks noChangeArrowheads="1"/>
          </p:cNvSpPr>
          <p:nvPr/>
        </p:nvSpPr>
        <p:spPr bwMode="auto">
          <a:xfrm>
            <a:off x="4419600" y="3448050"/>
            <a:ext cx="701675"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smtClean="0">
                <a:solidFill>
                  <a:schemeClr val="bg2">
                    <a:lumMod val="85000"/>
                    <a:lumOff val="15000"/>
                  </a:schemeClr>
                </a:solidFill>
              </a:rPr>
              <a:t>m</a:t>
            </a:r>
            <a:r>
              <a:rPr lang="en-US" altLang="zh-CN" sz="2400" baseline="-25000" smtClean="0">
                <a:solidFill>
                  <a:schemeClr val="bg2">
                    <a:lumMod val="85000"/>
                    <a:lumOff val="15000"/>
                  </a:schemeClr>
                </a:solidFill>
              </a:rPr>
              <a:t>k</a:t>
            </a:r>
          </a:p>
        </p:txBody>
      </p:sp>
      <p:sp>
        <p:nvSpPr>
          <p:cNvPr id="30" name="Line 22"/>
          <p:cNvSpPr>
            <a:spLocks noChangeShapeType="1"/>
          </p:cNvSpPr>
          <p:nvPr/>
        </p:nvSpPr>
        <p:spPr bwMode="auto">
          <a:xfrm>
            <a:off x="3749675" y="3117850"/>
            <a:ext cx="2514600" cy="74613"/>
          </a:xfrm>
          <a:prstGeom prst="line">
            <a:avLst/>
          </a:prstGeom>
          <a:noFill/>
          <a:ln w="19050">
            <a:solidFill>
              <a:srgbClr val="FF00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1" name="Line 16"/>
          <p:cNvSpPr>
            <a:spLocks noChangeShapeType="1"/>
          </p:cNvSpPr>
          <p:nvPr/>
        </p:nvSpPr>
        <p:spPr bwMode="auto">
          <a:xfrm>
            <a:off x="3629025" y="3390900"/>
            <a:ext cx="228600" cy="2362200"/>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 name="Line 13"/>
          <p:cNvSpPr>
            <a:spLocks noChangeShapeType="1"/>
          </p:cNvSpPr>
          <p:nvPr/>
        </p:nvSpPr>
        <p:spPr bwMode="auto">
          <a:xfrm flipH="1">
            <a:off x="3795713" y="2997200"/>
            <a:ext cx="2490787" cy="241300"/>
          </a:xfrm>
          <a:prstGeom prst="line">
            <a:avLst/>
          </a:prstGeom>
          <a:noFill/>
          <a:ln w="19050">
            <a:solidFill>
              <a:srgbClr val="FF00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3" name="Text Box 26"/>
          <p:cNvSpPr txBox="1">
            <a:spLocks noChangeArrowheads="1"/>
          </p:cNvSpPr>
          <p:nvPr/>
        </p:nvSpPr>
        <p:spPr bwMode="auto">
          <a:xfrm>
            <a:off x="5832475" y="3540125"/>
            <a:ext cx="1673225" cy="4619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dirty="0" smtClean="0">
                <a:solidFill>
                  <a:schemeClr val="bg2">
                    <a:lumMod val="85000"/>
                    <a:lumOff val="15000"/>
                  </a:schemeClr>
                </a:solidFill>
              </a:rPr>
              <a:t>H</a:t>
            </a:r>
            <a:r>
              <a:rPr lang="en-US" altLang="zh-CN" sz="2400" baseline="-25000" dirty="0" smtClean="0">
                <a:solidFill>
                  <a:schemeClr val="bg2">
                    <a:lumMod val="85000"/>
                    <a:lumOff val="15000"/>
                  </a:schemeClr>
                </a:solidFill>
              </a:rPr>
              <a:t>1</a:t>
            </a:r>
            <a:r>
              <a:rPr lang="en-US" altLang="zh-CN" sz="2400" dirty="0" smtClean="0">
                <a:solidFill>
                  <a:schemeClr val="bg2">
                    <a:lumMod val="85000"/>
                    <a:lumOff val="15000"/>
                  </a:schemeClr>
                </a:solidFill>
              </a:rPr>
              <a:t>(</a:t>
            </a:r>
            <a:r>
              <a:rPr lang="zh-CN" altLang="en-US" sz="2400" dirty="0" smtClean="0">
                <a:solidFill>
                  <a:schemeClr val="bg2">
                    <a:lumMod val="85000"/>
                    <a:lumOff val="15000"/>
                  </a:schemeClr>
                </a:solidFill>
              </a:rPr>
              <a:t>偶分支</a:t>
            </a:r>
            <a:r>
              <a:rPr lang="en-US" altLang="zh-CN" sz="2400" dirty="0" smtClean="0">
                <a:solidFill>
                  <a:schemeClr val="bg2">
                    <a:lumMod val="85000"/>
                    <a:lumOff val="15000"/>
                  </a:schemeClr>
                </a:solidFill>
              </a:rPr>
              <a:t>)</a:t>
            </a:r>
          </a:p>
        </p:txBody>
      </p:sp>
      <p:sp>
        <p:nvSpPr>
          <p:cNvPr id="2" name="矩形 1"/>
          <p:cNvSpPr>
            <a:spLocks noChangeArrowheads="1"/>
          </p:cNvSpPr>
          <p:nvPr/>
        </p:nvSpPr>
        <p:spPr bwMode="auto">
          <a:xfrm>
            <a:off x="5935663" y="2773363"/>
            <a:ext cx="762000" cy="7620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2101"/>
                                        </p:tgtEl>
                                        <p:attrNameLst>
                                          <p:attrName>style.visibility</p:attrName>
                                        </p:attrNameLst>
                                      </p:cBhvr>
                                      <p:to>
                                        <p:strVal val="visible"/>
                                      </p:to>
                                    </p:set>
                                    <p:anim calcmode="lin" valueType="num">
                                      <p:cBhvr additive="base">
                                        <p:cTn id="7" dur="500" fill="hold"/>
                                        <p:tgtEl>
                                          <p:spTgt spid="772101"/>
                                        </p:tgtEl>
                                        <p:attrNameLst>
                                          <p:attrName>ppt_x</p:attrName>
                                        </p:attrNameLst>
                                      </p:cBhvr>
                                      <p:tavLst>
                                        <p:tav tm="0">
                                          <p:val>
                                            <p:strVal val="#ppt_x"/>
                                          </p:val>
                                        </p:tav>
                                        <p:tav tm="100000">
                                          <p:val>
                                            <p:strVal val="#ppt_x"/>
                                          </p:val>
                                        </p:tav>
                                      </p:tavLst>
                                    </p:anim>
                                    <p:anim calcmode="lin" valueType="num">
                                      <p:cBhvr additive="base">
                                        <p:cTn id="8" dur="500" fill="hold"/>
                                        <p:tgtEl>
                                          <p:spTgt spid="77210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72103"/>
                                        </p:tgtEl>
                                        <p:attrNameLst>
                                          <p:attrName>style.visibility</p:attrName>
                                        </p:attrNameLst>
                                      </p:cBhvr>
                                      <p:to>
                                        <p:strVal val="visible"/>
                                      </p:to>
                                    </p:set>
                                    <p:anim calcmode="lin" valueType="num">
                                      <p:cBhvr additive="base">
                                        <p:cTn id="13" dur="500" fill="hold"/>
                                        <p:tgtEl>
                                          <p:spTgt spid="772103"/>
                                        </p:tgtEl>
                                        <p:attrNameLst>
                                          <p:attrName>ppt_x</p:attrName>
                                        </p:attrNameLst>
                                      </p:cBhvr>
                                      <p:tavLst>
                                        <p:tav tm="0">
                                          <p:val>
                                            <p:strVal val="#ppt_x"/>
                                          </p:val>
                                        </p:tav>
                                        <p:tav tm="100000">
                                          <p:val>
                                            <p:strVal val="#ppt_x"/>
                                          </p:val>
                                        </p:tav>
                                      </p:tavLst>
                                    </p:anim>
                                    <p:anim calcmode="lin" valueType="num">
                                      <p:cBhvr additive="base">
                                        <p:cTn id="14" dur="500" fill="hold"/>
                                        <p:tgtEl>
                                          <p:spTgt spid="77210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2778"/>
                                        </p:tgtEl>
                                        <p:attrNameLst>
                                          <p:attrName>style.visibility</p:attrName>
                                        </p:attrNameLst>
                                      </p:cBhvr>
                                      <p:to>
                                        <p:strVal val="visible"/>
                                      </p:to>
                                    </p:set>
                                    <p:animEffect transition="in" filter="fade">
                                      <p:cBhvr>
                                        <p:cTn id="19" dur="500"/>
                                        <p:tgtEl>
                                          <p:spTgt spid="3277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793"/>
                                        </p:tgtEl>
                                        <p:attrNameLst>
                                          <p:attrName>style.visibility</p:attrName>
                                        </p:attrNameLst>
                                      </p:cBhvr>
                                      <p:to>
                                        <p:strVal val="visible"/>
                                      </p:to>
                                    </p:set>
                                    <p:animEffect transition="in" filter="fade">
                                      <p:cBhvr>
                                        <p:cTn id="22" dur="500"/>
                                        <p:tgtEl>
                                          <p:spTgt spid="327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2785"/>
                                        </p:tgtEl>
                                        <p:attrNameLst>
                                          <p:attrName>style.visibility</p:attrName>
                                        </p:attrNameLst>
                                      </p:cBhvr>
                                      <p:to>
                                        <p:strVal val="visible"/>
                                      </p:to>
                                    </p:set>
                                    <p:animEffect transition="in" filter="fade">
                                      <p:cBhvr>
                                        <p:cTn id="27" dur="500"/>
                                        <p:tgtEl>
                                          <p:spTgt spid="32785"/>
                                        </p:tgtEl>
                                      </p:cBhvr>
                                    </p:animEffect>
                                  </p:childTnLst>
                                </p:cTn>
                              </p:par>
                              <p:par>
                                <p:cTn id="28" presetID="10" presetClass="entr" presetSubtype="0" fill="hold" nodeType="withEffect">
                                  <p:stCondLst>
                                    <p:cond delay="0"/>
                                  </p:stCondLst>
                                  <p:childTnLst>
                                    <p:set>
                                      <p:cBhvr>
                                        <p:cTn id="29" dur="1" fill="hold">
                                          <p:stCondLst>
                                            <p:cond delay="0"/>
                                          </p:stCondLst>
                                        </p:cTn>
                                        <p:tgtEl>
                                          <p:spTgt spid="32784"/>
                                        </p:tgtEl>
                                        <p:attrNameLst>
                                          <p:attrName>style.visibility</p:attrName>
                                        </p:attrNameLst>
                                      </p:cBhvr>
                                      <p:to>
                                        <p:strVal val="visible"/>
                                      </p:to>
                                    </p:set>
                                    <p:animEffect transition="in" filter="fade">
                                      <p:cBhvr>
                                        <p:cTn id="30" dur="500"/>
                                        <p:tgtEl>
                                          <p:spTgt spid="32784"/>
                                        </p:tgtEl>
                                      </p:cBhvr>
                                    </p:animEffect>
                                  </p:childTnLst>
                                </p:cTn>
                              </p:par>
                              <p:par>
                                <p:cTn id="31" presetID="10" presetClass="entr" presetSubtype="0" fill="hold" nodeType="withEffect">
                                  <p:stCondLst>
                                    <p:cond delay="0"/>
                                  </p:stCondLst>
                                  <p:childTnLst>
                                    <p:set>
                                      <p:cBhvr>
                                        <p:cTn id="32" dur="1" fill="hold">
                                          <p:stCondLst>
                                            <p:cond delay="0"/>
                                          </p:stCondLst>
                                        </p:cTn>
                                        <p:tgtEl>
                                          <p:spTgt spid="32783"/>
                                        </p:tgtEl>
                                        <p:attrNameLst>
                                          <p:attrName>style.visibility</p:attrName>
                                        </p:attrNameLst>
                                      </p:cBhvr>
                                      <p:to>
                                        <p:strVal val="visible"/>
                                      </p:to>
                                    </p:set>
                                    <p:animEffect transition="in" filter="fade">
                                      <p:cBhvr>
                                        <p:cTn id="33" dur="500"/>
                                        <p:tgtEl>
                                          <p:spTgt spid="3278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779"/>
                                        </p:tgtEl>
                                        <p:attrNameLst>
                                          <p:attrName>style.visibility</p:attrName>
                                        </p:attrNameLst>
                                      </p:cBhvr>
                                      <p:to>
                                        <p:strVal val="visible"/>
                                      </p:to>
                                    </p:set>
                                    <p:animEffect transition="in" filter="fade">
                                      <p:cBhvr>
                                        <p:cTn id="36" dur="500"/>
                                        <p:tgtEl>
                                          <p:spTgt spid="3277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2794"/>
                                        </p:tgtEl>
                                        <p:attrNameLst>
                                          <p:attrName>style.visibility</p:attrName>
                                        </p:attrNameLst>
                                      </p:cBhvr>
                                      <p:to>
                                        <p:strVal val="visible"/>
                                      </p:to>
                                    </p:set>
                                    <p:animEffect transition="in" filter="fade">
                                      <p:cBhvr>
                                        <p:cTn id="39" dur="500"/>
                                        <p:tgtEl>
                                          <p:spTgt spid="3279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2775"/>
                                        </p:tgtEl>
                                        <p:attrNameLst>
                                          <p:attrName>style.visibility</p:attrName>
                                        </p:attrNameLst>
                                      </p:cBhvr>
                                      <p:to>
                                        <p:strVal val="visible"/>
                                      </p:to>
                                    </p:set>
                                    <p:animEffect transition="in" filter="fade">
                                      <p:cBhvr>
                                        <p:cTn id="42" dur="500"/>
                                        <p:tgtEl>
                                          <p:spTgt spid="3277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32787"/>
                                        </p:tgtEl>
                                        <p:attrNameLst>
                                          <p:attrName>style.visibility</p:attrName>
                                        </p:attrNameLst>
                                      </p:cBhvr>
                                      <p:to>
                                        <p:strVal val="visible"/>
                                      </p:to>
                                    </p:set>
                                    <p:animEffect transition="in" filter="fade">
                                      <p:cBhvr>
                                        <p:cTn id="47" dur="500"/>
                                        <p:tgtEl>
                                          <p:spTgt spid="32787"/>
                                        </p:tgtEl>
                                      </p:cBhvr>
                                    </p:animEffect>
                                  </p:childTnLst>
                                </p:cTn>
                              </p:par>
                              <p:par>
                                <p:cTn id="48" presetID="10" presetClass="entr" presetSubtype="0" fill="hold" nodeType="withEffect">
                                  <p:stCondLst>
                                    <p:cond delay="0"/>
                                  </p:stCondLst>
                                  <p:childTnLst>
                                    <p:set>
                                      <p:cBhvr>
                                        <p:cTn id="49" dur="1" fill="hold">
                                          <p:stCondLst>
                                            <p:cond delay="0"/>
                                          </p:stCondLst>
                                        </p:cTn>
                                        <p:tgtEl>
                                          <p:spTgt spid="32786"/>
                                        </p:tgtEl>
                                        <p:attrNameLst>
                                          <p:attrName>style.visibility</p:attrName>
                                        </p:attrNameLst>
                                      </p:cBhvr>
                                      <p:to>
                                        <p:strVal val="visible"/>
                                      </p:to>
                                    </p:set>
                                    <p:animEffect transition="in" filter="fade">
                                      <p:cBhvr>
                                        <p:cTn id="50" dur="500"/>
                                        <p:tgtEl>
                                          <p:spTgt spid="32786"/>
                                        </p:tgtEl>
                                      </p:cBhvr>
                                    </p:animEffect>
                                  </p:childTnLst>
                                </p:cTn>
                              </p:par>
                              <p:par>
                                <p:cTn id="51" presetID="10"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nodeType="withEffect">
                                  <p:stCondLst>
                                    <p:cond delay="0"/>
                                  </p:stCondLst>
                                  <p:childTnLst>
                                    <p:set>
                                      <p:cBhvr>
                                        <p:cTn id="55" dur="1" fill="hold">
                                          <p:stCondLst>
                                            <p:cond delay="0"/>
                                          </p:stCondLst>
                                        </p:cTn>
                                        <p:tgtEl>
                                          <p:spTgt spid="32788"/>
                                        </p:tgtEl>
                                        <p:attrNameLst>
                                          <p:attrName>style.visibility</p:attrName>
                                        </p:attrNameLst>
                                      </p:cBhvr>
                                      <p:to>
                                        <p:strVal val="visible"/>
                                      </p:to>
                                    </p:set>
                                    <p:animEffect transition="in" filter="fade">
                                      <p:cBhvr>
                                        <p:cTn id="56" dur="500"/>
                                        <p:tgtEl>
                                          <p:spTgt spid="32788"/>
                                        </p:tgtEl>
                                      </p:cBhvr>
                                    </p:animEffect>
                                  </p:childTnLst>
                                </p:cTn>
                              </p:par>
                              <p:par>
                                <p:cTn id="57" presetID="10" presetClass="entr" presetSubtype="0" fill="hold" nodeType="withEffect">
                                  <p:stCondLst>
                                    <p:cond delay="0"/>
                                  </p:stCondLst>
                                  <p:childTnLst>
                                    <p:set>
                                      <p:cBhvr>
                                        <p:cTn id="58" dur="1" fill="hold">
                                          <p:stCondLst>
                                            <p:cond delay="0"/>
                                          </p:stCondLst>
                                        </p:cTn>
                                        <p:tgtEl>
                                          <p:spTgt spid="32789"/>
                                        </p:tgtEl>
                                        <p:attrNameLst>
                                          <p:attrName>style.visibility</p:attrName>
                                        </p:attrNameLst>
                                      </p:cBhvr>
                                      <p:to>
                                        <p:strVal val="visible"/>
                                      </p:to>
                                    </p:set>
                                    <p:animEffect transition="in" filter="fade">
                                      <p:cBhvr>
                                        <p:cTn id="59" dur="500"/>
                                        <p:tgtEl>
                                          <p:spTgt spid="3278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780"/>
                                        </p:tgtEl>
                                        <p:attrNameLst>
                                          <p:attrName>style.visibility</p:attrName>
                                        </p:attrNameLst>
                                      </p:cBhvr>
                                      <p:to>
                                        <p:strVal val="visible"/>
                                      </p:to>
                                    </p:set>
                                    <p:animEffect transition="in" filter="fade">
                                      <p:cBhvr>
                                        <p:cTn id="62" dur="500"/>
                                        <p:tgtEl>
                                          <p:spTgt spid="3278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2795"/>
                                        </p:tgtEl>
                                        <p:attrNameLst>
                                          <p:attrName>style.visibility</p:attrName>
                                        </p:attrNameLst>
                                      </p:cBhvr>
                                      <p:to>
                                        <p:strVal val="visible"/>
                                      </p:to>
                                    </p:set>
                                    <p:animEffect transition="in" filter="fade">
                                      <p:cBhvr>
                                        <p:cTn id="65" dur="500"/>
                                        <p:tgtEl>
                                          <p:spTgt spid="3279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2776"/>
                                        </p:tgtEl>
                                        <p:attrNameLst>
                                          <p:attrName>style.visibility</p:attrName>
                                        </p:attrNameLst>
                                      </p:cBhvr>
                                      <p:to>
                                        <p:strVal val="visible"/>
                                      </p:to>
                                    </p:set>
                                    <p:animEffect transition="in" filter="fade">
                                      <p:cBhvr>
                                        <p:cTn id="68" dur="500"/>
                                        <p:tgtEl>
                                          <p:spTgt spid="3277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0" presetClass="entr" presetSubtype="0" fill="hold" nodeType="clickEffect">
                                  <p:stCondLst>
                                    <p:cond delay="0"/>
                                  </p:stCondLst>
                                  <p:childTnLst>
                                    <p:set>
                                      <p:cBhvr>
                                        <p:cTn id="72" dur="1" fill="hold">
                                          <p:stCondLst>
                                            <p:cond delay="0"/>
                                          </p:stCondLst>
                                        </p:cTn>
                                        <p:tgtEl>
                                          <p:spTgt spid="32782"/>
                                        </p:tgtEl>
                                        <p:attrNameLst>
                                          <p:attrName>style.visibility</p:attrName>
                                        </p:attrNameLst>
                                      </p:cBhvr>
                                      <p:to>
                                        <p:strVal val="visible"/>
                                      </p:to>
                                    </p:set>
                                    <p:animEffect transition="in" filter="fade">
                                      <p:cBhvr>
                                        <p:cTn id="73" dur="500"/>
                                        <p:tgtEl>
                                          <p:spTgt spid="3278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0" presetClass="entr" presetSubtype="0" fill="hold" nodeType="clickEffect">
                                  <p:stCondLst>
                                    <p:cond delay="0"/>
                                  </p:stCondLst>
                                  <p:childTnLst>
                                    <p:set>
                                      <p:cBhvr>
                                        <p:cTn id="77" dur="1" fill="hold">
                                          <p:stCondLst>
                                            <p:cond delay="0"/>
                                          </p:stCondLst>
                                        </p:cTn>
                                        <p:tgtEl>
                                          <p:spTgt spid="32790"/>
                                        </p:tgtEl>
                                        <p:attrNameLst>
                                          <p:attrName>style.visibility</p:attrName>
                                        </p:attrNameLst>
                                      </p:cBhvr>
                                      <p:to>
                                        <p:strVal val="visible"/>
                                      </p:to>
                                    </p:set>
                                    <p:animEffect transition="in" filter="fade">
                                      <p:cBhvr>
                                        <p:cTn id="78" dur="500"/>
                                        <p:tgtEl>
                                          <p:spTgt spid="32790"/>
                                        </p:tgtEl>
                                      </p:cBhvr>
                                    </p:animEffect>
                                  </p:childTnLst>
                                </p:cTn>
                              </p:par>
                              <p:par>
                                <p:cTn id="79" presetID="10" presetClass="entr" presetSubtype="0" fill="hold" nodeType="withEffect">
                                  <p:stCondLst>
                                    <p:cond delay="0"/>
                                  </p:stCondLst>
                                  <p:childTnLst>
                                    <p:set>
                                      <p:cBhvr>
                                        <p:cTn id="80" dur="1" fill="hold">
                                          <p:stCondLst>
                                            <p:cond delay="0"/>
                                          </p:stCondLst>
                                        </p:cTn>
                                        <p:tgtEl>
                                          <p:spTgt spid="32792"/>
                                        </p:tgtEl>
                                        <p:attrNameLst>
                                          <p:attrName>style.visibility</p:attrName>
                                        </p:attrNameLst>
                                      </p:cBhvr>
                                      <p:to>
                                        <p:strVal val="visible"/>
                                      </p:to>
                                    </p:set>
                                    <p:animEffect transition="in" filter="fade">
                                      <p:cBhvr>
                                        <p:cTn id="81" dur="500"/>
                                        <p:tgtEl>
                                          <p:spTgt spid="32792"/>
                                        </p:tgtEl>
                                      </p:cBhvr>
                                    </p:animEffect>
                                  </p:childTnLst>
                                </p:cTn>
                              </p:par>
                              <p:par>
                                <p:cTn id="82" presetID="10" presetClass="entr" presetSubtype="0" fill="hold" nodeType="withEffect">
                                  <p:stCondLst>
                                    <p:cond delay="0"/>
                                  </p:stCondLst>
                                  <p:childTnLst>
                                    <p:set>
                                      <p:cBhvr>
                                        <p:cTn id="83" dur="1" fill="hold">
                                          <p:stCondLst>
                                            <p:cond delay="0"/>
                                          </p:stCondLst>
                                        </p:cTn>
                                        <p:tgtEl>
                                          <p:spTgt spid="32791"/>
                                        </p:tgtEl>
                                        <p:attrNameLst>
                                          <p:attrName>style.visibility</p:attrName>
                                        </p:attrNameLst>
                                      </p:cBhvr>
                                      <p:to>
                                        <p:strVal val="visible"/>
                                      </p:to>
                                    </p:set>
                                    <p:animEffect transition="in" filter="fade">
                                      <p:cBhvr>
                                        <p:cTn id="84" dur="500"/>
                                        <p:tgtEl>
                                          <p:spTgt spid="3279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2781"/>
                                        </p:tgtEl>
                                        <p:attrNameLst>
                                          <p:attrName>style.visibility</p:attrName>
                                        </p:attrNameLst>
                                      </p:cBhvr>
                                      <p:to>
                                        <p:strVal val="visible"/>
                                      </p:to>
                                    </p:set>
                                    <p:animEffect transition="in" filter="fade">
                                      <p:cBhvr>
                                        <p:cTn id="87" dur="500"/>
                                        <p:tgtEl>
                                          <p:spTgt spid="3278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2796"/>
                                        </p:tgtEl>
                                        <p:attrNameLst>
                                          <p:attrName>style.visibility</p:attrName>
                                        </p:attrNameLst>
                                      </p:cBhvr>
                                      <p:to>
                                        <p:strVal val="visible"/>
                                      </p:to>
                                    </p:set>
                                    <p:animEffect transition="in" filter="fade">
                                      <p:cBhvr>
                                        <p:cTn id="90" dur="500"/>
                                        <p:tgtEl>
                                          <p:spTgt spid="3279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2777"/>
                                        </p:tgtEl>
                                        <p:attrNameLst>
                                          <p:attrName>style.visibility</p:attrName>
                                        </p:attrNameLst>
                                      </p:cBhvr>
                                      <p:to>
                                        <p:strVal val="visible"/>
                                      </p:to>
                                    </p:set>
                                    <p:animEffect transition="in" filter="fade">
                                      <p:cBhvr>
                                        <p:cTn id="93" dur="500"/>
                                        <p:tgtEl>
                                          <p:spTgt spid="32777"/>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0" presetClass="entr" presetSubtype="0" fill="hold" nodeType="click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fade">
                                      <p:cBhvr>
                                        <p:cTn id="98" dur="500"/>
                                        <p:tgtEl>
                                          <p:spTgt spid="30"/>
                                        </p:tgtEl>
                                      </p:cBhvr>
                                    </p:animEffect>
                                  </p:childTnLst>
                                </p:cTn>
                              </p:par>
                              <p:par>
                                <p:cTn id="99" presetID="10" presetClass="entr" presetSubtype="0" fill="hold" nodeType="with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fade">
                                      <p:cBhvr>
                                        <p:cTn id="101" dur="500"/>
                                        <p:tgtEl>
                                          <p:spTgt spid="3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
                                        </p:tgtEl>
                                        <p:attrNameLst>
                                          <p:attrName>style.visibility</p:attrName>
                                        </p:attrNameLst>
                                      </p:cBhvr>
                                      <p:to>
                                        <p:strVal val="visible"/>
                                      </p:to>
                                    </p:set>
                                    <p:animEffect transition="in" filter="fade">
                                      <p:cBhvr>
                                        <p:cTn id="104" dur="500"/>
                                        <p:tgtEl>
                                          <p:spTgt spid="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fade">
                                      <p:cBhvr>
                                        <p:cTn id="10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101" grpId="0" animBg="1"/>
      <p:bldP spid="772103" grpId="0"/>
      <p:bldP spid="32778" grpId="0" animBg="1"/>
      <p:bldP spid="32779" grpId="0" animBg="1"/>
      <p:bldP spid="32780" grpId="0" animBg="1"/>
      <p:bldP spid="32781" grpId="0" animBg="1"/>
      <p:bldP spid="32793" grpId="0"/>
      <p:bldP spid="32794" grpId="0"/>
      <p:bldP spid="32795" grpId="0"/>
      <p:bldP spid="32796" grpId="0"/>
      <p:bldP spid="32775" grpId="0"/>
      <p:bldP spid="32776" grpId="0"/>
      <p:bldP spid="32777" grpId="0"/>
      <p:bldP spid="33" grpId="0"/>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xfrm>
            <a:off x="7226300" y="6400800"/>
            <a:ext cx="1905000" cy="457200"/>
          </a:xfrm>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260A1765-CD08-485B-805A-31A707A7E139}" type="slidenum">
              <a:rPr kumimoji="0" lang="zh-CN" altLang="en-US" sz="1400" smtClean="0">
                <a:solidFill>
                  <a:schemeClr val="bg2">
                    <a:lumMod val="85000"/>
                    <a:lumOff val="15000"/>
                  </a:schemeClr>
                </a:solidFill>
              </a:rPr>
              <a:pPr>
                <a:spcBef>
                  <a:spcPct val="0"/>
                </a:spcBef>
                <a:buClrTx/>
                <a:buSzTx/>
                <a:buFontTx/>
                <a:buNone/>
                <a:defRPr/>
              </a:pPr>
              <a:t>27</a:t>
            </a:fld>
            <a:endParaRPr kumimoji="0" lang="en-US" altLang="zh-CN" sz="1400" smtClean="0">
              <a:solidFill>
                <a:schemeClr val="bg2">
                  <a:lumMod val="85000"/>
                  <a:lumOff val="15000"/>
                </a:schemeClr>
              </a:solidFill>
            </a:endParaRPr>
          </a:p>
        </p:txBody>
      </p:sp>
      <p:sp>
        <p:nvSpPr>
          <p:cNvPr id="773123" name="Text Box 3"/>
          <p:cNvSpPr txBox="1">
            <a:spLocks noChangeArrowheads="1"/>
          </p:cNvSpPr>
          <p:nvPr/>
        </p:nvSpPr>
        <p:spPr bwMode="auto">
          <a:xfrm>
            <a:off x="333375" y="928688"/>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下面分析</a:t>
            </a:r>
            <a:r>
              <a:rPr lang="en-US" altLang="zh-CN" sz="2400" dirty="0" smtClean="0">
                <a:solidFill>
                  <a:schemeClr val="bg2">
                    <a:lumMod val="85000"/>
                    <a:lumOff val="15000"/>
                  </a:schemeClr>
                </a:solidFill>
              </a:rPr>
              <a:t>m</a:t>
            </a:r>
            <a:r>
              <a:rPr lang="en-US" altLang="zh-CN" sz="2400" baseline="-25000" dirty="0" smtClean="0">
                <a:solidFill>
                  <a:schemeClr val="bg2">
                    <a:lumMod val="85000"/>
                    <a:lumOff val="15000"/>
                  </a:schemeClr>
                </a:solidFill>
              </a:rPr>
              <a:t>i</a:t>
            </a:r>
            <a:endParaRPr lang="en-US" altLang="zh-CN" sz="2400" baseline="-25000" dirty="0" smtClean="0">
              <a:solidFill>
                <a:schemeClr val="bg2">
                  <a:lumMod val="85000"/>
                  <a:lumOff val="15000"/>
                </a:schemeClr>
              </a:solidFill>
              <a:latin typeface="宋体" panose="02010600030101010101" pitchFamily="2" charset="-122"/>
            </a:endParaRPr>
          </a:p>
        </p:txBody>
      </p:sp>
      <p:sp>
        <p:nvSpPr>
          <p:cNvPr id="773148" name="Text Box 28"/>
          <p:cNvSpPr txBox="1">
            <a:spLocks noChangeArrowheads="1"/>
          </p:cNvSpPr>
          <p:nvPr/>
        </p:nvSpPr>
        <p:spPr bwMode="auto">
          <a:xfrm>
            <a:off x="336550" y="1379538"/>
            <a:ext cx="31242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chemeClr val="bg2">
                    <a:lumMod val="85000"/>
                    <a:lumOff val="15000"/>
                  </a:schemeClr>
                </a:solidFill>
              </a:rPr>
              <a:t> </a:t>
            </a:r>
            <a:r>
              <a:rPr lang="zh-CN" altLang="en-US" sz="2400" dirty="0" smtClean="0">
                <a:solidFill>
                  <a:schemeClr val="bg2">
                    <a:lumMod val="85000"/>
                    <a:lumOff val="15000"/>
                  </a:schemeClr>
                </a:solidFill>
              </a:rPr>
              <a:t>   在</a:t>
            </a:r>
            <a:r>
              <a:rPr lang="en-US" altLang="zh-CN" sz="2400" dirty="0" err="1" smtClean="0">
                <a:solidFill>
                  <a:schemeClr val="bg2">
                    <a:lumMod val="85000"/>
                    <a:lumOff val="15000"/>
                  </a:schemeClr>
                </a:solidFill>
              </a:rPr>
              <a:t>G</a:t>
            </a:r>
            <a:r>
              <a:rPr lang="en-US" altLang="zh-CN" sz="2400" baseline="-25000" dirty="0" err="1" smtClean="0">
                <a:solidFill>
                  <a:schemeClr val="bg2">
                    <a:lumMod val="85000"/>
                    <a:lumOff val="15000"/>
                  </a:schemeClr>
                </a:solidFill>
              </a:rPr>
              <a:t>i</a:t>
            </a:r>
            <a:r>
              <a:rPr lang="zh-CN" altLang="en-US" sz="2400" dirty="0" smtClean="0">
                <a:solidFill>
                  <a:schemeClr val="bg2">
                    <a:lumMod val="85000"/>
                    <a:lumOff val="15000"/>
                  </a:schemeClr>
                </a:solidFill>
              </a:rPr>
              <a:t>中</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所有顶点度和为</a:t>
            </a:r>
            <a:r>
              <a:rPr lang="en-US" altLang="zh-CN" sz="2400" dirty="0" smtClean="0">
                <a:solidFill>
                  <a:schemeClr val="bg2">
                    <a:lumMod val="85000"/>
                    <a:lumOff val="15000"/>
                  </a:schemeClr>
                </a:solidFill>
              </a:rPr>
              <a:t>2</a:t>
            </a:r>
            <a:r>
              <a:rPr lang="en-US" altLang="zh-CN" sz="2400" dirty="0" smtClean="0">
                <a:solidFill>
                  <a:schemeClr val="bg2">
                    <a:lumMod val="85000"/>
                    <a:lumOff val="15000"/>
                  </a:schemeClr>
                </a:solidFill>
                <a:cs typeface="Times New Roman" panose="02020603050405020304" pitchFamily="18" charset="0"/>
              </a:rPr>
              <a:t>|E(</a:t>
            </a:r>
            <a:r>
              <a:rPr lang="en-US" altLang="zh-CN" sz="2400" dirty="0" err="1" smtClean="0">
                <a:solidFill>
                  <a:schemeClr val="bg2">
                    <a:lumMod val="85000"/>
                    <a:lumOff val="15000"/>
                  </a:schemeClr>
                </a:solidFill>
                <a:cs typeface="Times New Roman" panose="02020603050405020304" pitchFamily="18" charset="0"/>
              </a:rPr>
              <a:t>G</a:t>
            </a:r>
            <a:r>
              <a:rPr lang="en-US" altLang="zh-CN" sz="2400" baseline="-25000" dirty="0" err="1" smtClean="0">
                <a:solidFill>
                  <a:schemeClr val="bg2">
                    <a:lumMod val="85000"/>
                    <a:lumOff val="15000"/>
                  </a:schemeClr>
                </a:solidFill>
                <a:cs typeface="Times New Roman" panose="02020603050405020304" pitchFamily="18" charset="0"/>
              </a:rPr>
              <a:t>i</a:t>
            </a:r>
            <a:r>
              <a:rPr lang="en-US" altLang="zh-CN" sz="2400" dirty="0" smtClean="0">
                <a:solidFill>
                  <a:schemeClr val="bg2">
                    <a:lumMod val="85000"/>
                    <a:lumOff val="15000"/>
                  </a:schemeClr>
                </a:solidFill>
                <a:cs typeface="Times New Roman" panose="02020603050405020304" pitchFamily="18" charset="0"/>
              </a:rPr>
              <a:t>)|.</a:t>
            </a:r>
            <a:endParaRPr lang="zh-CN" altLang="en-US" sz="2400" dirty="0" smtClean="0">
              <a:solidFill>
                <a:schemeClr val="bg2">
                  <a:lumMod val="85000"/>
                  <a:lumOff val="15000"/>
                </a:schemeClr>
              </a:solidFill>
              <a:cs typeface="Times New Roman" panose="02020603050405020304" pitchFamily="18" charset="0"/>
            </a:endParaRPr>
          </a:p>
        </p:txBody>
      </p:sp>
      <p:sp>
        <p:nvSpPr>
          <p:cNvPr id="773149" name="Text Box 29"/>
          <p:cNvSpPr txBox="1">
            <a:spLocks noChangeArrowheads="1"/>
          </p:cNvSpPr>
          <p:nvPr/>
        </p:nvSpPr>
        <p:spPr bwMode="auto">
          <a:xfrm>
            <a:off x="333375" y="2141538"/>
            <a:ext cx="34290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在</a:t>
            </a:r>
            <a:r>
              <a:rPr lang="en-US" altLang="zh-CN" sz="2400" dirty="0" err="1" smtClean="0">
                <a:solidFill>
                  <a:schemeClr val="bg2">
                    <a:lumMod val="85000"/>
                    <a:lumOff val="15000"/>
                  </a:schemeClr>
                </a:solidFill>
              </a:rPr>
              <a:t>G</a:t>
            </a:r>
            <a:r>
              <a:rPr lang="en-US" altLang="zh-CN" sz="2400" baseline="-25000" dirty="0" err="1" smtClean="0">
                <a:solidFill>
                  <a:schemeClr val="bg2">
                    <a:lumMod val="85000"/>
                    <a:lumOff val="15000"/>
                  </a:schemeClr>
                </a:solidFill>
              </a:rPr>
              <a:t>i</a:t>
            </a:r>
            <a:r>
              <a:rPr lang="zh-CN" altLang="en-US" sz="2400" dirty="0" smtClean="0">
                <a:solidFill>
                  <a:schemeClr val="bg2">
                    <a:lumMod val="85000"/>
                    <a:lumOff val="15000"/>
                  </a:schemeClr>
                </a:solidFill>
              </a:rPr>
              <a:t>中</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每个顶点</a:t>
            </a:r>
            <a:r>
              <a:rPr lang="zh-CN" altLang="en-US" sz="2400" dirty="0" smtClean="0">
                <a:solidFill>
                  <a:srgbClr val="C00000"/>
                </a:solidFill>
              </a:rPr>
              <a:t>在</a:t>
            </a:r>
            <a:r>
              <a:rPr lang="en-US" altLang="zh-CN" sz="2400" dirty="0" smtClean="0">
                <a:solidFill>
                  <a:srgbClr val="C00000"/>
                </a:solidFill>
              </a:rPr>
              <a:t>G</a:t>
            </a:r>
            <a:r>
              <a:rPr lang="zh-CN" altLang="en-US" sz="2400" dirty="0" smtClean="0">
                <a:solidFill>
                  <a:srgbClr val="C00000"/>
                </a:solidFill>
              </a:rPr>
              <a:t>中</a:t>
            </a:r>
            <a:r>
              <a:rPr lang="zh-CN" altLang="en-US" sz="2400" dirty="0" smtClean="0">
                <a:solidFill>
                  <a:schemeClr val="bg2">
                    <a:lumMod val="85000"/>
                    <a:lumOff val="15000"/>
                  </a:schemeClr>
                </a:solidFill>
              </a:rPr>
              <a:t>的总度数为</a:t>
            </a:r>
            <a:r>
              <a:rPr lang="en-US" altLang="zh-CN" sz="2400" dirty="0" smtClean="0">
                <a:solidFill>
                  <a:schemeClr val="bg2">
                    <a:lumMod val="85000"/>
                    <a:lumOff val="15000"/>
                  </a:schemeClr>
                </a:solidFill>
              </a:rPr>
              <a:t>3</a:t>
            </a:r>
            <a:r>
              <a:rPr lang="en-US" altLang="zh-CN" sz="2400" dirty="0" smtClean="0">
                <a:solidFill>
                  <a:schemeClr val="bg2">
                    <a:lumMod val="85000"/>
                    <a:lumOff val="15000"/>
                  </a:schemeClr>
                </a:solidFill>
                <a:cs typeface="Times New Roman" panose="02020603050405020304" pitchFamily="18" charset="0"/>
              </a:rPr>
              <a:t>|V(</a:t>
            </a:r>
            <a:r>
              <a:rPr lang="en-US" altLang="zh-CN" sz="2400" dirty="0" err="1" smtClean="0">
                <a:solidFill>
                  <a:schemeClr val="bg2">
                    <a:lumMod val="85000"/>
                    <a:lumOff val="15000"/>
                  </a:schemeClr>
                </a:solidFill>
                <a:cs typeface="Times New Roman" panose="02020603050405020304" pitchFamily="18" charset="0"/>
              </a:rPr>
              <a:t>G</a:t>
            </a:r>
            <a:r>
              <a:rPr lang="en-US" altLang="zh-CN" sz="2400" baseline="-25000" dirty="0" err="1" smtClean="0">
                <a:solidFill>
                  <a:schemeClr val="bg2">
                    <a:lumMod val="85000"/>
                    <a:lumOff val="15000"/>
                  </a:schemeClr>
                </a:solidFill>
                <a:cs typeface="Times New Roman" panose="02020603050405020304" pitchFamily="18" charset="0"/>
              </a:rPr>
              <a:t>i</a:t>
            </a:r>
            <a:r>
              <a:rPr lang="en-US" altLang="zh-CN" sz="2400" dirty="0" smtClean="0">
                <a:solidFill>
                  <a:schemeClr val="bg2">
                    <a:lumMod val="85000"/>
                    <a:lumOff val="15000"/>
                  </a:schemeClr>
                </a:solidFill>
                <a:cs typeface="Times New Roman" panose="02020603050405020304" pitchFamily="18" charset="0"/>
              </a:rPr>
              <a:t>)|.</a:t>
            </a:r>
            <a:endParaRPr lang="zh-CN" altLang="en-US" sz="2400" dirty="0" smtClean="0">
              <a:solidFill>
                <a:schemeClr val="bg2">
                  <a:lumMod val="85000"/>
                  <a:lumOff val="15000"/>
                </a:schemeClr>
              </a:solidFill>
              <a:cs typeface="Times New Roman" panose="02020603050405020304" pitchFamily="18" charset="0"/>
            </a:endParaRPr>
          </a:p>
        </p:txBody>
      </p:sp>
      <p:sp>
        <p:nvSpPr>
          <p:cNvPr id="773150" name="Text Box 30"/>
          <p:cNvSpPr txBox="1">
            <a:spLocks noChangeArrowheads="1"/>
          </p:cNvSpPr>
          <p:nvPr/>
        </p:nvSpPr>
        <p:spPr bwMode="auto">
          <a:xfrm>
            <a:off x="228600" y="29718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smtClean="0">
                <a:solidFill>
                  <a:schemeClr val="bg2">
                    <a:lumMod val="85000"/>
                    <a:lumOff val="15000"/>
                  </a:schemeClr>
                </a:solidFill>
              </a:rPr>
              <a:t>     所以</a:t>
            </a:r>
            <a:r>
              <a:rPr lang="en-US" altLang="zh-CN" sz="2400" smtClean="0">
                <a:solidFill>
                  <a:schemeClr val="bg2">
                    <a:lumMod val="85000"/>
                    <a:lumOff val="15000"/>
                  </a:schemeClr>
                </a:solidFill>
              </a:rPr>
              <a:t>: </a:t>
            </a:r>
            <a:endParaRPr lang="en-US" altLang="zh-CN" sz="2400" smtClean="0">
              <a:solidFill>
                <a:schemeClr val="bg2">
                  <a:lumMod val="85000"/>
                  <a:lumOff val="15000"/>
                </a:schemeClr>
              </a:solidFill>
              <a:cs typeface="Times New Roman" panose="02020603050405020304" pitchFamily="18" charset="0"/>
            </a:endParaRPr>
          </a:p>
        </p:txBody>
      </p:sp>
      <p:graphicFrame>
        <p:nvGraphicFramePr>
          <p:cNvPr id="773151" name="Object 31"/>
          <p:cNvGraphicFramePr>
            <a:graphicFrameLocks noChangeAspect="1"/>
          </p:cNvGraphicFramePr>
          <p:nvPr>
            <p:extLst>
              <p:ext uri="{D42A27DB-BD31-4B8C-83A1-F6EECF244321}">
                <p14:modId xmlns:p14="http://schemas.microsoft.com/office/powerpoint/2010/main" val="4055987208"/>
              </p:ext>
            </p:extLst>
          </p:nvPr>
        </p:nvGraphicFramePr>
        <p:xfrm>
          <a:off x="674688" y="3505200"/>
          <a:ext cx="3378200" cy="457200"/>
        </p:xfrm>
        <a:graphic>
          <a:graphicData uri="http://schemas.openxmlformats.org/presentationml/2006/ole">
            <mc:AlternateContent xmlns:mc="http://schemas.openxmlformats.org/markup-compatibility/2006">
              <mc:Choice xmlns:v="urn:schemas-microsoft-com:vml" Requires="v">
                <p:oleObj spid="_x0000_s30813" name="Equation" r:id="rId3" imgW="1473200" imgH="254000" progId="Equation.DSMT4">
                  <p:embed/>
                </p:oleObj>
              </mc:Choice>
              <mc:Fallback>
                <p:oleObj name="Equation" r:id="rId3" imgW="1473200" imgH="254000" progId="Equation.DSMT4">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688" y="3505200"/>
                        <a:ext cx="3378200" cy="457200"/>
                      </a:xfrm>
                      <a:prstGeom prst="rect">
                        <a:avLst/>
                      </a:prstGeom>
                      <a:solidFill>
                        <a:srgbClr val="FFFF00"/>
                      </a:solidFill>
                      <a:ln>
                        <a:noFill/>
                      </a:ln>
                      <a:extLst/>
                    </p:spPr>
                  </p:pic>
                </p:oleObj>
              </mc:Fallback>
            </mc:AlternateContent>
          </a:graphicData>
        </a:graphic>
      </p:graphicFrame>
      <p:sp>
        <p:nvSpPr>
          <p:cNvPr id="773152" name="Text Box 32"/>
          <p:cNvSpPr txBox="1">
            <a:spLocks noChangeArrowheads="1"/>
          </p:cNvSpPr>
          <p:nvPr/>
        </p:nvSpPr>
        <p:spPr bwMode="auto">
          <a:xfrm>
            <a:off x="211138" y="3981450"/>
            <a:ext cx="86645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smtClean="0">
                <a:solidFill>
                  <a:schemeClr val="bg2">
                    <a:lumMod val="85000"/>
                    <a:lumOff val="15000"/>
                  </a:schemeClr>
                </a:solidFill>
              </a:rPr>
              <a:t>     因</a:t>
            </a:r>
            <a:r>
              <a:rPr lang="en-US" altLang="zh-CN" sz="2400" smtClean="0">
                <a:solidFill>
                  <a:schemeClr val="bg2">
                    <a:lumMod val="85000"/>
                    <a:lumOff val="15000"/>
                  </a:schemeClr>
                </a:solidFill>
              </a:rPr>
              <a:t>G</a:t>
            </a:r>
            <a:r>
              <a:rPr lang="en-US" altLang="zh-CN" sz="2400" baseline="-25000" smtClean="0">
                <a:solidFill>
                  <a:schemeClr val="bg2">
                    <a:lumMod val="85000"/>
                    <a:lumOff val="15000"/>
                  </a:schemeClr>
                </a:solidFill>
              </a:rPr>
              <a:t>i </a:t>
            </a:r>
            <a:r>
              <a:rPr lang="zh-CN" altLang="en-US" sz="2400" smtClean="0">
                <a:solidFill>
                  <a:schemeClr val="bg2">
                    <a:lumMod val="85000"/>
                    <a:lumOff val="15000"/>
                  </a:schemeClr>
                </a:solidFill>
              </a:rPr>
              <a:t>都是奇分支</a:t>
            </a:r>
            <a:r>
              <a:rPr lang="en-US" altLang="zh-CN" sz="2400" smtClean="0">
                <a:solidFill>
                  <a:schemeClr val="bg2">
                    <a:lumMod val="85000"/>
                    <a:lumOff val="15000"/>
                  </a:schemeClr>
                </a:solidFill>
              </a:rPr>
              <a:t>,  </a:t>
            </a:r>
            <a:r>
              <a:rPr lang="zh-CN" altLang="en-US" sz="2400" smtClean="0">
                <a:solidFill>
                  <a:schemeClr val="bg2">
                    <a:lumMod val="85000"/>
                    <a:lumOff val="15000"/>
                  </a:schemeClr>
                </a:solidFill>
              </a:rPr>
              <a:t>因此</a:t>
            </a:r>
            <a:r>
              <a:rPr lang="en-US" altLang="zh-CN" sz="2400" smtClean="0">
                <a:solidFill>
                  <a:schemeClr val="bg2">
                    <a:lumMod val="85000"/>
                    <a:lumOff val="15000"/>
                  </a:schemeClr>
                </a:solidFill>
              </a:rPr>
              <a:t>m</a:t>
            </a:r>
            <a:r>
              <a:rPr lang="en-US" altLang="zh-CN" sz="2400" baseline="-25000" smtClean="0">
                <a:solidFill>
                  <a:schemeClr val="bg2">
                    <a:lumMod val="85000"/>
                    <a:lumOff val="15000"/>
                  </a:schemeClr>
                </a:solidFill>
              </a:rPr>
              <a:t>i</a:t>
            </a:r>
            <a:r>
              <a:rPr lang="zh-CN" altLang="en-US" sz="2400" smtClean="0">
                <a:solidFill>
                  <a:schemeClr val="bg2">
                    <a:lumMod val="85000"/>
                    <a:lumOff val="15000"/>
                  </a:schemeClr>
                </a:solidFill>
              </a:rPr>
              <a:t>必然为奇数</a:t>
            </a:r>
            <a:r>
              <a:rPr lang="en-US" altLang="zh-CN" sz="2400" smtClean="0">
                <a:solidFill>
                  <a:schemeClr val="bg2">
                    <a:lumMod val="85000"/>
                    <a:lumOff val="15000"/>
                  </a:schemeClr>
                </a:solidFill>
              </a:rPr>
              <a:t>,  </a:t>
            </a:r>
            <a:r>
              <a:rPr lang="zh-CN" altLang="en-US" sz="2400" smtClean="0">
                <a:solidFill>
                  <a:schemeClr val="bg2">
                    <a:lumMod val="85000"/>
                    <a:lumOff val="15000"/>
                  </a:schemeClr>
                </a:solidFill>
              </a:rPr>
              <a:t>但</a:t>
            </a:r>
            <a:r>
              <a:rPr lang="en-US" altLang="zh-CN" sz="2400" smtClean="0">
                <a:solidFill>
                  <a:schemeClr val="bg2">
                    <a:lumMod val="85000"/>
                    <a:lumOff val="15000"/>
                  </a:schemeClr>
                </a:solidFill>
              </a:rPr>
              <a:t>G</a:t>
            </a:r>
            <a:r>
              <a:rPr lang="zh-CN" altLang="en-US" sz="2400" smtClean="0">
                <a:solidFill>
                  <a:schemeClr val="bg2">
                    <a:lumMod val="85000"/>
                    <a:lumOff val="15000"/>
                  </a:schemeClr>
                </a:solidFill>
              </a:rPr>
              <a:t>无割边</a:t>
            </a:r>
            <a:r>
              <a:rPr lang="en-US" altLang="zh-CN" sz="2400" smtClean="0">
                <a:solidFill>
                  <a:schemeClr val="bg2">
                    <a:lumMod val="85000"/>
                    <a:lumOff val="15000"/>
                  </a:schemeClr>
                </a:solidFill>
              </a:rPr>
              <a:t>,  </a:t>
            </a:r>
            <a:r>
              <a:rPr lang="zh-CN" altLang="en-US" sz="2400" smtClean="0">
                <a:solidFill>
                  <a:schemeClr val="bg2">
                    <a:lumMod val="85000"/>
                    <a:lumOff val="15000"/>
                  </a:schemeClr>
                </a:solidFill>
              </a:rPr>
              <a:t>所以</a:t>
            </a:r>
            <a:r>
              <a:rPr lang="en-US" altLang="zh-CN" sz="2400" smtClean="0">
                <a:solidFill>
                  <a:schemeClr val="bg2">
                    <a:lumMod val="85000"/>
                    <a:lumOff val="15000"/>
                  </a:schemeClr>
                </a:solidFill>
              </a:rPr>
              <a:t>m</a:t>
            </a:r>
            <a:r>
              <a:rPr lang="en-US" altLang="zh-CN" sz="2400" baseline="-25000" smtClean="0">
                <a:solidFill>
                  <a:schemeClr val="bg2">
                    <a:lumMod val="85000"/>
                    <a:lumOff val="15000"/>
                  </a:schemeClr>
                </a:solidFill>
              </a:rPr>
              <a:t>i</a:t>
            </a:r>
            <a:r>
              <a:rPr lang="en-US" altLang="zh-CN" sz="2400" smtClean="0">
                <a:solidFill>
                  <a:schemeClr val="bg2">
                    <a:lumMod val="85000"/>
                    <a:lumOff val="15000"/>
                  </a:schemeClr>
                </a:solidFill>
                <a:cs typeface="Times New Roman" panose="02020603050405020304" pitchFamily="18" charset="0"/>
              </a:rPr>
              <a:t>≥3. </a:t>
            </a:r>
            <a:endParaRPr lang="zh-CN" altLang="en-US" sz="2400" baseline="-25000" smtClean="0">
              <a:solidFill>
                <a:schemeClr val="bg2">
                  <a:lumMod val="85000"/>
                  <a:lumOff val="15000"/>
                </a:schemeClr>
              </a:solidFill>
              <a:cs typeface="Times New Roman" panose="02020603050405020304" pitchFamily="18" charset="0"/>
            </a:endParaRPr>
          </a:p>
        </p:txBody>
      </p:sp>
      <p:graphicFrame>
        <p:nvGraphicFramePr>
          <p:cNvPr id="773153" name="Object 33"/>
          <p:cNvGraphicFramePr>
            <a:graphicFrameLocks noChangeAspect="1"/>
          </p:cNvGraphicFramePr>
          <p:nvPr>
            <p:extLst>
              <p:ext uri="{D42A27DB-BD31-4B8C-83A1-F6EECF244321}">
                <p14:modId xmlns:p14="http://schemas.microsoft.com/office/powerpoint/2010/main" val="1777104946"/>
              </p:ext>
            </p:extLst>
          </p:nvPr>
        </p:nvGraphicFramePr>
        <p:xfrm>
          <a:off x="682625" y="4532313"/>
          <a:ext cx="6754813" cy="777875"/>
        </p:xfrm>
        <a:graphic>
          <a:graphicData uri="http://schemas.openxmlformats.org/presentationml/2006/ole">
            <mc:AlternateContent xmlns:mc="http://schemas.openxmlformats.org/markup-compatibility/2006">
              <mc:Choice xmlns:v="urn:schemas-microsoft-com:vml" Requires="v">
                <p:oleObj spid="_x0000_s30814" name="Equation" r:id="rId5" imgW="2946400" imgH="431800" progId="Equation.DSMT4">
                  <p:embed/>
                </p:oleObj>
              </mc:Choice>
              <mc:Fallback>
                <p:oleObj name="Equation" r:id="rId5" imgW="2946400" imgH="431800" progId="Equation.DSMT4">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5" y="4532313"/>
                        <a:ext cx="6754813" cy="777875"/>
                      </a:xfrm>
                      <a:prstGeom prst="rect">
                        <a:avLst/>
                      </a:prstGeom>
                      <a:solidFill>
                        <a:srgbClr val="FFFF00"/>
                      </a:solidFill>
                      <a:ln>
                        <a:noFill/>
                      </a:ln>
                      <a:extLst/>
                    </p:spPr>
                  </p:pic>
                </p:oleObj>
              </mc:Fallback>
            </mc:AlternateContent>
          </a:graphicData>
        </a:graphic>
      </p:graphicFrame>
      <p:sp>
        <p:nvSpPr>
          <p:cNvPr id="773154" name="Text Box 34"/>
          <p:cNvSpPr txBox="1">
            <a:spLocks noChangeArrowheads="1"/>
          </p:cNvSpPr>
          <p:nvPr/>
        </p:nvSpPr>
        <p:spPr bwMode="auto">
          <a:xfrm>
            <a:off x="333375" y="5351463"/>
            <a:ext cx="84661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由</a:t>
            </a:r>
            <a:r>
              <a:rPr lang="en-US" altLang="zh-CN" sz="2400" dirty="0" err="1" smtClean="0">
                <a:solidFill>
                  <a:schemeClr val="bg2">
                    <a:lumMod val="85000"/>
                    <a:lumOff val="15000"/>
                  </a:schemeClr>
                </a:solidFill>
              </a:rPr>
              <a:t>Tutte</a:t>
            </a:r>
            <a:r>
              <a:rPr lang="zh-CN" altLang="en-US" sz="2400" dirty="0" smtClean="0">
                <a:solidFill>
                  <a:schemeClr val="bg2">
                    <a:lumMod val="85000"/>
                    <a:lumOff val="15000"/>
                  </a:schemeClr>
                </a:solidFill>
              </a:rPr>
              <a:t>定理</a:t>
            </a:r>
            <a:r>
              <a:rPr lang="en-US" altLang="zh-CN" sz="2400" dirty="0" smtClean="0">
                <a:solidFill>
                  <a:schemeClr val="bg2">
                    <a:lumMod val="85000"/>
                    <a:lumOff val="15000"/>
                  </a:schemeClr>
                </a:solidFill>
              </a:rPr>
              <a:t>,  G</a:t>
            </a:r>
            <a:r>
              <a:rPr lang="zh-CN" altLang="en-US" sz="2400" dirty="0" smtClean="0">
                <a:solidFill>
                  <a:schemeClr val="bg2">
                    <a:lumMod val="85000"/>
                    <a:lumOff val="15000"/>
                  </a:schemeClr>
                </a:solidFill>
              </a:rPr>
              <a:t>有完美匹配</a:t>
            </a:r>
            <a:r>
              <a:rPr lang="en-US" altLang="zh-CN" sz="2400" dirty="0" smtClean="0">
                <a:solidFill>
                  <a:schemeClr val="bg2">
                    <a:lumMod val="85000"/>
                    <a:lumOff val="15000"/>
                  </a:schemeClr>
                </a:solidFill>
              </a:rPr>
              <a:t>.                                                     □ </a:t>
            </a:r>
            <a:endParaRPr lang="zh-CN" altLang="en-US" sz="2400" baseline="-25000" dirty="0" smtClean="0">
              <a:solidFill>
                <a:schemeClr val="bg2">
                  <a:lumMod val="85000"/>
                  <a:lumOff val="15000"/>
                </a:schemeClr>
              </a:solidFill>
              <a:cs typeface="Times New Roman" panose="02020603050405020304" pitchFamily="18" charset="0"/>
            </a:endParaRPr>
          </a:p>
        </p:txBody>
      </p:sp>
      <p:sp>
        <p:nvSpPr>
          <p:cNvPr id="39" name="Text Box 34"/>
          <p:cNvSpPr txBox="1">
            <a:spLocks noChangeArrowheads="1"/>
          </p:cNvSpPr>
          <p:nvPr/>
        </p:nvSpPr>
        <p:spPr bwMode="auto">
          <a:xfrm>
            <a:off x="333375" y="5854700"/>
            <a:ext cx="8466138" cy="461962"/>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dirty="0" smtClean="0"/>
              <a:t>(!)</a:t>
            </a:r>
            <a:r>
              <a:rPr lang="zh-CN" altLang="en-US" sz="2400" dirty="0" smtClean="0"/>
              <a:t> 试证明</a:t>
            </a:r>
            <a:r>
              <a:rPr lang="en-US" altLang="zh-CN" sz="2400" dirty="0" smtClean="0"/>
              <a:t>: k</a:t>
            </a:r>
            <a:r>
              <a:rPr lang="zh-CN" altLang="en-US" sz="2400" dirty="0"/>
              <a:t>正则</a:t>
            </a:r>
            <a:r>
              <a:rPr lang="en-US" altLang="zh-CN" sz="2400" dirty="0"/>
              <a:t>k−1</a:t>
            </a:r>
            <a:r>
              <a:rPr lang="zh-CN" altLang="en-US" sz="2400" dirty="0"/>
              <a:t>边连通的偶阶图存在完美匹配</a:t>
            </a:r>
            <a:r>
              <a:rPr lang="en-US" altLang="zh-CN" sz="2400" dirty="0"/>
              <a:t>. </a:t>
            </a:r>
            <a:endParaRPr lang="zh-CN" altLang="en-US" sz="2400" baseline="-25000" dirty="0">
              <a:cs typeface="Times New Roman" panose="02020603050405020304" pitchFamily="18" charset="0"/>
            </a:endParaRPr>
          </a:p>
        </p:txBody>
      </p:sp>
      <p:grpSp>
        <p:nvGrpSpPr>
          <p:cNvPr id="30732" name="组合 1"/>
          <p:cNvGrpSpPr>
            <a:grpSpLocks/>
          </p:cNvGrpSpPr>
          <p:nvPr/>
        </p:nvGrpSpPr>
        <p:grpSpPr bwMode="auto">
          <a:xfrm>
            <a:off x="4224338" y="628650"/>
            <a:ext cx="4575175" cy="3200400"/>
            <a:chOff x="4300719" y="533401"/>
            <a:chExt cx="4575175" cy="3200400"/>
          </a:xfrm>
        </p:grpSpPr>
        <p:sp>
          <p:nvSpPr>
            <p:cNvPr id="32782" name="矩形 39"/>
            <p:cNvSpPr>
              <a:spLocks noChangeArrowheads="1"/>
            </p:cNvSpPr>
            <p:nvPr/>
          </p:nvSpPr>
          <p:spPr bwMode="auto">
            <a:xfrm>
              <a:off x="7837669" y="660401"/>
              <a:ext cx="762000" cy="762000"/>
            </a:xfrm>
            <a:prstGeom prst="rect">
              <a:avLst/>
            </a:prstGeom>
            <a:solidFill>
              <a:srgbClr val="FFFFFF"/>
            </a:solidFill>
            <a:ln w="19050" algn="ctr">
              <a:solidFill>
                <a:srgbClr val="FF0000"/>
              </a:solidFill>
              <a:miter lim="800000"/>
              <a:headEnd/>
              <a:tailEnd/>
            </a:ln>
            <a:extLst/>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grpSp>
          <p:nvGrpSpPr>
            <p:cNvPr id="30733" name="组合 4"/>
            <p:cNvGrpSpPr>
              <a:grpSpLocks/>
            </p:cNvGrpSpPr>
            <p:nvPr/>
          </p:nvGrpSpPr>
          <p:grpSpPr bwMode="auto">
            <a:xfrm>
              <a:off x="4300719" y="533401"/>
              <a:ext cx="4575175" cy="3200400"/>
              <a:chOff x="4279900" y="609600"/>
              <a:chExt cx="4575175" cy="3200400"/>
            </a:xfrm>
          </p:grpSpPr>
          <p:grpSp>
            <p:nvGrpSpPr>
              <p:cNvPr id="30735" name="Group 4"/>
              <p:cNvGrpSpPr>
                <a:grpSpLocks/>
              </p:cNvGrpSpPr>
              <p:nvPr/>
            </p:nvGrpSpPr>
            <p:grpSpPr bwMode="auto">
              <a:xfrm>
                <a:off x="4279900" y="609600"/>
                <a:ext cx="4575175" cy="3200400"/>
                <a:chOff x="1112" y="1488"/>
                <a:chExt cx="2882" cy="2016"/>
              </a:xfrm>
            </p:grpSpPr>
            <p:grpSp>
              <p:nvGrpSpPr>
                <p:cNvPr id="30739" name="Group 5"/>
                <p:cNvGrpSpPr>
                  <a:grpSpLocks/>
                </p:cNvGrpSpPr>
                <p:nvPr/>
              </p:nvGrpSpPr>
              <p:grpSpPr bwMode="auto">
                <a:xfrm>
                  <a:off x="1112" y="1488"/>
                  <a:ext cx="2882" cy="2016"/>
                  <a:chOff x="776" y="1536"/>
                  <a:chExt cx="2882" cy="2016"/>
                </a:xfrm>
              </p:grpSpPr>
              <p:sp>
                <p:nvSpPr>
                  <p:cNvPr id="32791" name="Oval 6"/>
                  <p:cNvSpPr>
                    <a:spLocks noChangeArrowheads="1"/>
                  </p:cNvSpPr>
                  <p:nvPr/>
                </p:nvSpPr>
                <p:spPr bwMode="auto">
                  <a:xfrm>
                    <a:off x="1776" y="1728"/>
                    <a:ext cx="480" cy="480"/>
                  </a:xfrm>
                  <a:prstGeom prst="ellipse">
                    <a:avLst/>
                  </a:prstGeom>
                  <a:noFill/>
                  <a:ln w="19050">
                    <a:solidFill>
                      <a:srgbClr val="81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2792" name="Oval 7"/>
                  <p:cNvSpPr>
                    <a:spLocks noChangeArrowheads="1"/>
                  </p:cNvSpPr>
                  <p:nvPr/>
                </p:nvSpPr>
                <p:spPr bwMode="auto">
                  <a:xfrm>
                    <a:off x="1056" y="2544"/>
                    <a:ext cx="480" cy="480"/>
                  </a:xfrm>
                  <a:prstGeom prst="ellipse">
                    <a:avLst/>
                  </a:prstGeom>
                  <a:noFill/>
                  <a:ln w="19050">
                    <a:solidFill>
                      <a:srgbClr val="81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2793" name="Oval 8"/>
                  <p:cNvSpPr>
                    <a:spLocks noChangeArrowheads="1"/>
                  </p:cNvSpPr>
                  <p:nvPr/>
                </p:nvSpPr>
                <p:spPr bwMode="auto">
                  <a:xfrm>
                    <a:off x="1872" y="3072"/>
                    <a:ext cx="480" cy="480"/>
                  </a:xfrm>
                  <a:prstGeom prst="ellipse">
                    <a:avLst/>
                  </a:prstGeom>
                  <a:noFill/>
                  <a:ln w="19050">
                    <a:solidFill>
                      <a:srgbClr val="81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2794" name="Oval 9"/>
                  <p:cNvSpPr>
                    <a:spLocks noChangeArrowheads="1"/>
                  </p:cNvSpPr>
                  <p:nvPr/>
                </p:nvSpPr>
                <p:spPr bwMode="auto">
                  <a:xfrm>
                    <a:off x="2688" y="2400"/>
                    <a:ext cx="480" cy="480"/>
                  </a:xfrm>
                  <a:prstGeom prst="ellipse">
                    <a:avLst/>
                  </a:prstGeom>
                  <a:noFill/>
                  <a:ln w="19050">
                    <a:solidFill>
                      <a:srgbClr val="81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2795" name="Line 10"/>
                  <p:cNvSpPr>
                    <a:spLocks noChangeShapeType="1"/>
                  </p:cNvSpPr>
                  <p:nvPr/>
                </p:nvSpPr>
                <p:spPr bwMode="auto">
                  <a:xfrm flipH="1">
                    <a:off x="2448" y="2928"/>
                    <a:ext cx="192" cy="192"/>
                  </a:xfrm>
                  <a:prstGeom prst="line">
                    <a:avLst/>
                  </a:prstGeom>
                  <a:noFill/>
                  <a:ln w="19050">
                    <a:solidFill>
                      <a:srgbClr val="810080"/>
                    </a:solidFill>
                    <a:prstDash val="sysDot"/>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796" name="Line 11"/>
                  <p:cNvSpPr>
                    <a:spLocks noChangeShapeType="1"/>
                  </p:cNvSpPr>
                  <p:nvPr/>
                </p:nvSpPr>
                <p:spPr bwMode="auto">
                  <a:xfrm flipH="1">
                    <a:off x="1248" y="1920"/>
                    <a:ext cx="672" cy="81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797" name="Line 12"/>
                  <p:cNvSpPr>
                    <a:spLocks noChangeShapeType="1"/>
                  </p:cNvSpPr>
                  <p:nvPr/>
                </p:nvSpPr>
                <p:spPr bwMode="auto">
                  <a:xfrm flipH="1">
                    <a:off x="1248" y="1872"/>
                    <a:ext cx="816" cy="105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798" name="Line 13"/>
                  <p:cNvSpPr>
                    <a:spLocks noChangeShapeType="1"/>
                  </p:cNvSpPr>
                  <p:nvPr/>
                </p:nvSpPr>
                <p:spPr bwMode="auto">
                  <a:xfrm flipH="1">
                    <a:off x="1392" y="1824"/>
                    <a:ext cx="576" cy="105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799" name="Line 14"/>
                  <p:cNvSpPr>
                    <a:spLocks noChangeShapeType="1"/>
                  </p:cNvSpPr>
                  <p:nvPr/>
                </p:nvSpPr>
                <p:spPr bwMode="auto">
                  <a:xfrm>
                    <a:off x="1968" y="1872"/>
                    <a:ext cx="144" cy="1488"/>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800" name="Line 15"/>
                  <p:cNvSpPr>
                    <a:spLocks noChangeShapeType="1"/>
                  </p:cNvSpPr>
                  <p:nvPr/>
                </p:nvSpPr>
                <p:spPr bwMode="auto">
                  <a:xfrm flipH="1">
                    <a:off x="1968" y="1872"/>
                    <a:ext cx="192" cy="1488"/>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801" name="Line 16"/>
                  <p:cNvSpPr>
                    <a:spLocks noChangeShapeType="1"/>
                  </p:cNvSpPr>
                  <p:nvPr/>
                </p:nvSpPr>
                <p:spPr bwMode="auto">
                  <a:xfrm>
                    <a:off x="2074" y="2096"/>
                    <a:ext cx="134" cy="1216"/>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802" name="Line 18"/>
                  <p:cNvSpPr>
                    <a:spLocks noChangeShapeType="1"/>
                  </p:cNvSpPr>
                  <p:nvPr/>
                </p:nvSpPr>
                <p:spPr bwMode="auto">
                  <a:xfrm>
                    <a:off x="2064" y="1872"/>
                    <a:ext cx="816" cy="720"/>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803" name="Line 19"/>
                  <p:cNvSpPr>
                    <a:spLocks noChangeShapeType="1"/>
                  </p:cNvSpPr>
                  <p:nvPr/>
                </p:nvSpPr>
                <p:spPr bwMode="auto">
                  <a:xfrm>
                    <a:off x="2160" y="2016"/>
                    <a:ext cx="768" cy="720"/>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804" name="Line 20"/>
                  <p:cNvSpPr>
                    <a:spLocks noChangeShapeType="1"/>
                  </p:cNvSpPr>
                  <p:nvPr/>
                </p:nvSpPr>
                <p:spPr bwMode="auto">
                  <a:xfrm>
                    <a:off x="1872" y="1824"/>
                    <a:ext cx="1104" cy="768"/>
                  </a:xfrm>
                  <a:prstGeom prst="line">
                    <a:avLst/>
                  </a:prstGeom>
                  <a:noFill/>
                  <a:ln w="19050">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805" name="Text Box 21"/>
                  <p:cNvSpPr txBox="1">
                    <a:spLocks noChangeArrowheads="1"/>
                  </p:cNvSpPr>
                  <p:nvPr/>
                </p:nvSpPr>
                <p:spPr bwMode="auto">
                  <a:xfrm>
                    <a:off x="2256" y="1536"/>
                    <a:ext cx="298" cy="2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smtClean="0">
                        <a:solidFill>
                          <a:schemeClr val="bg2">
                            <a:lumMod val="85000"/>
                            <a:lumOff val="15000"/>
                          </a:schemeClr>
                        </a:solidFill>
                      </a:rPr>
                      <a:t>S</a:t>
                    </a:r>
                  </a:p>
                </p:txBody>
              </p:sp>
              <p:sp>
                <p:nvSpPr>
                  <p:cNvPr id="32806" name="Text Box 22"/>
                  <p:cNvSpPr txBox="1">
                    <a:spLocks noChangeArrowheads="1"/>
                  </p:cNvSpPr>
                  <p:nvPr/>
                </p:nvSpPr>
                <p:spPr bwMode="auto">
                  <a:xfrm>
                    <a:off x="776" y="2688"/>
                    <a:ext cx="490" cy="2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dirty="0" smtClean="0">
                        <a:solidFill>
                          <a:schemeClr val="bg2">
                            <a:lumMod val="85000"/>
                            <a:lumOff val="15000"/>
                          </a:schemeClr>
                        </a:solidFill>
                      </a:rPr>
                      <a:t>G</a:t>
                    </a:r>
                    <a:r>
                      <a:rPr lang="en-US" altLang="zh-CN" sz="2400" baseline="-25000" dirty="0" smtClean="0">
                        <a:solidFill>
                          <a:schemeClr val="bg2">
                            <a:lumMod val="85000"/>
                            <a:lumOff val="15000"/>
                          </a:schemeClr>
                        </a:solidFill>
                      </a:rPr>
                      <a:t>1</a:t>
                    </a:r>
                  </a:p>
                </p:txBody>
              </p:sp>
              <p:sp>
                <p:nvSpPr>
                  <p:cNvPr id="32807" name="Text Box 23"/>
                  <p:cNvSpPr txBox="1">
                    <a:spLocks noChangeArrowheads="1"/>
                  </p:cNvSpPr>
                  <p:nvPr/>
                </p:nvSpPr>
                <p:spPr bwMode="auto">
                  <a:xfrm>
                    <a:off x="1595" y="3264"/>
                    <a:ext cx="490" cy="2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dirty="0" smtClean="0">
                        <a:solidFill>
                          <a:schemeClr val="bg2">
                            <a:lumMod val="85000"/>
                            <a:lumOff val="15000"/>
                          </a:schemeClr>
                        </a:solidFill>
                      </a:rPr>
                      <a:t>G</a:t>
                    </a:r>
                    <a:r>
                      <a:rPr lang="en-US" altLang="zh-CN" sz="2400" baseline="-25000" dirty="0" smtClean="0">
                        <a:solidFill>
                          <a:schemeClr val="bg2">
                            <a:lumMod val="85000"/>
                            <a:lumOff val="15000"/>
                          </a:schemeClr>
                        </a:solidFill>
                      </a:rPr>
                      <a:t>2</a:t>
                    </a:r>
                  </a:p>
                </p:txBody>
              </p:sp>
              <p:sp>
                <p:nvSpPr>
                  <p:cNvPr id="32808" name="Text Box 24"/>
                  <p:cNvSpPr txBox="1">
                    <a:spLocks noChangeArrowheads="1"/>
                  </p:cNvSpPr>
                  <p:nvPr/>
                </p:nvSpPr>
                <p:spPr bwMode="auto">
                  <a:xfrm>
                    <a:off x="3168" y="2592"/>
                    <a:ext cx="490" cy="2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smtClean="0">
                        <a:solidFill>
                          <a:schemeClr val="bg2">
                            <a:lumMod val="85000"/>
                            <a:lumOff val="15000"/>
                          </a:schemeClr>
                        </a:solidFill>
                      </a:rPr>
                      <a:t>G</a:t>
                    </a:r>
                    <a:r>
                      <a:rPr lang="en-US" altLang="zh-CN" sz="2400" baseline="-25000" smtClean="0">
                        <a:solidFill>
                          <a:schemeClr val="bg2">
                            <a:lumMod val="85000"/>
                            <a:lumOff val="15000"/>
                          </a:schemeClr>
                        </a:solidFill>
                      </a:rPr>
                      <a:t>k</a:t>
                    </a:r>
                  </a:p>
                </p:txBody>
              </p:sp>
            </p:grpSp>
            <p:sp>
              <p:nvSpPr>
                <p:cNvPr id="32788" name="Text Box 25"/>
                <p:cNvSpPr txBox="1">
                  <a:spLocks noChangeArrowheads="1"/>
                </p:cNvSpPr>
                <p:nvPr/>
              </p:nvSpPr>
              <p:spPr bwMode="auto">
                <a:xfrm>
                  <a:off x="1601" y="2025"/>
                  <a:ext cx="442" cy="2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dirty="0" smtClean="0">
                      <a:solidFill>
                        <a:schemeClr val="bg2">
                          <a:lumMod val="85000"/>
                          <a:lumOff val="15000"/>
                        </a:schemeClr>
                      </a:solidFill>
                    </a:rPr>
                    <a:t>m</a:t>
                  </a:r>
                  <a:r>
                    <a:rPr lang="en-US" altLang="zh-CN" sz="2400" baseline="-25000" dirty="0" smtClean="0">
                      <a:solidFill>
                        <a:schemeClr val="bg2">
                          <a:lumMod val="85000"/>
                          <a:lumOff val="15000"/>
                        </a:schemeClr>
                      </a:solidFill>
                    </a:rPr>
                    <a:t>1</a:t>
                  </a:r>
                </a:p>
              </p:txBody>
            </p:sp>
            <p:sp>
              <p:nvSpPr>
                <p:cNvPr id="32789" name="Text Box 26"/>
                <p:cNvSpPr txBox="1">
                  <a:spLocks noChangeArrowheads="1"/>
                </p:cNvSpPr>
                <p:nvPr/>
              </p:nvSpPr>
              <p:spPr bwMode="auto">
                <a:xfrm>
                  <a:off x="2064" y="2544"/>
                  <a:ext cx="442" cy="2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dirty="0" smtClean="0">
                      <a:solidFill>
                        <a:schemeClr val="bg2">
                          <a:lumMod val="85000"/>
                          <a:lumOff val="15000"/>
                        </a:schemeClr>
                      </a:solidFill>
                    </a:rPr>
                    <a:t>m</a:t>
                  </a:r>
                  <a:r>
                    <a:rPr lang="en-US" altLang="zh-CN" sz="2400" baseline="-25000" dirty="0" smtClean="0">
                      <a:solidFill>
                        <a:schemeClr val="bg2">
                          <a:lumMod val="85000"/>
                          <a:lumOff val="15000"/>
                        </a:schemeClr>
                      </a:solidFill>
                    </a:rPr>
                    <a:t>2</a:t>
                  </a:r>
                </a:p>
              </p:txBody>
            </p:sp>
            <p:sp>
              <p:nvSpPr>
                <p:cNvPr id="32790" name="Text Box 27"/>
                <p:cNvSpPr txBox="1">
                  <a:spLocks noChangeArrowheads="1"/>
                </p:cNvSpPr>
                <p:nvPr/>
              </p:nvSpPr>
              <p:spPr bwMode="auto">
                <a:xfrm>
                  <a:off x="2832" y="1968"/>
                  <a:ext cx="442" cy="2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smtClean="0">
                      <a:solidFill>
                        <a:schemeClr val="bg2">
                          <a:lumMod val="85000"/>
                          <a:lumOff val="15000"/>
                        </a:schemeClr>
                      </a:solidFill>
                    </a:rPr>
                    <a:t>m</a:t>
                  </a:r>
                  <a:r>
                    <a:rPr lang="en-US" altLang="zh-CN" sz="2400" baseline="-25000" smtClean="0">
                      <a:solidFill>
                        <a:schemeClr val="bg2">
                          <a:lumMod val="85000"/>
                          <a:lumOff val="15000"/>
                        </a:schemeClr>
                      </a:solidFill>
                    </a:rPr>
                    <a:t>k</a:t>
                  </a:r>
                </a:p>
              </p:txBody>
            </p:sp>
          </p:grpSp>
          <p:sp>
            <p:nvSpPr>
              <p:cNvPr id="32784" name="Line 22"/>
              <p:cNvSpPr>
                <a:spLocks noChangeShapeType="1"/>
              </p:cNvSpPr>
              <p:nvPr/>
            </p:nvSpPr>
            <p:spPr bwMode="auto">
              <a:xfrm>
                <a:off x="6229350" y="1022350"/>
                <a:ext cx="1908175" cy="142875"/>
              </a:xfrm>
              <a:prstGeom prst="line">
                <a:avLst/>
              </a:prstGeom>
              <a:noFill/>
              <a:ln w="19050">
                <a:solidFill>
                  <a:srgbClr val="FF00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2785" name="Line 13"/>
              <p:cNvSpPr>
                <a:spLocks noChangeShapeType="1"/>
              </p:cNvSpPr>
              <p:nvPr/>
            </p:nvSpPr>
            <p:spPr bwMode="auto">
              <a:xfrm flipH="1">
                <a:off x="6275387" y="990600"/>
                <a:ext cx="1836738" cy="152400"/>
              </a:xfrm>
              <a:prstGeom prst="line">
                <a:avLst/>
              </a:prstGeom>
              <a:noFill/>
              <a:ln w="19050">
                <a:solidFill>
                  <a:srgbClr val="FF00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cxnSp>
            <p:nvCxnSpPr>
              <p:cNvPr id="30738" name="直接连接符 2"/>
              <p:cNvCxnSpPr>
                <a:cxnSpLocks noChangeShapeType="1"/>
                <a:stCxn id="32804" idx="0"/>
              </p:cNvCxnSpPr>
              <p:nvPr/>
            </p:nvCxnSpPr>
            <p:spPr bwMode="auto">
              <a:xfrm>
                <a:off x="6019800" y="1066800"/>
                <a:ext cx="320675" cy="396875"/>
              </a:xfrm>
              <a:prstGeom prst="line">
                <a:avLst/>
              </a:prstGeom>
              <a:noFill/>
              <a:ln w="38100" algn="ctr">
                <a:solidFill>
                  <a:srgbClr val="81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3123"/>
                                        </p:tgtEl>
                                        <p:attrNameLst>
                                          <p:attrName>style.visibility</p:attrName>
                                        </p:attrNameLst>
                                      </p:cBhvr>
                                      <p:to>
                                        <p:strVal val="visible"/>
                                      </p:to>
                                    </p:set>
                                    <p:anim calcmode="lin" valueType="num">
                                      <p:cBhvr additive="base">
                                        <p:cTn id="7" dur="500" fill="hold"/>
                                        <p:tgtEl>
                                          <p:spTgt spid="773123"/>
                                        </p:tgtEl>
                                        <p:attrNameLst>
                                          <p:attrName>ppt_x</p:attrName>
                                        </p:attrNameLst>
                                      </p:cBhvr>
                                      <p:tavLst>
                                        <p:tav tm="0">
                                          <p:val>
                                            <p:strVal val="#ppt_x"/>
                                          </p:val>
                                        </p:tav>
                                        <p:tav tm="100000">
                                          <p:val>
                                            <p:strVal val="#ppt_x"/>
                                          </p:val>
                                        </p:tav>
                                      </p:tavLst>
                                    </p:anim>
                                    <p:anim calcmode="lin" valueType="num">
                                      <p:cBhvr additive="base">
                                        <p:cTn id="8" dur="500" fill="hold"/>
                                        <p:tgtEl>
                                          <p:spTgt spid="7731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73148"/>
                                        </p:tgtEl>
                                        <p:attrNameLst>
                                          <p:attrName>style.visibility</p:attrName>
                                        </p:attrNameLst>
                                      </p:cBhvr>
                                      <p:to>
                                        <p:strVal val="visible"/>
                                      </p:to>
                                    </p:set>
                                    <p:anim calcmode="lin" valueType="num">
                                      <p:cBhvr additive="base">
                                        <p:cTn id="13" dur="500" fill="hold"/>
                                        <p:tgtEl>
                                          <p:spTgt spid="773148"/>
                                        </p:tgtEl>
                                        <p:attrNameLst>
                                          <p:attrName>ppt_x</p:attrName>
                                        </p:attrNameLst>
                                      </p:cBhvr>
                                      <p:tavLst>
                                        <p:tav tm="0">
                                          <p:val>
                                            <p:strVal val="#ppt_x"/>
                                          </p:val>
                                        </p:tav>
                                        <p:tav tm="100000">
                                          <p:val>
                                            <p:strVal val="#ppt_x"/>
                                          </p:val>
                                        </p:tav>
                                      </p:tavLst>
                                    </p:anim>
                                    <p:anim calcmode="lin" valueType="num">
                                      <p:cBhvr additive="base">
                                        <p:cTn id="14" dur="500" fill="hold"/>
                                        <p:tgtEl>
                                          <p:spTgt spid="77314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73149"/>
                                        </p:tgtEl>
                                        <p:attrNameLst>
                                          <p:attrName>style.visibility</p:attrName>
                                        </p:attrNameLst>
                                      </p:cBhvr>
                                      <p:to>
                                        <p:strVal val="visible"/>
                                      </p:to>
                                    </p:set>
                                    <p:anim calcmode="lin" valueType="num">
                                      <p:cBhvr additive="base">
                                        <p:cTn id="19" dur="500" fill="hold"/>
                                        <p:tgtEl>
                                          <p:spTgt spid="773149"/>
                                        </p:tgtEl>
                                        <p:attrNameLst>
                                          <p:attrName>ppt_x</p:attrName>
                                        </p:attrNameLst>
                                      </p:cBhvr>
                                      <p:tavLst>
                                        <p:tav tm="0">
                                          <p:val>
                                            <p:strVal val="#ppt_x"/>
                                          </p:val>
                                        </p:tav>
                                        <p:tav tm="100000">
                                          <p:val>
                                            <p:strVal val="#ppt_x"/>
                                          </p:val>
                                        </p:tav>
                                      </p:tavLst>
                                    </p:anim>
                                    <p:anim calcmode="lin" valueType="num">
                                      <p:cBhvr additive="base">
                                        <p:cTn id="20" dur="500" fill="hold"/>
                                        <p:tgtEl>
                                          <p:spTgt spid="77314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73150"/>
                                        </p:tgtEl>
                                        <p:attrNameLst>
                                          <p:attrName>style.visibility</p:attrName>
                                        </p:attrNameLst>
                                      </p:cBhvr>
                                      <p:to>
                                        <p:strVal val="visible"/>
                                      </p:to>
                                    </p:set>
                                    <p:anim calcmode="lin" valueType="num">
                                      <p:cBhvr additive="base">
                                        <p:cTn id="25" dur="500" fill="hold"/>
                                        <p:tgtEl>
                                          <p:spTgt spid="773150"/>
                                        </p:tgtEl>
                                        <p:attrNameLst>
                                          <p:attrName>ppt_x</p:attrName>
                                        </p:attrNameLst>
                                      </p:cBhvr>
                                      <p:tavLst>
                                        <p:tav tm="0">
                                          <p:val>
                                            <p:strVal val="#ppt_x"/>
                                          </p:val>
                                        </p:tav>
                                        <p:tav tm="100000">
                                          <p:val>
                                            <p:strVal val="#ppt_x"/>
                                          </p:val>
                                        </p:tav>
                                      </p:tavLst>
                                    </p:anim>
                                    <p:anim calcmode="lin" valueType="num">
                                      <p:cBhvr additive="base">
                                        <p:cTn id="26" dur="500" fill="hold"/>
                                        <p:tgtEl>
                                          <p:spTgt spid="77315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73151"/>
                                        </p:tgtEl>
                                        <p:attrNameLst>
                                          <p:attrName>style.visibility</p:attrName>
                                        </p:attrNameLst>
                                      </p:cBhvr>
                                      <p:to>
                                        <p:strVal val="visible"/>
                                      </p:to>
                                    </p:set>
                                    <p:anim calcmode="lin" valueType="num">
                                      <p:cBhvr additive="base">
                                        <p:cTn id="29" dur="500" fill="hold"/>
                                        <p:tgtEl>
                                          <p:spTgt spid="773151"/>
                                        </p:tgtEl>
                                        <p:attrNameLst>
                                          <p:attrName>ppt_x</p:attrName>
                                        </p:attrNameLst>
                                      </p:cBhvr>
                                      <p:tavLst>
                                        <p:tav tm="0">
                                          <p:val>
                                            <p:strVal val="#ppt_x"/>
                                          </p:val>
                                        </p:tav>
                                        <p:tav tm="100000">
                                          <p:val>
                                            <p:strVal val="#ppt_x"/>
                                          </p:val>
                                        </p:tav>
                                      </p:tavLst>
                                    </p:anim>
                                    <p:anim calcmode="lin" valueType="num">
                                      <p:cBhvr additive="base">
                                        <p:cTn id="30" dur="500" fill="hold"/>
                                        <p:tgtEl>
                                          <p:spTgt spid="77315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73152"/>
                                        </p:tgtEl>
                                        <p:attrNameLst>
                                          <p:attrName>style.visibility</p:attrName>
                                        </p:attrNameLst>
                                      </p:cBhvr>
                                      <p:to>
                                        <p:strVal val="visible"/>
                                      </p:to>
                                    </p:set>
                                    <p:anim calcmode="lin" valueType="num">
                                      <p:cBhvr additive="base">
                                        <p:cTn id="35" dur="500" fill="hold"/>
                                        <p:tgtEl>
                                          <p:spTgt spid="773152"/>
                                        </p:tgtEl>
                                        <p:attrNameLst>
                                          <p:attrName>ppt_x</p:attrName>
                                        </p:attrNameLst>
                                      </p:cBhvr>
                                      <p:tavLst>
                                        <p:tav tm="0">
                                          <p:val>
                                            <p:strVal val="#ppt_x"/>
                                          </p:val>
                                        </p:tav>
                                        <p:tav tm="100000">
                                          <p:val>
                                            <p:strVal val="#ppt_x"/>
                                          </p:val>
                                        </p:tav>
                                      </p:tavLst>
                                    </p:anim>
                                    <p:anim calcmode="lin" valueType="num">
                                      <p:cBhvr additive="base">
                                        <p:cTn id="36" dur="500" fill="hold"/>
                                        <p:tgtEl>
                                          <p:spTgt spid="773152"/>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773153"/>
                                        </p:tgtEl>
                                        <p:attrNameLst>
                                          <p:attrName>style.visibility</p:attrName>
                                        </p:attrNameLst>
                                      </p:cBhvr>
                                      <p:to>
                                        <p:strVal val="visible"/>
                                      </p:to>
                                    </p:set>
                                    <p:anim calcmode="lin" valueType="num">
                                      <p:cBhvr additive="base">
                                        <p:cTn id="41" dur="500" fill="hold"/>
                                        <p:tgtEl>
                                          <p:spTgt spid="773153"/>
                                        </p:tgtEl>
                                        <p:attrNameLst>
                                          <p:attrName>ppt_x</p:attrName>
                                        </p:attrNameLst>
                                      </p:cBhvr>
                                      <p:tavLst>
                                        <p:tav tm="0">
                                          <p:val>
                                            <p:strVal val="#ppt_x"/>
                                          </p:val>
                                        </p:tav>
                                        <p:tav tm="100000">
                                          <p:val>
                                            <p:strVal val="#ppt_x"/>
                                          </p:val>
                                        </p:tav>
                                      </p:tavLst>
                                    </p:anim>
                                    <p:anim calcmode="lin" valueType="num">
                                      <p:cBhvr additive="base">
                                        <p:cTn id="42" dur="500" fill="hold"/>
                                        <p:tgtEl>
                                          <p:spTgt spid="773153"/>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73154"/>
                                        </p:tgtEl>
                                        <p:attrNameLst>
                                          <p:attrName>style.visibility</p:attrName>
                                        </p:attrNameLst>
                                      </p:cBhvr>
                                      <p:to>
                                        <p:strVal val="visible"/>
                                      </p:to>
                                    </p:set>
                                    <p:anim calcmode="lin" valueType="num">
                                      <p:cBhvr additive="base">
                                        <p:cTn id="47" dur="500" fill="hold"/>
                                        <p:tgtEl>
                                          <p:spTgt spid="773154"/>
                                        </p:tgtEl>
                                        <p:attrNameLst>
                                          <p:attrName>ppt_x</p:attrName>
                                        </p:attrNameLst>
                                      </p:cBhvr>
                                      <p:tavLst>
                                        <p:tav tm="0">
                                          <p:val>
                                            <p:strVal val="#ppt_x"/>
                                          </p:val>
                                        </p:tav>
                                        <p:tav tm="100000">
                                          <p:val>
                                            <p:strVal val="#ppt_x"/>
                                          </p:val>
                                        </p:tav>
                                      </p:tavLst>
                                    </p:anim>
                                    <p:anim calcmode="lin" valueType="num">
                                      <p:cBhvr additive="base">
                                        <p:cTn id="48" dur="500" fill="hold"/>
                                        <p:tgtEl>
                                          <p:spTgt spid="773154"/>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500" fill="hold"/>
                                        <p:tgtEl>
                                          <p:spTgt spid="39"/>
                                        </p:tgtEl>
                                        <p:attrNameLst>
                                          <p:attrName>ppt_x</p:attrName>
                                        </p:attrNameLst>
                                      </p:cBhvr>
                                      <p:tavLst>
                                        <p:tav tm="0">
                                          <p:val>
                                            <p:strVal val="#ppt_x"/>
                                          </p:val>
                                        </p:tav>
                                        <p:tav tm="100000">
                                          <p:val>
                                            <p:strVal val="#ppt_x"/>
                                          </p:val>
                                        </p:tav>
                                      </p:tavLst>
                                    </p:anim>
                                    <p:anim calcmode="lin" valueType="num">
                                      <p:cBhvr additive="base">
                                        <p:cTn id="5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3" grpId="0"/>
      <p:bldP spid="773148" grpId="0"/>
      <p:bldP spid="773149" grpId="0"/>
      <p:bldP spid="773150" grpId="0"/>
      <p:bldP spid="773152" grpId="0"/>
      <p:bldP spid="773154" grpId="0"/>
      <p:bldP spid="3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2"/>
          </p:nvPr>
        </p:nvSpPr>
        <p:spPr>
          <a:xfrm>
            <a:off x="8490745" y="6497458"/>
            <a:ext cx="653255" cy="353648"/>
          </a:xfrm>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DF89F429-55FA-406D-AED8-8B644B9663C4}" type="slidenum">
              <a:rPr kumimoji="0" lang="zh-CN" altLang="en-US" sz="1400" smtClean="0">
                <a:solidFill>
                  <a:schemeClr val="bg2">
                    <a:lumMod val="85000"/>
                    <a:lumOff val="15000"/>
                  </a:schemeClr>
                </a:solidFill>
              </a:rPr>
              <a:pPr>
                <a:spcBef>
                  <a:spcPct val="0"/>
                </a:spcBef>
                <a:buClrTx/>
                <a:buSzTx/>
                <a:buFontTx/>
                <a:buNone/>
                <a:defRPr/>
              </a:pPr>
              <a:t>28</a:t>
            </a:fld>
            <a:endParaRPr kumimoji="0" lang="en-US" altLang="zh-CN" sz="1400" dirty="0" smtClean="0">
              <a:solidFill>
                <a:schemeClr val="bg2">
                  <a:lumMod val="85000"/>
                  <a:lumOff val="15000"/>
                </a:schemeClr>
              </a:solidFill>
            </a:endParaRPr>
          </a:p>
        </p:txBody>
      </p:sp>
      <p:sp>
        <p:nvSpPr>
          <p:cNvPr id="774146" name="Text Box 2"/>
          <p:cNvSpPr txBox="1">
            <a:spLocks noChangeArrowheads="1"/>
          </p:cNvSpPr>
          <p:nvPr/>
        </p:nvSpPr>
        <p:spPr bwMode="auto">
          <a:xfrm>
            <a:off x="306388" y="869950"/>
            <a:ext cx="8532812" cy="830263"/>
          </a:xfrm>
          <a:prstGeom prst="rect">
            <a:avLst/>
          </a:prstGeom>
          <a:solidFill>
            <a:srgbClr val="10203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t>注</a:t>
            </a:r>
            <a:r>
              <a:rPr lang="en-US" altLang="zh-CN" sz="2400"/>
              <a:t>: </a:t>
            </a:r>
            <a:r>
              <a:rPr lang="zh-CN" altLang="en-US" sz="2400"/>
              <a:t>推论中的条件是</a:t>
            </a:r>
            <a:r>
              <a:rPr lang="en-US" altLang="zh-CN" sz="2400"/>
              <a:t>G</a:t>
            </a:r>
            <a:r>
              <a:rPr lang="zh-CN" altLang="en-US" sz="2400"/>
              <a:t>存在完美匹配的充分条件而不是必要条件</a:t>
            </a:r>
            <a:r>
              <a:rPr lang="en-US" altLang="zh-CN" sz="2400"/>
              <a:t>. </a:t>
            </a:r>
            <a:r>
              <a:rPr lang="zh-CN" altLang="en-US" sz="2400"/>
              <a:t>例如</a:t>
            </a:r>
            <a:r>
              <a:rPr lang="en-US" altLang="zh-CN" sz="2400"/>
              <a:t>: </a:t>
            </a:r>
            <a:endParaRPr lang="en-US" altLang="zh-CN" sz="2400" baseline="-25000">
              <a:latin typeface="宋体" panose="02010600030101010101" pitchFamily="2" charset="-122"/>
            </a:endParaRPr>
          </a:p>
        </p:txBody>
      </p:sp>
      <p:grpSp>
        <p:nvGrpSpPr>
          <p:cNvPr id="3" name="组合 2"/>
          <p:cNvGrpSpPr>
            <a:grpSpLocks/>
          </p:cNvGrpSpPr>
          <p:nvPr/>
        </p:nvGrpSpPr>
        <p:grpSpPr bwMode="auto">
          <a:xfrm>
            <a:off x="457200" y="1863126"/>
            <a:ext cx="2139950" cy="1930400"/>
            <a:chOff x="1325562" y="1403471"/>
            <a:chExt cx="2139950" cy="1930904"/>
          </a:xfrm>
        </p:grpSpPr>
        <p:sp>
          <p:nvSpPr>
            <p:cNvPr id="33851" name="Line 35"/>
            <p:cNvSpPr>
              <a:spLocks noChangeShapeType="1"/>
            </p:cNvSpPr>
            <p:nvPr/>
          </p:nvSpPr>
          <p:spPr bwMode="auto">
            <a:xfrm rot="1958686" flipH="1">
              <a:off x="1764036" y="2494077"/>
              <a:ext cx="3909" cy="242298"/>
            </a:xfrm>
            <a:prstGeom prst="line">
              <a:avLst/>
            </a:prstGeom>
            <a:noFill/>
            <a:ln w="28575">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52" name="Line 36"/>
            <p:cNvSpPr>
              <a:spLocks noChangeShapeType="1"/>
            </p:cNvSpPr>
            <p:nvPr/>
          </p:nvSpPr>
          <p:spPr bwMode="auto">
            <a:xfrm rot="1958686" flipH="1">
              <a:off x="2067538" y="2670421"/>
              <a:ext cx="811" cy="251805"/>
            </a:xfrm>
            <a:prstGeom prst="line">
              <a:avLst/>
            </a:prstGeom>
            <a:noFill/>
            <a:ln w="28575">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53" name="Line 37"/>
            <p:cNvSpPr>
              <a:spLocks noChangeShapeType="1"/>
            </p:cNvSpPr>
            <p:nvPr/>
          </p:nvSpPr>
          <p:spPr bwMode="auto">
            <a:xfrm rot="1958686" flipH="1">
              <a:off x="1860550" y="2429264"/>
              <a:ext cx="160337" cy="150851"/>
            </a:xfrm>
            <a:prstGeom prst="line">
              <a:avLst/>
            </a:prstGeom>
            <a:noFill/>
            <a:ln w="28575">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54" name="Line 38"/>
            <p:cNvSpPr>
              <a:spLocks noChangeShapeType="1"/>
            </p:cNvSpPr>
            <p:nvPr/>
          </p:nvSpPr>
          <p:spPr bwMode="auto">
            <a:xfrm rot="1958686">
              <a:off x="2011362" y="2534066"/>
              <a:ext cx="165100" cy="111154"/>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55" name="Line 39"/>
            <p:cNvSpPr>
              <a:spLocks noChangeShapeType="1"/>
            </p:cNvSpPr>
            <p:nvPr/>
          </p:nvSpPr>
          <p:spPr bwMode="auto">
            <a:xfrm rot="1958686" flipV="1">
              <a:off x="1682013" y="2809059"/>
              <a:ext cx="341133" cy="12988"/>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56" name="Line 40"/>
            <p:cNvSpPr>
              <a:spLocks noChangeShapeType="1"/>
            </p:cNvSpPr>
            <p:nvPr/>
          </p:nvSpPr>
          <p:spPr bwMode="auto">
            <a:xfrm rot="-10755185">
              <a:off x="2495550" y="1416174"/>
              <a:ext cx="0" cy="292176"/>
            </a:xfrm>
            <a:prstGeom prst="line">
              <a:avLst/>
            </a:prstGeom>
            <a:noFill/>
            <a:ln w="28575">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57" name="Line 41"/>
            <p:cNvSpPr>
              <a:spLocks noChangeShapeType="1"/>
            </p:cNvSpPr>
            <p:nvPr/>
          </p:nvSpPr>
          <p:spPr bwMode="auto">
            <a:xfrm rot="-10755185">
              <a:off x="2130425" y="1403471"/>
              <a:ext cx="0" cy="290588"/>
            </a:xfrm>
            <a:prstGeom prst="line">
              <a:avLst/>
            </a:prstGeom>
            <a:noFill/>
            <a:ln w="28575">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58" name="Line 42"/>
            <p:cNvSpPr>
              <a:spLocks noChangeShapeType="1"/>
            </p:cNvSpPr>
            <p:nvPr/>
          </p:nvSpPr>
          <p:spPr bwMode="auto">
            <a:xfrm rot="10844815" flipH="1">
              <a:off x="2297112" y="1695647"/>
              <a:ext cx="196850" cy="146088"/>
            </a:xfrm>
            <a:prstGeom prst="line">
              <a:avLst/>
            </a:prstGeom>
            <a:noFill/>
            <a:ln w="28575">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59" name="Line 43"/>
            <p:cNvSpPr>
              <a:spLocks noChangeShapeType="1"/>
            </p:cNvSpPr>
            <p:nvPr/>
          </p:nvSpPr>
          <p:spPr bwMode="auto">
            <a:xfrm rot="-10755185">
              <a:off x="2138362" y="1695647"/>
              <a:ext cx="158750" cy="157203"/>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60" name="Line 44"/>
            <p:cNvSpPr>
              <a:spLocks noChangeShapeType="1"/>
            </p:cNvSpPr>
            <p:nvPr/>
          </p:nvSpPr>
          <p:spPr bwMode="auto">
            <a:xfrm rot="-10755185">
              <a:off x="2128837" y="1408234"/>
              <a:ext cx="376238" cy="0"/>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61" name="Line 45"/>
            <p:cNvSpPr>
              <a:spLocks noChangeShapeType="1"/>
            </p:cNvSpPr>
            <p:nvPr/>
          </p:nvSpPr>
          <p:spPr bwMode="auto">
            <a:xfrm rot="-2732383">
              <a:off x="2620963" y="2726234"/>
              <a:ext cx="0" cy="238125"/>
            </a:xfrm>
            <a:prstGeom prst="line">
              <a:avLst/>
            </a:prstGeom>
            <a:noFill/>
            <a:ln w="28575">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62" name="Line 46"/>
            <p:cNvSpPr>
              <a:spLocks noChangeShapeType="1"/>
            </p:cNvSpPr>
            <p:nvPr/>
          </p:nvSpPr>
          <p:spPr bwMode="auto">
            <a:xfrm rot="18867617">
              <a:off x="2895081" y="2416473"/>
              <a:ext cx="10564" cy="245556"/>
            </a:xfrm>
            <a:prstGeom prst="line">
              <a:avLst/>
            </a:prstGeom>
            <a:noFill/>
            <a:ln w="28575">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63" name="Line 47"/>
            <p:cNvSpPr>
              <a:spLocks noChangeShapeType="1"/>
            </p:cNvSpPr>
            <p:nvPr/>
          </p:nvSpPr>
          <p:spPr bwMode="auto">
            <a:xfrm rot="18867617" flipH="1">
              <a:off x="2447894" y="2565840"/>
              <a:ext cx="239775" cy="119062"/>
            </a:xfrm>
            <a:prstGeom prst="line">
              <a:avLst/>
            </a:prstGeom>
            <a:noFill/>
            <a:ln w="28575">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64" name="Line 48"/>
            <p:cNvSpPr>
              <a:spLocks noChangeShapeType="1"/>
            </p:cNvSpPr>
            <p:nvPr/>
          </p:nvSpPr>
          <p:spPr bwMode="auto">
            <a:xfrm rot="-2732383">
              <a:off x="2647135" y="2423721"/>
              <a:ext cx="158791" cy="122238"/>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65" name="Line 49"/>
            <p:cNvSpPr>
              <a:spLocks noChangeShapeType="1"/>
            </p:cNvSpPr>
            <p:nvPr/>
          </p:nvSpPr>
          <p:spPr bwMode="auto">
            <a:xfrm rot="18867617" flipV="1">
              <a:off x="2642830" y="2760638"/>
              <a:ext cx="433306" cy="15807"/>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66" name="Line 50"/>
            <p:cNvSpPr>
              <a:spLocks noChangeShapeType="1"/>
            </p:cNvSpPr>
            <p:nvPr/>
          </p:nvSpPr>
          <p:spPr bwMode="auto">
            <a:xfrm>
              <a:off x="2295525" y="1846499"/>
              <a:ext cx="0" cy="404919"/>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67" name="Line 51"/>
            <p:cNvSpPr>
              <a:spLocks noChangeShapeType="1"/>
            </p:cNvSpPr>
            <p:nvPr/>
          </p:nvSpPr>
          <p:spPr bwMode="auto">
            <a:xfrm flipH="1">
              <a:off x="2047875" y="2222835"/>
              <a:ext cx="247650" cy="257242"/>
            </a:xfrm>
            <a:prstGeom prst="line">
              <a:avLst/>
            </a:prstGeom>
            <a:noFill/>
            <a:ln w="28575">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68" name="Line 52"/>
            <p:cNvSpPr>
              <a:spLocks noChangeShapeType="1"/>
            </p:cNvSpPr>
            <p:nvPr/>
          </p:nvSpPr>
          <p:spPr bwMode="auto">
            <a:xfrm>
              <a:off x="2295525" y="2237126"/>
              <a:ext cx="293687" cy="246127"/>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4843" name="Text Box 53"/>
            <p:cNvSpPr txBox="1">
              <a:spLocks noChangeArrowheads="1"/>
            </p:cNvSpPr>
            <p:nvPr/>
          </p:nvSpPr>
          <p:spPr bwMode="auto">
            <a:xfrm>
              <a:off x="1325562" y="2931045"/>
              <a:ext cx="2139950" cy="4033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2000" dirty="0" smtClean="0">
                  <a:solidFill>
                    <a:schemeClr val="bg2">
                      <a:lumMod val="85000"/>
                      <a:lumOff val="15000"/>
                    </a:schemeClr>
                  </a:solidFill>
                  <a:latin typeface="+mn-lt"/>
                </a:rPr>
                <a:t>(</a:t>
              </a:r>
              <a:r>
                <a:rPr lang="en-US" altLang="zh-CN" sz="2000" i="1" dirty="0" smtClean="0">
                  <a:solidFill>
                    <a:schemeClr val="bg2">
                      <a:lumMod val="85000"/>
                      <a:lumOff val="15000"/>
                    </a:schemeClr>
                  </a:solidFill>
                </a:rPr>
                <a:t>a</a:t>
              </a:r>
              <a:r>
                <a:rPr lang="en-US" altLang="zh-CN" sz="2000" dirty="0" smtClean="0">
                  <a:solidFill>
                    <a:schemeClr val="bg2">
                      <a:lumMod val="85000"/>
                      <a:lumOff val="15000"/>
                    </a:schemeClr>
                  </a:solidFill>
                  <a:latin typeface="+mn-lt"/>
                </a:rPr>
                <a:t>)</a:t>
              </a:r>
              <a:r>
                <a:rPr lang="en-US" altLang="zh-CN" sz="2000" i="1" dirty="0" smtClean="0">
                  <a:solidFill>
                    <a:schemeClr val="bg2">
                      <a:lumMod val="85000"/>
                      <a:lumOff val="15000"/>
                    </a:schemeClr>
                  </a:solidFill>
                  <a:latin typeface="+mn-lt"/>
                </a:rPr>
                <a:t> </a:t>
              </a:r>
              <a:r>
                <a:rPr lang="zh-CN" altLang="en-US" sz="2000" dirty="0" smtClean="0">
                  <a:solidFill>
                    <a:schemeClr val="bg2">
                      <a:lumMod val="85000"/>
                      <a:lumOff val="15000"/>
                    </a:schemeClr>
                  </a:solidFill>
                  <a:latin typeface="+mn-lt"/>
                </a:rPr>
                <a:t>无</a:t>
              </a:r>
              <a:r>
                <a:rPr lang="zh-CN" altLang="en-US" sz="2000" dirty="0" smtClean="0">
                  <a:solidFill>
                    <a:schemeClr val="bg2">
                      <a:lumMod val="85000"/>
                      <a:lumOff val="15000"/>
                    </a:schemeClr>
                  </a:solidFill>
                </a:rPr>
                <a:t>完美匹配</a:t>
              </a:r>
            </a:p>
          </p:txBody>
        </p:sp>
        <p:sp>
          <p:nvSpPr>
            <p:cNvPr id="33870" name="Line 67"/>
            <p:cNvSpPr>
              <a:spLocks noChangeShapeType="1"/>
            </p:cNvSpPr>
            <p:nvPr/>
          </p:nvSpPr>
          <p:spPr bwMode="auto">
            <a:xfrm>
              <a:off x="2143125" y="1417762"/>
              <a:ext cx="365125" cy="304880"/>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71" name="Line 68"/>
            <p:cNvSpPr>
              <a:spLocks noChangeShapeType="1"/>
            </p:cNvSpPr>
            <p:nvPr/>
          </p:nvSpPr>
          <p:spPr bwMode="auto">
            <a:xfrm flipV="1">
              <a:off x="2143125" y="1432053"/>
              <a:ext cx="352425" cy="262005"/>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72" name="Line 69"/>
            <p:cNvSpPr>
              <a:spLocks noChangeShapeType="1"/>
            </p:cNvSpPr>
            <p:nvPr/>
          </p:nvSpPr>
          <p:spPr bwMode="auto">
            <a:xfrm>
              <a:off x="1824037" y="2491192"/>
              <a:ext cx="171865" cy="410926"/>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73" name="Line 70"/>
            <p:cNvSpPr>
              <a:spLocks noChangeShapeType="1"/>
            </p:cNvSpPr>
            <p:nvPr/>
          </p:nvSpPr>
          <p:spPr bwMode="auto">
            <a:xfrm flipV="1">
              <a:off x="1695450" y="2700797"/>
              <a:ext cx="423862" cy="15879"/>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74" name="Line 71"/>
            <p:cNvSpPr>
              <a:spLocks noChangeShapeType="1"/>
            </p:cNvSpPr>
            <p:nvPr/>
          </p:nvSpPr>
          <p:spPr bwMode="auto">
            <a:xfrm flipH="1">
              <a:off x="2706457" y="2480077"/>
              <a:ext cx="100164" cy="432977"/>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75" name="Line 72"/>
            <p:cNvSpPr>
              <a:spLocks noChangeShapeType="1"/>
            </p:cNvSpPr>
            <p:nvPr/>
          </p:nvSpPr>
          <p:spPr bwMode="auto">
            <a:xfrm flipV="1">
              <a:off x="2530475" y="2623832"/>
              <a:ext cx="448518" cy="136318"/>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grpSp>
      <p:grpSp>
        <p:nvGrpSpPr>
          <p:cNvPr id="4" name="组合 3"/>
          <p:cNvGrpSpPr>
            <a:grpSpLocks/>
          </p:cNvGrpSpPr>
          <p:nvPr/>
        </p:nvGrpSpPr>
        <p:grpSpPr bwMode="auto">
          <a:xfrm>
            <a:off x="3478486" y="2700710"/>
            <a:ext cx="1890712" cy="1014413"/>
            <a:chOff x="4335391" y="2348325"/>
            <a:chExt cx="1890801" cy="1013968"/>
          </a:xfrm>
        </p:grpSpPr>
        <p:sp>
          <p:nvSpPr>
            <p:cNvPr id="33835" name="Line 54"/>
            <p:cNvSpPr>
              <a:spLocks noChangeShapeType="1"/>
            </p:cNvSpPr>
            <p:nvPr/>
          </p:nvSpPr>
          <p:spPr bwMode="auto">
            <a:xfrm rot="5277471" flipV="1">
              <a:off x="4593375" y="2196704"/>
              <a:ext cx="14282" cy="336566"/>
            </a:xfrm>
            <a:prstGeom prst="line">
              <a:avLst/>
            </a:prstGeom>
            <a:noFill/>
            <a:ln w="28575">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36" name="Line 55"/>
            <p:cNvSpPr>
              <a:spLocks noChangeShapeType="1"/>
            </p:cNvSpPr>
            <p:nvPr/>
          </p:nvSpPr>
          <p:spPr bwMode="auto">
            <a:xfrm rot="5277471" flipV="1">
              <a:off x="4601313" y="2737803"/>
              <a:ext cx="14282" cy="339741"/>
            </a:xfrm>
            <a:prstGeom prst="line">
              <a:avLst/>
            </a:prstGeom>
            <a:noFill/>
            <a:ln w="28575">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37" name="Line 56"/>
            <p:cNvSpPr>
              <a:spLocks noChangeShapeType="1"/>
            </p:cNvSpPr>
            <p:nvPr/>
          </p:nvSpPr>
          <p:spPr bwMode="auto">
            <a:xfrm rot="5277471" flipH="1">
              <a:off x="4700604" y="2408582"/>
              <a:ext cx="291972" cy="171458"/>
            </a:xfrm>
            <a:prstGeom prst="line">
              <a:avLst/>
            </a:prstGeom>
            <a:noFill/>
            <a:ln w="28575">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38" name="Line 57"/>
            <p:cNvSpPr>
              <a:spLocks noChangeShapeType="1"/>
            </p:cNvSpPr>
            <p:nvPr/>
          </p:nvSpPr>
          <p:spPr bwMode="auto">
            <a:xfrm rot="5277471">
              <a:off x="4733931" y="2700557"/>
              <a:ext cx="242780" cy="163520"/>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39" name="Line 58"/>
            <p:cNvSpPr>
              <a:spLocks noChangeShapeType="1"/>
            </p:cNvSpPr>
            <p:nvPr/>
          </p:nvSpPr>
          <p:spPr bwMode="auto">
            <a:xfrm rot="5277471">
              <a:off x="4154543" y="2633948"/>
              <a:ext cx="563316" cy="11113"/>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40" name="Line 59"/>
            <p:cNvSpPr>
              <a:spLocks noChangeShapeType="1"/>
            </p:cNvSpPr>
            <p:nvPr/>
          </p:nvSpPr>
          <p:spPr bwMode="auto">
            <a:xfrm rot="-5371627">
              <a:off x="5842793" y="2739397"/>
              <a:ext cx="0" cy="309577"/>
            </a:xfrm>
            <a:prstGeom prst="line">
              <a:avLst/>
            </a:prstGeom>
            <a:noFill/>
            <a:ln w="28575">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41" name="Line 60"/>
            <p:cNvSpPr>
              <a:spLocks noChangeShapeType="1"/>
            </p:cNvSpPr>
            <p:nvPr/>
          </p:nvSpPr>
          <p:spPr bwMode="auto">
            <a:xfrm rot="-5371627">
              <a:off x="5853906" y="2220512"/>
              <a:ext cx="0" cy="309578"/>
            </a:xfrm>
            <a:prstGeom prst="line">
              <a:avLst/>
            </a:prstGeom>
            <a:noFill/>
            <a:ln w="28575">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42" name="Line 61"/>
            <p:cNvSpPr>
              <a:spLocks noChangeShapeType="1"/>
            </p:cNvSpPr>
            <p:nvPr/>
          </p:nvSpPr>
          <p:spPr bwMode="auto">
            <a:xfrm rot="16228373" flipH="1">
              <a:off x="5482482" y="2675963"/>
              <a:ext cx="279277" cy="153994"/>
            </a:xfrm>
            <a:prstGeom prst="line">
              <a:avLst/>
            </a:prstGeom>
            <a:noFill/>
            <a:ln w="28575">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43" name="Line 62"/>
            <p:cNvSpPr>
              <a:spLocks noChangeShapeType="1"/>
            </p:cNvSpPr>
            <p:nvPr/>
          </p:nvSpPr>
          <p:spPr bwMode="auto">
            <a:xfrm rot="-5371627">
              <a:off x="5502312" y="2418104"/>
              <a:ext cx="223740" cy="166696"/>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44" name="Line 63"/>
            <p:cNvSpPr>
              <a:spLocks noChangeShapeType="1"/>
            </p:cNvSpPr>
            <p:nvPr/>
          </p:nvSpPr>
          <p:spPr bwMode="auto">
            <a:xfrm rot="-5371627">
              <a:off x="5756400" y="2645058"/>
              <a:ext cx="536340" cy="0"/>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45" name="Line 64"/>
            <p:cNvSpPr>
              <a:spLocks noChangeShapeType="1"/>
            </p:cNvSpPr>
            <p:nvPr/>
          </p:nvSpPr>
          <p:spPr bwMode="auto">
            <a:xfrm flipV="1">
              <a:off x="4967246" y="2613322"/>
              <a:ext cx="573114" cy="22215"/>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46" name="Text Box 65"/>
            <p:cNvSpPr txBox="1">
              <a:spLocks noChangeArrowheads="1"/>
            </p:cNvSpPr>
            <p:nvPr/>
          </p:nvSpPr>
          <p:spPr bwMode="auto">
            <a:xfrm>
              <a:off x="4335391" y="2983046"/>
              <a:ext cx="1890801" cy="37924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2000" dirty="0" smtClean="0">
                  <a:solidFill>
                    <a:schemeClr val="bg2">
                      <a:lumMod val="85000"/>
                      <a:lumOff val="15000"/>
                    </a:schemeClr>
                  </a:solidFill>
                </a:rPr>
                <a:t>(</a:t>
              </a:r>
              <a:r>
                <a:rPr lang="en-US" altLang="zh-CN" sz="2000" i="1" dirty="0" smtClean="0">
                  <a:solidFill>
                    <a:schemeClr val="bg2">
                      <a:lumMod val="85000"/>
                      <a:lumOff val="15000"/>
                    </a:schemeClr>
                  </a:solidFill>
                </a:rPr>
                <a:t>b</a:t>
              </a:r>
              <a:r>
                <a:rPr lang="en-US" altLang="zh-CN" sz="2000" dirty="0" smtClean="0">
                  <a:solidFill>
                    <a:schemeClr val="bg2">
                      <a:lumMod val="85000"/>
                      <a:lumOff val="15000"/>
                    </a:schemeClr>
                  </a:solidFill>
                </a:rPr>
                <a:t>)</a:t>
              </a:r>
              <a:r>
                <a:rPr lang="en-US" altLang="zh-CN" sz="2000" i="1" dirty="0" smtClean="0">
                  <a:solidFill>
                    <a:schemeClr val="bg2">
                      <a:lumMod val="85000"/>
                      <a:lumOff val="15000"/>
                    </a:schemeClr>
                  </a:solidFill>
                </a:rPr>
                <a:t> </a:t>
              </a:r>
              <a:r>
                <a:rPr lang="zh-CN" altLang="en-US" sz="2000" dirty="0" smtClean="0">
                  <a:solidFill>
                    <a:schemeClr val="bg2">
                      <a:lumMod val="85000"/>
                      <a:lumOff val="15000"/>
                    </a:schemeClr>
                  </a:solidFill>
                </a:rPr>
                <a:t>有完美匹配</a:t>
              </a:r>
            </a:p>
          </p:txBody>
        </p:sp>
        <p:sp>
          <p:nvSpPr>
            <p:cNvPr id="33847" name="Line 73"/>
            <p:cNvSpPr>
              <a:spLocks noChangeShapeType="1"/>
            </p:cNvSpPr>
            <p:nvPr/>
          </p:nvSpPr>
          <p:spPr bwMode="auto">
            <a:xfrm>
              <a:off x="4438583" y="2373714"/>
              <a:ext cx="352442" cy="537927"/>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48" name="Line 74"/>
            <p:cNvSpPr>
              <a:spLocks noChangeShapeType="1"/>
            </p:cNvSpPr>
            <p:nvPr/>
          </p:nvSpPr>
          <p:spPr bwMode="auto">
            <a:xfrm flipV="1">
              <a:off x="4425882" y="2375301"/>
              <a:ext cx="365142" cy="550620"/>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49" name="Line 75"/>
            <p:cNvSpPr>
              <a:spLocks noChangeShapeType="1"/>
            </p:cNvSpPr>
            <p:nvPr/>
          </p:nvSpPr>
          <p:spPr bwMode="auto">
            <a:xfrm>
              <a:off x="5697530" y="2375301"/>
              <a:ext cx="317515" cy="536340"/>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50" name="Line 76"/>
            <p:cNvSpPr>
              <a:spLocks noChangeShapeType="1"/>
            </p:cNvSpPr>
            <p:nvPr/>
          </p:nvSpPr>
          <p:spPr bwMode="auto">
            <a:xfrm flipV="1">
              <a:off x="5686417" y="2375301"/>
              <a:ext cx="317515" cy="536340"/>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grpSp>
      <p:sp>
        <p:nvSpPr>
          <p:cNvPr id="50" name="Text Box 2"/>
          <p:cNvSpPr txBox="1">
            <a:spLocks noChangeArrowheads="1"/>
          </p:cNvSpPr>
          <p:nvPr/>
        </p:nvSpPr>
        <p:spPr bwMode="auto">
          <a:xfrm>
            <a:off x="241836" y="4660345"/>
            <a:ext cx="83724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那么便有下面的两方面的问题</a:t>
            </a:r>
            <a:r>
              <a:rPr lang="en-US" altLang="zh-CN" sz="2400" b="0" dirty="0" smtClean="0">
                <a:solidFill>
                  <a:schemeClr val="bg2">
                    <a:lumMod val="85000"/>
                    <a:lumOff val="15000"/>
                  </a:schemeClr>
                </a:solidFill>
              </a:rPr>
              <a:t>:</a:t>
            </a:r>
            <a:endParaRPr lang="en-US" altLang="zh-CN" sz="2400" baseline="-25000" dirty="0" smtClean="0">
              <a:solidFill>
                <a:schemeClr val="bg2">
                  <a:lumMod val="85000"/>
                  <a:lumOff val="15000"/>
                </a:schemeClr>
              </a:solidFill>
              <a:latin typeface="宋体" panose="02010600030101010101" pitchFamily="2" charset="-122"/>
            </a:endParaRPr>
          </a:p>
        </p:txBody>
      </p:sp>
      <p:grpSp>
        <p:nvGrpSpPr>
          <p:cNvPr id="7" name="组合 6"/>
          <p:cNvGrpSpPr>
            <a:grpSpLocks/>
          </p:cNvGrpSpPr>
          <p:nvPr/>
        </p:nvGrpSpPr>
        <p:grpSpPr bwMode="auto">
          <a:xfrm>
            <a:off x="6477000" y="1796058"/>
            <a:ext cx="1890713" cy="1900237"/>
            <a:chOff x="6519068" y="1344619"/>
            <a:chExt cx="1890713" cy="1899852"/>
          </a:xfrm>
        </p:grpSpPr>
        <p:grpSp>
          <p:nvGrpSpPr>
            <p:cNvPr id="31770" name="组合 5"/>
            <p:cNvGrpSpPr>
              <a:grpSpLocks/>
            </p:cNvGrpSpPr>
            <p:nvPr/>
          </p:nvGrpSpPr>
          <p:grpSpPr bwMode="auto">
            <a:xfrm>
              <a:off x="6519068" y="1357319"/>
              <a:ext cx="1890713" cy="1887152"/>
              <a:chOff x="5936367" y="1279207"/>
              <a:chExt cx="1890801" cy="1887324"/>
            </a:xfrm>
          </p:grpSpPr>
          <p:sp>
            <p:nvSpPr>
              <p:cNvPr id="33812" name="Line 59"/>
              <p:cNvSpPr>
                <a:spLocks noChangeShapeType="1"/>
              </p:cNvSpPr>
              <p:nvPr/>
            </p:nvSpPr>
            <p:spPr bwMode="auto">
              <a:xfrm rot="-5371627">
                <a:off x="7512034" y="2587928"/>
                <a:ext cx="0" cy="309576"/>
              </a:xfrm>
              <a:prstGeom prst="line">
                <a:avLst/>
              </a:prstGeom>
              <a:noFill/>
              <a:ln w="28575">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13" name="Line 60"/>
              <p:cNvSpPr>
                <a:spLocks noChangeShapeType="1"/>
              </p:cNvSpPr>
              <p:nvPr/>
            </p:nvSpPr>
            <p:spPr bwMode="auto">
              <a:xfrm rot="-5371627">
                <a:off x="7523941" y="2068079"/>
                <a:ext cx="0" cy="311164"/>
              </a:xfrm>
              <a:prstGeom prst="line">
                <a:avLst/>
              </a:prstGeom>
              <a:noFill/>
              <a:ln w="28575">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14" name="Line 61"/>
              <p:cNvSpPr>
                <a:spLocks noChangeShapeType="1"/>
              </p:cNvSpPr>
              <p:nvPr/>
            </p:nvSpPr>
            <p:spPr bwMode="auto">
              <a:xfrm rot="16228373" flipH="1">
                <a:off x="7152471" y="2523653"/>
                <a:ext cx="277782" cy="153994"/>
              </a:xfrm>
              <a:prstGeom prst="line">
                <a:avLst/>
              </a:prstGeom>
              <a:noFill/>
              <a:ln w="28575">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15" name="Line 62"/>
              <p:cNvSpPr>
                <a:spLocks noChangeShapeType="1"/>
              </p:cNvSpPr>
              <p:nvPr/>
            </p:nvSpPr>
            <p:spPr bwMode="auto">
              <a:xfrm rot="-5371627">
                <a:off x="7171517" y="2266506"/>
                <a:ext cx="223812" cy="166696"/>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16" name="Line 63"/>
              <p:cNvSpPr>
                <a:spLocks noChangeShapeType="1"/>
              </p:cNvSpPr>
              <p:nvPr/>
            </p:nvSpPr>
            <p:spPr bwMode="auto">
              <a:xfrm rot="16228373">
                <a:off x="7406503" y="2495094"/>
                <a:ext cx="536515" cy="0"/>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17" name="Line 64"/>
              <p:cNvSpPr>
                <a:spLocks noChangeShapeType="1"/>
              </p:cNvSpPr>
              <p:nvPr/>
            </p:nvSpPr>
            <p:spPr bwMode="auto">
              <a:xfrm>
                <a:off x="7098471" y="1842703"/>
                <a:ext cx="115893" cy="582548"/>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18" name="Text Box 65"/>
              <p:cNvSpPr txBox="1">
                <a:spLocks noChangeArrowheads="1"/>
              </p:cNvSpPr>
              <p:nvPr/>
            </p:nvSpPr>
            <p:spPr bwMode="auto">
              <a:xfrm>
                <a:off x="5936367" y="2787161"/>
                <a:ext cx="1890801" cy="37937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2000" smtClean="0">
                    <a:solidFill>
                      <a:schemeClr val="bg2">
                        <a:lumMod val="85000"/>
                        <a:lumOff val="15000"/>
                      </a:schemeClr>
                    </a:solidFill>
                  </a:rPr>
                  <a:t>(</a:t>
                </a:r>
                <a:r>
                  <a:rPr lang="en-US" altLang="zh-CN" sz="2000" i="1" smtClean="0">
                    <a:solidFill>
                      <a:schemeClr val="bg2">
                        <a:lumMod val="85000"/>
                        <a:lumOff val="15000"/>
                      </a:schemeClr>
                    </a:solidFill>
                  </a:rPr>
                  <a:t>c</a:t>
                </a:r>
                <a:r>
                  <a:rPr lang="en-US" altLang="zh-CN" sz="2000" smtClean="0">
                    <a:solidFill>
                      <a:schemeClr val="bg2">
                        <a:lumMod val="85000"/>
                        <a:lumOff val="15000"/>
                      </a:schemeClr>
                    </a:solidFill>
                  </a:rPr>
                  <a:t>)</a:t>
                </a:r>
                <a:r>
                  <a:rPr lang="en-US" altLang="zh-CN" sz="2000" i="1" smtClean="0">
                    <a:solidFill>
                      <a:schemeClr val="bg2">
                        <a:lumMod val="85000"/>
                        <a:lumOff val="15000"/>
                      </a:schemeClr>
                    </a:solidFill>
                  </a:rPr>
                  <a:t> </a:t>
                </a:r>
                <a:r>
                  <a:rPr lang="zh-CN" altLang="en-US" sz="2000" smtClean="0">
                    <a:solidFill>
                      <a:schemeClr val="bg2">
                        <a:lumMod val="85000"/>
                        <a:lumOff val="15000"/>
                      </a:schemeClr>
                    </a:solidFill>
                  </a:rPr>
                  <a:t>有完美匹配</a:t>
                </a:r>
              </a:p>
            </p:txBody>
          </p:sp>
          <p:grpSp>
            <p:nvGrpSpPr>
              <p:cNvPr id="31786" name="组合 4"/>
              <p:cNvGrpSpPr>
                <a:grpSpLocks/>
              </p:cNvGrpSpPr>
              <p:nvPr/>
            </p:nvGrpSpPr>
            <p:grpSpPr bwMode="auto">
              <a:xfrm>
                <a:off x="6003840" y="2196863"/>
                <a:ext cx="525487" cy="577900"/>
                <a:chOff x="6003840" y="2196863"/>
                <a:chExt cx="525487" cy="577900"/>
              </a:xfrm>
            </p:grpSpPr>
            <p:sp>
              <p:nvSpPr>
                <p:cNvPr id="33828" name="Line 54"/>
                <p:cNvSpPr>
                  <a:spLocks noChangeShapeType="1"/>
                </p:cNvSpPr>
                <p:nvPr/>
              </p:nvSpPr>
              <p:spPr bwMode="auto">
                <a:xfrm rot="5277471" flipV="1">
                  <a:off x="6175298" y="2045061"/>
                  <a:ext cx="14285" cy="336565"/>
                </a:xfrm>
                <a:prstGeom prst="line">
                  <a:avLst/>
                </a:prstGeom>
                <a:noFill/>
                <a:ln w="28575">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29" name="Line 55"/>
                <p:cNvSpPr>
                  <a:spLocks noChangeShapeType="1"/>
                </p:cNvSpPr>
                <p:nvPr/>
              </p:nvSpPr>
              <p:spPr bwMode="auto">
                <a:xfrm rot="5277471" flipV="1">
                  <a:off x="6183236" y="2586338"/>
                  <a:ext cx="14285" cy="339741"/>
                </a:xfrm>
                <a:prstGeom prst="line">
                  <a:avLst/>
                </a:prstGeom>
                <a:noFill/>
                <a:ln w="28575">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30" name="Line 56"/>
                <p:cNvSpPr>
                  <a:spLocks noChangeShapeType="1"/>
                </p:cNvSpPr>
                <p:nvPr/>
              </p:nvSpPr>
              <p:spPr bwMode="auto">
                <a:xfrm rot="5277471" flipH="1">
                  <a:off x="6282481" y="2256982"/>
                  <a:ext cx="292068" cy="171458"/>
                </a:xfrm>
                <a:prstGeom prst="line">
                  <a:avLst/>
                </a:prstGeom>
                <a:noFill/>
                <a:ln w="28575">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31" name="Line 57"/>
                <p:cNvSpPr>
                  <a:spLocks noChangeShapeType="1"/>
                </p:cNvSpPr>
                <p:nvPr/>
              </p:nvSpPr>
              <p:spPr bwMode="auto">
                <a:xfrm rot="5277471">
                  <a:off x="6314229" y="2536351"/>
                  <a:ext cx="257147" cy="174633"/>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32" name="Line 58"/>
                <p:cNvSpPr>
                  <a:spLocks noChangeShapeType="1"/>
                </p:cNvSpPr>
                <p:nvPr/>
              </p:nvSpPr>
              <p:spPr bwMode="auto">
                <a:xfrm rot="5277471">
                  <a:off x="5728439" y="2482395"/>
                  <a:ext cx="563500" cy="11113"/>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33" name="Line 73"/>
                <p:cNvSpPr>
                  <a:spLocks noChangeShapeType="1"/>
                </p:cNvSpPr>
                <p:nvPr/>
              </p:nvSpPr>
              <p:spPr bwMode="auto">
                <a:xfrm>
                  <a:off x="6012570" y="2225249"/>
                  <a:ext cx="360379" cy="534928"/>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34" name="Line 74"/>
                <p:cNvSpPr>
                  <a:spLocks noChangeShapeType="1"/>
                </p:cNvSpPr>
                <p:nvPr/>
              </p:nvSpPr>
              <p:spPr bwMode="auto">
                <a:xfrm flipV="1">
                  <a:off x="6007808" y="2220486"/>
                  <a:ext cx="341328" cy="553977"/>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grpSp>
          <p:sp>
            <p:nvSpPr>
              <p:cNvPr id="33820" name="Line 75"/>
              <p:cNvSpPr>
                <a:spLocks noChangeShapeType="1"/>
              </p:cNvSpPr>
              <p:nvPr/>
            </p:nvSpPr>
            <p:spPr bwMode="auto">
              <a:xfrm>
                <a:off x="7366772" y="2223661"/>
                <a:ext cx="317515" cy="536515"/>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21" name="Line 76"/>
              <p:cNvSpPr>
                <a:spLocks noChangeShapeType="1"/>
              </p:cNvSpPr>
              <p:nvPr/>
            </p:nvSpPr>
            <p:spPr bwMode="auto">
              <a:xfrm flipV="1">
                <a:off x="7355658" y="2223661"/>
                <a:ext cx="317515" cy="536515"/>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grpSp>
            <p:nvGrpSpPr>
              <p:cNvPr id="31789" name="组合 69"/>
              <p:cNvGrpSpPr>
                <a:grpSpLocks/>
              </p:cNvGrpSpPr>
              <p:nvPr/>
            </p:nvGrpSpPr>
            <p:grpSpPr bwMode="auto">
              <a:xfrm>
                <a:off x="6519316" y="1279207"/>
                <a:ext cx="586307" cy="1183685"/>
                <a:chOff x="5890469" y="2205834"/>
                <a:chExt cx="483504" cy="1183685"/>
              </a:xfrm>
            </p:grpSpPr>
            <p:sp>
              <p:nvSpPr>
                <p:cNvPr id="33823" name="Line 55"/>
                <p:cNvSpPr>
                  <a:spLocks noChangeShapeType="1"/>
                </p:cNvSpPr>
                <p:nvPr/>
              </p:nvSpPr>
              <p:spPr bwMode="auto">
                <a:xfrm rot="5277471" flipV="1">
                  <a:off x="6155862" y="2561600"/>
                  <a:ext cx="23809" cy="397999"/>
                </a:xfrm>
                <a:prstGeom prst="line">
                  <a:avLst/>
                </a:prstGeom>
                <a:noFill/>
                <a:ln w="28575">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24" name="Line 56"/>
                <p:cNvSpPr>
                  <a:spLocks noChangeShapeType="1"/>
                </p:cNvSpPr>
                <p:nvPr/>
              </p:nvSpPr>
              <p:spPr bwMode="auto">
                <a:xfrm rot="5277471" flipH="1" flipV="1">
                  <a:off x="6093329" y="2475340"/>
                  <a:ext cx="550801" cy="11783"/>
                </a:xfrm>
                <a:prstGeom prst="line">
                  <a:avLst/>
                </a:prstGeom>
                <a:noFill/>
                <a:ln w="28575">
                  <a:solidFill>
                    <a:srgbClr val="810080"/>
                  </a:solidFill>
                  <a:round/>
                  <a:headEnd type="oval" w="sm" len="sm"/>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25" name="Line 58"/>
                <p:cNvSpPr>
                  <a:spLocks noChangeShapeType="1"/>
                </p:cNvSpPr>
                <p:nvPr/>
              </p:nvSpPr>
              <p:spPr bwMode="auto">
                <a:xfrm rot="5277471">
                  <a:off x="5685708" y="2478416"/>
                  <a:ext cx="563499" cy="18329"/>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26" name="Line 73"/>
                <p:cNvSpPr>
                  <a:spLocks noChangeShapeType="1"/>
                </p:cNvSpPr>
                <p:nvPr/>
              </p:nvSpPr>
              <p:spPr bwMode="auto">
                <a:xfrm>
                  <a:off x="5987096" y="2220116"/>
                  <a:ext cx="162342" cy="1588"/>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27" name="Line 74"/>
                <p:cNvSpPr>
                  <a:spLocks noChangeShapeType="1"/>
                </p:cNvSpPr>
                <p:nvPr/>
              </p:nvSpPr>
              <p:spPr bwMode="auto">
                <a:xfrm flipV="1">
                  <a:off x="5890214" y="2756632"/>
                  <a:ext cx="72006" cy="633342"/>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grpSp>
        </p:grpSp>
        <p:sp>
          <p:nvSpPr>
            <p:cNvPr id="33804" name="椭圆 4"/>
            <p:cNvSpPr>
              <a:spLocks noChangeArrowheads="1"/>
            </p:cNvSpPr>
            <p:nvPr/>
          </p:nvSpPr>
          <p:spPr bwMode="auto">
            <a:xfrm>
              <a:off x="7419181" y="1585870"/>
              <a:ext cx="46037" cy="46028"/>
            </a:xfrm>
            <a:prstGeom prst="ellipse">
              <a:avLst/>
            </a:prstGeom>
            <a:solidFill>
              <a:srgbClr val="810080"/>
            </a:solidFill>
            <a:ln w="952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3805" name="椭圆 76"/>
            <p:cNvSpPr>
              <a:spLocks noChangeArrowheads="1"/>
            </p:cNvSpPr>
            <p:nvPr/>
          </p:nvSpPr>
          <p:spPr bwMode="auto">
            <a:xfrm>
              <a:off x="7419181" y="1344619"/>
              <a:ext cx="46037" cy="46028"/>
            </a:xfrm>
            <a:prstGeom prst="ellipse">
              <a:avLst/>
            </a:prstGeom>
            <a:solidFill>
              <a:srgbClr val="810080"/>
            </a:solidFill>
            <a:ln w="952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3806" name="椭圆 77"/>
            <p:cNvSpPr>
              <a:spLocks noChangeArrowheads="1"/>
            </p:cNvSpPr>
            <p:nvPr/>
          </p:nvSpPr>
          <p:spPr bwMode="auto">
            <a:xfrm>
              <a:off x="7174706" y="1344619"/>
              <a:ext cx="46037" cy="46028"/>
            </a:xfrm>
            <a:prstGeom prst="ellipse">
              <a:avLst/>
            </a:prstGeom>
            <a:solidFill>
              <a:srgbClr val="810080"/>
            </a:solidFill>
            <a:ln w="952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3807" name="椭圆 78"/>
            <p:cNvSpPr>
              <a:spLocks noChangeArrowheads="1"/>
            </p:cNvSpPr>
            <p:nvPr/>
          </p:nvSpPr>
          <p:spPr bwMode="auto">
            <a:xfrm>
              <a:off x="7654131" y="1349380"/>
              <a:ext cx="46037" cy="46029"/>
            </a:xfrm>
            <a:prstGeom prst="ellipse">
              <a:avLst/>
            </a:prstGeom>
            <a:solidFill>
              <a:srgbClr val="810080"/>
            </a:solidFill>
            <a:ln w="952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3808" name="Line 73"/>
            <p:cNvSpPr>
              <a:spLocks noChangeShapeType="1"/>
            </p:cNvSpPr>
            <p:nvPr/>
          </p:nvSpPr>
          <p:spPr bwMode="auto">
            <a:xfrm>
              <a:off x="7465218" y="1374775"/>
              <a:ext cx="198438" cy="4762"/>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09" name="Line 73"/>
            <p:cNvSpPr>
              <a:spLocks noChangeShapeType="1"/>
            </p:cNvSpPr>
            <p:nvPr/>
          </p:nvSpPr>
          <p:spPr bwMode="auto">
            <a:xfrm flipV="1">
              <a:off x="7442993" y="1387472"/>
              <a:ext cx="214313" cy="220618"/>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10" name="Line 73"/>
            <p:cNvSpPr>
              <a:spLocks noChangeShapeType="1"/>
            </p:cNvSpPr>
            <p:nvPr/>
          </p:nvSpPr>
          <p:spPr bwMode="auto">
            <a:xfrm flipH="1">
              <a:off x="7438231" y="1382711"/>
              <a:ext cx="3175" cy="214269"/>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3811" name="Line 73"/>
            <p:cNvSpPr>
              <a:spLocks noChangeShapeType="1"/>
            </p:cNvSpPr>
            <p:nvPr/>
          </p:nvSpPr>
          <p:spPr bwMode="auto">
            <a:xfrm>
              <a:off x="7214393" y="1381124"/>
              <a:ext cx="223838" cy="228554"/>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grpSp>
      <p:grpSp>
        <p:nvGrpSpPr>
          <p:cNvPr id="5" name="组合 4"/>
          <p:cNvGrpSpPr>
            <a:grpSpLocks/>
          </p:cNvGrpSpPr>
          <p:nvPr/>
        </p:nvGrpSpPr>
        <p:grpSpPr bwMode="auto">
          <a:xfrm>
            <a:off x="3564211" y="2708648"/>
            <a:ext cx="1589087" cy="549275"/>
            <a:chOff x="4071443" y="1554655"/>
            <a:chExt cx="1589088" cy="549356"/>
          </a:xfrm>
        </p:grpSpPr>
        <p:sp>
          <p:nvSpPr>
            <p:cNvPr id="84" name="Line 64"/>
            <p:cNvSpPr>
              <a:spLocks noChangeShapeType="1"/>
            </p:cNvSpPr>
            <p:nvPr/>
          </p:nvSpPr>
          <p:spPr bwMode="auto">
            <a:xfrm flipV="1">
              <a:off x="4623893" y="1805517"/>
              <a:ext cx="573087" cy="222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85" name="Line 73"/>
            <p:cNvSpPr>
              <a:spLocks noChangeShapeType="1"/>
            </p:cNvSpPr>
            <p:nvPr/>
          </p:nvSpPr>
          <p:spPr bwMode="auto">
            <a:xfrm>
              <a:off x="4071443" y="1554655"/>
              <a:ext cx="371475" cy="54300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86" name="Line 74"/>
            <p:cNvSpPr>
              <a:spLocks noChangeShapeType="1"/>
            </p:cNvSpPr>
            <p:nvPr/>
          </p:nvSpPr>
          <p:spPr bwMode="auto">
            <a:xfrm flipV="1">
              <a:off x="4101605" y="1554655"/>
              <a:ext cx="346075" cy="54300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87" name="Line 75"/>
            <p:cNvSpPr>
              <a:spLocks noChangeShapeType="1"/>
            </p:cNvSpPr>
            <p:nvPr/>
          </p:nvSpPr>
          <p:spPr bwMode="auto">
            <a:xfrm>
              <a:off x="5341444" y="1567357"/>
              <a:ext cx="317500" cy="53665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88" name="Line 76"/>
            <p:cNvSpPr>
              <a:spLocks noChangeShapeType="1"/>
            </p:cNvSpPr>
            <p:nvPr/>
          </p:nvSpPr>
          <p:spPr bwMode="auto">
            <a:xfrm flipV="1">
              <a:off x="5343031" y="1554655"/>
              <a:ext cx="317500" cy="53665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grpSp>
      <p:grpSp>
        <p:nvGrpSpPr>
          <p:cNvPr id="6" name="组合 5"/>
          <p:cNvGrpSpPr>
            <a:grpSpLocks/>
          </p:cNvGrpSpPr>
          <p:nvPr/>
        </p:nvGrpSpPr>
        <p:grpSpPr bwMode="auto">
          <a:xfrm>
            <a:off x="6553200" y="1813520"/>
            <a:ext cx="1671638" cy="1485900"/>
            <a:chOff x="5709702" y="3664384"/>
            <a:chExt cx="1671569" cy="1485484"/>
          </a:xfrm>
        </p:grpSpPr>
        <p:sp>
          <p:nvSpPr>
            <p:cNvPr id="90" name="Line 64"/>
            <p:cNvSpPr>
              <a:spLocks noChangeShapeType="1"/>
            </p:cNvSpPr>
            <p:nvPr/>
          </p:nvSpPr>
          <p:spPr bwMode="auto">
            <a:xfrm>
              <a:off x="6795507" y="4213505"/>
              <a:ext cx="115883" cy="584036"/>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91" name="Line 73"/>
            <p:cNvSpPr>
              <a:spLocks noChangeShapeType="1"/>
            </p:cNvSpPr>
            <p:nvPr/>
          </p:nvSpPr>
          <p:spPr bwMode="auto">
            <a:xfrm>
              <a:off x="5709702" y="4594399"/>
              <a:ext cx="365110" cy="55546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92" name="Line 74"/>
            <p:cNvSpPr>
              <a:spLocks noChangeShapeType="1"/>
            </p:cNvSpPr>
            <p:nvPr/>
          </p:nvSpPr>
          <p:spPr bwMode="auto">
            <a:xfrm flipV="1">
              <a:off x="5709702" y="4588050"/>
              <a:ext cx="344474" cy="557057"/>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93" name="Line 75"/>
            <p:cNvSpPr>
              <a:spLocks noChangeShapeType="1"/>
            </p:cNvSpPr>
            <p:nvPr/>
          </p:nvSpPr>
          <p:spPr bwMode="auto">
            <a:xfrm>
              <a:off x="7063784" y="4594399"/>
              <a:ext cx="317487" cy="53642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94" name="Line 76"/>
            <p:cNvSpPr>
              <a:spLocks noChangeShapeType="1"/>
            </p:cNvSpPr>
            <p:nvPr/>
          </p:nvSpPr>
          <p:spPr bwMode="auto">
            <a:xfrm flipV="1">
              <a:off x="7057434" y="4594399"/>
              <a:ext cx="317487" cy="53642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95" name="Line 73"/>
            <p:cNvSpPr>
              <a:spLocks noChangeShapeType="1"/>
            </p:cNvSpPr>
            <p:nvPr/>
          </p:nvSpPr>
          <p:spPr bwMode="auto">
            <a:xfrm>
              <a:off x="6339914" y="3664384"/>
              <a:ext cx="195254" cy="15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96" name="Line 74"/>
            <p:cNvSpPr>
              <a:spLocks noChangeShapeType="1"/>
            </p:cNvSpPr>
            <p:nvPr/>
          </p:nvSpPr>
          <p:spPr bwMode="auto">
            <a:xfrm flipV="1">
              <a:off x="6209744" y="4200809"/>
              <a:ext cx="100008" cy="65069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97" name="Line 73"/>
            <p:cNvSpPr>
              <a:spLocks noChangeShapeType="1"/>
            </p:cNvSpPr>
            <p:nvPr/>
          </p:nvSpPr>
          <p:spPr bwMode="auto">
            <a:xfrm flipV="1">
              <a:off x="6578029" y="3680255"/>
              <a:ext cx="198429" cy="21266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grpSp>
      <p:sp>
        <p:nvSpPr>
          <p:cNvPr id="99" name="Text Box 53"/>
          <p:cNvSpPr txBox="1">
            <a:spLocks noChangeArrowheads="1"/>
          </p:cNvSpPr>
          <p:nvPr/>
        </p:nvSpPr>
        <p:spPr bwMode="auto">
          <a:xfrm>
            <a:off x="241836" y="3822445"/>
            <a:ext cx="2882364" cy="77228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000" dirty="0">
                <a:solidFill>
                  <a:srgbClr val="2B51AA"/>
                </a:solidFill>
              </a:rPr>
              <a:t>Sylvester graph</a:t>
            </a:r>
            <a:r>
              <a:rPr lang="en-US" altLang="zh-CN" sz="2000" b="0" dirty="0" smtClean="0">
                <a:solidFill>
                  <a:schemeClr val="bg2">
                    <a:lumMod val="85000"/>
                    <a:lumOff val="15000"/>
                  </a:schemeClr>
                </a:solidFill>
                <a:latin typeface="+mn-lt"/>
              </a:rPr>
              <a:t>: </a:t>
            </a:r>
            <a:r>
              <a:rPr lang="zh-CN" altLang="en-US" sz="2000" b="0" dirty="0" smtClean="0">
                <a:solidFill>
                  <a:schemeClr val="bg2">
                    <a:lumMod val="85000"/>
                    <a:lumOff val="15000"/>
                  </a:schemeClr>
                </a:solidFill>
                <a:latin typeface="+mn-lt"/>
              </a:rPr>
              <a:t>无完美匹配的最小奇度正则图</a:t>
            </a:r>
            <a:endParaRPr lang="zh-CN" altLang="en-US" sz="2000" b="0" dirty="0" smtClean="0">
              <a:solidFill>
                <a:schemeClr val="bg2">
                  <a:lumMod val="85000"/>
                  <a:lumOff val="15000"/>
                </a:schemeClr>
              </a:solidFill>
            </a:endParaRPr>
          </a:p>
        </p:txBody>
      </p:sp>
      <p:sp>
        <p:nvSpPr>
          <p:cNvPr id="100" name="Text Box 2"/>
          <p:cNvSpPr txBox="1">
            <a:spLocks noChangeArrowheads="1"/>
          </p:cNvSpPr>
          <p:nvPr/>
        </p:nvSpPr>
        <p:spPr bwMode="auto">
          <a:xfrm>
            <a:off x="241836" y="5172810"/>
            <a:ext cx="8597364" cy="830997"/>
          </a:xfrm>
          <a:prstGeom prst="rect">
            <a:avLst/>
          </a:prstGeom>
          <a:solidFill>
            <a:srgbClr val="406385"/>
          </a:solidFill>
          <a:ln>
            <a:noFill/>
          </a:ln>
          <a:effectLs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b="0" dirty="0" smtClean="0"/>
              <a:t>1. </a:t>
            </a:r>
            <a:r>
              <a:rPr lang="zh-CN" altLang="en-US" sz="2400" b="0" dirty="0" smtClean="0"/>
              <a:t>三正则无桥图有多少个完美匹配</a:t>
            </a:r>
            <a:r>
              <a:rPr lang="en-US" altLang="zh-CN" sz="2400" b="0" dirty="0"/>
              <a:t>(</a:t>
            </a:r>
            <a:r>
              <a:rPr lang="zh-CN" altLang="en-US" sz="2400" b="0" dirty="0"/>
              <a:t>结合</a:t>
            </a:r>
            <a:r>
              <a:rPr lang="en-US" altLang="zh-CN" sz="2400" b="0" dirty="0"/>
              <a:t>3</a:t>
            </a:r>
            <a:r>
              <a:rPr lang="zh-CN" altLang="en-US" sz="2400" b="0" dirty="0"/>
              <a:t>方体和</a:t>
            </a:r>
            <a:r>
              <a:rPr lang="en-US" altLang="zh-CN" sz="2400" b="0" dirty="0"/>
              <a:t>Petersen</a:t>
            </a:r>
            <a:r>
              <a:rPr lang="zh-CN" altLang="en-US" sz="2400" b="0" dirty="0" smtClean="0"/>
              <a:t>图完美匹配个数的</a:t>
            </a:r>
            <a:r>
              <a:rPr lang="zh-CN" altLang="en-US" sz="2400" b="0" dirty="0"/>
              <a:t>练习</a:t>
            </a:r>
            <a:r>
              <a:rPr lang="en-US" altLang="zh-CN" sz="2400" b="0" dirty="0"/>
              <a:t>)? </a:t>
            </a:r>
            <a:endParaRPr lang="en-US" altLang="zh-CN" sz="2400" baseline="-25000" dirty="0" smtClean="0">
              <a:latin typeface="宋体" panose="02010600030101010101" pitchFamily="2" charset="-122"/>
            </a:endParaRPr>
          </a:p>
        </p:txBody>
      </p:sp>
      <p:sp>
        <p:nvSpPr>
          <p:cNvPr id="101" name="Text Box 2"/>
          <p:cNvSpPr txBox="1">
            <a:spLocks noChangeArrowheads="1"/>
          </p:cNvSpPr>
          <p:nvPr/>
        </p:nvSpPr>
        <p:spPr bwMode="auto">
          <a:xfrm>
            <a:off x="241836" y="6025256"/>
            <a:ext cx="8597364" cy="461665"/>
          </a:xfrm>
          <a:prstGeom prst="rect">
            <a:avLst/>
          </a:prstGeom>
          <a:solidFill>
            <a:srgbClr val="406385"/>
          </a:solidFill>
          <a:ln>
            <a:noFill/>
          </a:ln>
          <a:effectLs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b="0" dirty="0" smtClean="0"/>
              <a:t>2</a:t>
            </a:r>
            <a:r>
              <a:rPr lang="en-US" altLang="zh-CN" sz="2400" b="0" dirty="0" smtClean="0"/>
              <a:t>. </a:t>
            </a:r>
            <a:r>
              <a:rPr lang="zh-CN" altLang="en-US" sz="2400" b="0" dirty="0" smtClean="0"/>
              <a:t>在</a:t>
            </a:r>
            <a:r>
              <a:rPr lang="zh-CN" altLang="en-US" sz="2400" b="0" dirty="0"/>
              <a:t>什么条件</a:t>
            </a:r>
            <a:r>
              <a:rPr lang="zh-CN" altLang="en-US" sz="2400" b="0" dirty="0" smtClean="0"/>
              <a:t>下</a:t>
            </a:r>
            <a:r>
              <a:rPr lang="en-US" altLang="zh-CN" sz="2400" b="0" dirty="0" smtClean="0"/>
              <a:t>, </a:t>
            </a:r>
            <a:r>
              <a:rPr lang="zh-CN" altLang="en-US" sz="2400" b="0" dirty="0" smtClean="0"/>
              <a:t>三</a:t>
            </a:r>
            <a:r>
              <a:rPr lang="zh-CN" altLang="en-US" sz="2400" b="0" dirty="0" smtClean="0"/>
              <a:t>正则有桥</a:t>
            </a:r>
            <a:r>
              <a:rPr lang="zh-CN" altLang="en-US" sz="2400" b="0" dirty="0" smtClean="0"/>
              <a:t>图存在</a:t>
            </a:r>
            <a:r>
              <a:rPr lang="zh-CN" altLang="en-US" sz="2400" b="0" dirty="0" smtClean="0"/>
              <a:t>完美匹配</a:t>
            </a:r>
            <a:r>
              <a:rPr lang="en-US" altLang="zh-CN" sz="2400" b="0" dirty="0" smtClean="0"/>
              <a:t>?</a:t>
            </a:r>
            <a:endParaRPr lang="en-US" altLang="zh-CN" sz="2400" baseline="-25000" dirty="0" smtClean="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4146"/>
                                        </p:tgtEl>
                                        <p:attrNameLst>
                                          <p:attrName>style.visibility</p:attrName>
                                        </p:attrNameLst>
                                      </p:cBhvr>
                                      <p:to>
                                        <p:strVal val="visible"/>
                                      </p:to>
                                    </p:set>
                                    <p:anim calcmode="lin" valueType="num">
                                      <p:cBhvr additive="base">
                                        <p:cTn id="7" dur="500" fill="hold"/>
                                        <p:tgtEl>
                                          <p:spTgt spid="774146"/>
                                        </p:tgtEl>
                                        <p:attrNameLst>
                                          <p:attrName>ppt_x</p:attrName>
                                        </p:attrNameLst>
                                      </p:cBhvr>
                                      <p:tavLst>
                                        <p:tav tm="0">
                                          <p:val>
                                            <p:strVal val="#ppt_x"/>
                                          </p:val>
                                        </p:tav>
                                        <p:tav tm="100000">
                                          <p:val>
                                            <p:strVal val="#ppt_x"/>
                                          </p:val>
                                        </p:tav>
                                      </p:tavLst>
                                    </p:anim>
                                    <p:anim calcmode="lin" valueType="num">
                                      <p:cBhvr additive="base">
                                        <p:cTn id="8" dur="500" fill="hold"/>
                                        <p:tgtEl>
                                          <p:spTgt spid="774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9"/>
                                        </p:tgtEl>
                                        <p:attrNameLst>
                                          <p:attrName>style.visibility</p:attrName>
                                        </p:attrNameLst>
                                      </p:cBhvr>
                                      <p:to>
                                        <p:strVal val="visible"/>
                                      </p:to>
                                    </p:set>
                                    <p:anim calcmode="lin" valueType="num">
                                      <p:cBhvr additive="base">
                                        <p:cTn id="18" dur="500" fill="hold"/>
                                        <p:tgtEl>
                                          <p:spTgt spid="99"/>
                                        </p:tgtEl>
                                        <p:attrNameLst>
                                          <p:attrName>ppt_x</p:attrName>
                                        </p:attrNameLst>
                                      </p:cBhvr>
                                      <p:tavLst>
                                        <p:tav tm="0">
                                          <p:val>
                                            <p:strVal val="#ppt_x"/>
                                          </p:val>
                                        </p:tav>
                                        <p:tav tm="100000">
                                          <p:val>
                                            <p:strVal val="#ppt_x"/>
                                          </p:val>
                                        </p:tav>
                                      </p:tavLst>
                                    </p:anim>
                                    <p:anim calcmode="lin" valueType="num">
                                      <p:cBhvr additive="base">
                                        <p:cTn id="19"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anim calcmode="lin" valueType="num">
                                      <p:cBhvr additive="base">
                                        <p:cTn id="44" dur="500" fill="hold"/>
                                        <p:tgtEl>
                                          <p:spTgt spid="50"/>
                                        </p:tgtEl>
                                        <p:attrNameLst>
                                          <p:attrName>ppt_x</p:attrName>
                                        </p:attrNameLst>
                                      </p:cBhvr>
                                      <p:tavLst>
                                        <p:tav tm="0">
                                          <p:val>
                                            <p:strVal val="#ppt_x"/>
                                          </p:val>
                                        </p:tav>
                                        <p:tav tm="100000">
                                          <p:val>
                                            <p:strVal val="#ppt_x"/>
                                          </p:val>
                                        </p:tav>
                                      </p:tavLst>
                                    </p:anim>
                                    <p:anim calcmode="lin" valueType="num">
                                      <p:cBhvr additive="base">
                                        <p:cTn id="45"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00"/>
                                        </p:tgtEl>
                                        <p:attrNameLst>
                                          <p:attrName>style.visibility</p:attrName>
                                        </p:attrNameLst>
                                      </p:cBhvr>
                                      <p:to>
                                        <p:strVal val="visible"/>
                                      </p:to>
                                    </p:set>
                                    <p:anim calcmode="lin" valueType="num">
                                      <p:cBhvr additive="base">
                                        <p:cTn id="50" dur="500" fill="hold"/>
                                        <p:tgtEl>
                                          <p:spTgt spid="100"/>
                                        </p:tgtEl>
                                        <p:attrNameLst>
                                          <p:attrName>ppt_x</p:attrName>
                                        </p:attrNameLst>
                                      </p:cBhvr>
                                      <p:tavLst>
                                        <p:tav tm="0">
                                          <p:val>
                                            <p:strVal val="#ppt_x"/>
                                          </p:val>
                                        </p:tav>
                                        <p:tav tm="100000">
                                          <p:val>
                                            <p:strVal val="#ppt_x"/>
                                          </p:val>
                                        </p:tav>
                                      </p:tavLst>
                                    </p:anim>
                                    <p:anim calcmode="lin" valueType="num">
                                      <p:cBhvr additive="base">
                                        <p:cTn id="51"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01"/>
                                        </p:tgtEl>
                                        <p:attrNameLst>
                                          <p:attrName>style.visibility</p:attrName>
                                        </p:attrNameLst>
                                      </p:cBhvr>
                                      <p:to>
                                        <p:strVal val="visible"/>
                                      </p:to>
                                    </p:set>
                                    <p:anim calcmode="lin" valueType="num">
                                      <p:cBhvr additive="base">
                                        <p:cTn id="56" dur="500" fill="hold"/>
                                        <p:tgtEl>
                                          <p:spTgt spid="101"/>
                                        </p:tgtEl>
                                        <p:attrNameLst>
                                          <p:attrName>ppt_x</p:attrName>
                                        </p:attrNameLst>
                                      </p:cBhvr>
                                      <p:tavLst>
                                        <p:tav tm="0">
                                          <p:val>
                                            <p:strVal val="#ppt_x"/>
                                          </p:val>
                                        </p:tav>
                                        <p:tav tm="100000">
                                          <p:val>
                                            <p:strVal val="#ppt_x"/>
                                          </p:val>
                                        </p:tav>
                                      </p:tavLst>
                                    </p:anim>
                                    <p:anim calcmode="lin" valueType="num">
                                      <p:cBhvr additive="base">
                                        <p:cTn id="57"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6" grpId="0" animBg="1"/>
      <p:bldP spid="50" grpId="0"/>
      <p:bldP spid="99" grpId="0"/>
      <p:bldP spid="100" grpId="0" animBg="1"/>
      <p:bldP spid="10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2"/>
          </p:nvPr>
        </p:nvSpPr>
        <p:spPr>
          <a:xfrm>
            <a:off x="7162800" y="6269310"/>
            <a:ext cx="1905000" cy="457200"/>
          </a:xfrm>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DF89F429-55FA-406D-AED8-8B644B9663C4}" type="slidenum">
              <a:rPr kumimoji="0" lang="zh-CN" altLang="en-US" sz="1400" smtClean="0">
                <a:solidFill>
                  <a:schemeClr val="bg2">
                    <a:lumMod val="85000"/>
                    <a:lumOff val="15000"/>
                  </a:schemeClr>
                </a:solidFill>
              </a:rPr>
              <a:pPr>
                <a:spcBef>
                  <a:spcPct val="0"/>
                </a:spcBef>
                <a:buClrTx/>
                <a:buSzTx/>
                <a:buFontTx/>
                <a:buNone/>
                <a:defRPr/>
              </a:pPr>
              <a:t>29</a:t>
            </a:fld>
            <a:endParaRPr kumimoji="0" lang="en-US" altLang="zh-CN" sz="1400" dirty="0" smtClean="0">
              <a:solidFill>
                <a:schemeClr val="bg2">
                  <a:lumMod val="85000"/>
                  <a:lumOff val="15000"/>
                </a:schemeClr>
              </a:solidFill>
            </a:endParaRPr>
          </a:p>
        </p:txBody>
      </p:sp>
      <p:sp>
        <p:nvSpPr>
          <p:cNvPr id="46" name="Text Box 2"/>
          <p:cNvSpPr txBox="1">
            <a:spLocks noChangeArrowheads="1"/>
          </p:cNvSpPr>
          <p:nvPr/>
        </p:nvSpPr>
        <p:spPr bwMode="auto">
          <a:xfrm>
            <a:off x="298450" y="2889386"/>
            <a:ext cx="8556416" cy="1200150"/>
          </a:xfrm>
          <a:prstGeom prst="rect">
            <a:avLst/>
          </a:prstGeom>
          <a:solidFill>
            <a:srgbClr val="1C3146"/>
          </a:solidFill>
          <a:ln>
            <a:noFill/>
          </a:ln>
          <a:effectLs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rgbClr val="FF6600"/>
                </a:solidFill>
              </a:rPr>
              <a:t>定理</a:t>
            </a:r>
            <a:r>
              <a:rPr lang="en-US" altLang="zh-CN" sz="2400" b="0" dirty="0" smtClean="0"/>
              <a:t> (</a:t>
            </a:r>
            <a:r>
              <a:rPr lang="en-US" altLang="zh-CN" sz="2000" b="0" dirty="0" err="1" smtClean="0"/>
              <a:t>Esperet</a:t>
            </a:r>
            <a:r>
              <a:rPr lang="en-US" altLang="zh-CN" sz="2000" b="0" dirty="0" smtClean="0"/>
              <a:t> et al. 2011</a:t>
            </a:r>
            <a:r>
              <a:rPr lang="en-US" altLang="zh-CN" sz="2400" b="0" dirty="0" smtClean="0"/>
              <a:t>): </a:t>
            </a:r>
            <a:r>
              <a:rPr lang="zh-CN" altLang="en-US" sz="2400" b="0" dirty="0" smtClean="0"/>
              <a:t>每个三正则无桥图都至少有                  个完美匹配</a:t>
            </a:r>
            <a:r>
              <a:rPr lang="en-US" altLang="zh-CN" sz="2400" b="0" dirty="0" smtClean="0"/>
              <a:t>. (</a:t>
            </a:r>
            <a:r>
              <a:rPr lang="en-US" altLang="zh-CN" sz="2000" b="0" dirty="0" err="1" smtClean="0"/>
              <a:t>Esperet</a:t>
            </a:r>
            <a:r>
              <a:rPr lang="en-US" altLang="zh-CN" sz="2000" b="0" dirty="0" smtClean="0"/>
              <a:t> el al.,  Exponentially many perfect matchings in cubic graphs,  Advances in Mathematics,  2011</a:t>
            </a:r>
            <a:r>
              <a:rPr lang="en-US" altLang="zh-CN" sz="2400" b="0" dirty="0" smtClean="0"/>
              <a:t>)</a:t>
            </a:r>
            <a:endParaRPr lang="en-US" altLang="zh-CN" sz="2400" baseline="-25000" dirty="0" smtClean="0">
              <a:latin typeface="宋体" panose="02010600030101010101"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450" y="1811338"/>
            <a:ext cx="854075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9" name="Object 31"/>
          <p:cNvGraphicFramePr>
            <a:graphicFrameLocks noChangeAspect="1"/>
          </p:cNvGraphicFramePr>
          <p:nvPr>
            <p:extLst>
              <p:ext uri="{D42A27DB-BD31-4B8C-83A1-F6EECF244321}">
                <p14:modId xmlns:p14="http://schemas.microsoft.com/office/powerpoint/2010/main" val="546961997"/>
              </p:ext>
            </p:extLst>
          </p:nvPr>
        </p:nvGraphicFramePr>
        <p:xfrm>
          <a:off x="7010400" y="2962344"/>
          <a:ext cx="1296779" cy="342900"/>
        </p:xfrm>
        <a:graphic>
          <a:graphicData uri="http://schemas.openxmlformats.org/presentationml/2006/ole">
            <mc:AlternateContent xmlns:mc="http://schemas.openxmlformats.org/markup-compatibility/2006">
              <mc:Choice xmlns:v="urn:schemas-microsoft-com:vml" Requires="v">
                <p:oleObj spid="_x0000_s32792" name="Equation" r:id="rId4" imgW="558800" imgH="190500" progId="Equation.DSMT4">
                  <p:embed/>
                </p:oleObj>
              </mc:Choice>
              <mc:Fallback>
                <p:oleObj name="Equation" r:id="rId4" imgW="558800" imgH="190500" progId="Equation.DSMT4">
                  <p:embed/>
                  <p:pic>
                    <p:nvPicPr>
                      <p:cNvPr id="49"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2962344"/>
                        <a:ext cx="1296779" cy="342900"/>
                      </a:xfrm>
                      <a:prstGeom prst="rect">
                        <a:avLst/>
                      </a:prstGeom>
                      <a:solidFill>
                        <a:srgbClr val="FFFF00"/>
                      </a:solidFill>
                      <a:ln>
                        <a:noFill/>
                      </a:ln>
                      <a:extLst/>
                    </p:spPr>
                  </p:pic>
                </p:oleObj>
              </mc:Fallback>
            </mc:AlternateContent>
          </a:graphicData>
        </a:graphic>
      </p:graphicFrame>
      <p:sp>
        <p:nvSpPr>
          <p:cNvPr id="50" name="Text Box 2"/>
          <p:cNvSpPr txBox="1">
            <a:spLocks noChangeArrowheads="1"/>
          </p:cNvSpPr>
          <p:nvPr/>
        </p:nvSpPr>
        <p:spPr bwMode="auto">
          <a:xfrm>
            <a:off x="298450" y="914400"/>
            <a:ext cx="854075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dirty="0" smtClean="0">
                <a:solidFill>
                  <a:schemeClr val="bg2">
                    <a:lumMod val="85000"/>
                    <a:lumOff val="15000"/>
                  </a:schemeClr>
                </a:solidFill>
              </a:rPr>
              <a:t>    20</a:t>
            </a:r>
            <a:r>
              <a:rPr lang="zh-CN" altLang="en-US" sz="2400" dirty="0" smtClean="0">
                <a:solidFill>
                  <a:schemeClr val="bg2">
                    <a:lumMod val="85000"/>
                    <a:lumOff val="15000"/>
                  </a:schemeClr>
                </a:solidFill>
              </a:rPr>
              <a:t>世纪</a:t>
            </a:r>
            <a:r>
              <a:rPr lang="en-US" altLang="zh-CN" sz="2400" dirty="0" smtClean="0">
                <a:solidFill>
                  <a:schemeClr val="bg2">
                    <a:lumMod val="85000"/>
                    <a:lumOff val="15000"/>
                  </a:schemeClr>
                </a:solidFill>
              </a:rPr>
              <a:t>70</a:t>
            </a:r>
            <a:r>
              <a:rPr lang="zh-CN" altLang="en-US" sz="2400" dirty="0" smtClean="0">
                <a:solidFill>
                  <a:schemeClr val="bg2">
                    <a:lumMod val="85000"/>
                    <a:lumOff val="15000"/>
                  </a:schemeClr>
                </a:solidFill>
              </a:rPr>
              <a:t>年代</a:t>
            </a:r>
            <a:r>
              <a:rPr lang="en-US" altLang="zh-CN" sz="2400" dirty="0" smtClean="0">
                <a:solidFill>
                  <a:schemeClr val="bg2">
                    <a:lumMod val="85000"/>
                    <a:lumOff val="15000"/>
                  </a:schemeClr>
                </a:solidFill>
              </a:rPr>
              <a:t>, </a:t>
            </a:r>
            <a:r>
              <a:rPr lang="en-US" altLang="zh-CN" sz="2400" b="0" dirty="0" smtClean="0">
                <a:solidFill>
                  <a:schemeClr val="bg2">
                    <a:lumMod val="85000"/>
                    <a:lumOff val="15000"/>
                  </a:schemeClr>
                </a:solidFill>
              </a:rPr>
              <a:t> </a:t>
            </a:r>
            <a:r>
              <a:rPr lang="en-US" altLang="zh-CN" sz="2400" b="0" dirty="0" err="1" smtClean="0">
                <a:solidFill>
                  <a:schemeClr val="bg2">
                    <a:lumMod val="85000"/>
                    <a:lumOff val="15000"/>
                  </a:schemeClr>
                </a:solidFill>
              </a:rPr>
              <a:t>Lovász</a:t>
            </a:r>
            <a:r>
              <a:rPr lang="zh-CN" altLang="en-US" sz="2400" dirty="0" smtClean="0">
                <a:solidFill>
                  <a:schemeClr val="bg2">
                    <a:lumMod val="85000"/>
                    <a:lumOff val="15000"/>
                  </a:schemeClr>
                </a:solidFill>
              </a:rPr>
              <a:t>和</a:t>
            </a:r>
            <a:r>
              <a:rPr lang="en-US" altLang="zh-CN" sz="2400" b="0" dirty="0" smtClean="0">
                <a:solidFill>
                  <a:schemeClr val="bg2">
                    <a:lumMod val="85000"/>
                    <a:lumOff val="15000"/>
                  </a:schemeClr>
                </a:solidFill>
              </a:rPr>
              <a:t>Plummer</a:t>
            </a:r>
            <a:r>
              <a:rPr lang="zh-CN" altLang="en-US" sz="2400" b="0" dirty="0" smtClean="0">
                <a:solidFill>
                  <a:schemeClr val="bg2">
                    <a:lumMod val="85000"/>
                    <a:lumOff val="15000"/>
                  </a:schemeClr>
                </a:solidFill>
              </a:rPr>
              <a:t>对三正则无桥图的完美匹配个数有下面的猜想</a:t>
            </a:r>
            <a:r>
              <a:rPr lang="en-US" altLang="zh-CN" sz="2400" b="0" dirty="0" smtClean="0">
                <a:solidFill>
                  <a:schemeClr val="bg2">
                    <a:lumMod val="85000"/>
                    <a:lumOff val="15000"/>
                  </a:schemeClr>
                </a:solidFill>
              </a:rPr>
              <a:t>: </a:t>
            </a:r>
            <a:r>
              <a:rPr lang="en-US" altLang="zh-CN" sz="2400" dirty="0" smtClean="0">
                <a:solidFill>
                  <a:schemeClr val="bg2">
                    <a:lumMod val="85000"/>
                    <a:lumOff val="15000"/>
                  </a:schemeClr>
                </a:solidFill>
              </a:rPr>
              <a:t> </a:t>
            </a:r>
            <a:endParaRPr lang="en-US" altLang="zh-CN" sz="2400" baseline="-25000" dirty="0" smtClean="0">
              <a:solidFill>
                <a:schemeClr val="bg2">
                  <a:lumMod val="85000"/>
                  <a:lumOff val="15000"/>
                </a:schemeClr>
              </a:solidFill>
              <a:latin typeface="宋体" panose="02010600030101010101" pitchFamily="2" charset="-122"/>
            </a:endParaRPr>
          </a:p>
        </p:txBody>
      </p:sp>
      <p:sp>
        <p:nvSpPr>
          <p:cNvPr id="101" name="Text Box 2"/>
          <p:cNvSpPr txBox="1">
            <a:spLocks noChangeArrowheads="1"/>
          </p:cNvSpPr>
          <p:nvPr/>
        </p:nvSpPr>
        <p:spPr bwMode="auto">
          <a:xfrm>
            <a:off x="290617" y="4154624"/>
            <a:ext cx="8556416" cy="461665"/>
          </a:xfrm>
          <a:prstGeom prst="rect">
            <a:avLst/>
          </a:prstGeom>
          <a:solidFill>
            <a:srgbClr val="1C3146"/>
          </a:solidFill>
          <a:ln>
            <a:noFill/>
          </a:ln>
          <a:effectLs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rgbClr val="FF6600"/>
                </a:solidFill>
              </a:rPr>
              <a:t>定理</a:t>
            </a:r>
            <a:r>
              <a:rPr lang="en-US" altLang="zh-CN" sz="2400" b="0" dirty="0" smtClean="0"/>
              <a:t>: </a:t>
            </a:r>
            <a:r>
              <a:rPr lang="zh-CN" altLang="en-US" sz="2400" b="0" dirty="0"/>
              <a:t>每个至多包含</a:t>
            </a:r>
            <a:r>
              <a:rPr lang="en-US" altLang="zh-CN" sz="2400" b="0" dirty="0" smtClean="0"/>
              <a:t>2</a:t>
            </a:r>
            <a:r>
              <a:rPr lang="zh-CN" altLang="en-US" sz="2400" b="0" dirty="0" smtClean="0"/>
              <a:t>条割边</a:t>
            </a:r>
            <a:r>
              <a:rPr lang="en-US" altLang="zh-CN" sz="2400" b="0" dirty="0" smtClean="0"/>
              <a:t>(</a:t>
            </a:r>
            <a:r>
              <a:rPr lang="zh-CN" altLang="en-US" sz="2400" b="0" dirty="0" smtClean="0"/>
              <a:t>桥</a:t>
            </a:r>
            <a:r>
              <a:rPr lang="en-US" altLang="zh-CN" sz="2400" b="0" dirty="0" smtClean="0"/>
              <a:t>)</a:t>
            </a:r>
            <a:r>
              <a:rPr lang="zh-CN" altLang="en-US" sz="2400" b="0" dirty="0" smtClean="0"/>
              <a:t>的三正则图都存在完美匹配</a:t>
            </a:r>
            <a:r>
              <a:rPr lang="en-US" altLang="zh-CN" sz="2400" b="0" dirty="0" smtClean="0"/>
              <a:t>. </a:t>
            </a:r>
            <a:endParaRPr lang="en-US" altLang="zh-CN" sz="2400" baseline="-25000" dirty="0" smtClean="0">
              <a:latin typeface="宋体" panose="02010600030101010101" pitchFamily="2" charset="-122"/>
            </a:endParaRPr>
          </a:p>
        </p:txBody>
      </p:sp>
      <p:sp>
        <p:nvSpPr>
          <p:cNvPr id="102" name="Text Box 2"/>
          <p:cNvSpPr txBox="1">
            <a:spLocks noChangeArrowheads="1"/>
          </p:cNvSpPr>
          <p:nvPr/>
        </p:nvSpPr>
        <p:spPr bwMode="auto">
          <a:xfrm>
            <a:off x="298450" y="4687396"/>
            <a:ext cx="8556416" cy="461665"/>
          </a:xfrm>
          <a:prstGeom prst="rect">
            <a:avLst/>
          </a:prstGeom>
          <a:solidFill>
            <a:srgbClr val="10203A"/>
          </a:solidFill>
          <a:ln>
            <a:noFill/>
          </a:ln>
          <a:effectLs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dirty="0" smtClean="0"/>
              <a:t>Hint</a:t>
            </a:r>
            <a:r>
              <a:rPr lang="en-US" altLang="zh-CN" sz="2400" b="0" dirty="0" smtClean="0"/>
              <a:t>: </a:t>
            </a:r>
            <a:r>
              <a:rPr lang="zh-CN" altLang="en-US" sz="2400" b="0" dirty="0" smtClean="0"/>
              <a:t>应用</a:t>
            </a:r>
            <a:r>
              <a:rPr lang="en-US" altLang="zh-CN" sz="2400" b="0" dirty="0" err="1" smtClean="0"/>
              <a:t>Tutte</a:t>
            </a:r>
            <a:r>
              <a:rPr lang="zh-CN" altLang="en-US" sz="2400" b="0" dirty="0" smtClean="0"/>
              <a:t>定理</a:t>
            </a:r>
            <a:r>
              <a:rPr lang="en-US" altLang="zh-CN" sz="2400" b="0" dirty="0" smtClean="0"/>
              <a:t>. </a:t>
            </a:r>
            <a:endParaRPr lang="en-US" altLang="zh-CN" sz="2400" baseline="-25000" dirty="0" smtClean="0">
              <a:latin typeface="宋体" panose="02010600030101010101" pitchFamily="2" charset="-122"/>
            </a:endParaRPr>
          </a:p>
        </p:txBody>
      </p:sp>
    </p:spTree>
    <p:extLst>
      <p:ext uri="{BB962C8B-B14F-4D97-AF65-F5344CB8AC3E}">
        <p14:creationId xmlns:p14="http://schemas.microsoft.com/office/powerpoint/2010/main" val="376787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500" fill="hold"/>
                                        <p:tgtEl>
                                          <p:spTgt spid="46"/>
                                        </p:tgtEl>
                                        <p:attrNameLst>
                                          <p:attrName>ppt_x</p:attrName>
                                        </p:attrNameLst>
                                      </p:cBhvr>
                                      <p:tavLst>
                                        <p:tav tm="0">
                                          <p:val>
                                            <p:strVal val="#ppt_x"/>
                                          </p:val>
                                        </p:tav>
                                        <p:tav tm="100000">
                                          <p:val>
                                            <p:strVal val="#ppt_x"/>
                                          </p:val>
                                        </p:tav>
                                      </p:tavLst>
                                    </p:anim>
                                    <p:anim calcmode="lin" valueType="num">
                                      <p:cBhvr additive="base">
                                        <p:cTn id="20" dur="500" fill="hold"/>
                                        <p:tgtEl>
                                          <p:spTgt spid="4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500" fill="hold"/>
                                        <p:tgtEl>
                                          <p:spTgt spid="49"/>
                                        </p:tgtEl>
                                        <p:attrNameLst>
                                          <p:attrName>ppt_x</p:attrName>
                                        </p:attrNameLst>
                                      </p:cBhvr>
                                      <p:tavLst>
                                        <p:tav tm="0">
                                          <p:val>
                                            <p:strVal val="#ppt_x"/>
                                          </p:val>
                                        </p:tav>
                                        <p:tav tm="100000">
                                          <p:val>
                                            <p:strVal val="#ppt_x"/>
                                          </p:val>
                                        </p:tav>
                                      </p:tavLst>
                                    </p:anim>
                                    <p:anim calcmode="lin" valueType="num">
                                      <p:cBhvr additive="base">
                                        <p:cTn id="2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1"/>
                                        </p:tgtEl>
                                        <p:attrNameLst>
                                          <p:attrName>style.visibility</p:attrName>
                                        </p:attrNameLst>
                                      </p:cBhvr>
                                      <p:to>
                                        <p:strVal val="visible"/>
                                      </p:to>
                                    </p:set>
                                    <p:anim calcmode="lin" valueType="num">
                                      <p:cBhvr additive="base">
                                        <p:cTn id="29" dur="500" fill="hold"/>
                                        <p:tgtEl>
                                          <p:spTgt spid="101"/>
                                        </p:tgtEl>
                                        <p:attrNameLst>
                                          <p:attrName>ppt_x</p:attrName>
                                        </p:attrNameLst>
                                      </p:cBhvr>
                                      <p:tavLst>
                                        <p:tav tm="0">
                                          <p:val>
                                            <p:strVal val="#ppt_x"/>
                                          </p:val>
                                        </p:tav>
                                        <p:tav tm="100000">
                                          <p:val>
                                            <p:strVal val="#ppt_x"/>
                                          </p:val>
                                        </p:tav>
                                      </p:tavLst>
                                    </p:anim>
                                    <p:anim calcmode="lin" valueType="num">
                                      <p:cBhvr additive="base">
                                        <p:cTn id="30"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2"/>
                                        </p:tgtEl>
                                        <p:attrNameLst>
                                          <p:attrName>style.visibility</p:attrName>
                                        </p:attrNameLst>
                                      </p:cBhvr>
                                      <p:to>
                                        <p:strVal val="visible"/>
                                      </p:to>
                                    </p:set>
                                    <p:anim calcmode="lin" valueType="num">
                                      <p:cBhvr additive="base">
                                        <p:cTn id="35" dur="500" fill="hold"/>
                                        <p:tgtEl>
                                          <p:spTgt spid="102"/>
                                        </p:tgtEl>
                                        <p:attrNameLst>
                                          <p:attrName>ppt_x</p:attrName>
                                        </p:attrNameLst>
                                      </p:cBhvr>
                                      <p:tavLst>
                                        <p:tav tm="0">
                                          <p:val>
                                            <p:strVal val="#ppt_x"/>
                                          </p:val>
                                        </p:tav>
                                        <p:tav tm="100000">
                                          <p:val>
                                            <p:strVal val="#ppt_x"/>
                                          </p:val>
                                        </p:tav>
                                      </p:tavLst>
                                    </p:anim>
                                    <p:anim calcmode="lin" valueType="num">
                                      <p:cBhvr additive="base">
                                        <p:cTn id="36"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0" grpId="0"/>
      <p:bldP spid="101" grpId="0" animBg="1"/>
      <p:bldP spid="10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2"/>
          </p:nvPr>
        </p:nvSpPr>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0E169C91-2436-4E71-823C-844A91A0E42B}" type="slidenum">
              <a:rPr kumimoji="0" lang="zh-CN" altLang="en-US" sz="1400" smtClean="0">
                <a:solidFill>
                  <a:schemeClr val="bg2">
                    <a:lumMod val="85000"/>
                    <a:lumOff val="15000"/>
                  </a:schemeClr>
                </a:solidFill>
              </a:rPr>
              <a:pPr>
                <a:spcBef>
                  <a:spcPct val="0"/>
                </a:spcBef>
                <a:buClrTx/>
                <a:buSzTx/>
                <a:buFontTx/>
                <a:buNone/>
                <a:defRPr/>
              </a:pPr>
              <a:t>3</a:t>
            </a:fld>
            <a:endParaRPr kumimoji="0" lang="en-US" altLang="zh-CN" sz="1400" smtClean="0">
              <a:solidFill>
                <a:schemeClr val="bg2">
                  <a:lumMod val="85000"/>
                  <a:lumOff val="15000"/>
                </a:schemeClr>
              </a:solidFill>
            </a:endParaRPr>
          </a:p>
        </p:txBody>
      </p:sp>
      <p:sp>
        <p:nvSpPr>
          <p:cNvPr id="7171" name="Text Box 39"/>
          <p:cNvSpPr txBox="1">
            <a:spLocks noChangeArrowheads="1"/>
          </p:cNvSpPr>
          <p:nvPr/>
        </p:nvSpPr>
        <p:spPr bwMode="auto">
          <a:xfrm>
            <a:off x="533400" y="1249363"/>
            <a:ext cx="7543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defRPr/>
            </a:pPr>
            <a:r>
              <a:rPr lang="zh-CN" altLang="en-US" sz="3600" smtClean="0">
                <a:solidFill>
                  <a:schemeClr val="bg2">
                    <a:lumMod val="85000"/>
                    <a:lumOff val="15000"/>
                  </a:schemeClr>
                </a:solidFill>
              </a:rPr>
              <a:t>本次课主要内容</a:t>
            </a:r>
          </a:p>
        </p:txBody>
      </p:sp>
      <p:sp>
        <p:nvSpPr>
          <p:cNvPr id="7172" name="Text Box 107"/>
          <p:cNvSpPr txBox="1">
            <a:spLocks noChangeArrowheads="1"/>
          </p:cNvSpPr>
          <p:nvPr/>
        </p:nvSpPr>
        <p:spPr bwMode="auto">
          <a:xfrm>
            <a:off x="609600" y="3001963"/>
            <a:ext cx="6705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mtClean="0">
                <a:solidFill>
                  <a:schemeClr val="bg2">
                    <a:lumMod val="85000"/>
                    <a:lumOff val="15000"/>
                  </a:schemeClr>
                </a:solidFill>
              </a:rPr>
              <a:t>(</a:t>
            </a:r>
            <a:r>
              <a:rPr lang="zh-CN" altLang="en-US" smtClean="0">
                <a:solidFill>
                  <a:schemeClr val="bg2">
                    <a:lumMod val="85000"/>
                    <a:lumOff val="15000"/>
                  </a:schemeClr>
                </a:solidFill>
              </a:rPr>
              <a:t>一</a:t>
            </a:r>
            <a:r>
              <a:rPr lang="en-US" altLang="zh-CN" smtClean="0">
                <a:solidFill>
                  <a:schemeClr val="bg2">
                    <a:lumMod val="85000"/>
                    <a:lumOff val="15000"/>
                  </a:schemeClr>
                </a:solidFill>
              </a:rPr>
              <a:t>)</a:t>
            </a:r>
            <a:r>
              <a:rPr lang="zh-CN" altLang="en-US" smtClean="0">
                <a:solidFill>
                  <a:schemeClr val="bg2">
                    <a:lumMod val="85000"/>
                    <a:lumOff val="15000"/>
                  </a:schemeClr>
                </a:solidFill>
              </a:rPr>
              <a:t>、图的匹配与</a:t>
            </a:r>
            <a:r>
              <a:rPr lang="en-US" altLang="zh-CN" smtClean="0">
                <a:solidFill>
                  <a:schemeClr val="bg2">
                    <a:lumMod val="85000"/>
                    <a:lumOff val="15000"/>
                  </a:schemeClr>
                </a:solidFill>
              </a:rPr>
              <a:t>Berge</a:t>
            </a:r>
            <a:r>
              <a:rPr lang="zh-CN" altLang="en-US" smtClean="0">
                <a:solidFill>
                  <a:schemeClr val="bg2">
                    <a:lumMod val="85000"/>
                    <a:lumOff val="15000"/>
                  </a:schemeClr>
                </a:solidFill>
              </a:rPr>
              <a:t>定理</a:t>
            </a:r>
            <a:endParaRPr lang="en-US" altLang="zh-CN" smtClean="0">
              <a:solidFill>
                <a:schemeClr val="bg2">
                  <a:lumMod val="85000"/>
                  <a:lumOff val="15000"/>
                </a:schemeClr>
              </a:solidFill>
            </a:endParaRPr>
          </a:p>
        </p:txBody>
      </p:sp>
      <p:sp>
        <p:nvSpPr>
          <p:cNvPr id="7173" name="Text Box 108"/>
          <p:cNvSpPr txBox="1">
            <a:spLocks noChangeArrowheads="1"/>
          </p:cNvSpPr>
          <p:nvPr/>
        </p:nvSpPr>
        <p:spPr bwMode="auto">
          <a:xfrm>
            <a:off x="609600" y="3687763"/>
            <a:ext cx="6705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mtClean="0">
                <a:solidFill>
                  <a:schemeClr val="bg2">
                    <a:lumMod val="85000"/>
                    <a:lumOff val="15000"/>
                  </a:schemeClr>
                </a:solidFill>
              </a:rPr>
              <a:t>(</a:t>
            </a:r>
            <a:r>
              <a:rPr lang="zh-CN" altLang="en-US" smtClean="0">
                <a:solidFill>
                  <a:schemeClr val="bg2">
                    <a:lumMod val="85000"/>
                    <a:lumOff val="15000"/>
                  </a:schemeClr>
                </a:solidFill>
              </a:rPr>
              <a:t>二</a:t>
            </a:r>
            <a:r>
              <a:rPr lang="en-US" altLang="zh-CN" smtClean="0">
                <a:solidFill>
                  <a:schemeClr val="bg2">
                    <a:lumMod val="85000"/>
                    <a:lumOff val="15000"/>
                  </a:schemeClr>
                </a:solidFill>
              </a:rPr>
              <a:t>)</a:t>
            </a:r>
            <a:r>
              <a:rPr lang="zh-CN" altLang="en-US" smtClean="0">
                <a:solidFill>
                  <a:schemeClr val="bg2">
                    <a:lumMod val="85000"/>
                    <a:lumOff val="15000"/>
                  </a:schemeClr>
                </a:solidFill>
              </a:rPr>
              <a:t>、二部图的匹配与覆盖</a:t>
            </a:r>
          </a:p>
        </p:txBody>
      </p:sp>
      <p:sp>
        <p:nvSpPr>
          <p:cNvPr id="7174" name="Text Box 109"/>
          <p:cNvSpPr txBox="1">
            <a:spLocks noChangeArrowheads="1"/>
          </p:cNvSpPr>
          <p:nvPr/>
        </p:nvSpPr>
        <p:spPr bwMode="auto">
          <a:xfrm>
            <a:off x="609600" y="4449763"/>
            <a:ext cx="6705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mtClean="0">
                <a:solidFill>
                  <a:schemeClr val="bg2">
                    <a:lumMod val="85000"/>
                    <a:lumOff val="15000"/>
                  </a:schemeClr>
                </a:solidFill>
              </a:rPr>
              <a:t>(</a:t>
            </a:r>
            <a:r>
              <a:rPr lang="zh-CN" altLang="en-US" smtClean="0">
                <a:solidFill>
                  <a:schemeClr val="bg2">
                    <a:lumMod val="85000"/>
                    <a:lumOff val="15000"/>
                  </a:schemeClr>
                </a:solidFill>
              </a:rPr>
              <a:t>三</a:t>
            </a:r>
            <a:r>
              <a:rPr lang="en-US" altLang="zh-CN" smtClean="0">
                <a:solidFill>
                  <a:schemeClr val="bg2">
                    <a:lumMod val="85000"/>
                    <a:lumOff val="15000"/>
                  </a:schemeClr>
                </a:solidFill>
              </a:rPr>
              <a:t>)</a:t>
            </a:r>
            <a:r>
              <a:rPr lang="zh-CN" altLang="en-US" smtClean="0">
                <a:solidFill>
                  <a:schemeClr val="bg2">
                    <a:lumMod val="85000"/>
                    <a:lumOff val="15000"/>
                  </a:schemeClr>
                </a:solidFill>
              </a:rPr>
              <a:t>、</a:t>
            </a:r>
            <a:r>
              <a:rPr lang="en-US" altLang="zh-CN" smtClean="0">
                <a:solidFill>
                  <a:schemeClr val="bg2">
                    <a:lumMod val="85000"/>
                    <a:lumOff val="15000"/>
                  </a:schemeClr>
                </a:solidFill>
              </a:rPr>
              <a:t>Tutte</a:t>
            </a:r>
            <a:r>
              <a:rPr lang="zh-CN" altLang="en-US" smtClean="0">
                <a:solidFill>
                  <a:schemeClr val="bg2">
                    <a:lumMod val="85000"/>
                    <a:lumOff val="15000"/>
                  </a:schemeClr>
                </a:solidFill>
              </a:rPr>
              <a:t>定理</a:t>
            </a:r>
            <a:endParaRPr lang="en-US" altLang="zh-CN" smtClean="0">
              <a:solidFill>
                <a:schemeClr val="bg2">
                  <a:lumMod val="85000"/>
                  <a:lumOff val="15000"/>
                </a:schemeClr>
              </a:solidFill>
            </a:endParaRPr>
          </a:p>
        </p:txBody>
      </p:sp>
      <p:sp>
        <p:nvSpPr>
          <p:cNvPr id="7175" name="Text Box 112"/>
          <p:cNvSpPr txBox="1">
            <a:spLocks noChangeArrowheads="1"/>
          </p:cNvSpPr>
          <p:nvPr/>
        </p:nvSpPr>
        <p:spPr bwMode="auto">
          <a:xfrm>
            <a:off x="762000" y="2087563"/>
            <a:ext cx="6705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defRPr/>
            </a:pPr>
            <a:r>
              <a:rPr lang="zh-CN" altLang="en-US" smtClean="0">
                <a:solidFill>
                  <a:schemeClr val="bg2">
                    <a:lumMod val="85000"/>
                    <a:lumOff val="15000"/>
                  </a:schemeClr>
                </a:solidFill>
              </a:rPr>
              <a:t>二部图的匹配问题</a:t>
            </a:r>
            <a:endParaRPr lang="en-US" altLang="zh-CN" smtClean="0">
              <a:solidFill>
                <a:schemeClr val="bg2">
                  <a:lumMod val="85000"/>
                  <a:lumOff val="15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316AF632-0484-43E0-8D84-A8CF034FAE8F}" type="slidenum">
              <a:rPr kumimoji="0" lang="zh-CN" altLang="en-US" sz="1400" smtClean="0">
                <a:solidFill>
                  <a:schemeClr val="bg2">
                    <a:lumMod val="85000"/>
                    <a:lumOff val="15000"/>
                  </a:schemeClr>
                </a:solidFill>
              </a:rPr>
              <a:pPr>
                <a:spcBef>
                  <a:spcPct val="0"/>
                </a:spcBef>
                <a:buClrTx/>
                <a:buSzTx/>
                <a:buFontTx/>
                <a:buNone/>
                <a:defRPr/>
              </a:pPr>
              <a:t>30</a:t>
            </a:fld>
            <a:endParaRPr kumimoji="0" lang="en-US" altLang="zh-CN" sz="1400" smtClean="0">
              <a:solidFill>
                <a:schemeClr val="bg2">
                  <a:lumMod val="85000"/>
                  <a:lumOff val="15000"/>
                </a:schemeClr>
              </a:solidFill>
            </a:endParaRPr>
          </a:p>
        </p:txBody>
      </p:sp>
      <p:sp>
        <p:nvSpPr>
          <p:cNvPr id="794640" name="Text Box 16"/>
          <p:cNvSpPr txBox="1">
            <a:spLocks noChangeArrowheads="1"/>
          </p:cNvSpPr>
          <p:nvPr/>
        </p:nvSpPr>
        <p:spPr bwMode="auto">
          <a:xfrm>
            <a:off x="381000" y="963613"/>
            <a:ext cx="8229600" cy="830262"/>
          </a:xfrm>
          <a:prstGeom prst="rect">
            <a:avLst/>
          </a:prstGeom>
          <a:solidFill>
            <a:srgbClr val="1C3146"/>
          </a:solidFill>
          <a:ln>
            <a:noFill/>
          </a:ln>
          <a:effectLs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rgbClr val="FF6600"/>
                </a:solidFill>
              </a:rPr>
              <a:t>例</a:t>
            </a:r>
            <a:r>
              <a:rPr lang="en-US" altLang="zh-CN" sz="2400" dirty="0">
                <a:solidFill>
                  <a:srgbClr val="FF6600"/>
                </a:solidFill>
              </a:rPr>
              <a:t>9</a:t>
            </a:r>
            <a:r>
              <a:rPr lang="en-US" altLang="zh-CN" sz="2400" dirty="0" smtClean="0">
                <a:solidFill>
                  <a:srgbClr val="FF6600"/>
                </a:solidFill>
              </a:rPr>
              <a:t> </a:t>
            </a:r>
            <a:r>
              <a:rPr lang="zh-CN" altLang="en-US" sz="2400" dirty="0" smtClean="0"/>
              <a:t>证明</a:t>
            </a:r>
            <a:r>
              <a:rPr lang="en-US" altLang="zh-CN" sz="2400" dirty="0" smtClean="0"/>
              <a:t>: </a:t>
            </a:r>
            <a:r>
              <a:rPr lang="zh-CN" altLang="en-US" sz="2400" dirty="0" smtClean="0"/>
              <a:t>一棵树</a:t>
            </a:r>
            <a:r>
              <a:rPr lang="en-US" altLang="zh-CN" sz="2400" dirty="0" smtClean="0"/>
              <a:t>G</a:t>
            </a:r>
            <a:r>
              <a:rPr lang="zh-CN" altLang="en-US" sz="2400" dirty="0" smtClean="0"/>
              <a:t>有完美匹配当且仅当对所有顶点</a:t>
            </a:r>
            <a:r>
              <a:rPr lang="en-US" altLang="zh-CN" sz="2400" dirty="0" smtClean="0"/>
              <a:t>v</a:t>
            </a:r>
            <a:r>
              <a:rPr lang="zh-CN" altLang="en-US" sz="2400" dirty="0" smtClean="0"/>
              <a:t>∈</a:t>
            </a:r>
            <a:r>
              <a:rPr lang="en-US" altLang="zh-CN" sz="2400" i="1" dirty="0" smtClean="0"/>
              <a:t>V</a:t>
            </a:r>
            <a:r>
              <a:rPr lang="en-US" altLang="zh-CN" sz="2400" dirty="0" smtClean="0"/>
              <a:t>(G),  </a:t>
            </a:r>
            <a:r>
              <a:rPr lang="zh-CN" altLang="en-US" sz="2400" dirty="0" smtClean="0"/>
              <a:t>有</a:t>
            </a:r>
            <a:r>
              <a:rPr lang="en-US" altLang="zh-CN" sz="2400" dirty="0" smtClean="0"/>
              <a:t>: o(G−</a:t>
            </a:r>
            <a:r>
              <a:rPr lang="en-US" altLang="zh-CN" sz="2400" i="1" dirty="0" smtClean="0"/>
              <a:t>v</a:t>
            </a:r>
            <a:r>
              <a:rPr lang="en-US" altLang="zh-CN" sz="2400" dirty="0" smtClean="0"/>
              <a:t>)=1. (</a:t>
            </a:r>
            <a:r>
              <a:rPr lang="en-US" altLang="zh-CN" sz="2400" b="0" dirty="0" smtClean="0"/>
              <a:t>V. </a:t>
            </a:r>
            <a:r>
              <a:rPr lang="en-US" altLang="zh-CN" sz="2400" b="0" dirty="0" err="1" smtClean="0"/>
              <a:t>Chungphaisan</a:t>
            </a:r>
            <a:r>
              <a:rPr lang="en-US" altLang="zh-CN" sz="2400" dirty="0" smtClean="0"/>
              <a:t>)</a:t>
            </a:r>
            <a:endParaRPr lang="zh-CN" altLang="el-GR" sz="2400" dirty="0" smtClean="0"/>
          </a:p>
        </p:txBody>
      </p:sp>
      <p:sp>
        <p:nvSpPr>
          <p:cNvPr id="794645" name="Text Box 21"/>
          <p:cNvSpPr txBox="1">
            <a:spLocks noChangeArrowheads="1"/>
          </p:cNvSpPr>
          <p:nvPr/>
        </p:nvSpPr>
        <p:spPr bwMode="auto">
          <a:xfrm>
            <a:off x="381000" y="3286125"/>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证明</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“必要性”</a:t>
            </a:r>
            <a:endParaRPr lang="el-GR" altLang="zh-CN" sz="2400" dirty="0" smtClean="0">
              <a:solidFill>
                <a:schemeClr val="bg2">
                  <a:lumMod val="85000"/>
                  <a:lumOff val="15000"/>
                </a:schemeClr>
              </a:solidFill>
            </a:endParaRPr>
          </a:p>
        </p:txBody>
      </p:sp>
      <p:sp>
        <p:nvSpPr>
          <p:cNvPr id="794646" name="Text Box 22"/>
          <p:cNvSpPr txBox="1">
            <a:spLocks noChangeArrowheads="1"/>
          </p:cNvSpPr>
          <p:nvPr/>
        </p:nvSpPr>
        <p:spPr bwMode="auto">
          <a:xfrm>
            <a:off x="381000" y="38100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一方面</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若</a:t>
            </a:r>
            <a:r>
              <a:rPr lang="en-US" altLang="zh-CN" sz="2400" dirty="0" smtClean="0">
                <a:solidFill>
                  <a:schemeClr val="bg2">
                    <a:lumMod val="85000"/>
                    <a:lumOff val="15000"/>
                  </a:schemeClr>
                </a:solidFill>
              </a:rPr>
              <a:t>G</a:t>
            </a:r>
            <a:r>
              <a:rPr lang="zh-CN" altLang="en-US" sz="2400" dirty="0" smtClean="0">
                <a:solidFill>
                  <a:schemeClr val="bg2">
                    <a:lumMod val="85000"/>
                    <a:lumOff val="15000"/>
                  </a:schemeClr>
                </a:solidFill>
              </a:rPr>
              <a:t>有完美匹配</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由</a:t>
            </a:r>
            <a:r>
              <a:rPr lang="en-US" altLang="zh-CN" sz="2400" dirty="0" err="1" smtClean="0">
                <a:solidFill>
                  <a:schemeClr val="bg2">
                    <a:lumMod val="85000"/>
                    <a:lumOff val="15000"/>
                  </a:schemeClr>
                </a:solidFill>
              </a:rPr>
              <a:t>Tutte</a:t>
            </a:r>
            <a:r>
              <a:rPr lang="zh-CN" altLang="en-US" sz="2400" dirty="0" smtClean="0">
                <a:solidFill>
                  <a:schemeClr val="bg2">
                    <a:lumMod val="85000"/>
                    <a:lumOff val="15000"/>
                  </a:schemeClr>
                </a:solidFill>
              </a:rPr>
              <a:t>定理</a:t>
            </a:r>
            <a:r>
              <a:rPr lang="en-US" altLang="zh-CN" sz="2400" dirty="0" smtClean="0">
                <a:solidFill>
                  <a:schemeClr val="bg2">
                    <a:lumMod val="85000"/>
                    <a:lumOff val="15000"/>
                  </a:schemeClr>
                </a:solidFill>
              </a:rPr>
              <a:t>: o(G−v)</a:t>
            </a:r>
            <a:r>
              <a:rPr lang="en-US" altLang="zh-CN" sz="2400" dirty="0">
                <a:solidFill>
                  <a:schemeClr val="bg2">
                    <a:lumMod val="85000"/>
                    <a:lumOff val="15000"/>
                  </a:schemeClr>
                </a:solidFill>
              </a:rPr>
              <a:t> ≤ </a:t>
            </a:r>
            <a:r>
              <a:rPr lang="en-US" altLang="zh-CN" sz="2400" dirty="0" smtClean="0">
                <a:solidFill>
                  <a:schemeClr val="bg2">
                    <a:lumMod val="85000"/>
                    <a:lumOff val="15000"/>
                  </a:schemeClr>
                </a:solidFill>
                <a:latin typeface="+mn-lt"/>
              </a:rPr>
              <a:t>1</a:t>
            </a:r>
            <a:r>
              <a:rPr lang="en-US" altLang="zh-CN" sz="2400" dirty="0" smtClean="0">
                <a:solidFill>
                  <a:schemeClr val="bg2">
                    <a:lumMod val="85000"/>
                    <a:lumOff val="15000"/>
                  </a:schemeClr>
                </a:solidFill>
                <a:latin typeface="宋体" panose="02010600030101010101" pitchFamily="2" charset="-122"/>
              </a:rPr>
              <a:t>; </a:t>
            </a:r>
          </a:p>
        </p:txBody>
      </p:sp>
      <p:sp>
        <p:nvSpPr>
          <p:cNvPr id="794647" name="Text Box 23"/>
          <p:cNvSpPr txBox="1">
            <a:spLocks noChangeArrowheads="1"/>
          </p:cNvSpPr>
          <p:nvPr/>
        </p:nvSpPr>
        <p:spPr bwMode="auto">
          <a:xfrm>
            <a:off x="381000" y="4267200"/>
            <a:ext cx="84582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另一方面</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若树</a:t>
            </a:r>
            <a:r>
              <a:rPr lang="en-US" altLang="zh-CN" sz="2400" dirty="0" smtClean="0">
                <a:solidFill>
                  <a:schemeClr val="bg2">
                    <a:lumMod val="85000"/>
                    <a:lumOff val="15000"/>
                  </a:schemeClr>
                </a:solidFill>
              </a:rPr>
              <a:t>G</a:t>
            </a:r>
            <a:r>
              <a:rPr lang="zh-CN" altLang="en-US" sz="2400" dirty="0" smtClean="0">
                <a:solidFill>
                  <a:schemeClr val="bg2">
                    <a:lumMod val="85000"/>
                    <a:lumOff val="15000"/>
                  </a:schemeClr>
                </a:solidFill>
              </a:rPr>
              <a:t>有完美匹配</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则显然</a:t>
            </a:r>
            <a:r>
              <a:rPr lang="en-US" altLang="zh-CN" sz="2400" dirty="0" smtClean="0">
                <a:solidFill>
                  <a:schemeClr val="bg2">
                    <a:lumMod val="85000"/>
                    <a:lumOff val="15000"/>
                  </a:schemeClr>
                </a:solidFill>
              </a:rPr>
              <a:t>G</a:t>
            </a:r>
            <a:r>
              <a:rPr lang="zh-CN" altLang="en-US" sz="2400" dirty="0" smtClean="0">
                <a:solidFill>
                  <a:schemeClr val="bg2">
                    <a:lumMod val="85000"/>
                    <a:lumOff val="15000"/>
                  </a:schemeClr>
                </a:solidFill>
              </a:rPr>
              <a:t>为偶阶树</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于是</a:t>
            </a:r>
            <a:r>
              <a:rPr lang="en-US" altLang="zh-CN" sz="2400" dirty="0" smtClean="0">
                <a:solidFill>
                  <a:schemeClr val="bg2">
                    <a:lumMod val="85000"/>
                    <a:lumOff val="15000"/>
                  </a:schemeClr>
                </a:solidFill>
              </a:rPr>
              <a:t>o(G</a:t>
            </a:r>
            <a:r>
              <a:rPr lang="en-US" altLang="zh-CN" sz="2400" dirty="0">
                <a:solidFill>
                  <a:schemeClr val="bg2">
                    <a:lumMod val="85000"/>
                    <a:lumOff val="15000"/>
                  </a:schemeClr>
                </a:solidFill>
              </a:rPr>
              <a:t>−</a:t>
            </a:r>
            <a:r>
              <a:rPr lang="en-US" altLang="zh-CN" sz="2400" dirty="0" smtClean="0">
                <a:solidFill>
                  <a:schemeClr val="bg2">
                    <a:lumMod val="85000"/>
                    <a:lumOff val="15000"/>
                  </a:schemeClr>
                </a:solidFill>
              </a:rPr>
              <a:t>v)</a:t>
            </a:r>
            <a:r>
              <a:rPr lang="en-US" altLang="zh-CN" sz="2400" dirty="0" smtClean="0">
                <a:solidFill>
                  <a:schemeClr val="bg2">
                    <a:lumMod val="85000"/>
                    <a:lumOff val="15000"/>
                  </a:schemeClr>
                </a:solidFill>
                <a:latin typeface="+mn-lt"/>
              </a:rPr>
              <a:t>≥1; </a:t>
            </a:r>
          </a:p>
        </p:txBody>
      </p:sp>
      <p:sp>
        <p:nvSpPr>
          <p:cNvPr id="794648" name="Text Box 24"/>
          <p:cNvSpPr txBox="1">
            <a:spLocks noChangeArrowheads="1"/>
          </p:cNvSpPr>
          <p:nvPr/>
        </p:nvSpPr>
        <p:spPr bwMode="auto">
          <a:xfrm>
            <a:off x="381000" y="51054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所以</a:t>
            </a:r>
            <a:r>
              <a:rPr lang="en-US" altLang="zh-CN" sz="2400" dirty="0" smtClean="0">
                <a:solidFill>
                  <a:schemeClr val="bg2">
                    <a:lumMod val="85000"/>
                    <a:lumOff val="15000"/>
                  </a:schemeClr>
                </a:solidFill>
              </a:rPr>
              <a:t>: o(G−v)</a:t>
            </a:r>
            <a:r>
              <a:rPr lang="en-US" altLang="zh-CN" sz="2400" dirty="0">
                <a:solidFill>
                  <a:schemeClr val="bg2">
                    <a:lumMod val="85000"/>
                    <a:lumOff val="15000"/>
                  </a:schemeClr>
                </a:solidFill>
                <a:latin typeface="+mn-lt"/>
              </a:rPr>
              <a:t>=1</a:t>
            </a:r>
            <a:r>
              <a:rPr lang="en-US" altLang="zh-CN" sz="2400" dirty="0" smtClean="0">
                <a:solidFill>
                  <a:schemeClr val="bg2">
                    <a:lumMod val="85000"/>
                    <a:lumOff val="15000"/>
                  </a:schemeClr>
                </a:solidFill>
                <a:latin typeface="宋体" panose="02010600030101010101" pitchFamily="2" charset="-122"/>
              </a:rPr>
              <a:t>.</a:t>
            </a:r>
            <a:endParaRPr lang="zh-CN" altLang="en-US" sz="2400" dirty="0" smtClean="0">
              <a:solidFill>
                <a:schemeClr val="bg2">
                  <a:lumMod val="85000"/>
                  <a:lumOff val="15000"/>
                </a:schemeClr>
              </a:solidFill>
              <a:latin typeface="宋体" panose="02010600030101010101" pitchFamily="2" charset="-122"/>
            </a:endParaRPr>
          </a:p>
        </p:txBody>
      </p:sp>
      <p:sp>
        <p:nvSpPr>
          <p:cNvPr id="794649" name="Text Box 25"/>
          <p:cNvSpPr txBox="1">
            <a:spLocks noChangeArrowheads="1"/>
          </p:cNvSpPr>
          <p:nvPr/>
        </p:nvSpPr>
        <p:spPr bwMode="auto">
          <a:xfrm>
            <a:off x="381000" y="5570538"/>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“充分性”</a:t>
            </a:r>
            <a:endParaRPr lang="el-GR" altLang="zh-CN" sz="2400" dirty="0" smtClean="0">
              <a:solidFill>
                <a:schemeClr val="bg2">
                  <a:lumMod val="85000"/>
                  <a:lumOff val="15000"/>
                </a:schemeClr>
              </a:solidFill>
            </a:endParaRPr>
          </a:p>
        </p:txBody>
      </p:sp>
      <p:grpSp>
        <p:nvGrpSpPr>
          <p:cNvPr id="794661" name="Group 37"/>
          <p:cNvGrpSpPr>
            <a:grpSpLocks/>
          </p:cNvGrpSpPr>
          <p:nvPr/>
        </p:nvGrpSpPr>
        <p:grpSpPr bwMode="auto">
          <a:xfrm>
            <a:off x="4114800" y="1981200"/>
            <a:ext cx="3505200" cy="1524000"/>
            <a:chOff x="1584" y="3072"/>
            <a:chExt cx="2208" cy="960"/>
          </a:xfrm>
        </p:grpSpPr>
        <p:sp>
          <p:nvSpPr>
            <p:cNvPr id="34827" name="Line 26"/>
            <p:cNvSpPr>
              <a:spLocks noChangeShapeType="1"/>
            </p:cNvSpPr>
            <p:nvPr/>
          </p:nvSpPr>
          <p:spPr bwMode="auto">
            <a:xfrm>
              <a:off x="1632" y="3216"/>
              <a:ext cx="384" cy="288"/>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4828" name="Line 27"/>
            <p:cNvSpPr>
              <a:spLocks noChangeShapeType="1"/>
            </p:cNvSpPr>
            <p:nvPr/>
          </p:nvSpPr>
          <p:spPr bwMode="auto">
            <a:xfrm flipV="1">
              <a:off x="2016" y="3168"/>
              <a:ext cx="288" cy="336"/>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4829" name="Line 28"/>
            <p:cNvSpPr>
              <a:spLocks noChangeShapeType="1"/>
            </p:cNvSpPr>
            <p:nvPr/>
          </p:nvSpPr>
          <p:spPr bwMode="auto">
            <a:xfrm>
              <a:off x="2304" y="3168"/>
              <a:ext cx="576" cy="288"/>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4830" name="Line 29"/>
            <p:cNvSpPr>
              <a:spLocks noChangeShapeType="1"/>
            </p:cNvSpPr>
            <p:nvPr/>
          </p:nvSpPr>
          <p:spPr bwMode="auto">
            <a:xfrm flipV="1">
              <a:off x="2880" y="3072"/>
              <a:ext cx="480" cy="38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4831" name="Line 30"/>
            <p:cNvSpPr>
              <a:spLocks noChangeShapeType="1"/>
            </p:cNvSpPr>
            <p:nvPr/>
          </p:nvSpPr>
          <p:spPr bwMode="auto">
            <a:xfrm>
              <a:off x="3360" y="3072"/>
              <a:ext cx="432" cy="38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4832" name="Line 32"/>
            <p:cNvSpPr>
              <a:spLocks noChangeShapeType="1"/>
            </p:cNvSpPr>
            <p:nvPr/>
          </p:nvSpPr>
          <p:spPr bwMode="auto">
            <a:xfrm flipH="1">
              <a:off x="2640" y="3456"/>
              <a:ext cx="240" cy="38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4833" name="Line 33"/>
            <p:cNvSpPr>
              <a:spLocks noChangeShapeType="1"/>
            </p:cNvSpPr>
            <p:nvPr/>
          </p:nvSpPr>
          <p:spPr bwMode="auto">
            <a:xfrm>
              <a:off x="2640" y="3840"/>
              <a:ext cx="384" cy="192"/>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4834" name="Line 34"/>
            <p:cNvSpPr>
              <a:spLocks noChangeShapeType="1"/>
            </p:cNvSpPr>
            <p:nvPr/>
          </p:nvSpPr>
          <p:spPr bwMode="auto">
            <a:xfrm>
              <a:off x="2880" y="3456"/>
              <a:ext cx="528" cy="336"/>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4836" name="Line 36"/>
            <p:cNvSpPr>
              <a:spLocks noChangeShapeType="1"/>
            </p:cNvSpPr>
            <p:nvPr/>
          </p:nvSpPr>
          <p:spPr bwMode="auto">
            <a:xfrm flipH="1">
              <a:off x="1584" y="3216"/>
              <a:ext cx="48" cy="480"/>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grpSp>
      <p:sp>
        <p:nvSpPr>
          <p:cNvPr id="794662" name="Text Box 38"/>
          <p:cNvSpPr txBox="1">
            <a:spLocks noChangeArrowheads="1"/>
          </p:cNvSpPr>
          <p:nvPr/>
        </p:nvSpPr>
        <p:spPr bwMode="auto">
          <a:xfrm>
            <a:off x="377825" y="60198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由于对任意点</a:t>
            </a:r>
            <a:r>
              <a:rPr lang="en-US" altLang="zh-CN" sz="2400" dirty="0" smtClean="0">
                <a:solidFill>
                  <a:schemeClr val="bg2">
                    <a:lumMod val="85000"/>
                    <a:lumOff val="15000"/>
                  </a:schemeClr>
                </a:solidFill>
              </a:rPr>
              <a:t>v</a:t>
            </a:r>
            <a:r>
              <a:rPr lang="zh-CN" altLang="en-US" sz="2400" dirty="0" smtClean="0">
                <a:solidFill>
                  <a:schemeClr val="bg2">
                    <a:lumMod val="85000"/>
                    <a:lumOff val="15000"/>
                  </a:schemeClr>
                </a:solidFill>
              </a:rPr>
              <a:t>∈</a:t>
            </a:r>
            <a:r>
              <a:rPr lang="en-US" altLang="zh-CN" sz="2400" dirty="0" smtClean="0">
                <a:solidFill>
                  <a:schemeClr val="bg2">
                    <a:lumMod val="85000"/>
                    <a:lumOff val="15000"/>
                  </a:schemeClr>
                </a:solidFill>
              </a:rPr>
              <a:t>V(G),  </a:t>
            </a:r>
            <a:r>
              <a:rPr lang="zh-CN" altLang="en-US" sz="2400" dirty="0" smtClean="0">
                <a:solidFill>
                  <a:schemeClr val="bg2">
                    <a:lumMod val="85000"/>
                    <a:lumOff val="15000"/>
                  </a:schemeClr>
                </a:solidFill>
              </a:rPr>
              <a:t>有</a:t>
            </a:r>
            <a:r>
              <a:rPr lang="en-US" altLang="zh-CN" sz="2400" dirty="0" smtClean="0">
                <a:solidFill>
                  <a:schemeClr val="bg2">
                    <a:lumMod val="85000"/>
                    <a:lumOff val="15000"/>
                  </a:schemeClr>
                </a:solidFill>
              </a:rPr>
              <a:t>o(G−v)</a:t>
            </a:r>
            <a:r>
              <a:rPr lang="en-US" altLang="zh-CN" sz="2400" dirty="0" smtClean="0">
                <a:solidFill>
                  <a:schemeClr val="bg2">
                    <a:lumMod val="85000"/>
                    <a:lumOff val="15000"/>
                  </a:schemeClr>
                </a:solidFill>
                <a:latin typeface="宋体" panose="02010600030101010101" pitchFamily="2" charset="-122"/>
              </a:rPr>
              <a:t>=1.</a:t>
            </a:r>
            <a:endParaRPr lang="zh-CN" altLang="en-US" sz="2400" dirty="0" smtClean="0">
              <a:solidFill>
                <a:schemeClr val="bg2">
                  <a:lumMod val="85000"/>
                  <a:lumOff val="15000"/>
                </a:schemeClr>
              </a:solidFill>
              <a:latin typeface="宋体" panose="02010600030101010101" pitchFamily="2" charset="-122"/>
            </a:endParaRPr>
          </a:p>
        </p:txBody>
      </p:sp>
      <p:grpSp>
        <p:nvGrpSpPr>
          <p:cNvPr id="2" name="组合 1"/>
          <p:cNvGrpSpPr>
            <a:grpSpLocks/>
          </p:cNvGrpSpPr>
          <p:nvPr/>
        </p:nvGrpSpPr>
        <p:grpSpPr bwMode="auto">
          <a:xfrm>
            <a:off x="4114800" y="1905000"/>
            <a:ext cx="3505200" cy="1600200"/>
            <a:chOff x="7239000" y="3238500"/>
            <a:chExt cx="3505200" cy="1600200"/>
          </a:xfrm>
        </p:grpSpPr>
        <p:sp>
          <p:nvSpPr>
            <p:cNvPr id="21" name="Line 27"/>
            <p:cNvSpPr>
              <a:spLocks noChangeShapeType="1"/>
            </p:cNvSpPr>
            <p:nvPr/>
          </p:nvSpPr>
          <p:spPr bwMode="auto">
            <a:xfrm flipV="1">
              <a:off x="7924800" y="3467100"/>
              <a:ext cx="457200" cy="533400"/>
            </a:xfrm>
            <a:prstGeom prst="line">
              <a:avLst/>
            </a:prstGeom>
            <a:noFill/>
            <a:ln w="28575">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22" name="Line 30"/>
            <p:cNvSpPr>
              <a:spLocks noChangeShapeType="1"/>
            </p:cNvSpPr>
            <p:nvPr/>
          </p:nvSpPr>
          <p:spPr bwMode="auto">
            <a:xfrm>
              <a:off x="10058400" y="3314700"/>
              <a:ext cx="685800" cy="609600"/>
            </a:xfrm>
            <a:prstGeom prst="line">
              <a:avLst/>
            </a:prstGeom>
            <a:noFill/>
            <a:ln w="28575">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23" name="Line 33"/>
            <p:cNvSpPr>
              <a:spLocks noChangeShapeType="1"/>
            </p:cNvSpPr>
            <p:nvPr/>
          </p:nvSpPr>
          <p:spPr bwMode="auto">
            <a:xfrm>
              <a:off x="8915400" y="4533900"/>
              <a:ext cx="609600" cy="304800"/>
            </a:xfrm>
            <a:prstGeom prst="line">
              <a:avLst/>
            </a:prstGeom>
            <a:noFill/>
            <a:ln w="28575">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24" name="Line 34"/>
            <p:cNvSpPr>
              <a:spLocks noChangeShapeType="1"/>
            </p:cNvSpPr>
            <p:nvPr/>
          </p:nvSpPr>
          <p:spPr bwMode="auto">
            <a:xfrm>
              <a:off x="9296400" y="3924300"/>
              <a:ext cx="838200" cy="533400"/>
            </a:xfrm>
            <a:prstGeom prst="line">
              <a:avLst/>
            </a:prstGeom>
            <a:noFill/>
            <a:ln w="28575">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25" name="Oval 35"/>
            <p:cNvSpPr>
              <a:spLocks noChangeArrowheads="1"/>
            </p:cNvSpPr>
            <p:nvPr/>
          </p:nvSpPr>
          <p:spPr bwMode="auto">
            <a:xfrm>
              <a:off x="8229600" y="3238500"/>
              <a:ext cx="381000" cy="381000"/>
            </a:xfrm>
            <a:prstGeom prst="ellipse">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26" name="Line 36"/>
            <p:cNvSpPr>
              <a:spLocks noChangeShapeType="1"/>
            </p:cNvSpPr>
            <p:nvPr/>
          </p:nvSpPr>
          <p:spPr bwMode="auto">
            <a:xfrm flipH="1">
              <a:off x="7239000" y="3543300"/>
              <a:ext cx="76200" cy="762000"/>
            </a:xfrm>
            <a:prstGeom prst="line">
              <a:avLst/>
            </a:prstGeom>
            <a:noFill/>
            <a:ln w="28575">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4640"/>
                                        </p:tgtEl>
                                        <p:attrNameLst>
                                          <p:attrName>style.visibility</p:attrName>
                                        </p:attrNameLst>
                                      </p:cBhvr>
                                      <p:to>
                                        <p:strVal val="visible"/>
                                      </p:to>
                                    </p:set>
                                    <p:anim calcmode="lin" valueType="num">
                                      <p:cBhvr additive="base">
                                        <p:cTn id="7" dur="500" fill="hold"/>
                                        <p:tgtEl>
                                          <p:spTgt spid="794640"/>
                                        </p:tgtEl>
                                        <p:attrNameLst>
                                          <p:attrName>ppt_x</p:attrName>
                                        </p:attrNameLst>
                                      </p:cBhvr>
                                      <p:tavLst>
                                        <p:tav tm="0">
                                          <p:val>
                                            <p:strVal val="#ppt_x"/>
                                          </p:val>
                                        </p:tav>
                                        <p:tav tm="100000">
                                          <p:val>
                                            <p:strVal val="#ppt_x"/>
                                          </p:val>
                                        </p:tav>
                                      </p:tavLst>
                                    </p:anim>
                                    <p:anim calcmode="lin" valueType="num">
                                      <p:cBhvr additive="base">
                                        <p:cTn id="8" dur="500" fill="hold"/>
                                        <p:tgtEl>
                                          <p:spTgt spid="79464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94661"/>
                                        </p:tgtEl>
                                        <p:attrNameLst>
                                          <p:attrName>style.visibility</p:attrName>
                                        </p:attrNameLst>
                                      </p:cBhvr>
                                      <p:to>
                                        <p:strVal val="visible"/>
                                      </p:to>
                                    </p:set>
                                    <p:anim calcmode="lin" valueType="num">
                                      <p:cBhvr additive="base">
                                        <p:cTn id="11" dur="500" fill="hold"/>
                                        <p:tgtEl>
                                          <p:spTgt spid="794661"/>
                                        </p:tgtEl>
                                        <p:attrNameLst>
                                          <p:attrName>ppt_x</p:attrName>
                                        </p:attrNameLst>
                                      </p:cBhvr>
                                      <p:tavLst>
                                        <p:tav tm="0">
                                          <p:val>
                                            <p:strVal val="#ppt_x"/>
                                          </p:val>
                                        </p:tav>
                                        <p:tav tm="100000">
                                          <p:val>
                                            <p:strVal val="#ppt_x"/>
                                          </p:val>
                                        </p:tav>
                                      </p:tavLst>
                                    </p:anim>
                                    <p:anim calcmode="lin" valueType="num">
                                      <p:cBhvr additive="base">
                                        <p:cTn id="12" dur="500" fill="hold"/>
                                        <p:tgtEl>
                                          <p:spTgt spid="79466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94645"/>
                                        </p:tgtEl>
                                        <p:attrNameLst>
                                          <p:attrName>style.visibility</p:attrName>
                                        </p:attrNameLst>
                                      </p:cBhvr>
                                      <p:to>
                                        <p:strVal val="visible"/>
                                      </p:to>
                                    </p:set>
                                    <p:anim calcmode="lin" valueType="num">
                                      <p:cBhvr additive="base">
                                        <p:cTn id="17" dur="500" fill="hold"/>
                                        <p:tgtEl>
                                          <p:spTgt spid="794645"/>
                                        </p:tgtEl>
                                        <p:attrNameLst>
                                          <p:attrName>ppt_x</p:attrName>
                                        </p:attrNameLst>
                                      </p:cBhvr>
                                      <p:tavLst>
                                        <p:tav tm="0">
                                          <p:val>
                                            <p:strVal val="#ppt_x"/>
                                          </p:val>
                                        </p:tav>
                                        <p:tav tm="100000">
                                          <p:val>
                                            <p:strVal val="#ppt_x"/>
                                          </p:val>
                                        </p:tav>
                                      </p:tavLst>
                                    </p:anim>
                                    <p:anim calcmode="lin" valueType="num">
                                      <p:cBhvr additive="base">
                                        <p:cTn id="18" dur="500" fill="hold"/>
                                        <p:tgtEl>
                                          <p:spTgt spid="79464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94646"/>
                                        </p:tgtEl>
                                        <p:attrNameLst>
                                          <p:attrName>style.visibility</p:attrName>
                                        </p:attrNameLst>
                                      </p:cBhvr>
                                      <p:to>
                                        <p:strVal val="visible"/>
                                      </p:to>
                                    </p:set>
                                    <p:anim calcmode="lin" valueType="num">
                                      <p:cBhvr additive="base">
                                        <p:cTn id="23" dur="500" fill="hold"/>
                                        <p:tgtEl>
                                          <p:spTgt spid="794646"/>
                                        </p:tgtEl>
                                        <p:attrNameLst>
                                          <p:attrName>ppt_x</p:attrName>
                                        </p:attrNameLst>
                                      </p:cBhvr>
                                      <p:tavLst>
                                        <p:tav tm="0">
                                          <p:val>
                                            <p:strVal val="#ppt_x"/>
                                          </p:val>
                                        </p:tav>
                                        <p:tav tm="100000">
                                          <p:val>
                                            <p:strVal val="#ppt_x"/>
                                          </p:val>
                                        </p:tav>
                                      </p:tavLst>
                                    </p:anim>
                                    <p:anim calcmode="lin" valueType="num">
                                      <p:cBhvr additive="base">
                                        <p:cTn id="24" dur="500" fill="hold"/>
                                        <p:tgtEl>
                                          <p:spTgt spid="79464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794647"/>
                                        </p:tgtEl>
                                        <p:attrNameLst>
                                          <p:attrName>style.visibility</p:attrName>
                                        </p:attrNameLst>
                                      </p:cBhvr>
                                      <p:to>
                                        <p:strVal val="visible"/>
                                      </p:to>
                                    </p:set>
                                    <p:anim calcmode="lin" valueType="num">
                                      <p:cBhvr additive="base">
                                        <p:cTn id="34" dur="500" fill="hold"/>
                                        <p:tgtEl>
                                          <p:spTgt spid="794647"/>
                                        </p:tgtEl>
                                        <p:attrNameLst>
                                          <p:attrName>ppt_x</p:attrName>
                                        </p:attrNameLst>
                                      </p:cBhvr>
                                      <p:tavLst>
                                        <p:tav tm="0">
                                          <p:val>
                                            <p:strVal val="#ppt_x"/>
                                          </p:val>
                                        </p:tav>
                                        <p:tav tm="100000">
                                          <p:val>
                                            <p:strVal val="#ppt_x"/>
                                          </p:val>
                                        </p:tav>
                                      </p:tavLst>
                                    </p:anim>
                                    <p:anim calcmode="lin" valueType="num">
                                      <p:cBhvr additive="base">
                                        <p:cTn id="35" dur="500" fill="hold"/>
                                        <p:tgtEl>
                                          <p:spTgt spid="794647"/>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794648"/>
                                        </p:tgtEl>
                                        <p:attrNameLst>
                                          <p:attrName>style.visibility</p:attrName>
                                        </p:attrNameLst>
                                      </p:cBhvr>
                                      <p:to>
                                        <p:strVal val="visible"/>
                                      </p:to>
                                    </p:set>
                                    <p:anim calcmode="lin" valueType="num">
                                      <p:cBhvr additive="base">
                                        <p:cTn id="40" dur="500" fill="hold"/>
                                        <p:tgtEl>
                                          <p:spTgt spid="794648"/>
                                        </p:tgtEl>
                                        <p:attrNameLst>
                                          <p:attrName>ppt_x</p:attrName>
                                        </p:attrNameLst>
                                      </p:cBhvr>
                                      <p:tavLst>
                                        <p:tav tm="0">
                                          <p:val>
                                            <p:strVal val="#ppt_x"/>
                                          </p:val>
                                        </p:tav>
                                        <p:tav tm="100000">
                                          <p:val>
                                            <p:strVal val="#ppt_x"/>
                                          </p:val>
                                        </p:tav>
                                      </p:tavLst>
                                    </p:anim>
                                    <p:anim calcmode="lin" valueType="num">
                                      <p:cBhvr additive="base">
                                        <p:cTn id="41" dur="500" fill="hold"/>
                                        <p:tgtEl>
                                          <p:spTgt spid="794648"/>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794649"/>
                                        </p:tgtEl>
                                        <p:attrNameLst>
                                          <p:attrName>style.visibility</p:attrName>
                                        </p:attrNameLst>
                                      </p:cBhvr>
                                      <p:to>
                                        <p:strVal val="visible"/>
                                      </p:to>
                                    </p:set>
                                    <p:anim calcmode="lin" valueType="num">
                                      <p:cBhvr additive="base">
                                        <p:cTn id="46" dur="500" fill="hold"/>
                                        <p:tgtEl>
                                          <p:spTgt spid="794649"/>
                                        </p:tgtEl>
                                        <p:attrNameLst>
                                          <p:attrName>ppt_x</p:attrName>
                                        </p:attrNameLst>
                                      </p:cBhvr>
                                      <p:tavLst>
                                        <p:tav tm="0">
                                          <p:val>
                                            <p:strVal val="#ppt_x"/>
                                          </p:val>
                                        </p:tav>
                                        <p:tav tm="100000">
                                          <p:val>
                                            <p:strVal val="#ppt_x"/>
                                          </p:val>
                                        </p:tav>
                                      </p:tavLst>
                                    </p:anim>
                                    <p:anim calcmode="lin" valueType="num">
                                      <p:cBhvr additive="base">
                                        <p:cTn id="47" dur="500" fill="hold"/>
                                        <p:tgtEl>
                                          <p:spTgt spid="794649"/>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794662"/>
                                        </p:tgtEl>
                                        <p:attrNameLst>
                                          <p:attrName>style.visibility</p:attrName>
                                        </p:attrNameLst>
                                      </p:cBhvr>
                                      <p:to>
                                        <p:strVal val="visible"/>
                                      </p:to>
                                    </p:set>
                                    <p:anim calcmode="lin" valueType="num">
                                      <p:cBhvr additive="base">
                                        <p:cTn id="50" dur="500" fill="hold"/>
                                        <p:tgtEl>
                                          <p:spTgt spid="794662"/>
                                        </p:tgtEl>
                                        <p:attrNameLst>
                                          <p:attrName>ppt_x</p:attrName>
                                        </p:attrNameLst>
                                      </p:cBhvr>
                                      <p:tavLst>
                                        <p:tav tm="0">
                                          <p:val>
                                            <p:strVal val="#ppt_x"/>
                                          </p:val>
                                        </p:tav>
                                        <p:tav tm="100000">
                                          <p:val>
                                            <p:strVal val="#ppt_x"/>
                                          </p:val>
                                        </p:tav>
                                      </p:tavLst>
                                    </p:anim>
                                    <p:anim calcmode="lin" valueType="num">
                                      <p:cBhvr additive="base">
                                        <p:cTn id="51" dur="500" fill="hold"/>
                                        <p:tgtEl>
                                          <p:spTgt spid="7946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40" grpId="0" animBg="1"/>
      <p:bldP spid="794645" grpId="0"/>
      <p:bldP spid="794646" grpId="0"/>
      <p:bldP spid="794647" grpId="0"/>
      <p:bldP spid="794648" grpId="0"/>
      <p:bldP spid="794649" grpId="0"/>
      <p:bldP spid="7946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A889DB75-6BFD-46AB-9996-C0898F906AB7}" type="slidenum">
              <a:rPr kumimoji="0" lang="zh-CN" altLang="en-US" sz="1400" smtClean="0">
                <a:solidFill>
                  <a:schemeClr val="bg2">
                    <a:lumMod val="85000"/>
                    <a:lumOff val="15000"/>
                  </a:schemeClr>
                </a:solidFill>
              </a:rPr>
              <a:pPr>
                <a:spcBef>
                  <a:spcPct val="0"/>
                </a:spcBef>
                <a:buClrTx/>
                <a:buSzTx/>
                <a:buFontTx/>
                <a:buNone/>
                <a:defRPr/>
              </a:pPr>
              <a:t>31</a:t>
            </a:fld>
            <a:endParaRPr kumimoji="0" lang="en-US" altLang="zh-CN" sz="1400" smtClean="0">
              <a:solidFill>
                <a:schemeClr val="bg2">
                  <a:lumMod val="85000"/>
                  <a:lumOff val="15000"/>
                </a:schemeClr>
              </a:solidFill>
            </a:endParaRPr>
          </a:p>
        </p:txBody>
      </p:sp>
      <p:sp>
        <p:nvSpPr>
          <p:cNvPr id="795655" name="Text Box 7"/>
          <p:cNvSpPr txBox="1">
            <a:spLocks noChangeArrowheads="1"/>
          </p:cNvSpPr>
          <p:nvPr/>
        </p:nvSpPr>
        <p:spPr bwMode="auto">
          <a:xfrm>
            <a:off x="446088" y="3132138"/>
            <a:ext cx="78486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设</a:t>
            </a:r>
            <a:r>
              <a:rPr lang="en-US" altLang="zh-CN" sz="2400" dirty="0" err="1" smtClean="0">
                <a:solidFill>
                  <a:schemeClr val="bg2">
                    <a:lumMod val="85000"/>
                    <a:lumOff val="15000"/>
                  </a:schemeClr>
                </a:solidFill>
              </a:rPr>
              <a:t>C</a:t>
            </a:r>
            <a:r>
              <a:rPr lang="en-US" altLang="zh-CN" sz="2400" baseline="-25000" dirty="0" err="1" smtClean="0">
                <a:solidFill>
                  <a:schemeClr val="bg2">
                    <a:lumMod val="85000"/>
                    <a:lumOff val="15000"/>
                  </a:schemeClr>
                </a:solidFill>
              </a:rPr>
              <a:t>v</a:t>
            </a:r>
            <a:r>
              <a:rPr lang="zh-CN" altLang="en-US" sz="2400" dirty="0" smtClean="0">
                <a:solidFill>
                  <a:schemeClr val="bg2">
                    <a:lumMod val="85000"/>
                    <a:lumOff val="15000"/>
                  </a:schemeClr>
                </a:solidFill>
              </a:rPr>
              <a:t>是</a:t>
            </a:r>
            <a:r>
              <a:rPr lang="en-US" altLang="zh-CN" sz="2400" dirty="0" smtClean="0">
                <a:solidFill>
                  <a:schemeClr val="bg2">
                    <a:lumMod val="85000"/>
                    <a:lumOff val="15000"/>
                  </a:schemeClr>
                </a:solidFill>
              </a:rPr>
              <a:t>G−v</a:t>
            </a:r>
            <a:r>
              <a:rPr lang="zh-CN" altLang="en-US" sz="2400" dirty="0" smtClean="0">
                <a:solidFill>
                  <a:schemeClr val="bg2">
                    <a:lumMod val="85000"/>
                    <a:lumOff val="15000"/>
                  </a:schemeClr>
                </a:solidFill>
              </a:rPr>
              <a:t>的奇分支</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又设</a:t>
            </a:r>
            <a:r>
              <a:rPr lang="en-US" altLang="zh-CN" sz="2400" dirty="0" smtClean="0">
                <a:solidFill>
                  <a:schemeClr val="bg2">
                    <a:lumMod val="85000"/>
                    <a:lumOff val="15000"/>
                  </a:schemeClr>
                </a:solidFill>
              </a:rPr>
              <a:t>G</a:t>
            </a:r>
            <a:r>
              <a:rPr lang="zh-CN" altLang="en-US" sz="2400" dirty="0" smtClean="0">
                <a:solidFill>
                  <a:schemeClr val="bg2">
                    <a:lumMod val="85000"/>
                    <a:lumOff val="15000"/>
                  </a:schemeClr>
                </a:solidFill>
              </a:rPr>
              <a:t>中由</a:t>
            </a:r>
            <a:r>
              <a:rPr lang="en-US" altLang="zh-CN" sz="2400" dirty="0" smtClean="0">
                <a:solidFill>
                  <a:schemeClr val="bg2">
                    <a:lumMod val="85000"/>
                    <a:lumOff val="15000"/>
                  </a:schemeClr>
                </a:solidFill>
              </a:rPr>
              <a:t>v</a:t>
            </a:r>
            <a:r>
              <a:rPr lang="zh-CN" altLang="en-US" sz="2400" dirty="0" smtClean="0">
                <a:solidFill>
                  <a:schemeClr val="bg2">
                    <a:lumMod val="85000"/>
                    <a:lumOff val="15000"/>
                  </a:schemeClr>
                </a:solidFill>
              </a:rPr>
              <a:t>连到</a:t>
            </a:r>
            <a:r>
              <a:rPr lang="en-US" altLang="zh-CN" sz="2400" dirty="0" smtClean="0">
                <a:solidFill>
                  <a:schemeClr val="bg2">
                    <a:lumMod val="85000"/>
                    <a:lumOff val="15000"/>
                  </a:schemeClr>
                </a:solidFill>
              </a:rPr>
              <a:t>G−v</a:t>
            </a:r>
            <a:r>
              <a:rPr lang="zh-CN" altLang="en-US" sz="2400" dirty="0" smtClean="0">
                <a:solidFill>
                  <a:schemeClr val="bg2">
                    <a:lumMod val="85000"/>
                    <a:lumOff val="15000"/>
                  </a:schemeClr>
                </a:solidFill>
              </a:rPr>
              <a:t>的奇分支的边为</a:t>
            </a:r>
            <a:r>
              <a:rPr lang="en-US" altLang="zh-CN" sz="2400" dirty="0" smtClean="0">
                <a:solidFill>
                  <a:schemeClr val="bg2">
                    <a:lumMod val="85000"/>
                    <a:lumOff val="15000"/>
                  </a:schemeClr>
                </a:solidFill>
              </a:rPr>
              <a:t>vu,  </a:t>
            </a:r>
            <a:r>
              <a:rPr lang="zh-CN" altLang="en-US" sz="2400" dirty="0" smtClean="0">
                <a:solidFill>
                  <a:schemeClr val="bg2">
                    <a:lumMod val="85000"/>
                    <a:lumOff val="15000"/>
                  </a:schemeClr>
                </a:solidFill>
              </a:rPr>
              <a:t>显然</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由</a:t>
            </a:r>
            <a:r>
              <a:rPr lang="en-US" altLang="zh-CN" sz="2400" dirty="0" smtClean="0">
                <a:solidFill>
                  <a:schemeClr val="bg2">
                    <a:lumMod val="85000"/>
                    <a:lumOff val="15000"/>
                  </a:schemeClr>
                </a:solidFill>
              </a:rPr>
              <a:t>u</a:t>
            </a:r>
            <a:r>
              <a:rPr lang="zh-CN" altLang="en-US" sz="2400" dirty="0" smtClean="0">
                <a:solidFill>
                  <a:schemeClr val="bg2">
                    <a:lumMod val="85000"/>
                    <a:lumOff val="15000"/>
                  </a:schemeClr>
                </a:solidFill>
              </a:rPr>
              <a:t>连到</a:t>
            </a:r>
            <a:r>
              <a:rPr lang="en-US" altLang="zh-CN" sz="2400" dirty="0" smtClean="0">
                <a:solidFill>
                  <a:schemeClr val="bg2">
                    <a:lumMod val="85000"/>
                    <a:lumOff val="15000"/>
                  </a:schemeClr>
                </a:solidFill>
              </a:rPr>
              <a:t>G−u</a:t>
            </a:r>
            <a:r>
              <a:rPr lang="zh-CN" altLang="en-US" sz="2400" dirty="0" smtClean="0">
                <a:solidFill>
                  <a:schemeClr val="bg2">
                    <a:lumMod val="85000"/>
                    <a:lumOff val="15000"/>
                  </a:schemeClr>
                </a:solidFill>
              </a:rPr>
              <a:t>的奇分支的边也是</a:t>
            </a:r>
            <a:r>
              <a:rPr lang="en-US" altLang="zh-CN" sz="2400" dirty="0" err="1" smtClean="0">
                <a:solidFill>
                  <a:schemeClr val="bg2">
                    <a:lumMod val="85000"/>
                    <a:lumOff val="15000"/>
                  </a:schemeClr>
                </a:solidFill>
              </a:rPr>
              <a:t>uv</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latin typeface="宋体" panose="02010600030101010101" pitchFamily="2" charset="-122"/>
            </a:endParaRPr>
          </a:p>
        </p:txBody>
      </p:sp>
      <p:sp>
        <p:nvSpPr>
          <p:cNvPr id="795656" name="Text Box 8"/>
          <p:cNvSpPr txBox="1">
            <a:spLocks noChangeArrowheads="1"/>
          </p:cNvSpPr>
          <p:nvPr/>
        </p:nvSpPr>
        <p:spPr bwMode="auto">
          <a:xfrm>
            <a:off x="446088" y="40513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令</a:t>
            </a:r>
            <a:r>
              <a:rPr lang="en-US" altLang="zh-CN" sz="2400" dirty="0" smtClean="0">
                <a:solidFill>
                  <a:schemeClr val="bg2">
                    <a:lumMod val="85000"/>
                    <a:lumOff val="15000"/>
                  </a:schemeClr>
                </a:solidFill>
              </a:rPr>
              <a:t>M={e(v): </a:t>
            </a:r>
            <a:r>
              <a:rPr lang="zh-CN" altLang="en-US" sz="2400" dirty="0" smtClean="0">
                <a:solidFill>
                  <a:schemeClr val="bg2">
                    <a:lumMod val="85000"/>
                    <a:lumOff val="15000"/>
                  </a:schemeClr>
                </a:solidFill>
              </a:rPr>
              <a:t>它是由</a:t>
            </a:r>
            <a:r>
              <a:rPr lang="en-US" altLang="zh-CN" sz="2400" dirty="0" smtClean="0">
                <a:solidFill>
                  <a:schemeClr val="bg2">
                    <a:lumMod val="85000"/>
                    <a:lumOff val="15000"/>
                  </a:schemeClr>
                </a:solidFill>
              </a:rPr>
              <a:t>v</a:t>
            </a:r>
            <a:r>
              <a:rPr lang="zh-CN" altLang="en-US" sz="2400" dirty="0" smtClean="0">
                <a:solidFill>
                  <a:schemeClr val="bg2">
                    <a:lumMod val="85000"/>
                    <a:lumOff val="15000"/>
                  </a:schemeClr>
                </a:solidFill>
              </a:rPr>
              <a:t>连到</a:t>
            </a:r>
            <a:r>
              <a:rPr lang="en-US" altLang="zh-CN" sz="2400" dirty="0" smtClean="0">
                <a:solidFill>
                  <a:schemeClr val="bg2">
                    <a:lumMod val="85000"/>
                    <a:lumOff val="15000"/>
                  </a:schemeClr>
                </a:solidFill>
              </a:rPr>
              <a:t>G−v</a:t>
            </a:r>
            <a:r>
              <a:rPr lang="zh-CN" altLang="en-US" sz="2400" dirty="0" smtClean="0">
                <a:solidFill>
                  <a:schemeClr val="bg2">
                    <a:lumMod val="85000"/>
                    <a:lumOff val="15000"/>
                  </a:schemeClr>
                </a:solidFill>
              </a:rPr>
              <a:t>的奇分支的边</a:t>
            </a:r>
            <a:r>
              <a:rPr lang="en-US" altLang="zh-CN" sz="2400" dirty="0" smtClean="0">
                <a:solidFill>
                  <a:schemeClr val="bg2">
                    <a:lumMod val="85000"/>
                    <a:lumOff val="15000"/>
                  </a:schemeClr>
                </a:solidFill>
              </a:rPr>
              <a:t>, v</a:t>
            </a:r>
            <a:r>
              <a:rPr lang="zh-CN" altLang="en-US" sz="2400" dirty="0" smtClean="0">
                <a:solidFill>
                  <a:schemeClr val="bg2">
                    <a:lumMod val="85000"/>
                    <a:lumOff val="15000"/>
                  </a:schemeClr>
                </a:solidFill>
              </a:rPr>
              <a:t>∈</a:t>
            </a:r>
            <a:r>
              <a:rPr lang="en-US" altLang="zh-CN" sz="2400" dirty="0" smtClean="0">
                <a:solidFill>
                  <a:schemeClr val="bg2">
                    <a:lumMod val="85000"/>
                    <a:lumOff val="15000"/>
                  </a:schemeClr>
                </a:solidFill>
              </a:rPr>
              <a:t>V(G) }</a:t>
            </a:r>
            <a:endParaRPr lang="el-GR" altLang="zh-CN" sz="2400" dirty="0" smtClean="0">
              <a:solidFill>
                <a:schemeClr val="bg2">
                  <a:lumMod val="85000"/>
                  <a:lumOff val="15000"/>
                </a:schemeClr>
              </a:solidFill>
            </a:endParaRPr>
          </a:p>
        </p:txBody>
      </p:sp>
      <p:sp>
        <p:nvSpPr>
          <p:cNvPr id="795668" name="Text Box 20"/>
          <p:cNvSpPr txBox="1">
            <a:spLocks noChangeArrowheads="1"/>
          </p:cNvSpPr>
          <p:nvPr/>
        </p:nvSpPr>
        <p:spPr bwMode="auto">
          <a:xfrm>
            <a:off x="446088" y="4654550"/>
            <a:ext cx="8164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则</a:t>
            </a:r>
            <a:r>
              <a:rPr lang="en-US" altLang="zh-CN" sz="2400" dirty="0" smtClean="0">
                <a:solidFill>
                  <a:schemeClr val="bg2">
                    <a:lumMod val="85000"/>
                    <a:lumOff val="15000"/>
                  </a:schemeClr>
                </a:solidFill>
              </a:rPr>
              <a:t>, M</a:t>
            </a:r>
            <a:r>
              <a:rPr lang="zh-CN" altLang="en-US" sz="2400" dirty="0" smtClean="0">
                <a:solidFill>
                  <a:schemeClr val="bg2">
                    <a:lumMod val="85000"/>
                    <a:lumOff val="15000"/>
                  </a:schemeClr>
                </a:solidFill>
              </a:rPr>
              <a:t>是</a:t>
            </a:r>
            <a:r>
              <a:rPr lang="en-US" altLang="zh-CN" sz="2400" dirty="0" smtClean="0">
                <a:solidFill>
                  <a:schemeClr val="bg2">
                    <a:lumMod val="85000"/>
                    <a:lumOff val="15000"/>
                  </a:schemeClr>
                </a:solidFill>
              </a:rPr>
              <a:t>G</a:t>
            </a:r>
            <a:r>
              <a:rPr lang="zh-CN" altLang="en-US" sz="2400" dirty="0" smtClean="0">
                <a:solidFill>
                  <a:schemeClr val="bg2">
                    <a:lumMod val="85000"/>
                    <a:lumOff val="15000"/>
                  </a:schemeClr>
                </a:solidFill>
              </a:rPr>
              <a:t>的完美匹配</a:t>
            </a:r>
            <a:r>
              <a:rPr lang="en-US" altLang="zh-CN" sz="2400" smtClean="0">
                <a:solidFill>
                  <a:schemeClr val="bg2">
                    <a:lumMod val="85000"/>
                    <a:lumOff val="15000"/>
                  </a:schemeClr>
                </a:solidFill>
              </a:rPr>
              <a:t>.                                                          □                                           </a:t>
            </a:r>
            <a:endParaRPr lang="zh-CN" altLang="en-US" sz="2400" dirty="0" smtClean="0">
              <a:solidFill>
                <a:schemeClr val="bg2">
                  <a:lumMod val="85000"/>
                  <a:lumOff val="15000"/>
                </a:schemeClr>
              </a:solidFill>
              <a:latin typeface="宋体" panose="02010600030101010101" pitchFamily="2" charset="-122"/>
            </a:endParaRPr>
          </a:p>
        </p:txBody>
      </p:sp>
      <p:grpSp>
        <p:nvGrpSpPr>
          <p:cNvPr id="34824" name="Group 25"/>
          <p:cNvGrpSpPr>
            <a:grpSpLocks/>
          </p:cNvGrpSpPr>
          <p:nvPr/>
        </p:nvGrpSpPr>
        <p:grpSpPr bwMode="auto">
          <a:xfrm>
            <a:off x="2819400" y="935038"/>
            <a:ext cx="3505200" cy="1731962"/>
            <a:chOff x="1104" y="1309"/>
            <a:chExt cx="2208" cy="1091"/>
          </a:xfrm>
        </p:grpSpPr>
        <p:sp>
          <p:nvSpPr>
            <p:cNvPr id="35850" name="Line 10"/>
            <p:cNvSpPr>
              <a:spLocks noChangeShapeType="1"/>
            </p:cNvSpPr>
            <p:nvPr/>
          </p:nvSpPr>
          <p:spPr bwMode="auto">
            <a:xfrm>
              <a:off x="1152" y="1584"/>
              <a:ext cx="384" cy="288"/>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5851" name="Line 11"/>
            <p:cNvSpPr>
              <a:spLocks noChangeShapeType="1"/>
            </p:cNvSpPr>
            <p:nvPr/>
          </p:nvSpPr>
          <p:spPr bwMode="auto">
            <a:xfrm flipV="1">
              <a:off x="1536" y="1536"/>
              <a:ext cx="288" cy="336"/>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5852" name="Line 12"/>
            <p:cNvSpPr>
              <a:spLocks noChangeShapeType="1"/>
            </p:cNvSpPr>
            <p:nvPr/>
          </p:nvSpPr>
          <p:spPr bwMode="auto">
            <a:xfrm>
              <a:off x="1824" y="1536"/>
              <a:ext cx="576" cy="288"/>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5853" name="Line 13"/>
            <p:cNvSpPr>
              <a:spLocks noChangeShapeType="1"/>
            </p:cNvSpPr>
            <p:nvPr/>
          </p:nvSpPr>
          <p:spPr bwMode="auto">
            <a:xfrm flipV="1">
              <a:off x="2400" y="1440"/>
              <a:ext cx="480" cy="38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5854" name="Line 14"/>
            <p:cNvSpPr>
              <a:spLocks noChangeShapeType="1"/>
            </p:cNvSpPr>
            <p:nvPr/>
          </p:nvSpPr>
          <p:spPr bwMode="auto">
            <a:xfrm>
              <a:off x="2880" y="1440"/>
              <a:ext cx="432" cy="38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5855" name="Line 15"/>
            <p:cNvSpPr>
              <a:spLocks noChangeShapeType="1"/>
            </p:cNvSpPr>
            <p:nvPr/>
          </p:nvSpPr>
          <p:spPr bwMode="auto">
            <a:xfrm flipH="1">
              <a:off x="2160" y="1824"/>
              <a:ext cx="240" cy="384"/>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5856" name="Line 16"/>
            <p:cNvSpPr>
              <a:spLocks noChangeShapeType="1"/>
            </p:cNvSpPr>
            <p:nvPr/>
          </p:nvSpPr>
          <p:spPr bwMode="auto">
            <a:xfrm>
              <a:off x="2160" y="2208"/>
              <a:ext cx="384" cy="192"/>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5857" name="Line 17"/>
            <p:cNvSpPr>
              <a:spLocks noChangeShapeType="1"/>
            </p:cNvSpPr>
            <p:nvPr/>
          </p:nvSpPr>
          <p:spPr bwMode="auto">
            <a:xfrm>
              <a:off x="2400" y="1824"/>
              <a:ext cx="528" cy="336"/>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5859" name="Line 19"/>
            <p:cNvSpPr>
              <a:spLocks noChangeShapeType="1"/>
            </p:cNvSpPr>
            <p:nvPr/>
          </p:nvSpPr>
          <p:spPr bwMode="auto">
            <a:xfrm flipH="1">
              <a:off x="1104" y="1584"/>
              <a:ext cx="48" cy="480"/>
            </a:xfrm>
            <a:prstGeom prst="line">
              <a:avLst/>
            </a:prstGeom>
            <a:noFill/>
            <a:ln w="28575">
              <a:solidFill>
                <a:srgbClr val="81008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35860" name="Text Box 21"/>
            <p:cNvSpPr txBox="1">
              <a:spLocks noChangeArrowheads="1"/>
            </p:cNvSpPr>
            <p:nvPr/>
          </p:nvSpPr>
          <p:spPr bwMode="auto">
            <a:xfrm>
              <a:off x="1776" y="1309"/>
              <a:ext cx="305" cy="2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dirty="0" smtClean="0">
                  <a:solidFill>
                    <a:schemeClr val="bg2">
                      <a:lumMod val="85000"/>
                      <a:lumOff val="15000"/>
                    </a:schemeClr>
                  </a:solidFill>
                </a:rPr>
                <a:t>v</a:t>
              </a:r>
            </a:p>
          </p:txBody>
        </p:sp>
      </p:grpSp>
      <p:grpSp>
        <p:nvGrpSpPr>
          <p:cNvPr id="23" name="组合 22"/>
          <p:cNvGrpSpPr>
            <a:grpSpLocks/>
          </p:cNvGrpSpPr>
          <p:nvPr/>
        </p:nvGrpSpPr>
        <p:grpSpPr bwMode="auto">
          <a:xfrm>
            <a:off x="2819400" y="1062038"/>
            <a:ext cx="3505200" cy="1600200"/>
            <a:chOff x="7239000" y="3238500"/>
            <a:chExt cx="3505200" cy="1600200"/>
          </a:xfrm>
        </p:grpSpPr>
        <p:sp>
          <p:nvSpPr>
            <p:cNvPr id="24" name="Line 27"/>
            <p:cNvSpPr>
              <a:spLocks noChangeShapeType="1"/>
            </p:cNvSpPr>
            <p:nvPr/>
          </p:nvSpPr>
          <p:spPr bwMode="auto">
            <a:xfrm flipV="1">
              <a:off x="7924800" y="3467100"/>
              <a:ext cx="457200" cy="533400"/>
            </a:xfrm>
            <a:prstGeom prst="line">
              <a:avLst/>
            </a:prstGeom>
            <a:noFill/>
            <a:ln w="28575">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25" name="Line 30"/>
            <p:cNvSpPr>
              <a:spLocks noChangeShapeType="1"/>
            </p:cNvSpPr>
            <p:nvPr/>
          </p:nvSpPr>
          <p:spPr bwMode="auto">
            <a:xfrm>
              <a:off x="10058400" y="3314700"/>
              <a:ext cx="685800" cy="609600"/>
            </a:xfrm>
            <a:prstGeom prst="line">
              <a:avLst/>
            </a:prstGeom>
            <a:noFill/>
            <a:ln w="28575">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26" name="Line 33"/>
            <p:cNvSpPr>
              <a:spLocks noChangeShapeType="1"/>
            </p:cNvSpPr>
            <p:nvPr/>
          </p:nvSpPr>
          <p:spPr bwMode="auto">
            <a:xfrm>
              <a:off x="8915400" y="4533900"/>
              <a:ext cx="609600" cy="304800"/>
            </a:xfrm>
            <a:prstGeom prst="line">
              <a:avLst/>
            </a:prstGeom>
            <a:noFill/>
            <a:ln w="28575">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27" name="Line 34"/>
            <p:cNvSpPr>
              <a:spLocks noChangeShapeType="1"/>
            </p:cNvSpPr>
            <p:nvPr/>
          </p:nvSpPr>
          <p:spPr bwMode="auto">
            <a:xfrm>
              <a:off x="9296400" y="3924300"/>
              <a:ext cx="838200" cy="533400"/>
            </a:xfrm>
            <a:prstGeom prst="line">
              <a:avLst/>
            </a:prstGeom>
            <a:noFill/>
            <a:ln w="28575">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sp>
          <p:nvSpPr>
            <p:cNvPr id="28" name="Oval 35"/>
            <p:cNvSpPr>
              <a:spLocks noChangeArrowheads="1"/>
            </p:cNvSpPr>
            <p:nvPr/>
          </p:nvSpPr>
          <p:spPr bwMode="auto">
            <a:xfrm>
              <a:off x="8229600" y="3238500"/>
              <a:ext cx="381000" cy="381000"/>
            </a:xfrm>
            <a:prstGeom prst="ellipse">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29" name="Line 36"/>
            <p:cNvSpPr>
              <a:spLocks noChangeShapeType="1"/>
            </p:cNvSpPr>
            <p:nvPr/>
          </p:nvSpPr>
          <p:spPr bwMode="auto">
            <a:xfrm flipH="1">
              <a:off x="7239000" y="3543300"/>
              <a:ext cx="76200" cy="762000"/>
            </a:xfrm>
            <a:prstGeom prst="line">
              <a:avLst/>
            </a:prstGeom>
            <a:noFill/>
            <a:ln w="28575">
              <a:solidFill>
                <a:schemeClr val="hlink"/>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2">
                    <a:lumMod val="85000"/>
                    <a:lumOff val="15000"/>
                  </a:schemeClr>
                </a:solidFill>
              </a:endParaRPr>
            </a:p>
          </p:txBody>
        </p:sp>
      </p:grpSp>
      <p:grpSp>
        <p:nvGrpSpPr>
          <p:cNvPr id="3" name="组合 2"/>
          <p:cNvGrpSpPr>
            <a:grpSpLocks/>
          </p:cNvGrpSpPr>
          <p:nvPr/>
        </p:nvGrpSpPr>
        <p:grpSpPr bwMode="auto">
          <a:xfrm>
            <a:off x="2251075" y="1290638"/>
            <a:ext cx="1524000" cy="1219200"/>
            <a:chOff x="2438400" y="1219200"/>
            <a:chExt cx="1524001" cy="1219200"/>
          </a:xfrm>
        </p:grpSpPr>
        <p:sp>
          <p:nvSpPr>
            <p:cNvPr id="30" name="矩形 4"/>
            <p:cNvSpPr>
              <a:spLocks noChangeArrowheads="1"/>
            </p:cNvSpPr>
            <p:nvPr/>
          </p:nvSpPr>
          <p:spPr bwMode="auto">
            <a:xfrm>
              <a:off x="2982913" y="1905000"/>
              <a:ext cx="511175" cy="4619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r>
                <a:rPr lang="en-US" altLang="zh-CN" sz="2400" dirty="0" err="1" smtClean="0">
                  <a:solidFill>
                    <a:schemeClr val="bg2">
                      <a:lumMod val="85000"/>
                      <a:lumOff val="15000"/>
                    </a:schemeClr>
                  </a:solidFill>
                </a:rPr>
                <a:t>C</a:t>
              </a:r>
              <a:r>
                <a:rPr lang="en-US" altLang="zh-CN" sz="2400" baseline="-25000" dirty="0" err="1" smtClean="0">
                  <a:solidFill>
                    <a:schemeClr val="bg2">
                      <a:lumMod val="85000"/>
                      <a:lumOff val="15000"/>
                    </a:schemeClr>
                  </a:solidFill>
                </a:rPr>
                <a:t>v</a:t>
              </a:r>
              <a:endParaRPr lang="zh-CN" altLang="en-US" sz="2400" dirty="0" smtClean="0">
                <a:solidFill>
                  <a:schemeClr val="bg2">
                    <a:lumMod val="85000"/>
                    <a:lumOff val="15000"/>
                  </a:schemeClr>
                </a:solidFill>
              </a:endParaRPr>
            </a:p>
          </p:txBody>
        </p:sp>
        <p:sp>
          <p:nvSpPr>
            <p:cNvPr id="31" name="椭圆 3"/>
            <p:cNvSpPr>
              <a:spLocks noChangeArrowheads="1"/>
            </p:cNvSpPr>
            <p:nvPr/>
          </p:nvSpPr>
          <p:spPr bwMode="auto">
            <a:xfrm>
              <a:off x="2438400" y="1219200"/>
              <a:ext cx="1447801" cy="1219200"/>
            </a:xfrm>
            <a:prstGeom prst="ellipse">
              <a:avLst/>
            </a:prstGeom>
            <a:noFill/>
            <a:ln w="1905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32" name="Text Box 22"/>
            <p:cNvSpPr txBox="1">
              <a:spLocks noChangeArrowheads="1"/>
            </p:cNvSpPr>
            <p:nvPr/>
          </p:nvSpPr>
          <p:spPr bwMode="auto">
            <a:xfrm>
              <a:off x="3494089" y="1643062"/>
              <a:ext cx="468312" cy="4619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dirty="0" smtClean="0">
                  <a:solidFill>
                    <a:schemeClr val="bg2">
                      <a:lumMod val="85000"/>
                      <a:lumOff val="15000"/>
                    </a:schemeClr>
                  </a:solidFill>
                </a:rPr>
                <a:t>u</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4824"/>
                                        </p:tgtEl>
                                        <p:attrNameLst>
                                          <p:attrName>style.visibility</p:attrName>
                                        </p:attrNameLst>
                                      </p:cBhvr>
                                      <p:to>
                                        <p:strVal val="visible"/>
                                      </p:to>
                                    </p:set>
                                    <p:animEffect transition="in" filter="fade">
                                      <p:cBhvr>
                                        <p:cTn id="7" dur="500"/>
                                        <p:tgtEl>
                                          <p:spTgt spid="348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95655"/>
                                        </p:tgtEl>
                                        <p:attrNameLst>
                                          <p:attrName>style.visibility</p:attrName>
                                        </p:attrNameLst>
                                      </p:cBhvr>
                                      <p:to>
                                        <p:strVal val="visible"/>
                                      </p:to>
                                    </p:set>
                                    <p:anim calcmode="lin" valueType="num">
                                      <p:cBhvr additive="base">
                                        <p:cTn id="17" dur="500" fill="hold"/>
                                        <p:tgtEl>
                                          <p:spTgt spid="795655"/>
                                        </p:tgtEl>
                                        <p:attrNameLst>
                                          <p:attrName>ppt_x</p:attrName>
                                        </p:attrNameLst>
                                      </p:cBhvr>
                                      <p:tavLst>
                                        <p:tav tm="0">
                                          <p:val>
                                            <p:strVal val="#ppt_x"/>
                                          </p:val>
                                        </p:tav>
                                        <p:tav tm="100000">
                                          <p:val>
                                            <p:strVal val="#ppt_x"/>
                                          </p:val>
                                        </p:tav>
                                      </p:tavLst>
                                    </p:anim>
                                    <p:anim calcmode="lin" valueType="num">
                                      <p:cBhvr additive="base">
                                        <p:cTn id="18" dur="500" fill="hold"/>
                                        <p:tgtEl>
                                          <p:spTgt spid="79565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95656"/>
                                        </p:tgtEl>
                                        <p:attrNameLst>
                                          <p:attrName>style.visibility</p:attrName>
                                        </p:attrNameLst>
                                      </p:cBhvr>
                                      <p:to>
                                        <p:strVal val="visible"/>
                                      </p:to>
                                    </p:set>
                                    <p:anim calcmode="lin" valueType="num">
                                      <p:cBhvr additive="base">
                                        <p:cTn id="28" dur="500" fill="hold"/>
                                        <p:tgtEl>
                                          <p:spTgt spid="795656"/>
                                        </p:tgtEl>
                                        <p:attrNameLst>
                                          <p:attrName>ppt_x</p:attrName>
                                        </p:attrNameLst>
                                      </p:cBhvr>
                                      <p:tavLst>
                                        <p:tav tm="0">
                                          <p:val>
                                            <p:strVal val="#ppt_x"/>
                                          </p:val>
                                        </p:tav>
                                        <p:tav tm="100000">
                                          <p:val>
                                            <p:strVal val="#ppt_x"/>
                                          </p:val>
                                        </p:tav>
                                      </p:tavLst>
                                    </p:anim>
                                    <p:anim calcmode="lin" valueType="num">
                                      <p:cBhvr additive="base">
                                        <p:cTn id="29" dur="500" fill="hold"/>
                                        <p:tgtEl>
                                          <p:spTgt spid="795656"/>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795668"/>
                                        </p:tgtEl>
                                        <p:attrNameLst>
                                          <p:attrName>style.visibility</p:attrName>
                                        </p:attrNameLst>
                                      </p:cBhvr>
                                      <p:to>
                                        <p:strVal val="visible"/>
                                      </p:to>
                                    </p:set>
                                    <p:anim calcmode="lin" valueType="num">
                                      <p:cBhvr additive="base">
                                        <p:cTn id="34" dur="500" fill="hold"/>
                                        <p:tgtEl>
                                          <p:spTgt spid="795668"/>
                                        </p:tgtEl>
                                        <p:attrNameLst>
                                          <p:attrName>ppt_x</p:attrName>
                                        </p:attrNameLst>
                                      </p:cBhvr>
                                      <p:tavLst>
                                        <p:tav tm="0">
                                          <p:val>
                                            <p:strVal val="#ppt_x"/>
                                          </p:val>
                                        </p:tav>
                                        <p:tav tm="100000">
                                          <p:val>
                                            <p:strVal val="#ppt_x"/>
                                          </p:val>
                                        </p:tav>
                                      </p:tavLst>
                                    </p:anim>
                                    <p:anim calcmode="lin" valueType="num">
                                      <p:cBhvr additive="base">
                                        <p:cTn id="35" dur="500" fill="hold"/>
                                        <p:tgtEl>
                                          <p:spTgt spid="7956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5" grpId="0"/>
      <p:bldP spid="795656" grpId="0"/>
      <p:bldP spid="79566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2"/>
          </p:nvPr>
        </p:nvSpPr>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70E252FE-F7BD-4201-9474-DBBE388B0591}" type="slidenum">
              <a:rPr kumimoji="0" lang="zh-CN" altLang="en-US" sz="1400" smtClean="0">
                <a:solidFill>
                  <a:schemeClr val="bg2">
                    <a:lumMod val="85000"/>
                    <a:lumOff val="15000"/>
                  </a:schemeClr>
                </a:solidFill>
              </a:rPr>
              <a:pPr>
                <a:spcBef>
                  <a:spcPct val="0"/>
                </a:spcBef>
                <a:buClrTx/>
                <a:buSzTx/>
                <a:buFontTx/>
                <a:buNone/>
                <a:defRPr/>
              </a:pPr>
              <a:t>32</a:t>
            </a:fld>
            <a:endParaRPr kumimoji="0" lang="en-US" altLang="zh-CN" sz="1400" smtClean="0">
              <a:solidFill>
                <a:schemeClr val="bg2">
                  <a:lumMod val="85000"/>
                  <a:lumOff val="15000"/>
                </a:schemeClr>
              </a:solidFill>
            </a:endParaRPr>
          </a:p>
        </p:txBody>
      </p:sp>
      <p:sp>
        <p:nvSpPr>
          <p:cNvPr id="34819" name="Rectangle 8"/>
          <p:cNvSpPr>
            <a:spLocks noChangeArrowheads="1"/>
          </p:cNvSpPr>
          <p:nvPr/>
        </p:nvSpPr>
        <p:spPr bwMode="auto">
          <a:xfrm>
            <a:off x="381000" y="1676400"/>
            <a:ext cx="769620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3600">
                <a:solidFill>
                  <a:srgbClr val="FF6600"/>
                </a:solidFill>
                <a:latin typeface="宋体" panose="02010600030101010101" pitchFamily="2" charset="-122"/>
              </a:rPr>
              <a:t> </a:t>
            </a:r>
            <a:r>
              <a:rPr lang="zh-CN" altLang="en-US" sz="4400">
                <a:solidFill>
                  <a:srgbClr val="FF6600"/>
                </a:solidFill>
                <a:latin typeface="宋体" panose="02010600030101010101" pitchFamily="2" charset="-122"/>
              </a:rPr>
              <a:t>作业</a:t>
            </a:r>
            <a:endParaRPr lang="zh-CN" altLang="el-GR" sz="4400">
              <a:solidFill>
                <a:srgbClr val="FF6600"/>
              </a:solidFill>
              <a:latin typeface="宋体" panose="02010600030101010101" pitchFamily="2" charset="-122"/>
            </a:endParaRPr>
          </a:p>
        </p:txBody>
      </p:sp>
      <p:sp>
        <p:nvSpPr>
          <p:cNvPr id="36868" name="Rectangle 9"/>
          <p:cNvSpPr>
            <a:spLocks noChangeArrowheads="1"/>
          </p:cNvSpPr>
          <p:nvPr/>
        </p:nvSpPr>
        <p:spPr bwMode="auto">
          <a:xfrm>
            <a:off x="457200" y="2743200"/>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sz="2400" dirty="0" smtClean="0">
                <a:solidFill>
                  <a:schemeClr val="bg2">
                    <a:lumMod val="85000"/>
                    <a:lumOff val="15000"/>
                  </a:schemeClr>
                </a:solidFill>
              </a:rPr>
              <a:t>  </a:t>
            </a:r>
            <a:r>
              <a:rPr lang="en-US" altLang="zh-CN" sz="2800" dirty="0" smtClean="0">
                <a:solidFill>
                  <a:schemeClr val="bg2">
                    <a:lumMod val="85000"/>
                    <a:lumOff val="15000"/>
                  </a:schemeClr>
                </a:solidFill>
              </a:rPr>
              <a:t>P117---118    </a:t>
            </a:r>
            <a:r>
              <a:rPr lang="zh-CN" altLang="en-US" sz="2800" dirty="0" smtClean="0">
                <a:solidFill>
                  <a:schemeClr val="bg2">
                    <a:lumMod val="85000"/>
                    <a:lumOff val="15000"/>
                  </a:schemeClr>
                </a:solidFill>
              </a:rPr>
              <a:t>习题</a:t>
            </a:r>
            <a:r>
              <a:rPr lang="en-US" altLang="zh-CN" sz="2800" dirty="0" smtClean="0">
                <a:solidFill>
                  <a:schemeClr val="bg2">
                    <a:lumMod val="85000"/>
                    <a:lumOff val="15000"/>
                  </a:schemeClr>
                </a:solidFill>
              </a:rPr>
              <a:t>4: </a:t>
            </a:r>
            <a:r>
              <a:rPr lang="zh-CN" altLang="en-US" sz="2800" dirty="0" smtClean="0">
                <a:solidFill>
                  <a:schemeClr val="bg2">
                    <a:lumMod val="85000"/>
                    <a:lumOff val="15000"/>
                  </a:schemeClr>
                </a:solidFill>
              </a:rPr>
              <a:t> </a:t>
            </a:r>
            <a:r>
              <a:rPr lang="en-US" altLang="zh-CN" sz="2800" dirty="0" smtClean="0">
                <a:solidFill>
                  <a:schemeClr val="bg2">
                    <a:lumMod val="85000"/>
                    <a:lumOff val="15000"/>
                  </a:schemeClr>
                </a:solidFill>
              </a:rPr>
              <a:t>2,  14, 18</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2"/>
          </p:nvPr>
        </p:nvSpPr>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A23C3D40-BF6F-45C2-AE8E-EB11917C4555}" type="slidenum">
              <a:rPr kumimoji="0" lang="zh-CN" altLang="en-US" sz="1400" smtClean="0">
                <a:solidFill>
                  <a:schemeClr val="bg2">
                    <a:lumMod val="85000"/>
                    <a:lumOff val="15000"/>
                  </a:schemeClr>
                </a:solidFill>
              </a:rPr>
              <a:pPr>
                <a:spcBef>
                  <a:spcPct val="0"/>
                </a:spcBef>
                <a:buClrTx/>
                <a:buSzTx/>
                <a:buFontTx/>
                <a:buNone/>
                <a:defRPr/>
              </a:pPr>
              <a:t>33</a:t>
            </a:fld>
            <a:endParaRPr kumimoji="0" lang="en-US" altLang="zh-CN" sz="1400" smtClean="0">
              <a:solidFill>
                <a:schemeClr val="bg2">
                  <a:lumMod val="85000"/>
                  <a:lumOff val="15000"/>
                </a:schemeClr>
              </a:solidFill>
            </a:endParaRPr>
          </a:p>
        </p:txBody>
      </p:sp>
      <p:sp>
        <p:nvSpPr>
          <p:cNvPr id="35843" name="Text Box 2"/>
          <p:cNvSpPr txBox="1">
            <a:spLocks noChangeArrowheads="1"/>
          </p:cNvSpPr>
          <p:nvPr/>
        </p:nvSpPr>
        <p:spPr bwMode="auto">
          <a:xfrm>
            <a:off x="2362200" y="2286000"/>
            <a:ext cx="4800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6000" b="0">
                <a:solidFill>
                  <a:srgbClr val="810080"/>
                </a:solidFill>
              </a:rPr>
              <a:t>Thank      You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2"/>
          </p:nvPr>
        </p:nvSpPr>
        <p:spPr>
          <a:xfrm>
            <a:off x="7086600" y="6378575"/>
            <a:ext cx="1905000" cy="457200"/>
          </a:xfrm>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F5749360-1D17-4510-B65E-D4BA3604B80C}" type="slidenum">
              <a:rPr kumimoji="0" lang="zh-CN" altLang="en-US" sz="1400" smtClean="0">
                <a:solidFill>
                  <a:schemeClr val="bg2">
                    <a:lumMod val="85000"/>
                    <a:lumOff val="15000"/>
                  </a:schemeClr>
                </a:solidFill>
              </a:rPr>
              <a:pPr>
                <a:spcBef>
                  <a:spcPct val="0"/>
                </a:spcBef>
                <a:buClrTx/>
                <a:buSzTx/>
                <a:buFontTx/>
                <a:buNone/>
                <a:defRPr/>
              </a:pPr>
              <a:t>4</a:t>
            </a:fld>
            <a:endParaRPr kumimoji="0" lang="en-US" altLang="zh-CN" sz="1400" smtClean="0">
              <a:solidFill>
                <a:schemeClr val="bg2">
                  <a:lumMod val="85000"/>
                  <a:lumOff val="15000"/>
                </a:schemeClr>
              </a:solidFill>
            </a:endParaRPr>
          </a:p>
        </p:txBody>
      </p:sp>
      <p:sp>
        <p:nvSpPr>
          <p:cNvPr id="7172" name="Text Box 107"/>
          <p:cNvSpPr txBox="1">
            <a:spLocks noChangeArrowheads="1"/>
          </p:cNvSpPr>
          <p:nvPr/>
        </p:nvSpPr>
        <p:spPr bwMode="auto">
          <a:xfrm>
            <a:off x="544513" y="1519238"/>
            <a:ext cx="80772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b="0" dirty="0" smtClean="0">
                <a:solidFill>
                  <a:schemeClr val="bg2">
                    <a:lumMod val="85000"/>
                    <a:lumOff val="15000"/>
                  </a:schemeClr>
                </a:solidFill>
              </a:rPr>
              <a:t>2009</a:t>
            </a:r>
            <a:r>
              <a:rPr lang="zh-CN" altLang="en-US" sz="2400" dirty="0" smtClean="0">
                <a:solidFill>
                  <a:schemeClr val="bg2">
                    <a:lumMod val="85000"/>
                    <a:lumOff val="15000"/>
                  </a:schemeClr>
                </a:solidFill>
              </a:rPr>
              <a:t>年</a:t>
            </a:r>
            <a:r>
              <a:rPr lang="en-US" altLang="zh-CN" sz="2400" dirty="0" smtClean="0">
                <a:solidFill>
                  <a:schemeClr val="bg2">
                    <a:lumMod val="85000"/>
                    <a:lumOff val="15000"/>
                  </a:schemeClr>
                </a:solidFill>
              </a:rPr>
              <a:t>,  </a:t>
            </a:r>
            <a:r>
              <a:rPr lang="en-US" altLang="zh-CN" sz="2400" b="0" dirty="0" err="1" smtClean="0">
                <a:solidFill>
                  <a:schemeClr val="bg2">
                    <a:lumMod val="85000"/>
                    <a:lumOff val="15000"/>
                  </a:schemeClr>
                </a:solidFill>
              </a:rPr>
              <a:t>Lovász</a:t>
            </a:r>
            <a:r>
              <a:rPr lang="zh-CN" altLang="en-US" sz="2400" dirty="0" smtClean="0">
                <a:solidFill>
                  <a:schemeClr val="bg2">
                    <a:lumMod val="85000"/>
                    <a:lumOff val="15000"/>
                  </a:schemeClr>
                </a:solidFill>
              </a:rPr>
              <a:t>和</a:t>
            </a:r>
            <a:r>
              <a:rPr lang="en-US" altLang="zh-CN" sz="2400" b="0" dirty="0" smtClean="0">
                <a:solidFill>
                  <a:schemeClr val="bg2">
                    <a:lumMod val="85000"/>
                    <a:lumOff val="15000"/>
                  </a:schemeClr>
                </a:solidFill>
              </a:rPr>
              <a:t>Plummer</a:t>
            </a:r>
            <a:r>
              <a:rPr lang="zh-CN" altLang="en-US" sz="2400" dirty="0" smtClean="0">
                <a:solidFill>
                  <a:schemeClr val="bg2">
                    <a:lumMod val="85000"/>
                    <a:lumOff val="15000"/>
                  </a:schemeClr>
                </a:solidFill>
              </a:rPr>
              <a:t>合作出版了</a:t>
            </a:r>
            <a:r>
              <a:rPr lang="en-US" altLang="zh-CN" sz="2400" i="1" dirty="0" smtClean="0">
                <a:solidFill>
                  <a:srgbClr val="C00000"/>
                </a:solidFill>
              </a:rPr>
              <a:t>Matching Theory</a:t>
            </a:r>
            <a:r>
              <a:rPr lang="en-US" altLang="zh-CN" sz="2400" i="1" smtClean="0">
                <a:solidFill>
                  <a:schemeClr val="bg2">
                    <a:lumMod val="85000"/>
                    <a:lumOff val="15000"/>
                  </a:schemeClr>
                </a:solidFill>
              </a:rPr>
              <a:t>, 2ed</a:t>
            </a:r>
            <a:r>
              <a:rPr lang="en-US" altLang="zh-CN" sz="2400" i="1" dirty="0" smtClean="0">
                <a:solidFill>
                  <a:schemeClr val="bg2">
                    <a:lumMod val="85000"/>
                    <a:lumOff val="15000"/>
                  </a:schemeClr>
                </a:solidFill>
              </a:rPr>
              <a:t>,  </a:t>
            </a:r>
            <a:r>
              <a:rPr lang="zh-CN" altLang="en-US" sz="2400" dirty="0" smtClean="0">
                <a:solidFill>
                  <a:schemeClr val="bg2">
                    <a:lumMod val="85000"/>
                    <a:lumOff val="15000"/>
                  </a:schemeClr>
                </a:solidFill>
              </a:rPr>
              <a:t>是该领域非常重要的专著</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匹配理论在如下领域均有应用</a:t>
            </a:r>
            <a:r>
              <a:rPr lang="en-US" altLang="zh-CN" sz="2400" dirty="0" smtClean="0">
                <a:solidFill>
                  <a:schemeClr val="bg2">
                    <a:lumMod val="85000"/>
                    <a:lumOff val="15000"/>
                  </a:schemeClr>
                </a:solidFill>
              </a:rPr>
              <a:t>: </a:t>
            </a:r>
          </a:p>
        </p:txBody>
      </p:sp>
      <p:sp>
        <p:nvSpPr>
          <p:cNvPr id="7173" name="Text Box 108"/>
          <p:cNvSpPr txBox="1">
            <a:spLocks noChangeArrowheads="1"/>
          </p:cNvSpPr>
          <p:nvPr/>
        </p:nvSpPr>
        <p:spPr bwMode="auto">
          <a:xfrm>
            <a:off x="430213" y="2438400"/>
            <a:ext cx="8304212"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defRPr/>
            </a:pPr>
            <a:r>
              <a:rPr lang="en-US" altLang="zh-CN" sz="2400" smtClean="0">
                <a:solidFill>
                  <a:schemeClr val="bg2">
                    <a:lumMod val="85000"/>
                    <a:lumOff val="15000"/>
                  </a:schemeClr>
                </a:solidFill>
              </a:rPr>
              <a:t>1. </a:t>
            </a:r>
            <a:r>
              <a:rPr lang="zh-CN" altLang="en-US" sz="2400" b="0" smtClean="0">
                <a:solidFill>
                  <a:schemeClr val="bg2">
                    <a:lumMod val="85000"/>
                    <a:lumOff val="15000"/>
                  </a:schemeClr>
                </a:solidFill>
              </a:rPr>
              <a:t>化学分子中的</a:t>
            </a:r>
            <a:r>
              <a:rPr lang="en-US" altLang="zh-CN" sz="2400" b="0" smtClean="0">
                <a:solidFill>
                  <a:schemeClr val="bg2">
                    <a:lumMod val="85000"/>
                    <a:lumOff val="15000"/>
                  </a:schemeClr>
                </a:solidFill>
              </a:rPr>
              <a:t>Kekulé </a:t>
            </a:r>
            <a:r>
              <a:rPr lang="zh-CN" altLang="en-US" sz="2400" b="0" smtClean="0">
                <a:solidFill>
                  <a:schemeClr val="bg2">
                    <a:lumMod val="85000"/>
                    <a:lumOff val="15000"/>
                  </a:schemeClr>
                </a:solidFill>
              </a:rPr>
              <a:t>结构相当于图的完美匹配或</a:t>
            </a:r>
            <a:r>
              <a:rPr lang="en-US" altLang="zh-CN" sz="2400" b="0" smtClean="0">
                <a:solidFill>
                  <a:schemeClr val="bg2">
                    <a:lumMod val="85000"/>
                    <a:lumOff val="15000"/>
                  </a:schemeClr>
                </a:solidFill>
              </a:rPr>
              <a:t>1-</a:t>
            </a:r>
            <a:r>
              <a:rPr lang="zh-CN" altLang="en-US" sz="2400" b="0" smtClean="0">
                <a:solidFill>
                  <a:schemeClr val="bg2">
                    <a:lumMod val="85000"/>
                    <a:lumOff val="15000"/>
                  </a:schemeClr>
                </a:solidFill>
              </a:rPr>
              <a:t>因子</a:t>
            </a:r>
            <a:r>
              <a:rPr lang="en-US" altLang="zh-CN" sz="2400" b="0" smtClean="0">
                <a:solidFill>
                  <a:schemeClr val="bg2">
                    <a:lumMod val="85000"/>
                    <a:lumOff val="15000"/>
                  </a:schemeClr>
                </a:solidFill>
              </a:rPr>
              <a:t>. Clar</a:t>
            </a:r>
            <a:r>
              <a:rPr lang="zh-CN" altLang="en-US" sz="2400" b="0" smtClean="0">
                <a:solidFill>
                  <a:schemeClr val="bg2">
                    <a:lumMod val="85000"/>
                    <a:lumOff val="15000"/>
                  </a:schemeClr>
                </a:solidFill>
              </a:rPr>
              <a:t>芳香六隅体理论</a:t>
            </a:r>
            <a:r>
              <a:rPr lang="en-US" altLang="zh-CN" sz="2400" b="0" smtClean="0">
                <a:solidFill>
                  <a:schemeClr val="bg2">
                    <a:lumMod val="85000"/>
                    <a:lumOff val="15000"/>
                  </a:schemeClr>
                </a:solidFill>
              </a:rPr>
              <a:t>,  Randic</a:t>
            </a:r>
            <a:r>
              <a:rPr lang="zh-CN" altLang="en-US" sz="2400" b="0" smtClean="0">
                <a:solidFill>
                  <a:schemeClr val="bg2">
                    <a:lumMod val="85000"/>
                    <a:lumOff val="15000"/>
                  </a:schemeClr>
                </a:solidFill>
              </a:rPr>
              <a:t>的共轭圈模型都可用来计算和衡量分子的稳定性</a:t>
            </a:r>
            <a:r>
              <a:rPr lang="en-US" altLang="zh-CN" sz="2400" b="0" smtClean="0">
                <a:solidFill>
                  <a:schemeClr val="bg2">
                    <a:lumMod val="85000"/>
                    <a:lumOff val="15000"/>
                  </a:schemeClr>
                </a:solidFill>
              </a:rPr>
              <a:t>,  </a:t>
            </a:r>
            <a:r>
              <a:rPr lang="zh-CN" altLang="en-US" sz="2400" b="0" smtClean="0">
                <a:solidFill>
                  <a:schemeClr val="bg2">
                    <a:lumMod val="85000"/>
                    <a:lumOff val="15000"/>
                  </a:schemeClr>
                </a:solidFill>
              </a:rPr>
              <a:t>并强烈依赖于共轭圈</a:t>
            </a:r>
            <a:r>
              <a:rPr lang="en-US" altLang="zh-CN" sz="2400" b="0" smtClean="0">
                <a:solidFill>
                  <a:schemeClr val="bg2">
                    <a:lumMod val="85000"/>
                    <a:lumOff val="15000"/>
                  </a:schemeClr>
                </a:solidFill>
              </a:rPr>
              <a:t>(</a:t>
            </a:r>
            <a:r>
              <a:rPr lang="zh-CN" altLang="en-US" sz="2400" b="0" smtClean="0">
                <a:solidFill>
                  <a:schemeClr val="bg2">
                    <a:lumMod val="85000"/>
                    <a:lumOff val="15000"/>
                  </a:schemeClr>
                </a:solidFill>
              </a:rPr>
              <a:t>完美匹配的交错圈</a:t>
            </a:r>
            <a:r>
              <a:rPr lang="en-US" altLang="zh-CN" sz="2400" b="0" smtClean="0">
                <a:solidFill>
                  <a:schemeClr val="bg2">
                    <a:lumMod val="85000"/>
                    <a:lumOff val="15000"/>
                  </a:schemeClr>
                </a:solidFill>
              </a:rPr>
              <a:t>).</a:t>
            </a:r>
            <a:endParaRPr lang="zh-CN" altLang="en-US" sz="2400" smtClean="0">
              <a:solidFill>
                <a:schemeClr val="bg2">
                  <a:lumMod val="85000"/>
                  <a:lumOff val="15000"/>
                </a:schemeClr>
              </a:solidFill>
            </a:endParaRPr>
          </a:p>
        </p:txBody>
      </p:sp>
      <p:sp>
        <p:nvSpPr>
          <p:cNvPr id="7175" name="Text Box 112"/>
          <p:cNvSpPr txBox="1">
            <a:spLocks noChangeArrowheads="1"/>
          </p:cNvSpPr>
          <p:nvPr/>
        </p:nvSpPr>
        <p:spPr bwMode="auto">
          <a:xfrm>
            <a:off x="1066800" y="895350"/>
            <a:ext cx="670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defRPr/>
            </a:pPr>
            <a:r>
              <a:rPr lang="zh-CN" altLang="en-US" dirty="0" smtClean="0">
                <a:solidFill>
                  <a:schemeClr val="bg2">
                    <a:lumMod val="85000"/>
                    <a:lumOff val="15000"/>
                  </a:schemeClr>
                </a:solidFill>
              </a:rPr>
              <a:t>匹配理论在不同学科的应用</a:t>
            </a:r>
            <a:endParaRPr lang="en-US" altLang="zh-CN" dirty="0" smtClean="0">
              <a:solidFill>
                <a:schemeClr val="bg2">
                  <a:lumMod val="85000"/>
                  <a:lumOff val="15000"/>
                </a:schemeClr>
              </a:solidFill>
            </a:endParaRPr>
          </a:p>
        </p:txBody>
      </p:sp>
      <p:sp>
        <p:nvSpPr>
          <p:cNvPr id="8" name="Text Box 108"/>
          <p:cNvSpPr txBox="1">
            <a:spLocks noChangeArrowheads="1"/>
          </p:cNvSpPr>
          <p:nvPr/>
        </p:nvSpPr>
        <p:spPr bwMode="auto">
          <a:xfrm>
            <a:off x="449263" y="3752850"/>
            <a:ext cx="83026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defRPr/>
            </a:pPr>
            <a:r>
              <a:rPr lang="en-US" altLang="zh-CN" sz="2400" dirty="0" smtClean="0">
                <a:solidFill>
                  <a:schemeClr val="bg2">
                    <a:lumMod val="85000"/>
                    <a:lumOff val="15000"/>
                  </a:schemeClr>
                </a:solidFill>
              </a:rPr>
              <a:t>2. </a:t>
            </a:r>
            <a:r>
              <a:rPr lang="zh-CN" altLang="en-US" sz="2400" b="0" dirty="0" smtClean="0">
                <a:solidFill>
                  <a:schemeClr val="bg2">
                    <a:lumMod val="85000"/>
                    <a:lumOff val="15000"/>
                  </a:schemeClr>
                </a:solidFill>
              </a:rPr>
              <a:t>统计物理中的 </a:t>
            </a:r>
            <a:r>
              <a:rPr lang="en-US" altLang="zh-CN" sz="2400" b="0" dirty="0" smtClean="0">
                <a:solidFill>
                  <a:schemeClr val="bg2">
                    <a:lumMod val="85000"/>
                    <a:lumOff val="15000"/>
                  </a:schemeClr>
                </a:solidFill>
              </a:rPr>
              <a:t>Dimer </a:t>
            </a:r>
            <a:r>
              <a:rPr lang="zh-CN" altLang="en-US" sz="2400" b="0" dirty="0" smtClean="0">
                <a:solidFill>
                  <a:schemeClr val="bg2">
                    <a:lumMod val="85000"/>
                    <a:lumOff val="15000"/>
                  </a:schemeClr>
                </a:solidFill>
              </a:rPr>
              <a:t>问题</a:t>
            </a:r>
            <a:r>
              <a:rPr lang="en-US" altLang="zh-CN" sz="2400" b="0" dirty="0" smtClean="0">
                <a:solidFill>
                  <a:schemeClr val="bg2">
                    <a:lumMod val="85000"/>
                    <a:lumOff val="15000"/>
                  </a:schemeClr>
                </a:solidFill>
              </a:rPr>
              <a:t>(</a:t>
            </a:r>
            <a:r>
              <a:rPr lang="zh-CN" altLang="en-US" sz="2400" b="0" dirty="0" smtClean="0">
                <a:solidFill>
                  <a:schemeClr val="bg2">
                    <a:lumMod val="85000"/>
                    <a:lumOff val="15000"/>
                  </a:schemeClr>
                </a:solidFill>
              </a:rPr>
              <a:t>计算熵常数</a:t>
            </a:r>
            <a:r>
              <a:rPr lang="en-US" altLang="zh-CN" sz="2400" b="0" dirty="0" smtClean="0">
                <a:solidFill>
                  <a:schemeClr val="bg2">
                    <a:lumMod val="85000"/>
                    <a:lumOff val="15000"/>
                  </a:schemeClr>
                </a:solidFill>
              </a:rPr>
              <a:t>)</a:t>
            </a:r>
            <a:r>
              <a:rPr lang="zh-CN" altLang="en-US" sz="2400" b="0" dirty="0" smtClean="0">
                <a:solidFill>
                  <a:schemeClr val="bg2">
                    <a:lumMod val="85000"/>
                    <a:lumOff val="15000"/>
                  </a:schemeClr>
                </a:solidFill>
              </a:rPr>
              <a:t>相当于完美匹配计数</a:t>
            </a:r>
            <a:r>
              <a:rPr lang="en-US" altLang="zh-CN" sz="2400" b="0" dirty="0" smtClean="0">
                <a:solidFill>
                  <a:schemeClr val="bg2">
                    <a:lumMod val="85000"/>
                    <a:lumOff val="15000"/>
                  </a:schemeClr>
                </a:solidFill>
              </a:rPr>
              <a:t>.(</a:t>
            </a:r>
            <a:r>
              <a:rPr lang="zh-CN" altLang="en-US" sz="2400" b="0" dirty="0" smtClean="0">
                <a:solidFill>
                  <a:schemeClr val="bg2">
                    <a:lumMod val="85000"/>
                    <a:lumOff val="15000"/>
                  </a:schemeClr>
                </a:solidFill>
              </a:rPr>
              <a:t>任意边界方格图的</a:t>
            </a:r>
            <a:r>
              <a:rPr lang="en-US" altLang="zh-CN" sz="2400" b="0" dirty="0" smtClean="0">
                <a:solidFill>
                  <a:schemeClr val="bg2">
                    <a:lumMod val="85000"/>
                    <a:lumOff val="15000"/>
                  </a:schemeClr>
                </a:solidFill>
              </a:rPr>
              <a:t>Dimer </a:t>
            </a:r>
            <a:r>
              <a:rPr lang="zh-CN" altLang="en-US" sz="2400" b="0" dirty="0" smtClean="0">
                <a:solidFill>
                  <a:schemeClr val="bg2">
                    <a:lumMod val="85000"/>
                    <a:lumOff val="15000"/>
                  </a:schemeClr>
                </a:solidFill>
              </a:rPr>
              <a:t>模型得到的积分表达式的结果是</a:t>
            </a:r>
            <a:r>
              <a:rPr lang="en-US" altLang="zh-CN" sz="2400" b="0" dirty="0" smtClean="0">
                <a:solidFill>
                  <a:schemeClr val="bg2">
                    <a:lumMod val="85000"/>
                    <a:lumOff val="15000"/>
                  </a:schemeClr>
                </a:solidFill>
              </a:rPr>
              <a:t>2006 </a:t>
            </a:r>
            <a:r>
              <a:rPr lang="zh-CN" altLang="en-US" sz="2400" b="0" dirty="0" smtClean="0">
                <a:solidFill>
                  <a:schemeClr val="bg2">
                    <a:lumMod val="85000"/>
                    <a:lumOff val="15000"/>
                  </a:schemeClr>
                </a:solidFill>
              </a:rPr>
              <a:t>年</a:t>
            </a:r>
            <a:r>
              <a:rPr lang="en-US" altLang="zh-CN" sz="2400" b="0" dirty="0" smtClean="0">
                <a:solidFill>
                  <a:schemeClr val="bg2">
                    <a:lumMod val="85000"/>
                    <a:lumOff val="15000"/>
                  </a:schemeClr>
                </a:solidFill>
              </a:rPr>
              <a:t>A. </a:t>
            </a:r>
            <a:r>
              <a:rPr lang="en-US" altLang="zh-CN" sz="2400" b="0" dirty="0" err="1" smtClean="0">
                <a:solidFill>
                  <a:schemeClr val="bg2">
                    <a:lumMod val="85000"/>
                    <a:lumOff val="15000"/>
                  </a:schemeClr>
                </a:solidFill>
              </a:rPr>
              <a:t>Okounkov</a:t>
            </a:r>
            <a:r>
              <a:rPr lang="en-US" altLang="zh-CN" sz="2400" b="0" dirty="0" smtClean="0">
                <a:solidFill>
                  <a:schemeClr val="bg2">
                    <a:lumMod val="85000"/>
                    <a:lumOff val="15000"/>
                  </a:schemeClr>
                </a:solidFill>
              </a:rPr>
              <a:t> </a:t>
            </a:r>
            <a:r>
              <a:rPr lang="zh-CN" altLang="en-US" sz="2400" b="0" dirty="0" smtClean="0">
                <a:solidFill>
                  <a:schemeClr val="bg2">
                    <a:lumMod val="85000"/>
                    <a:lumOff val="15000"/>
                  </a:schemeClr>
                </a:solidFill>
              </a:rPr>
              <a:t>获菲尔兹奖的两项工作之一</a:t>
            </a:r>
            <a:r>
              <a:rPr lang="en-US" altLang="zh-CN" sz="2400" b="0" dirty="0" smtClean="0">
                <a:solidFill>
                  <a:schemeClr val="bg2">
                    <a:lumMod val="85000"/>
                    <a:lumOff val="15000"/>
                  </a:schemeClr>
                </a:solidFill>
              </a:rPr>
              <a:t>) </a:t>
            </a:r>
            <a:endParaRPr lang="zh-CN" altLang="en-US" sz="2400" dirty="0" smtClean="0">
              <a:solidFill>
                <a:schemeClr val="bg2">
                  <a:lumMod val="85000"/>
                  <a:lumOff val="15000"/>
                </a:schemeClr>
              </a:solidFill>
            </a:endParaRPr>
          </a:p>
        </p:txBody>
      </p:sp>
      <p:sp>
        <p:nvSpPr>
          <p:cNvPr id="9" name="Text Box 108"/>
          <p:cNvSpPr txBox="1">
            <a:spLocks noChangeArrowheads="1"/>
          </p:cNvSpPr>
          <p:nvPr/>
        </p:nvSpPr>
        <p:spPr bwMode="auto">
          <a:xfrm>
            <a:off x="436563" y="4953000"/>
            <a:ext cx="8291512"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None/>
              <a:defRPr/>
            </a:pPr>
            <a:r>
              <a:rPr lang="en-US" altLang="zh-CN" sz="2400" dirty="0" smtClean="0">
                <a:solidFill>
                  <a:schemeClr val="bg2">
                    <a:lumMod val="85000"/>
                    <a:lumOff val="15000"/>
                  </a:schemeClr>
                </a:solidFill>
              </a:rPr>
              <a:t>3. </a:t>
            </a:r>
            <a:r>
              <a:rPr lang="zh-CN" altLang="en-US" sz="2400" b="0" dirty="0" smtClean="0">
                <a:solidFill>
                  <a:schemeClr val="bg2">
                    <a:lumMod val="85000"/>
                    <a:lumOff val="15000"/>
                  </a:schemeClr>
                </a:solidFill>
              </a:rPr>
              <a:t>人员分配、资源分配问题 </a:t>
            </a:r>
            <a:r>
              <a:rPr lang="en-US" altLang="zh-CN" sz="2400" b="0" dirty="0" smtClean="0">
                <a:solidFill>
                  <a:schemeClr val="bg2">
                    <a:lumMod val="85000"/>
                    <a:lumOff val="15000"/>
                  </a:schemeClr>
                </a:solidFill>
              </a:rPr>
              <a:t>(</a:t>
            </a:r>
            <a:r>
              <a:rPr lang="zh-CN" altLang="en-US" sz="2400" b="0" dirty="0" smtClean="0">
                <a:solidFill>
                  <a:schemeClr val="bg2">
                    <a:lumMod val="85000"/>
                    <a:lumOff val="15000"/>
                  </a:schemeClr>
                </a:solidFill>
              </a:rPr>
              <a:t>二部图的最大匹配</a:t>
            </a:r>
            <a:r>
              <a:rPr lang="en-US" altLang="zh-CN" sz="2400" b="0" dirty="0" smtClean="0">
                <a:solidFill>
                  <a:schemeClr val="bg2">
                    <a:lumMod val="85000"/>
                    <a:lumOff val="15000"/>
                  </a:schemeClr>
                </a:solidFill>
              </a:rPr>
              <a:t>, </a:t>
            </a:r>
            <a:r>
              <a:rPr lang="zh-CN" altLang="en-US" sz="2400" b="0" dirty="0" smtClean="0">
                <a:solidFill>
                  <a:schemeClr val="bg2">
                    <a:lumMod val="85000"/>
                    <a:lumOff val="15000"/>
                  </a:schemeClr>
                </a:solidFill>
              </a:rPr>
              <a:t>最优匹配</a:t>
            </a:r>
            <a:r>
              <a:rPr lang="en-US" altLang="zh-CN" sz="2400" b="0" dirty="0" smtClean="0">
                <a:solidFill>
                  <a:schemeClr val="bg2">
                    <a:lumMod val="85000"/>
                    <a:lumOff val="15000"/>
                  </a:schemeClr>
                </a:solidFill>
              </a:rPr>
              <a:t>, Gale-Shapley</a:t>
            </a:r>
            <a:r>
              <a:rPr lang="zh-CN" altLang="en-US" sz="2400" b="0" dirty="0" smtClean="0">
                <a:solidFill>
                  <a:schemeClr val="bg2">
                    <a:lumMod val="85000"/>
                    <a:lumOff val="15000"/>
                  </a:schemeClr>
                </a:solidFill>
              </a:rPr>
              <a:t>稳定匹配</a:t>
            </a:r>
            <a:r>
              <a:rPr lang="en-US" altLang="zh-CN" sz="2400" b="0" dirty="0" smtClean="0">
                <a:solidFill>
                  <a:schemeClr val="bg2">
                    <a:lumMod val="85000"/>
                    <a:lumOff val="15000"/>
                  </a:schemeClr>
                </a:solidFill>
              </a:rPr>
              <a:t>), Gale(1921-2008), Shapley(1923-2016)</a:t>
            </a:r>
            <a:r>
              <a:rPr lang="zh-CN" altLang="en-US" sz="2400" b="0" dirty="0" smtClean="0">
                <a:solidFill>
                  <a:schemeClr val="bg2">
                    <a:lumMod val="85000"/>
                    <a:lumOff val="15000"/>
                  </a:schemeClr>
                </a:solidFill>
              </a:rPr>
              <a:t>获</a:t>
            </a:r>
            <a:r>
              <a:rPr lang="en-US" altLang="zh-CN" sz="2400" b="0" dirty="0" smtClean="0">
                <a:solidFill>
                  <a:schemeClr val="bg2">
                    <a:lumMod val="85000"/>
                    <a:lumOff val="15000"/>
                  </a:schemeClr>
                </a:solidFill>
              </a:rPr>
              <a:t> 2012 </a:t>
            </a:r>
            <a:r>
              <a:rPr lang="zh-CN" altLang="en-US" sz="2400" b="0" dirty="0" smtClean="0">
                <a:solidFill>
                  <a:schemeClr val="bg2">
                    <a:lumMod val="85000"/>
                    <a:lumOff val="15000"/>
                  </a:schemeClr>
                </a:solidFill>
              </a:rPr>
              <a:t>年诺贝尔经济学奖</a:t>
            </a:r>
            <a:r>
              <a:rPr lang="en-US" altLang="zh-CN" sz="2400" b="0" dirty="0" smtClean="0">
                <a:solidFill>
                  <a:schemeClr val="bg2">
                    <a:lumMod val="85000"/>
                    <a:lumOff val="15000"/>
                  </a:schemeClr>
                </a:solidFill>
              </a:rPr>
              <a:t>.</a:t>
            </a:r>
            <a:endParaRPr lang="zh-CN" altLang="en-US" sz="2400" b="0" dirty="0" smtClean="0">
              <a:solidFill>
                <a:schemeClr val="bg2">
                  <a:lumMod val="85000"/>
                  <a:lumOff val="15000"/>
                </a:schemeClr>
              </a:solidFill>
            </a:endParaRPr>
          </a:p>
        </p:txBody>
      </p:sp>
      <p:sp>
        <p:nvSpPr>
          <p:cNvPr id="10" name="Text Box 108"/>
          <p:cNvSpPr txBox="1">
            <a:spLocks noChangeArrowheads="1"/>
          </p:cNvSpPr>
          <p:nvPr/>
        </p:nvSpPr>
        <p:spPr bwMode="auto">
          <a:xfrm>
            <a:off x="449263" y="6153150"/>
            <a:ext cx="83042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None/>
              <a:defRPr/>
            </a:pPr>
            <a:r>
              <a:rPr lang="en-US" altLang="zh-CN" sz="2400" dirty="0" smtClean="0">
                <a:solidFill>
                  <a:schemeClr val="bg2">
                    <a:lumMod val="85000"/>
                    <a:lumOff val="15000"/>
                  </a:schemeClr>
                </a:solidFill>
              </a:rPr>
              <a:t>4. </a:t>
            </a:r>
            <a:r>
              <a:rPr lang="zh-CN" altLang="en-US" sz="2400" b="0" dirty="0" smtClean="0">
                <a:solidFill>
                  <a:schemeClr val="bg2">
                    <a:lumMod val="85000"/>
                    <a:lumOff val="15000"/>
                  </a:schemeClr>
                </a:solidFill>
              </a:rPr>
              <a:t>网络的健壮性指标 </a:t>
            </a:r>
            <a:r>
              <a:rPr lang="en-US" altLang="zh-CN" sz="2400" b="0" dirty="0" smtClean="0">
                <a:solidFill>
                  <a:schemeClr val="bg2">
                    <a:lumMod val="85000"/>
                    <a:lumOff val="15000"/>
                  </a:schemeClr>
                </a:solidFill>
              </a:rPr>
              <a:t>(</a:t>
            </a:r>
            <a:r>
              <a:rPr lang="zh-CN" altLang="en-US" sz="2400" b="0" dirty="0" smtClean="0">
                <a:solidFill>
                  <a:schemeClr val="bg2">
                    <a:lumMod val="85000"/>
                    <a:lumOff val="15000"/>
                  </a:schemeClr>
                </a:solidFill>
              </a:rPr>
              <a:t>匹配排除</a:t>
            </a:r>
            <a:r>
              <a:rPr lang="en-US" altLang="zh-CN" sz="2400" b="0" dirty="0" smtClean="0">
                <a:solidFill>
                  <a:schemeClr val="bg2">
                    <a:lumMod val="85000"/>
                    <a:lumOff val="15000"/>
                  </a:schemeClr>
                </a:solidFill>
              </a:rPr>
              <a:t>, </a:t>
            </a:r>
            <a:r>
              <a:rPr lang="zh-CN" altLang="en-US" sz="2400" b="0" dirty="0" smtClean="0">
                <a:solidFill>
                  <a:schemeClr val="bg2">
                    <a:lumMod val="85000"/>
                    <a:lumOff val="15000"/>
                  </a:schemeClr>
                </a:solidFill>
              </a:rPr>
              <a:t>条件匹配排除理论</a:t>
            </a:r>
            <a:r>
              <a:rPr lang="en-US" altLang="zh-CN" sz="2400" b="0" dirty="0" smtClean="0">
                <a:solidFill>
                  <a:schemeClr val="bg2">
                    <a:lumMod val="85000"/>
                    <a:lumOff val="15000"/>
                  </a:schemeClr>
                </a:solidFill>
              </a:rPr>
              <a:t>).</a:t>
            </a:r>
            <a:endParaRPr lang="zh-CN" altLang="en-US" sz="2400" b="0" dirty="0" smtClean="0">
              <a:solidFill>
                <a:schemeClr val="bg2">
                  <a:lumMod val="85000"/>
                  <a:lumOff val="1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75"/>
                                        </p:tgtEl>
                                        <p:attrNameLst>
                                          <p:attrName>style.visibility</p:attrName>
                                        </p:attrNameLst>
                                      </p:cBhvr>
                                      <p:to>
                                        <p:strVal val="visible"/>
                                      </p:to>
                                    </p:set>
                                    <p:anim calcmode="lin" valueType="num">
                                      <p:cBhvr additive="base">
                                        <p:cTn id="11" dur="500" fill="hold"/>
                                        <p:tgtEl>
                                          <p:spTgt spid="7175"/>
                                        </p:tgtEl>
                                        <p:attrNameLst>
                                          <p:attrName>ppt_x</p:attrName>
                                        </p:attrNameLst>
                                      </p:cBhvr>
                                      <p:tavLst>
                                        <p:tav tm="0">
                                          <p:val>
                                            <p:strVal val="#ppt_x"/>
                                          </p:val>
                                        </p:tav>
                                        <p:tav tm="100000">
                                          <p:val>
                                            <p:strVal val="#ppt_x"/>
                                          </p:val>
                                        </p:tav>
                                      </p:tavLst>
                                    </p:anim>
                                    <p:anim calcmode="lin" valueType="num">
                                      <p:cBhvr additive="base">
                                        <p:cTn id="12"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173"/>
                                        </p:tgtEl>
                                        <p:attrNameLst>
                                          <p:attrName>style.visibility</p:attrName>
                                        </p:attrNameLst>
                                      </p:cBhvr>
                                      <p:to>
                                        <p:strVal val="visible"/>
                                      </p:to>
                                    </p:set>
                                    <p:anim calcmode="lin" valueType="num">
                                      <p:cBhvr additive="base">
                                        <p:cTn id="17" dur="500" fill="hold"/>
                                        <p:tgtEl>
                                          <p:spTgt spid="7173"/>
                                        </p:tgtEl>
                                        <p:attrNameLst>
                                          <p:attrName>ppt_x</p:attrName>
                                        </p:attrNameLst>
                                      </p:cBhvr>
                                      <p:tavLst>
                                        <p:tav tm="0">
                                          <p:val>
                                            <p:strVal val="#ppt_x"/>
                                          </p:val>
                                        </p:tav>
                                        <p:tav tm="100000">
                                          <p:val>
                                            <p:strVal val="#ppt_x"/>
                                          </p:val>
                                        </p:tav>
                                      </p:tavLst>
                                    </p:anim>
                                    <p:anim calcmode="lin" valueType="num">
                                      <p:cBhvr additive="base">
                                        <p:cTn id="18"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7173" grpId="0"/>
      <p:bldP spid="7175"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2"/>
          </p:nvPr>
        </p:nvSpPr>
        <p:spPr>
          <a:xfrm>
            <a:off x="7137400" y="6392863"/>
            <a:ext cx="1905000" cy="457200"/>
          </a:xfrm>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14330237-7BEE-4CDE-8587-CE2BC75941A8}" type="slidenum">
              <a:rPr kumimoji="0" lang="zh-CN" altLang="en-US" sz="1400" smtClean="0">
                <a:solidFill>
                  <a:schemeClr val="bg2">
                    <a:lumMod val="85000"/>
                    <a:lumOff val="15000"/>
                  </a:schemeClr>
                </a:solidFill>
              </a:rPr>
              <a:pPr>
                <a:spcBef>
                  <a:spcPct val="0"/>
                </a:spcBef>
                <a:buClrTx/>
                <a:buSzTx/>
                <a:buFontTx/>
                <a:buNone/>
                <a:defRPr/>
              </a:pPr>
              <a:t>5</a:t>
            </a:fld>
            <a:endParaRPr kumimoji="0" lang="en-US" altLang="zh-CN" sz="1400" smtClean="0">
              <a:solidFill>
                <a:schemeClr val="bg2">
                  <a:lumMod val="85000"/>
                  <a:lumOff val="15000"/>
                </a:schemeClr>
              </a:solidFill>
            </a:endParaRPr>
          </a:p>
        </p:txBody>
      </p:sp>
      <p:sp>
        <p:nvSpPr>
          <p:cNvPr id="609384" name="Text Box 104"/>
          <p:cNvSpPr txBox="1">
            <a:spLocks noChangeArrowheads="1"/>
          </p:cNvSpPr>
          <p:nvPr/>
        </p:nvSpPr>
        <p:spPr bwMode="auto">
          <a:xfrm>
            <a:off x="376238" y="1533525"/>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dirty="0">
                <a:solidFill>
                  <a:srgbClr val="2B51AA"/>
                </a:solidFill>
              </a:rPr>
              <a:t>1</a:t>
            </a:r>
            <a:r>
              <a:rPr lang="zh-CN" altLang="en-US" sz="2400" dirty="0">
                <a:solidFill>
                  <a:srgbClr val="2B51AA"/>
                </a:solidFill>
              </a:rPr>
              <a:t>    图的匹配相关概念</a:t>
            </a:r>
          </a:p>
        </p:txBody>
      </p:sp>
      <p:sp>
        <p:nvSpPr>
          <p:cNvPr id="609390" name="Text Box 110"/>
          <p:cNvSpPr txBox="1">
            <a:spLocks noChangeArrowheads="1"/>
          </p:cNvSpPr>
          <p:nvPr/>
        </p:nvSpPr>
        <p:spPr bwMode="auto">
          <a:xfrm>
            <a:off x="376238" y="1992313"/>
            <a:ext cx="8234362" cy="1200150"/>
          </a:xfrm>
          <a:prstGeom prst="rect">
            <a:avLst/>
          </a:prstGeom>
          <a:solidFill>
            <a:srgbClr val="1C3146"/>
          </a:solidFill>
          <a:ln>
            <a:noFill/>
          </a:ln>
          <a:effec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rgbClr val="FF6600"/>
                </a:solidFill>
              </a:rPr>
              <a:t>定义</a:t>
            </a:r>
            <a:r>
              <a:rPr lang="en-US" altLang="zh-CN" sz="2400" dirty="0">
                <a:solidFill>
                  <a:srgbClr val="FF6600"/>
                </a:solidFill>
              </a:rPr>
              <a:t>1</a:t>
            </a:r>
            <a:r>
              <a:rPr lang="en-US" altLang="zh-CN" sz="2400" dirty="0" smtClean="0">
                <a:solidFill>
                  <a:srgbClr val="FF6600"/>
                </a:solidFill>
              </a:rPr>
              <a:t>  </a:t>
            </a:r>
            <a:r>
              <a:rPr lang="zh-CN" altLang="en-US" sz="2400" dirty="0" smtClean="0"/>
              <a:t>如果</a:t>
            </a:r>
            <a:r>
              <a:rPr lang="en-US" altLang="zh-CN" sz="2400" dirty="0" smtClean="0"/>
              <a:t>M</a:t>
            </a:r>
            <a:r>
              <a:rPr lang="zh-CN" altLang="en-US" sz="2400" dirty="0" smtClean="0"/>
              <a:t>是图</a:t>
            </a:r>
            <a:r>
              <a:rPr lang="en-US" altLang="zh-CN" sz="2400" dirty="0" smtClean="0"/>
              <a:t>G</a:t>
            </a:r>
            <a:r>
              <a:rPr lang="zh-CN" altLang="en-US" sz="2400" dirty="0" smtClean="0"/>
              <a:t>的边子集</a:t>
            </a:r>
            <a:r>
              <a:rPr lang="en-US" altLang="zh-CN" sz="2400" dirty="0" smtClean="0"/>
              <a:t>(</a:t>
            </a:r>
            <a:r>
              <a:rPr lang="zh-CN" altLang="en-US" sz="2400" dirty="0" smtClean="0"/>
              <a:t>不含自环</a:t>
            </a:r>
            <a:r>
              <a:rPr lang="en-US" altLang="zh-CN" sz="2400" dirty="0" smtClean="0"/>
              <a:t>), </a:t>
            </a:r>
            <a:r>
              <a:rPr lang="zh-CN" altLang="en-US" sz="2400" dirty="0" smtClean="0"/>
              <a:t>且</a:t>
            </a:r>
            <a:r>
              <a:rPr lang="en-US" altLang="zh-CN" sz="2400" dirty="0" smtClean="0"/>
              <a:t>M</a:t>
            </a:r>
            <a:r>
              <a:rPr lang="zh-CN" altLang="en-US" sz="2400" dirty="0" smtClean="0"/>
              <a:t>中的任意两条边没有共同顶点</a:t>
            </a:r>
            <a:r>
              <a:rPr lang="en-US" altLang="zh-CN" sz="2400" dirty="0" smtClean="0"/>
              <a:t>, </a:t>
            </a:r>
            <a:r>
              <a:rPr lang="zh-CN" altLang="en-US" sz="2400" dirty="0" smtClean="0"/>
              <a:t>则称</a:t>
            </a:r>
            <a:r>
              <a:rPr lang="en-US" altLang="zh-CN" sz="2400" dirty="0" smtClean="0"/>
              <a:t>M</a:t>
            </a:r>
            <a:r>
              <a:rPr lang="zh-CN" altLang="en-US" sz="2400" dirty="0" smtClean="0"/>
              <a:t>是</a:t>
            </a:r>
            <a:r>
              <a:rPr lang="en-US" altLang="zh-CN" sz="2400" dirty="0" smtClean="0"/>
              <a:t>G</a:t>
            </a:r>
            <a:r>
              <a:rPr lang="zh-CN" altLang="en-US" sz="2400" dirty="0" smtClean="0"/>
              <a:t>的一个</a:t>
            </a:r>
            <a:r>
              <a:rPr lang="zh-CN" altLang="en-US" sz="2400" dirty="0" smtClean="0">
                <a:solidFill>
                  <a:srgbClr val="FFFF00"/>
                </a:solidFill>
              </a:rPr>
              <a:t>匹配</a:t>
            </a:r>
            <a:r>
              <a:rPr lang="en-US" altLang="zh-CN" sz="2400" dirty="0" smtClean="0"/>
              <a:t>(</a:t>
            </a:r>
            <a:r>
              <a:rPr lang="en-US" altLang="zh-CN" sz="2400" b="0" dirty="0" smtClean="0"/>
              <a:t>matching</a:t>
            </a:r>
            <a:r>
              <a:rPr lang="en-US" altLang="zh-CN" sz="2400" dirty="0" smtClean="0"/>
              <a:t>)</a:t>
            </a:r>
            <a:r>
              <a:rPr lang="zh-CN" altLang="en-US" sz="2400" dirty="0" smtClean="0"/>
              <a:t>或</a:t>
            </a:r>
            <a:r>
              <a:rPr lang="en-US" altLang="zh-CN" sz="2400" dirty="0" smtClean="0"/>
              <a:t>(</a:t>
            </a:r>
            <a:r>
              <a:rPr lang="zh-CN" altLang="en-US" sz="2400" dirty="0" smtClean="0"/>
              <a:t>对集</a:t>
            </a:r>
            <a:r>
              <a:rPr lang="en-US" altLang="zh-CN" sz="2400" dirty="0" smtClean="0"/>
              <a:t>, </a:t>
            </a:r>
            <a:r>
              <a:rPr lang="zh-CN" altLang="en-US" sz="2400" dirty="0" smtClean="0"/>
              <a:t>边独立集</a:t>
            </a:r>
            <a:r>
              <a:rPr lang="en-US" altLang="zh-CN" sz="2400" dirty="0" smtClean="0"/>
              <a:t>)</a:t>
            </a:r>
            <a:r>
              <a:rPr lang="zh-CN" altLang="en-US" sz="2400" dirty="0" smtClean="0"/>
              <a:t> </a:t>
            </a:r>
            <a:r>
              <a:rPr lang="en-US" altLang="zh-CN" sz="2400" dirty="0" smtClean="0"/>
              <a:t>.</a:t>
            </a:r>
            <a:endParaRPr lang="zh-CN" altLang="en-US" sz="2400" dirty="0" smtClean="0"/>
          </a:p>
        </p:txBody>
      </p:sp>
      <p:sp>
        <p:nvSpPr>
          <p:cNvPr id="609412" name="Text Box 132"/>
          <p:cNvSpPr txBox="1">
            <a:spLocks noChangeArrowheads="1"/>
          </p:cNvSpPr>
          <p:nvPr/>
        </p:nvSpPr>
        <p:spPr bwMode="auto">
          <a:xfrm>
            <a:off x="376238" y="919163"/>
            <a:ext cx="6705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dirty="0" smtClean="0">
                <a:solidFill>
                  <a:schemeClr val="bg2">
                    <a:lumMod val="85000"/>
                    <a:lumOff val="15000"/>
                  </a:schemeClr>
                </a:solidFill>
              </a:rPr>
              <a:t>(</a:t>
            </a:r>
            <a:r>
              <a:rPr lang="zh-CN" altLang="en-US" dirty="0" smtClean="0">
                <a:solidFill>
                  <a:schemeClr val="bg2">
                    <a:lumMod val="85000"/>
                    <a:lumOff val="15000"/>
                  </a:schemeClr>
                </a:solidFill>
              </a:rPr>
              <a:t>一</a:t>
            </a:r>
            <a:r>
              <a:rPr lang="en-US" altLang="zh-CN" dirty="0" smtClean="0">
                <a:solidFill>
                  <a:schemeClr val="bg2">
                    <a:lumMod val="85000"/>
                    <a:lumOff val="15000"/>
                  </a:schemeClr>
                </a:solidFill>
              </a:rPr>
              <a:t>)</a:t>
            </a:r>
            <a:r>
              <a:rPr lang="zh-CN" altLang="en-US" dirty="0" smtClean="0">
                <a:solidFill>
                  <a:schemeClr val="bg2">
                    <a:lumMod val="85000"/>
                    <a:lumOff val="15000"/>
                  </a:schemeClr>
                </a:solidFill>
              </a:rPr>
              <a:t>   图的匹配与</a:t>
            </a:r>
            <a:r>
              <a:rPr lang="en-US" altLang="zh-CN" dirty="0" smtClean="0">
                <a:solidFill>
                  <a:schemeClr val="bg2">
                    <a:lumMod val="85000"/>
                    <a:lumOff val="15000"/>
                  </a:schemeClr>
                </a:solidFill>
              </a:rPr>
              <a:t>Berge</a:t>
            </a:r>
            <a:r>
              <a:rPr lang="zh-CN" altLang="en-US" dirty="0" smtClean="0">
                <a:solidFill>
                  <a:schemeClr val="bg2">
                    <a:lumMod val="85000"/>
                    <a:lumOff val="15000"/>
                  </a:schemeClr>
                </a:solidFill>
              </a:rPr>
              <a:t>定理</a:t>
            </a:r>
            <a:endParaRPr lang="en-US" altLang="zh-CN" dirty="0" smtClean="0">
              <a:solidFill>
                <a:schemeClr val="bg2">
                  <a:lumMod val="85000"/>
                  <a:lumOff val="15000"/>
                </a:schemeClr>
              </a:solidFill>
            </a:endParaRPr>
          </a:p>
        </p:txBody>
      </p:sp>
      <p:sp>
        <p:nvSpPr>
          <p:cNvPr id="609413" name="Text Box 133"/>
          <p:cNvSpPr txBox="1">
            <a:spLocks noChangeArrowheads="1"/>
          </p:cNvSpPr>
          <p:nvPr/>
        </p:nvSpPr>
        <p:spPr bwMode="auto">
          <a:xfrm>
            <a:off x="376238" y="3263900"/>
            <a:ext cx="8234362" cy="830263"/>
          </a:xfrm>
          <a:prstGeom prst="rect">
            <a:avLst/>
          </a:prstGeom>
          <a:solidFill>
            <a:srgbClr val="1C3146"/>
          </a:solidFill>
          <a:ln>
            <a:noFill/>
          </a:ln>
          <a:effec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rgbClr val="FF6600"/>
                </a:solidFill>
              </a:rPr>
              <a:t>定义</a:t>
            </a:r>
            <a:r>
              <a:rPr lang="en-US" altLang="zh-CN" sz="2400" dirty="0">
                <a:solidFill>
                  <a:srgbClr val="FF6600"/>
                </a:solidFill>
              </a:rPr>
              <a:t>2</a:t>
            </a:r>
            <a:r>
              <a:rPr lang="zh-CN" altLang="en-US" sz="2400" dirty="0">
                <a:solidFill>
                  <a:srgbClr val="FF6600"/>
                </a:solidFill>
              </a:rPr>
              <a:t>  </a:t>
            </a:r>
            <a:r>
              <a:rPr lang="zh-CN" altLang="en-US" sz="2400" dirty="0" smtClean="0"/>
              <a:t>如果</a:t>
            </a:r>
            <a:r>
              <a:rPr lang="en-US" altLang="zh-CN" sz="2400" dirty="0" smtClean="0"/>
              <a:t>G</a:t>
            </a:r>
            <a:r>
              <a:rPr lang="zh-CN" altLang="en-US" sz="2400" dirty="0" smtClean="0"/>
              <a:t>中顶点</a:t>
            </a:r>
            <a:r>
              <a:rPr lang="en-US" altLang="zh-CN" sz="2400" dirty="0" smtClean="0"/>
              <a:t>v</a:t>
            </a:r>
            <a:r>
              <a:rPr lang="zh-CN" altLang="en-US" sz="2400" dirty="0" smtClean="0"/>
              <a:t>是</a:t>
            </a:r>
            <a:r>
              <a:rPr lang="en-US" altLang="zh-CN" sz="2400" dirty="0" smtClean="0"/>
              <a:t>G</a:t>
            </a:r>
            <a:r>
              <a:rPr lang="zh-CN" altLang="en-US" sz="2400" dirty="0" smtClean="0"/>
              <a:t>的匹配 </a:t>
            </a:r>
            <a:r>
              <a:rPr lang="en-US" altLang="zh-CN" sz="2400" dirty="0" smtClean="0"/>
              <a:t>M</a:t>
            </a:r>
            <a:r>
              <a:rPr lang="zh-CN" altLang="en-US" sz="2400" dirty="0" smtClean="0"/>
              <a:t>中某条边的端点</a:t>
            </a:r>
            <a:r>
              <a:rPr lang="en-US" altLang="zh-CN" sz="2400" dirty="0" smtClean="0"/>
              <a:t>, </a:t>
            </a:r>
            <a:r>
              <a:rPr lang="zh-CN" altLang="en-US" sz="2400" dirty="0" smtClean="0"/>
              <a:t>称它为</a:t>
            </a:r>
            <a:r>
              <a:rPr lang="en-US" altLang="zh-CN" sz="2400" dirty="0" smtClean="0">
                <a:solidFill>
                  <a:srgbClr val="FFFF00"/>
                </a:solidFill>
              </a:rPr>
              <a:t>M</a:t>
            </a:r>
            <a:r>
              <a:rPr lang="zh-CN" altLang="en-US" sz="2400" dirty="0" smtClean="0">
                <a:solidFill>
                  <a:srgbClr val="FFFF00"/>
                </a:solidFill>
              </a:rPr>
              <a:t>饱和</a:t>
            </a:r>
            <a:r>
              <a:rPr lang="en-US" altLang="zh-CN" sz="2400" dirty="0" smtClean="0"/>
              <a:t>(</a:t>
            </a:r>
            <a:r>
              <a:rPr lang="en-US" altLang="zh-CN" sz="2400" b="0" dirty="0" smtClean="0"/>
              <a:t>saturated</a:t>
            </a:r>
            <a:r>
              <a:rPr lang="en-US" altLang="zh-CN" sz="2400" dirty="0" smtClean="0"/>
              <a:t>)</a:t>
            </a:r>
            <a:r>
              <a:rPr lang="zh-CN" altLang="en-US" sz="2400" dirty="0" smtClean="0"/>
              <a:t>点</a:t>
            </a:r>
            <a:r>
              <a:rPr lang="en-US" altLang="zh-CN" sz="2400" dirty="0" smtClean="0"/>
              <a:t>, </a:t>
            </a:r>
            <a:r>
              <a:rPr lang="zh-CN" altLang="en-US" sz="2400" dirty="0" smtClean="0"/>
              <a:t>否则为</a:t>
            </a:r>
            <a:r>
              <a:rPr lang="en-US" altLang="zh-CN" sz="2400" dirty="0" smtClean="0">
                <a:solidFill>
                  <a:srgbClr val="FFFF00"/>
                </a:solidFill>
              </a:rPr>
              <a:t>M</a:t>
            </a:r>
            <a:r>
              <a:rPr lang="zh-CN" altLang="en-US" sz="2400" dirty="0" smtClean="0">
                <a:solidFill>
                  <a:srgbClr val="FFFF00"/>
                </a:solidFill>
              </a:rPr>
              <a:t>非饱和</a:t>
            </a:r>
            <a:r>
              <a:rPr lang="en-US" altLang="zh-CN" sz="2400" dirty="0" smtClean="0"/>
              <a:t>(</a:t>
            </a:r>
            <a:r>
              <a:rPr lang="en-US" altLang="zh-CN" sz="2400" b="0" dirty="0" smtClean="0"/>
              <a:t>unsaturated</a:t>
            </a:r>
            <a:r>
              <a:rPr lang="en-US" altLang="zh-CN" sz="2400" dirty="0" smtClean="0"/>
              <a:t>)</a:t>
            </a:r>
            <a:r>
              <a:rPr lang="zh-CN" altLang="en-US" sz="2400" dirty="0" smtClean="0"/>
              <a:t>点</a:t>
            </a:r>
            <a:r>
              <a:rPr lang="en-US" altLang="zh-CN" sz="2400" dirty="0" smtClean="0"/>
              <a:t>.</a:t>
            </a:r>
            <a:endParaRPr lang="zh-CN" altLang="en-US" sz="2400" dirty="0" smtClean="0"/>
          </a:p>
        </p:txBody>
      </p:sp>
      <p:sp>
        <p:nvSpPr>
          <p:cNvPr id="609447" name="Text Box 167"/>
          <p:cNvSpPr txBox="1">
            <a:spLocks noChangeArrowheads="1"/>
          </p:cNvSpPr>
          <p:nvPr/>
        </p:nvSpPr>
        <p:spPr bwMode="auto">
          <a:xfrm>
            <a:off x="395288" y="4608513"/>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dirty="0" smtClean="0">
                <a:solidFill>
                  <a:schemeClr val="bg2">
                    <a:lumMod val="85000"/>
                    <a:lumOff val="15000"/>
                  </a:schemeClr>
                </a:solidFill>
              </a:rPr>
              <a:t>M</a:t>
            </a:r>
            <a:r>
              <a:rPr lang="en-US" altLang="zh-CN" sz="2400" baseline="-25000" dirty="0" smtClean="0">
                <a:solidFill>
                  <a:schemeClr val="bg2">
                    <a:lumMod val="85000"/>
                    <a:lumOff val="15000"/>
                  </a:schemeClr>
                </a:solidFill>
              </a:rPr>
              <a:t>1</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6</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7</a:t>
            </a:r>
            <a:r>
              <a:rPr lang="en-US" altLang="zh-CN" sz="2400" dirty="0" smtClean="0">
                <a:solidFill>
                  <a:schemeClr val="bg2">
                    <a:lumMod val="85000"/>
                    <a:lumOff val="15000"/>
                  </a:schemeClr>
                </a:solidFill>
              </a:rPr>
              <a:t>}</a:t>
            </a:r>
          </a:p>
        </p:txBody>
      </p:sp>
      <p:sp>
        <p:nvSpPr>
          <p:cNvPr id="609448" name="Text Box 168"/>
          <p:cNvSpPr txBox="1">
            <a:spLocks noChangeArrowheads="1"/>
          </p:cNvSpPr>
          <p:nvPr/>
        </p:nvSpPr>
        <p:spPr bwMode="auto">
          <a:xfrm>
            <a:off x="403225" y="50419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dirty="0" smtClean="0">
                <a:solidFill>
                  <a:schemeClr val="bg2">
                    <a:lumMod val="85000"/>
                    <a:lumOff val="15000"/>
                  </a:schemeClr>
                </a:solidFill>
              </a:rPr>
              <a:t>M</a:t>
            </a:r>
            <a:r>
              <a:rPr lang="en-US" altLang="zh-CN" sz="2400" baseline="-25000" dirty="0" smtClean="0">
                <a:solidFill>
                  <a:schemeClr val="bg2">
                    <a:lumMod val="85000"/>
                    <a:lumOff val="15000"/>
                  </a:schemeClr>
                </a:solidFill>
              </a:rPr>
              <a:t>2</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6</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7</a:t>
            </a:r>
            <a:r>
              <a:rPr lang="en-US" altLang="zh-CN" sz="2400" dirty="0" smtClean="0">
                <a:solidFill>
                  <a:schemeClr val="bg2">
                    <a:lumMod val="85000"/>
                    <a:lumOff val="15000"/>
                  </a:schemeClr>
                </a:solidFill>
              </a:rPr>
              <a:t>, v</a:t>
            </a:r>
            <a:r>
              <a:rPr lang="en-US" altLang="zh-CN" sz="2400" baseline="-25000" dirty="0" smtClean="0">
                <a:solidFill>
                  <a:schemeClr val="bg2">
                    <a:lumMod val="85000"/>
                    <a:lumOff val="15000"/>
                  </a:schemeClr>
                </a:solidFill>
              </a:rPr>
              <a:t>1</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8</a:t>
            </a:r>
            <a:r>
              <a:rPr lang="en-US" altLang="zh-CN" sz="2400" dirty="0" smtClean="0">
                <a:solidFill>
                  <a:schemeClr val="bg2">
                    <a:lumMod val="85000"/>
                    <a:lumOff val="15000"/>
                  </a:schemeClr>
                </a:solidFill>
              </a:rPr>
              <a:t>}</a:t>
            </a:r>
          </a:p>
        </p:txBody>
      </p:sp>
      <p:sp>
        <p:nvSpPr>
          <p:cNvPr id="609449" name="Text Box 169"/>
          <p:cNvSpPr txBox="1">
            <a:spLocks noChangeArrowheads="1"/>
          </p:cNvSpPr>
          <p:nvPr/>
        </p:nvSpPr>
        <p:spPr bwMode="auto">
          <a:xfrm>
            <a:off x="403225" y="54864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dirty="0" smtClean="0">
                <a:solidFill>
                  <a:schemeClr val="bg2">
                    <a:lumMod val="85000"/>
                    <a:lumOff val="15000"/>
                  </a:schemeClr>
                </a:solidFill>
              </a:rPr>
              <a:t>M</a:t>
            </a:r>
            <a:r>
              <a:rPr lang="en-US" altLang="zh-CN" sz="2400" baseline="-25000" dirty="0" smtClean="0">
                <a:solidFill>
                  <a:schemeClr val="bg2">
                    <a:lumMod val="85000"/>
                    <a:lumOff val="15000"/>
                  </a:schemeClr>
                </a:solidFill>
              </a:rPr>
              <a:t>3</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6</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7</a:t>
            </a:r>
            <a:r>
              <a:rPr lang="en-US" altLang="zh-CN" sz="2400" dirty="0" smtClean="0">
                <a:solidFill>
                  <a:schemeClr val="bg2">
                    <a:lumMod val="85000"/>
                    <a:lumOff val="15000"/>
                  </a:schemeClr>
                </a:solidFill>
              </a:rPr>
              <a:t>, v</a:t>
            </a:r>
            <a:r>
              <a:rPr lang="en-US" altLang="zh-CN" sz="2400" baseline="-25000" dirty="0" smtClean="0">
                <a:solidFill>
                  <a:schemeClr val="bg2">
                    <a:lumMod val="85000"/>
                    <a:lumOff val="15000"/>
                  </a:schemeClr>
                </a:solidFill>
              </a:rPr>
              <a:t>1</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8</a:t>
            </a:r>
            <a:r>
              <a:rPr lang="en-US" altLang="zh-CN" sz="2400" dirty="0" smtClean="0">
                <a:solidFill>
                  <a:schemeClr val="bg2">
                    <a:lumMod val="85000"/>
                    <a:lumOff val="15000"/>
                  </a:schemeClr>
                </a:solidFill>
              </a:rPr>
              <a:t>, v</a:t>
            </a:r>
            <a:r>
              <a:rPr lang="en-US" altLang="zh-CN" sz="2400" baseline="-25000" dirty="0" smtClean="0">
                <a:solidFill>
                  <a:schemeClr val="bg2">
                    <a:lumMod val="85000"/>
                    <a:lumOff val="15000"/>
                  </a:schemeClr>
                </a:solidFill>
              </a:rPr>
              <a:t>3</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4</a:t>
            </a:r>
            <a:r>
              <a:rPr lang="en-US" altLang="zh-CN" sz="2400" dirty="0" smtClean="0">
                <a:solidFill>
                  <a:schemeClr val="bg2">
                    <a:lumMod val="85000"/>
                    <a:lumOff val="15000"/>
                  </a:schemeClr>
                </a:solidFill>
              </a:rPr>
              <a:t>}</a:t>
            </a:r>
          </a:p>
        </p:txBody>
      </p:sp>
      <p:sp>
        <p:nvSpPr>
          <p:cNvPr id="609450" name="Text Box 170"/>
          <p:cNvSpPr txBox="1">
            <a:spLocks noChangeArrowheads="1"/>
          </p:cNvSpPr>
          <p:nvPr/>
        </p:nvSpPr>
        <p:spPr bwMode="auto">
          <a:xfrm>
            <a:off x="403225" y="5980113"/>
            <a:ext cx="435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dirty="0" smtClean="0">
                <a:solidFill>
                  <a:schemeClr val="bg2">
                    <a:lumMod val="85000"/>
                    <a:lumOff val="15000"/>
                  </a:schemeClr>
                </a:solidFill>
              </a:rPr>
              <a:t>M</a:t>
            </a:r>
            <a:r>
              <a:rPr lang="en-US" altLang="zh-CN" sz="2400" baseline="-25000" dirty="0" smtClean="0">
                <a:solidFill>
                  <a:schemeClr val="bg2">
                    <a:lumMod val="85000"/>
                    <a:lumOff val="15000"/>
                  </a:schemeClr>
                </a:solidFill>
              </a:rPr>
              <a:t>1</a:t>
            </a:r>
            <a:r>
              <a:rPr lang="en-US" altLang="zh-CN" sz="2400" dirty="0" smtClean="0">
                <a:solidFill>
                  <a:schemeClr val="bg2">
                    <a:lumMod val="85000"/>
                    <a:lumOff val="15000"/>
                  </a:schemeClr>
                </a:solidFill>
              </a:rPr>
              <a:t>, M</a:t>
            </a:r>
            <a:r>
              <a:rPr lang="en-US" altLang="zh-CN" sz="2400" baseline="-25000" dirty="0" smtClean="0">
                <a:solidFill>
                  <a:schemeClr val="bg2">
                    <a:lumMod val="85000"/>
                    <a:lumOff val="15000"/>
                  </a:schemeClr>
                </a:solidFill>
              </a:rPr>
              <a:t>2</a:t>
            </a:r>
            <a:r>
              <a:rPr lang="en-US" altLang="zh-CN" sz="2400" dirty="0" smtClean="0">
                <a:solidFill>
                  <a:schemeClr val="bg2">
                    <a:lumMod val="85000"/>
                    <a:lumOff val="15000"/>
                  </a:schemeClr>
                </a:solidFill>
              </a:rPr>
              <a:t>, M</a:t>
            </a:r>
            <a:r>
              <a:rPr lang="en-US" altLang="zh-CN" sz="2400" baseline="-25000" dirty="0" smtClean="0">
                <a:solidFill>
                  <a:schemeClr val="bg2">
                    <a:lumMod val="85000"/>
                    <a:lumOff val="15000"/>
                  </a:schemeClr>
                </a:solidFill>
              </a:rPr>
              <a:t>3</a:t>
            </a:r>
            <a:r>
              <a:rPr lang="zh-CN" altLang="en-US" sz="2400" dirty="0" smtClean="0">
                <a:solidFill>
                  <a:schemeClr val="bg2">
                    <a:lumMod val="85000"/>
                    <a:lumOff val="15000"/>
                  </a:schemeClr>
                </a:solidFill>
              </a:rPr>
              <a:t>等都是</a:t>
            </a:r>
            <a:r>
              <a:rPr lang="en-US" altLang="zh-CN" sz="2400" dirty="0" smtClean="0">
                <a:solidFill>
                  <a:schemeClr val="bg2">
                    <a:lumMod val="85000"/>
                    <a:lumOff val="15000"/>
                  </a:schemeClr>
                </a:solidFill>
              </a:rPr>
              <a:t>G</a:t>
            </a:r>
            <a:r>
              <a:rPr lang="zh-CN" altLang="en-US" sz="2400" dirty="0" smtClean="0">
                <a:solidFill>
                  <a:schemeClr val="bg2">
                    <a:lumMod val="85000"/>
                    <a:lumOff val="15000"/>
                  </a:schemeClr>
                </a:solidFill>
              </a:rPr>
              <a:t>的匹配</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endParaRPr>
          </a:p>
        </p:txBody>
      </p:sp>
      <p:sp>
        <p:nvSpPr>
          <p:cNvPr id="41" name="Text Box 167"/>
          <p:cNvSpPr txBox="1">
            <a:spLocks noChangeArrowheads="1"/>
          </p:cNvSpPr>
          <p:nvPr/>
        </p:nvSpPr>
        <p:spPr bwMode="auto">
          <a:xfrm>
            <a:off x="376238" y="4154488"/>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rgbClr val="2B51AA"/>
                </a:solidFill>
              </a:rPr>
              <a:t>例</a:t>
            </a:r>
            <a:r>
              <a:rPr lang="en-US" altLang="zh-CN" sz="2400" dirty="0">
                <a:solidFill>
                  <a:srgbClr val="2B51AA"/>
                </a:solidFill>
              </a:rPr>
              <a:t>1</a:t>
            </a:r>
            <a:r>
              <a:rPr lang="en-US" altLang="zh-CN" sz="2400" dirty="0" smtClean="0">
                <a:solidFill>
                  <a:schemeClr val="bg2">
                    <a:lumMod val="85000"/>
                    <a:lumOff val="15000"/>
                  </a:schemeClr>
                </a:solidFill>
              </a:rPr>
              <a:t> :</a:t>
            </a:r>
          </a:p>
        </p:txBody>
      </p:sp>
      <p:grpSp>
        <p:nvGrpSpPr>
          <p:cNvPr id="2" name="组合 1"/>
          <p:cNvGrpSpPr>
            <a:grpSpLocks/>
          </p:cNvGrpSpPr>
          <p:nvPr/>
        </p:nvGrpSpPr>
        <p:grpSpPr bwMode="auto">
          <a:xfrm>
            <a:off x="4846638" y="4094163"/>
            <a:ext cx="2474912" cy="2730500"/>
            <a:chOff x="4469982" y="3821966"/>
            <a:chExt cx="2474280" cy="2731697"/>
          </a:xfrm>
        </p:grpSpPr>
        <p:grpSp>
          <p:nvGrpSpPr>
            <p:cNvPr id="8208" name="组合 27"/>
            <p:cNvGrpSpPr>
              <a:grpSpLocks/>
            </p:cNvGrpSpPr>
            <p:nvPr/>
          </p:nvGrpSpPr>
          <p:grpSpPr bwMode="auto">
            <a:xfrm>
              <a:off x="4800600" y="4174929"/>
              <a:ext cx="1792670" cy="2378734"/>
              <a:chOff x="1064953" y="2659961"/>
              <a:chExt cx="1792670" cy="2379686"/>
            </a:xfrm>
          </p:grpSpPr>
          <p:grpSp>
            <p:nvGrpSpPr>
              <p:cNvPr id="8217" name="Group 56"/>
              <p:cNvGrpSpPr>
                <a:grpSpLocks/>
              </p:cNvGrpSpPr>
              <p:nvPr/>
            </p:nvGrpSpPr>
            <p:grpSpPr bwMode="auto">
              <a:xfrm>
                <a:off x="1064953" y="2699101"/>
                <a:ext cx="1792670" cy="2340546"/>
                <a:chOff x="990" y="1722"/>
                <a:chExt cx="618" cy="807"/>
              </a:xfrm>
            </p:grpSpPr>
            <p:sp>
              <p:nvSpPr>
                <p:cNvPr id="9248" name="Rectangle 29"/>
                <p:cNvSpPr>
                  <a:spLocks noChangeArrowheads="1"/>
                </p:cNvSpPr>
                <p:nvPr/>
              </p:nvSpPr>
              <p:spPr bwMode="auto">
                <a:xfrm rot="-2706886">
                  <a:off x="1193" y="1769"/>
                  <a:ext cx="255" cy="254"/>
                </a:xfrm>
                <a:prstGeom prst="rect">
                  <a:avLst/>
                </a:prstGeom>
                <a:noFill/>
                <a:ln w="28575">
                  <a:solidFill>
                    <a:srgbClr val="81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9249" name="Line 30"/>
                <p:cNvSpPr>
                  <a:spLocks noChangeShapeType="1"/>
                </p:cNvSpPr>
                <p:nvPr/>
              </p:nvSpPr>
              <p:spPr bwMode="auto">
                <a:xfrm>
                  <a:off x="990" y="2076"/>
                  <a:ext cx="618" cy="0"/>
                </a:xfrm>
                <a:prstGeom prst="line">
                  <a:avLst/>
                </a:prstGeom>
                <a:noFill/>
                <a:ln w="28575">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9250" name="Line 31"/>
                <p:cNvSpPr>
                  <a:spLocks noChangeShapeType="1"/>
                </p:cNvSpPr>
                <p:nvPr/>
              </p:nvSpPr>
              <p:spPr bwMode="auto">
                <a:xfrm>
                  <a:off x="1320" y="1722"/>
                  <a:ext cx="0" cy="348"/>
                </a:xfrm>
                <a:prstGeom prst="line">
                  <a:avLst/>
                </a:prstGeom>
                <a:noFill/>
                <a:ln w="28575">
                  <a:solidFill>
                    <a:srgbClr val="810080"/>
                  </a:solidFill>
                  <a:round/>
                  <a:headEnd type="none" w="sm" len="sm"/>
                  <a:tailEnd type="none"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9251" name="AutoShape 32"/>
                <p:cNvSpPr>
                  <a:spLocks noChangeArrowheads="1"/>
                </p:cNvSpPr>
                <p:nvPr/>
              </p:nvSpPr>
              <p:spPr bwMode="auto">
                <a:xfrm>
                  <a:off x="1106" y="2082"/>
                  <a:ext cx="430" cy="310"/>
                </a:xfrm>
                <a:prstGeom prst="triangle">
                  <a:avLst>
                    <a:gd name="adj" fmla="val 50000"/>
                  </a:avLst>
                </a:prstGeom>
                <a:noFill/>
                <a:ln w="28575">
                  <a:solidFill>
                    <a:srgbClr val="81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9252" name="Text Box 38"/>
                <p:cNvSpPr txBox="1">
                  <a:spLocks noChangeArrowheads="1"/>
                </p:cNvSpPr>
                <p:nvPr/>
              </p:nvSpPr>
              <p:spPr bwMode="auto">
                <a:xfrm>
                  <a:off x="1256" y="2394"/>
                  <a:ext cx="158" cy="13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2000" b="0" dirty="0" smtClean="0">
                      <a:solidFill>
                        <a:schemeClr val="bg2">
                          <a:lumMod val="85000"/>
                          <a:lumOff val="15000"/>
                        </a:schemeClr>
                      </a:solidFill>
                    </a:rPr>
                    <a:t>G</a:t>
                  </a:r>
                  <a:endParaRPr lang="zh-CN" altLang="en-US" sz="2000" dirty="0" smtClean="0">
                    <a:solidFill>
                      <a:schemeClr val="bg2">
                        <a:lumMod val="85000"/>
                        <a:lumOff val="15000"/>
                      </a:schemeClr>
                    </a:solidFill>
                  </a:endParaRPr>
                </a:p>
              </p:txBody>
            </p:sp>
          </p:grpSp>
          <p:sp>
            <p:nvSpPr>
              <p:cNvPr id="9242" name="椭圆 1"/>
              <p:cNvSpPr>
                <a:spLocks noChangeArrowheads="1"/>
              </p:cNvSpPr>
              <p:nvPr/>
            </p:nvSpPr>
            <p:spPr bwMode="auto">
              <a:xfrm>
                <a:off x="2526165" y="3180714"/>
                <a:ext cx="46026" cy="46076"/>
              </a:xfrm>
              <a:prstGeom prst="ellipse">
                <a:avLst/>
              </a:prstGeom>
              <a:solidFill>
                <a:schemeClr val="tx1"/>
              </a:solidFill>
              <a:ln w="2857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9243" name="椭圆 29"/>
              <p:cNvSpPr>
                <a:spLocks noChangeArrowheads="1"/>
              </p:cNvSpPr>
              <p:nvPr/>
            </p:nvSpPr>
            <p:spPr bwMode="auto">
              <a:xfrm>
                <a:off x="1486618" y="3182303"/>
                <a:ext cx="46025" cy="46077"/>
              </a:xfrm>
              <a:prstGeom prst="ellipse">
                <a:avLst/>
              </a:prstGeom>
              <a:solidFill>
                <a:schemeClr val="tx1"/>
              </a:solidFill>
              <a:ln w="2857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9244" name="椭圆 30"/>
              <p:cNvSpPr>
                <a:spLocks noChangeArrowheads="1"/>
              </p:cNvSpPr>
              <p:nvPr/>
            </p:nvSpPr>
            <p:spPr bwMode="auto">
              <a:xfrm>
                <a:off x="1999249" y="2659578"/>
                <a:ext cx="46026" cy="46076"/>
              </a:xfrm>
              <a:prstGeom prst="ellipse">
                <a:avLst/>
              </a:prstGeom>
              <a:solidFill>
                <a:schemeClr val="tx1"/>
              </a:solidFill>
              <a:ln w="2857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9245" name="椭圆 31"/>
              <p:cNvSpPr>
                <a:spLocks noChangeArrowheads="1"/>
              </p:cNvSpPr>
              <p:nvPr/>
            </p:nvSpPr>
            <p:spPr bwMode="auto">
              <a:xfrm>
                <a:off x="2626152" y="4620196"/>
                <a:ext cx="46025" cy="44487"/>
              </a:xfrm>
              <a:prstGeom prst="ellipse">
                <a:avLst/>
              </a:prstGeom>
              <a:solidFill>
                <a:schemeClr val="tx1"/>
              </a:solidFill>
              <a:ln w="2857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9246" name="椭圆 32"/>
              <p:cNvSpPr>
                <a:spLocks noChangeArrowheads="1"/>
              </p:cNvSpPr>
              <p:nvPr/>
            </p:nvSpPr>
            <p:spPr bwMode="auto">
              <a:xfrm>
                <a:off x="1999249" y="3709795"/>
                <a:ext cx="46026" cy="44487"/>
              </a:xfrm>
              <a:prstGeom prst="ellipse">
                <a:avLst/>
              </a:prstGeom>
              <a:solidFill>
                <a:schemeClr val="tx1"/>
              </a:solidFill>
              <a:ln w="2857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9247" name="椭圆 33"/>
              <p:cNvSpPr>
                <a:spLocks noChangeArrowheads="1"/>
              </p:cNvSpPr>
              <p:nvPr/>
            </p:nvSpPr>
            <p:spPr bwMode="auto">
              <a:xfrm flipH="1">
                <a:off x="1378696" y="4620196"/>
                <a:ext cx="46025" cy="44487"/>
              </a:xfrm>
              <a:prstGeom prst="ellipse">
                <a:avLst/>
              </a:prstGeom>
              <a:solidFill>
                <a:schemeClr val="tx1"/>
              </a:solidFill>
              <a:ln w="2857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grpSp>
        <p:sp>
          <p:nvSpPr>
            <p:cNvPr id="9233" name="Text Box 135"/>
            <p:cNvSpPr txBox="1">
              <a:spLocks noChangeArrowheads="1"/>
            </p:cNvSpPr>
            <p:nvPr/>
          </p:nvSpPr>
          <p:spPr bwMode="auto">
            <a:xfrm>
              <a:off x="6268160" y="4482656"/>
              <a:ext cx="431690" cy="412931"/>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800" b="0" i="1" dirty="0" smtClean="0">
                  <a:solidFill>
                    <a:schemeClr val="bg2">
                      <a:lumMod val="85000"/>
                      <a:lumOff val="15000"/>
                    </a:schemeClr>
                  </a:solidFill>
                </a:rPr>
                <a:t>v</a:t>
              </a:r>
              <a:r>
                <a:rPr lang="en-US" altLang="zh-CN" sz="1800" b="0" baseline="-25000" dirty="0" smtClean="0">
                  <a:solidFill>
                    <a:schemeClr val="bg2">
                      <a:lumMod val="85000"/>
                      <a:lumOff val="15000"/>
                    </a:schemeClr>
                  </a:solidFill>
                </a:rPr>
                <a:t>1</a:t>
              </a:r>
            </a:p>
            <a:p>
              <a:pPr algn="just" eaLnBrk="1" hangingPunct="1">
                <a:spcBef>
                  <a:spcPct val="0"/>
                </a:spcBef>
                <a:buClrTx/>
                <a:buSzTx/>
                <a:buFontTx/>
                <a:buNone/>
                <a:defRPr/>
              </a:pPr>
              <a:endParaRPr lang="en-US" altLang="zh-CN" sz="1800" b="0" baseline="-25000" dirty="0" smtClean="0">
                <a:solidFill>
                  <a:schemeClr val="bg2">
                    <a:lumMod val="85000"/>
                    <a:lumOff val="15000"/>
                  </a:schemeClr>
                </a:solidFill>
              </a:endParaRPr>
            </a:p>
            <a:p>
              <a:pPr algn="just" eaLnBrk="1" hangingPunct="1">
                <a:spcBef>
                  <a:spcPct val="0"/>
                </a:spcBef>
                <a:buClrTx/>
                <a:buSzTx/>
                <a:buFontTx/>
                <a:buNone/>
                <a:defRPr/>
              </a:pPr>
              <a:r>
                <a:rPr lang="en-US" altLang="zh-CN" sz="1800" b="0" baseline="-25000" dirty="0" smtClean="0">
                  <a:solidFill>
                    <a:schemeClr val="bg2">
                      <a:lumMod val="85000"/>
                      <a:lumOff val="15000"/>
                    </a:schemeClr>
                  </a:solidFill>
                </a:rPr>
                <a:t>    </a:t>
              </a:r>
            </a:p>
            <a:p>
              <a:pPr eaLnBrk="1" hangingPunct="1">
                <a:spcBef>
                  <a:spcPct val="0"/>
                </a:spcBef>
                <a:buClrTx/>
                <a:buSzTx/>
                <a:buFontTx/>
                <a:buNone/>
                <a:defRPr/>
              </a:pPr>
              <a:endParaRPr lang="en-US" altLang="zh-CN" sz="1800" dirty="0" smtClean="0">
                <a:solidFill>
                  <a:schemeClr val="bg2">
                    <a:lumMod val="85000"/>
                    <a:lumOff val="15000"/>
                  </a:schemeClr>
                </a:solidFill>
              </a:endParaRPr>
            </a:p>
          </p:txBody>
        </p:sp>
        <p:sp>
          <p:nvSpPr>
            <p:cNvPr id="9234" name="Text Box 143"/>
            <p:cNvSpPr txBox="1">
              <a:spLocks noChangeArrowheads="1"/>
            </p:cNvSpPr>
            <p:nvPr/>
          </p:nvSpPr>
          <p:spPr bwMode="auto">
            <a:xfrm>
              <a:off x="5580948" y="3821966"/>
              <a:ext cx="396774" cy="339874"/>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800" b="0" i="1" dirty="0" smtClean="0">
                  <a:solidFill>
                    <a:schemeClr val="bg2">
                      <a:lumMod val="85000"/>
                      <a:lumOff val="15000"/>
                    </a:schemeClr>
                  </a:solidFill>
                </a:rPr>
                <a:t>v</a:t>
              </a:r>
              <a:r>
                <a:rPr lang="en-US" altLang="zh-CN" sz="1800" b="0" baseline="-25000" dirty="0" smtClean="0">
                  <a:solidFill>
                    <a:schemeClr val="bg2">
                      <a:lumMod val="85000"/>
                      <a:lumOff val="15000"/>
                    </a:schemeClr>
                  </a:solidFill>
                </a:rPr>
                <a:t>7</a:t>
              </a:r>
              <a:endParaRPr lang="en-US" altLang="zh-CN" sz="1800" dirty="0" smtClean="0">
                <a:solidFill>
                  <a:schemeClr val="bg2">
                    <a:lumMod val="85000"/>
                    <a:lumOff val="15000"/>
                  </a:schemeClr>
                </a:solidFill>
              </a:endParaRPr>
            </a:p>
          </p:txBody>
        </p:sp>
        <p:sp>
          <p:nvSpPr>
            <p:cNvPr id="9235" name="Text Box 144"/>
            <p:cNvSpPr txBox="1">
              <a:spLocks noChangeArrowheads="1"/>
            </p:cNvSpPr>
            <p:nvPr/>
          </p:nvSpPr>
          <p:spPr bwMode="auto">
            <a:xfrm>
              <a:off x="4903258" y="4482656"/>
              <a:ext cx="372968" cy="341462"/>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800" b="0" i="1" smtClean="0">
                  <a:solidFill>
                    <a:schemeClr val="bg2">
                      <a:lumMod val="85000"/>
                      <a:lumOff val="15000"/>
                    </a:schemeClr>
                  </a:solidFill>
                </a:rPr>
                <a:t>v</a:t>
              </a:r>
              <a:r>
                <a:rPr lang="en-US" altLang="zh-CN" sz="1800" b="0" baseline="-25000" smtClean="0">
                  <a:solidFill>
                    <a:schemeClr val="bg2">
                      <a:lumMod val="85000"/>
                      <a:lumOff val="15000"/>
                    </a:schemeClr>
                  </a:solidFill>
                </a:rPr>
                <a:t>6</a:t>
              </a:r>
            </a:p>
            <a:p>
              <a:pPr algn="just" eaLnBrk="1" hangingPunct="1">
                <a:spcBef>
                  <a:spcPct val="0"/>
                </a:spcBef>
                <a:buClrTx/>
                <a:buSzTx/>
                <a:buFontTx/>
                <a:buNone/>
                <a:defRPr/>
              </a:pPr>
              <a:endParaRPr lang="en-US" altLang="zh-CN" sz="1800" b="0" smtClean="0">
                <a:solidFill>
                  <a:schemeClr val="bg2">
                    <a:lumMod val="85000"/>
                    <a:lumOff val="15000"/>
                  </a:schemeClr>
                </a:solidFill>
              </a:endParaRPr>
            </a:p>
          </p:txBody>
        </p:sp>
        <p:sp>
          <p:nvSpPr>
            <p:cNvPr id="9236" name="Text Box 161"/>
            <p:cNvSpPr txBox="1">
              <a:spLocks noChangeArrowheads="1"/>
            </p:cNvSpPr>
            <p:nvPr/>
          </p:nvSpPr>
          <p:spPr bwMode="auto">
            <a:xfrm>
              <a:off x="5817425" y="5127463"/>
              <a:ext cx="382490" cy="412931"/>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800" b="0" i="1" smtClean="0">
                  <a:solidFill>
                    <a:schemeClr val="bg2">
                      <a:lumMod val="85000"/>
                      <a:lumOff val="15000"/>
                    </a:schemeClr>
                  </a:solidFill>
                </a:rPr>
                <a:t>v</a:t>
              </a:r>
              <a:r>
                <a:rPr lang="en-US" altLang="zh-CN" sz="1800" b="0" baseline="-25000" smtClean="0">
                  <a:solidFill>
                    <a:schemeClr val="bg2">
                      <a:lumMod val="85000"/>
                      <a:lumOff val="15000"/>
                    </a:schemeClr>
                  </a:solidFill>
                </a:rPr>
                <a:t>8</a:t>
              </a:r>
              <a:endParaRPr lang="en-US" altLang="zh-CN" sz="1800" smtClean="0">
                <a:solidFill>
                  <a:schemeClr val="bg2">
                    <a:lumMod val="85000"/>
                    <a:lumOff val="15000"/>
                  </a:schemeClr>
                </a:solidFill>
              </a:endParaRPr>
            </a:p>
          </p:txBody>
        </p:sp>
        <p:sp>
          <p:nvSpPr>
            <p:cNvPr id="9237" name="Text Box 162"/>
            <p:cNvSpPr txBox="1">
              <a:spLocks noChangeArrowheads="1"/>
            </p:cNvSpPr>
            <p:nvPr/>
          </p:nvSpPr>
          <p:spPr bwMode="auto">
            <a:xfrm>
              <a:off x="6579230" y="5019466"/>
              <a:ext cx="365032" cy="44469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800" b="0" i="1" dirty="0" smtClean="0">
                  <a:solidFill>
                    <a:schemeClr val="bg2">
                      <a:lumMod val="85000"/>
                      <a:lumOff val="15000"/>
                    </a:schemeClr>
                  </a:solidFill>
                </a:rPr>
                <a:t>v</a:t>
              </a:r>
              <a:r>
                <a:rPr lang="en-US" altLang="zh-CN" sz="1800" b="0" baseline="-25000" dirty="0" smtClean="0">
                  <a:solidFill>
                    <a:schemeClr val="bg2">
                      <a:lumMod val="85000"/>
                      <a:lumOff val="15000"/>
                    </a:schemeClr>
                  </a:solidFill>
                </a:rPr>
                <a:t>2</a:t>
              </a:r>
            </a:p>
            <a:p>
              <a:pPr algn="just" eaLnBrk="1" hangingPunct="1">
                <a:spcBef>
                  <a:spcPct val="0"/>
                </a:spcBef>
                <a:buClrTx/>
                <a:buSzTx/>
                <a:buFontTx/>
                <a:buNone/>
                <a:defRPr/>
              </a:pPr>
              <a:endParaRPr lang="en-US" altLang="zh-CN" sz="1800" b="0" dirty="0" smtClean="0">
                <a:solidFill>
                  <a:schemeClr val="bg2">
                    <a:lumMod val="85000"/>
                    <a:lumOff val="15000"/>
                  </a:schemeClr>
                </a:solidFill>
              </a:endParaRPr>
            </a:p>
          </p:txBody>
        </p:sp>
        <p:sp>
          <p:nvSpPr>
            <p:cNvPr id="9238" name="Text Box 163"/>
            <p:cNvSpPr txBox="1">
              <a:spLocks noChangeArrowheads="1"/>
            </p:cNvSpPr>
            <p:nvPr/>
          </p:nvSpPr>
          <p:spPr bwMode="auto">
            <a:xfrm>
              <a:off x="6369734" y="5942207"/>
              <a:ext cx="380903" cy="355756"/>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800" b="0" i="1" dirty="0" smtClean="0">
                  <a:solidFill>
                    <a:schemeClr val="bg2">
                      <a:lumMod val="85000"/>
                      <a:lumOff val="15000"/>
                    </a:schemeClr>
                  </a:solidFill>
                </a:rPr>
                <a:t>v</a:t>
              </a:r>
              <a:r>
                <a:rPr lang="en-US" altLang="zh-CN" sz="1800" b="0" baseline="-25000" dirty="0" smtClean="0">
                  <a:solidFill>
                    <a:schemeClr val="bg2">
                      <a:lumMod val="85000"/>
                      <a:lumOff val="15000"/>
                    </a:schemeClr>
                  </a:solidFill>
                </a:rPr>
                <a:t>3</a:t>
              </a:r>
            </a:p>
            <a:p>
              <a:pPr algn="just" eaLnBrk="1" hangingPunct="1">
                <a:spcBef>
                  <a:spcPct val="0"/>
                </a:spcBef>
                <a:buClrTx/>
                <a:buSzTx/>
                <a:buFontTx/>
                <a:buNone/>
                <a:defRPr/>
              </a:pPr>
              <a:endParaRPr lang="en-US" altLang="zh-CN" sz="1800" b="0" dirty="0" smtClean="0">
                <a:solidFill>
                  <a:schemeClr val="bg2">
                    <a:lumMod val="85000"/>
                    <a:lumOff val="15000"/>
                  </a:schemeClr>
                </a:solidFill>
              </a:endParaRPr>
            </a:p>
          </p:txBody>
        </p:sp>
        <p:sp>
          <p:nvSpPr>
            <p:cNvPr id="9239" name="Text Box 164"/>
            <p:cNvSpPr txBox="1">
              <a:spLocks noChangeArrowheads="1"/>
            </p:cNvSpPr>
            <p:nvPr/>
          </p:nvSpPr>
          <p:spPr bwMode="auto">
            <a:xfrm>
              <a:off x="4469982" y="5021053"/>
              <a:ext cx="347573" cy="366874"/>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600" b="0" i="1" smtClean="0">
                  <a:solidFill>
                    <a:schemeClr val="bg2">
                      <a:lumMod val="85000"/>
                      <a:lumOff val="15000"/>
                    </a:schemeClr>
                  </a:solidFill>
                </a:rPr>
                <a:t>v</a:t>
              </a:r>
              <a:r>
                <a:rPr lang="en-US" altLang="zh-CN" sz="1600" b="0" baseline="-25000" smtClean="0">
                  <a:solidFill>
                    <a:schemeClr val="bg2">
                      <a:lumMod val="85000"/>
                      <a:lumOff val="15000"/>
                    </a:schemeClr>
                  </a:solidFill>
                </a:rPr>
                <a:t>5</a:t>
              </a:r>
            </a:p>
            <a:p>
              <a:pPr algn="just" eaLnBrk="1" hangingPunct="1">
                <a:spcBef>
                  <a:spcPct val="0"/>
                </a:spcBef>
                <a:buClrTx/>
                <a:buSzTx/>
                <a:buFontTx/>
                <a:buNone/>
                <a:defRPr/>
              </a:pPr>
              <a:endParaRPr lang="en-US" altLang="zh-CN" sz="1600" b="0" smtClean="0">
                <a:solidFill>
                  <a:schemeClr val="bg2">
                    <a:lumMod val="85000"/>
                    <a:lumOff val="15000"/>
                  </a:schemeClr>
                </a:solidFill>
              </a:endParaRPr>
            </a:p>
          </p:txBody>
        </p:sp>
        <p:sp>
          <p:nvSpPr>
            <p:cNvPr id="9240" name="Text Box 165"/>
            <p:cNvSpPr txBox="1">
              <a:spLocks noChangeArrowheads="1"/>
            </p:cNvSpPr>
            <p:nvPr/>
          </p:nvSpPr>
          <p:spPr bwMode="auto">
            <a:xfrm>
              <a:off x="4785813" y="5945383"/>
              <a:ext cx="374554" cy="362109"/>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800" b="0" i="1" dirty="0" smtClean="0">
                  <a:solidFill>
                    <a:schemeClr val="bg2">
                      <a:lumMod val="85000"/>
                      <a:lumOff val="15000"/>
                    </a:schemeClr>
                  </a:solidFill>
                </a:rPr>
                <a:t>v</a:t>
              </a:r>
              <a:r>
                <a:rPr lang="en-US" altLang="zh-CN" sz="1800" b="0" baseline="-25000" dirty="0" smtClean="0">
                  <a:solidFill>
                    <a:schemeClr val="bg2">
                      <a:lumMod val="85000"/>
                      <a:lumOff val="15000"/>
                    </a:schemeClr>
                  </a:solidFill>
                </a:rPr>
                <a:t>4</a:t>
              </a:r>
            </a:p>
            <a:p>
              <a:pPr algn="just" eaLnBrk="1" hangingPunct="1">
                <a:spcBef>
                  <a:spcPct val="0"/>
                </a:spcBef>
                <a:buClrTx/>
                <a:buSzTx/>
                <a:buFontTx/>
                <a:buNone/>
                <a:defRPr/>
              </a:pPr>
              <a:endParaRPr lang="en-US" altLang="zh-CN" sz="1800" b="0" dirty="0" smtClean="0">
                <a:solidFill>
                  <a:schemeClr val="bg2">
                    <a:lumMod val="85000"/>
                    <a:lumOff val="15000"/>
                  </a:schemeClr>
                </a:solidFill>
              </a:endParaRPr>
            </a:p>
          </p:txBody>
        </p:sp>
      </p:grpSp>
      <p:cxnSp>
        <p:nvCxnSpPr>
          <p:cNvPr id="4" name="直接连接符 3"/>
          <p:cNvCxnSpPr>
            <a:cxnSpLocks noChangeShapeType="1"/>
            <a:endCxn id="9244" idx="3"/>
          </p:cNvCxnSpPr>
          <p:nvPr/>
        </p:nvCxnSpPr>
        <p:spPr bwMode="auto">
          <a:xfrm flipV="1">
            <a:off x="5634038" y="4486275"/>
            <a:ext cx="485775" cy="481013"/>
          </a:xfrm>
          <a:prstGeom prst="line">
            <a:avLst/>
          </a:prstGeom>
          <a:noFill/>
          <a:ln w="28575"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54"/>
          <p:cNvCxnSpPr>
            <a:cxnSpLocks noChangeShapeType="1"/>
            <a:stCxn id="9246" idx="0"/>
          </p:cNvCxnSpPr>
          <p:nvPr/>
        </p:nvCxnSpPr>
        <p:spPr bwMode="auto">
          <a:xfrm flipV="1">
            <a:off x="6135688" y="4991100"/>
            <a:ext cx="506412" cy="504825"/>
          </a:xfrm>
          <a:prstGeom prst="line">
            <a:avLst/>
          </a:prstGeom>
          <a:noFill/>
          <a:ln w="28575"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连接符 56"/>
          <p:cNvCxnSpPr>
            <a:cxnSpLocks noChangeShapeType="1"/>
            <a:stCxn id="9251" idx="2"/>
            <a:endCxn id="9251" idx="4"/>
          </p:cNvCxnSpPr>
          <p:nvPr/>
        </p:nvCxnSpPr>
        <p:spPr bwMode="auto">
          <a:xfrm>
            <a:off x="5514975" y="6427788"/>
            <a:ext cx="1247775" cy="0"/>
          </a:xfrm>
          <a:prstGeom prst="line">
            <a:avLst/>
          </a:prstGeom>
          <a:noFill/>
          <a:ln w="28575"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9412"/>
                                        </p:tgtEl>
                                        <p:attrNameLst>
                                          <p:attrName>style.visibility</p:attrName>
                                        </p:attrNameLst>
                                      </p:cBhvr>
                                      <p:to>
                                        <p:strVal val="visible"/>
                                      </p:to>
                                    </p:set>
                                    <p:anim calcmode="lin" valueType="num">
                                      <p:cBhvr additive="base">
                                        <p:cTn id="7" dur="500" fill="hold"/>
                                        <p:tgtEl>
                                          <p:spTgt spid="609412"/>
                                        </p:tgtEl>
                                        <p:attrNameLst>
                                          <p:attrName>ppt_x</p:attrName>
                                        </p:attrNameLst>
                                      </p:cBhvr>
                                      <p:tavLst>
                                        <p:tav tm="0">
                                          <p:val>
                                            <p:strVal val="#ppt_x"/>
                                          </p:val>
                                        </p:tav>
                                        <p:tav tm="100000">
                                          <p:val>
                                            <p:strVal val="#ppt_x"/>
                                          </p:val>
                                        </p:tav>
                                      </p:tavLst>
                                    </p:anim>
                                    <p:anim calcmode="lin" valueType="num">
                                      <p:cBhvr additive="base">
                                        <p:cTn id="8" dur="500" fill="hold"/>
                                        <p:tgtEl>
                                          <p:spTgt spid="6094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9384"/>
                                        </p:tgtEl>
                                        <p:attrNameLst>
                                          <p:attrName>style.visibility</p:attrName>
                                        </p:attrNameLst>
                                      </p:cBhvr>
                                      <p:to>
                                        <p:strVal val="visible"/>
                                      </p:to>
                                    </p:set>
                                    <p:anim calcmode="lin" valueType="num">
                                      <p:cBhvr additive="base">
                                        <p:cTn id="13" dur="500" fill="hold"/>
                                        <p:tgtEl>
                                          <p:spTgt spid="609384"/>
                                        </p:tgtEl>
                                        <p:attrNameLst>
                                          <p:attrName>ppt_x</p:attrName>
                                        </p:attrNameLst>
                                      </p:cBhvr>
                                      <p:tavLst>
                                        <p:tav tm="0">
                                          <p:val>
                                            <p:strVal val="#ppt_x"/>
                                          </p:val>
                                        </p:tav>
                                        <p:tav tm="100000">
                                          <p:val>
                                            <p:strVal val="#ppt_x"/>
                                          </p:val>
                                        </p:tav>
                                      </p:tavLst>
                                    </p:anim>
                                    <p:anim calcmode="lin" valueType="num">
                                      <p:cBhvr additive="base">
                                        <p:cTn id="14" dur="500" fill="hold"/>
                                        <p:tgtEl>
                                          <p:spTgt spid="60938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09390"/>
                                        </p:tgtEl>
                                        <p:attrNameLst>
                                          <p:attrName>style.visibility</p:attrName>
                                        </p:attrNameLst>
                                      </p:cBhvr>
                                      <p:to>
                                        <p:strVal val="visible"/>
                                      </p:to>
                                    </p:set>
                                    <p:anim calcmode="lin" valueType="num">
                                      <p:cBhvr additive="base">
                                        <p:cTn id="19" dur="500" fill="hold"/>
                                        <p:tgtEl>
                                          <p:spTgt spid="609390"/>
                                        </p:tgtEl>
                                        <p:attrNameLst>
                                          <p:attrName>ppt_x</p:attrName>
                                        </p:attrNameLst>
                                      </p:cBhvr>
                                      <p:tavLst>
                                        <p:tav tm="0">
                                          <p:val>
                                            <p:strVal val="#ppt_x"/>
                                          </p:val>
                                        </p:tav>
                                        <p:tav tm="100000">
                                          <p:val>
                                            <p:strVal val="#ppt_x"/>
                                          </p:val>
                                        </p:tav>
                                      </p:tavLst>
                                    </p:anim>
                                    <p:anim calcmode="lin" valueType="num">
                                      <p:cBhvr additive="base">
                                        <p:cTn id="20" dur="500" fill="hold"/>
                                        <p:tgtEl>
                                          <p:spTgt spid="60939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09413"/>
                                        </p:tgtEl>
                                        <p:attrNameLst>
                                          <p:attrName>style.visibility</p:attrName>
                                        </p:attrNameLst>
                                      </p:cBhvr>
                                      <p:to>
                                        <p:strVal val="visible"/>
                                      </p:to>
                                    </p:set>
                                    <p:anim calcmode="lin" valueType="num">
                                      <p:cBhvr additive="base">
                                        <p:cTn id="25" dur="500" fill="hold"/>
                                        <p:tgtEl>
                                          <p:spTgt spid="609413"/>
                                        </p:tgtEl>
                                        <p:attrNameLst>
                                          <p:attrName>ppt_x</p:attrName>
                                        </p:attrNameLst>
                                      </p:cBhvr>
                                      <p:tavLst>
                                        <p:tav tm="0">
                                          <p:val>
                                            <p:strVal val="#ppt_x"/>
                                          </p:val>
                                        </p:tav>
                                        <p:tav tm="100000">
                                          <p:val>
                                            <p:strVal val="#ppt_x"/>
                                          </p:val>
                                        </p:tav>
                                      </p:tavLst>
                                    </p:anim>
                                    <p:anim calcmode="lin" valueType="num">
                                      <p:cBhvr additive="base">
                                        <p:cTn id="26" dur="500" fill="hold"/>
                                        <p:tgtEl>
                                          <p:spTgt spid="60941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09447"/>
                                        </p:tgtEl>
                                        <p:attrNameLst>
                                          <p:attrName>style.visibility</p:attrName>
                                        </p:attrNameLst>
                                      </p:cBhvr>
                                      <p:to>
                                        <p:strVal val="visible"/>
                                      </p:to>
                                    </p:set>
                                    <p:animEffect transition="in" filter="fade">
                                      <p:cBhvr>
                                        <p:cTn id="42" dur="500"/>
                                        <p:tgtEl>
                                          <p:spTgt spid="60944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09448"/>
                                        </p:tgtEl>
                                        <p:attrNameLst>
                                          <p:attrName>style.visibility</p:attrName>
                                        </p:attrNameLst>
                                      </p:cBhvr>
                                      <p:to>
                                        <p:strVal val="visible"/>
                                      </p:to>
                                    </p:set>
                                    <p:animEffect transition="in" filter="fade">
                                      <p:cBhvr>
                                        <p:cTn id="52" dur="500"/>
                                        <p:tgtEl>
                                          <p:spTgt spid="60944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500"/>
                                        <p:tgtEl>
                                          <p:spTgt spid="5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09449"/>
                                        </p:tgtEl>
                                        <p:attrNameLst>
                                          <p:attrName>style.visibility</p:attrName>
                                        </p:attrNameLst>
                                      </p:cBhvr>
                                      <p:to>
                                        <p:strVal val="visible"/>
                                      </p:to>
                                    </p:set>
                                    <p:animEffect transition="in" filter="fade">
                                      <p:cBhvr>
                                        <p:cTn id="62" dur="500"/>
                                        <p:tgtEl>
                                          <p:spTgt spid="60944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500"/>
                                        <p:tgtEl>
                                          <p:spTgt spid="5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09450"/>
                                        </p:tgtEl>
                                        <p:attrNameLst>
                                          <p:attrName>style.visibility</p:attrName>
                                        </p:attrNameLst>
                                      </p:cBhvr>
                                      <p:to>
                                        <p:strVal val="visible"/>
                                      </p:to>
                                    </p:set>
                                    <p:animEffect transition="in" filter="fade">
                                      <p:cBhvr>
                                        <p:cTn id="72" dur="500"/>
                                        <p:tgtEl>
                                          <p:spTgt spid="609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384" grpId="0"/>
      <p:bldP spid="609390" grpId="0" animBg="1"/>
      <p:bldP spid="609412" grpId="0"/>
      <p:bldP spid="609413" grpId="0" animBg="1"/>
      <p:bldP spid="609447" grpId="0"/>
      <p:bldP spid="609448" grpId="0"/>
      <p:bldP spid="609449" grpId="0"/>
      <p:bldP spid="609450"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2"/>
          </p:nvPr>
        </p:nvSpPr>
        <p:spPr>
          <a:xfrm>
            <a:off x="7080250" y="6361113"/>
            <a:ext cx="1905000" cy="457200"/>
          </a:xfrm>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F5DA7799-0652-401F-9F79-70AC42EF513F}" type="slidenum">
              <a:rPr kumimoji="0" lang="zh-CN" altLang="en-US" sz="1400" smtClean="0">
                <a:solidFill>
                  <a:schemeClr val="bg2">
                    <a:lumMod val="85000"/>
                    <a:lumOff val="15000"/>
                  </a:schemeClr>
                </a:solidFill>
              </a:rPr>
              <a:pPr>
                <a:spcBef>
                  <a:spcPct val="0"/>
                </a:spcBef>
                <a:buClrTx/>
                <a:buSzTx/>
                <a:buFontTx/>
                <a:buNone/>
                <a:defRPr/>
              </a:pPr>
              <a:t>6</a:t>
            </a:fld>
            <a:endParaRPr kumimoji="0" lang="en-US" altLang="zh-CN" sz="1400" smtClean="0">
              <a:solidFill>
                <a:schemeClr val="bg2">
                  <a:lumMod val="85000"/>
                  <a:lumOff val="15000"/>
                </a:schemeClr>
              </a:solidFill>
            </a:endParaRPr>
          </a:p>
        </p:txBody>
      </p:sp>
      <p:sp>
        <p:nvSpPr>
          <p:cNvPr id="748547" name="Text Box 3"/>
          <p:cNvSpPr txBox="1">
            <a:spLocks noChangeArrowheads="1"/>
          </p:cNvSpPr>
          <p:nvPr/>
        </p:nvSpPr>
        <p:spPr bwMode="auto">
          <a:xfrm>
            <a:off x="358775" y="869950"/>
            <a:ext cx="8328025" cy="831850"/>
          </a:xfrm>
          <a:prstGeom prst="rect">
            <a:avLst/>
          </a:prstGeom>
          <a:solidFill>
            <a:srgbClr val="1C3146"/>
          </a:solidFill>
          <a:ln>
            <a:noFill/>
          </a:ln>
          <a:effec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None/>
              <a:defRPr/>
            </a:pPr>
            <a:r>
              <a:rPr lang="zh-CN" altLang="en-US" sz="2400" dirty="0">
                <a:solidFill>
                  <a:srgbClr val="FF6600"/>
                </a:solidFill>
              </a:rPr>
              <a:t>定义</a:t>
            </a:r>
            <a:r>
              <a:rPr lang="en-US" altLang="zh-CN" sz="2400" dirty="0">
                <a:solidFill>
                  <a:srgbClr val="FF6600"/>
                </a:solidFill>
              </a:rPr>
              <a:t>3</a:t>
            </a:r>
            <a:r>
              <a:rPr lang="en-US" altLang="zh-CN" sz="2400" dirty="0" smtClean="0">
                <a:solidFill>
                  <a:srgbClr val="FF6600"/>
                </a:solidFill>
              </a:rPr>
              <a:t> </a:t>
            </a:r>
            <a:r>
              <a:rPr lang="zh-CN" altLang="en-US" sz="2400" dirty="0" smtClean="0"/>
              <a:t>如果不能通过加边使得匹配</a:t>
            </a:r>
            <a:r>
              <a:rPr lang="en-US" altLang="zh-CN" sz="2400" dirty="0" smtClean="0"/>
              <a:t>M</a:t>
            </a:r>
            <a:r>
              <a:rPr lang="zh-CN" altLang="en-US" sz="2400" dirty="0" smtClean="0"/>
              <a:t>增大</a:t>
            </a:r>
            <a:r>
              <a:rPr lang="en-US" altLang="zh-CN" sz="2400" dirty="0" smtClean="0"/>
              <a:t>, </a:t>
            </a:r>
            <a:r>
              <a:rPr lang="zh-CN" altLang="en-US" sz="2400" dirty="0" smtClean="0"/>
              <a:t>称</a:t>
            </a:r>
            <a:r>
              <a:rPr lang="en-US" altLang="zh-CN" sz="2400" dirty="0" smtClean="0"/>
              <a:t>M</a:t>
            </a:r>
            <a:r>
              <a:rPr lang="zh-CN" altLang="en-US" sz="2400" dirty="0" smtClean="0"/>
              <a:t>是图</a:t>
            </a:r>
            <a:r>
              <a:rPr lang="en-US" altLang="zh-CN" sz="2400" dirty="0" smtClean="0"/>
              <a:t>G</a:t>
            </a:r>
            <a:r>
              <a:rPr lang="zh-CN" altLang="en-US" sz="2400" dirty="0" smtClean="0"/>
              <a:t>的</a:t>
            </a:r>
            <a:r>
              <a:rPr lang="zh-CN" altLang="en-US" sz="2400" dirty="0" smtClean="0">
                <a:solidFill>
                  <a:srgbClr val="FFFF00"/>
                </a:solidFill>
              </a:rPr>
              <a:t>极大匹配</a:t>
            </a:r>
            <a:r>
              <a:rPr lang="en-US" altLang="zh-CN" sz="2400" dirty="0" smtClean="0"/>
              <a:t>(</a:t>
            </a:r>
            <a:r>
              <a:rPr lang="en-US" altLang="zh-CN" sz="2400" b="0" dirty="0" smtClean="0"/>
              <a:t>maximal</a:t>
            </a:r>
            <a:r>
              <a:rPr lang="en-US" altLang="zh-CN" sz="2400" dirty="0" smtClean="0"/>
              <a:t> </a:t>
            </a:r>
            <a:r>
              <a:rPr lang="en-US" altLang="zh-CN" sz="2400" b="0" dirty="0" smtClean="0"/>
              <a:t>matching</a:t>
            </a:r>
            <a:r>
              <a:rPr lang="en-US" altLang="zh-CN" sz="2400" dirty="0" smtClean="0"/>
              <a:t>);  </a:t>
            </a:r>
            <a:endParaRPr lang="zh-CN" altLang="en-US" sz="2400" dirty="0" smtClean="0"/>
          </a:p>
        </p:txBody>
      </p:sp>
      <p:sp>
        <p:nvSpPr>
          <p:cNvPr id="748601" name="Text Box 57"/>
          <p:cNvSpPr txBox="1">
            <a:spLocks noChangeArrowheads="1"/>
          </p:cNvSpPr>
          <p:nvPr/>
        </p:nvSpPr>
        <p:spPr bwMode="auto">
          <a:xfrm>
            <a:off x="358775" y="5634038"/>
            <a:ext cx="8328025" cy="461962"/>
          </a:xfrm>
          <a:prstGeom prst="rect">
            <a:avLst/>
          </a:prstGeom>
          <a:solidFill>
            <a:srgbClr val="10203A"/>
          </a:solidFill>
          <a:ln>
            <a:noFill/>
          </a:ln>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dirty="0"/>
              <a:t>注</a:t>
            </a:r>
            <a:r>
              <a:rPr lang="en-US" altLang="zh-CN" sz="2400" dirty="0"/>
              <a:t>: (1)</a:t>
            </a:r>
            <a:r>
              <a:rPr lang="zh-CN" altLang="en-US" sz="2400" dirty="0"/>
              <a:t>极大匹配不一定是最大匹配</a:t>
            </a:r>
            <a:r>
              <a:rPr lang="en-US" altLang="zh-CN" sz="2400" dirty="0"/>
              <a:t>, </a:t>
            </a:r>
            <a:r>
              <a:rPr lang="zh-CN" altLang="en-US" sz="2400" dirty="0"/>
              <a:t>最大匹配一定是极大匹配</a:t>
            </a:r>
            <a:r>
              <a:rPr lang="en-US" altLang="zh-CN" sz="2400" dirty="0"/>
              <a:t>;  </a:t>
            </a:r>
            <a:endParaRPr lang="zh-CN" altLang="en-US" sz="2400" dirty="0"/>
          </a:p>
        </p:txBody>
      </p:sp>
      <p:grpSp>
        <p:nvGrpSpPr>
          <p:cNvPr id="3" name="组合 2"/>
          <p:cNvGrpSpPr>
            <a:grpSpLocks/>
          </p:cNvGrpSpPr>
          <p:nvPr/>
        </p:nvGrpSpPr>
        <p:grpSpPr bwMode="auto">
          <a:xfrm>
            <a:off x="2932113" y="2962275"/>
            <a:ext cx="1792287" cy="2524125"/>
            <a:chOff x="1064953" y="2659961"/>
            <a:chExt cx="1792670" cy="2524701"/>
          </a:xfrm>
        </p:grpSpPr>
        <p:grpSp>
          <p:nvGrpSpPr>
            <p:cNvPr id="9257" name="Group 56"/>
            <p:cNvGrpSpPr>
              <a:grpSpLocks/>
            </p:cNvGrpSpPr>
            <p:nvPr/>
          </p:nvGrpSpPr>
          <p:grpSpPr bwMode="auto">
            <a:xfrm>
              <a:off x="1064953" y="2699101"/>
              <a:ext cx="1792670" cy="2485561"/>
              <a:chOff x="990" y="1722"/>
              <a:chExt cx="618" cy="857"/>
            </a:xfrm>
          </p:grpSpPr>
          <p:sp>
            <p:nvSpPr>
              <p:cNvPr id="10288" name="Rectangle 29"/>
              <p:cNvSpPr>
                <a:spLocks noChangeArrowheads="1"/>
              </p:cNvSpPr>
              <p:nvPr/>
            </p:nvSpPr>
            <p:spPr bwMode="auto">
              <a:xfrm rot="-2706886">
                <a:off x="1195" y="1769"/>
                <a:ext cx="255" cy="254"/>
              </a:xfrm>
              <a:prstGeom prst="rect">
                <a:avLst/>
              </a:prstGeom>
              <a:noFill/>
              <a:ln w="28575">
                <a:solidFill>
                  <a:srgbClr val="81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10289" name="Line 30"/>
              <p:cNvSpPr>
                <a:spLocks noChangeShapeType="1"/>
              </p:cNvSpPr>
              <p:nvPr/>
            </p:nvSpPr>
            <p:spPr bwMode="auto">
              <a:xfrm>
                <a:off x="990" y="2076"/>
                <a:ext cx="618" cy="0"/>
              </a:xfrm>
              <a:prstGeom prst="line">
                <a:avLst/>
              </a:prstGeom>
              <a:noFill/>
              <a:ln w="28575">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10290" name="Line 31"/>
              <p:cNvSpPr>
                <a:spLocks noChangeShapeType="1"/>
              </p:cNvSpPr>
              <p:nvPr/>
            </p:nvSpPr>
            <p:spPr bwMode="auto">
              <a:xfrm>
                <a:off x="1320" y="1722"/>
                <a:ext cx="0" cy="348"/>
              </a:xfrm>
              <a:prstGeom prst="line">
                <a:avLst/>
              </a:prstGeom>
              <a:noFill/>
              <a:ln w="28575">
                <a:solidFill>
                  <a:srgbClr val="810080"/>
                </a:solidFill>
                <a:round/>
                <a:headEnd type="none" w="sm" len="sm"/>
                <a:tailEnd type="none"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10291" name="AutoShape 32"/>
              <p:cNvSpPr>
                <a:spLocks noChangeArrowheads="1"/>
              </p:cNvSpPr>
              <p:nvPr/>
            </p:nvSpPr>
            <p:spPr bwMode="auto">
              <a:xfrm>
                <a:off x="1106" y="2082"/>
                <a:ext cx="430" cy="310"/>
              </a:xfrm>
              <a:prstGeom prst="triangle">
                <a:avLst>
                  <a:gd name="adj" fmla="val 50000"/>
                </a:avLst>
              </a:prstGeom>
              <a:noFill/>
              <a:ln w="28575">
                <a:solidFill>
                  <a:srgbClr val="81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10292" name="Text Box 38"/>
              <p:cNvSpPr txBox="1">
                <a:spLocks noChangeArrowheads="1"/>
              </p:cNvSpPr>
              <p:nvPr/>
            </p:nvSpPr>
            <p:spPr bwMode="auto">
              <a:xfrm>
                <a:off x="1121" y="2438"/>
                <a:ext cx="435" cy="14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zh-CN" altLang="en-US" sz="2000" b="0" dirty="0" smtClean="0">
                    <a:solidFill>
                      <a:schemeClr val="bg2">
                        <a:lumMod val="85000"/>
                        <a:lumOff val="15000"/>
                      </a:schemeClr>
                    </a:solidFill>
                  </a:rPr>
                  <a:t>最大匹配</a:t>
                </a:r>
                <a:endParaRPr lang="zh-CN" altLang="en-US" sz="2000" dirty="0" smtClean="0">
                  <a:solidFill>
                    <a:schemeClr val="bg2">
                      <a:lumMod val="85000"/>
                      <a:lumOff val="15000"/>
                    </a:schemeClr>
                  </a:solidFill>
                </a:endParaRPr>
              </a:p>
            </p:txBody>
          </p:sp>
        </p:grpSp>
        <p:sp>
          <p:nvSpPr>
            <p:cNvPr id="10282" name="椭圆 1"/>
            <p:cNvSpPr>
              <a:spLocks noChangeArrowheads="1"/>
            </p:cNvSpPr>
            <p:nvPr/>
          </p:nvSpPr>
          <p:spPr bwMode="auto">
            <a:xfrm>
              <a:off x="2525765" y="3180780"/>
              <a:ext cx="46047" cy="46049"/>
            </a:xfrm>
            <a:prstGeom prst="ellipse">
              <a:avLst/>
            </a:prstGeom>
            <a:solidFill>
              <a:schemeClr val="tx1"/>
            </a:solidFill>
            <a:ln w="2857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10283" name="椭圆 29"/>
            <p:cNvSpPr>
              <a:spLocks noChangeArrowheads="1"/>
            </p:cNvSpPr>
            <p:nvPr/>
          </p:nvSpPr>
          <p:spPr bwMode="auto">
            <a:xfrm>
              <a:off x="1487318" y="3183956"/>
              <a:ext cx="46047" cy="44460"/>
            </a:xfrm>
            <a:prstGeom prst="ellipse">
              <a:avLst/>
            </a:prstGeom>
            <a:solidFill>
              <a:schemeClr val="tx1"/>
            </a:solidFill>
            <a:ln w="2857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10284" name="椭圆 30"/>
            <p:cNvSpPr>
              <a:spLocks noChangeArrowheads="1"/>
            </p:cNvSpPr>
            <p:nvPr/>
          </p:nvSpPr>
          <p:spPr bwMode="auto">
            <a:xfrm>
              <a:off x="1998602" y="2659961"/>
              <a:ext cx="46047" cy="46049"/>
            </a:xfrm>
            <a:prstGeom prst="ellipse">
              <a:avLst/>
            </a:prstGeom>
            <a:solidFill>
              <a:schemeClr val="tx1"/>
            </a:solidFill>
            <a:ln w="2857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10285" name="椭圆 31"/>
            <p:cNvSpPr>
              <a:spLocks noChangeArrowheads="1"/>
            </p:cNvSpPr>
            <p:nvPr/>
          </p:nvSpPr>
          <p:spPr bwMode="auto">
            <a:xfrm>
              <a:off x="2625798" y="4619383"/>
              <a:ext cx="46048" cy="46049"/>
            </a:xfrm>
            <a:prstGeom prst="ellipse">
              <a:avLst/>
            </a:prstGeom>
            <a:solidFill>
              <a:schemeClr val="tx1"/>
            </a:solidFill>
            <a:ln w="2857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10286" name="椭圆 32"/>
            <p:cNvSpPr>
              <a:spLocks noChangeArrowheads="1"/>
            </p:cNvSpPr>
            <p:nvPr/>
          </p:nvSpPr>
          <p:spPr bwMode="auto">
            <a:xfrm>
              <a:off x="1998602" y="3709538"/>
              <a:ext cx="46047" cy="46048"/>
            </a:xfrm>
            <a:prstGeom prst="ellipse">
              <a:avLst/>
            </a:prstGeom>
            <a:solidFill>
              <a:schemeClr val="tx1"/>
            </a:solidFill>
            <a:ln w="2857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10287" name="椭圆 33"/>
            <p:cNvSpPr>
              <a:spLocks noChangeArrowheads="1"/>
            </p:cNvSpPr>
            <p:nvPr/>
          </p:nvSpPr>
          <p:spPr bwMode="auto">
            <a:xfrm flipH="1">
              <a:off x="1379345" y="4619383"/>
              <a:ext cx="44459" cy="46049"/>
            </a:xfrm>
            <a:prstGeom prst="ellipse">
              <a:avLst/>
            </a:prstGeom>
            <a:solidFill>
              <a:schemeClr val="tx1"/>
            </a:solidFill>
            <a:ln w="2857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grpSp>
      <p:sp>
        <p:nvSpPr>
          <p:cNvPr id="35" name="Line 33"/>
          <p:cNvSpPr>
            <a:spLocks noChangeShapeType="1"/>
          </p:cNvSpPr>
          <p:nvPr/>
        </p:nvSpPr>
        <p:spPr bwMode="auto">
          <a:xfrm>
            <a:off x="3262313" y="4943475"/>
            <a:ext cx="1254125" cy="0"/>
          </a:xfrm>
          <a:prstGeom prst="line">
            <a:avLst/>
          </a:prstGeom>
          <a:noFill/>
          <a:ln w="28575">
            <a:solidFill>
              <a:schemeClr val="hlink"/>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6" name="Line 34"/>
          <p:cNvSpPr>
            <a:spLocks noChangeShapeType="1"/>
          </p:cNvSpPr>
          <p:nvPr/>
        </p:nvSpPr>
        <p:spPr bwMode="auto">
          <a:xfrm>
            <a:off x="3894138" y="2987675"/>
            <a:ext cx="522287" cy="520700"/>
          </a:xfrm>
          <a:prstGeom prst="line">
            <a:avLst/>
          </a:prstGeom>
          <a:noFill/>
          <a:ln w="28575">
            <a:solidFill>
              <a:schemeClr val="hlink"/>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37" name="Line 35"/>
          <p:cNvSpPr>
            <a:spLocks noChangeShapeType="1"/>
          </p:cNvSpPr>
          <p:nvPr/>
        </p:nvSpPr>
        <p:spPr bwMode="auto">
          <a:xfrm flipH="1" flipV="1">
            <a:off x="3373438" y="3513138"/>
            <a:ext cx="517525" cy="514350"/>
          </a:xfrm>
          <a:prstGeom prst="line">
            <a:avLst/>
          </a:prstGeom>
          <a:noFill/>
          <a:ln w="28575">
            <a:solidFill>
              <a:schemeClr val="hlink"/>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grpSp>
        <p:nvGrpSpPr>
          <p:cNvPr id="4" name="组合 3"/>
          <p:cNvGrpSpPr>
            <a:grpSpLocks/>
          </p:cNvGrpSpPr>
          <p:nvPr/>
        </p:nvGrpSpPr>
        <p:grpSpPr bwMode="auto">
          <a:xfrm>
            <a:off x="5562600" y="3643313"/>
            <a:ext cx="2690813" cy="1833562"/>
            <a:chOff x="4038600" y="3352798"/>
            <a:chExt cx="2690408" cy="1833287"/>
          </a:xfrm>
        </p:grpSpPr>
        <p:grpSp>
          <p:nvGrpSpPr>
            <p:cNvPr id="9241" name="Group 55"/>
            <p:cNvGrpSpPr>
              <a:grpSpLocks/>
            </p:cNvGrpSpPr>
            <p:nvPr/>
          </p:nvGrpSpPr>
          <p:grpSpPr bwMode="auto">
            <a:xfrm>
              <a:off x="4038600" y="3352798"/>
              <a:ext cx="2690408" cy="1833287"/>
              <a:chOff x="2436" y="1896"/>
              <a:chExt cx="876" cy="597"/>
            </a:xfrm>
          </p:grpSpPr>
          <p:sp>
            <p:nvSpPr>
              <p:cNvPr id="10269" name="Line 41"/>
              <p:cNvSpPr>
                <a:spLocks noChangeShapeType="1"/>
              </p:cNvSpPr>
              <p:nvPr/>
            </p:nvSpPr>
            <p:spPr bwMode="auto">
              <a:xfrm>
                <a:off x="2442" y="1908"/>
                <a:ext cx="288" cy="90"/>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10270" name="Line 42"/>
              <p:cNvSpPr>
                <a:spLocks noChangeShapeType="1"/>
              </p:cNvSpPr>
              <p:nvPr/>
            </p:nvSpPr>
            <p:spPr bwMode="auto">
              <a:xfrm flipH="1">
                <a:off x="2436" y="2190"/>
                <a:ext cx="282" cy="60"/>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10271" name="Line 45"/>
              <p:cNvSpPr>
                <a:spLocks noChangeShapeType="1"/>
              </p:cNvSpPr>
              <p:nvPr/>
            </p:nvSpPr>
            <p:spPr bwMode="auto">
              <a:xfrm>
                <a:off x="3048" y="1896"/>
                <a:ext cx="0" cy="402"/>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10272" name="Line 46"/>
              <p:cNvSpPr>
                <a:spLocks noChangeShapeType="1"/>
              </p:cNvSpPr>
              <p:nvPr/>
            </p:nvSpPr>
            <p:spPr bwMode="auto">
              <a:xfrm flipH="1">
                <a:off x="2730" y="1896"/>
                <a:ext cx="318" cy="102"/>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10273" name="Line 47"/>
              <p:cNvSpPr>
                <a:spLocks noChangeShapeType="1"/>
              </p:cNvSpPr>
              <p:nvPr/>
            </p:nvSpPr>
            <p:spPr bwMode="auto">
              <a:xfrm>
                <a:off x="2712" y="2184"/>
                <a:ext cx="336" cy="120"/>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10274" name="Line 48"/>
              <p:cNvSpPr>
                <a:spLocks noChangeShapeType="1"/>
              </p:cNvSpPr>
              <p:nvPr/>
            </p:nvSpPr>
            <p:spPr bwMode="auto">
              <a:xfrm>
                <a:off x="2724" y="2004"/>
                <a:ext cx="588" cy="0"/>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10275" name="Line 49"/>
              <p:cNvSpPr>
                <a:spLocks noChangeShapeType="1"/>
              </p:cNvSpPr>
              <p:nvPr/>
            </p:nvSpPr>
            <p:spPr bwMode="auto">
              <a:xfrm>
                <a:off x="2436" y="2250"/>
                <a:ext cx="6" cy="18"/>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10276" name="Line 50"/>
              <p:cNvSpPr>
                <a:spLocks noChangeShapeType="1"/>
              </p:cNvSpPr>
              <p:nvPr/>
            </p:nvSpPr>
            <p:spPr bwMode="auto">
              <a:xfrm>
                <a:off x="2436" y="2250"/>
                <a:ext cx="876" cy="4"/>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10277" name="Line 51"/>
              <p:cNvSpPr>
                <a:spLocks noChangeShapeType="1"/>
              </p:cNvSpPr>
              <p:nvPr/>
            </p:nvSpPr>
            <p:spPr bwMode="auto">
              <a:xfrm flipH="1">
                <a:off x="2436" y="1998"/>
                <a:ext cx="288" cy="258"/>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10278" name="Text Box 52"/>
              <p:cNvSpPr txBox="1">
                <a:spLocks noChangeArrowheads="1"/>
              </p:cNvSpPr>
              <p:nvPr/>
            </p:nvSpPr>
            <p:spPr bwMode="auto">
              <a:xfrm>
                <a:off x="2712" y="2357"/>
                <a:ext cx="436" cy="13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zh-CN" altLang="en-US" sz="2000" b="0" smtClean="0">
                    <a:solidFill>
                      <a:schemeClr val="bg2">
                        <a:lumMod val="85000"/>
                        <a:lumOff val="15000"/>
                      </a:schemeClr>
                    </a:solidFill>
                  </a:rPr>
                  <a:t>完美匹配</a:t>
                </a:r>
                <a:endParaRPr lang="zh-CN" altLang="en-US" sz="2000" smtClean="0">
                  <a:solidFill>
                    <a:schemeClr val="bg2">
                      <a:lumMod val="85000"/>
                      <a:lumOff val="15000"/>
                    </a:schemeClr>
                  </a:solidFill>
                </a:endParaRPr>
              </a:p>
            </p:txBody>
          </p:sp>
          <p:sp>
            <p:nvSpPr>
              <p:cNvPr id="10279" name="Line 44"/>
              <p:cNvSpPr>
                <a:spLocks noChangeShapeType="1"/>
              </p:cNvSpPr>
              <p:nvPr/>
            </p:nvSpPr>
            <p:spPr bwMode="auto">
              <a:xfrm flipV="1">
                <a:off x="3051" y="2250"/>
                <a:ext cx="261" cy="54"/>
              </a:xfrm>
              <a:prstGeom prst="line">
                <a:avLst/>
              </a:prstGeom>
              <a:noFill/>
              <a:ln w="28575">
                <a:solidFill>
                  <a:srgbClr val="810080"/>
                </a:solidFill>
                <a:round/>
                <a:headEnd type="oval" w="med" len="med"/>
                <a:tailEnd type="oval" w="med" len="me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10280" name="Line 40"/>
              <p:cNvSpPr>
                <a:spLocks noChangeShapeType="1"/>
              </p:cNvSpPr>
              <p:nvPr/>
            </p:nvSpPr>
            <p:spPr bwMode="auto">
              <a:xfrm>
                <a:off x="2723" y="2004"/>
                <a:ext cx="0" cy="180"/>
              </a:xfrm>
              <a:prstGeom prst="line">
                <a:avLst/>
              </a:prstGeom>
              <a:noFill/>
              <a:ln w="28575">
                <a:solidFill>
                  <a:srgbClr val="810080"/>
                </a:solidFill>
                <a:round/>
                <a:headEnd type="oval" w="med" len="med"/>
                <a:tailEnd type="oval" w="med" len="me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grpSp>
        <p:sp>
          <p:nvSpPr>
            <p:cNvPr id="10266" name="Line 40"/>
            <p:cNvSpPr>
              <a:spLocks noChangeShapeType="1"/>
            </p:cNvSpPr>
            <p:nvPr/>
          </p:nvSpPr>
          <p:spPr bwMode="auto">
            <a:xfrm flipH="1">
              <a:off x="4075108" y="3389305"/>
              <a:ext cx="4761" cy="1044418"/>
            </a:xfrm>
            <a:prstGeom prst="line">
              <a:avLst/>
            </a:prstGeom>
            <a:noFill/>
            <a:ln w="28575">
              <a:solidFill>
                <a:srgbClr val="810080"/>
              </a:solidFill>
              <a:round/>
              <a:headEnd type="oval" w="med" len="med"/>
              <a:tailEnd type="oval" w="med" len="me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10267" name="Line 40"/>
            <p:cNvSpPr>
              <a:spLocks noChangeShapeType="1"/>
            </p:cNvSpPr>
            <p:nvPr/>
          </p:nvSpPr>
          <p:spPr bwMode="auto">
            <a:xfrm>
              <a:off x="6729008" y="3703582"/>
              <a:ext cx="0" cy="736490"/>
            </a:xfrm>
            <a:prstGeom prst="line">
              <a:avLst/>
            </a:prstGeom>
            <a:noFill/>
            <a:ln w="28575">
              <a:solidFill>
                <a:srgbClr val="810080"/>
              </a:solidFill>
              <a:round/>
              <a:headEnd type="oval" w="med" len="med"/>
              <a:tailEnd type="oval" w="med" len="me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10268" name="Line 40"/>
            <p:cNvSpPr>
              <a:spLocks noChangeShapeType="1"/>
            </p:cNvSpPr>
            <p:nvPr/>
          </p:nvSpPr>
          <p:spPr bwMode="auto">
            <a:xfrm>
              <a:off x="5917917" y="3352798"/>
              <a:ext cx="811091" cy="349198"/>
            </a:xfrm>
            <a:prstGeom prst="line">
              <a:avLst/>
            </a:prstGeom>
            <a:noFill/>
            <a:ln w="28575">
              <a:solidFill>
                <a:srgbClr val="810080"/>
              </a:solidFill>
              <a:round/>
              <a:headEnd type="oval" w="med" len="med"/>
              <a:tailEnd type="oval" w="med" len="me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grpSp>
      <p:sp>
        <p:nvSpPr>
          <p:cNvPr id="46" name="Line 40"/>
          <p:cNvSpPr>
            <a:spLocks noChangeShapeType="1"/>
          </p:cNvSpPr>
          <p:nvPr/>
        </p:nvSpPr>
        <p:spPr bwMode="auto">
          <a:xfrm>
            <a:off x="6443663" y="3975100"/>
            <a:ext cx="0" cy="552450"/>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47" name="Line 40"/>
          <p:cNvSpPr>
            <a:spLocks noChangeShapeType="1"/>
          </p:cNvSpPr>
          <p:nvPr/>
        </p:nvSpPr>
        <p:spPr bwMode="auto">
          <a:xfrm flipH="1">
            <a:off x="5592763" y="3686175"/>
            <a:ext cx="4762" cy="1044575"/>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48" name="Line 40"/>
          <p:cNvSpPr>
            <a:spLocks noChangeShapeType="1"/>
          </p:cNvSpPr>
          <p:nvPr/>
        </p:nvSpPr>
        <p:spPr bwMode="auto">
          <a:xfrm>
            <a:off x="8251825" y="3994150"/>
            <a:ext cx="0" cy="736600"/>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50" name="Line 40"/>
          <p:cNvSpPr>
            <a:spLocks noChangeShapeType="1"/>
          </p:cNvSpPr>
          <p:nvPr/>
        </p:nvSpPr>
        <p:spPr bwMode="auto">
          <a:xfrm flipH="1">
            <a:off x="7442200" y="3641725"/>
            <a:ext cx="0" cy="1254125"/>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42" name="Text Box 3"/>
          <p:cNvSpPr txBox="1">
            <a:spLocks noChangeArrowheads="1"/>
          </p:cNvSpPr>
          <p:nvPr/>
        </p:nvSpPr>
        <p:spPr bwMode="auto">
          <a:xfrm>
            <a:off x="358775" y="1731963"/>
            <a:ext cx="8328025" cy="1200150"/>
          </a:xfrm>
          <a:prstGeom prst="rect">
            <a:avLst/>
          </a:prstGeom>
          <a:solidFill>
            <a:srgbClr val="1C3146"/>
          </a:solidFill>
          <a:ln>
            <a:noFill/>
          </a:ln>
          <a:effec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None/>
              <a:defRPr/>
            </a:pPr>
            <a:r>
              <a:rPr lang="zh-CN" altLang="en-US" sz="2400" dirty="0">
                <a:solidFill>
                  <a:srgbClr val="FF6600"/>
                </a:solidFill>
              </a:rPr>
              <a:t>定义</a:t>
            </a:r>
            <a:r>
              <a:rPr lang="en-US" altLang="zh-CN" sz="2400" dirty="0">
                <a:solidFill>
                  <a:srgbClr val="FF6600"/>
                </a:solidFill>
              </a:rPr>
              <a:t>4</a:t>
            </a:r>
            <a:r>
              <a:rPr lang="en-US" altLang="zh-CN" sz="2400" dirty="0" smtClean="0">
                <a:solidFill>
                  <a:srgbClr val="FF6600"/>
                </a:solidFill>
              </a:rPr>
              <a:t> </a:t>
            </a:r>
            <a:r>
              <a:rPr lang="zh-CN" altLang="en-US" sz="2400" dirty="0" smtClean="0"/>
              <a:t>如果</a:t>
            </a:r>
            <a:r>
              <a:rPr lang="en-US" altLang="zh-CN" sz="2400" dirty="0" smtClean="0"/>
              <a:t>M</a:t>
            </a:r>
            <a:r>
              <a:rPr lang="zh-CN" altLang="en-US" sz="2400" dirty="0" smtClean="0"/>
              <a:t>是图</a:t>
            </a:r>
            <a:r>
              <a:rPr lang="en-US" altLang="zh-CN" sz="2400" dirty="0" smtClean="0"/>
              <a:t>G</a:t>
            </a:r>
            <a:r>
              <a:rPr lang="zh-CN" altLang="en-US" sz="2400" dirty="0" smtClean="0"/>
              <a:t>的包含边数最多的匹配</a:t>
            </a:r>
            <a:r>
              <a:rPr lang="en-US" altLang="zh-CN" sz="2400" dirty="0" smtClean="0"/>
              <a:t>, </a:t>
            </a:r>
            <a:r>
              <a:rPr lang="zh-CN" altLang="en-US" sz="2400" dirty="0" smtClean="0"/>
              <a:t>称</a:t>
            </a:r>
            <a:r>
              <a:rPr lang="en-US" altLang="zh-CN" sz="2400" dirty="0" smtClean="0"/>
              <a:t>M</a:t>
            </a:r>
            <a:r>
              <a:rPr lang="zh-CN" altLang="en-US" sz="2400" dirty="0" smtClean="0"/>
              <a:t>是</a:t>
            </a:r>
            <a:r>
              <a:rPr lang="en-US" altLang="zh-CN" sz="2400" dirty="0" smtClean="0"/>
              <a:t>G</a:t>
            </a:r>
            <a:r>
              <a:rPr lang="zh-CN" altLang="en-US" sz="2400" dirty="0" smtClean="0"/>
              <a:t>的一个</a:t>
            </a:r>
            <a:r>
              <a:rPr lang="zh-CN" altLang="en-US" sz="2400" dirty="0" smtClean="0">
                <a:solidFill>
                  <a:srgbClr val="FFFF00"/>
                </a:solidFill>
              </a:rPr>
              <a:t>最大匹配</a:t>
            </a:r>
            <a:r>
              <a:rPr lang="en-US" altLang="zh-CN" sz="2400" dirty="0" smtClean="0"/>
              <a:t>(</a:t>
            </a:r>
            <a:r>
              <a:rPr lang="en-US" altLang="zh-CN" sz="2400" b="0" dirty="0" smtClean="0"/>
              <a:t>maximum</a:t>
            </a:r>
            <a:r>
              <a:rPr lang="en-US" altLang="zh-CN" sz="2400" dirty="0" smtClean="0"/>
              <a:t> </a:t>
            </a:r>
            <a:r>
              <a:rPr lang="en-US" altLang="zh-CN" sz="2400" b="0" dirty="0" smtClean="0"/>
              <a:t>matching</a:t>
            </a:r>
            <a:r>
              <a:rPr lang="en-US" altLang="zh-CN" sz="2400" dirty="0" smtClean="0"/>
              <a:t>). </a:t>
            </a:r>
            <a:r>
              <a:rPr lang="zh-CN" altLang="en-US" sz="2400" dirty="0" smtClean="0"/>
              <a:t>特别地</a:t>
            </a:r>
            <a:r>
              <a:rPr lang="en-US" altLang="zh-CN" sz="2400" dirty="0" smtClean="0"/>
              <a:t>,  </a:t>
            </a:r>
            <a:r>
              <a:rPr lang="zh-CN" altLang="en-US" sz="2400" dirty="0" smtClean="0"/>
              <a:t>若最大匹配饱和了</a:t>
            </a:r>
            <a:r>
              <a:rPr lang="en-US" altLang="zh-CN" sz="2400" dirty="0" smtClean="0"/>
              <a:t>G</a:t>
            </a:r>
            <a:r>
              <a:rPr lang="zh-CN" altLang="en-US" sz="2400" dirty="0" smtClean="0"/>
              <a:t>的所有顶点</a:t>
            </a:r>
            <a:r>
              <a:rPr lang="en-US" altLang="zh-CN" sz="2400" dirty="0" smtClean="0"/>
              <a:t>,  </a:t>
            </a:r>
            <a:r>
              <a:rPr lang="zh-CN" altLang="en-US" sz="2400" dirty="0" smtClean="0"/>
              <a:t>称它为</a:t>
            </a:r>
            <a:r>
              <a:rPr lang="en-US" altLang="zh-CN" sz="2400" dirty="0" smtClean="0"/>
              <a:t>G</a:t>
            </a:r>
            <a:r>
              <a:rPr lang="zh-CN" altLang="en-US" sz="2400" dirty="0" smtClean="0"/>
              <a:t>的一个</a:t>
            </a:r>
            <a:r>
              <a:rPr lang="zh-CN" altLang="en-US" sz="2400" dirty="0" smtClean="0">
                <a:solidFill>
                  <a:srgbClr val="FFFF00"/>
                </a:solidFill>
              </a:rPr>
              <a:t>完美匹配</a:t>
            </a:r>
            <a:r>
              <a:rPr lang="en-US" altLang="zh-CN" sz="2400" dirty="0" smtClean="0"/>
              <a:t>(</a:t>
            </a:r>
            <a:r>
              <a:rPr lang="en-US" altLang="zh-CN" sz="2400" b="0" dirty="0" smtClean="0"/>
              <a:t>perfect</a:t>
            </a:r>
            <a:r>
              <a:rPr lang="en-US" altLang="zh-CN" sz="2400" dirty="0" smtClean="0"/>
              <a:t> </a:t>
            </a:r>
            <a:r>
              <a:rPr lang="en-US" altLang="zh-CN" sz="2400" b="0" dirty="0" smtClean="0"/>
              <a:t>matching</a:t>
            </a:r>
            <a:r>
              <a:rPr lang="en-US" altLang="zh-CN" sz="2400" dirty="0" smtClean="0"/>
              <a:t>).</a:t>
            </a:r>
            <a:endParaRPr lang="zh-CN" altLang="en-US" sz="2400" dirty="0" smtClean="0"/>
          </a:p>
        </p:txBody>
      </p:sp>
      <p:grpSp>
        <p:nvGrpSpPr>
          <p:cNvPr id="7" name="组合 6"/>
          <p:cNvGrpSpPr>
            <a:grpSpLocks/>
          </p:cNvGrpSpPr>
          <p:nvPr/>
        </p:nvGrpSpPr>
        <p:grpSpPr bwMode="auto">
          <a:xfrm>
            <a:off x="946150" y="3868738"/>
            <a:ext cx="1262063" cy="1617662"/>
            <a:chOff x="973848" y="3674462"/>
            <a:chExt cx="1261831" cy="1617174"/>
          </a:xfrm>
        </p:grpSpPr>
        <p:grpSp>
          <p:nvGrpSpPr>
            <p:cNvPr id="9234" name="组合 5"/>
            <p:cNvGrpSpPr>
              <a:grpSpLocks/>
            </p:cNvGrpSpPr>
            <p:nvPr/>
          </p:nvGrpSpPr>
          <p:grpSpPr bwMode="auto">
            <a:xfrm>
              <a:off x="1054068" y="3674462"/>
              <a:ext cx="1031479" cy="1106150"/>
              <a:chOff x="1054068" y="3674462"/>
              <a:chExt cx="1031479" cy="1106150"/>
            </a:xfrm>
          </p:grpSpPr>
          <p:sp>
            <p:nvSpPr>
              <p:cNvPr id="10260" name="Line 41"/>
              <p:cNvSpPr>
                <a:spLocks noChangeShapeType="1"/>
              </p:cNvSpPr>
              <p:nvPr/>
            </p:nvSpPr>
            <p:spPr bwMode="auto">
              <a:xfrm>
                <a:off x="1059557" y="3695093"/>
                <a:ext cx="965022" cy="22218"/>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10261" name="Line 41"/>
              <p:cNvSpPr>
                <a:spLocks noChangeShapeType="1"/>
              </p:cNvSpPr>
              <p:nvPr/>
            </p:nvSpPr>
            <p:spPr bwMode="auto">
              <a:xfrm>
                <a:off x="1054796" y="4739352"/>
                <a:ext cx="982481" cy="0"/>
              </a:xfrm>
              <a:prstGeom prst="line">
                <a:avLst/>
              </a:prstGeom>
              <a:noFill/>
              <a:ln w="28575">
                <a:solidFill>
                  <a:srgbClr val="81008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10262" name="Line 40"/>
              <p:cNvSpPr>
                <a:spLocks noChangeShapeType="1"/>
              </p:cNvSpPr>
              <p:nvPr/>
            </p:nvSpPr>
            <p:spPr bwMode="auto">
              <a:xfrm flipH="1">
                <a:off x="1056383" y="3677636"/>
                <a:ext cx="4762" cy="1045846"/>
              </a:xfrm>
              <a:prstGeom prst="line">
                <a:avLst/>
              </a:prstGeom>
              <a:noFill/>
              <a:ln w="28575">
                <a:solidFill>
                  <a:srgbClr val="810080"/>
                </a:solidFill>
                <a:round/>
                <a:headEnd type="oval" w="med" len="med"/>
                <a:tailEnd type="oval" w="med" len="me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10263" name="椭圆 4"/>
              <p:cNvSpPr>
                <a:spLocks noChangeArrowheads="1"/>
              </p:cNvSpPr>
              <p:nvPr/>
            </p:nvSpPr>
            <p:spPr bwMode="auto">
              <a:xfrm>
                <a:off x="2000772" y="3674462"/>
                <a:ext cx="84122" cy="84112"/>
              </a:xfrm>
              <a:prstGeom prst="ellipse">
                <a:avLst/>
              </a:prstGeom>
              <a:solidFill>
                <a:schemeClr val="tx1"/>
              </a:solidFill>
              <a:ln w="2857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10264" name="椭圆 50"/>
              <p:cNvSpPr>
                <a:spLocks noChangeArrowheads="1"/>
              </p:cNvSpPr>
              <p:nvPr/>
            </p:nvSpPr>
            <p:spPr bwMode="auto">
              <a:xfrm>
                <a:off x="2000772" y="4696503"/>
                <a:ext cx="84122" cy="84112"/>
              </a:xfrm>
              <a:prstGeom prst="ellipse">
                <a:avLst/>
              </a:prstGeom>
              <a:solidFill>
                <a:schemeClr val="tx1"/>
              </a:solidFill>
              <a:ln w="2857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grpSp>
        <p:sp>
          <p:nvSpPr>
            <p:cNvPr id="10259" name="Text Box 38"/>
            <p:cNvSpPr txBox="1">
              <a:spLocks noChangeArrowheads="1"/>
            </p:cNvSpPr>
            <p:nvPr/>
          </p:nvSpPr>
          <p:spPr bwMode="auto">
            <a:xfrm>
              <a:off x="973848" y="4882185"/>
              <a:ext cx="1261831" cy="40945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zh-CN" altLang="en-US" sz="2000" b="0" smtClean="0">
                  <a:solidFill>
                    <a:schemeClr val="bg2">
                      <a:lumMod val="85000"/>
                      <a:lumOff val="15000"/>
                    </a:schemeClr>
                  </a:solidFill>
                </a:rPr>
                <a:t>极大匹配</a:t>
              </a:r>
              <a:endParaRPr lang="zh-CN" altLang="en-US" sz="2000" smtClean="0">
                <a:solidFill>
                  <a:schemeClr val="bg2">
                    <a:lumMod val="85000"/>
                    <a:lumOff val="15000"/>
                  </a:schemeClr>
                </a:solidFill>
              </a:endParaRPr>
            </a:p>
          </p:txBody>
        </p:sp>
      </p:grpSp>
      <p:sp>
        <p:nvSpPr>
          <p:cNvPr id="53" name="Line 40"/>
          <p:cNvSpPr>
            <a:spLocks noChangeShapeType="1"/>
          </p:cNvSpPr>
          <p:nvPr/>
        </p:nvSpPr>
        <p:spPr bwMode="auto">
          <a:xfrm flipH="1">
            <a:off x="1025525" y="3868738"/>
            <a:ext cx="12700" cy="1047750"/>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54" name="Text Box 57"/>
          <p:cNvSpPr txBox="1">
            <a:spLocks noChangeArrowheads="1"/>
          </p:cNvSpPr>
          <p:nvPr/>
        </p:nvSpPr>
        <p:spPr bwMode="auto">
          <a:xfrm>
            <a:off x="361950" y="6167438"/>
            <a:ext cx="8324850" cy="461962"/>
          </a:xfrm>
          <a:prstGeom prst="rect">
            <a:avLst/>
          </a:prstGeom>
          <a:solidFill>
            <a:srgbClr val="10203A"/>
          </a:solidFill>
          <a:ln>
            <a:noFill/>
          </a:ln>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dirty="0"/>
              <a:t>     </a:t>
            </a:r>
            <a:r>
              <a:rPr lang="en-US" altLang="zh-CN" sz="2400" dirty="0"/>
              <a:t> (2)</a:t>
            </a:r>
            <a:r>
              <a:rPr lang="zh-CN" altLang="en-US" sz="2400" dirty="0"/>
              <a:t>最大匹配不一定是完美匹配</a:t>
            </a:r>
            <a:r>
              <a:rPr lang="en-US" altLang="zh-CN" sz="2400" dirty="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8547"/>
                                        </p:tgtEl>
                                        <p:attrNameLst>
                                          <p:attrName>style.visibility</p:attrName>
                                        </p:attrNameLst>
                                      </p:cBhvr>
                                      <p:to>
                                        <p:strVal val="visible"/>
                                      </p:to>
                                    </p:set>
                                    <p:anim calcmode="lin" valueType="num">
                                      <p:cBhvr additive="base">
                                        <p:cTn id="7" dur="500" fill="hold"/>
                                        <p:tgtEl>
                                          <p:spTgt spid="748547"/>
                                        </p:tgtEl>
                                        <p:attrNameLst>
                                          <p:attrName>ppt_x</p:attrName>
                                        </p:attrNameLst>
                                      </p:cBhvr>
                                      <p:tavLst>
                                        <p:tav tm="0">
                                          <p:val>
                                            <p:strVal val="#ppt_x"/>
                                          </p:val>
                                        </p:tav>
                                        <p:tav tm="100000">
                                          <p:val>
                                            <p:strVal val="#ppt_x"/>
                                          </p:val>
                                        </p:tav>
                                      </p:tavLst>
                                    </p:anim>
                                    <p:anim calcmode="lin" valueType="num">
                                      <p:cBhvr additive="base">
                                        <p:cTn id="8" dur="500" fill="hold"/>
                                        <p:tgtEl>
                                          <p:spTgt spid="7485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ppt_x"/>
                                          </p:val>
                                        </p:tav>
                                        <p:tav tm="100000">
                                          <p:val>
                                            <p:strVal val="#ppt_x"/>
                                          </p:val>
                                        </p:tav>
                                      </p:tavLst>
                                    </p:anim>
                                    <p:anim calcmode="lin" valueType="num">
                                      <p:cBhvr additive="base">
                                        <p:cTn id="1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10"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nodeType="click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fade">
                                      <p:cBhvr>
                                        <p:cTn id="50" dur="500"/>
                                        <p:tgtEl>
                                          <p:spTgt spid="47"/>
                                        </p:tgtEl>
                                      </p:cBhvr>
                                    </p:animEffect>
                                  </p:childTnLst>
                                </p:cTn>
                              </p:par>
                              <p:par>
                                <p:cTn id="51" presetID="10"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par>
                                <p:cTn id="54" presetID="10" presetClass="entr" presetSubtype="0"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par>
                                <p:cTn id="57" presetID="10"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748601"/>
                                        </p:tgtEl>
                                        <p:attrNameLst>
                                          <p:attrName>style.visibility</p:attrName>
                                        </p:attrNameLst>
                                      </p:cBhvr>
                                      <p:to>
                                        <p:strVal val="visible"/>
                                      </p:to>
                                    </p:set>
                                    <p:anim calcmode="lin" valueType="num">
                                      <p:cBhvr additive="base">
                                        <p:cTn id="64" dur="500" fill="hold"/>
                                        <p:tgtEl>
                                          <p:spTgt spid="748601"/>
                                        </p:tgtEl>
                                        <p:attrNameLst>
                                          <p:attrName>ppt_x</p:attrName>
                                        </p:attrNameLst>
                                      </p:cBhvr>
                                      <p:tavLst>
                                        <p:tav tm="0">
                                          <p:val>
                                            <p:strVal val="#ppt_x"/>
                                          </p:val>
                                        </p:tav>
                                        <p:tav tm="100000">
                                          <p:val>
                                            <p:strVal val="#ppt_x"/>
                                          </p:val>
                                        </p:tav>
                                      </p:tavLst>
                                    </p:anim>
                                    <p:anim calcmode="lin" valueType="num">
                                      <p:cBhvr additive="base">
                                        <p:cTn id="65" dur="500" fill="hold"/>
                                        <p:tgtEl>
                                          <p:spTgt spid="748601"/>
                                        </p:tgtEl>
                                        <p:attrNameLst>
                                          <p:attrName>ppt_y</p:attrName>
                                        </p:attrNameLst>
                                      </p:cBhvr>
                                      <p:tavLst>
                                        <p:tav tm="0">
                                          <p:val>
                                            <p:strVal val="1+#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54"/>
                                        </p:tgtEl>
                                        <p:attrNameLst>
                                          <p:attrName>style.visibility</p:attrName>
                                        </p:attrNameLst>
                                      </p:cBhvr>
                                      <p:to>
                                        <p:strVal val="visible"/>
                                      </p:to>
                                    </p:set>
                                    <p:anim calcmode="lin" valueType="num">
                                      <p:cBhvr additive="base">
                                        <p:cTn id="70" dur="500" fill="hold"/>
                                        <p:tgtEl>
                                          <p:spTgt spid="54"/>
                                        </p:tgtEl>
                                        <p:attrNameLst>
                                          <p:attrName>ppt_x</p:attrName>
                                        </p:attrNameLst>
                                      </p:cBhvr>
                                      <p:tavLst>
                                        <p:tav tm="0">
                                          <p:val>
                                            <p:strVal val="#ppt_x"/>
                                          </p:val>
                                        </p:tav>
                                        <p:tav tm="100000">
                                          <p:val>
                                            <p:strVal val="#ppt_x"/>
                                          </p:val>
                                        </p:tav>
                                      </p:tavLst>
                                    </p:anim>
                                    <p:anim calcmode="lin" valueType="num">
                                      <p:cBhvr additive="base">
                                        <p:cTn id="71"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7" grpId="0" animBg="1"/>
      <p:bldP spid="748601" grpId="0" animBg="1"/>
      <p:bldP spid="42" grpId="0" animBg="1"/>
      <p:bldP spid="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2"/>
          </p:nvPr>
        </p:nvSpPr>
        <p:spPr>
          <a:xfrm>
            <a:off x="6975475" y="6337300"/>
            <a:ext cx="1905000" cy="457200"/>
          </a:xfrm>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F31CFCDE-F0D5-40B2-99E5-F344CDE5AEA2}" type="slidenum">
              <a:rPr kumimoji="0" lang="zh-CN" altLang="en-US" sz="1400" smtClean="0">
                <a:solidFill>
                  <a:schemeClr val="bg2">
                    <a:lumMod val="85000"/>
                    <a:lumOff val="15000"/>
                  </a:schemeClr>
                </a:solidFill>
              </a:rPr>
              <a:pPr>
                <a:spcBef>
                  <a:spcPct val="0"/>
                </a:spcBef>
                <a:buClrTx/>
                <a:buSzTx/>
                <a:buFontTx/>
                <a:buNone/>
                <a:defRPr/>
              </a:pPr>
              <a:t>7</a:t>
            </a:fld>
            <a:endParaRPr kumimoji="0" lang="en-US" altLang="zh-CN" sz="1400" dirty="0" smtClean="0">
              <a:solidFill>
                <a:schemeClr val="bg2">
                  <a:lumMod val="85000"/>
                  <a:lumOff val="15000"/>
                </a:schemeClr>
              </a:solidFill>
            </a:endParaRPr>
          </a:p>
        </p:txBody>
      </p:sp>
      <p:sp>
        <p:nvSpPr>
          <p:cNvPr id="749570" name="Text Box 2"/>
          <p:cNvSpPr txBox="1">
            <a:spLocks noChangeArrowheads="1"/>
          </p:cNvSpPr>
          <p:nvPr/>
        </p:nvSpPr>
        <p:spPr bwMode="auto">
          <a:xfrm>
            <a:off x="341313" y="941388"/>
            <a:ext cx="8534400" cy="1568450"/>
          </a:xfrm>
          <a:prstGeom prst="rect">
            <a:avLst/>
          </a:prstGeom>
          <a:solidFill>
            <a:srgbClr val="1C3146"/>
          </a:solidFill>
          <a:ln>
            <a:noFill/>
          </a:ln>
          <a:effec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rgbClr val="FF6600"/>
                </a:solidFill>
              </a:rPr>
              <a:t>定义</a:t>
            </a:r>
            <a:r>
              <a:rPr lang="en-US" altLang="zh-CN" sz="2400" dirty="0">
                <a:solidFill>
                  <a:srgbClr val="FF6600"/>
                </a:solidFill>
              </a:rPr>
              <a:t>5  </a:t>
            </a:r>
            <a:r>
              <a:rPr lang="zh-CN" altLang="en-US" sz="2400" dirty="0" smtClean="0"/>
              <a:t>如果</a:t>
            </a:r>
            <a:r>
              <a:rPr lang="en-US" altLang="zh-CN" sz="2400" dirty="0" smtClean="0"/>
              <a:t>M</a:t>
            </a:r>
            <a:r>
              <a:rPr lang="zh-CN" altLang="en-US" sz="2400" dirty="0" smtClean="0"/>
              <a:t>是图</a:t>
            </a:r>
            <a:r>
              <a:rPr lang="en-US" altLang="zh-CN" sz="2400" dirty="0" smtClean="0"/>
              <a:t>G</a:t>
            </a:r>
            <a:r>
              <a:rPr lang="zh-CN" altLang="en-US" sz="2400" dirty="0" smtClean="0"/>
              <a:t>的匹配</a:t>
            </a:r>
            <a:r>
              <a:rPr lang="en-US" altLang="zh-CN" sz="2400" dirty="0" smtClean="0"/>
              <a:t>, G</a:t>
            </a:r>
            <a:r>
              <a:rPr lang="zh-CN" altLang="en-US" sz="2400" dirty="0" smtClean="0"/>
              <a:t>中一条由</a:t>
            </a:r>
            <a:r>
              <a:rPr lang="en-US" altLang="zh-CN" sz="2400" dirty="0" smtClean="0"/>
              <a:t>M</a:t>
            </a:r>
            <a:r>
              <a:rPr lang="zh-CN" altLang="en-US" sz="2400" dirty="0" smtClean="0"/>
              <a:t>中的边和非</a:t>
            </a:r>
            <a:r>
              <a:rPr lang="en-US" altLang="zh-CN" sz="2400" dirty="0" smtClean="0"/>
              <a:t>M</a:t>
            </a:r>
            <a:r>
              <a:rPr lang="zh-CN" altLang="en-US" sz="2400" dirty="0" smtClean="0"/>
              <a:t>中的边交错形成的路</a:t>
            </a:r>
            <a:r>
              <a:rPr lang="en-US" altLang="zh-CN" sz="2400" dirty="0" smtClean="0"/>
              <a:t>, </a:t>
            </a:r>
            <a:r>
              <a:rPr lang="zh-CN" altLang="en-US" sz="2400" dirty="0" smtClean="0"/>
              <a:t>称为</a:t>
            </a:r>
            <a:r>
              <a:rPr lang="en-US" altLang="zh-CN" sz="2400" dirty="0" smtClean="0"/>
              <a:t>G</a:t>
            </a:r>
            <a:r>
              <a:rPr lang="zh-CN" altLang="en-US" sz="2400" dirty="0" smtClean="0"/>
              <a:t>中的一条</a:t>
            </a:r>
            <a:r>
              <a:rPr lang="en-US" altLang="zh-CN" sz="2400" dirty="0" smtClean="0">
                <a:solidFill>
                  <a:srgbClr val="FFFF00"/>
                </a:solidFill>
              </a:rPr>
              <a:t>M</a:t>
            </a:r>
            <a:r>
              <a:rPr lang="zh-CN" altLang="en-US" sz="2400" dirty="0" smtClean="0">
                <a:solidFill>
                  <a:srgbClr val="FFFF00"/>
                </a:solidFill>
              </a:rPr>
              <a:t>交错路</a:t>
            </a:r>
            <a:r>
              <a:rPr lang="en-US" altLang="zh-CN" sz="2400" dirty="0" smtClean="0"/>
              <a:t>(</a:t>
            </a:r>
            <a:r>
              <a:rPr lang="en-US" altLang="zh-CN" sz="2400" b="0" dirty="0" smtClean="0"/>
              <a:t>M alternating path</a:t>
            </a:r>
            <a:r>
              <a:rPr lang="en-US" altLang="zh-CN" sz="2400" dirty="0" smtClean="0"/>
              <a:t>). </a:t>
            </a:r>
            <a:r>
              <a:rPr lang="zh-CN" altLang="en-US" sz="2400" dirty="0" smtClean="0"/>
              <a:t>特别地</a:t>
            </a:r>
            <a:r>
              <a:rPr lang="en-US" altLang="zh-CN" sz="2400" dirty="0" smtClean="0"/>
              <a:t>, </a:t>
            </a:r>
            <a:r>
              <a:rPr lang="zh-CN" altLang="en-US" sz="2400" dirty="0" smtClean="0"/>
              <a:t>若</a:t>
            </a:r>
            <a:r>
              <a:rPr lang="en-US" altLang="zh-CN" sz="2400" dirty="0" smtClean="0"/>
              <a:t>M</a:t>
            </a:r>
            <a:r>
              <a:rPr lang="zh-CN" altLang="en-US" sz="2400" dirty="0" smtClean="0"/>
              <a:t>交错路的起点与终点是</a:t>
            </a:r>
            <a:r>
              <a:rPr lang="en-US" altLang="zh-CN" sz="2400" dirty="0" smtClean="0"/>
              <a:t>M</a:t>
            </a:r>
            <a:r>
              <a:rPr lang="zh-CN" altLang="en-US" sz="2400" dirty="0" smtClean="0"/>
              <a:t>非饱和点</a:t>
            </a:r>
            <a:r>
              <a:rPr lang="en-US" altLang="zh-CN" sz="2400" dirty="0" smtClean="0"/>
              <a:t>, </a:t>
            </a:r>
            <a:r>
              <a:rPr lang="zh-CN" altLang="en-US" sz="2400" dirty="0" smtClean="0"/>
              <a:t>称这种</a:t>
            </a:r>
            <a:r>
              <a:rPr lang="en-US" altLang="zh-CN" sz="2400" dirty="0" smtClean="0"/>
              <a:t>M</a:t>
            </a:r>
            <a:r>
              <a:rPr lang="zh-CN" altLang="en-US" sz="2400" dirty="0" smtClean="0"/>
              <a:t>交错路为</a:t>
            </a:r>
            <a:r>
              <a:rPr lang="en-US" altLang="zh-CN" sz="2400" dirty="0" smtClean="0">
                <a:solidFill>
                  <a:srgbClr val="FFFF00"/>
                </a:solidFill>
              </a:rPr>
              <a:t>M</a:t>
            </a:r>
            <a:r>
              <a:rPr lang="zh-CN" altLang="en-US" sz="2400" dirty="0" smtClean="0">
                <a:solidFill>
                  <a:srgbClr val="FFFF00"/>
                </a:solidFill>
              </a:rPr>
              <a:t>增广路</a:t>
            </a:r>
            <a:r>
              <a:rPr lang="en-US" altLang="zh-CN" sz="2400" dirty="0" smtClean="0"/>
              <a:t>(</a:t>
            </a:r>
            <a:r>
              <a:rPr lang="en-US" altLang="zh-CN" sz="2400" b="0" dirty="0" smtClean="0"/>
              <a:t>M augmenting path</a:t>
            </a:r>
            <a:r>
              <a:rPr lang="en-US" altLang="zh-CN" sz="2400" dirty="0" smtClean="0"/>
              <a:t>)</a:t>
            </a:r>
            <a:r>
              <a:rPr lang="zh-CN" altLang="en-US" sz="2400" dirty="0" smtClean="0"/>
              <a:t>或</a:t>
            </a:r>
            <a:r>
              <a:rPr lang="en-US" altLang="zh-CN" sz="2400" dirty="0" smtClean="0"/>
              <a:t>M</a:t>
            </a:r>
            <a:r>
              <a:rPr lang="zh-CN" altLang="en-US" sz="2400" dirty="0" smtClean="0"/>
              <a:t>可扩路</a:t>
            </a:r>
            <a:r>
              <a:rPr lang="en-US" altLang="zh-CN" sz="2400" dirty="0" smtClean="0"/>
              <a:t>.</a:t>
            </a:r>
            <a:endParaRPr lang="zh-CN" altLang="en-US" sz="2400" dirty="0" smtClean="0"/>
          </a:p>
        </p:txBody>
      </p:sp>
      <p:sp>
        <p:nvSpPr>
          <p:cNvPr id="749595" name="Text Box 27"/>
          <p:cNvSpPr txBox="1">
            <a:spLocks noChangeArrowheads="1"/>
          </p:cNvSpPr>
          <p:nvPr/>
        </p:nvSpPr>
        <p:spPr bwMode="auto">
          <a:xfrm>
            <a:off x="314325" y="25781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rgbClr val="2B51AA"/>
                </a:solidFill>
              </a:rPr>
              <a:t>例</a:t>
            </a:r>
            <a:r>
              <a:rPr lang="en-US" altLang="zh-CN" sz="2400" dirty="0">
                <a:solidFill>
                  <a:srgbClr val="2B51AA"/>
                </a:solidFill>
              </a:rPr>
              <a:t>2</a:t>
            </a:r>
            <a:r>
              <a:rPr lang="en-US" altLang="zh-CN" sz="2400" dirty="0" smtClean="0">
                <a:solidFill>
                  <a:srgbClr val="698CC9"/>
                </a:solidFill>
              </a:rPr>
              <a:t>  </a:t>
            </a:r>
            <a:r>
              <a:rPr lang="zh-CN" altLang="en-US" sz="2400" dirty="0" smtClean="0">
                <a:solidFill>
                  <a:schemeClr val="bg2">
                    <a:lumMod val="85000"/>
                    <a:lumOff val="15000"/>
                  </a:schemeClr>
                </a:solidFill>
              </a:rPr>
              <a:t>在下图中</a:t>
            </a:r>
            <a:r>
              <a:rPr lang="en-US" altLang="zh-CN" sz="2400" dirty="0" smtClean="0">
                <a:solidFill>
                  <a:schemeClr val="bg2">
                    <a:lumMod val="85000"/>
                    <a:lumOff val="15000"/>
                  </a:schemeClr>
                </a:solidFill>
              </a:rPr>
              <a:t>: </a:t>
            </a:r>
            <a:endParaRPr lang="zh-CN" altLang="en-US" sz="2400" dirty="0" smtClean="0">
              <a:solidFill>
                <a:schemeClr val="bg2">
                  <a:lumMod val="85000"/>
                  <a:lumOff val="15000"/>
                </a:schemeClr>
              </a:solidFill>
            </a:endParaRPr>
          </a:p>
        </p:txBody>
      </p:sp>
      <p:sp>
        <p:nvSpPr>
          <p:cNvPr id="749613" name="Text Box 45"/>
          <p:cNvSpPr txBox="1">
            <a:spLocks noChangeArrowheads="1"/>
          </p:cNvSpPr>
          <p:nvPr/>
        </p:nvSpPr>
        <p:spPr bwMode="auto">
          <a:xfrm>
            <a:off x="341312" y="5217098"/>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设</a:t>
            </a:r>
            <a:r>
              <a:rPr lang="en-US" altLang="zh-CN" sz="2400" dirty="0" smtClean="0">
                <a:solidFill>
                  <a:schemeClr val="bg2">
                    <a:lumMod val="85000"/>
                    <a:lumOff val="15000"/>
                  </a:schemeClr>
                </a:solidFill>
              </a:rPr>
              <a:t>M={v</a:t>
            </a:r>
            <a:r>
              <a:rPr lang="en-US" altLang="zh-CN" sz="2400" baseline="-25000" dirty="0" smtClean="0">
                <a:solidFill>
                  <a:schemeClr val="bg2">
                    <a:lumMod val="85000"/>
                    <a:lumOff val="15000"/>
                  </a:schemeClr>
                </a:solidFill>
              </a:rPr>
              <a:t>7</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8</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3</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4</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则</a:t>
            </a:r>
            <a:r>
              <a:rPr lang="en-US" altLang="zh-CN" sz="2400" dirty="0" smtClean="0">
                <a:solidFill>
                  <a:schemeClr val="bg2">
                    <a:lumMod val="85000"/>
                    <a:lumOff val="15000"/>
                  </a:schemeClr>
                </a:solidFill>
              </a:rPr>
              <a:t>: </a:t>
            </a:r>
          </a:p>
        </p:txBody>
      </p:sp>
      <p:sp>
        <p:nvSpPr>
          <p:cNvPr id="749614" name="Text Box 46"/>
          <p:cNvSpPr txBox="1">
            <a:spLocks noChangeArrowheads="1"/>
          </p:cNvSpPr>
          <p:nvPr/>
        </p:nvSpPr>
        <p:spPr bwMode="auto">
          <a:xfrm>
            <a:off x="341312" y="5665302"/>
            <a:ext cx="84185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路</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6</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7</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8</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3</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4</a:t>
            </a:r>
            <a:r>
              <a:rPr lang="zh-CN" altLang="en-US" sz="2400" dirty="0" smtClean="0">
                <a:solidFill>
                  <a:schemeClr val="bg2">
                    <a:lumMod val="85000"/>
                    <a:lumOff val="15000"/>
                  </a:schemeClr>
                </a:solidFill>
              </a:rPr>
              <a:t>与</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1</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7</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8</a:t>
            </a:r>
            <a:r>
              <a:rPr lang="en-US" altLang="zh-CN" sz="2400" dirty="0" smtClean="0">
                <a:solidFill>
                  <a:schemeClr val="bg2">
                    <a:lumMod val="85000"/>
                    <a:lumOff val="15000"/>
                  </a:schemeClr>
                </a:solidFill>
              </a:rPr>
              <a:t>v</a:t>
            </a:r>
            <a:r>
              <a:rPr lang="en-US" altLang="zh-CN" sz="2400" baseline="-25000" dirty="0" smtClean="0">
                <a:solidFill>
                  <a:schemeClr val="bg2">
                    <a:lumMod val="85000"/>
                    <a:lumOff val="15000"/>
                  </a:schemeClr>
                </a:solidFill>
              </a:rPr>
              <a:t>2</a:t>
            </a:r>
            <a:r>
              <a:rPr lang="zh-CN" altLang="en-US" sz="2400" dirty="0" smtClean="0">
                <a:solidFill>
                  <a:schemeClr val="bg2">
                    <a:lumMod val="85000"/>
                    <a:lumOff val="15000"/>
                  </a:schemeClr>
                </a:solidFill>
              </a:rPr>
              <a:t>都是</a:t>
            </a:r>
            <a:r>
              <a:rPr lang="en-US" altLang="zh-CN" sz="2400" dirty="0" smtClean="0">
                <a:solidFill>
                  <a:schemeClr val="bg2">
                    <a:lumMod val="85000"/>
                    <a:lumOff val="15000"/>
                  </a:schemeClr>
                </a:solidFill>
              </a:rPr>
              <a:t>M</a:t>
            </a:r>
            <a:r>
              <a:rPr lang="zh-CN" altLang="en-US" sz="2400" dirty="0" smtClean="0">
                <a:solidFill>
                  <a:schemeClr val="bg2">
                    <a:lumMod val="85000"/>
                    <a:lumOff val="15000"/>
                  </a:schemeClr>
                </a:solidFill>
              </a:rPr>
              <a:t>交错路</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其中后者是</a:t>
            </a:r>
            <a:r>
              <a:rPr lang="en-US" altLang="zh-CN" sz="2400" dirty="0" smtClean="0">
                <a:solidFill>
                  <a:schemeClr val="bg2">
                    <a:lumMod val="85000"/>
                    <a:lumOff val="15000"/>
                  </a:schemeClr>
                </a:solidFill>
              </a:rPr>
              <a:t>M</a:t>
            </a:r>
            <a:r>
              <a:rPr lang="zh-CN" altLang="en-US" sz="2400" dirty="0" smtClean="0">
                <a:solidFill>
                  <a:schemeClr val="bg2">
                    <a:lumMod val="85000"/>
                    <a:lumOff val="15000"/>
                  </a:schemeClr>
                </a:solidFill>
              </a:rPr>
              <a:t>增广路</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endParaRPr>
          </a:p>
        </p:txBody>
      </p:sp>
      <p:grpSp>
        <p:nvGrpSpPr>
          <p:cNvPr id="17" name="组合 16"/>
          <p:cNvGrpSpPr>
            <a:grpSpLocks/>
          </p:cNvGrpSpPr>
          <p:nvPr/>
        </p:nvGrpSpPr>
        <p:grpSpPr bwMode="auto">
          <a:xfrm>
            <a:off x="2855715" y="2590800"/>
            <a:ext cx="2481462" cy="2628900"/>
            <a:chOff x="2503715" y="2490441"/>
            <a:chExt cx="2225524" cy="2356769"/>
          </a:xfrm>
        </p:grpSpPr>
        <p:grpSp>
          <p:nvGrpSpPr>
            <p:cNvPr id="10254" name="Group 28"/>
            <p:cNvGrpSpPr>
              <a:grpSpLocks/>
            </p:cNvGrpSpPr>
            <p:nvPr/>
          </p:nvGrpSpPr>
          <p:grpSpPr bwMode="auto">
            <a:xfrm>
              <a:off x="2503715" y="2490441"/>
              <a:ext cx="2225524" cy="2356769"/>
              <a:chOff x="939" y="2549"/>
              <a:chExt cx="920" cy="974"/>
            </a:xfrm>
          </p:grpSpPr>
          <p:sp>
            <p:nvSpPr>
              <p:cNvPr id="11287" name="Text Box 29"/>
              <p:cNvSpPr txBox="1">
                <a:spLocks noChangeArrowheads="1"/>
              </p:cNvSpPr>
              <p:nvPr/>
            </p:nvSpPr>
            <p:spPr bwMode="auto">
              <a:xfrm>
                <a:off x="1593" y="2784"/>
                <a:ext cx="143" cy="132"/>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800" b="0" i="1" dirty="0" smtClean="0">
                    <a:solidFill>
                      <a:schemeClr val="bg2">
                        <a:lumMod val="85000"/>
                        <a:lumOff val="15000"/>
                      </a:schemeClr>
                    </a:solidFill>
                  </a:rPr>
                  <a:t>v</a:t>
                </a:r>
                <a:r>
                  <a:rPr lang="en-US" altLang="zh-CN" sz="1800" b="0" baseline="-25000" dirty="0" smtClean="0">
                    <a:solidFill>
                      <a:schemeClr val="bg2">
                        <a:lumMod val="85000"/>
                        <a:lumOff val="15000"/>
                      </a:schemeClr>
                    </a:solidFill>
                  </a:rPr>
                  <a:t>1</a:t>
                </a:r>
              </a:p>
              <a:p>
                <a:pPr algn="just" eaLnBrk="1" hangingPunct="1">
                  <a:spcBef>
                    <a:spcPct val="0"/>
                  </a:spcBef>
                  <a:buClrTx/>
                  <a:buSzTx/>
                  <a:buFontTx/>
                  <a:buNone/>
                  <a:defRPr/>
                </a:pPr>
                <a:endParaRPr lang="en-US" altLang="zh-CN" sz="1800" b="0" baseline="-25000" dirty="0" smtClean="0">
                  <a:solidFill>
                    <a:schemeClr val="bg2">
                      <a:lumMod val="85000"/>
                      <a:lumOff val="15000"/>
                    </a:schemeClr>
                  </a:solidFill>
                </a:endParaRPr>
              </a:p>
              <a:p>
                <a:pPr algn="just" eaLnBrk="1" hangingPunct="1">
                  <a:spcBef>
                    <a:spcPct val="0"/>
                  </a:spcBef>
                  <a:buClrTx/>
                  <a:buSzTx/>
                  <a:buFontTx/>
                  <a:buNone/>
                  <a:defRPr/>
                </a:pPr>
                <a:r>
                  <a:rPr lang="en-US" altLang="zh-CN" sz="1800" b="0" baseline="-25000" dirty="0" smtClean="0">
                    <a:solidFill>
                      <a:schemeClr val="bg2">
                        <a:lumMod val="85000"/>
                        <a:lumOff val="15000"/>
                      </a:schemeClr>
                    </a:solidFill>
                  </a:rPr>
                  <a:t>    </a:t>
                </a:r>
              </a:p>
              <a:p>
                <a:pPr eaLnBrk="1" hangingPunct="1">
                  <a:spcBef>
                    <a:spcPct val="0"/>
                  </a:spcBef>
                  <a:buClrTx/>
                  <a:buSzTx/>
                  <a:buFontTx/>
                  <a:buNone/>
                  <a:defRPr/>
                </a:pPr>
                <a:endParaRPr lang="en-US" altLang="zh-CN" sz="1800" dirty="0" smtClean="0">
                  <a:solidFill>
                    <a:schemeClr val="bg2">
                      <a:lumMod val="85000"/>
                      <a:lumOff val="15000"/>
                    </a:schemeClr>
                  </a:solidFill>
                </a:endParaRPr>
              </a:p>
            </p:txBody>
          </p:sp>
          <p:sp>
            <p:nvSpPr>
              <p:cNvPr id="11288" name="Line 31"/>
              <p:cNvSpPr>
                <a:spLocks noChangeShapeType="1"/>
              </p:cNvSpPr>
              <p:nvPr/>
            </p:nvSpPr>
            <p:spPr bwMode="auto">
              <a:xfrm>
                <a:off x="1086" y="3036"/>
                <a:ext cx="618" cy="0"/>
              </a:xfrm>
              <a:prstGeom prst="line">
                <a:avLst/>
              </a:prstGeom>
              <a:noFill/>
              <a:ln w="28575">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11289" name="AutoShape 33"/>
              <p:cNvSpPr>
                <a:spLocks noChangeArrowheads="1"/>
              </p:cNvSpPr>
              <p:nvPr/>
            </p:nvSpPr>
            <p:spPr bwMode="auto">
              <a:xfrm>
                <a:off x="1206" y="3042"/>
                <a:ext cx="432" cy="306"/>
              </a:xfrm>
              <a:prstGeom prst="triangle">
                <a:avLst>
                  <a:gd name="adj" fmla="val 50000"/>
                </a:avLst>
              </a:prstGeom>
              <a:noFill/>
              <a:ln w="28575">
                <a:solidFill>
                  <a:srgbClr val="81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11290" name="Line 35"/>
              <p:cNvSpPr>
                <a:spLocks noChangeShapeType="1"/>
              </p:cNvSpPr>
              <p:nvPr/>
            </p:nvSpPr>
            <p:spPr bwMode="auto">
              <a:xfrm>
                <a:off x="1241" y="2858"/>
                <a:ext cx="180" cy="180"/>
              </a:xfrm>
              <a:prstGeom prst="line">
                <a:avLst/>
              </a:prstGeom>
              <a:noFill/>
              <a:ln w="28575">
                <a:solidFill>
                  <a:srgbClr val="810080"/>
                </a:solidFill>
                <a:round/>
                <a:headEnd type="oval" w="sm" len="sm"/>
                <a:tailEnd type="oval" w="sm" len="sm"/>
              </a:ln>
              <a:extLst>
                <a:ext uri="{909E8E84-426E-40DD-AFC4-6F175D3DCCD1}">
                  <a14:hiddenFill xmlns:a14="http://schemas.microsoft.com/office/drawing/2010/main">
                    <a:noFill/>
                  </a14:hiddenFill>
                </a:ext>
              </a:extLst>
            </p:spPr>
            <p:txBody>
              <a:bodyPr/>
              <a:lstStyle/>
              <a:p>
                <a:pPr>
                  <a:defRPr/>
                </a:pPr>
                <a:endParaRPr lang="zh-CN" altLang="en-US">
                  <a:solidFill>
                    <a:schemeClr val="bg2">
                      <a:lumMod val="85000"/>
                      <a:lumOff val="15000"/>
                    </a:schemeClr>
                  </a:solidFill>
                </a:endParaRPr>
              </a:p>
            </p:txBody>
          </p:sp>
          <p:sp>
            <p:nvSpPr>
              <p:cNvPr id="11291" name="Text Box 37"/>
              <p:cNvSpPr txBox="1">
                <a:spLocks noChangeArrowheads="1"/>
              </p:cNvSpPr>
              <p:nvPr/>
            </p:nvSpPr>
            <p:spPr bwMode="auto">
              <a:xfrm>
                <a:off x="1359" y="2549"/>
                <a:ext cx="152" cy="139"/>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800" b="0" i="1" dirty="0" smtClean="0">
                    <a:solidFill>
                      <a:schemeClr val="bg2">
                        <a:lumMod val="85000"/>
                        <a:lumOff val="15000"/>
                      </a:schemeClr>
                    </a:solidFill>
                  </a:rPr>
                  <a:t>v</a:t>
                </a:r>
                <a:r>
                  <a:rPr lang="en-US" altLang="zh-CN" sz="1800" b="0" baseline="-25000" dirty="0" smtClean="0">
                    <a:solidFill>
                      <a:schemeClr val="bg2">
                        <a:lumMod val="85000"/>
                        <a:lumOff val="15000"/>
                      </a:schemeClr>
                    </a:solidFill>
                  </a:rPr>
                  <a:t>7</a:t>
                </a:r>
                <a:endParaRPr lang="en-US" altLang="zh-CN" sz="1800" dirty="0" smtClean="0">
                  <a:solidFill>
                    <a:schemeClr val="bg2">
                      <a:lumMod val="85000"/>
                      <a:lumOff val="15000"/>
                    </a:schemeClr>
                  </a:solidFill>
                </a:endParaRPr>
              </a:p>
            </p:txBody>
          </p:sp>
          <p:sp>
            <p:nvSpPr>
              <p:cNvPr id="11292" name="Text Box 38"/>
              <p:cNvSpPr txBox="1">
                <a:spLocks noChangeArrowheads="1"/>
              </p:cNvSpPr>
              <p:nvPr/>
            </p:nvSpPr>
            <p:spPr bwMode="auto">
              <a:xfrm>
                <a:off x="1121" y="2776"/>
                <a:ext cx="142" cy="131"/>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800" b="0" i="1" smtClean="0">
                    <a:solidFill>
                      <a:schemeClr val="bg2">
                        <a:lumMod val="85000"/>
                        <a:lumOff val="15000"/>
                      </a:schemeClr>
                    </a:solidFill>
                  </a:rPr>
                  <a:t>v</a:t>
                </a:r>
                <a:r>
                  <a:rPr lang="en-US" altLang="zh-CN" sz="1800" b="0" baseline="-25000" smtClean="0">
                    <a:solidFill>
                      <a:schemeClr val="bg2">
                        <a:lumMod val="85000"/>
                        <a:lumOff val="15000"/>
                      </a:schemeClr>
                    </a:solidFill>
                  </a:rPr>
                  <a:t>6</a:t>
                </a:r>
              </a:p>
              <a:p>
                <a:pPr algn="just" eaLnBrk="1" hangingPunct="1">
                  <a:spcBef>
                    <a:spcPct val="0"/>
                  </a:spcBef>
                  <a:buClrTx/>
                  <a:buSzTx/>
                  <a:buFontTx/>
                  <a:buNone/>
                  <a:defRPr/>
                </a:pPr>
                <a:endParaRPr lang="en-US" altLang="zh-CN" sz="1800" b="0" smtClean="0">
                  <a:solidFill>
                    <a:schemeClr val="bg2">
                      <a:lumMod val="85000"/>
                      <a:lumOff val="15000"/>
                    </a:schemeClr>
                  </a:solidFill>
                </a:endParaRPr>
              </a:p>
            </p:txBody>
          </p:sp>
          <p:sp>
            <p:nvSpPr>
              <p:cNvPr id="11293" name="Text Box 39"/>
              <p:cNvSpPr txBox="1">
                <a:spLocks noChangeArrowheads="1"/>
              </p:cNvSpPr>
              <p:nvPr/>
            </p:nvSpPr>
            <p:spPr bwMode="auto">
              <a:xfrm>
                <a:off x="1322" y="3384"/>
                <a:ext cx="174" cy="13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800" b="0" smtClean="0">
                    <a:solidFill>
                      <a:schemeClr val="bg2">
                        <a:lumMod val="85000"/>
                        <a:lumOff val="15000"/>
                      </a:schemeClr>
                    </a:solidFill>
                  </a:rPr>
                  <a:t> G</a:t>
                </a:r>
                <a:endParaRPr lang="zh-CN" altLang="en-US" sz="1800" smtClean="0">
                  <a:solidFill>
                    <a:schemeClr val="bg2">
                      <a:lumMod val="85000"/>
                      <a:lumOff val="15000"/>
                    </a:schemeClr>
                  </a:solidFill>
                </a:endParaRPr>
              </a:p>
            </p:txBody>
          </p:sp>
          <p:sp>
            <p:nvSpPr>
              <p:cNvPr id="11294" name="Text Box 40"/>
              <p:cNvSpPr txBox="1">
                <a:spLocks noChangeArrowheads="1"/>
              </p:cNvSpPr>
              <p:nvPr/>
            </p:nvSpPr>
            <p:spPr bwMode="auto">
              <a:xfrm>
                <a:off x="1257" y="2993"/>
                <a:ext cx="159" cy="15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800" b="0" i="1" smtClean="0">
                    <a:solidFill>
                      <a:schemeClr val="bg2">
                        <a:lumMod val="85000"/>
                        <a:lumOff val="15000"/>
                      </a:schemeClr>
                    </a:solidFill>
                  </a:rPr>
                  <a:t>v</a:t>
                </a:r>
                <a:r>
                  <a:rPr lang="en-US" altLang="zh-CN" sz="1800" b="0" baseline="-25000" smtClean="0">
                    <a:solidFill>
                      <a:schemeClr val="bg2">
                        <a:lumMod val="85000"/>
                        <a:lumOff val="15000"/>
                      </a:schemeClr>
                    </a:solidFill>
                  </a:rPr>
                  <a:t>8</a:t>
                </a:r>
                <a:endParaRPr lang="en-US" altLang="zh-CN" sz="1800" smtClean="0">
                  <a:solidFill>
                    <a:schemeClr val="bg2">
                      <a:lumMod val="85000"/>
                      <a:lumOff val="15000"/>
                    </a:schemeClr>
                  </a:solidFill>
                </a:endParaRPr>
              </a:p>
            </p:txBody>
          </p:sp>
          <p:sp>
            <p:nvSpPr>
              <p:cNvPr id="11295" name="Text Box 41"/>
              <p:cNvSpPr txBox="1">
                <a:spLocks noChangeArrowheads="1"/>
              </p:cNvSpPr>
              <p:nvPr/>
            </p:nvSpPr>
            <p:spPr bwMode="auto">
              <a:xfrm>
                <a:off x="1708" y="2955"/>
                <a:ext cx="151" cy="141"/>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800" b="0" i="1" dirty="0" smtClean="0">
                    <a:solidFill>
                      <a:schemeClr val="bg2">
                        <a:lumMod val="85000"/>
                        <a:lumOff val="15000"/>
                      </a:schemeClr>
                    </a:solidFill>
                  </a:rPr>
                  <a:t>v</a:t>
                </a:r>
                <a:r>
                  <a:rPr lang="en-US" altLang="zh-CN" sz="1800" b="0" baseline="-25000" dirty="0" smtClean="0">
                    <a:solidFill>
                      <a:schemeClr val="bg2">
                        <a:lumMod val="85000"/>
                        <a:lumOff val="15000"/>
                      </a:schemeClr>
                    </a:solidFill>
                  </a:rPr>
                  <a:t>2</a:t>
                </a:r>
              </a:p>
              <a:p>
                <a:pPr algn="just" eaLnBrk="1" hangingPunct="1">
                  <a:spcBef>
                    <a:spcPct val="0"/>
                  </a:spcBef>
                  <a:buClrTx/>
                  <a:buSzTx/>
                  <a:buFontTx/>
                  <a:buNone/>
                  <a:defRPr/>
                </a:pPr>
                <a:endParaRPr lang="en-US" altLang="zh-CN" sz="1800" b="0" dirty="0" smtClean="0">
                  <a:solidFill>
                    <a:schemeClr val="bg2">
                      <a:lumMod val="85000"/>
                      <a:lumOff val="15000"/>
                    </a:schemeClr>
                  </a:solidFill>
                </a:endParaRPr>
              </a:p>
            </p:txBody>
          </p:sp>
          <p:sp>
            <p:nvSpPr>
              <p:cNvPr id="11296" name="Text Box 42"/>
              <p:cNvSpPr txBox="1">
                <a:spLocks noChangeArrowheads="1"/>
              </p:cNvSpPr>
              <p:nvPr/>
            </p:nvSpPr>
            <p:spPr bwMode="auto">
              <a:xfrm>
                <a:off x="1644" y="3284"/>
                <a:ext cx="166" cy="146"/>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800" b="0" i="1" dirty="0" smtClean="0">
                    <a:solidFill>
                      <a:schemeClr val="bg2">
                        <a:lumMod val="85000"/>
                        <a:lumOff val="15000"/>
                      </a:schemeClr>
                    </a:solidFill>
                  </a:rPr>
                  <a:t>v</a:t>
                </a:r>
                <a:r>
                  <a:rPr lang="en-US" altLang="zh-CN" sz="1800" b="0" baseline="-25000" dirty="0" smtClean="0">
                    <a:solidFill>
                      <a:schemeClr val="bg2">
                        <a:lumMod val="85000"/>
                        <a:lumOff val="15000"/>
                      </a:schemeClr>
                    </a:solidFill>
                  </a:rPr>
                  <a:t>3</a:t>
                </a:r>
              </a:p>
              <a:p>
                <a:pPr algn="just" eaLnBrk="1" hangingPunct="1">
                  <a:spcBef>
                    <a:spcPct val="0"/>
                  </a:spcBef>
                  <a:buClrTx/>
                  <a:buSzTx/>
                  <a:buFontTx/>
                  <a:buNone/>
                  <a:defRPr/>
                </a:pPr>
                <a:endParaRPr lang="en-US" altLang="zh-CN" sz="1800" b="0" dirty="0" smtClean="0">
                  <a:solidFill>
                    <a:schemeClr val="bg2">
                      <a:lumMod val="85000"/>
                      <a:lumOff val="15000"/>
                    </a:schemeClr>
                  </a:solidFill>
                </a:endParaRPr>
              </a:p>
            </p:txBody>
          </p:sp>
          <p:sp>
            <p:nvSpPr>
              <p:cNvPr id="11297" name="Text Box 43"/>
              <p:cNvSpPr txBox="1">
                <a:spLocks noChangeArrowheads="1"/>
              </p:cNvSpPr>
              <p:nvPr/>
            </p:nvSpPr>
            <p:spPr bwMode="auto">
              <a:xfrm>
                <a:off x="939" y="2952"/>
                <a:ext cx="157" cy="161"/>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800" b="0" i="1" dirty="0" smtClean="0">
                    <a:solidFill>
                      <a:schemeClr val="bg2">
                        <a:lumMod val="85000"/>
                        <a:lumOff val="15000"/>
                      </a:schemeClr>
                    </a:solidFill>
                  </a:rPr>
                  <a:t>v</a:t>
                </a:r>
                <a:r>
                  <a:rPr lang="en-US" altLang="zh-CN" sz="1800" b="0" baseline="-25000" dirty="0" smtClean="0">
                    <a:solidFill>
                      <a:schemeClr val="bg2">
                        <a:lumMod val="85000"/>
                        <a:lumOff val="15000"/>
                      </a:schemeClr>
                    </a:solidFill>
                  </a:rPr>
                  <a:t>5</a:t>
                </a:r>
              </a:p>
              <a:p>
                <a:pPr algn="just" eaLnBrk="1" hangingPunct="1">
                  <a:spcBef>
                    <a:spcPct val="0"/>
                  </a:spcBef>
                  <a:buClrTx/>
                  <a:buSzTx/>
                  <a:buFontTx/>
                  <a:buNone/>
                  <a:defRPr/>
                </a:pPr>
                <a:endParaRPr lang="en-US" altLang="zh-CN" sz="1800" b="0" dirty="0" smtClean="0">
                  <a:solidFill>
                    <a:schemeClr val="bg2">
                      <a:lumMod val="85000"/>
                      <a:lumOff val="15000"/>
                    </a:schemeClr>
                  </a:solidFill>
                </a:endParaRPr>
              </a:p>
            </p:txBody>
          </p:sp>
          <p:sp>
            <p:nvSpPr>
              <p:cNvPr id="11298" name="Text Box 44"/>
              <p:cNvSpPr txBox="1">
                <a:spLocks noChangeArrowheads="1"/>
              </p:cNvSpPr>
              <p:nvPr/>
            </p:nvSpPr>
            <p:spPr bwMode="auto">
              <a:xfrm>
                <a:off x="1069" y="3280"/>
                <a:ext cx="148" cy="15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defRPr/>
                </a:pPr>
                <a:r>
                  <a:rPr lang="en-US" altLang="zh-CN" sz="1800" b="0" i="1" dirty="0" smtClean="0">
                    <a:solidFill>
                      <a:schemeClr val="bg2">
                        <a:lumMod val="85000"/>
                        <a:lumOff val="15000"/>
                      </a:schemeClr>
                    </a:solidFill>
                  </a:rPr>
                  <a:t>v</a:t>
                </a:r>
                <a:r>
                  <a:rPr lang="en-US" altLang="zh-CN" sz="1800" b="0" baseline="-25000" dirty="0" smtClean="0">
                    <a:solidFill>
                      <a:schemeClr val="bg2">
                        <a:lumMod val="85000"/>
                        <a:lumOff val="15000"/>
                      </a:schemeClr>
                    </a:solidFill>
                  </a:rPr>
                  <a:t>4</a:t>
                </a:r>
              </a:p>
              <a:p>
                <a:pPr algn="just" eaLnBrk="1" hangingPunct="1">
                  <a:spcBef>
                    <a:spcPct val="0"/>
                  </a:spcBef>
                  <a:buClrTx/>
                  <a:buSzTx/>
                  <a:buFontTx/>
                  <a:buNone/>
                  <a:defRPr/>
                </a:pPr>
                <a:endParaRPr lang="en-US" altLang="zh-CN" sz="1800" b="0" dirty="0" smtClean="0">
                  <a:solidFill>
                    <a:schemeClr val="bg2">
                      <a:lumMod val="85000"/>
                      <a:lumOff val="15000"/>
                    </a:schemeClr>
                  </a:solidFill>
                </a:endParaRPr>
              </a:p>
            </p:txBody>
          </p:sp>
        </p:grpSp>
        <p:sp>
          <p:nvSpPr>
            <p:cNvPr id="11279" name="椭圆 1"/>
            <p:cNvSpPr>
              <a:spLocks noChangeArrowheads="1"/>
            </p:cNvSpPr>
            <p:nvPr/>
          </p:nvSpPr>
          <p:spPr bwMode="auto">
            <a:xfrm>
              <a:off x="3114688" y="4406027"/>
              <a:ext cx="46985" cy="45541"/>
            </a:xfrm>
            <a:prstGeom prst="ellipse">
              <a:avLst/>
            </a:prstGeom>
            <a:solidFill>
              <a:schemeClr val="tx1"/>
            </a:solidFill>
            <a:ln w="2857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11280" name="椭圆 24"/>
            <p:cNvSpPr>
              <a:spLocks noChangeArrowheads="1"/>
            </p:cNvSpPr>
            <p:nvPr/>
          </p:nvSpPr>
          <p:spPr bwMode="auto">
            <a:xfrm>
              <a:off x="4186784" y="4400335"/>
              <a:ext cx="45560" cy="46965"/>
            </a:xfrm>
            <a:prstGeom prst="ellipse">
              <a:avLst/>
            </a:prstGeom>
            <a:solidFill>
              <a:schemeClr val="tx1"/>
            </a:solidFill>
            <a:ln w="2857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11281" name="椭圆 25"/>
            <p:cNvSpPr>
              <a:spLocks noChangeArrowheads="1"/>
            </p:cNvSpPr>
            <p:nvPr/>
          </p:nvSpPr>
          <p:spPr bwMode="auto">
            <a:xfrm>
              <a:off x="4075730" y="3207719"/>
              <a:ext cx="45560" cy="45541"/>
            </a:xfrm>
            <a:prstGeom prst="ellipse">
              <a:avLst/>
            </a:prstGeom>
            <a:solidFill>
              <a:schemeClr val="tx1"/>
            </a:solidFill>
            <a:ln w="2857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sp>
          <p:nvSpPr>
            <p:cNvPr id="11282" name="椭圆 26"/>
            <p:cNvSpPr>
              <a:spLocks noChangeArrowheads="1"/>
            </p:cNvSpPr>
            <p:nvPr/>
          </p:nvSpPr>
          <p:spPr bwMode="auto">
            <a:xfrm>
              <a:off x="3647176" y="2869004"/>
              <a:ext cx="45560" cy="45541"/>
            </a:xfrm>
            <a:prstGeom prst="ellipse">
              <a:avLst/>
            </a:prstGeom>
            <a:solidFill>
              <a:schemeClr val="tx1"/>
            </a:solidFill>
            <a:ln w="28575" algn="ctr">
              <a:solidFill>
                <a:srgbClr val="810080"/>
              </a:solidFill>
              <a:miter lim="800000"/>
              <a:headEnd/>
              <a:tailEnd/>
            </a:ln>
          </p:spPr>
          <p:txBody>
            <a:bodyPr wrap="none"/>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endParaRPr lang="zh-CN" altLang="en-US" sz="2400" smtClean="0">
                <a:solidFill>
                  <a:schemeClr val="bg2">
                    <a:lumMod val="85000"/>
                    <a:lumOff val="15000"/>
                  </a:schemeClr>
                </a:solidFill>
              </a:endParaRPr>
            </a:p>
          </p:txBody>
        </p:sp>
        <p:cxnSp>
          <p:nvCxnSpPr>
            <p:cNvPr id="10259" name="直接连接符 3"/>
            <p:cNvCxnSpPr>
              <a:cxnSpLocks noChangeShapeType="1"/>
              <a:stCxn id="11282" idx="4"/>
            </p:cNvCxnSpPr>
            <p:nvPr/>
          </p:nvCxnSpPr>
          <p:spPr bwMode="auto">
            <a:xfrm flipH="1">
              <a:off x="3667277" y="2914264"/>
              <a:ext cx="2960" cy="732079"/>
            </a:xfrm>
            <a:prstGeom prst="line">
              <a:avLst/>
            </a:prstGeom>
            <a:noFill/>
            <a:ln w="28575" algn="ctr">
              <a:solidFill>
                <a:srgbClr val="81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0" name="直接连接符 6"/>
            <p:cNvCxnSpPr>
              <a:cxnSpLocks noChangeShapeType="1"/>
              <a:stCxn id="11281" idx="3"/>
              <a:endCxn id="11289" idx="0"/>
            </p:cNvCxnSpPr>
            <p:nvPr/>
          </p:nvCxnSpPr>
          <p:spPr bwMode="auto">
            <a:xfrm flipH="1">
              <a:off x="3672114" y="3246474"/>
              <a:ext cx="410373" cy="436870"/>
            </a:xfrm>
            <a:prstGeom prst="line">
              <a:avLst/>
            </a:prstGeom>
            <a:noFill/>
            <a:ln w="28575" algn="ctr">
              <a:solidFill>
                <a:srgbClr val="81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1" name="直接连接符 9"/>
            <p:cNvCxnSpPr>
              <a:cxnSpLocks noChangeShapeType="1"/>
              <a:stCxn id="11282" idx="5"/>
              <a:endCxn id="11281" idx="1"/>
            </p:cNvCxnSpPr>
            <p:nvPr/>
          </p:nvCxnSpPr>
          <p:spPr bwMode="auto">
            <a:xfrm>
              <a:off x="3686401" y="2907569"/>
              <a:ext cx="396086" cy="306576"/>
            </a:xfrm>
            <a:prstGeom prst="line">
              <a:avLst/>
            </a:prstGeom>
            <a:noFill/>
            <a:ln w="28575" algn="ctr">
              <a:solidFill>
                <a:srgbClr val="81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2" name="直接连接符 11"/>
            <p:cNvCxnSpPr>
              <a:cxnSpLocks noChangeShapeType="1"/>
              <a:stCxn id="11290" idx="0"/>
              <a:endCxn id="11282" idx="3"/>
            </p:cNvCxnSpPr>
            <p:nvPr/>
          </p:nvCxnSpPr>
          <p:spPr bwMode="auto">
            <a:xfrm flipV="1">
              <a:off x="3234267" y="2907569"/>
              <a:ext cx="419805" cy="330553"/>
            </a:xfrm>
            <a:prstGeom prst="line">
              <a:avLst/>
            </a:prstGeom>
            <a:noFill/>
            <a:ln w="28575" algn="ctr">
              <a:solidFill>
                <a:srgbClr val="81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43" name="直接连接符 42"/>
          <p:cNvCxnSpPr>
            <a:cxnSpLocks noChangeShapeType="1"/>
            <a:stCxn id="11289" idx="4"/>
            <a:endCxn id="11289" idx="2"/>
          </p:cNvCxnSpPr>
          <p:nvPr/>
        </p:nvCxnSpPr>
        <p:spPr bwMode="auto">
          <a:xfrm flipH="1">
            <a:off x="3576638" y="4746625"/>
            <a:ext cx="1165225" cy="0"/>
          </a:xfrm>
          <a:prstGeom prst="line">
            <a:avLst/>
          </a:prstGeom>
          <a:noFill/>
          <a:ln w="19050"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连接符 44"/>
          <p:cNvCxnSpPr>
            <a:cxnSpLocks noChangeShapeType="1"/>
            <a:stCxn id="11282" idx="4"/>
            <a:endCxn id="11290" idx="1"/>
          </p:cNvCxnSpPr>
          <p:nvPr/>
        </p:nvCxnSpPr>
        <p:spPr bwMode="auto">
          <a:xfrm flipH="1">
            <a:off x="4156075" y="3063875"/>
            <a:ext cx="0" cy="846138"/>
          </a:xfrm>
          <a:prstGeom prst="line">
            <a:avLst/>
          </a:prstGeom>
          <a:noFill/>
          <a:ln w="19050"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连接符 48"/>
          <p:cNvCxnSpPr>
            <a:endCxn id="11282" idx="3"/>
          </p:cNvCxnSpPr>
          <p:nvPr/>
        </p:nvCxnSpPr>
        <p:spPr bwMode="auto">
          <a:xfrm flipV="1">
            <a:off x="3689350" y="3055938"/>
            <a:ext cx="449263" cy="360362"/>
          </a:xfrm>
          <a:prstGeom prst="line">
            <a:avLst/>
          </a:prstGeom>
          <a:solidFill>
            <a:schemeClr val="accent1"/>
          </a:solidFill>
          <a:ln w="19050" cap="flat" cmpd="sng" algn="ctr">
            <a:solidFill>
              <a:schemeClr val="bg2">
                <a:lumMod val="95000"/>
                <a:lumOff val="5000"/>
              </a:schemeClr>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p:cNvCxnSpPr>
            <a:stCxn id="11289" idx="4"/>
            <a:endCxn id="11289" idx="0"/>
          </p:cNvCxnSpPr>
          <p:nvPr/>
        </p:nvCxnSpPr>
        <p:spPr bwMode="auto">
          <a:xfrm flipH="1" flipV="1">
            <a:off x="4159250" y="3921125"/>
            <a:ext cx="582613" cy="825500"/>
          </a:xfrm>
          <a:prstGeom prst="line">
            <a:avLst/>
          </a:prstGeom>
          <a:solidFill>
            <a:schemeClr val="accent1"/>
          </a:solidFill>
          <a:ln w="19050" cap="flat" cmpd="sng" algn="ctr">
            <a:solidFill>
              <a:schemeClr val="bg2">
                <a:lumMod val="95000"/>
                <a:lumOff val="5000"/>
              </a:schemeClr>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54"/>
          <p:cNvCxnSpPr>
            <a:cxnSpLocks noChangeShapeType="1"/>
            <a:stCxn id="11281" idx="1"/>
          </p:cNvCxnSpPr>
          <p:nvPr/>
        </p:nvCxnSpPr>
        <p:spPr bwMode="auto">
          <a:xfrm flipH="1" flipV="1">
            <a:off x="4165600" y="3051175"/>
            <a:ext cx="450850" cy="347663"/>
          </a:xfrm>
          <a:prstGeom prst="line">
            <a:avLst/>
          </a:prstGeom>
          <a:noFill/>
          <a:ln w="19050" algn="ctr">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p:cNvCxnSpPr>
            <a:cxnSpLocks noChangeShapeType="1"/>
            <a:endCxn id="11288" idx="1"/>
          </p:cNvCxnSpPr>
          <p:nvPr/>
        </p:nvCxnSpPr>
        <p:spPr bwMode="auto">
          <a:xfrm>
            <a:off x="4181475" y="3905250"/>
            <a:ext cx="738188" cy="0"/>
          </a:xfrm>
          <a:prstGeom prst="line">
            <a:avLst/>
          </a:prstGeom>
          <a:noFill/>
          <a:ln w="19050" algn="ctr">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 Box 46"/>
          <p:cNvSpPr txBox="1">
            <a:spLocks noChangeArrowheads="1"/>
          </p:cNvSpPr>
          <p:nvPr/>
        </p:nvSpPr>
        <p:spPr bwMode="auto">
          <a:xfrm>
            <a:off x="341312" y="6128997"/>
            <a:ext cx="8418513" cy="461962"/>
          </a:xfrm>
          <a:prstGeom prst="rect">
            <a:avLst/>
          </a:prstGeom>
          <a:solidFill>
            <a:srgbClr val="C00000"/>
          </a:solidFill>
          <a:ln>
            <a:noFill/>
          </a:ln>
          <a:effectLs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t>注</a:t>
            </a:r>
            <a:r>
              <a:rPr lang="en-US" altLang="zh-CN" sz="2400" dirty="0"/>
              <a:t>: </a:t>
            </a:r>
            <a:r>
              <a:rPr lang="en-US" altLang="zh-CN" sz="2400" dirty="0" smtClean="0"/>
              <a:t>v</a:t>
            </a:r>
            <a:r>
              <a:rPr lang="en-US" altLang="zh-CN" sz="2400" baseline="-25000" dirty="0" smtClean="0"/>
              <a:t>7</a:t>
            </a:r>
            <a:r>
              <a:rPr lang="en-US" altLang="zh-CN" sz="2400" dirty="0" smtClean="0"/>
              <a:t>v</a:t>
            </a:r>
            <a:r>
              <a:rPr lang="en-US" altLang="zh-CN" sz="2400" baseline="-25000" dirty="0" smtClean="0"/>
              <a:t>8</a:t>
            </a:r>
            <a:r>
              <a:rPr lang="zh-CN" altLang="en-US" sz="2400" dirty="0" smtClean="0"/>
              <a:t>也可以称为</a:t>
            </a:r>
            <a:r>
              <a:rPr lang="en-US" altLang="zh-CN" sz="2400" dirty="0" smtClean="0"/>
              <a:t>M</a:t>
            </a:r>
            <a:r>
              <a:rPr lang="zh-CN" altLang="en-US" sz="2400" dirty="0" smtClean="0"/>
              <a:t>交错路</a:t>
            </a:r>
            <a:r>
              <a:rPr lang="en-US" altLang="zh-CN" sz="2400" dirty="0" smtClean="0"/>
              <a:t>. </a:t>
            </a:r>
            <a:endParaRPr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9570"/>
                                        </p:tgtEl>
                                        <p:attrNameLst>
                                          <p:attrName>style.visibility</p:attrName>
                                        </p:attrNameLst>
                                      </p:cBhvr>
                                      <p:to>
                                        <p:strVal val="visible"/>
                                      </p:to>
                                    </p:set>
                                    <p:anim calcmode="lin" valueType="num">
                                      <p:cBhvr additive="base">
                                        <p:cTn id="7" dur="500" fill="hold"/>
                                        <p:tgtEl>
                                          <p:spTgt spid="749570"/>
                                        </p:tgtEl>
                                        <p:attrNameLst>
                                          <p:attrName>ppt_x</p:attrName>
                                        </p:attrNameLst>
                                      </p:cBhvr>
                                      <p:tavLst>
                                        <p:tav tm="0">
                                          <p:val>
                                            <p:strVal val="#ppt_x"/>
                                          </p:val>
                                        </p:tav>
                                        <p:tav tm="100000">
                                          <p:val>
                                            <p:strVal val="#ppt_x"/>
                                          </p:val>
                                        </p:tav>
                                      </p:tavLst>
                                    </p:anim>
                                    <p:anim calcmode="lin" valueType="num">
                                      <p:cBhvr additive="base">
                                        <p:cTn id="8" dur="500" fill="hold"/>
                                        <p:tgtEl>
                                          <p:spTgt spid="7495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9595"/>
                                        </p:tgtEl>
                                        <p:attrNameLst>
                                          <p:attrName>style.visibility</p:attrName>
                                        </p:attrNameLst>
                                      </p:cBhvr>
                                      <p:to>
                                        <p:strVal val="visible"/>
                                      </p:to>
                                    </p:set>
                                    <p:anim calcmode="lin" valueType="num">
                                      <p:cBhvr additive="base">
                                        <p:cTn id="13" dur="500" fill="hold"/>
                                        <p:tgtEl>
                                          <p:spTgt spid="749595"/>
                                        </p:tgtEl>
                                        <p:attrNameLst>
                                          <p:attrName>ppt_x</p:attrName>
                                        </p:attrNameLst>
                                      </p:cBhvr>
                                      <p:tavLst>
                                        <p:tav tm="0">
                                          <p:val>
                                            <p:strVal val="#ppt_x"/>
                                          </p:val>
                                        </p:tav>
                                        <p:tav tm="100000">
                                          <p:val>
                                            <p:strVal val="#ppt_x"/>
                                          </p:val>
                                        </p:tav>
                                      </p:tavLst>
                                    </p:anim>
                                    <p:anim calcmode="lin" valueType="num">
                                      <p:cBhvr additive="base">
                                        <p:cTn id="14" dur="500" fill="hold"/>
                                        <p:tgtEl>
                                          <p:spTgt spid="74959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49613"/>
                                        </p:tgtEl>
                                        <p:attrNameLst>
                                          <p:attrName>style.visibility</p:attrName>
                                        </p:attrNameLst>
                                      </p:cBhvr>
                                      <p:to>
                                        <p:strVal val="visible"/>
                                      </p:to>
                                    </p:set>
                                    <p:anim calcmode="lin" valueType="num">
                                      <p:cBhvr additive="base">
                                        <p:cTn id="24" dur="500" fill="hold"/>
                                        <p:tgtEl>
                                          <p:spTgt spid="749613"/>
                                        </p:tgtEl>
                                        <p:attrNameLst>
                                          <p:attrName>ppt_x</p:attrName>
                                        </p:attrNameLst>
                                      </p:cBhvr>
                                      <p:tavLst>
                                        <p:tav tm="0">
                                          <p:val>
                                            <p:strVal val="#ppt_x"/>
                                          </p:val>
                                        </p:tav>
                                        <p:tav tm="100000">
                                          <p:val>
                                            <p:strVal val="#ppt_x"/>
                                          </p:val>
                                        </p:tav>
                                      </p:tavLst>
                                    </p:anim>
                                    <p:anim calcmode="lin" valueType="num">
                                      <p:cBhvr additive="base">
                                        <p:cTn id="25" dur="500" fill="hold"/>
                                        <p:tgtEl>
                                          <p:spTgt spid="74961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par>
                                <p:cTn id="31" presetID="10"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49614"/>
                                        </p:tgtEl>
                                        <p:attrNameLst>
                                          <p:attrName>style.visibility</p:attrName>
                                        </p:attrNameLst>
                                      </p:cBhvr>
                                      <p:to>
                                        <p:strVal val="visible"/>
                                      </p:to>
                                    </p:set>
                                    <p:animEffect transition="in" filter="fade">
                                      <p:cBhvr>
                                        <p:cTn id="38" dur="500"/>
                                        <p:tgtEl>
                                          <p:spTgt spid="74961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500"/>
                                        <p:tgtEl>
                                          <p:spTgt spid="49"/>
                                        </p:tgtEl>
                                      </p:cBhvr>
                                    </p:animEffect>
                                  </p:childTnLst>
                                </p:cTn>
                              </p:par>
                              <p:par>
                                <p:cTn id="44" presetID="10" presetClass="entr" presetSubtype="0" fill="hold"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fade">
                                      <p:cBhvr>
                                        <p:cTn id="46" dur="500"/>
                                        <p:tgtEl>
                                          <p:spTgt spid="5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par>
                                <p:cTn id="52" presetID="10" presetClass="entr" presetSubtype="0" fill="hold" nodeType="with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0" grpId="0" animBg="1"/>
      <p:bldP spid="749595" grpId="0"/>
      <p:bldP spid="749613" grpId="0"/>
      <p:bldP spid="749614" grpId="0"/>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2"/>
          </p:nvPr>
        </p:nvSpPr>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0B3EFC81-B26A-4930-83E9-0E6AEB815278}" type="slidenum">
              <a:rPr kumimoji="0" lang="zh-CN" altLang="en-US" sz="1400" smtClean="0">
                <a:solidFill>
                  <a:schemeClr val="bg2">
                    <a:lumMod val="85000"/>
                    <a:lumOff val="15000"/>
                  </a:schemeClr>
                </a:solidFill>
              </a:rPr>
              <a:pPr>
                <a:spcBef>
                  <a:spcPct val="0"/>
                </a:spcBef>
                <a:buClrTx/>
                <a:buSzTx/>
                <a:buFontTx/>
                <a:buNone/>
                <a:defRPr/>
              </a:pPr>
              <a:t>8</a:t>
            </a:fld>
            <a:endParaRPr kumimoji="0" lang="en-US" altLang="zh-CN" sz="1400" smtClean="0">
              <a:solidFill>
                <a:schemeClr val="bg2">
                  <a:lumMod val="85000"/>
                  <a:lumOff val="15000"/>
                </a:schemeClr>
              </a:solidFill>
            </a:endParaRPr>
          </a:p>
        </p:txBody>
      </p:sp>
      <p:sp>
        <p:nvSpPr>
          <p:cNvPr id="750595" name="Text Box 3"/>
          <p:cNvSpPr txBox="1">
            <a:spLocks noChangeArrowheads="1"/>
          </p:cNvSpPr>
          <p:nvPr/>
        </p:nvSpPr>
        <p:spPr bwMode="auto">
          <a:xfrm>
            <a:off x="304800" y="9144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dirty="0">
                <a:solidFill>
                  <a:srgbClr val="2B51AA"/>
                </a:solidFill>
              </a:rPr>
              <a:t>2</a:t>
            </a:r>
            <a:r>
              <a:rPr lang="zh-CN" altLang="en-US" sz="2400" dirty="0">
                <a:solidFill>
                  <a:srgbClr val="2B51AA"/>
                </a:solidFill>
              </a:rPr>
              <a:t>   </a:t>
            </a:r>
            <a:r>
              <a:rPr lang="en-US" altLang="zh-CN" sz="2400" dirty="0">
                <a:solidFill>
                  <a:srgbClr val="2B51AA"/>
                </a:solidFill>
              </a:rPr>
              <a:t>Berge</a:t>
            </a:r>
            <a:r>
              <a:rPr lang="zh-CN" altLang="en-US" sz="2400" dirty="0">
                <a:solidFill>
                  <a:srgbClr val="2B51AA"/>
                </a:solidFill>
              </a:rPr>
              <a:t>定理</a:t>
            </a:r>
          </a:p>
        </p:txBody>
      </p:sp>
      <p:sp>
        <p:nvSpPr>
          <p:cNvPr id="750613" name="Text Box 21"/>
          <p:cNvSpPr txBox="1">
            <a:spLocks noChangeArrowheads="1"/>
          </p:cNvSpPr>
          <p:nvPr/>
        </p:nvSpPr>
        <p:spPr bwMode="auto">
          <a:xfrm>
            <a:off x="304800" y="1371600"/>
            <a:ext cx="8458200" cy="830263"/>
          </a:xfrm>
          <a:prstGeom prst="rect">
            <a:avLst/>
          </a:prstGeom>
          <a:solidFill>
            <a:srgbClr val="1C3146"/>
          </a:solidFill>
          <a:ln>
            <a:noFill/>
          </a:ln>
          <a:effec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a:solidFill>
                  <a:srgbClr val="FF6600"/>
                </a:solidFill>
              </a:rPr>
              <a:t>定理</a:t>
            </a:r>
            <a:r>
              <a:rPr lang="en-US" altLang="zh-CN" sz="2400" dirty="0">
                <a:solidFill>
                  <a:srgbClr val="FF6600"/>
                </a:solidFill>
              </a:rPr>
              <a:t>1</a:t>
            </a:r>
            <a:r>
              <a:rPr lang="en-US" altLang="zh-CN" sz="2400" dirty="0" smtClean="0">
                <a:solidFill>
                  <a:srgbClr val="FF6600"/>
                </a:solidFill>
              </a:rPr>
              <a:t> </a:t>
            </a:r>
            <a:r>
              <a:rPr lang="en-US" altLang="zh-CN" sz="2400" dirty="0" smtClean="0"/>
              <a:t>(Berge, 1957) G</a:t>
            </a:r>
            <a:r>
              <a:rPr lang="zh-CN" altLang="en-US" sz="2400" dirty="0" smtClean="0"/>
              <a:t>的匹配</a:t>
            </a:r>
            <a:r>
              <a:rPr lang="en-US" altLang="zh-CN" sz="2400" dirty="0" smtClean="0"/>
              <a:t>M</a:t>
            </a:r>
            <a:r>
              <a:rPr lang="zh-CN" altLang="en-US" sz="2400" dirty="0" smtClean="0"/>
              <a:t>是最大匹配</a:t>
            </a:r>
            <a:r>
              <a:rPr lang="en-US" altLang="zh-CN" sz="2400" dirty="0" smtClean="0"/>
              <a:t>, </a:t>
            </a:r>
            <a:r>
              <a:rPr lang="zh-CN" altLang="en-US" sz="2400" dirty="0" smtClean="0"/>
              <a:t>当且仅当</a:t>
            </a:r>
            <a:r>
              <a:rPr lang="en-US" altLang="zh-CN" sz="2400" dirty="0" smtClean="0"/>
              <a:t>G</a:t>
            </a:r>
            <a:r>
              <a:rPr lang="zh-CN" altLang="en-US" sz="2400" dirty="0" smtClean="0"/>
              <a:t>不包含</a:t>
            </a:r>
            <a:r>
              <a:rPr lang="en-US" altLang="zh-CN" sz="2400" dirty="0" smtClean="0"/>
              <a:t>M</a:t>
            </a:r>
            <a:r>
              <a:rPr lang="zh-CN" altLang="en-US" sz="2400" dirty="0" smtClean="0"/>
              <a:t>增广路</a:t>
            </a:r>
            <a:r>
              <a:rPr lang="en-US" altLang="zh-CN" sz="2400" dirty="0" smtClean="0"/>
              <a:t>.</a:t>
            </a:r>
            <a:endParaRPr lang="zh-CN" altLang="en-US" sz="2400" dirty="0" smtClean="0"/>
          </a:p>
        </p:txBody>
      </p:sp>
      <p:sp>
        <p:nvSpPr>
          <p:cNvPr id="750615" name="Text Box 23"/>
          <p:cNvSpPr txBox="1">
            <a:spLocks noChangeArrowheads="1"/>
          </p:cNvSpPr>
          <p:nvPr/>
        </p:nvSpPr>
        <p:spPr bwMode="auto">
          <a:xfrm>
            <a:off x="304800" y="22098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证明</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“必要性”</a:t>
            </a:r>
          </a:p>
        </p:txBody>
      </p:sp>
      <p:sp>
        <p:nvSpPr>
          <p:cNvPr id="750616" name="Text Box 24"/>
          <p:cNvSpPr txBox="1">
            <a:spLocks noChangeArrowheads="1"/>
          </p:cNvSpPr>
          <p:nvPr/>
        </p:nvSpPr>
        <p:spPr bwMode="auto">
          <a:xfrm>
            <a:off x="304800" y="2667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a:t>
            </a:r>
            <a:r>
              <a:rPr lang="en-US" altLang="zh-CN" sz="2400" dirty="0" smtClean="0">
                <a:solidFill>
                  <a:schemeClr val="bg2">
                    <a:lumMod val="85000"/>
                    <a:lumOff val="15000"/>
                  </a:schemeClr>
                </a:solidFill>
              </a:rPr>
              <a:t>(</a:t>
            </a:r>
            <a:r>
              <a:rPr lang="zh-CN" altLang="en-US" sz="2400" dirty="0" smtClean="0">
                <a:solidFill>
                  <a:srgbClr val="C00000"/>
                </a:solidFill>
              </a:rPr>
              <a:t>反证</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若</a:t>
            </a:r>
            <a:r>
              <a:rPr lang="en-US" altLang="zh-CN" sz="2400" dirty="0" smtClean="0">
                <a:solidFill>
                  <a:schemeClr val="bg2">
                    <a:lumMod val="85000"/>
                    <a:lumOff val="15000"/>
                  </a:schemeClr>
                </a:solidFill>
              </a:rPr>
              <a:t>G</a:t>
            </a:r>
            <a:r>
              <a:rPr lang="zh-CN" altLang="en-US" sz="2400" dirty="0" smtClean="0">
                <a:solidFill>
                  <a:schemeClr val="bg2">
                    <a:lumMod val="85000"/>
                    <a:lumOff val="15000"/>
                  </a:schemeClr>
                </a:solidFill>
              </a:rPr>
              <a:t>包含一条</a:t>
            </a:r>
            <a:r>
              <a:rPr lang="en-US" altLang="zh-CN" sz="2400" dirty="0" smtClean="0">
                <a:solidFill>
                  <a:schemeClr val="bg2">
                    <a:lumMod val="85000"/>
                    <a:lumOff val="15000"/>
                  </a:schemeClr>
                </a:solidFill>
              </a:rPr>
              <a:t>M</a:t>
            </a:r>
            <a:r>
              <a:rPr lang="zh-CN" altLang="en-US" sz="2400" dirty="0" smtClean="0">
                <a:solidFill>
                  <a:schemeClr val="bg2">
                    <a:lumMod val="85000"/>
                    <a:lumOff val="15000"/>
                  </a:schemeClr>
                </a:solidFill>
              </a:rPr>
              <a:t>增广路</a:t>
            </a:r>
            <a:r>
              <a:rPr lang="en-US" altLang="zh-CN" sz="2400" dirty="0" smtClean="0">
                <a:solidFill>
                  <a:schemeClr val="bg2">
                    <a:lumMod val="85000"/>
                    <a:lumOff val="15000"/>
                  </a:schemeClr>
                </a:solidFill>
              </a:rPr>
              <a:t>P,  </a:t>
            </a:r>
            <a:r>
              <a:rPr lang="zh-CN" altLang="en-US" sz="2400" dirty="0" smtClean="0">
                <a:solidFill>
                  <a:schemeClr val="bg2">
                    <a:lumMod val="85000"/>
                    <a:lumOff val="15000"/>
                  </a:schemeClr>
                </a:solidFill>
              </a:rPr>
              <a:t>则可令该增广路为</a:t>
            </a:r>
            <a:r>
              <a:rPr lang="en-US" altLang="zh-CN" sz="2400" dirty="0" smtClean="0">
                <a:solidFill>
                  <a:schemeClr val="bg2">
                    <a:lumMod val="85000"/>
                    <a:lumOff val="15000"/>
                  </a:schemeClr>
                </a:solidFill>
              </a:rPr>
              <a:t>: </a:t>
            </a:r>
            <a:endParaRPr lang="zh-CN" altLang="en-US" sz="2400" dirty="0" smtClean="0">
              <a:solidFill>
                <a:schemeClr val="bg2">
                  <a:lumMod val="85000"/>
                  <a:lumOff val="15000"/>
                </a:schemeClr>
              </a:solidFill>
            </a:endParaRPr>
          </a:p>
        </p:txBody>
      </p:sp>
      <p:graphicFrame>
        <p:nvGraphicFramePr>
          <p:cNvPr id="750617" name="Object 25"/>
          <p:cNvGraphicFramePr>
            <a:graphicFrameLocks noChangeAspect="1"/>
          </p:cNvGraphicFramePr>
          <p:nvPr>
            <p:extLst>
              <p:ext uri="{D42A27DB-BD31-4B8C-83A1-F6EECF244321}">
                <p14:modId xmlns:p14="http://schemas.microsoft.com/office/powerpoint/2010/main" val="1816676176"/>
              </p:ext>
            </p:extLst>
          </p:nvPr>
        </p:nvGraphicFramePr>
        <p:xfrm>
          <a:off x="2971800" y="3159125"/>
          <a:ext cx="3695700" cy="457200"/>
        </p:xfrm>
        <a:graphic>
          <a:graphicData uri="http://schemas.openxmlformats.org/presentationml/2006/ole">
            <mc:AlternateContent xmlns:mc="http://schemas.openxmlformats.org/markup-compatibility/2006">
              <mc:Choice xmlns:v="urn:schemas-microsoft-com:vml" Requires="v">
                <p:oleObj spid="_x0000_s11301" name="Equation" r:id="rId3" imgW="1231366" imgH="228501" progId="Equation.DSMT4">
                  <p:embed/>
                </p:oleObj>
              </mc:Choice>
              <mc:Fallback>
                <p:oleObj name="Equation" r:id="rId3" imgW="1231366" imgH="228501" progId="Equation.DSMT4">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159125"/>
                        <a:ext cx="3695700" cy="457200"/>
                      </a:xfrm>
                      <a:prstGeom prst="rect">
                        <a:avLst/>
                      </a:prstGeom>
                      <a:solidFill>
                        <a:srgbClr val="FFFF00"/>
                      </a:solidFill>
                      <a:ln>
                        <a:noFill/>
                      </a:ln>
                      <a:extLst/>
                    </p:spPr>
                  </p:pic>
                </p:oleObj>
              </mc:Fallback>
            </mc:AlternateContent>
          </a:graphicData>
        </a:graphic>
      </p:graphicFrame>
      <p:sp>
        <p:nvSpPr>
          <p:cNvPr id="750618" name="Text Box 26"/>
          <p:cNvSpPr txBox="1">
            <a:spLocks noChangeArrowheads="1"/>
          </p:cNvSpPr>
          <p:nvPr/>
        </p:nvSpPr>
        <p:spPr bwMode="auto">
          <a:xfrm>
            <a:off x="304800" y="3733800"/>
            <a:ext cx="84582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显然</a:t>
            </a:r>
            <a:r>
              <a:rPr lang="en-US" altLang="zh-CN" sz="2400" dirty="0" smtClean="0">
                <a:solidFill>
                  <a:schemeClr val="bg2">
                    <a:lumMod val="85000"/>
                    <a:lumOff val="15000"/>
                  </a:schemeClr>
                </a:solidFill>
              </a:rPr>
              <a:t>, P</a:t>
            </a:r>
            <a:r>
              <a:rPr lang="zh-CN" altLang="en-US" sz="2400" dirty="0" smtClean="0">
                <a:solidFill>
                  <a:schemeClr val="bg2">
                    <a:lumMod val="85000"/>
                    <a:lumOff val="15000"/>
                  </a:schemeClr>
                </a:solidFill>
              </a:rPr>
              <a:t>中</a:t>
            </a:r>
            <a:r>
              <a:rPr lang="en-US" altLang="zh-CN" sz="2400" dirty="0" smtClean="0">
                <a:solidFill>
                  <a:schemeClr val="bg2">
                    <a:lumMod val="85000"/>
                    <a:lumOff val="15000"/>
                  </a:schemeClr>
                </a:solidFill>
              </a:rPr>
              <a:t>M</a:t>
            </a:r>
            <a:r>
              <a:rPr lang="zh-CN" altLang="en-US" sz="2400" dirty="0" smtClean="0">
                <a:solidFill>
                  <a:schemeClr val="bg2">
                    <a:lumMod val="85000"/>
                    <a:lumOff val="15000"/>
                  </a:schemeClr>
                </a:solidFill>
              </a:rPr>
              <a:t>中的边比非</a:t>
            </a:r>
            <a:r>
              <a:rPr lang="en-US" altLang="zh-CN" sz="2400" dirty="0" smtClean="0">
                <a:solidFill>
                  <a:schemeClr val="bg2">
                    <a:lumMod val="85000"/>
                    <a:lumOff val="15000"/>
                  </a:schemeClr>
                </a:solidFill>
              </a:rPr>
              <a:t>M</a:t>
            </a:r>
            <a:r>
              <a:rPr lang="zh-CN" altLang="en-US" sz="2400" dirty="0" smtClean="0">
                <a:solidFill>
                  <a:schemeClr val="bg2">
                    <a:lumMod val="85000"/>
                    <a:lumOff val="15000"/>
                  </a:schemeClr>
                </a:solidFill>
              </a:rPr>
              <a:t>中的边少一条</a:t>
            </a:r>
            <a:r>
              <a:rPr lang="en-US" altLang="zh-CN" sz="2400" dirty="0" smtClean="0">
                <a:solidFill>
                  <a:schemeClr val="bg2">
                    <a:lumMod val="85000"/>
                    <a:lumOff val="15000"/>
                  </a:schemeClr>
                </a:solidFill>
              </a:rPr>
              <a:t>.</a:t>
            </a:r>
            <a:r>
              <a:rPr lang="zh-CN" altLang="en-US" sz="2400" dirty="0" smtClean="0">
                <a:solidFill>
                  <a:schemeClr val="bg2">
                    <a:lumMod val="85000"/>
                    <a:lumOff val="15000"/>
                  </a:schemeClr>
                </a:solidFill>
              </a:rPr>
              <a:t>于是作新的匹配</a:t>
            </a:r>
            <a:r>
              <a:rPr lang="en-US" altLang="zh-CN" sz="2400" dirty="0" smtClean="0">
                <a:solidFill>
                  <a:schemeClr val="bg2">
                    <a:lumMod val="85000"/>
                    <a:lumOff val="15000"/>
                  </a:schemeClr>
                </a:solidFill>
              </a:rPr>
              <a:t>M</a:t>
            </a:r>
            <a:r>
              <a:rPr lang="en-US" altLang="zh-CN" sz="2400" baseline="-25000" dirty="0" smtClean="0">
                <a:solidFill>
                  <a:schemeClr val="bg2">
                    <a:lumMod val="85000"/>
                    <a:lumOff val="15000"/>
                  </a:schemeClr>
                </a:solidFill>
              </a:rPr>
              <a:t>1</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它当中的边由</a:t>
            </a:r>
            <a:r>
              <a:rPr lang="en-US" altLang="zh-CN" sz="2400" dirty="0" smtClean="0">
                <a:solidFill>
                  <a:schemeClr val="bg2">
                    <a:lumMod val="85000"/>
                    <a:lumOff val="15000"/>
                  </a:schemeClr>
                </a:solidFill>
              </a:rPr>
              <a:t>P</a:t>
            </a:r>
            <a:r>
              <a:rPr lang="zh-CN" altLang="en-US" sz="2400" dirty="0" smtClean="0">
                <a:solidFill>
                  <a:schemeClr val="bg2">
                    <a:lumMod val="85000"/>
                    <a:lumOff val="15000"/>
                  </a:schemeClr>
                </a:solidFill>
              </a:rPr>
              <a:t>中非</a:t>
            </a:r>
            <a:r>
              <a:rPr lang="en-US" altLang="zh-CN" sz="2400" dirty="0" smtClean="0">
                <a:solidFill>
                  <a:schemeClr val="bg2">
                    <a:lumMod val="85000"/>
                    <a:lumOff val="15000"/>
                  </a:schemeClr>
                </a:solidFill>
              </a:rPr>
              <a:t>M</a:t>
            </a:r>
            <a:r>
              <a:rPr lang="zh-CN" altLang="en-US" sz="2400" dirty="0" smtClean="0">
                <a:solidFill>
                  <a:schemeClr val="bg2">
                    <a:lumMod val="85000"/>
                    <a:lumOff val="15000"/>
                  </a:schemeClr>
                </a:solidFill>
              </a:rPr>
              <a:t>中边组成</a:t>
            </a:r>
            <a:r>
              <a:rPr lang="en-US" altLang="zh-CN" sz="2400" dirty="0" smtClean="0">
                <a:solidFill>
                  <a:schemeClr val="bg2">
                    <a:lumMod val="85000"/>
                    <a:lumOff val="15000"/>
                  </a:schemeClr>
                </a:solidFill>
              </a:rPr>
              <a:t>. M</a:t>
            </a:r>
            <a:r>
              <a:rPr lang="en-US" altLang="zh-CN" sz="2400" baseline="-25000" dirty="0" smtClean="0">
                <a:solidFill>
                  <a:schemeClr val="bg2">
                    <a:lumMod val="85000"/>
                    <a:lumOff val="15000"/>
                  </a:schemeClr>
                </a:solidFill>
              </a:rPr>
              <a:t>1</a:t>
            </a:r>
            <a:r>
              <a:rPr lang="zh-CN" altLang="en-US" sz="2400" dirty="0" smtClean="0">
                <a:solidFill>
                  <a:schemeClr val="bg2">
                    <a:lumMod val="85000"/>
                    <a:lumOff val="15000"/>
                  </a:schemeClr>
                </a:solidFill>
              </a:rPr>
              <a:t>中边比</a:t>
            </a:r>
            <a:r>
              <a:rPr lang="en-US" altLang="zh-CN" sz="2400" dirty="0" smtClean="0">
                <a:solidFill>
                  <a:schemeClr val="bg2">
                    <a:lumMod val="85000"/>
                    <a:lumOff val="15000"/>
                  </a:schemeClr>
                </a:solidFill>
              </a:rPr>
              <a:t>M</a:t>
            </a:r>
            <a:r>
              <a:rPr lang="zh-CN" altLang="en-US" sz="2400" dirty="0" smtClean="0">
                <a:solidFill>
                  <a:schemeClr val="bg2">
                    <a:lumMod val="85000"/>
                    <a:lumOff val="15000"/>
                  </a:schemeClr>
                </a:solidFill>
              </a:rPr>
              <a:t>中多一条</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这与</a:t>
            </a:r>
            <a:r>
              <a:rPr lang="en-US" altLang="zh-CN" sz="2400" dirty="0" smtClean="0">
                <a:solidFill>
                  <a:schemeClr val="bg2">
                    <a:lumMod val="85000"/>
                    <a:lumOff val="15000"/>
                  </a:schemeClr>
                </a:solidFill>
              </a:rPr>
              <a:t>M</a:t>
            </a:r>
            <a:r>
              <a:rPr lang="zh-CN" altLang="en-US" sz="2400" dirty="0" smtClean="0">
                <a:solidFill>
                  <a:schemeClr val="bg2">
                    <a:lumMod val="85000"/>
                    <a:lumOff val="15000"/>
                  </a:schemeClr>
                </a:solidFill>
              </a:rPr>
              <a:t>是</a:t>
            </a:r>
            <a:r>
              <a:rPr lang="en-US" altLang="zh-CN" sz="2400" dirty="0" smtClean="0">
                <a:solidFill>
                  <a:schemeClr val="bg2">
                    <a:lumMod val="85000"/>
                    <a:lumOff val="15000"/>
                  </a:schemeClr>
                </a:solidFill>
              </a:rPr>
              <a:t>G</a:t>
            </a:r>
            <a:r>
              <a:rPr lang="zh-CN" altLang="en-US" sz="2400" dirty="0" smtClean="0">
                <a:solidFill>
                  <a:schemeClr val="bg2">
                    <a:lumMod val="85000"/>
                    <a:lumOff val="15000"/>
                  </a:schemeClr>
                </a:solidFill>
              </a:rPr>
              <a:t>的最大匹配矛盾</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endParaRPr>
          </a:p>
        </p:txBody>
      </p:sp>
      <p:sp>
        <p:nvSpPr>
          <p:cNvPr id="750619" name="Text Box 27"/>
          <p:cNvSpPr txBox="1">
            <a:spLocks noChangeArrowheads="1"/>
          </p:cNvSpPr>
          <p:nvPr/>
        </p:nvSpPr>
        <p:spPr bwMode="auto">
          <a:xfrm>
            <a:off x="304800" y="5038725"/>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“充分性”</a:t>
            </a:r>
          </a:p>
        </p:txBody>
      </p:sp>
      <p:sp>
        <p:nvSpPr>
          <p:cNvPr id="750620" name="Text Box 28"/>
          <p:cNvSpPr txBox="1">
            <a:spLocks noChangeArrowheads="1"/>
          </p:cNvSpPr>
          <p:nvPr/>
        </p:nvSpPr>
        <p:spPr bwMode="auto">
          <a:xfrm>
            <a:off x="304800" y="5489575"/>
            <a:ext cx="8229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a:t>
            </a:r>
            <a:r>
              <a:rPr lang="en-US" altLang="zh-CN" sz="2400" dirty="0" smtClean="0">
                <a:solidFill>
                  <a:schemeClr val="bg2">
                    <a:lumMod val="85000"/>
                    <a:lumOff val="15000"/>
                  </a:schemeClr>
                </a:solidFill>
              </a:rPr>
              <a:t>(</a:t>
            </a:r>
            <a:r>
              <a:rPr lang="zh-CN" altLang="en-US" sz="2400" dirty="0" smtClean="0">
                <a:solidFill>
                  <a:srgbClr val="C00000"/>
                </a:solidFill>
              </a:rPr>
              <a:t>反证</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若不然</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设</a:t>
            </a:r>
            <a:r>
              <a:rPr lang="en-US" altLang="zh-CN" sz="2400" dirty="0" smtClean="0">
                <a:solidFill>
                  <a:schemeClr val="bg2">
                    <a:lumMod val="85000"/>
                    <a:lumOff val="15000"/>
                  </a:schemeClr>
                </a:solidFill>
              </a:rPr>
              <a:t>M</a:t>
            </a:r>
            <a:r>
              <a:rPr lang="en-US" altLang="zh-CN" sz="2400" baseline="-25000" dirty="0" smtClean="0">
                <a:solidFill>
                  <a:schemeClr val="bg2">
                    <a:lumMod val="85000"/>
                    <a:lumOff val="15000"/>
                  </a:schemeClr>
                </a:solidFill>
              </a:rPr>
              <a:t>1</a:t>
            </a:r>
            <a:r>
              <a:rPr lang="zh-CN" altLang="en-US" sz="2400" dirty="0" smtClean="0">
                <a:solidFill>
                  <a:schemeClr val="bg2">
                    <a:lumMod val="85000"/>
                    <a:lumOff val="15000"/>
                  </a:schemeClr>
                </a:solidFill>
              </a:rPr>
              <a:t>是</a:t>
            </a:r>
            <a:r>
              <a:rPr lang="en-US" altLang="zh-CN" sz="2400" dirty="0" smtClean="0">
                <a:solidFill>
                  <a:schemeClr val="bg2">
                    <a:lumMod val="85000"/>
                    <a:lumOff val="15000"/>
                  </a:schemeClr>
                </a:solidFill>
              </a:rPr>
              <a:t>G</a:t>
            </a:r>
            <a:r>
              <a:rPr lang="zh-CN" altLang="en-US" sz="2400" dirty="0" smtClean="0">
                <a:solidFill>
                  <a:schemeClr val="bg2">
                    <a:lumMod val="85000"/>
                    <a:lumOff val="15000"/>
                  </a:schemeClr>
                </a:solidFill>
              </a:rPr>
              <a:t>的一个最大匹配</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则</a:t>
            </a:r>
            <a:r>
              <a:rPr lang="en-US" altLang="zh-CN" sz="2400" dirty="0" smtClean="0">
                <a:solidFill>
                  <a:schemeClr val="bg2">
                    <a:lumMod val="85000"/>
                    <a:lumOff val="15000"/>
                  </a:schemeClr>
                </a:solidFill>
                <a:cs typeface="Times New Roman" panose="02020603050405020304" pitchFamily="18" charset="0"/>
              </a:rPr>
              <a:t>|M</a:t>
            </a:r>
            <a:r>
              <a:rPr lang="en-US" altLang="zh-CN" sz="2400" baseline="-25000" dirty="0" smtClean="0">
                <a:solidFill>
                  <a:schemeClr val="bg2">
                    <a:lumMod val="85000"/>
                    <a:lumOff val="15000"/>
                  </a:schemeClr>
                </a:solidFill>
                <a:cs typeface="Times New Roman" panose="02020603050405020304" pitchFamily="18" charset="0"/>
              </a:rPr>
              <a:t>1</a:t>
            </a:r>
            <a:r>
              <a:rPr lang="en-US" altLang="zh-CN" sz="2400" dirty="0" smtClean="0">
                <a:solidFill>
                  <a:schemeClr val="bg2">
                    <a:lumMod val="85000"/>
                    <a:lumOff val="15000"/>
                  </a:schemeClr>
                </a:solidFill>
                <a:cs typeface="Times New Roman" panose="02020603050405020304" pitchFamily="18" charset="0"/>
              </a:rPr>
              <a:t>|&gt;|M|.</a:t>
            </a:r>
            <a:endParaRPr lang="zh-CN" altLang="en-US" sz="2400" dirty="0" smtClean="0">
              <a:solidFill>
                <a:schemeClr val="bg2">
                  <a:lumMod val="85000"/>
                  <a:lumOff val="15000"/>
                </a:schemeClr>
              </a:solidFill>
              <a:cs typeface="Times New Roman" panose="02020603050405020304" pitchFamily="18" charset="0"/>
            </a:endParaRPr>
          </a:p>
        </p:txBody>
      </p:sp>
      <p:sp>
        <p:nvSpPr>
          <p:cNvPr id="11" name="Text Box 7"/>
          <p:cNvSpPr txBox="1">
            <a:spLocks noChangeArrowheads="1"/>
          </p:cNvSpPr>
          <p:nvPr/>
        </p:nvSpPr>
        <p:spPr bwMode="auto">
          <a:xfrm>
            <a:off x="304800" y="59436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令</a:t>
            </a:r>
            <a:r>
              <a:rPr lang="en-US" altLang="zh-CN" sz="2400" dirty="0" smtClean="0">
                <a:solidFill>
                  <a:schemeClr val="bg2">
                    <a:lumMod val="85000"/>
                    <a:lumOff val="15000"/>
                  </a:schemeClr>
                </a:solidFill>
              </a:rPr>
              <a:t>H = M</a:t>
            </a:r>
            <a:r>
              <a:rPr lang="en-US" altLang="zh-CN" sz="2400" baseline="-25000" dirty="0" smtClean="0">
                <a:solidFill>
                  <a:schemeClr val="bg2">
                    <a:lumMod val="85000"/>
                    <a:lumOff val="15000"/>
                  </a:schemeClr>
                </a:solidFill>
              </a:rPr>
              <a:t>1</a:t>
            </a:r>
            <a:r>
              <a:rPr lang="el-GR" altLang="zh-CN" sz="2400" dirty="0" smtClean="0">
                <a:solidFill>
                  <a:schemeClr val="bg2">
                    <a:lumMod val="85000"/>
                    <a:lumOff val="15000"/>
                  </a:schemeClr>
                </a:solidFill>
                <a:cs typeface="Times New Roman" panose="02020603050405020304" pitchFamily="18" charset="0"/>
              </a:rPr>
              <a:t>Δ</a:t>
            </a:r>
            <a:r>
              <a:rPr lang="en-US" altLang="zh-CN" sz="2400" dirty="0" smtClean="0">
                <a:solidFill>
                  <a:schemeClr val="bg2">
                    <a:lumMod val="85000"/>
                    <a:lumOff val="15000"/>
                  </a:schemeClr>
                </a:solidFill>
              </a:rPr>
              <a:t>M.</a:t>
            </a:r>
            <a:endParaRPr lang="zh-CN" altLang="en-US" sz="2400" dirty="0" smtClean="0">
              <a:solidFill>
                <a:schemeClr val="bg2">
                  <a:lumMod val="85000"/>
                  <a:lumOff val="1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0595"/>
                                        </p:tgtEl>
                                        <p:attrNameLst>
                                          <p:attrName>style.visibility</p:attrName>
                                        </p:attrNameLst>
                                      </p:cBhvr>
                                      <p:to>
                                        <p:strVal val="visible"/>
                                      </p:to>
                                    </p:set>
                                    <p:anim calcmode="lin" valueType="num">
                                      <p:cBhvr additive="base">
                                        <p:cTn id="7" dur="500" fill="hold"/>
                                        <p:tgtEl>
                                          <p:spTgt spid="750595"/>
                                        </p:tgtEl>
                                        <p:attrNameLst>
                                          <p:attrName>ppt_x</p:attrName>
                                        </p:attrNameLst>
                                      </p:cBhvr>
                                      <p:tavLst>
                                        <p:tav tm="0">
                                          <p:val>
                                            <p:strVal val="#ppt_x"/>
                                          </p:val>
                                        </p:tav>
                                        <p:tav tm="100000">
                                          <p:val>
                                            <p:strVal val="#ppt_x"/>
                                          </p:val>
                                        </p:tav>
                                      </p:tavLst>
                                    </p:anim>
                                    <p:anim calcmode="lin" valueType="num">
                                      <p:cBhvr additive="base">
                                        <p:cTn id="8" dur="500" fill="hold"/>
                                        <p:tgtEl>
                                          <p:spTgt spid="75059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0613"/>
                                        </p:tgtEl>
                                        <p:attrNameLst>
                                          <p:attrName>style.visibility</p:attrName>
                                        </p:attrNameLst>
                                      </p:cBhvr>
                                      <p:to>
                                        <p:strVal val="visible"/>
                                      </p:to>
                                    </p:set>
                                    <p:anim calcmode="lin" valueType="num">
                                      <p:cBhvr additive="base">
                                        <p:cTn id="13" dur="500" fill="hold"/>
                                        <p:tgtEl>
                                          <p:spTgt spid="750613"/>
                                        </p:tgtEl>
                                        <p:attrNameLst>
                                          <p:attrName>ppt_x</p:attrName>
                                        </p:attrNameLst>
                                      </p:cBhvr>
                                      <p:tavLst>
                                        <p:tav tm="0">
                                          <p:val>
                                            <p:strVal val="#ppt_x"/>
                                          </p:val>
                                        </p:tav>
                                        <p:tav tm="100000">
                                          <p:val>
                                            <p:strVal val="#ppt_x"/>
                                          </p:val>
                                        </p:tav>
                                      </p:tavLst>
                                    </p:anim>
                                    <p:anim calcmode="lin" valueType="num">
                                      <p:cBhvr additive="base">
                                        <p:cTn id="14" dur="500" fill="hold"/>
                                        <p:tgtEl>
                                          <p:spTgt spid="75061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0615"/>
                                        </p:tgtEl>
                                        <p:attrNameLst>
                                          <p:attrName>style.visibility</p:attrName>
                                        </p:attrNameLst>
                                      </p:cBhvr>
                                      <p:to>
                                        <p:strVal val="visible"/>
                                      </p:to>
                                    </p:set>
                                    <p:anim calcmode="lin" valueType="num">
                                      <p:cBhvr additive="base">
                                        <p:cTn id="19" dur="500" fill="hold"/>
                                        <p:tgtEl>
                                          <p:spTgt spid="750615"/>
                                        </p:tgtEl>
                                        <p:attrNameLst>
                                          <p:attrName>ppt_x</p:attrName>
                                        </p:attrNameLst>
                                      </p:cBhvr>
                                      <p:tavLst>
                                        <p:tav tm="0">
                                          <p:val>
                                            <p:strVal val="#ppt_x"/>
                                          </p:val>
                                        </p:tav>
                                        <p:tav tm="100000">
                                          <p:val>
                                            <p:strVal val="#ppt_x"/>
                                          </p:val>
                                        </p:tav>
                                      </p:tavLst>
                                    </p:anim>
                                    <p:anim calcmode="lin" valueType="num">
                                      <p:cBhvr additive="base">
                                        <p:cTn id="20" dur="500" fill="hold"/>
                                        <p:tgtEl>
                                          <p:spTgt spid="75061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50616"/>
                                        </p:tgtEl>
                                        <p:attrNameLst>
                                          <p:attrName>style.visibility</p:attrName>
                                        </p:attrNameLst>
                                      </p:cBhvr>
                                      <p:to>
                                        <p:strVal val="visible"/>
                                      </p:to>
                                    </p:set>
                                    <p:anim calcmode="lin" valueType="num">
                                      <p:cBhvr additive="base">
                                        <p:cTn id="25" dur="500" fill="hold"/>
                                        <p:tgtEl>
                                          <p:spTgt spid="750616"/>
                                        </p:tgtEl>
                                        <p:attrNameLst>
                                          <p:attrName>ppt_x</p:attrName>
                                        </p:attrNameLst>
                                      </p:cBhvr>
                                      <p:tavLst>
                                        <p:tav tm="0">
                                          <p:val>
                                            <p:strVal val="#ppt_x"/>
                                          </p:val>
                                        </p:tav>
                                        <p:tav tm="100000">
                                          <p:val>
                                            <p:strVal val="#ppt_x"/>
                                          </p:val>
                                        </p:tav>
                                      </p:tavLst>
                                    </p:anim>
                                    <p:anim calcmode="lin" valueType="num">
                                      <p:cBhvr additive="base">
                                        <p:cTn id="26" dur="500" fill="hold"/>
                                        <p:tgtEl>
                                          <p:spTgt spid="75061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50617"/>
                                        </p:tgtEl>
                                        <p:attrNameLst>
                                          <p:attrName>style.visibility</p:attrName>
                                        </p:attrNameLst>
                                      </p:cBhvr>
                                      <p:to>
                                        <p:strVal val="visible"/>
                                      </p:to>
                                    </p:set>
                                    <p:anim calcmode="lin" valueType="num">
                                      <p:cBhvr additive="base">
                                        <p:cTn id="29" dur="500" fill="hold"/>
                                        <p:tgtEl>
                                          <p:spTgt spid="750617"/>
                                        </p:tgtEl>
                                        <p:attrNameLst>
                                          <p:attrName>ppt_x</p:attrName>
                                        </p:attrNameLst>
                                      </p:cBhvr>
                                      <p:tavLst>
                                        <p:tav tm="0">
                                          <p:val>
                                            <p:strVal val="#ppt_x"/>
                                          </p:val>
                                        </p:tav>
                                        <p:tav tm="100000">
                                          <p:val>
                                            <p:strVal val="#ppt_x"/>
                                          </p:val>
                                        </p:tav>
                                      </p:tavLst>
                                    </p:anim>
                                    <p:anim calcmode="lin" valueType="num">
                                      <p:cBhvr additive="base">
                                        <p:cTn id="30" dur="500" fill="hold"/>
                                        <p:tgtEl>
                                          <p:spTgt spid="750617"/>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50618"/>
                                        </p:tgtEl>
                                        <p:attrNameLst>
                                          <p:attrName>style.visibility</p:attrName>
                                        </p:attrNameLst>
                                      </p:cBhvr>
                                      <p:to>
                                        <p:strVal val="visible"/>
                                      </p:to>
                                    </p:set>
                                    <p:anim calcmode="lin" valueType="num">
                                      <p:cBhvr additive="base">
                                        <p:cTn id="35" dur="500" fill="hold"/>
                                        <p:tgtEl>
                                          <p:spTgt spid="750618"/>
                                        </p:tgtEl>
                                        <p:attrNameLst>
                                          <p:attrName>ppt_x</p:attrName>
                                        </p:attrNameLst>
                                      </p:cBhvr>
                                      <p:tavLst>
                                        <p:tav tm="0">
                                          <p:val>
                                            <p:strVal val="#ppt_x"/>
                                          </p:val>
                                        </p:tav>
                                        <p:tav tm="100000">
                                          <p:val>
                                            <p:strVal val="#ppt_x"/>
                                          </p:val>
                                        </p:tav>
                                      </p:tavLst>
                                    </p:anim>
                                    <p:anim calcmode="lin" valueType="num">
                                      <p:cBhvr additive="base">
                                        <p:cTn id="36" dur="500" fill="hold"/>
                                        <p:tgtEl>
                                          <p:spTgt spid="750618"/>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50619"/>
                                        </p:tgtEl>
                                        <p:attrNameLst>
                                          <p:attrName>style.visibility</p:attrName>
                                        </p:attrNameLst>
                                      </p:cBhvr>
                                      <p:to>
                                        <p:strVal val="visible"/>
                                      </p:to>
                                    </p:set>
                                    <p:anim calcmode="lin" valueType="num">
                                      <p:cBhvr additive="base">
                                        <p:cTn id="41" dur="500" fill="hold"/>
                                        <p:tgtEl>
                                          <p:spTgt spid="750619"/>
                                        </p:tgtEl>
                                        <p:attrNameLst>
                                          <p:attrName>ppt_x</p:attrName>
                                        </p:attrNameLst>
                                      </p:cBhvr>
                                      <p:tavLst>
                                        <p:tav tm="0">
                                          <p:val>
                                            <p:strVal val="#ppt_x"/>
                                          </p:val>
                                        </p:tav>
                                        <p:tav tm="100000">
                                          <p:val>
                                            <p:strVal val="#ppt_x"/>
                                          </p:val>
                                        </p:tav>
                                      </p:tavLst>
                                    </p:anim>
                                    <p:anim calcmode="lin" valueType="num">
                                      <p:cBhvr additive="base">
                                        <p:cTn id="42" dur="500" fill="hold"/>
                                        <p:tgtEl>
                                          <p:spTgt spid="750619"/>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50620"/>
                                        </p:tgtEl>
                                        <p:attrNameLst>
                                          <p:attrName>style.visibility</p:attrName>
                                        </p:attrNameLst>
                                      </p:cBhvr>
                                      <p:to>
                                        <p:strVal val="visible"/>
                                      </p:to>
                                    </p:set>
                                    <p:anim calcmode="lin" valueType="num">
                                      <p:cBhvr additive="base">
                                        <p:cTn id="47" dur="500" fill="hold"/>
                                        <p:tgtEl>
                                          <p:spTgt spid="750620"/>
                                        </p:tgtEl>
                                        <p:attrNameLst>
                                          <p:attrName>ppt_x</p:attrName>
                                        </p:attrNameLst>
                                      </p:cBhvr>
                                      <p:tavLst>
                                        <p:tav tm="0">
                                          <p:val>
                                            <p:strVal val="#ppt_x"/>
                                          </p:val>
                                        </p:tav>
                                        <p:tav tm="100000">
                                          <p:val>
                                            <p:strVal val="#ppt_x"/>
                                          </p:val>
                                        </p:tav>
                                      </p:tavLst>
                                    </p:anim>
                                    <p:anim calcmode="lin" valueType="num">
                                      <p:cBhvr additive="base">
                                        <p:cTn id="48" dur="500" fill="hold"/>
                                        <p:tgtEl>
                                          <p:spTgt spid="750620"/>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p:bldP spid="750613" grpId="0" animBg="1"/>
      <p:bldP spid="750615" grpId="0"/>
      <p:bldP spid="750616" grpId="0"/>
      <p:bldP spid="750618" grpId="0"/>
      <p:bldP spid="750619" grpId="0"/>
      <p:bldP spid="75062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2"/>
          </p:nvPr>
        </p:nvSpPr>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fld id="{1323919A-A096-4AC1-AC15-6B906952FA18}" type="slidenum">
              <a:rPr kumimoji="0" lang="zh-CN" altLang="en-US" sz="1400" smtClean="0">
                <a:solidFill>
                  <a:schemeClr val="bg2">
                    <a:lumMod val="85000"/>
                    <a:lumOff val="15000"/>
                  </a:schemeClr>
                </a:solidFill>
              </a:rPr>
              <a:pPr>
                <a:spcBef>
                  <a:spcPct val="0"/>
                </a:spcBef>
                <a:buClrTx/>
                <a:buSzTx/>
                <a:buFontTx/>
                <a:buNone/>
                <a:defRPr/>
              </a:pPr>
              <a:t>9</a:t>
            </a:fld>
            <a:endParaRPr kumimoji="0" lang="en-US" altLang="zh-CN" sz="1400" smtClean="0">
              <a:solidFill>
                <a:schemeClr val="bg2">
                  <a:lumMod val="85000"/>
                  <a:lumOff val="15000"/>
                </a:schemeClr>
              </a:solidFill>
            </a:endParaRPr>
          </a:p>
        </p:txBody>
      </p:sp>
      <p:sp>
        <p:nvSpPr>
          <p:cNvPr id="751624" name="Text Box 8"/>
          <p:cNvSpPr txBox="1">
            <a:spLocks noChangeArrowheads="1"/>
          </p:cNvSpPr>
          <p:nvPr/>
        </p:nvSpPr>
        <p:spPr bwMode="auto">
          <a:xfrm>
            <a:off x="550863" y="941388"/>
            <a:ext cx="828833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dirty="0" smtClean="0">
                <a:solidFill>
                  <a:schemeClr val="bg2">
                    <a:lumMod val="85000"/>
                    <a:lumOff val="15000"/>
                  </a:schemeClr>
                </a:solidFill>
              </a:rPr>
              <a:t>     H</a:t>
            </a:r>
            <a:r>
              <a:rPr lang="zh-CN" altLang="en-US" sz="2400" dirty="0" smtClean="0">
                <a:solidFill>
                  <a:schemeClr val="bg2">
                    <a:lumMod val="85000"/>
                    <a:lumOff val="15000"/>
                  </a:schemeClr>
                </a:solidFill>
              </a:rPr>
              <a:t>中边导出图的每个分支是</a:t>
            </a:r>
            <a:r>
              <a:rPr lang="en-US" altLang="zh-CN" sz="2400" dirty="0" smtClean="0">
                <a:solidFill>
                  <a:schemeClr val="bg2">
                    <a:lumMod val="85000"/>
                    <a:lumOff val="15000"/>
                  </a:schemeClr>
                </a:solidFill>
              </a:rPr>
              <a:t>(</a:t>
            </a:r>
            <a:r>
              <a:rPr lang="zh-CN" altLang="en-US" sz="2400" dirty="0" smtClean="0">
                <a:solidFill>
                  <a:schemeClr val="bg2">
                    <a:lumMod val="85000"/>
                    <a:lumOff val="15000"/>
                  </a:schemeClr>
                </a:solidFill>
              </a:rPr>
              <a:t>考虑由</a:t>
            </a:r>
            <a:r>
              <a:rPr lang="en-US" altLang="zh-CN" sz="2400" dirty="0" smtClean="0">
                <a:solidFill>
                  <a:schemeClr val="bg2">
                    <a:lumMod val="85000"/>
                    <a:lumOff val="15000"/>
                  </a:schemeClr>
                </a:solidFill>
              </a:rPr>
              <a:t>M</a:t>
            </a:r>
            <a:r>
              <a:rPr lang="en-US" altLang="zh-CN" sz="2400" baseline="-25000" dirty="0" smtClean="0">
                <a:solidFill>
                  <a:schemeClr val="bg2">
                    <a:lumMod val="85000"/>
                    <a:lumOff val="15000"/>
                  </a:schemeClr>
                </a:solidFill>
              </a:rPr>
              <a:t>1</a:t>
            </a:r>
            <a:r>
              <a:rPr lang="el-GR" altLang="zh-CN" sz="2400" dirty="0">
                <a:solidFill>
                  <a:schemeClr val="bg2">
                    <a:lumMod val="85000"/>
                    <a:lumOff val="15000"/>
                  </a:schemeClr>
                </a:solidFill>
                <a:cs typeface="Times New Roman" panose="02020603050405020304" pitchFamily="18" charset="0"/>
              </a:rPr>
              <a:t>Δ</a:t>
            </a:r>
            <a:r>
              <a:rPr lang="en-US" altLang="zh-CN" sz="2400" dirty="0" smtClean="0">
                <a:solidFill>
                  <a:schemeClr val="bg2">
                    <a:lumMod val="85000"/>
                    <a:lumOff val="15000"/>
                  </a:schemeClr>
                </a:solidFill>
              </a:rPr>
              <a:t>M</a:t>
            </a:r>
            <a:r>
              <a:rPr lang="zh-CN" altLang="en-US" sz="2400" smtClean="0">
                <a:solidFill>
                  <a:schemeClr val="bg2">
                    <a:lumMod val="85000"/>
                    <a:lumOff val="15000"/>
                  </a:schemeClr>
                </a:solidFill>
              </a:rPr>
              <a:t>导出的子图</a:t>
            </a:r>
            <a:r>
              <a:rPr lang="en-US" altLang="zh-CN" sz="2400" smtClean="0">
                <a:solidFill>
                  <a:schemeClr val="bg2">
                    <a:lumMod val="85000"/>
                    <a:lumOff val="15000"/>
                  </a:schemeClr>
                </a:solidFill>
              </a:rPr>
              <a:t>):</a:t>
            </a:r>
            <a:endParaRPr lang="zh-CN" altLang="en-US" sz="2400" dirty="0" smtClean="0">
              <a:solidFill>
                <a:schemeClr val="bg2">
                  <a:lumMod val="85000"/>
                  <a:lumOff val="15000"/>
                </a:schemeClr>
              </a:solidFill>
            </a:endParaRPr>
          </a:p>
        </p:txBody>
      </p:sp>
      <p:sp>
        <p:nvSpPr>
          <p:cNvPr id="751625" name="Text Box 9"/>
          <p:cNvSpPr txBox="1">
            <a:spLocks noChangeArrowheads="1"/>
          </p:cNvSpPr>
          <p:nvPr/>
        </p:nvSpPr>
        <p:spPr bwMode="auto">
          <a:xfrm>
            <a:off x="550863" y="2540000"/>
            <a:ext cx="828833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在每个偶圈中</a:t>
            </a:r>
            <a:r>
              <a:rPr lang="en-US" altLang="zh-CN" sz="2400" dirty="0" smtClean="0">
                <a:solidFill>
                  <a:schemeClr val="bg2">
                    <a:lumMod val="85000"/>
                    <a:lumOff val="15000"/>
                  </a:schemeClr>
                </a:solidFill>
              </a:rPr>
              <a:t>, M</a:t>
            </a:r>
            <a:r>
              <a:rPr lang="en-US" altLang="zh-CN" sz="2400" baseline="-25000" dirty="0" smtClean="0">
                <a:solidFill>
                  <a:schemeClr val="bg2">
                    <a:lumMod val="85000"/>
                    <a:lumOff val="15000"/>
                  </a:schemeClr>
                </a:solidFill>
              </a:rPr>
              <a:t>1</a:t>
            </a:r>
            <a:r>
              <a:rPr lang="zh-CN" altLang="en-US" sz="2400" dirty="0" smtClean="0">
                <a:solidFill>
                  <a:schemeClr val="bg2">
                    <a:lumMod val="85000"/>
                    <a:lumOff val="15000"/>
                  </a:schemeClr>
                </a:solidFill>
              </a:rPr>
              <a:t>与</a:t>
            </a:r>
            <a:r>
              <a:rPr lang="en-US" altLang="zh-CN" sz="2400" dirty="0" smtClean="0">
                <a:solidFill>
                  <a:schemeClr val="bg2">
                    <a:lumMod val="85000"/>
                    <a:lumOff val="15000"/>
                  </a:schemeClr>
                </a:solidFill>
              </a:rPr>
              <a:t>M</a:t>
            </a:r>
            <a:r>
              <a:rPr lang="zh-CN" altLang="en-US" sz="2400" dirty="0" smtClean="0">
                <a:solidFill>
                  <a:schemeClr val="bg2">
                    <a:lumMod val="85000"/>
                    <a:lumOff val="15000"/>
                  </a:schemeClr>
                </a:solidFill>
              </a:rPr>
              <a:t>中边数相等</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但因</a:t>
            </a:r>
            <a:r>
              <a:rPr lang="en-US" altLang="zh-CN" sz="2400" dirty="0" smtClean="0">
                <a:solidFill>
                  <a:schemeClr val="bg2">
                    <a:lumMod val="85000"/>
                    <a:lumOff val="15000"/>
                  </a:schemeClr>
                </a:solidFill>
              </a:rPr>
              <a:t>|M</a:t>
            </a:r>
            <a:r>
              <a:rPr lang="en-US" altLang="zh-CN" sz="2400" baseline="-25000" dirty="0" smtClean="0">
                <a:solidFill>
                  <a:schemeClr val="bg2">
                    <a:lumMod val="85000"/>
                    <a:lumOff val="15000"/>
                  </a:schemeClr>
                </a:solidFill>
              </a:rPr>
              <a:t>1</a:t>
            </a:r>
            <a:r>
              <a:rPr lang="en-US" altLang="zh-CN" sz="2400" dirty="0" smtClean="0">
                <a:solidFill>
                  <a:schemeClr val="bg2">
                    <a:lumMod val="85000"/>
                    <a:lumOff val="15000"/>
                  </a:schemeClr>
                </a:solidFill>
              </a:rPr>
              <a:t>|&gt;|M|, </a:t>
            </a:r>
            <a:r>
              <a:rPr lang="zh-CN" altLang="en-US" sz="2400" dirty="0" smtClean="0">
                <a:solidFill>
                  <a:schemeClr val="bg2">
                    <a:lumMod val="85000"/>
                    <a:lumOff val="15000"/>
                  </a:schemeClr>
                </a:solidFill>
              </a:rPr>
              <a:t>所以</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至少有一条路</a:t>
            </a:r>
            <a:r>
              <a:rPr lang="en-US" altLang="zh-CN" sz="2400" dirty="0" smtClean="0">
                <a:solidFill>
                  <a:schemeClr val="bg2">
                    <a:lumMod val="85000"/>
                    <a:lumOff val="15000"/>
                  </a:schemeClr>
                </a:solidFill>
              </a:rPr>
              <a:t>P, </a:t>
            </a:r>
            <a:r>
              <a:rPr lang="zh-CN" altLang="en-US" sz="2400" dirty="0" smtClean="0">
                <a:solidFill>
                  <a:schemeClr val="bg2">
                    <a:lumMod val="85000"/>
                    <a:lumOff val="15000"/>
                  </a:schemeClr>
                </a:solidFill>
              </a:rPr>
              <a:t>其起点和终点都是</a:t>
            </a:r>
            <a:r>
              <a:rPr lang="en-US" altLang="zh-CN" sz="2400" dirty="0" smtClean="0">
                <a:solidFill>
                  <a:schemeClr val="bg2">
                    <a:lumMod val="85000"/>
                    <a:lumOff val="15000"/>
                  </a:schemeClr>
                </a:solidFill>
              </a:rPr>
              <a:t>M</a:t>
            </a:r>
            <a:r>
              <a:rPr lang="zh-CN" altLang="en-US" sz="2400" dirty="0" smtClean="0">
                <a:solidFill>
                  <a:schemeClr val="bg2">
                    <a:lumMod val="85000"/>
                    <a:lumOff val="15000"/>
                  </a:schemeClr>
                </a:solidFill>
              </a:rPr>
              <a:t>非饱和点</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于是</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它是</a:t>
            </a:r>
            <a:r>
              <a:rPr lang="en-US" altLang="zh-CN" sz="2400" dirty="0" smtClean="0">
                <a:solidFill>
                  <a:schemeClr val="bg2">
                    <a:lumMod val="85000"/>
                    <a:lumOff val="15000"/>
                  </a:schemeClr>
                </a:solidFill>
              </a:rPr>
              <a:t>G</a:t>
            </a:r>
            <a:r>
              <a:rPr lang="zh-CN" altLang="en-US" sz="2400" dirty="0" smtClean="0">
                <a:solidFill>
                  <a:schemeClr val="bg2">
                    <a:lumMod val="85000"/>
                    <a:lumOff val="15000"/>
                  </a:schemeClr>
                </a:solidFill>
              </a:rPr>
              <a:t>的一条</a:t>
            </a:r>
            <a:r>
              <a:rPr lang="en-US" altLang="zh-CN" sz="2400" dirty="0" smtClean="0">
                <a:solidFill>
                  <a:schemeClr val="bg2">
                    <a:lumMod val="85000"/>
                    <a:lumOff val="15000"/>
                  </a:schemeClr>
                </a:solidFill>
              </a:rPr>
              <a:t>M</a:t>
            </a:r>
            <a:r>
              <a:rPr lang="zh-CN" altLang="en-US" sz="2400" dirty="0" smtClean="0">
                <a:solidFill>
                  <a:schemeClr val="bg2">
                    <a:lumMod val="85000"/>
                    <a:lumOff val="15000"/>
                  </a:schemeClr>
                </a:solidFill>
              </a:rPr>
              <a:t>可扩路</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这与条件矛盾</a:t>
            </a:r>
            <a:r>
              <a:rPr lang="en-US" altLang="zh-CN" sz="2400" dirty="0" smtClean="0">
                <a:solidFill>
                  <a:schemeClr val="bg2">
                    <a:lumMod val="85000"/>
                    <a:lumOff val="15000"/>
                  </a:schemeClr>
                </a:solidFill>
              </a:rPr>
              <a:t>.                                                  □</a:t>
            </a:r>
            <a:endParaRPr lang="zh-CN" altLang="en-US" sz="2400" dirty="0" smtClean="0">
              <a:solidFill>
                <a:schemeClr val="bg2">
                  <a:lumMod val="85000"/>
                  <a:lumOff val="15000"/>
                </a:schemeClr>
              </a:solidFill>
            </a:endParaRPr>
          </a:p>
        </p:txBody>
      </p:sp>
      <p:sp>
        <p:nvSpPr>
          <p:cNvPr id="751626" name="Text Box 10"/>
          <p:cNvSpPr txBox="1">
            <a:spLocks noChangeArrowheads="1"/>
          </p:cNvSpPr>
          <p:nvPr/>
        </p:nvSpPr>
        <p:spPr bwMode="auto">
          <a:xfrm>
            <a:off x="541338" y="3844925"/>
            <a:ext cx="8280400" cy="457200"/>
          </a:xfrm>
          <a:prstGeom prst="rect">
            <a:avLst/>
          </a:prstGeom>
          <a:solidFill>
            <a:srgbClr val="10203A"/>
          </a:solidFill>
          <a:ln>
            <a:noFill/>
          </a:ln>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dirty="0"/>
              <a:t>注</a:t>
            </a:r>
            <a:r>
              <a:rPr lang="en-US" altLang="zh-CN" sz="2400" dirty="0"/>
              <a:t>: Berge</a:t>
            </a:r>
            <a:r>
              <a:rPr lang="zh-CN" altLang="en-US" sz="2400" dirty="0"/>
              <a:t>定理给我们提供了迭代扩大</a:t>
            </a:r>
            <a:r>
              <a:rPr lang="en-US" altLang="zh-CN" sz="2400" dirty="0"/>
              <a:t>G</a:t>
            </a:r>
            <a:r>
              <a:rPr lang="zh-CN" altLang="en-US" sz="2400" dirty="0"/>
              <a:t>的匹配的思路</a:t>
            </a:r>
            <a:r>
              <a:rPr lang="en-US" altLang="zh-CN" sz="2400" dirty="0"/>
              <a:t>(</a:t>
            </a:r>
            <a:r>
              <a:rPr lang="zh-CN" altLang="en-US" sz="2400" dirty="0"/>
              <a:t>算法</a:t>
            </a:r>
            <a:r>
              <a:rPr lang="en-US" altLang="zh-CN" sz="2400" dirty="0"/>
              <a:t>).</a:t>
            </a:r>
            <a:endParaRPr lang="zh-CN" altLang="en-US" sz="2400" dirty="0"/>
          </a:p>
        </p:txBody>
      </p:sp>
      <p:sp>
        <p:nvSpPr>
          <p:cNvPr id="751627" name="Text Box 11"/>
          <p:cNvSpPr txBox="1">
            <a:spLocks noChangeArrowheads="1"/>
          </p:cNvSpPr>
          <p:nvPr/>
        </p:nvSpPr>
        <p:spPr bwMode="auto">
          <a:xfrm>
            <a:off x="541338" y="4337050"/>
            <a:ext cx="82804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zh-CN" altLang="en-US" sz="2400" dirty="0" smtClean="0">
                <a:solidFill>
                  <a:schemeClr val="bg2">
                    <a:lumMod val="85000"/>
                    <a:lumOff val="15000"/>
                  </a:schemeClr>
                </a:solidFill>
              </a:rPr>
              <a:t>     </a:t>
            </a:r>
            <a:r>
              <a:rPr lang="en-US" altLang="zh-CN" sz="2400" dirty="0" smtClean="0">
                <a:solidFill>
                  <a:schemeClr val="bg2">
                    <a:lumMod val="85000"/>
                    <a:lumOff val="15000"/>
                  </a:schemeClr>
                </a:solidFill>
              </a:rPr>
              <a:t>Berge (1926-2002) </a:t>
            </a:r>
            <a:r>
              <a:rPr lang="zh-CN" altLang="en-US" sz="2400" dirty="0" smtClean="0">
                <a:solidFill>
                  <a:schemeClr val="bg2">
                    <a:lumMod val="85000"/>
                    <a:lumOff val="15000"/>
                  </a:schemeClr>
                </a:solidFill>
              </a:rPr>
              <a:t>法国著名数学家</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他的</a:t>
            </a:r>
            <a:r>
              <a:rPr lang="en-US" altLang="zh-CN" sz="2400" dirty="0" smtClean="0">
                <a:solidFill>
                  <a:schemeClr val="bg2">
                    <a:lumMod val="85000"/>
                    <a:lumOff val="15000"/>
                  </a:schemeClr>
                </a:solidFill>
              </a:rPr>
              <a:t>《</a:t>
            </a:r>
            <a:r>
              <a:rPr lang="zh-CN" altLang="en-US" sz="2400" dirty="0" smtClean="0">
                <a:solidFill>
                  <a:schemeClr val="bg2">
                    <a:lumMod val="85000"/>
                    <a:lumOff val="15000"/>
                  </a:schemeClr>
                </a:solidFill>
              </a:rPr>
              <a:t>无限图理论及其应用</a:t>
            </a:r>
            <a:r>
              <a:rPr lang="en-US" altLang="zh-CN" sz="2400" dirty="0" smtClean="0">
                <a:solidFill>
                  <a:schemeClr val="bg2">
                    <a:lumMod val="85000"/>
                    <a:lumOff val="15000"/>
                  </a:schemeClr>
                </a:solidFill>
              </a:rPr>
              <a:t>》(1958) </a:t>
            </a:r>
            <a:r>
              <a:rPr lang="zh-CN" altLang="en-US" sz="2400" dirty="0" smtClean="0">
                <a:solidFill>
                  <a:schemeClr val="bg2">
                    <a:lumMod val="85000"/>
                    <a:lumOff val="15000"/>
                  </a:schemeClr>
                </a:solidFill>
              </a:rPr>
              <a:t>是继</a:t>
            </a:r>
            <a:r>
              <a:rPr lang="en-US" altLang="zh-CN" sz="2400" dirty="0" err="1" smtClean="0">
                <a:solidFill>
                  <a:schemeClr val="bg2">
                    <a:lumMod val="85000"/>
                    <a:lumOff val="15000"/>
                  </a:schemeClr>
                </a:solidFill>
              </a:rPr>
              <a:t>König</a:t>
            </a:r>
            <a:r>
              <a:rPr lang="zh-CN" altLang="en-US" sz="2400" dirty="0" smtClean="0">
                <a:solidFill>
                  <a:schemeClr val="bg2">
                    <a:lumMod val="85000"/>
                    <a:lumOff val="15000"/>
                  </a:schemeClr>
                </a:solidFill>
              </a:rPr>
              <a:t>之后的图论历史上的第二本图论专著</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他不仅在图论领域做出了许多贡献</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而且四处奔波传播图论</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推动了图论的普及和发展</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endParaRPr>
          </a:p>
        </p:txBody>
      </p:sp>
      <p:sp>
        <p:nvSpPr>
          <p:cNvPr id="751628" name="Text Box 12"/>
          <p:cNvSpPr txBox="1">
            <a:spLocks noChangeArrowheads="1"/>
          </p:cNvSpPr>
          <p:nvPr/>
        </p:nvSpPr>
        <p:spPr bwMode="auto">
          <a:xfrm>
            <a:off x="550863" y="59436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dirty="0" smtClean="0">
                <a:solidFill>
                  <a:schemeClr val="bg2">
                    <a:lumMod val="85000"/>
                    <a:lumOff val="15000"/>
                  </a:schemeClr>
                </a:solidFill>
              </a:rPr>
              <a:t>    1993</a:t>
            </a:r>
            <a:r>
              <a:rPr lang="zh-CN" altLang="en-US" sz="2400" dirty="0" smtClean="0">
                <a:solidFill>
                  <a:schemeClr val="bg2">
                    <a:lumMod val="85000"/>
                    <a:lumOff val="15000"/>
                  </a:schemeClr>
                </a:solidFill>
              </a:rPr>
              <a:t>年</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他获得组合与图论领域的欧拉奖章</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endParaRPr>
          </a:p>
        </p:txBody>
      </p:sp>
      <p:sp>
        <p:nvSpPr>
          <p:cNvPr id="10" name="Text Box 8"/>
          <p:cNvSpPr txBox="1">
            <a:spLocks noChangeArrowheads="1"/>
          </p:cNvSpPr>
          <p:nvPr/>
        </p:nvSpPr>
        <p:spPr bwMode="auto">
          <a:xfrm>
            <a:off x="533400" y="1973263"/>
            <a:ext cx="82883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dirty="0" smtClean="0">
                <a:solidFill>
                  <a:schemeClr val="bg2">
                    <a:lumMod val="85000"/>
                    <a:lumOff val="15000"/>
                  </a:schemeClr>
                </a:solidFill>
              </a:rPr>
              <a:t> </a:t>
            </a:r>
            <a:r>
              <a:rPr lang="en-US" altLang="zh-CN" sz="2400" b="0" dirty="0" smtClean="0">
                <a:solidFill>
                  <a:srgbClr val="FF6600"/>
                </a:solidFill>
                <a:cs typeface="Times New Roman" panose="02020603050405020304" pitchFamily="18" charset="0"/>
              </a:rPr>
              <a:t>■</a:t>
            </a:r>
            <a:r>
              <a:rPr lang="zh-CN" altLang="en-US" sz="2400" dirty="0" smtClean="0">
                <a:solidFill>
                  <a:schemeClr val="bg2">
                    <a:lumMod val="85000"/>
                    <a:lumOff val="15000"/>
                  </a:schemeClr>
                </a:solidFill>
              </a:rPr>
              <a:t>由</a:t>
            </a:r>
            <a:r>
              <a:rPr lang="en-US" altLang="zh-CN" sz="2400" dirty="0" smtClean="0">
                <a:solidFill>
                  <a:schemeClr val="bg2">
                    <a:lumMod val="85000"/>
                    <a:lumOff val="15000"/>
                  </a:schemeClr>
                </a:solidFill>
              </a:rPr>
              <a:t>M</a:t>
            </a:r>
            <a:r>
              <a:rPr lang="en-US" altLang="zh-CN" sz="2400" baseline="-25000" dirty="0" smtClean="0">
                <a:solidFill>
                  <a:schemeClr val="bg2">
                    <a:lumMod val="85000"/>
                    <a:lumOff val="15000"/>
                  </a:schemeClr>
                </a:solidFill>
              </a:rPr>
              <a:t>1</a:t>
            </a:r>
            <a:r>
              <a:rPr lang="zh-CN" altLang="en-US" sz="2400" dirty="0" smtClean="0">
                <a:solidFill>
                  <a:schemeClr val="bg2">
                    <a:lumMod val="85000"/>
                    <a:lumOff val="15000"/>
                  </a:schemeClr>
                </a:solidFill>
              </a:rPr>
              <a:t>与</a:t>
            </a:r>
            <a:r>
              <a:rPr lang="en-US" altLang="zh-CN" sz="2400" dirty="0" smtClean="0">
                <a:solidFill>
                  <a:schemeClr val="bg2">
                    <a:lumMod val="85000"/>
                    <a:lumOff val="15000"/>
                  </a:schemeClr>
                </a:solidFill>
              </a:rPr>
              <a:t>M</a:t>
            </a:r>
            <a:r>
              <a:rPr lang="zh-CN" altLang="en-US" sz="2400" dirty="0" smtClean="0">
                <a:solidFill>
                  <a:schemeClr val="bg2">
                    <a:lumMod val="85000"/>
                    <a:lumOff val="15000"/>
                  </a:schemeClr>
                </a:solidFill>
              </a:rPr>
              <a:t>中边交替组成的路</a:t>
            </a:r>
            <a:r>
              <a:rPr lang="en-US" altLang="zh-CN" sz="2400" dirty="0" smtClean="0">
                <a:solidFill>
                  <a:schemeClr val="bg2">
                    <a:lumMod val="85000"/>
                    <a:lumOff val="15000"/>
                  </a:schemeClr>
                </a:solidFill>
              </a:rPr>
              <a:t>.</a:t>
            </a:r>
            <a:endParaRPr lang="zh-CN" altLang="en-US" sz="2400" dirty="0" smtClean="0">
              <a:solidFill>
                <a:schemeClr val="bg2">
                  <a:lumMod val="85000"/>
                  <a:lumOff val="15000"/>
                </a:schemeClr>
              </a:solidFill>
            </a:endParaRPr>
          </a:p>
        </p:txBody>
      </p:sp>
      <p:sp>
        <p:nvSpPr>
          <p:cNvPr id="11" name="Text Box 8"/>
          <p:cNvSpPr txBox="1">
            <a:spLocks noChangeArrowheads="1"/>
          </p:cNvSpPr>
          <p:nvPr/>
        </p:nvSpPr>
        <p:spPr bwMode="auto">
          <a:xfrm>
            <a:off x="541338" y="1454150"/>
            <a:ext cx="82883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dirty="0" smtClean="0">
                <a:solidFill>
                  <a:schemeClr val="bg2">
                    <a:lumMod val="85000"/>
                    <a:lumOff val="15000"/>
                  </a:schemeClr>
                </a:solidFill>
              </a:rPr>
              <a:t> </a:t>
            </a:r>
            <a:r>
              <a:rPr lang="en-US" altLang="zh-CN" sz="2400" b="0" dirty="0" smtClean="0">
                <a:solidFill>
                  <a:srgbClr val="FF6600"/>
                </a:solidFill>
                <a:cs typeface="Times New Roman" panose="02020603050405020304" pitchFamily="18" charset="0"/>
              </a:rPr>
              <a:t>■</a:t>
            </a:r>
            <a:r>
              <a:rPr lang="zh-CN" altLang="en-US" sz="2400" dirty="0" smtClean="0">
                <a:solidFill>
                  <a:schemeClr val="bg2">
                    <a:lumMod val="85000"/>
                    <a:lumOff val="15000"/>
                  </a:schemeClr>
                </a:solidFill>
              </a:rPr>
              <a:t>由</a:t>
            </a:r>
            <a:r>
              <a:rPr lang="en-US" altLang="zh-CN" sz="2400" dirty="0" smtClean="0">
                <a:solidFill>
                  <a:schemeClr val="bg2">
                    <a:lumMod val="85000"/>
                    <a:lumOff val="15000"/>
                  </a:schemeClr>
                </a:solidFill>
              </a:rPr>
              <a:t>M</a:t>
            </a:r>
            <a:r>
              <a:rPr lang="en-US" altLang="zh-CN" sz="2400" baseline="-25000" dirty="0" smtClean="0">
                <a:solidFill>
                  <a:schemeClr val="bg2">
                    <a:lumMod val="85000"/>
                    <a:lumOff val="15000"/>
                  </a:schemeClr>
                </a:solidFill>
              </a:rPr>
              <a:t>1</a:t>
            </a:r>
            <a:r>
              <a:rPr lang="zh-CN" altLang="en-US" sz="2400" dirty="0" smtClean="0">
                <a:solidFill>
                  <a:schemeClr val="bg2">
                    <a:lumMod val="85000"/>
                    <a:lumOff val="15000"/>
                  </a:schemeClr>
                </a:solidFill>
              </a:rPr>
              <a:t>与</a:t>
            </a:r>
            <a:r>
              <a:rPr lang="en-US" altLang="zh-CN" sz="2400" dirty="0" smtClean="0">
                <a:solidFill>
                  <a:schemeClr val="bg2">
                    <a:lumMod val="85000"/>
                    <a:lumOff val="15000"/>
                  </a:schemeClr>
                </a:solidFill>
              </a:rPr>
              <a:t>M</a:t>
            </a:r>
            <a:r>
              <a:rPr lang="zh-CN" altLang="en-US" sz="2400" dirty="0" smtClean="0">
                <a:solidFill>
                  <a:schemeClr val="bg2">
                    <a:lumMod val="85000"/>
                    <a:lumOff val="15000"/>
                  </a:schemeClr>
                </a:solidFill>
              </a:rPr>
              <a:t>中边交替组成的偶长圈</a:t>
            </a:r>
            <a:r>
              <a:rPr lang="en-US" altLang="zh-CN" sz="2400" dirty="0" smtClean="0">
                <a:solidFill>
                  <a:schemeClr val="bg2">
                    <a:lumMod val="85000"/>
                    <a:lumOff val="15000"/>
                  </a:schemeClr>
                </a:solidFill>
              </a:rPr>
              <a:t>(</a:t>
            </a:r>
            <a:r>
              <a:rPr lang="zh-CN" altLang="en-US" sz="2400" dirty="0" smtClean="0">
                <a:solidFill>
                  <a:schemeClr val="bg2">
                    <a:lumMod val="85000"/>
                    <a:lumOff val="15000"/>
                  </a:schemeClr>
                </a:solidFill>
              </a:rPr>
              <a:t>为什么不是奇圈</a:t>
            </a:r>
            <a:r>
              <a:rPr lang="en-US" altLang="zh-CN" sz="2400" dirty="0" smtClean="0">
                <a:solidFill>
                  <a:schemeClr val="bg2">
                    <a:lumMod val="85000"/>
                    <a:lumOff val="15000"/>
                  </a:schemeClr>
                </a:solidFill>
              </a:rPr>
              <a:t>?);  </a:t>
            </a:r>
            <a:r>
              <a:rPr lang="zh-CN" altLang="en-US" sz="2400" dirty="0" smtClean="0">
                <a:solidFill>
                  <a:schemeClr val="bg2">
                    <a:lumMod val="85000"/>
                    <a:lumOff val="15000"/>
                  </a:schemeClr>
                </a:solidFill>
              </a:rPr>
              <a:t>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1624"/>
                                        </p:tgtEl>
                                        <p:attrNameLst>
                                          <p:attrName>style.visibility</p:attrName>
                                        </p:attrNameLst>
                                      </p:cBhvr>
                                      <p:to>
                                        <p:strVal val="visible"/>
                                      </p:to>
                                    </p:set>
                                    <p:anim calcmode="lin" valueType="num">
                                      <p:cBhvr additive="base">
                                        <p:cTn id="7" dur="500" fill="hold"/>
                                        <p:tgtEl>
                                          <p:spTgt spid="751624"/>
                                        </p:tgtEl>
                                        <p:attrNameLst>
                                          <p:attrName>ppt_x</p:attrName>
                                        </p:attrNameLst>
                                      </p:cBhvr>
                                      <p:tavLst>
                                        <p:tav tm="0">
                                          <p:val>
                                            <p:strVal val="#ppt_x"/>
                                          </p:val>
                                        </p:tav>
                                        <p:tav tm="100000">
                                          <p:val>
                                            <p:strVal val="#ppt_x"/>
                                          </p:val>
                                        </p:tav>
                                      </p:tavLst>
                                    </p:anim>
                                    <p:anim calcmode="lin" valueType="num">
                                      <p:cBhvr additive="base">
                                        <p:cTn id="8" dur="500" fill="hold"/>
                                        <p:tgtEl>
                                          <p:spTgt spid="75162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51625"/>
                                        </p:tgtEl>
                                        <p:attrNameLst>
                                          <p:attrName>style.visibility</p:attrName>
                                        </p:attrNameLst>
                                      </p:cBhvr>
                                      <p:to>
                                        <p:strVal val="visible"/>
                                      </p:to>
                                    </p:set>
                                    <p:anim calcmode="lin" valueType="num">
                                      <p:cBhvr additive="base">
                                        <p:cTn id="25" dur="500" fill="hold"/>
                                        <p:tgtEl>
                                          <p:spTgt spid="751625"/>
                                        </p:tgtEl>
                                        <p:attrNameLst>
                                          <p:attrName>ppt_x</p:attrName>
                                        </p:attrNameLst>
                                      </p:cBhvr>
                                      <p:tavLst>
                                        <p:tav tm="0">
                                          <p:val>
                                            <p:strVal val="#ppt_x"/>
                                          </p:val>
                                        </p:tav>
                                        <p:tav tm="100000">
                                          <p:val>
                                            <p:strVal val="#ppt_x"/>
                                          </p:val>
                                        </p:tav>
                                      </p:tavLst>
                                    </p:anim>
                                    <p:anim calcmode="lin" valueType="num">
                                      <p:cBhvr additive="base">
                                        <p:cTn id="26" dur="500" fill="hold"/>
                                        <p:tgtEl>
                                          <p:spTgt spid="75162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51626"/>
                                        </p:tgtEl>
                                        <p:attrNameLst>
                                          <p:attrName>style.visibility</p:attrName>
                                        </p:attrNameLst>
                                      </p:cBhvr>
                                      <p:to>
                                        <p:strVal val="visible"/>
                                      </p:to>
                                    </p:set>
                                    <p:animEffect transition="in" filter="fade">
                                      <p:cBhvr>
                                        <p:cTn id="31" dur="1000"/>
                                        <p:tgtEl>
                                          <p:spTgt spid="751626"/>
                                        </p:tgtEl>
                                      </p:cBhvr>
                                    </p:animEffect>
                                    <p:anim calcmode="lin" valueType="num">
                                      <p:cBhvr>
                                        <p:cTn id="32" dur="1000" fill="hold"/>
                                        <p:tgtEl>
                                          <p:spTgt spid="751626"/>
                                        </p:tgtEl>
                                        <p:attrNameLst>
                                          <p:attrName>ppt_x</p:attrName>
                                        </p:attrNameLst>
                                      </p:cBhvr>
                                      <p:tavLst>
                                        <p:tav tm="0">
                                          <p:val>
                                            <p:strVal val="#ppt_x"/>
                                          </p:val>
                                        </p:tav>
                                        <p:tav tm="100000">
                                          <p:val>
                                            <p:strVal val="#ppt_x"/>
                                          </p:val>
                                        </p:tav>
                                      </p:tavLst>
                                    </p:anim>
                                    <p:anim calcmode="lin" valueType="num">
                                      <p:cBhvr>
                                        <p:cTn id="33" dur="1000" fill="hold"/>
                                        <p:tgtEl>
                                          <p:spTgt spid="751626"/>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51627"/>
                                        </p:tgtEl>
                                        <p:attrNameLst>
                                          <p:attrName>style.visibility</p:attrName>
                                        </p:attrNameLst>
                                      </p:cBhvr>
                                      <p:to>
                                        <p:strVal val="visible"/>
                                      </p:to>
                                    </p:set>
                                    <p:animEffect transition="in" filter="fade">
                                      <p:cBhvr>
                                        <p:cTn id="38" dur="1000"/>
                                        <p:tgtEl>
                                          <p:spTgt spid="751627"/>
                                        </p:tgtEl>
                                      </p:cBhvr>
                                    </p:animEffect>
                                    <p:anim calcmode="lin" valueType="num">
                                      <p:cBhvr>
                                        <p:cTn id="39" dur="1000" fill="hold"/>
                                        <p:tgtEl>
                                          <p:spTgt spid="751627"/>
                                        </p:tgtEl>
                                        <p:attrNameLst>
                                          <p:attrName>ppt_x</p:attrName>
                                        </p:attrNameLst>
                                      </p:cBhvr>
                                      <p:tavLst>
                                        <p:tav tm="0">
                                          <p:val>
                                            <p:strVal val="#ppt_x"/>
                                          </p:val>
                                        </p:tav>
                                        <p:tav tm="100000">
                                          <p:val>
                                            <p:strVal val="#ppt_x"/>
                                          </p:val>
                                        </p:tav>
                                      </p:tavLst>
                                    </p:anim>
                                    <p:anim calcmode="lin" valueType="num">
                                      <p:cBhvr>
                                        <p:cTn id="40" dur="1000" fill="hold"/>
                                        <p:tgtEl>
                                          <p:spTgt spid="751627"/>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751628"/>
                                        </p:tgtEl>
                                        <p:attrNameLst>
                                          <p:attrName>style.visibility</p:attrName>
                                        </p:attrNameLst>
                                      </p:cBhvr>
                                      <p:to>
                                        <p:strVal val="visible"/>
                                      </p:to>
                                    </p:set>
                                    <p:animEffect transition="in" filter="fade">
                                      <p:cBhvr>
                                        <p:cTn id="45" dur="1000"/>
                                        <p:tgtEl>
                                          <p:spTgt spid="751628"/>
                                        </p:tgtEl>
                                      </p:cBhvr>
                                    </p:animEffect>
                                    <p:anim calcmode="lin" valueType="num">
                                      <p:cBhvr>
                                        <p:cTn id="46" dur="1000" fill="hold"/>
                                        <p:tgtEl>
                                          <p:spTgt spid="751628"/>
                                        </p:tgtEl>
                                        <p:attrNameLst>
                                          <p:attrName>ppt_x</p:attrName>
                                        </p:attrNameLst>
                                      </p:cBhvr>
                                      <p:tavLst>
                                        <p:tav tm="0">
                                          <p:val>
                                            <p:strVal val="#ppt_x"/>
                                          </p:val>
                                        </p:tav>
                                        <p:tav tm="100000">
                                          <p:val>
                                            <p:strVal val="#ppt_x"/>
                                          </p:val>
                                        </p:tav>
                                      </p:tavLst>
                                    </p:anim>
                                    <p:anim calcmode="lin" valueType="num">
                                      <p:cBhvr>
                                        <p:cTn id="47" dur="1000" fill="hold"/>
                                        <p:tgtEl>
                                          <p:spTgt spid="7516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24" grpId="0"/>
      <p:bldP spid="751625" grpId="0"/>
      <p:bldP spid="751626" grpId="0" animBg="1"/>
      <p:bldP spid="751627" grpId="0"/>
      <p:bldP spid="751628" grpId="0"/>
      <p:bldP spid="10" grpId="0"/>
      <p:bldP spid="11" grpId="0"/>
    </p:bld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14865</TotalTime>
  <Words>4236</Words>
  <Application>Microsoft Office PowerPoint</Application>
  <PresentationFormat>全屏显示(4:3)</PresentationFormat>
  <Paragraphs>352</Paragraphs>
  <Slides>33</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2" baseType="lpstr">
      <vt:lpstr>华文行楷</vt:lpstr>
      <vt:lpstr>华文楷体</vt:lpstr>
      <vt:lpstr>华文新魏</vt:lpstr>
      <vt:lpstr>宋体</vt:lpstr>
      <vt:lpstr>Arial</vt:lpstr>
      <vt:lpstr>Times New Roman</vt:lpstr>
      <vt:lpstr>Wingdings</vt:lpstr>
      <vt:lpstr>Soaring</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hz</dc:creator>
  <cp:lastModifiedBy>hz</cp:lastModifiedBy>
  <cp:revision>1543</cp:revision>
  <dcterms:created xsi:type="dcterms:W3CDTF">1601-01-01T00:00:00Z</dcterms:created>
  <dcterms:modified xsi:type="dcterms:W3CDTF">2021-11-02T13:40:14Z</dcterms:modified>
</cp:coreProperties>
</file>