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632" r:id="rId2"/>
    <p:sldId id="638" r:id="rId3"/>
    <p:sldId id="702" r:id="rId4"/>
    <p:sldId id="740" r:id="rId5"/>
    <p:sldId id="741" r:id="rId6"/>
    <p:sldId id="742" r:id="rId7"/>
    <p:sldId id="743" r:id="rId8"/>
    <p:sldId id="754" r:id="rId9"/>
    <p:sldId id="744" r:id="rId10"/>
    <p:sldId id="747" r:id="rId11"/>
    <p:sldId id="748" r:id="rId12"/>
    <p:sldId id="749" r:id="rId13"/>
    <p:sldId id="753" r:id="rId14"/>
    <p:sldId id="739" r:id="rId15"/>
    <p:sldId id="631" r:id="rId16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03A"/>
    <a:srgbClr val="2B51AA"/>
    <a:srgbClr val="1C3146"/>
    <a:srgbClr val="FF6600"/>
    <a:srgbClr val="698CC9"/>
    <a:srgbClr val="BEDDF1"/>
    <a:srgbClr val="8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5" autoAdjust="0"/>
    <p:restoredTop sz="97407" autoAdjust="0"/>
  </p:normalViewPr>
  <p:slideViewPr>
    <p:cSldViewPr>
      <p:cViewPr varScale="1">
        <p:scale>
          <a:sx n="83" d="100"/>
          <a:sy n="83" d="100"/>
        </p:scale>
        <p:origin x="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725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CDF9265-6056-4818-9156-8CDE3F361C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786D54-D458-447A-B164-0D87D07815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7BBC8-D59B-4F15-B727-77B34343195B}" type="datetime1">
              <a:rPr lang="zh-CN" altLang="en-US"/>
              <a:pPr>
                <a:defRPr/>
              </a:pPr>
              <a:t>2021/11/5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FFE82-478B-4A09-8B9A-0193FD7E3B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38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B3785-E78E-4D14-9D89-BAAF41FC0C37}" type="datetime1">
              <a:rPr lang="zh-CN" altLang="en-US"/>
              <a:pPr>
                <a:defRPr/>
              </a:pPr>
              <a:t>2021/11/5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190D7-2750-4536-B659-6090D6B004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16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93B80-5B72-4C09-BB80-305E23283581}" type="datetime1">
              <a:rPr lang="zh-CN" altLang="en-US"/>
              <a:pPr>
                <a:defRPr/>
              </a:pPr>
              <a:t>2021/11/5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4F199-C3EC-48F5-81A9-F0E7DDE5B7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62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4F962-9C02-4F2B-B7B1-C6B4A6DC858A}" type="datetime1">
              <a:rPr lang="zh-CN" altLang="en-US"/>
              <a:pPr>
                <a:defRPr/>
              </a:pPr>
              <a:t>2021/11/5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34962-6A8F-4DD7-9809-5E6B030208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1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4B51-1E6B-4DA0-99DF-7BF7A9BD3B51}" type="datetime1">
              <a:rPr lang="zh-CN" altLang="en-US"/>
              <a:pPr>
                <a:defRPr/>
              </a:pPr>
              <a:t>2021/11/5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61BB3-7D47-4197-AE89-C21FEADC3D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63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C00BD-9E99-4AC6-ADF5-5A7C8772FAFC}" type="datetime1">
              <a:rPr lang="zh-CN" altLang="en-US"/>
              <a:pPr>
                <a:defRPr/>
              </a:pPr>
              <a:t>2021/11/5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DC1B2-35F2-4C0E-9ECC-EFC6B02C8F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65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1D055-07FC-4AC4-87CE-7A6241B80E59}" type="datetime1">
              <a:rPr lang="zh-CN" altLang="en-US"/>
              <a:pPr>
                <a:defRPr/>
              </a:pPr>
              <a:t>2021/11/5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4BA21-B5C1-4526-A548-2D343EBB8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69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E6677-E264-49C0-A0A1-B5CA0BF1CB13}" type="datetime1">
              <a:rPr lang="zh-CN" altLang="en-US"/>
              <a:pPr>
                <a:defRPr/>
              </a:pPr>
              <a:t>2021/11/5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15548-C52E-4370-AF8F-609F0C4A80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4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09E26-8F89-447D-8E10-9416ECEF7B36}" type="datetime1">
              <a:rPr lang="zh-CN" altLang="en-US"/>
              <a:pPr>
                <a:defRPr/>
              </a:pPr>
              <a:t>2021/11/5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5E0A1-4493-43C8-9437-2D408C37B9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43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05807-420B-4A5C-B408-5CD5B26727CB}" type="datetime1">
              <a:rPr lang="zh-CN" altLang="en-US"/>
              <a:pPr>
                <a:defRPr/>
              </a:pPr>
              <a:t>2021/11/5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B6C2F-3635-4F3E-97BE-6E1A72AAB5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3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03C33-B4ED-48C3-B703-C72303744B10}" type="datetime1">
              <a:rPr lang="zh-CN" altLang="en-US"/>
              <a:pPr>
                <a:defRPr/>
              </a:pPr>
              <a:t>2021/11/5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97267-E1B6-447B-AA6F-8679039022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47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/>
            </a:lvl1pPr>
          </a:lstStyle>
          <a:p>
            <a:pPr>
              <a:defRPr/>
            </a:pPr>
            <a:fld id="{1F1CCC27-2A0D-4881-A40C-8237FF72EE5C}" type="datetime1">
              <a:rPr lang="zh-CN" altLang="en-US"/>
              <a:pPr>
                <a:defRPr/>
              </a:pPr>
              <a:t>2021/11/5</a:t>
            </a:fld>
            <a:endParaRPr lang="en-US" altLang="zh-CN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/>
            </a:lvl1pPr>
          </a:lstStyle>
          <a:p>
            <a:pPr>
              <a:defRPr/>
            </a:pPr>
            <a:fld id="{90AF1337-88FA-4C2B-B46B-FD28F2E361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2967038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39913" y="1905000"/>
            <a:ext cx="49752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54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 </a:t>
            </a:r>
            <a:r>
              <a:rPr kumimoji="0" lang="zh-CN" altLang="en-US" sz="60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新魏" panose="02010800040101010101" pitchFamily="2" charset="-122"/>
              </a:rPr>
              <a:t>图论及其应用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97175" y="4954588"/>
            <a:ext cx="327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数学科学学院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01850" y="4379913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3600" b="0" dirty="0" smtClean="0">
                <a:solidFill>
                  <a:schemeClr val="bg2">
                    <a:lumMod val="85000"/>
                    <a:lumOff val="15000"/>
                  </a:schemeClr>
                </a:solidFill>
                <a:ea typeface="华文行楷" panose="02010800040101010101" pitchFamily="2" charset="-122"/>
              </a:rPr>
              <a:t>Email:   lvhz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@uestc.edu.cn</a:t>
            </a:r>
            <a:endParaRPr lang="zh-CN" altLang="en-US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438400" y="3825875"/>
            <a:ext cx="3994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任课教师</a:t>
            </a:r>
            <a:r>
              <a:rPr lang="en-US" altLang="zh-CN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 </a:t>
            </a:r>
            <a:r>
              <a:rPr lang="zh-CN" altLang="en-US" sz="3600" dirty="0" smtClean="0">
                <a:solidFill>
                  <a:schemeClr val="bg2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吕华众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59613" y="631666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4DCFF6A-B19C-4AC8-84AF-4631F300C60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10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2338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83058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3  </a:t>
            </a:r>
            <a:r>
              <a:rPr lang="zh-CN" altLang="en-US" dirty="0" smtClean="0"/>
              <a:t>若三正则图有割边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则它不能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因子分解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782339" name="Text Box 3"/>
          <p:cNvSpPr txBox="1">
            <a:spLocks noChangeArrowheads="1"/>
          </p:cNvSpPr>
          <p:nvPr/>
        </p:nvSpPr>
        <p:spPr bwMode="auto">
          <a:xfrm>
            <a:off x="381000" y="1454150"/>
            <a:ext cx="81803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若不然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的三个一因子为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不失一般性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设割边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e∈G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2340" name="Text Box 4"/>
          <p:cNvSpPr txBox="1">
            <a:spLocks noChangeArrowheads="1"/>
          </p:cNvSpPr>
          <p:nvPr/>
        </p:nvSpPr>
        <p:spPr bwMode="auto">
          <a:xfrm>
            <a:off x="381000" y="2214563"/>
            <a:ext cx="83105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显然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G−G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的每个分支必然为圈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的某个圈中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这与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的割边矛盾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                                  □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2363" name="Text Box 27"/>
          <p:cNvSpPr txBox="1">
            <a:spLocks noChangeArrowheads="1"/>
          </p:cNvSpPr>
          <p:nvPr/>
        </p:nvSpPr>
        <p:spPr bwMode="auto">
          <a:xfrm>
            <a:off x="381000" y="2990850"/>
            <a:ext cx="8229600" cy="8302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注</a:t>
            </a:r>
            <a:r>
              <a:rPr lang="en-US" altLang="zh-CN" dirty="0"/>
              <a:t>:  </a:t>
            </a:r>
            <a:r>
              <a:rPr lang="zh-CN" altLang="en-US" dirty="0"/>
              <a:t>没有割边的</a:t>
            </a:r>
            <a:r>
              <a:rPr lang="en-US" altLang="zh-CN" dirty="0"/>
              <a:t>3</a:t>
            </a:r>
            <a:r>
              <a:rPr lang="zh-CN" altLang="en-US" dirty="0"/>
              <a:t>正则图可能也没有一因子分解</a:t>
            </a:r>
            <a:r>
              <a:rPr lang="en-US" altLang="zh-CN" dirty="0"/>
              <a:t>, </a:t>
            </a:r>
            <a:r>
              <a:rPr lang="zh-CN" altLang="en-US" dirty="0"/>
              <a:t> </a:t>
            </a:r>
            <a:r>
              <a:rPr lang="en-US" altLang="zh-CN" b="0" dirty="0"/>
              <a:t>Petersen</a:t>
            </a:r>
            <a:r>
              <a:rPr lang="zh-CN" altLang="en-US" dirty="0"/>
              <a:t>图就是如此</a:t>
            </a:r>
            <a:r>
              <a:rPr lang="en-US" altLang="zh-CN" dirty="0"/>
              <a:t>! </a:t>
            </a:r>
            <a:r>
              <a:rPr lang="zh-CN" altLang="en-US" dirty="0"/>
              <a:t>尽管它存在完美匹配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82364" name="Text Box 28"/>
          <p:cNvSpPr txBox="1">
            <a:spLocks noChangeArrowheads="1"/>
          </p:cNvSpPr>
          <p:nvPr/>
        </p:nvSpPr>
        <p:spPr bwMode="auto">
          <a:xfrm>
            <a:off x="381000" y="39370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图的 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 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因子分解</a:t>
            </a:r>
          </a:p>
        </p:txBody>
      </p:sp>
      <p:sp>
        <p:nvSpPr>
          <p:cNvPr id="782365" name="Text Box 29"/>
          <p:cNvSpPr txBox="1">
            <a:spLocks noChangeArrowheads="1"/>
          </p:cNvSpPr>
          <p:nvPr/>
        </p:nvSpPr>
        <p:spPr bwMode="auto">
          <a:xfrm>
            <a:off x="381000" y="4591050"/>
            <a:ext cx="8180388" cy="830263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3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zh-CN" altLang="en-US" dirty="0" smtClean="0"/>
              <a:t>如果一个图边集可以分解为若干个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因子的并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可以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因子分解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2-factorization</a:t>
            </a:r>
            <a:r>
              <a:rPr lang="en-US" altLang="zh-CN" dirty="0" smtClean="0"/>
              <a:t>). </a:t>
            </a:r>
            <a:endParaRPr lang="zh-CN" altLang="en-US" dirty="0" smtClean="0"/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381000" y="5556250"/>
            <a:ext cx="8180388" cy="8318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 G</a:t>
            </a:r>
            <a:r>
              <a:rPr lang="zh-CN" altLang="en-US"/>
              <a:t>的一个</a:t>
            </a:r>
            <a:r>
              <a:rPr lang="en-US" altLang="zh-CN"/>
              <a:t>H</a:t>
            </a:r>
            <a:r>
              <a:rPr lang="zh-CN" altLang="en-US"/>
              <a:t>圈肯定是</a:t>
            </a:r>
            <a:r>
              <a:rPr lang="en-US" altLang="zh-CN"/>
              <a:t>G</a:t>
            </a:r>
            <a:r>
              <a:rPr lang="zh-CN" altLang="en-US"/>
              <a:t>的一个</a:t>
            </a:r>
            <a:r>
              <a:rPr lang="en-US" altLang="zh-CN"/>
              <a:t>2</a:t>
            </a:r>
            <a:r>
              <a:rPr lang="zh-CN" altLang="en-US"/>
              <a:t>因子</a:t>
            </a:r>
            <a:r>
              <a:rPr lang="en-US" altLang="zh-CN"/>
              <a:t>, </a:t>
            </a:r>
            <a:r>
              <a:rPr lang="zh-CN" altLang="en-US"/>
              <a:t>但是</a:t>
            </a:r>
            <a:r>
              <a:rPr lang="en-US" altLang="zh-CN"/>
              <a:t>G</a:t>
            </a:r>
            <a:r>
              <a:rPr lang="zh-CN" altLang="en-US"/>
              <a:t>的一个</a:t>
            </a:r>
            <a:r>
              <a:rPr lang="en-US" altLang="zh-CN"/>
              <a:t>2</a:t>
            </a:r>
            <a:r>
              <a:rPr lang="zh-CN" altLang="en-US"/>
              <a:t>因子不一定是</a:t>
            </a:r>
            <a:r>
              <a:rPr lang="en-US" altLang="zh-CN"/>
              <a:t>G</a:t>
            </a:r>
            <a:r>
              <a:rPr lang="zh-CN" altLang="en-US"/>
              <a:t>的</a:t>
            </a:r>
            <a:r>
              <a:rPr lang="en-US" altLang="zh-CN"/>
              <a:t>H</a:t>
            </a:r>
            <a:r>
              <a:rPr lang="zh-CN" altLang="en-US"/>
              <a:t>圈 </a:t>
            </a:r>
            <a:r>
              <a:rPr lang="en-US" altLang="zh-CN"/>
              <a:t>(2</a:t>
            </a:r>
            <a:r>
              <a:rPr lang="zh-CN" altLang="en-US"/>
              <a:t>因子可以不连通</a:t>
            </a:r>
            <a:r>
              <a:rPr lang="en-US" altLang="zh-CN"/>
              <a:t>).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2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2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2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2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2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2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8" grpId="0" animBg="1"/>
      <p:bldP spid="782339" grpId="0"/>
      <p:bldP spid="782340" grpId="0"/>
      <p:bldP spid="782363" grpId="0" animBg="1"/>
      <p:bldP spid="782364" grpId="0"/>
      <p:bldP spid="78236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72313" y="6334154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4BE3286-115B-47F0-9650-F168D1759ED2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11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3363" name="Text Box 3"/>
          <p:cNvSpPr txBox="1">
            <a:spLocks noChangeArrowheads="1"/>
          </p:cNvSpPr>
          <p:nvPr/>
        </p:nvSpPr>
        <p:spPr bwMode="auto">
          <a:xfrm>
            <a:off x="386420" y="836613"/>
            <a:ext cx="81717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4</a:t>
            </a:r>
            <a:r>
              <a:rPr lang="en-US" altLang="zh-CN" dirty="0" smtClean="0">
                <a:solidFill>
                  <a:srgbClr val="698CC9"/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在下图中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83381" name="Group 21"/>
          <p:cNvGrpSpPr>
            <a:grpSpLocks/>
          </p:cNvGrpSpPr>
          <p:nvPr/>
        </p:nvGrpSpPr>
        <p:grpSpPr bwMode="auto">
          <a:xfrm>
            <a:off x="2831306" y="1293813"/>
            <a:ext cx="3200400" cy="1066800"/>
            <a:chOff x="1104" y="1344"/>
            <a:chExt cx="2016" cy="672"/>
          </a:xfrm>
        </p:grpSpPr>
        <p:sp>
          <p:nvSpPr>
            <p:cNvPr id="15372" name="Line 8"/>
            <p:cNvSpPr>
              <a:spLocks noChangeShapeType="1"/>
            </p:cNvSpPr>
            <p:nvPr/>
          </p:nvSpPr>
          <p:spPr bwMode="auto">
            <a:xfrm flipH="1">
              <a:off x="1104" y="1344"/>
              <a:ext cx="432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3" name="Line 10"/>
            <p:cNvSpPr>
              <a:spLocks noChangeShapeType="1"/>
            </p:cNvSpPr>
            <p:nvPr/>
          </p:nvSpPr>
          <p:spPr bwMode="auto">
            <a:xfrm>
              <a:off x="1104" y="1728"/>
              <a:ext cx="576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4" name="Line 11"/>
            <p:cNvSpPr>
              <a:spLocks noChangeShapeType="1"/>
            </p:cNvSpPr>
            <p:nvPr/>
          </p:nvSpPr>
          <p:spPr bwMode="auto">
            <a:xfrm>
              <a:off x="1536" y="1344"/>
              <a:ext cx="480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5" name="Line 12"/>
            <p:cNvSpPr>
              <a:spLocks noChangeShapeType="1"/>
            </p:cNvSpPr>
            <p:nvPr/>
          </p:nvSpPr>
          <p:spPr bwMode="auto">
            <a:xfrm flipH="1">
              <a:off x="1680" y="1488"/>
              <a:ext cx="33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6" name="Line 13"/>
            <p:cNvSpPr>
              <a:spLocks noChangeShapeType="1"/>
            </p:cNvSpPr>
            <p:nvPr/>
          </p:nvSpPr>
          <p:spPr bwMode="auto">
            <a:xfrm>
              <a:off x="2016" y="1488"/>
              <a:ext cx="672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7" name="Line 14"/>
            <p:cNvSpPr>
              <a:spLocks noChangeShapeType="1"/>
            </p:cNvSpPr>
            <p:nvPr/>
          </p:nvSpPr>
          <p:spPr bwMode="auto">
            <a:xfrm flipH="1">
              <a:off x="2496" y="1488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8" name="Line 15"/>
            <p:cNvSpPr>
              <a:spLocks noChangeShapeType="1"/>
            </p:cNvSpPr>
            <p:nvPr/>
          </p:nvSpPr>
          <p:spPr bwMode="auto">
            <a:xfrm>
              <a:off x="2496" y="1824"/>
              <a:ext cx="528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79" name="Line 16"/>
            <p:cNvSpPr>
              <a:spLocks noChangeShapeType="1"/>
            </p:cNvSpPr>
            <p:nvPr/>
          </p:nvSpPr>
          <p:spPr bwMode="auto">
            <a:xfrm flipV="1">
              <a:off x="2688" y="1440"/>
              <a:ext cx="432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0" name="Line 17"/>
            <p:cNvSpPr>
              <a:spLocks noChangeShapeType="1"/>
            </p:cNvSpPr>
            <p:nvPr/>
          </p:nvSpPr>
          <p:spPr bwMode="auto">
            <a:xfrm flipH="1">
              <a:off x="3024" y="1440"/>
              <a:ext cx="96" cy="5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1" name="Line 18"/>
            <p:cNvSpPr>
              <a:spLocks noChangeShapeType="1"/>
            </p:cNvSpPr>
            <p:nvPr/>
          </p:nvSpPr>
          <p:spPr bwMode="auto">
            <a:xfrm flipV="1">
              <a:off x="1680" y="1824"/>
              <a:ext cx="816" cy="4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2" name="Line 19"/>
            <p:cNvSpPr>
              <a:spLocks noChangeShapeType="1"/>
            </p:cNvSpPr>
            <p:nvPr/>
          </p:nvSpPr>
          <p:spPr bwMode="auto">
            <a:xfrm>
              <a:off x="1536" y="1344"/>
              <a:ext cx="144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383" name="Line 20"/>
            <p:cNvSpPr>
              <a:spLocks noChangeShapeType="1"/>
            </p:cNvSpPr>
            <p:nvPr/>
          </p:nvSpPr>
          <p:spPr bwMode="auto">
            <a:xfrm>
              <a:off x="2688" y="1488"/>
              <a:ext cx="336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83382" name="Text Box 22"/>
          <p:cNvSpPr txBox="1">
            <a:spLocks noChangeArrowheads="1"/>
          </p:cNvSpPr>
          <p:nvPr/>
        </p:nvSpPr>
        <p:spPr bwMode="auto">
          <a:xfrm>
            <a:off x="404813" y="2392801"/>
            <a:ext cx="805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两个红色圈的并构成图的一个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但不是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3383" name="Text Box 23"/>
          <p:cNvSpPr txBox="1">
            <a:spLocks noChangeArrowheads="1"/>
          </p:cNvSpPr>
          <p:nvPr/>
        </p:nvSpPr>
        <p:spPr bwMode="auto">
          <a:xfrm>
            <a:off x="381000" y="2859526"/>
            <a:ext cx="8305800" cy="830263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 </a:t>
            </a:r>
            <a:r>
              <a:rPr lang="en-US" altLang="zh-CN" dirty="0" smtClean="0"/>
              <a:t> </a:t>
            </a:r>
            <a:r>
              <a:rPr lang="zh-CN" altLang="en-US" dirty="0"/>
              <a:t>一个显然结论是</a:t>
            </a:r>
            <a:r>
              <a:rPr lang="en-US" altLang="zh-CN" dirty="0"/>
              <a:t>:  G</a:t>
            </a:r>
            <a:r>
              <a:rPr lang="zh-CN" altLang="en-US" dirty="0"/>
              <a:t>能进行</a:t>
            </a:r>
            <a:r>
              <a:rPr lang="en-US" altLang="zh-CN" dirty="0"/>
              <a:t>2</a:t>
            </a:r>
            <a:r>
              <a:rPr lang="zh-CN" altLang="en-US" dirty="0"/>
              <a:t>因子分解</a:t>
            </a:r>
            <a:r>
              <a:rPr lang="en-US" altLang="zh-CN" dirty="0"/>
              <a:t>, </a:t>
            </a:r>
            <a:r>
              <a:rPr lang="zh-CN" altLang="en-US" dirty="0"/>
              <a:t>其顶点度数必然为偶数</a:t>
            </a:r>
            <a:r>
              <a:rPr lang="en-US" altLang="zh-CN" dirty="0"/>
              <a:t>. (</a:t>
            </a:r>
            <a:r>
              <a:rPr lang="zh-CN" altLang="en-US" dirty="0"/>
              <a:t>注意</a:t>
            </a:r>
            <a:r>
              <a:rPr lang="en-US" altLang="zh-CN" dirty="0"/>
              <a:t>, </a:t>
            </a:r>
            <a:r>
              <a:rPr lang="zh-CN" altLang="en-US" dirty="0"/>
              <a:t>不一定连通</a:t>
            </a:r>
            <a:r>
              <a:rPr lang="en-US" altLang="zh-CN" dirty="0"/>
              <a:t>, </a:t>
            </a:r>
            <a:r>
              <a:rPr lang="zh-CN" altLang="en-US" dirty="0"/>
              <a:t>可能不是欧拉图</a:t>
            </a:r>
            <a:r>
              <a:rPr lang="en-US" altLang="zh-CN" dirty="0"/>
              <a:t>)</a:t>
            </a:r>
            <a:endParaRPr lang="en-US" altLang="zh-CN" baseline="-25000" dirty="0"/>
          </a:p>
        </p:txBody>
      </p:sp>
      <p:sp>
        <p:nvSpPr>
          <p:cNvPr id="783384" name="Text Box 24"/>
          <p:cNvSpPr txBox="1">
            <a:spLocks noChangeArrowheads="1"/>
          </p:cNvSpPr>
          <p:nvPr/>
        </p:nvSpPr>
        <p:spPr bwMode="auto">
          <a:xfrm>
            <a:off x="381000" y="3713134"/>
            <a:ext cx="83058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4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Walecki</a:t>
            </a:r>
            <a:r>
              <a:rPr lang="en-US" altLang="zh-CN" b="0" dirty="0" smtClean="0"/>
              <a:t>, 1890) 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2n+1</a:t>
            </a:r>
            <a:r>
              <a:rPr lang="zh-CN" altLang="en-US" dirty="0" smtClean="0"/>
              <a:t>可</a:t>
            </a:r>
            <a:r>
              <a:rPr lang="en-US" altLang="zh-CN" dirty="0" smtClean="0"/>
              <a:t>2</a:t>
            </a:r>
            <a:r>
              <a:rPr lang="zh-CN" altLang="en-US" dirty="0" smtClean="0"/>
              <a:t>因子分解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783385" name="Text Box 25"/>
          <p:cNvSpPr txBox="1">
            <a:spLocks noChangeArrowheads="1"/>
          </p:cNvSpPr>
          <p:nvPr/>
        </p:nvSpPr>
        <p:spPr bwMode="auto">
          <a:xfrm>
            <a:off x="383628" y="4227074"/>
            <a:ext cx="83031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设</a:t>
            </a:r>
          </a:p>
        </p:txBody>
      </p:sp>
      <p:graphicFrame>
        <p:nvGraphicFramePr>
          <p:cNvPr id="7833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706414"/>
              </p:ext>
            </p:extLst>
          </p:nvPr>
        </p:nvGraphicFramePr>
        <p:xfrm>
          <a:off x="1653628" y="4249299"/>
          <a:ext cx="3302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3" imgW="1651000" imgH="254000" progId="Equation.DSMT4">
                  <p:embed/>
                </p:oleObj>
              </mc:Choice>
              <mc:Fallback>
                <p:oleObj name="Equation" r:id="rId3" imgW="1651000" imgH="2540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628" y="4249299"/>
                        <a:ext cx="3302000" cy="4429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3387" name="Text Box 27"/>
          <p:cNvSpPr txBox="1">
            <a:spLocks noChangeArrowheads="1"/>
          </p:cNvSpPr>
          <p:nvPr/>
        </p:nvSpPr>
        <p:spPr bwMode="auto">
          <a:xfrm>
            <a:off x="404813" y="48006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作路</a:t>
            </a:r>
          </a:p>
        </p:txBody>
      </p:sp>
      <p:graphicFrame>
        <p:nvGraphicFramePr>
          <p:cNvPr id="7833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355912"/>
              </p:ext>
            </p:extLst>
          </p:nvPr>
        </p:nvGraphicFramePr>
        <p:xfrm>
          <a:off x="1498600" y="4827588"/>
          <a:ext cx="60706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5" imgW="3035300" imgH="241300" progId="Equation.DSMT4">
                  <p:embed/>
                </p:oleObj>
              </mc:Choice>
              <mc:Fallback>
                <p:oleObj name="Equation" r:id="rId5" imgW="3035300" imgH="241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827588"/>
                        <a:ext cx="6070600" cy="4206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81000" y="535389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下标取为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1, 2, …, 2n (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mod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2n)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81000" y="5844026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生成圈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v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2n+1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i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的两个端点连线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□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3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3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3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3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3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3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3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3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3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3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3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3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3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3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3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/>
      <p:bldP spid="783382" grpId="0"/>
      <p:bldP spid="783383" grpId="0" animBg="1"/>
      <p:bldP spid="783384" grpId="0" animBg="1"/>
      <p:bldP spid="783385" grpId="0"/>
      <p:bldP spid="783387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611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CE40401-D35E-4445-BB77-11D3150189C6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4407" name="Text Box 23"/>
          <p:cNvSpPr txBox="1">
            <a:spLocks noChangeArrowheads="1"/>
          </p:cNvSpPr>
          <p:nvPr/>
        </p:nvSpPr>
        <p:spPr bwMode="auto">
          <a:xfrm>
            <a:off x="455612" y="984250"/>
            <a:ext cx="8154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5</a:t>
            </a:r>
            <a:r>
              <a:rPr lang="en-US" altLang="zh-CN" dirty="0" smtClean="0">
                <a:solidFill>
                  <a:srgbClr val="698CC9"/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对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进行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因子分解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4408" name="Text Box 24"/>
          <p:cNvSpPr txBox="1">
            <a:spLocks noChangeArrowheads="1"/>
          </p:cNvSpPr>
          <p:nvPr/>
        </p:nvSpPr>
        <p:spPr bwMode="auto">
          <a:xfrm>
            <a:off x="473075" y="15621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7844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44958"/>
              </p:ext>
            </p:extLst>
          </p:nvPr>
        </p:nvGraphicFramePr>
        <p:xfrm>
          <a:off x="1276350" y="1657350"/>
          <a:ext cx="1955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name="Equation" r:id="rId3" imgW="977900" imgH="228600" progId="Equation.DSMT4">
                  <p:embed/>
                </p:oleObj>
              </mc:Choice>
              <mc:Fallback>
                <p:oleObj name="Equation" r:id="rId3" imgW="9779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657350"/>
                        <a:ext cx="1955800" cy="398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444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316800"/>
              </p:ext>
            </p:extLst>
          </p:nvPr>
        </p:nvGraphicFramePr>
        <p:xfrm>
          <a:off x="3543300" y="1652588"/>
          <a:ext cx="19812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Equation" r:id="rId5" imgW="990600" imgH="228600" progId="Equation.DSMT4">
                  <p:embed/>
                </p:oleObj>
              </mc:Choice>
              <mc:Fallback>
                <p:oleObj name="Equation" r:id="rId5" imgW="990600" imgH="228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1652588"/>
                        <a:ext cx="1981200" cy="3984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4443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269677"/>
              </p:ext>
            </p:extLst>
          </p:nvPr>
        </p:nvGraphicFramePr>
        <p:xfrm>
          <a:off x="1276350" y="2278063"/>
          <a:ext cx="1981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7" imgW="990600" imgH="228600" progId="Equation.DSMT4">
                  <p:embed/>
                </p:oleObj>
              </mc:Choice>
              <mc:Fallback>
                <p:oleObj name="Equation" r:id="rId7" imgW="990600" imgH="228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278063"/>
                        <a:ext cx="1981200" cy="400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4444" name="Group 60"/>
          <p:cNvGrpSpPr>
            <a:grpSpLocks/>
          </p:cNvGrpSpPr>
          <p:nvPr/>
        </p:nvGrpSpPr>
        <p:grpSpPr bwMode="auto">
          <a:xfrm>
            <a:off x="5995988" y="838200"/>
            <a:ext cx="2432050" cy="2254250"/>
            <a:chOff x="417" y="2336"/>
            <a:chExt cx="1532" cy="1420"/>
          </a:xfrm>
        </p:grpSpPr>
        <p:sp>
          <p:nvSpPr>
            <p:cNvPr id="16446" name="Line 61"/>
            <p:cNvSpPr>
              <a:spLocks noChangeShapeType="1"/>
            </p:cNvSpPr>
            <p:nvPr/>
          </p:nvSpPr>
          <p:spPr bwMode="auto">
            <a:xfrm flipH="1">
              <a:off x="672" y="2592"/>
              <a:ext cx="432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47" name="Line 62"/>
            <p:cNvSpPr>
              <a:spLocks noChangeShapeType="1"/>
            </p:cNvSpPr>
            <p:nvPr/>
          </p:nvSpPr>
          <p:spPr bwMode="auto">
            <a:xfrm>
              <a:off x="1104" y="2592"/>
              <a:ext cx="480" cy="9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48" name="Line 63"/>
            <p:cNvSpPr>
              <a:spLocks noChangeShapeType="1"/>
            </p:cNvSpPr>
            <p:nvPr/>
          </p:nvSpPr>
          <p:spPr bwMode="auto">
            <a:xfrm>
              <a:off x="1584" y="2688"/>
              <a:ext cx="48" cy="43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49" name="Line 64"/>
            <p:cNvSpPr>
              <a:spLocks noChangeShapeType="1"/>
            </p:cNvSpPr>
            <p:nvPr/>
          </p:nvSpPr>
          <p:spPr bwMode="auto">
            <a:xfrm flipH="1">
              <a:off x="1536" y="3120"/>
              <a:ext cx="96" cy="33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50" name="Line 65"/>
            <p:cNvSpPr>
              <a:spLocks noChangeShapeType="1"/>
            </p:cNvSpPr>
            <p:nvPr/>
          </p:nvSpPr>
          <p:spPr bwMode="auto">
            <a:xfrm>
              <a:off x="672" y="2976"/>
              <a:ext cx="0" cy="33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51" name="Line 66"/>
            <p:cNvSpPr>
              <a:spLocks noChangeShapeType="1"/>
            </p:cNvSpPr>
            <p:nvPr/>
          </p:nvSpPr>
          <p:spPr bwMode="auto">
            <a:xfrm>
              <a:off x="672" y="3312"/>
              <a:ext cx="288" cy="24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52" name="Line 67"/>
            <p:cNvSpPr>
              <a:spLocks noChangeShapeType="1"/>
            </p:cNvSpPr>
            <p:nvPr/>
          </p:nvSpPr>
          <p:spPr bwMode="auto">
            <a:xfrm flipV="1">
              <a:off x="960" y="3456"/>
              <a:ext cx="576" cy="9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53" name="Line 68"/>
            <p:cNvSpPr>
              <a:spLocks noChangeShapeType="1"/>
            </p:cNvSpPr>
            <p:nvPr/>
          </p:nvSpPr>
          <p:spPr bwMode="auto">
            <a:xfrm flipH="1">
              <a:off x="672" y="2592"/>
              <a:ext cx="432" cy="72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54" name="Line 69"/>
            <p:cNvSpPr>
              <a:spLocks noChangeShapeType="1"/>
            </p:cNvSpPr>
            <p:nvPr/>
          </p:nvSpPr>
          <p:spPr bwMode="auto">
            <a:xfrm>
              <a:off x="1104" y="2592"/>
              <a:ext cx="528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55" name="Line 70"/>
            <p:cNvSpPr>
              <a:spLocks noChangeShapeType="1"/>
            </p:cNvSpPr>
            <p:nvPr/>
          </p:nvSpPr>
          <p:spPr bwMode="auto">
            <a:xfrm>
              <a:off x="1104" y="2592"/>
              <a:ext cx="432" cy="86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56" name="Line 71"/>
            <p:cNvSpPr>
              <a:spLocks noChangeShapeType="1"/>
            </p:cNvSpPr>
            <p:nvPr/>
          </p:nvSpPr>
          <p:spPr bwMode="auto">
            <a:xfrm flipH="1">
              <a:off x="960" y="2592"/>
              <a:ext cx="144" cy="96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57" name="Line 72"/>
            <p:cNvSpPr>
              <a:spLocks noChangeShapeType="1"/>
            </p:cNvSpPr>
            <p:nvPr/>
          </p:nvSpPr>
          <p:spPr bwMode="auto">
            <a:xfrm flipV="1">
              <a:off x="672" y="2688"/>
              <a:ext cx="912" cy="28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58" name="Line 73"/>
            <p:cNvSpPr>
              <a:spLocks noChangeShapeType="1"/>
            </p:cNvSpPr>
            <p:nvPr/>
          </p:nvSpPr>
          <p:spPr bwMode="auto">
            <a:xfrm>
              <a:off x="672" y="2976"/>
              <a:ext cx="960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59" name="Line 74"/>
            <p:cNvSpPr>
              <a:spLocks noChangeShapeType="1"/>
            </p:cNvSpPr>
            <p:nvPr/>
          </p:nvSpPr>
          <p:spPr bwMode="auto">
            <a:xfrm>
              <a:off x="672" y="2976"/>
              <a:ext cx="864" cy="48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60" name="Line 75"/>
            <p:cNvSpPr>
              <a:spLocks noChangeShapeType="1"/>
            </p:cNvSpPr>
            <p:nvPr/>
          </p:nvSpPr>
          <p:spPr bwMode="auto">
            <a:xfrm>
              <a:off x="672" y="2976"/>
              <a:ext cx="288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61" name="Line 76"/>
            <p:cNvSpPr>
              <a:spLocks noChangeShapeType="1"/>
            </p:cNvSpPr>
            <p:nvPr/>
          </p:nvSpPr>
          <p:spPr bwMode="auto">
            <a:xfrm flipV="1">
              <a:off x="672" y="2688"/>
              <a:ext cx="912" cy="62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62" name="Line 77"/>
            <p:cNvSpPr>
              <a:spLocks noChangeShapeType="1"/>
            </p:cNvSpPr>
            <p:nvPr/>
          </p:nvSpPr>
          <p:spPr bwMode="auto">
            <a:xfrm>
              <a:off x="672" y="3312"/>
              <a:ext cx="864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63" name="Line 78"/>
            <p:cNvSpPr>
              <a:spLocks noChangeShapeType="1"/>
            </p:cNvSpPr>
            <p:nvPr/>
          </p:nvSpPr>
          <p:spPr bwMode="auto">
            <a:xfrm flipH="1">
              <a:off x="960" y="2688"/>
              <a:ext cx="624" cy="86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64" name="Line 79"/>
            <p:cNvSpPr>
              <a:spLocks noChangeShapeType="1"/>
            </p:cNvSpPr>
            <p:nvPr/>
          </p:nvSpPr>
          <p:spPr bwMode="auto">
            <a:xfrm flipH="1">
              <a:off x="1536" y="2688"/>
              <a:ext cx="48" cy="76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65" name="Line 80"/>
            <p:cNvSpPr>
              <a:spLocks noChangeShapeType="1"/>
            </p:cNvSpPr>
            <p:nvPr/>
          </p:nvSpPr>
          <p:spPr bwMode="auto">
            <a:xfrm flipH="1">
              <a:off x="960" y="3120"/>
              <a:ext cx="672" cy="43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466" name="Text Box 81"/>
            <p:cNvSpPr txBox="1">
              <a:spLocks noChangeArrowheads="1"/>
            </p:cNvSpPr>
            <p:nvPr/>
          </p:nvSpPr>
          <p:spPr bwMode="auto">
            <a:xfrm>
              <a:off x="417" y="2824"/>
              <a:ext cx="2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7</a:t>
              </a:r>
            </a:p>
          </p:txBody>
        </p:sp>
        <p:sp>
          <p:nvSpPr>
            <p:cNvPr id="16467" name="Text Box 82"/>
            <p:cNvSpPr txBox="1">
              <a:spLocks noChangeArrowheads="1"/>
            </p:cNvSpPr>
            <p:nvPr/>
          </p:nvSpPr>
          <p:spPr bwMode="auto">
            <a:xfrm>
              <a:off x="441" y="3208"/>
              <a:ext cx="2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6468" name="Text Box 83"/>
            <p:cNvSpPr txBox="1">
              <a:spLocks noChangeArrowheads="1"/>
            </p:cNvSpPr>
            <p:nvPr/>
          </p:nvSpPr>
          <p:spPr bwMode="auto">
            <a:xfrm>
              <a:off x="816" y="3504"/>
              <a:ext cx="2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6469" name="Text Box 84"/>
            <p:cNvSpPr txBox="1">
              <a:spLocks noChangeArrowheads="1"/>
            </p:cNvSpPr>
            <p:nvPr/>
          </p:nvSpPr>
          <p:spPr bwMode="auto">
            <a:xfrm>
              <a:off x="1497" y="3416"/>
              <a:ext cx="2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470" name="Text Box 85"/>
            <p:cNvSpPr txBox="1">
              <a:spLocks noChangeArrowheads="1"/>
            </p:cNvSpPr>
            <p:nvPr/>
          </p:nvSpPr>
          <p:spPr bwMode="auto">
            <a:xfrm>
              <a:off x="1651" y="2982"/>
              <a:ext cx="2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6471" name="Text Box 86"/>
            <p:cNvSpPr txBox="1">
              <a:spLocks noChangeArrowheads="1"/>
            </p:cNvSpPr>
            <p:nvPr/>
          </p:nvSpPr>
          <p:spPr bwMode="auto">
            <a:xfrm>
              <a:off x="1584" y="2544"/>
              <a:ext cx="2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6472" name="Text Box 87"/>
            <p:cNvSpPr txBox="1">
              <a:spLocks noChangeArrowheads="1"/>
            </p:cNvSpPr>
            <p:nvPr/>
          </p:nvSpPr>
          <p:spPr bwMode="auto">
            <a:xfrm>
              <a:off x="974" y="2336"/>
              <a:ext cx="2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v</a:t>
              </a:r>
              <a:r>
                <a:rPr lang="en-US" altLang="zh-CN" sz="20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473" name="Line 88"/>
            <p:cNvSpPr>
              <a:spLocks noChangeShapeType="1"/>
            </p:cNvSpPr>
            <p:nvPr/>
          </p:nvSpPr>
          <p:spPr bwMode="auto">
            <a:xfrm flipV="1">
              <a:off x="672" y="3120"/>
              <a:ext cx="960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71513" y="3181350"/>
            <a:ext cx="2417762" cy="2228850"/>
            <a:chOff x="671513" y="4191002"/>
            <a:chExt cx="2417763" cy="2228851"/>
          </a:xfrm>
        </p:grpSpPr>
        <p:grpSp>
          <p:nvGrpSpPr>
            <p:cNvPr id="15408" name="Group 89"/>
            <p:cNvGrpSpPr>
              <a:grpSpLocks/>
            </p:cNvGrpSpPr>
            <p:nvPr/>
          </p:nvGrpSpPr>
          <p:grpSpPr bwMode="auto">
            <a:xfrm>
              <a:off x="671513" y="4191002"/>
              <a:ext cx="2417763" cy="2228851"/>
              <a:chOff x="663" y="2832"/>
              <a:chExt cx="1523" cy="1404"/>
            </a:xfrm>
          </p:grpSpPr>
          <p:sp>
            <p:nvSpPr>
              <p:cNvPr id="16434" name="Line 30"/>
              <p:cNvSpPr>
                <a:spLocks noChangeShapeType="1"/>
              </p:cNvSpPr>
              <p:nvPr/>
            </p:nvSpPr>
            <p:spPr bwMode="auto">
              <a:xfrm flipH="1">
                <a:off x="1776" y="3600"/>
                <a:ext cx="96" cy="33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35" name="Line 34"/>
              <p:cNvSpPr>
                <a:spLocks noChangeShapeType="1"/>
              </p:cNvSpPr>
              <p:nvPr/>
            </p:nvSpPr>
            <p:spPr bwMode="auto">
              <a:xfrm flipH="1">
                <a:off x="912" y="3072"/>
                <a:ext cx="432" cy="72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36" name="Line 42"/>
              <p:cNvSpPr>
                <a:spLocks noChangeShapeType="1"/>
              </p:cNvSpPr>
              <p:nvPr/>
            </p:nvSpPr>
            <p:spPr bwMode="auto">
              <a:xfrm flipV="1">
                <a:off x="912" y="3168"/>
                <a:ext cx="912" cy="62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37" name="Line 45"/>
              <p:cNvSpPr>
                <a:spLocks noChangeShapeType="1"/>
              </p:cNvSpPr>
              <p:nvPr/>
            </p:nvSpPr>
            <p:spPr bwMode="auto">
              <a:xfrm flipH="1">
                <a:off x="1200" y="3168"/>
                <a:ext cx="624" cy="86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38" name="Line 48"/>
              <p:cNvSpPr>
                <a:spLocks noChangeShapeType="1"/>
              </p:cNvSpPr>
              <p:nvPr/>
            </p:nvSpPr>
            <p:spPr bwMode="auto">
              <a:xfrm flipH="1">
                <a:off x="1200" y="3600"/>
                <a:ext cx="672" cy="43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39" name="Text Box 49"/>
              <p:cNvSpPr txBox="1">
                <a:spLocks noChangeArrowheads="1"/>
              </p:cNvSpPr>
              <p:nvPr/>
            </p:nvSpPr>
            <p:spPr bwMode="auto">
              <a:xfrm>
                <a:off x="663" y="3297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16440" name="Text Box 50"/>
              <p:cNvSpPr txBox="1">
                <a:spLocks noChangeArrowheads="1"/>
              </p:cNvSpPr>
              <p:nvPr/>
            </p:nvSpPr>
            <p:spPr bwMode="auto">
              <a:xfrm>
                <a:off x="672" y="3676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6441" name="Text Box 51"/>
              <p:cNvSpPr txBox="1">
                <a:spLocks noChangeArrowheads="1"/>
              </p:cNvSpPr>
              <p:nvPr/>
            </p:nvSpPr>
            <p:spPr bwMode="auto">
              <a:xfrm>
                <a:off x="1056" y="3984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6442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888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6443" name="Text Box 53"/>
              <p:cNvSpPr txBox="1">
                <a:spLocks noChangeArrowheads="1"/>
              </p:cNvSpPr>
              <p:nvPr/>
            </p:nvSpPr>
            <p:spPr bwMode="auto">
              <a:xfrm>
                <a:off x="1888" y="3474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6444" name="Text Box 54"/>
              <p:cNvSpPr txBox="1">
                <a:spLocks noChangeArrowheads="1"/>
              </p:cNvSpPr>
              <p:nvPr/>
            </p:nvSpPr>
            <p:spPr bwMode="auto">
              <a:xfrm>
                <a:off x="1833" y="3014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6445" name="Text Box 55"/>
              <p:cNvSpPr txBox="1">
                <a:spLocks noChangeArrowheads="1"/>
              </p:cNvSpPr>
              <p:nvPr/>
            </p:nvSpPr>
            <p:spPr bwMode="auto">
              <a:xfrm>
                <a:off x="1248" y="2832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6433" name="椭圆 1"/>
            <p:cNvSpPr>
              <a:spLocks noChangeArrowheads="1"/>
            </p:cNvSpPr>
            <p:nvPr/>
          </p:nvSpPr>
          <p:spPr bwMode="auto">
            <a:xfrm>
              <a:off x="1028700" y="5143502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4" name="Line 26"/>
          <p:cNvSpPr>
            <a:spLocks noChangeShapeType="1"/>
          </p:cNvSpPr>
          <p:nvPr/>
        </p:nvSpPr>
        <p:spPr bwMode="auto">
          <a:xfrm flipH="1">
            <a:off x="1066800" y="3559175"/>
            <a:ext cx="685800" cy="609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Line 40"/>
          <p:cNvSpPr>
            <a:spLocks noChangeShapeType="1"/>
          </p:cNvSpPr>
          <p:nvPr/>
        </p:nvSpPr>
        <p:spPr bwMode="auto">
          <a:xfrm>
            <a:off x="1066800" y="4171950"/>
            <a:ext cx="1371600" cy="762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232150" y="3162300"/>
            <a:ext cx="2406650" cy="2228850"/>
            <a:chOff x="3186113" y="4114802"/>
            <a:chExt cx="2406650" cy="2228851"/>
          </a:xfrm>
        </p:grpSpPr>
        <p:grpSp>
          <p:nvGrpSpPr>
            <p:cNvPr id="15394" name="Group 119"/>
            <p:cNvGrpSpPr>
              <a:grpSpLocks/>
            </p:cNvGrpSpPr>
            <p:nvPr/>
          </p:nvGrpSpPr>
          <p:grpSpPr bwMode="auto">
            <a:xfrm>
              <a:off x="3186113" y="4114802"/>
              <a:ext cx="2406650" cy="2228851"/>
              <a:chOff x="2343" y="2832"/>
              <a:chExt cx="1516" cy="1404"/>
            </a:xfrm>
          </p:grpSpPr>
          <p:sp>
            <p:nvSpPr>
              <p:cNvPr id="16420" name="Line 92"/>
              <p:cNvSpPr>
                <a:spLocks noChangeShapeType="1"/>
              </p:cNvSpPr>
              <p:nvPr/>
            </p:nvSpPr>
            <p:spPr bwMode="auto">
              <a:xfrm>
                <a:off x="3024" y="3072"/>
                <a:ext cx="480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21" name="Line 97"/>
              <p:cNvSpPr>
                <a:spLocks noChangeShapeType="1"/>
              </p:cNvSpPr>
              <p:nvPr/>
            </p:nvSpPr>
            <p:spPr bwMode="auto">
              <a:xfrm flipV="1">
                <a:off x="2880" y="3936"/>
                <a:ext cx="576" cy="96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22" name="Line 99"/>
              <p:cNvSpPr>
                <a:spLocks noChangeShapeType="1"/>
              </p:cNvSpPr>
              <p:nvPr/>
            </p:nvSpPr>
            <p:spPr bwMode="auto">
              <a:xfrm>
                <a:off x="3024" y="3072"/>
                <a:ext cx="528" cy="52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23" name="Line 107"/>
              <p:cNvSpPr>
                <a:spLocks noChangeShapeType="1"/>
              </p:cNvSpPr>
              <p:nvPr/>
            </p:nvSpPr>
            <p:spPr bwMode="auto">
              <a:xfrm>
                <a:off x="2592" y="3792"/>
                <a:ext cx="864" cy="14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24" name="Text Box 111"/>
              <p:cNvSpPr txBox="1">
                <a:spLocks noChangeArrowheads="1"/>
              </p:cNvSpPr>
              <p:nvPr/>
            </p:nvSpPr>
            <p:spPr bwMode="auto">
              <a:xfrm>
                <a:off x="2343" y="3312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16425" name="Text Box 112"/>
              <p:cNvSpPr txBox="1">
                <a:spLocks noChangeArrowheads="1"/>
              </p:cNvSpPr>
              <p:nvPr/>
            </p:nvSpPr>
            <p:spPr bwMode="auto">
              <a:xfrm>
                <a:off x="2352" y="3666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6426" name="Text Box 113"/>
              <p:cNvSpPr txBox="1">
                <a:spLocks noChangeArrowheads="1"/>
              </p:cNvSpPr>
              <p:nvPr/>
            </p:nvSpPr>
            <p:spPr bwMode="auto">
              <a:xfrm>
                <a:off x="2736" y="3984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6427" name="Text Box 114"/>
              <p:cNvSpPr txBox="1">
                <a:spLocks noChangeArrowheads="1"/>
              </p:cNvSpPr>
              <p:nvPr/>
            </p:nvSpPr>
            <p:spPr bwMode="auto">
              <a:xfrm>
                <a:off x="3456" y="3888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6428" name="Text Box 115"/>
              <p:cNvSpPr txBox="1">
                <a:spLocks noChangeArrowheads="1"/>
              </p:cNvSpPr>
              <p:nvPr/>
            </p:nvSpPr>
            <p:spPr bwMode="auto">
              <a:xfrm>
                <a:off x="3561" y="3477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6429" name="Text Box 116"/>
              <p:cNvSpPr txBox="1">
                <a:spLocks noChangeArrowheads="1"/>
              </p:cNvSpPr>
              <p:nvPr/>
            </p:nvSpPr>
            <p:spPr bwMode="auto">
              <a:xfrm>
                <a:off x="3499" y="2998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6430" name="Text Box 117"/>
              <p:cNvSpPr txBox="1">
                <a:spLocks noChangeArrowheads="1"/>
              </p:cNvSpPr>
              <p:nvPr/>
            </p:nvSpPr>
            <p:spPr bwMode="auto">
              <a:xfrm>
                <a:off x="2928" y="2832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431" name="Line 118"/>
              <p:cNvSpPr>
                <a:spLocks noChangeShapeType="1"/>
              </p:cNvSpPr>
              <p:nvPr/>
            </p:nvSpPr>
            <p:spPr bwMode="auto">
              <a:xfrm flipV="1">
                <a:off x="2592" y="3600"/>
                <a:ext cx="960" cy="19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6419" name="椭圆 89"/>
            <p:cNvSpPr>
              <a:spLocks noChangeArrowheads="1"/>
            </p:cNvSpPr>
            <p:nvPr/>
          </p:nvSpPr>
          <p:spPr bwMode="auto">
            <a:xfrm>
              <a:off x="3543301" y="506254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930900" y="3162300"/>
            <a:ext cx="2428875" cy="2228850"/>
            <a:chOff x="5930900" y="4114802"/>
            <a:chExt cx="2428875" cy="2228851"/>
          </a:xfrm>
        </p:grpSpPr>
        <p:grpSp>
          <p:nvGrpSpPr>
            <p:cNvPr id="15380" name="Group 149"/>
            <p:cNvGrpSpPr>
              <a:grpSpLocks/>
            </p:cNvGrpSpPr>
            <p:nvPr/>
          </p:nvGrpSpPr>
          <p:grpSpPr bwMode="auto">
            <a:xfrm>
              <a:off x="5930900" y="4114802"/>
              <a:ext cx="2428875" cy="2228851"/>
              <a:chOff x="3640" y="2640"/>
              <a:chExt cx="1530" cy="1404"/>
            </a:xfrm>
          </p:grpSpPr>
          <p:sp>
            <p:nvSpPr>
              <p:cNvPr id="16406" name="Line 123"/>
              <p:cNvSpPr>
                <a:spLocks noChangeShapeType="1"/>
              </p:cNvSpPr>
              <p:nvPr/>
            </p:nvSpPr>
            <p:spPr bwMode="auto">
              <a:xfrm>
                <a:off x="4800" y="2976"/>
                <a:ext cx="48" cy="432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07" name="Line 126"/>
              <p:cNvSpPr>
                <a:spLocks noChangeShapeType="1"/>
              </p:cNvSpPr>
              <p:nvPr/>
            </p:nvSpPr>
            <p:spPr bwMode="auto">
              <a:xfrm>
                <a:off x="3888" y="3600"/>
                <a:ext cx="288" cy="24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08" name="Line 130"/>
              <p:cNvSpPr>
                <a:spLocks noChangeShapeType="1"/>
              </p:cNvSpPr>
              <p:nvPr/>
            </p:nvSpPr>
            <p:spPr bwMode="auto">
              <a:xfrm>
                <a:off x="4320" y="2880"/>
                <a:ext cx="432" cy="864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09" name="Line 131"/>
              <p:cNvSpPr>
                <a:spLocks noChangeShapeType="1"/>
              </p:cNvSpPr>
              <p:nvPr/>
            </p:nvSpPr>
            <p:spPr bwMode="auto">
              <a:xfrm flipH="1">
                <a:off x="4176" y="2880"/>
                <a:ext cx="144" cy="960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10" name="Line 139"/>
              <p:cNvSpPr>
                <a:spLocks noChangeShapeType="1"/>
              </p:cNvSpPr>
              <p:nvPr/>
            </p:nvSpPr>
            <p:spPr bwMode="auto">
              <a:xfrm flipH="1">
                <a:off x="4752" y="2976"/>
                <a:ext cx="48" cy="768"/>
              </a:xfrm>
              <a:prstGeom prst="line">
                <a:avLst/>
              </a:prstGeom>
              <a:noFill/>
              <a:ln w="28575">
                <a:solidFill>
                  <a:srgbClr val="810080"/>
                </a:solidFill>
                <a:miter lim="800000"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solidFill>
                    <a:schemeClr val="bg2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411" name="Text Box 141"/>
              <p:cNvSpPr txBox="1">
                <a:spLocks noChangeArrowheads="1"/>
              </p:cNvSpPr>
              <p:nvPr/>
            </p:nvSpPr>
            <p:spPr bwMode="auto">
              <a:xfrm>
                <a:off x="3640" y="3102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16412" name="Text Box 142"/>
              <p:cNvSpPr txBox="1">
                <a:spLocks noChangeArrowheads="1"/>
              </p:cNvSpPr>
              <p:nvPr/>
            </p:nvSpPr>
            <p:spPr bwMode="auto">
              <a:xfrm>
                <a:off x="3667" y="3492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6413" name="Text Box 143"/>
              <p:cNvSpPr txBox="1">
                <a:spLocks noChangeArrowheads="1"/>
              </p:cNvSpPr>
              <p:nvPr/>
            </p:nvSpPr>
            <p:spPr bwMode="auto">
              <a:xfrm>
                <a:off x="4032" y="3792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6414" name="Text Box 144"/>
              <p:cNvSpPr txBox="1">
                <a:spLocks noChangeArrowheads="1"/>
              </p:cNvSpPr>
              <p:nvPr/>
            </p:nvSpPr>
            <p:spPr bwMode="auto">
              <a:xfrm>
                <a:off x="4699" y="3709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16415" name="Text Box 145"/>
              <p:cNvSpPr txBox="1">
                <a:spLocks noChangeArrowheads="1"/>
              </p:cNvSpPr>
              <p:nvPr/>
            </p:nvSpPr>
            <p:spPr bwMode="auto">
              <a:xfrm>
                <a:off x="4872" y="3306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6416" name="Text Box 146"/>
              <p:cNvSpPr txBox="1">
                <a:spLocks noChangeArrowheads="1"/>
              </p:cNvSpPr>
              <p:nvPr/>
            </p:nvSpPr>
            <p:spPr bwMode="auto">
              <a:xfrm>
                <a:off x="4776" y="2764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6417" name="Text Box 147"/>
              <p:cNvSpPr txBox="1">
                <a:spLocks noChangeArrowheads="1"/>
              </p:cNvSpPr>
              <p:nvPr/>
            </p:nvSpPr>
            <p:spPr bwMode="auto">
              <a:xfrm>
                <a:off x="4224" y="2640"/>
                <a:ext cx="2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2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v</a:t>
                </a:r>
                <a:r>
                  <a:rPr lang="en-US" altLang="zh-CN" sz="2000" baseline="-25000" dirty="0" smtClean="0">
                    <a:solidFill>
                      <a:schemeClr val="bg2">
                        <a:lumMod val="85000"/>
                        <a:lumOff val="1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6405" name="椭圆 90"/>
            <p:cNvSpPr>
              <a:spLocks noChangeArrowheads="1"/>
            </p:cNvSpPr>
            <p:nvPr/>
          </p:nvSpPr>
          <p:spPr bwMode="auto">
            <a:xfrm>
              <a:off x="6286500" y="5067302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81008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9" name="Line 105"/>
          <p:cNvSpPr>
            <a:spLocks noChangeShapeType="1"/>
          </p:cNvSpPr>
          <p:nvPr/>
        </p:nvSpPr>
        <p:spPr bwMode="auto">
          <a:xfrm>
            <a:off x="3627438" y="4152900"/>
            <a:ext cx="457200" cy="914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Line 102"/>
          <p:cNvSpPr>
            <a:spLocks noChangeShapeType="1"/>
          </p:cNvSpPr>
          <p:nvPr/>
        </p:nvSpPr>
        <p:spPr bwMode="auto">
          <a:xfrm flipV="1">
            <a:off x="3632200" y="3694113"/>
            <a:ext cx="1447800" cy="457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Line 125"/>
          <p:cNvSpPr>
            <a:spLocks noChangeShapeType="1"/>
          </p:cNvSpPr>
          <p:nvPr/>
        </p:nvSpPr>
        <p:spPr bwMode="auto">
          <a:xfrm>
            <a:off x="6324600" y="4152900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Line 133"/>
          <p:cNvSpPr>
            <a:spLocks noChangeShapeType="1"/>
          </p:cNvSpPr>
          <p:nvPr/>
        </p:nvSpPr>
        <p:spPr bwMode="auto">
          <a:xfrm>
            <a:off x="6324600" y="4152900"/>
            <a:ext cx="1524000" cy="2286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455612" y="5715000"/>
            <a:ext cx="81534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5 </a:t>
            </a:r>
            <a:r>
              <a:rPr lang="en-US" altLang="zh-CN" b="0" dirty="0" smtClean="0"/>
              <a:t>(Petersen, 1891) </a:t>
            </a:r>
            <a:r>
              <a:rPr lang="zh-CN" altLang="en-US" dirty="0" smtClean="0"/>
              <a:t>每个</a:t>
            </a:r>
            <a:r>
              <a:rPr lang="en-US" altLang="zh-CN" i="1" dirty="0" smtClean="0">
                <a:solidFill>
                  <a:srgbClr val="FFFF00"/>
                </a:solidFill>
              </a:rPr>
              <a:t>k</a:t>
            </a:r>
            <a:r>
              <a:rPr lang="zh-CN" altLang="en-US" dirty="0" smtClean="0">
                <a:solidFill>
                  <a:srgbClr val="FFFF00"/>
                </a:solidFill>
              </a:rPr>
              <a:t>正则图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&gt;0)</a:t>
            </a:r>
            <a:r>
              <a:rPr lang="zh-CN" altLang="en-US" dirty="0" smtClean="0"/>
              <a:t>都存在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因子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4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4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4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4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4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4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8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407" grpId="0"/>
      <p:bldP spid="784408" grpId="0"/>
      <p:bldP spid="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A0F210B-1DC4-4801-9B09-3DC1DA012A39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8483" name="Text Box 3"/>
          <p:cNvSpPr txBox="1">
            <a:spLocks noChangeArrowheads="1"/>
          </p:cNvSpPr>
          <p:nvPr/>
        </p:nvSpPr>
        <p:spPr bwMode="auto">
          <a:xfrm>
            <a:off x="457200" y="215265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6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的一种森林因子分解为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88498" name="Group 18"/>
          <p:cNvGrpSpPr>
            <a:grpSpLocks/>
          </p:cNvGrpSpPr>
          <p:nvPr/>
        </p:nvGrpSpPr>
        <p:grpSpPr bwMode="auto">
          <a:xfrm>
            <a:off x="652463" y="2787650"/>
            <a:ext cx="1447800" cy="1524000"/>
            <a:chOff x="864" y="1296"/>
            <a:chExt cx="912" cy="960"/>
          </a:xfrm>
        </p:grpSpPr>
        <p:sp>
          <p:nvSpPr>
            <p:cNvPr id="17435" name="Line 8"/>
            <p:cNvSpPr>
              <a:spLocks noChangeShapeType="1"/>
            </p:cNvSpPr>
            <p:nvPr/>
          </p:nvSpPr>
          <p:spPr bwMode="auto">
            <a:xfrm flipH="1">
              <a:off x="864" y="1296"/>
              <a:ext cx="432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6" name="Line 9"/>
            <p:cNvSpPr>
              <a:spLocks noChangeShapeType="1"/>
            </p:cNvSpPr>
            <p:nvPr/>
          </p:nvSpPr>
          <p:spPr bwMode="auto">
            <a:xfrm>
              <a:off x="864" y="1680"/>
              <a:ext cx="144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7" name="Line 10"/>
            <p:cNvSpPr>
              <a:spLocks noChangeShapeType="1"/>
            </p:cNvSpPr>
            <p:nvPr/>
          </p:nvSpPr>
          <p:spPr bwMode="auto">
            <a:xfrm>
              <a:off x="1296" y="1296"/>
              <a:ext cx="480" cy="33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8" name="Line 11"/>
            <p:cNvSpPr>
              <a:spLocks noChangeShapeType="1"/>
            </p:cNvSpPr>
            <p:nvPr/>
          </p:nvSpPr>
          <p:spPr bwMode="auto">
            <a:xfrm flipH="1">
              <a:off x="1632" y="1632"/>
              <a:ext cx="144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9" name="Line 12"/>
            <p:cNvSpPr>
              <a:spLocks noChangeShapeType="1"/>
            </p:cNvSpPr>
            <p:nvPr/>
          </p:nvSpPr>
          <p:spPr bwMode="auto">
            <a:xfrm flipV="1">
              <a:off x="1008" y="2208"/>
              <a:ext cx="624" cy="4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0" name="Line 13"/>
            <p:cNvSpPr>
              <a:spLocks noChangeShapeType="1"/>
            </p:cNvSpPr>
            <p:nvPr/>
          </p:nvSpPr>
          <p:spPr bwMode="auto">
            <a:xfrm flipH="1">
              <a:off x="1008" y="1296"/>
              <a:ext cx="288" cy="96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1" name="Line 14"/>
            <p:cNvSpPr>
              <a:spLocks noChangeShapeType="1"/>
            </p:cNvSpPr>
            <p:nvPr/>
          </p:nvSpPr>
          <p:spPr bwMode="auto">
            <a:xfrm>
              <a:off x="1296" y="1296"/>
              <a:ext cx="336" cy="9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2" name="Line 15"/>
            <p:cNvSpPr>
              <a:spLocks noChangeShapeType="1"/>
            </p:cNvSpPr>
            <p:nvPr/>
          </p:nvSpPr>
          <p:spPr bwMode="auto">
            <a:xfrm flipV="1">
              <a:off x="864" y="1632"/>
              <a:ext cx="912" cy="4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3" name="Line 16"/>
            <p:cNvSpPr>
              <a:spLocks noChangeShapeType="1"/>
            </p:cNvSpPr>
            <p:nvPr/>
          </p:nvSpPr>
          <p:spPr bwMode="auto">
            <a:xfrm flipH="1">
              <a:off x="1008" y="1632"/>
              <a:ext cx="768" cy="62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44" name="Line 17"/>
            <p:cNvSpPr>
              <a:spLocks noChangeShapeType="1"/>
            </p:cNvSpPr>
            <p:nvPr/>
          </p:nvSpPr>
          <p:spPr bwMode="auto">
            <a:xfrm>
              <a:off x="864" y="1680"/>
              <a:ext cx="768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88524" name="Group 44"/>
          <p:cNvGrpSpPr>
            <a:grpSpLocks/>
          </p:cNvGrpSpPr>
          <p:nvPr/>
        </p:nvGrpSpPr>
        <p:grpSpPr bwMode="auto">
          <a:xfrm>
            <a:off x="2651125" y="2763838"/>
            <a:ext cx="1447800" cy="1535112"/>
            <a:chOff x="1680" y="1337"/>
            <a:chExt cx="912" cy="967"/>
          </a:xfrm>
        </p:grpSpPr>
        <p:sp>
          <p:nvSpPr>
            <p:cNvPr id="17431" name="Line 21"/>
            <p:cNvSpPr>
              <a:spLocks noChangeShapeType="1"/>
            </p:cNvSpPr>
            <p:nvPr/>
          </p:nvSpPr>
          <p:spPr bwMode="auto">
            <a:xfrm>
              <a:off x="1680" y="1728"/>
              <a:ext cx="144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2" name="Line 23"/>
            <p:cNvSpPr>
              <a:spLocks noChangeShapeType="1"/>
            </p:cNvSpPr>
            <p:nvPr/>
          </p:nvSpPr>
          <p:spPr bwMode="auto">
            <a:xfrm flipH="1">
              <a:off x="2448" y="1680"/>
              <a:ext cx="144" cy="57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3" name="Line 29"/>
            <p:cNvSpPr>
              <a:spLocks noChangeShapeType="1"/>
            </p:cNvSpPr>
            <p:nvPr/>
          </p:nvSpPr>
          <p:spPr bwMode="auto">
            <a:xfrm>
              <a:off x="1680" y="1728"/>
              <a:ext cx="768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4" name="Oval 30"/>
            <p:cNvSpPr>
              <a:spLocks noChangeArrowheads="1"/>
            </p:cNvSpPr>
            <p:nvPr/>
          </p:nvSpPr>
          <p:spPr bwMode="auto">
            <a:xfrm>
              <a:off x="2122" y="1337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88525" name="Group 45"/>
          <p:cNvGrpSpPr>
            <a:grpSpLocks/>
          </p:cNvGrpSpPr>
          <p:nvPr/>
        </p:nvGrpSpPr>
        <p:grpSpPr bwMode="auto">
          <a:xfrm>
            <a:off x="4764088" y="2763838"/>
            <a:ext cx="1447800" cy="1514475"/>
            <a:chOff x="2976" y="1350"/>
            <a:chExt cx="912" cy="954"/>
          </a:xfrm>
        </p:grpSpPr>
        <p:sp>
          <p:nvSpPr>
            <p:cNvPr id="17427" name="Line 37"/>
            <p:cNvSpPr>
              <a:spLocks noChangeShapeType="1"/>
            </p:cNvSpPr>
            <p:nvPr/>
          </p:nvSpPr>
          <p:spPr bwMode="auto">
            <a:xfrm flipV="1">
              <a:off x="3120" y="2256"/>
              <a:ext cx="624" cy="4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28" name="Line 40"/>
            <p:cNvSpPr>
              <a:spLocks noChangeShapeType="1"/>
            </p:cNvSpPr>
            <p:nvPr/>
          </p:nvSpPr>
          <p:spPr bwMode="auto">
            <a:xfrm flipV="1">
              <a:off x="2976" y="1680"/>
              <a:ext cx="912" cy="4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29" name="Line 41"/>
            <p:cNvSpPr>
              <a:spLocks noChangeShapeType="1"/>
            </p:cNvSpPr>
            <p:nvPr/>
          </p:nvSpPr>
          <p:spPr bwMode="auto">
            <a:xfrm flipH="1">
              <a:off x="3120" y="1680"/>
              <a:ext cx="768" cy="62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30" name="Oval 43"/>
            <p:cNvSpPr>
              <a:spLocks noChangeArrowheads="1"/>
            </p:cNvSpPr>
            <p:nvPr/>
          </p:nvSpPr>
          <p:spPr bwMode="auto">
            <a:xfrm>
              <a:off x="3431" y="1350"/>
              <a:ext cx="48" cy="48"/>
            </a:xfrm>
            <a:prstGeom prst="ellipse">
              <a:avLst/>
            </a:prstGeom>
            <a:solidFill>
              <a:srgbClr val="810080"/>
            </a:solidFill>
            <a:ln w="9525">
              <a:solidFill>
                <a:srgbClr val="81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88537" name="Group 57"/>
          <p:cNvGrpSpPr>
            <a:grpSpLocks/>
          </p:cNvGrpSpPr>
          <p:nvPr/>
        </p:nvGrpSpPr>
        <p:grpSpPr bwMode="auto">
          <a:xfrm>
            <a:off x="6877050" y="2794000"/>
            <a:ext cx="1447800" cy="1524000"/>
            <a:chOff x="4368" y="1392"/>
            <a:chExt cx="912" cy="960"/>
          </a:xfrm>
        </p:grpSpPr>
        <p:sp>
          <p:nvSpPr>
            <p:cNvPr id="17423" name="Line 47"/>
            <p:cNvSpPr>
              <a:spLocks noChangeShapeType="1"/>
            </p:cNvSpPr>
            <p:nvPr/>
          </p:nvSpPr>
          <p:spPr bwMode="auto">
            <a:xfrm flipH="1">
              <a:off x="4368" y="1392"/>
              <a:ext cx="432" cy="38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24" name="Line 49"/>
            <p:cNvSpPr>
              <a:spLocks noChangeShapeType="1"/>
            </p:cNvSpPr>
            <p:nvPr/>
          </p:nvSpPr>
          <p:spPr bwMode="auto">
            <a:xfrm>
              <a:off x="4800" y="1392"/>
              <a:ext cx="480" cy="33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25" name="Line 52"/>
            <p:cNvSpPr>
              <a:spLocks noChangeShapeType="1"/>
            </p:cNvSpPr>
            <p:nvPr/>
          </p:nvSpPr>
          <p:spPr bwMode="auto">
            <a:xfrm flipH="1">
              <a:off x="4512" y="1392"/>
              <a:ext cx="288" cy="96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426" name="Line 53"/>
            <p:cNvSpPr>
              <a:spLocks noChangeShapeType="1"/>
            </p:cNvSpPr>
            <p:nvPr/>
          </p:nvSpPr>
          <p:spPr bwMode="auto">
            <a:xfrm>
              <a:off x="4800" y="1392"/>
              <a:ext cx="336" cy="91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88538" name="Text Box 58"/>
          <p:cNvSpPr txBox="1">
            <a:spLocks noChangeArrowheads="1"/>
          </p:cNvSpPr>
          <p:nvPr/>
        </p:nvSpPr>
        <p:spPr bwMode="auto">
          <a:xfrm>
            <a:off x="533400" y="4406900"/>
            <a:ext cx="8001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主要问题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分解为边不重的森林因子的最少数目问题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称这个最小数目为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的荫度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b="0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arboricity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记为</a:t>
            </a:r>
            <a:r>
              <a:rPr lang="el-GR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σ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(G).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8539" name="Text Box 59"/>
          <p:cNvSpPr txBox="1">
            <a:spLocks noChangeArrowheads="1"/>
          </p:cNvSpPr>
          <p:nvPr/>
        </p:nvSpPr>
        <p:spPr bwMode="auto">
          <a:xfrm>
            <a:off x="457200" y="51816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Nash-Williams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得到了图的荫度计算公式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l-GR" dirty="0" smtClean="0">
              <a:solidFill>
                <a:schemeClr val="bg2">
                  <a:lumMod val="85000"/>
                  <a:lumOff val="1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33400" y="5634038"/>
            <a:ext cx="8153400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6 </a:t>
            </a:r>
            <a:r>
              <a:rPr lang="en-US" altLang="zh-CN" b="0" dirty="0" smtClean="0"/>
              <a:t>(Nash-Williams, 1961)</a:t>
            </a:r>
            <a:r>
              <a:rPr lang="en-US" altLang="zh-CN" dirty="0" smtClean="0"/>
              <a:t>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的荫度为</a:t>
            </a:r>
            <a:r>
              <a:rPr lang="en-US" altLang="zh-CN" dirty="0" smtClean="0"/>
              <a:t>: </a:t>
            </a:r>
            <a:endParaRPr lang="zh-CN" altLang="en-US" dirty="0" smtClean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428430"/>
              </p:ext>
            </p:extLst>
          </p:nvPr>
        </p:nvGraphicFramePr>
        <p:xfrm>
          <a:off x="6216650" y="5419725"/>
          <a:ext cx="2260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3" imgW="1129810" imgH="431613" progId="Equation.DSMT4">
                  <p:embed/>
                </p:oleObj>
              </mc:Choice>
              <mc:Fallback>
                <p:oleObj name="Equation" r:id="rId3" imgW="1129810" imgH="431613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5419725"/>
                        <a:ext cx="2260600" cy="752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533400" y="6091238"/>
            <a:ext cx="8153400" cy="461962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的任意子图</a:t>
            </a:r>
            <a:r>
              <a:rPr lang="en-US" altLang="zh-CN" dirty="0" smtClean="0"/>
              <a:t>, n</a:t>
            </a:r>
            <a:r>
              <a:rPr lang="en-US" altLang="zh-CN" baseline="-25000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s</a:t>
            </a:r>
            <a:r>
              <a:rPr lang="zh-CN" altLang="en-US" dirty="0" smtClean="0"/>
              <a:t>分别是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的顶点数和边数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533400" y="857250"/>
            <a:ext cx="6705600" cy="579438"/>
          </a:xfrm>
          <a:prstGeom prst="rect">
            <a:avLst/>
          </a:prstGeom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2B51AA"/>
                </a:solidFill>
              </a:rPr>
              <a:t>(</a:t>
            </a:r>
            <a:r>
              <a:rPr lang="zh-CN" altLang="en-US" sz="3200" dirty="0">
                <a:solidFill>
                  <a:srgbClr val="2B51AA"/>
                </a:solidFill>
              </a:rPr>
              <a:t>三</a:t>
            </a:r>
            <a:r>
              <a:rPr lang="en-US" altLang="zh-CN" sz="3200" dirty="0">
                <a:solidFill>
                  <a:srgbClr val="2B51AA"/>
                </a:solidFill>
              </a:rPr>
              <a:t>)</a:t>
            </a:r>
            <a:r>
              <a:rPr lang="zh-CN" altLang="en-US" sz="3200" dirty="0">
                <a:solidFill>
                  <a:srgbClr val="2B51AA"/>
                </a:solidFill>
              </a:rPr>
              <a:t>   图的森林因子分解</a:t>
            </a:r>
            <a:endParaRPr lang="en-US" altLang="zh-CN" sz="3200" dirty="0">
              <a:solidFill>
                <a:srgbClr val="2B51AA"/>
              </a:solidFill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506413" y="1381125"/>
            <a:ext cx="8001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把一个图分解为若干边不重的生成森林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称为图的森林因子分解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用来衡量边的稠密程度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3" grpId="0"/>
      <p:bldP spid="788538" grpId="0"/>
      <p:bldP spid="788539" grpId="0"/>
      <p:bldP spid="32" grpId="0" animBg="1"/>
      <p:bldP spid="34" grpId="0" animBg="1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35722F6-DF42-4E93-A0CF-FF34EA835DD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14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533400" y="1581150"/>
            <a:ext cx="76962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rgbClr val="FF66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4400">
                <a:solidFill>
                  <a:srgbClr val="FF6600"/>
                </a:solidFill>
                <a:latin typeface="宋体" panose="02010600030101010101" pitchFamily="2" charset="-122"/>
              </a:rPr>
              <a:t>作业</a:t>
            </a:r>
            <a:endParaRPr lang="zh-CN" altLang="el-GR" sz="440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457200" y="2667000"/>
            <a:ext cx="77724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P117---118   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习题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 :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5, 7</a:t>
            </a:r>
          </a:p>
          <a:p>
            <a:pPr eaLnBrk="1" hangingPunct="1">
              <a:defRPr/>
            </a:pPr>
            <a:endParaRPr lang="en-US" altLang="zh-CN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注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将第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题更改为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求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sz="2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3, 3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和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sz="2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1-</a:t>
            </a:r>
            <a:r>
              <a:rPr lang="zh-CN" altLang="en-US" sz="28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因子分解</a:t>
            </a:r>
            <a:r>
              <a:rPr lang="en-US" altLang="zh-CN" sz="2800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en-US" altLang="zh-CN" sz="28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642A9D1-1823-48B4-A036-FF468F273E7B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15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2362200" y="22860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0">
                <a:solidFill>
                  <a:srgbClr val="810080"/>
                </a:solidFill>
              </a:rPr>
              <a:t>Thank     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103799D-BCA8-411B-8C4A-473AD6AA965A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2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7" name="Text Box 39"/>
          <p:cNvSpPr txBox="1">
            <a:spLocks noChangeArrowheads="1"/>
          </p:cNvSpPr>
          <p:nvPr/>
        </p:nvSpPr>
        <p:spPr bwMode="auto">
          <a:xfrm>
            <a:off x="609600" y="1173163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本次课主要内容</a:t>
            </a:r>
          </a:p>
        </p:txBody>
      </p:sp>
      <p:sp>
        <p:nvSpPr>
          <p:cNvPr id="6148" name="Text Box 107"/>
          <p:cNvSpPr txBox="1">
            <a:spLocks noChangeArrowheads="1"/>
          </p:cNvSpPr>
          <p:nvPr/>
        </p:nvSpPr>
        <p:spPr bwMode="auto">
          <a:xfrm>
            <a:off x="609600" y="28495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、图的一因子分解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49" name="Text Box 108"/>
          <p:cNvSpPr txBox="1">
            <a:spLocks noChangeArrowheads="1"/>
          </p:cNvSpPr>
          <p:nvPr/>
        </p:nvSpPr>
        <p:spPr bwMode="auto">
          <a:xfrm>
            <a:off x="609600" y="35353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、图的二因子分解</a:t>
            </a:r>
          </a:p>
        </p:txBody>
      </p:sp>
      <p:sp>
        <p:nvSpPr>
          <p:cNvPr id="6150" name="Text Box 109"/>
          <p:cNvSpPr txBox="1">
            <a:spLocks noChangeArrowheads="1"/>
          </p:cNvSpPr>
          <p:nvPr/>
        </p:nvSpPr>
        <p:spPr bwMode="auto">
          <a:xfrm>
            <a:off x="609600" y="42211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三</a:t>
            </a:r>
            <a:r>
              <a:rPr lang="en-US" altLang="zh-CN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、图的森林因子分解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51" name="Text Box 112"/>
          <p:cNvSpPr txBox="1">
            <a:spLocks noChangeArrowheads="1"/>
          </p:cNvSpPr>
          <p:nvPr/>
        </p:nvSpPr>
        <p:spPr bwMode="auto">
          <a:xfrm>
            <a:off x="1028700" y="20320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图的因子分解</a:t>
            </a:r>
            <a:endParaRPr lang="en-US" altLang="zh-CN" sz="320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4008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C296B58-F844-49AA-A82E-4C19E9EF7160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3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384" name="Text Box 104"/>
          <p:cNvSpPr txBox="1">
            <a:spLocks noChangeArrowheads="1"/>
          </p:cNvSpPr>
          <p:nvPr/>
        </p:nvSpPr>
        <p:spPr bwMode="auto">
          <a:xfrm>
            <a:off x="381000" y="909638"/>
            <a:ext cx="82296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把一个图按照某种方式分解成若干边不重的子图之并有重要意义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52" name="Text Box 172"/>
          <p:cNvSpPr txBox="1">
            <a:spLocks noChangeArrowheads="1"/>
          </p:cNvSpPr>
          <p:nvPr/>
        </p:nvSpPr>
        <p:spPr bwMode="auto">
          <a:xfrm>
            <a:off x="401638" y="3087688"/>
            <a:ext cx="82089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一个图分解方式是多种多样的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作为图分解的典型例子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我们介绍图的因子分解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9453" name="Text Box 173"/>
          <p:cNvSpPr txBox="1">
            <a:spLocks noChangeArrowheads="1"/>
          </p:cNvSpPr>
          <p:nvPr/>
        </p:nvSpPr>
        <p:spPr bwMode="auto">
          <a:xfrm>
            <a:off x="381000" y="3937000"/>
            <a:ext cx="8229600" cy="8318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1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因子</a:t>
            </a:r>
            <a:r>
              <a:rPr lang="en-US" altLang="zh-CN" b="0" dirty="0" smtClean="0"/>
              <a:t>(factor)</a:t>
            </a:r>
            <a:r>
              <a:rPr lang="zh-CN" altLang="en-US" dirty="0" smtClean="0"/>
              <a:t>是指包含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的至少一条边的生成子图</a:t>
            </a:r>
            <a:r>
              <a:rPr lang="en-US" altLang="zh-CN" dirty="0" smtClean="0"/>
              <a:t>.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 </a:t>
            </a:r>
            <a:r>
              <a:rPr lang="en-US" altLang="zh-CN" i="1" dirty="0" smtClean="0">
                <a:solidFill>
                  <a:srgbClr val="FFFF00"/>
                </a:solidFill>
              </a:rPr>
              <a:t>k </a:t>
            </a:r>
            <a:r>
              <a:rPr lang="zh-CN" altLang="en-US" dirty="0" smtClean="0">
                <a:solidFill>
                  <a:srgbClr val="FFFF00"/>
                </a:solidFill>
              </a:rPr>
              <a:t>因子</a:t>
            </a:r>
            <a:r>
              <a:rPr lang="en-US" altLang="zh-CN" dirty="0" smtClean="0"/>
              <a:t>(</a:t>
            </a:r>
            <a:r>
              <a:rPr lang="en-US" altLang="zh-CN" b="0" dirty="0" smtClean="0"/>
              <a:t>k</a:t>
            </a:r>
            <a:r>
              <a:rPr lang="en-US" altLang="zh-CN" dirty="0" smtClean="0"/>
              <a:t>-</a:t>
            </a:r>
            <a:r>
              <a:rPr lang="en-US" altLang="zh-CN" b="0" dirty="0" smtClean="0"/>
              <a:t>factor</a:t>
            </a:r>
            <a:r>
              <a:rPr lang="en-US" altLang="zh-CN" dirty="0" smtClean="0"/>
              <a:t>), </a:t>
            </a:r>
            <a:r>
              <a:rPr lang="zh-CN" altLang="en-US" dirty="0" smtClean="0"/>
              <a:t>是指图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 </a:t>
            </a:r>
            <a:r>
              <a:rPr lang="en-US" altLang="zh-CN" i="1" dirty="0" smtClean="0"/>
              <a:t>k </a:t>
            </a:r>
            <a:r>
              <a:rPr lang="zh-CN" altLang="en-US" dirty="0" smtClean="0"/>
              <a:t>正则生成子图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609454" name="Text Box 174"/>
          <p:cNvSpPr txBox="1">
            <a:spLocks noChangeArrowheads="1"/>
          </p:cNvSpPr>
          <p:nvPr/>
        </p:nvSpPr>
        <p:spPr bwMode="auto">
          <a:xfrm>
            <a:off x="381000" y="4787900"/>
            <a:ext cx="8229600" cy="120015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定义</a:t>
            </a:r>
            <a:r>
              <a:rPr lang="en-US" altLang="zh-CN" dirty="0">
                <a:solidFill>
                  <a:srgbClr val="FF6600"/>
                </a:solidFill>
              </a:rPr>
              <a:t>2</a:t>
            </a:r>
            <a:r>
              <a:rPr lang="zh-CN" altLang="en-US" dirty="0" smtClean="0">
                <a:solidFill>
                  <a:srgbClr val="FF6600"/>
                </a:solidFill>
              </a:rPr>
              <a:t>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因子分解</a:t>
            </a:r>
            <a:r>
              <a:rPr lang="en-US" altLang="zh-CN" b="0" dirty="0" smtClean="0"/>
              <a:t>(factorization)</a:t>
            </a:r>
            <a:r>
              <a:rPr lang="en-US" altLang="zh-CN" dirty="0" smtClean="0"/>
              <a:t>, </a:t>
            </a:r>
            <a:r>
              <a:rPr lang="zh-CN" altLang="en-US" dirty="0" smtClean="0"/>
              <a:t>是指把图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分解为若干个边不重的因子之并</a:t>
            </a:r>
            <a:r>
              <a:rPr lang="en-US" altLang="zh-CN" dirty="0" smtClean="0"/>
              <a:t>. </a:t>
            </a:r>
            <a:r>
              <a:rPr lang="zh-CN" altLang="en-US" dirty="0" smtClean="0"/>
              <a:t>如果一个图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能够分解为若干 </a:t>
            </a:r>
            <a:r>
              <a:rPr lang="en-US" altLang="zh-CN" i="1" dirty="0" smtClean="0"/>
              <a:t>k </a:t>
            </a:r>
            <a:r>
              <a:rPr lang="zh-CN" altLang="en-US" dirty="0" smtClean="0"/>
              <a:t>因子之并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称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i="1" dirty="0" smtClean="0">
                <a:solidFill>
                  <a:srgbClr val="FFFF00"/>
                </a:solidFill>
              </a:rPr>
              <a:t>k</a:t>
            </a:r>
            <a:r>
              <a:rPr lang="zh-CN" altLang="en-US" dirty="0" smtClean="0">
                <a:solidFill>
                  <a:srgbClr val="FFFF00"/>
                </a:solidFill>
              </a:rPr>
              <a:t>因子分解</a:t>
            </a:r>
            <a:r>
              <a:rPr lang="en-US" altLang="zh-CN" b="0" dirty="0" smtClean="0"/>
              <a:t>(k-factorization)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8" name="Text Box 172"/>
          <p:cNvSpPr txBox="1">
            <a:spLocks noChangeArrowheads="1"/>
          </p:cNvSpPr>
          <p:nvPr/>
        </p:nvSpPr>
        <p:spPr bwMode="auto">
          <a:xfrm>
            <a:off x="381000" y="2265363"/>
            <a:ext cx="8229600" cy="8302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应用上</a:t>
            </a:r>
            <a:r>
              <a:rPr lang="en-US" altLang="zh-CN"/>
              <a:t>, </a:t>
            </a:r>
            <a:r>
              <a:rPr lang="zh-CN" altLang="en-US"/>
              <a:t>网络通信中</a:t>
            </a:r>
            <a:r>
              <a:rPr lang="en-US" altLang="zh-CN"/>
              <a:t>, </a:t>
            </a:r>
            <a:r>
              <a:rPr lang="zh-CN" altLang="en-US"/>
              <a:t>当有多个信息传输时</a:t>
            </a:r>
            <a:r>
              <a:rPr lang="en-US" altLang="zh-CN"/>
              <a:t>, </a:t>
            </a:r>
            <a:r>
              <a:rPr lang="zh-CN" altLang="en-US"/>
              <a:t>往往限制单个信息在某一子网中传递</a:t>
            </a:r>
            <a:r>
              <a:rPr lang="en-US" altLang="zh-CN"/>
              <a:t>, </a:t>
            </a:r>
            <a:r>
              <a:rPr lang="zh-CN" altLang="en-US"/>
              <a:t>这就涉及到分解问题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9" name="Text Box 172"/>
          <p:cNvSpPr txBox="1">
            <a:spLocks noChangeArrowheads="1"/>
          </p:cNvSpPr>
          <p:nvPr/>
        </p:nvSpPr>
        <p:spPr bwMode="auto">
          <a:xfrm>
            <a:off x="381000" y="1789114"/>
            <a:ext cx="8229600" cy="4619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理论上</a:t>
            </a:r>
            <a:r>
              <a:rPr lang="en-US" altLang="zh-CN"/>
              <a:t>, </a:t>
            </a:r>
            <a:r>
              <a:rPr lang="zh-CN" altLang="en-US"/>
              <a:t>通过分解</a:t>
            </a:r>
            <a:r>
              <a:rPr lang="en-US" altLang="zh-CN"/>
              <a:t>, </a:t>
            </a:r>
            <a:r>
              <a:rPr lang="zh-CN" altLang="en-US"/>
              <a:t>可以深刻地揭示图的结构特征</a:t>
            </a:r>
            <a:r>
              <a:rPr lang="en-US" altLang="zh-CN"/>
              <a:t>; </a:t>
            </a:r>
            <a:endParaRPr lang="zh-CN" altLang="en-US"/>
          </a:p>
        </p:txBody>
      </p:sp>
      <p:sp>
        <p:nvSpPr>
          <p:cNvPr id="11" name="Text Box 175"/>
          <p:cNvSpPr txBox="1">
            <a:spLocks noChangeArrowheads="1"/>
          </p:cNvSpPr>
          <p:nvPr/>
        </p:nvSpPr>
        <p:spPr bwMode="auto">
          <a:xfrm>
            <a:off x="381000" y="6009728"/>
            <a:ext cx="8229600" cy="4619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注</a:t>
            </a:r>
            <a:r>
              <a:rPr lang="en-US" altLang="zh-CN"/>
              <a:t>:  (1) </a:t>
            </a:r>
            <a:r>
              <a:rPr lang="zh-CN" altLang="en-US"/>
              <a:t>有完美匹配一定有</a:t>
            </a:r>
            <a:r>
              <a:rPr lang="en-US" altLang="zh-CN"/>
              <a:t>1</a:t>
            </a:r>
            <a:r>
              <a:rPr lang="zh-CN" altLang="en-US"/>
              <a:t>因子</a:t>
            </a:r>
            <a:r>
              <a:rPr lang="en-US" altLang="zh-CN"/>
              <a:t>,  </a:t>
            </a:r>
            <a:r>
              <a:rPr lang="zh-CN" altLang="en-US"/>
              <a:t>但是不一定有</a:t>
            </a:r>
            <a:r>
              <a:rPr lang="en-US" altLang="zh-CN"/>
              <a:t>1</a:t>
            </a:r>
            <a:r>
              <a:rPr lang="zh-CN" altLang="en-US"/>
              <a:t>因子分解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094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9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9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94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094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9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09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84" grpId="0"/>
      <p:bldP spid="609452" grpId="0"/>
      <p:bldP spid="609453" grpId="0" animBg="1"/>
      <p:bldP spid="609454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12724" y="6394803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5D760CE-3198-4D21-B014-83EFDADD1804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4</a:t>
            </a:fld>
            <a:endParaRPr kumimoji="0" lang="en-US" altLang="zh-CN" sz="1400" b="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75243" name="Group 75"/>
          <p:cNvGrpSpPr>
            <a:grpSpLocks/>
          </p:cNvGrpSpPr>
          <p:nvPr/>
        </p:nvGrpSpPr>
        <p:grpSpPr bwMode="auto">
          <a:xfrm>
            <a:off x="1981200" y="2705100"/>
            <a:ext cx="1419225" cy="1244600"/>
            <a:chOff x="624" y="1200"/>
            <a:chExt cx="894" cy="784"/>
          </a:xfrm>
        </p:grpSpPr>
        <p:sp>
          <p:nvSpPr>
            <p:cNvPr id="8208" name="Line 19"/>
            <p:cNvSpPr>
              <a:spLocks noChangeShapeType="1"/>
            </p:cNvSpPr>
            <p:nvPr/>
          </p:nvSpPr>
          <p:spPr bwMode="auto">
            <a:xfrm flipH="1">
              <a:off x="624" y="1218"/>
              <a:ext cx="0" cy="342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9" name="Line 20"/>
            <p:cNvSpPr>
              <a:spLocks noChangeShapeType="1"/>
            </p:cNvSpPr>
            <p:nvPr/>
          </p:nvSpPr>
          <p:spPr bwMode="auto">
            <a:xfrm>
              <a:off x="912" y="1302"/>
              <a:ext cx="0" cy="180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0" name="Line 21"/>
            <p:cNvSpPr>
              <a:spLocks noChangeShapeType="1"/>
            </p:cNvSpPr>
            <p:nvPr/>
          </p:nvSpPr>
          <p:spPr bwMode="auto">
            <a:xfrm>
              <a:off x="630" y="1212"/>
              <a:ext cx="288" cy="9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1" name="Line 22"/>
            <p:cNvSpPr>
              <a:spLocks noChangeShapeType="1"/>
            </p:cNvSpPr>
            <p:nvPr/>
          </p:nvSpPr>
          <p:spPr bwMode="auto">
            <a:xfrm flipH="1">
              <a:off x="624" y="1494"/>
              <a:ext cx="282" cy="6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2" name="Line 23"/>
            <p:cNvSpPr>
              <a:spLocks noChangeShapeType="1"/>
            </p:cNvSpPr>
            <p:nvPr/>
          </p:nvSpPr>
          <p:spPr bwMode="auto">
            <a:xfrm>
              <a:off x="1236" y="1200"/>
              <a:ext cx="276" cy="114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3" name="Line 24"/>
            <p:cNvSpPr>
              <a:spLocks noChangeShapeType="1"/>
            </p:cNvSpPr>
            <p:nvPr/>
          </p:nvSpPr>
          <p:spPr bwMode="auto">
            <a:xfrm flipV="1">
              <a:off x="1236" y="1554"/>
              <a:ext cx="276" cy="66"/>
            </a:xfrm>
            <a:prstGeom prst="line">
              <a:avLst/>
            </a:prstGeom>
            <a:noFill/>
            <a:ln w="38100">
              <a:solidFill>
                <a:srgbClr val="81008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4" name="Line 25"/>
            <p:cNvSpPr>
              <a:spLocks noChangeShapeType="1"/>
            </p:cNvSpPr>
            <p:nvPr/>
          </p:nvSpPr>
          <p:spPr bwMode="auto">
            <a:xfrm>
              <a:off x="1236" y="1200"/>
              <a:ext cx="0" cy="402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5" name="Line 26"/>
            <p:cNvSpPr>
              <a:spLocks noChangeShapeType="1"/>
            </p:cNvSpPr>
            <p:nvPr/>
          </p:nvSpPr>
          <p:spPr bwMode="auto">
            <a:xfrm flipH="1">
              <a:off x="918" y="1200"/>
              <a:ext cx="318" cy="102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6" name="Line 27"/>
            <p:cNvSpPr>
              <a:spLocks noChangeShapeType="1"/>
            </p:cNvSpPr>
            <p:nvPr/>
          </p:nvSpPr>
          <p:spPr bwMode="auto">
            <a:xfrm>
              <a:off x="900" y="1488"/>
              <a:ext cx="348" cy="15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7" name="Line 28"/>
            <p:cNvSpPr>
              <a:spLocks noChangeShapeType="1"/>
            </p:cNvSpPr>
            <p:nvPr/>
          </p:nvSpPr>
          <p:spPr bwMode="auto">
            <a:xfrm>
              <a:off x="912" y="1308"/>
              <a:ext cx="588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8" name="Line 29"/>
            <p:cNvSpPr>
              <a:spLocks noChangeShapeType="1"/>
            </p:cNvSpPr>
            <p:nvPr/>
          </p:nvSpPr>
          <p:spPr bwMode="auto">
            <a:xfrm>
              <a:off x="624" y="1554"/>
              <a:ext cx="6" cy="18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19" name="Line 30"/>
            <p:cNvSpPr>
              <a:spLocks noChangeShapeType="1"/>
            </p:cNvSpPr>
            <p:nvPr/>
          </p:nvSpPr>
          <p:spPr bwMode="auto">
            <a:xfrm flipV="1">
              <a:off x="624" y="1554"/>
              <a:ext cx="894" cy="0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0" name="Line 31"/>
            <p:cNvSpPr>
              <a:spLocks noChangeShapeType="1"/>
            </p:cNvSpPr>
            <p:nvPr/>
          </p:nvSpPr>
          <p:spPr bwMode="auto">
            <a:xfrm flipH="1">
              <a:off x="624" y="1302"/>
              <a:ext cx="288" cy="258"/>
            </a:xfrm>
            <a:prstGeom prst="line">
              <a:avLst/>
            </a:prstGeom>
            <a:noFill/>
            <a:ln w="19050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21" name="Text Box 32"/>
            <p:cNvSpPr txBox="1">
              <a:spLocks noChangeArrowheads="1"/>
            </p:cNvSpPr>
            <p:nvPr/>
          </p:nvSpPr>
          <p:spPr bwMode="auto">
            <a:xfrm>
              <a:off x="918" y="1726"/>
              <a:ext cx="426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20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sp>
        <p:nvSpPr>
          <p:cNvPr id="775204" name="Text Box 36"/>
          <p:cNvSpPr txBox="1">
            <a:spLocks noChangeArrowheads="1"/>
          </p:cNvSpPr>
          <p:nvPr/>
        </p:nvSpPr>
        <p:spPr bwMode="auto">
          <a:xfrm>
            <a:off x="354013" y="3902869"/>
            <a:ext cx="84089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在上图中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红色边在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中的导出子图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的一个一因子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红色边在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中的导出子图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的一个二因子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75240" name="Group 72"/>
          <p:cNvGrpSpPr>
            <a:grpSpLocks/>
          </p:cNvGrpSpPr>
          <p:nvPr/>
        </p:nvGrpSpPr>
        <p:grpSpPr bwMode="auto">
          <a:xfrm>
            <a:off x="4572000" y="2552700"/>
            <a:ext cx="1027113" cy="1279525"/>
            <a:chOff x="2640" y="1152"/>
            <a:chExt cx="647" cy="806"/>
          </a:xfrm>
        </p:grpSpPr>
        <p:sp>
          <p:nvSpPr>
            <p:cNvPr id="8201" name="Text Box 49"/>
            <p:cNvSpPr txBox="1">
              <a:spLocks noChangeArrowheads="1"/>
            </p:cNvSpPr>
            <p:nvPr/>
          </p:nvSpPr>
          <p:spPr bwMode="auto">
            <a:xfrm>
              <a:off x="2762" y="1759"/>
              <a:ext cx="52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defRPr/>
              </a:pPr>
              <a:r>
                <a:rPr lang="en-US" altLang="zh-CN" sz="2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G</a:t>
              </a:r>
              <a:r>
                <a:rPr lang="en-US" altLang="zh-CN" sz="2000" baseline="-250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8202" name="AutoShape 51"/>
            <p:cNvSpPr>
              <a:spLocks noChangeArrowheads="1"/>
            </p:cNvSpPr>
            <p:nvPr/>
          </p:nvSpPr>
          <p:spPr bwMode="auto">
            <a:xfrm>
              <a:off x="2646" y="1152"/>
              <a:ext cx="570" cy="516"/>
            </a:xfrm>
            <a:prstGeom prst="pentagon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3" name="Line 52"/>
            <p:cNvSpPr>
              <a:spLocks noChangeShapeType="1"/>
            </p:cNvSpPr>
            <p:nvPr/>
          </p:nvSpPr>
          <p:spPr bwMode="auto">
            <a:xfrm flipH="1">
              <a:off x="2640" y="1365"/>
              <a:ext cx="576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4" name="Line 53"/>
            <p:cNvSpPr>
              <a:spLocks noChangeShapeType="1"/>
            </p:cNvSpPr>
            <p:nvPr/>
          </p:nvSpPr>
          <p:spPr bwMode="auto">
            <a:xfrm flipH="1">
              <a:off x="2761" y="1164"/>
              <a:ext cx="170" cy="51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5" name="Line 54"/>
            <p:cNvSpPr>
              <a:spLocks noChangeShapeType="1"/>
            </p:cNvSpPr>
            <p:nvPr/>
          </p:nvSpPr>
          <p:spPr bwMode="auto">
            <a:xfrm>
              <a:off x="2937" y="1164"/>
              <a:ext cx="165" cy="50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6" name="Line 55"/>
            <p:cNvSpPr>
              <a:spLocks noChangeShapeType="1"/>
            </p:cNvSpPr>
            <p:nvPr/>
          </p:nvSpPr>
          <p:spPr bwMode="auto">
            <a:xfrm flipH="1">
              <a:off x="2761" y="1371"/>
              <a:ext cx="455" cy="303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07" name="Line 56"/>
            <p:cNvSpPr>
              <a:spLocks noChangeShapeType="1"/>
            </p:cNvSpPr>
            <p:nvPr/>
          </p:nvSpPr>
          <p:spPr bwMode="auto">
            <a:xfrm>
              <a:off x="2646" y="1371"/>
              <a:ext cx="456" cy="297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75241" name="Text Box 73"/>
          <p:cNvSpPr txBox="1">
            <a:spLocks noChangeArrowheads="1"/>
          </p:cNvSpPr>
          <p:nvPr/>
        </p:nvSpPr>
        <p:spPr bwMode="auto">
          <a:xfrm>
            <a:off x="354013" y="4664869"/>
            <a:ext cx="86106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研究图的因子分解主要是两个方面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一是能否进行分解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因子分解的存在性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二是如何分解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分解算法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</a:t>
            </a:r>
          </a:p>
        </p:txBody>
      </p:sp>
      <p:sp>
        <p:nvSpPr>
          <p:cNvPr id="775242" name="Text Box 74"/>
          <p:cNvSpPr txBox="1">
            <a:spLocks noChangeArrowheads="1"/>
          </p:cNvSpPr>
          <p:nvPr/>
        </p:nvSpPr>
        <p:spPr bwMode="auto">
          <a:xfrm>
            <a:off x="354013" y="5393780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一</a:t>
            </a:r>
            <a:r>
              <a:rPr lang="en-US" altLang="zh-CN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图的一因子分解</a:t>
            </a:r>
            <a:endParaRPr lang="en-US" altLang="zh-CN" sz="32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354013" y="944563"/>
            <a:ext cx="8408987" cy="1570037"/>
          </a:xfrm>
          <a:prstGeom prst="rect">
            <a:avLst/>
          </a:prstGeom>
          <a:solidFill>
            <a:srgbClr val="1C3146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 (2) </a:t>
            </a:r>
            <a:r>
              <a:rPr lang="zh-CN" altLang="en-US"/>
              <a:t>完美匹配和</a:t>
            </a:r>
            <a:r>
              <a:rPr lang="en-US" altLang="zh-CN"/>
              <a:t>1</a:t>
            </a:r>
            <a:r>
              <a:rPr lang="zh-CN" altLang="en-US"/>
              <a:t>因子在定义上是不同的</a:t>
            </a:r>
            <a:r>
              <a:rPr lang="en-US" altLang="zh-CN"/>
              <a:t>. </a:t>
            </a:r>
            <a:r>
              <a:rPr lang="zh-CN" altLang="en-US"/>
              <a:t>事实上</a:t>
            </a:r>
            <a:r>
              <a:rPr lang="en-US" altLang="zh-CN"/>
              <a:t>,  </a:t>
            </a:r>
            <a:r>
              <a:rPr lang="zh-CN" altLang="en-US"/>
              <a:t>完美匹配是边集</a:t>
            </a:r>
            <a:r>
              <a:rPr lang="en-US" altLang="zh-CN"/>
              <a:t>,  </a:t>
            </a:r>
            <a:r>
              <a:rPr lang="zh-CN" altLang="en-US"/>
              <a:t>而</a:t>
            </a:r>
            <a:r>
              <a:rPr lang="en-US" altLang="zh-CN"/>
              <a:t>1</a:t>
            </a:r>
            <a:r>
              <a:rPr lang="zh-CN" altLang="en-US"/>
              <a:t>因子是图的</a:t>
            </a:r>
            <a:r>
              <a:rPr lang="en-US" altLang="zh-CN"/>
              <a:t>1</a:t>
            </a:r>
            <a:r>
              <a:rPr lang="zh-CN" altLang="en-US"/>
              <a:t>正则子图</a:t>
            </a:r>
            <a:r>
              <a:rPr lang="en-US" altLang="zh-CN"/>
              <a:t>,  </a:t>
            </a:r>
            <a:r>
              <a:rPr lang="zh-CN" altLang="en-US"/>
              <a:t>这两者是有区别的</a:t>
            </a:r>
            <a:r>
              <a:rPr lang="en-US" altLang="zh-CN"/>
              <a:t>. </a:t>
            </a:r>
            <a:r>
              <a:rPr lang="zh-CN" altLang="en-US"/>
              <a:t>但是这两者在结构上是相同的</a:t>
            </a:r>
            <a:r>
              <a:rPr lang="en-US" altLang="zh-CN"/>
              <a:t>,  </a:t>
            </a:r>
            <a:r>
              <a:rPr lang="zh-CN" altLang="en-US"/>
              <a:t>所以在不致引起混淆的意义下可以认为两者相同</a:t>
            </a:r>
            <a:r>
              <a:rPr lang="en-US" altLang="zh-CN"/>
              <a:t>.</a:t>
            </a:r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979613" y="2706688"/>
            <a:ext cx="1409700" cy="666750"/>
            <a:chOff x="3097212" y="2998788"/>
            <a:chExt cx="1409700" cy="666750"/>
          </a:xfrm>
        </p:grpSpPr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H="1">
              <a:off x="3097212" y="3027363"/>
              <a:ext cx="0" cy="54292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3554412" y="3160713"/>
              <a:ext cx="0" cy="28575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4068762" y="2998788"/>
              <a:ext cx="438150" cy="1809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V="1">
              <a:off x="4068762" y="3560763"/>
              <a:ext cx="438150" cy="1047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562475" y="2552700"/>
            <a:ext cx="914400" cy="819150"/>
            <a:chOff x="5999955" y="2705893"/>
            <a:chExt cx="914401" cy="819150"/>
          </a:xfrm>
        </p:grpSpPr>
        <p:sp>
          <p:nvSpPr>
            <p:cNvPr id="39" name="Line 52"/>
            <p:cNvSpPr>
              <a:spLocks noChangeShapeType="1"/>
            </p:cNvSpPr>
            <p:nvPr/>
          </p:nvSpPr>
          <p:spPr bwMode="auto">
            <a:xfrm flipH="1">
              <a:off x="5999955" y="3024981"/>
              <a:ext cx="9144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 flipH="1">
              <a:off x="6192043" y="2705893"/>
              <a:ext cx="269875" cy="81915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6471444" y="2705893"/>
              <a:ext cx="261937" cy="8001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6192043" y="3034506"/>
              <a:ext cx="722313" cy="4810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6009480" y="3034506"/>
              <a:ext cx="723901" cy="47148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354013" y="5927122"/>
            <a:ext cx="8305800" cy="830997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    图的一个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因子就是图的一个完美匹配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一个图能一因子分解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也就是它边集能够</a:t>
            </a:r>
            <a:r>
              <a:rPr lang="zh-CN" altLang="en-US" dirty="0" smtClean="0">
                <a:solidFill>
                  <a:srgbClr val="FFFF00"/>
                </a:solidFill>
              </a:rPr>
              <a:t>分解</a:t>
            </a:r>
            <a:r>
              <a:rPr lang="zh-CN" altLang="en-US" dirty="0" smtClean="0"/>
              <a:t>为若干</a:t>
            </a:r>
            <a:r>
              <a:rPr lang="zh-CN" altLang="en-US" dirty="0" smtClean="0">
                <a:solidFill>
                  <a:srgbClr val="FFFF00"/>
                </a:solidFill>
              </a:rPr>
              <a:t>边不重的完美匹配的并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5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04" grpId="0"/>
      <p:bldP spid="775241" grpId="0"/>
      <p:bldP spid="775242" grpId="0"/>
      <p:bldP spid="30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04787" y="6370638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01A9238-2137-4A19-B7F4-41D906D7AF93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5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6209" name="Text Box 17"/>
          <p:cNvSpPr txBox="1">
            <a:spLocks noChangeArrowheads="1"/>
          </p:cNvSpPr>
          <p:nvPr/>
        </p:nvSpPr>
        <p:spPr bwMode="auto">
          <a:xfrm>
            <a:off x="404813" y="990600"/>
            <a:ext cx="8305800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FF6600"/>
                </a:solidFill>
              </a:rPr>
              <a:t>定理</a:t>
            </a:r>
            <a:r>
              <a:rPr lang="en-US" altLang="zh-CN" dirty="0" smtClean="0">
                <a:solidFill>
                  <a:srgbClr val="FF6600"/>
                </a:solidFill>
              </a:rPr>
              <a:t>1</a:t>
            </a: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  <a:r>
              <a:rPr lang="en-US" altLang="zh-CN" dirty="0" smtClean="0"/>
              <a:t>K</a:t>
            </a:r>
            <a:r>
              <a:rPr lang="en-US" altLang="zh-CN" i="1" baseline="-25000" dirty="0" smtClean="0"/>
              <a:t>2n</a:t>
            </a:r>
            <a:r>
              <a:rPr lang="zh-CN" altLang="en-US" dirty="0" smtClean="0"/>
              <a:t>可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因子分解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776218" name="Text Box 26"/>
          <p:cNvSpPr txBox="1">
            <a:spLocks noChangeArrowheads="1"/>
          </p:cNvSpPr>
          <p:nvPr/>
        </p:nvSpPr>
        <p:spPr bwMode="auto">
          <a:xfrm>
            <a:off x="404813" y="1468438"/>
            <a:ext cx="830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2B51AA"/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个顶点编号为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1, 2, …, 2n.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作如下排列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76242" name="Group 50"/>
          <p:cNvGrpSpPr>
            <a:grpSpLocks/>
          </p:cNvGrpSpPr>
          <p:nvPr/>
        </p:nvGrpSpPr>
        <p:grpSpPr bwMode="auto">
          <a:xfrm>
            <a:off x="1371600" y="1993900"/>
            <a:ext cx="1463675" cy="2349500"/>
            <a:chOff x="1296" y="2352"/>
            <a:chExt cx="922" cy="1480"/>
          </a:xfrm>
        </p:grpSpPr>
        <p:sp>
          <p:nvSpPr>
            <p:cNvPr id="9253" name="Text Box 28"/>
            <p:cNvSpPr txBox="1">
              <a:spLocks noChangeArrowheads="1"/>
            </p:cNvSpPr>
            <p:nvPr/>
          </p:nvSpPr>
          <p:spPr bwMode="auto">
            <a:xfrm>
              <a:off x="1296" y="2352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2n</a:t>
              </a:r>
            </a:p>
          </p:txBody>
        </p:sp>
        <p:sp>
          <p:nvSpPr>
            <p:cNvPr id="9254" name="Text Box 29"/>
            <p:cNvSpPr txBox="1">
              <a:spLocks noChangeArrowheads="1"/>
            </p:cNvSpPr>
            <p:nvPr/>
          </p:nvSpPr>
          <p:spPr bwMode="auto">
            <a:xfrm>
              <a:off x="1872" y="2352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9255" name="Text Box 30"/>
            <p:cNvSpPr txBox="1">
              <a:spLocks noChangeArrowheads="1"/>
            </p:cNvSpPr>
            <p:nvPr/>
          </p:nvSpPr>
          <p:spPr bwMode="auto">
            <a:xfrm>
              <a:off x="1296" y="3024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9256" name="Text Box 31"/>
            <p:cNvSpPr txBox="1">
              <a:spLocks noChangeArrowheads="1"/>
            </p:cNvSpPr>
            <p:nvPr/>
          </p:nvSpPr>
          <p:spPr bwMode="auto">
            <a:xfrm>
              <a:off x="1296" y="2688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9257" name="Text Box 32"/>
            <p:cNvSpPr txBox="1">
              <a:spLocks noChangeArrowheads="1"/>
            </p:cNvSpPr>
            <p:nvPr/>
          </p:nvSpPr>
          <p:spPr bwMode="auto">
            <a:xfrm>
              <a:off x="1296" y="3264"/>
              <a:ext cx="34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cs typeface="Times New Roman" panose="02020603050405020304" pitchFamily="18" charset="0"/>
                </a:rPr>
                <a:t>: </a:t>
              </a:r>
            </a:p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cs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9258" name="Text Box 33"/>
            <p:cNvSpPr txBox="1">
              <a:spLocks noChangeArrowheads="1"/>
            </p:cNvSpPr>
            <p:nvPr/>
          </p:nvSpPr>
          <p:spPr bwMode="auto">
            <a:xfrm>
              <a:off x="1296" y="3620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n</a:t>
              </a:r>
            </a:p>
          </p:txBody>
        </p:sp>
        <p:sp>
          <p:nvSpPr>
            <p:cNvPr id="9259" name="Text Box 34"/>
            <p:cNvSpPr txBox="1">
              <a:spLocks noChangeArrowheads="1"/>
            </p:cNvSpPr>
            <p:nvPr/>
          </p:nvSpPr>
          <p:spPr bwMode="auto">
            <a:xfrm>
              <a:off x="1776" y="268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2n-1</a:t>
              </a:r>
            </a:p>
          </p:txBody>
        </p:sp>
        <p:sp>
          <p:nvSpPr>
            <p:cNvPr id="9260" name="Text Box 35"/>
            <p:cNvSpPr txBox="1">
              <a:spLocks noChangeArrowheads="1"/>
            </p:cNvSpPr>
            <p:nvPr/>
          </p:nvSpPr>
          <p:spPr bwMode="auto">
            <a:xfrm>
              <a:off x="1776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2n-2</a:t>
              </a:r>
            </a:p>
          </p:txBody>
        </p:sp>
        <p:sp>
          <p:nvSpPr>
            <p:cNvPr id="9261" name="Text Box 36"/>
            <p:cNvSpPr txBox="1">
              <a:spLocks noChangeArrowheads="1"/>
            </p:cNvSpPr>
            <p:nvPr/>
          </p:nvSpPr>
          <p:spPr bwMode="auto">
            <a:xfrm>
              <a:off x="1824" y="3264"/>
              <a:ext cx="34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cs typeface="Times New Roman" panose="02020603050405020304" pitchFamily="18" charset="0"/>
                </a:rPr>
                <a:t>: </a:t>
              </a:r>
            </a:p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cs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9262" name="Text Box 38"/>
            <p:cNvSpPr txBox="1">
              <a:spLocks noChangeArrowheads="1"/>
            </p:cNvSpPr>
            <p:nvPr/>
          </p:nvSpPr>
          <p:spPr bwMode="auto">
            <a:xfrm>
              <a:off x="1776" y="3620"/>
              <a:ext cx="3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n+1</a:t>
              </a:r>
            </a:p>
          </p:txBody>
        </p:sp>
        <p:sp>
          <p:nvSpPr>
            <p:cNvPr id="9263" name="Line 39"/>
            <p:cNvSpPr>
              <a:spLocks noChangeShapeType="1"/>
            </p:cNvSpPr>
            <p:nvPr/>
          </p:nvSpPr>
          <p:spPr bwMode="auto">
            <a:xfrm>
              <a:off x="1968" y="2592"/>
              <a:ext cx="0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64" name="Line 40"/>
            <p:cNvSpPr>
              <a:spLocks noChangeShapeType="1"/>
            </p:cNvSpPr>
            <p:nvPr/>
          </p:nvSpPr>
          <p:spPr bwMode="auto">
            <a:xfrm>
              <a:off x="1968" y="2928"/>
              <a:ext cx="0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65" name="Line 41"/>
            <p:cNvSpPr>
              <a:spLocks noChangeShapeType="1"/>
            </p:cNvSpPr>
            <p:nvPr/>
          </p:nvSpPr>
          <p:spPr bwMode="auto">
            <a:xfrm>
              <a:off x="2016" y="3408"/>
              <a:ext cx="0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66" name="Line 42"/>
            <p:cNvSpPr>
              <a:spLocks noChangeShapeType="1"/>
            </p:cNvSpPr>
            <p:nvPr/>
          </p:nvSpPr>
          <p:spPr bwMode="auto">
            <a:xfrm flipH="1">
              <a:off x="1584" y="3764"/>
              <a:ext cx="14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67" name="Line 43"/>
            <p:cNvSpPr>
              <a:spLocks noChangeShapeType="1"/>
            </p:cNvSpPr>
            <p:nvPr/>
          </p:nvSpPr>
          <p:spPr bwMode="auto">
            <a:xfrm flipV="1">
              <a:off x="1440" y="3360"/>
              <a:ext cx="0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68" name="Line 4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69" name="Line 48"/>
            <p:cNvSpPr>
              <a:spLocks noChangeShapeType="1"/>
            </p:cNvSpPr>
            <p:nvPr/>
          </p:nvSpPr>
          <p:spPr bwMode="auto">
            <a:xfrm flipV="1">
              <a:off x="1488" y="2544"/>
              <a:ext cx="336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70" name="Oval 49"/>
            <p:cNvSpPr>
              <a:spLocks noChangeArrowheads="1"/>
            </p:cNvSpPr>
            <p:nvPr/>
          </p:nvSpPr>
          <p:spPr bwMode="auto">
            <a:xfrm>
              <a:off x="1296" y="2352"/>
              <a:ext cx="288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404813" y="4326349"/>
            <a:ext cx="830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上图中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每行两点邻接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显然构成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的一个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04813" y="4782741"/>
            <a:ext cx="8305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然后按照图中箭头方向移动一个位置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又可以得到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的另一个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不断作下去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得到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2n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个边不重的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其并恰好为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2n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                                        □</a:t>
            </a:r>
            <a:endParaRPr lang="zh-CN" altLang="en-US" baseline="-25000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右箭头 1"/>
          <p:cNvSpPr>
            <a:spLocks noChangeArrowheads="1"/>
          </p:cNvSpPr>
          <p:nvPr/>
        </p:nvSpPr>
        <p:spPr bwMode="auto">
          <a:xfrm>
            <a:off x="3276600" y="3175000"/>
            <a:ext cx="1676400" cy="217488"/>
          </a:xfrm>
          <a:prstGeom prst="rightArrow">
            <a:avLst>
              <a:gd name="adj1" fmla="val 50000"/>
              <a:gd name="adj2" fmla="val 50066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8" name="Group 50"/>
          <p:cNvGrpSpPr>
            <a:grpSpLocks/>
          </p:cNvGrpSpPr>
          <p:nvPr/>
        </p:nvGrpSpPr>
        <p:grpSpPr bwMode="auto">
          <a:xfrm>
            <a:off x="5356225" y="1984375"/>
            <a:ext cx="1509713" cy="2359025"/>
            <a:chOff x="1267" y="2352"/>
            <a:chExt cx="951" cy="1486"/>
          </a:xfrm>
        </p:grpSpPr>
        <p:sp>
          <p:nvSpPr>
            <p:cNvPr id="9235" name="Text Box 28"/>
            <p:cNvSpPr txBox="1">
              <a:spLocks noChangeArrowheads="1"/>
            </p:cNvSpPr>
            <p:nvPr/>
          </p:nvSpPr>
          <p:spPr bwMode="auto">
            <a:xfrm>
              <a:off x="1296" y="2352"/>
              <a:ext cx="346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2n</a:t>
              </a:r>
            </a:p>
          </p:txBody>
        </p:sp>
        <p:sp>
          <p:nvSpPr>
            <p:cNvPr id="9236" name="Text Box 29"/>
            <p:cNvSpPr txBox="1">
              <a:spLocks noChangeArrowheads="1"/>
            </p:cNvSpPr>
            <p:nvPr/>
          </p:nvSpPr>
          <p:spPr bwMode="auto">
            <a:xfrm>
              <a:off x="1872" y="2352"/>
              <a:ext cx="346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9237" name="Text Box 30"/>
            <p:cNvSpPr txBox="1">
              <a:spLocks noChangeArrowheads="1"/>
            </p:cNvSpPr>
            <p:nvPr/>
          </p:nvSpPr>
          <p:spPr bwMode="auto">
            <a:xfrm>
              <a:off x="1296" y="3024"/>
              <a:ext cx="346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9238" name="Text Box 31"/>
            <p:cNvSpPr txBox="1">
              <a:spLocks noChangeArrowheads="1"/>
            </p:cNvSpPr>
            <p:nvPr/>
          </p:nvSpPr>
          <p:spPr bwMode="auto">
            <a:xfrm>
              <a:off x="1296" y="2688"/>
              <a:ext cx="346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9239" name="Text Box 32"/>
            <p:cNvSpPr txBox="1">
              <a:spLocks noChangeArrowheads="1"/>
            </p:cNvSpPr>
            <p:nvPr/>
          </p:nvSpPr>
          <p:spPr bwMode="auto">
            <a:xfrm>
              <a:off x="1296" y="3264"/>
              <a:ext cx="346" cy="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cs typeface="Times New Roman" panose="02020603050405020304" pitchFamily="18" charset="0"/>
                </a:rPr>
                <a:t>: </a:t>
              </a:r>
            </a:p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cs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9240" name="Text Box 33"/>
            <p:cNvSpPr txBox="1">
              <a:spLocks noChangeArrowheads="1"/>
            </p:cNvSpPr>
            <p:nvPr/>
          </p:nvSpPr>
          <p:spPr bwMode="auto">
            <a:xfrm>
              <a:off x="1267" y="3626"/>
              <a:ext cx="346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n+1</a:t>
              </a:r>
            </a:p>
          </p:txBody>
        </p:sp>
        <p:sp>
          <p:nvSpPr>
            <p:cNvPr id="9241" name="Text Box 34"/>
            <p:cNvSpPr txBox="1">
              <a:spLocks noChangeArrowheads="1"/>
            </p:cNvSpPr>
            <p:nvPr/>
          </p:nvSpPr>
          <p:spPr bwMode="auto">
            <a:xfrm>
              <a:off x="1776" y="2688"/>
              <a:ext cx="432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   1</a:t>
              </a:r>
            </a:p>
          </p:txBody>
        </p:sp>
        <p:sp>
          <p:nvSpPr>
            <p:cNvPr id="9242" name="Text Box 35"/>
            <p:cNvSpPr txBox="1">
              <a:spLocks noChangeArrowheads="1"/>
            </p:cNvSpPr>
            <p:nvPr/>
          </p:nvSpPr>
          <p:spPr bwMode="auto">
            <a:xfrm>
              <a:off x="1776" y="3024"/>
              <a:ext cx="432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2n-1</a:t>
              </a:r>
            </a:p>
          </p:txBody>
        </p:sp>
        <p:sp>
          <p:nvSpPr>
            <p:cNvPr id="9243" name="Text Box 36"/>
            <p:cNvSpPr txBox="1">
              <a:spLocks noChangeArrowheads="1"/>
            </p:cNvSpPr>
            <p:nvPr/>
          </p:nvSpPr>
          <p:spPr bwMode="auto">
            <a:xfrm>
              <a:off x="1824" y="3264"/>
              <a:ext cx="346" cy="3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cs typeface="Times New Roman" panose="02020603050405020304" pitchFamily="18" charset="0"/>
                </a:rPr>
                <a:t>: </a:t>
              </a:r>
            </a:p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  <a:cs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9244" name="Text Box 38"/>
            <p:cNvSpPr txBox="1">
              <a:spLocks noChangeArrowheads="1"/>
            </p:cNvSpPr>
            <p:nvPr/>
          </p:nvSpPr>
          <p:spPr bwMode="auto">
            <a:xfrm>
              <a:off x="1776" y="3626"/>
              <a:ext cx="346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n+2</a:t>
              </a:r>
            </a:p>
          </p:txBody>
        </p:sp>
        <p:sp>
          <p:nvSpPr>
            <p:cNvPr id="9245" name="Line 39"/>
            <p:cNvSpPr>
              <a:spLocks noChangeShapeType="1"/>
            </p:cNvSpPr>
            <p:nvPr/>
          </p:nvSpPr>
          <p:spPr bwMode="auto">
            <a:xfrm>
              <a:off x="1968" y="2592"/>
              <a:ext cx="0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46" name="Line 40"/>
            <p:cNvSpPr>
              <a:spLocks noChangeShapeType="1"/>
            </p:cNvSpPr>
            <p:nvPr/>
          </p:nvSpPr>
          <p:spPr bwMode="auto">
            <a:xfrm>
              <a:off x="1968" y="2928"/>
              <a:ext cx="0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47" name="Line 41"/>
            <p:cNvSpPr>
              <a:spLocks noChangeShapeType="1"/>
            </p:cNvSpPr>
            <p:nvPr/>
          </p:nvSpPr>
          <p:spPr bwMode="auto">
            <a:xfrm>
              <a:off x="2016" y="3408"/>
              <a:ext cx="0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48" name="Line 42"/>
            <p:cNvSpPr>
              <a:spLocks noChangeShapeType="1"/>
            </p:cNvSpPr>
            <p:nvPr/>
          </p:nvSpPr>
          <p:spPr bwMode="auto">
            <a:xfrm flipH="1">
              <a:off x="1584" y="3770"/>
              <a:ext cx="144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49" name="Line 43"/>
            <p:cNvSpPr>
              <a:spLocks noChangeShapeType="1"/>
            </p:cNvSpPr>
            <p:nvPr/>
          </p:nvSpPr>
          <p:spPr bwMode="auto">
            <a:xfrm flipV="1">
              <a:off x="1440" y="3360"/>
              <a:ext cx="0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50" name="Line 46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51" name="Line 48"/>
            <p:cNvSpPr>
              <a:spLocks noChangeShapeType="1"/>
            </p:cNvSpPr>
            <p:nvPr/>
          </p:nvSpPr>
          <p:spPr bwMode="auto">
            <a:xfrm flipV="1">
              <a:off x="1488" y="2544"/>
              <a:ext cx="336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52" name="Oval 49"/>
            <p:cNvSpPr>
              <a:spLocks noChangeArrowheads="1"/>
            </p:cNvSpPr>
            <p:nvPr/>
          </p:nvSpPr>
          <p:spPr bwMode="auto">
            <a:xfrm>
              <a:off x="1296" y="2352"/>
              <a:ext cx="288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1714500" y="2700338"/>
            <a:ext cx="4572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>
            <a:cxnSpLocks noChangeShapeType="1"/>
          </p:cNvCxnSpPr>
          <p:nvPr/>
        </p:nvCxnSpPr>
        <p:spPr bwMode="auto">
          <a:xfrm>
            <a:off x="1736725" y="2176463"/>
            <a:ext cx="457200" cy="4762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>
            <a:off x="1714500" y="3225800"/>
            <a:ext cx="4572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>
            <a:cxnSpLocks noChangeShapeType="1"/>
          </p:cNvCxnSpPr>
          <p:nvPr/>
        </p:nvCxnSpPr>
        <p:spPr bwMode="auto">
          <a:xfrm>
            <a:off x="1706563" y="4235450"/>
            <a:ext cx="4572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/>
          <p:cNvCxnSpPr>
            <a:cxnSpLocks noChangeShapeType="1"/>
          </p:cNvCxnSpPr>
          <p:nvPr/>
        </p:nvCxnSpPr>
        <p:spPr bwMode="auto">
          <a:xfrm>
            <a:off x="5792788" y="2668588"/>
            <a:ext cx="4572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>
            <a:cxnSpLocks noChangeShapeType="1"/>
          </p:cNvCxnSpPr>
          <p:nvPr/>
        </p:nvCxnSpPr>
        <p:spPr bwMode="auto">
          <a:xfrm>
            <a:off x="5768975" y="2152650"/>
            <a:ext cx="4572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连接符 55"/>
          <p:cNvCxnSpPr>
            <a:cxnSpLocks noChangeShapeType="1"/>
          </p:cNvCxnSpPr>
          <p:nvPr/>
        </p:nvCxnSpPr>
        <p:spPr bwMode="auto">
          <a:xfrm>
            <a:off x="5792788" y="3194050"/>
            <a:ext cx="4572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/>
          <p:cNvCxnSpPr>
            <a:cxnSpLocks noChangeShapeType="1"/>
          </p:cNvCxnSpPr>
          <p:nvPr/>
        </p:nvCxnSpPr>
        <p:spPr bwMode="auto">
          <a:xfrm>
            <a:off x="5784850" y="4235450"/>
            <a:ext cx="4572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404813" y="5942128"/>
            <a:ext cx="8305800" cy="830997"/>
          </a:xfrm>
          <a:prstGeom prst="rect">
            <a:avLst/>
          </a:prstGeom>
          <a:solidFill>
            <a:srgbClr val="10203A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/>
              <a:t>注</a:t>
            </a:r>
            <a:r>
              <a:rPr lang="en-US" altLang="zh-CN" dirty="0" smtClean="0"/>
              <a:t>: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2n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个选手进行循环比赛的关系图</a:t>
            </a:r>
            <a:r>
              <a:rPr lang="en-US" altLang="zh-CN" dirty="0" smtClean="0"/>
              <a:t>(</a:t>
            </a:r>
            <a:r>
              <a:rPr lang="zh-CN" altLang="en-US" dirty="0" smtClean="0"/>
              <a:t>竞赛图</a:t>
            </a:r>
            <a:r>
              <a:rPr lang="en-US" altLang="zh-CN" dirty="0"/>
              <a:t>). 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2n</a:t>
            </a:r>
            <a:r>
              <a:rPr lang="zh-CN" altLang="en-US" dirty="0" smtClean="0"/>
              <a:t>的的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因子分解可以解释为</a:t>
            </a:r>
            <a:r>
              <a:rPr lang="zh-CN" altLang="en-US" smtClean="0"/>
              <a:t>一种赛程安排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6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6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9" grpId="0" animBg="1"/>
      <p:bldP spid="776218" grpId="0"/>
      <p:bldP spid="25" grpId="0"/>
      <p:bldP spid="26" grpId="0"/>
      <p:bldP spid="2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09EDFB0-F5F6-4890-B1EC-332D1D86AD57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6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7241" name="Text Box 25"/>
          <p:cNvSpPr txBox="1">
            <a:spLocks noChangeArrowheads="1"/>
          </p:cNvSpPr>
          <p:nvPr/>
        </p:nvSpPr>
        <p:spPr bwMode="auto">
          <a:xfrm>
            <a:off x="457200" y="9906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1</a:t>
            </a:r>
            <a:r>
              <a:rPr lang="en-US" altLang="zh-CN" dirty="0" smtClean="0">
                <a:solidFill>
                  <a:srgbClr val="698CC9"/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将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作一因子分解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77253" name="Group 37"/>
          <p:cNvGrpSpPr>
            <a:grpSpLocks/>
          </p:cNvGrpSpPr>
          <p:nvPr/>
        </p:nvGrpSpPr>
        <p:grpSpPr bwMode="auto">
          <a:xfrm>
            <a:off x="685800" y="1514475"/>
            <a:ext cx="1616075" cy="1631950"/>
            <a:chOff x="432" y="3072"/>
            <a:chExt cx="1018" cy="1028"/>
          </a:xfrm>
        </p:grpSpPr>
        <p:sp>
          <p:nvSpPr>
            <p:cNvPr id="10282" name="Line 26"/>
            <p:cNvSpPr>
              <a:spLocks noChangeShapeType="1"/>
            </p:cNvSpPr>
            <p:nvPr/>
          </p:nvSpPr>
          <p:spPr bwMode="auto">
            <a:xfrm>
              <a:off x="624" y="3216"/>
              <a:ext cx="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83" name="Line 27"/>
            <p:cNvSpPr>
              <a:spLocks noChangeShapeType="1"/>
            </p:cNvSpPr>
            <p:nvPr/>
          </p:nvSpPr>
          <p:spPr bwMode="auto">
            <a:xfrm>
              <a:off x="624" y="3744"/>
              <a:ext cx="52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84" name="Line 28"/>
            <p:cNvSpPr>
              <a:spLocks noChangeShapeType="1"/>
            </p:cNvSpPr>
            <p:nvPr/>
          </p:nvSpPr>
          <p:spPr bwMode="auto">
            <a:xfrm>
              <a:off x="624" y="3216"/>
              <a:ext cx="528" cy="0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85" name="Line 29"/>
            <p:cNvSpPr>
              <a:spLocks noChangeShapeType="1"/>
            </p:cNvSpPr>
            <p:nvPr/>
          </p:nvSpPr>
          <p:spPr bwMode="auto">
            <a:xfrm>
              <a:off x="1152" y="3216"/>
              <a:ext cx="0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86" name="Line 30"/>
            <p:cNvSpPr>
              <a:spLocks noChangeShapeType="1"/>
            </p:cNvSpPr>
            <p:nvPr/>
          </p:nvSpPr>
          <p:spPr bwMode="auto">
            <a:xfrm>
              <a:off x="624" y="3216"/>
              <a:ext cx="528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87" name="Line 31"/>
            <p:cNvSpPr>
              <a:spLocks noChangeShapeType="1"/>
            </p:cNvSpPr>
            <p:nvPr/>
          </p:nvSpPr>
          <p:spPr bwMode="auto">
            <a:xfrm flipH="1">
              <a:off x="624" y="3216"/>
              <a:ext cx="528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88" name="Text Box 32"/>
            <p:cNvSpPr txBox="1">
              <a:spLocks noChangeArrowheads="1"/>
            </p:cNvSpPr>
            <p:nvPr/>
          </p:nvSpPr>
          <p:spPr bwMode="auto">
            <a:xfrm>
              <a:off x="432" y="307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289" name="Text Box 33"/>
            <p:cNvSpPr txBox="1">
              <a:spLocks noChangeArrowheads="1"/>
            </p:cNvSpPr>
            <p:nvPr/>
          </p:nvSpPr>
          <p:spPr bwMode="auto">
            <a:xfrm>
              <a:off x="1200" y="307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0290" name="Text Box 34"/>
            <p:cNvSpPr txBox="1">
              <a:spLocks noChangeArrowheads="1"/>
            </p:cNvSpPr>
            <p:nvPr/>
          </p:nvSpPr>
          <p:spPr bwMode="auto">
            <a:xfrm>
              <a:off x="480" y="3744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0291" name="Text Box 35"/>
            <p:cNvSpPr txBox="1">
              <a:spLocks noChangeArrowheads="1"/>
            </p:cNvSpPr>
            <p:nvPr/>
          </p:nvSpPr>
          <p:spPr bwMode="auto">
            <a:xfrm>
              <a:off x="1104" y="3744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0292" name="Text Box 36"/>
            <p:cNvSpPr txBox="1">
              <a:spLocks noChangeArrowheads="1"/>
            </p:cNvSpPr>
            <p:nvPr/>
          </p:nvSpPr>
          <p:spPr bwMode="auto">
            <a:xfrm>
              <a:off x="672" y="3888"/>
              <a:ext cx="432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K</a:t>
              </a:r>
              <a:r>
                <a:rPr lang="en-US" altLang="zh-CN" sz="1600" baseline="-250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777254" name="Text Box 38"/>
          <p:cNvSpPr txBox="1">
            <a:spLocks noChangeArrowheads="1"/>
          </p:cNvSpPr>
          <p:nvPr/>
        </p:nvSpPr>
        <p:spPr bwMode="auto">
          <a:xfrm>
            <a:off x="2286000" y="189547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→</a:t>
            </a:r>
          </a:p>
        </p:txBody>
      </p:sp>
      <p:grpSp>
        <p:nvGrpSpPr>
          <p:cNvPr id="777259" name="Group 43"/>
          <p:cNvGrpSpPr>
            <a:grpSpLocks/>
          </p:cNvGrpSpPr>
          <p:nvPr/>
        </p:nvGrpSpPr>
        <p:grpSpPr bwMode="auto">
          <a:xfrm>
            <a:off x="3124200" y="1743075"/>
            <a:ext cx="854075" cy="793750"/>
            <a:chOff x="1872" y="3120"/>
            <a:chExt cx="538" cy="500"/>
          </a:xfrm>
        </p:grpSpPr>
        <p:sp>
          <p:nvSpPr>
            <p:cNvPr id="10278" name="Text Box 39"/>
            <p:cNvSpPr txBox="1">
              <a:spLocks noChangeArrowheads="1"/>
            </p:cNvSpPr>
            <p:nvPr/>
          </p:nvSpPr>
          <p:spPr bwMode="auto">
            <a:xfrm>
              <a:off x="1872" y="3120"/>
              <a:ext cx="250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0279" name="Text Box 40"/>
            <p:cNvSpPr txBox="1">
              <a:spLocks noChangeArrowheads="1"/>
            </p:cNvSpPr>
            <p:nvPr/>
          </p:nvSpPr>
          <p:spPr bwMode="auto">
            <a:xfrm>
              <a:off x="2160" y="3120"/>
              <a:ext cx="250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280" name="Text Box 41"/>
            <p:cNvSpPr txBox="1">
              <a:spLocks noChangeArrowheads="1"/>
            </p:cNvSpPr>
            <p:nvPr/>
          </p:nvSpPr>
          <p:spPr bwMode="auto">
            <a:xfrm>
              <a:off x="1872" y="3408"/>
              <a:ext cx="250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0281" name="Text Box 42"/>
            <p:cNvSpPr txBox="1">
              <a:spLocks noChangeArrowheads="1"/>
            </p:cNvSpPr>
            <p:nvPr/>
          </p:nvSpPr>
          <p:spPr bwMode="auto">
            <a:xfrm>
              <a:off x="2160" y="3408"/>
              <a:ext cx="250" cy="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777272" name="Group 56"/>
          <p:cNvGrpSpPr>
            <a:grpSpLocks/>
          </p:cNvGrpSpPr>
          <p:nvPr/>
        </p:nvGrpSpPr>
        <p:grpSpPr bwMode="auto">
          <a:xfrm>
            <a:off x="4724400" y="1438275"/>
            <a:ext cx="1562100" cy="1417638"/>
            <a:chOff x="2976" y="3024"/>
            <a:chExt cx="984" cy="893"/>
          </a:xfrm>
        </p:grpSpPr>
        <p:sp>
          <p:nvSpPr>
            <p:cNvPr id="10272" name="Line 49"/>
            <p:cNvSpPr>
              <a:spLocks noChangeShapeType="1"/>
            </p:cNvSpPr>
            <p:nvPr/>
          </p:nvSpPr>
          <p:spPr bwMode="auto">
            <a:xfrm>
              <a:off x="3168" y="3168"/>
              <a:ext cx="528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73" name="Line 50"/>
            <p:cNvSpPr>
              <a:spLocks noChangeShapeType="1"/>
            </p:cNvSpPr>
            <p:nvPr/>
          </p:nvSpPr>
          <p:spPr bwMode="auto">
            <a:xfrm flipH="1">
              <a:off x="3168" y="3168"/>
              <a:ext cx="528" cy="52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74" name="Text Box 51"/>
            <p:cNvSpPr txBox="1">
              <a:spLocks noChangeArrowheads="1"/>
            </p:cNvSpPr>
            <p:nvPr/>
          </p:nvSpPr>
          <p:spPr bwMode="auto">
            <a:xfrm>
              <a:off x="2976" y="3024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275" name="Text Box 52"/>
            <p:cNvSpPr txBox="1">
              <a:spLocks noChangeArrowheads="1"/>
            </p:cNvSpPr>
            <p:nvPr/>
          </p:nvSpPr>
          <p:spPr bwMode="auto">
            <a:xfrm>
              <a:off x="3710" y="3024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0276" name="Text Box 53"/>
            <p:cNvSpPr txBox="1">
              <a:spLocks noChangeArrowheads="1"/>
            </p:cNvSpPr>
            <p:nvPr/>
          </p:nvSpPr>
          <p:spPr bwMode="auto">
            <a:xfrm>
              <a:off x="2995" y="3696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0277" name="Text Box 54"/>
            <p:cNvSpPr txBox="1">
              <a:spLocks noChangeArrowheads="1"/>
            </p:cNvSpPr>
            <p:nvPr/>
          </p:nvSpPr>
          <p:spPr bwMode="auto">
            <a:xfrm>
              <a:off x="3702" y="3705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4724400" y="3357563"/>
            <a:ext cx="1562100" cy="1403350"/>
            <a:chOff x="2016" y="576"/>
            <a:chExt cx="984" cy="884"/>
          </a:xfrm>
        </p:grpSpPr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>
              <a:off x="2208" y="720"/>
              <a:ext cx="0" cy="52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67" name="Line 28"/>
            <p:cNvSpPr>
              <a:spLocks noChangeShapeType="1"/>
            </p:cNvSpPr>
            <p:nvPr/>
          </p:nvSpPr>
          <p:spPr bwMode="auto">
            <a:xfrm>
              <a:off x="2736" y="720"/>
              <a:ext cx="0" cy="528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68" name="Text Box 31"/>
            <p:cNvSpPr txBox="1">
              <a:spLocks noChangeArrowheads="1"/>
            </p:cNvSpPr>
            <p:nvPr/>
          </p:nvSpPr>
          <p:spPr bwMode="auto">
            <a:xfrm>
              <a:off x="2016" y="576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269" name="Text Box 32"/>
            <p:cNvSpPr txBox="1">
              <a:spLocks noChangeArrowheads="1"/>
            </p:cNvSpPr>
            <p:nvPr/>
          </p:nvSpPr>
          <p:spPr bwMode="auto">
            <a:xfrm>
              <a:off x="2736" y="576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0270" name="Text Box 33"/>
            <p:cNvSpPr txBox="1">
              <a:spLocks noChangeArrowheads="1"/>
            </p:cNvSpPr>
            <p:nvPr/>
          </p:nvSpPr>
          <p:spPr bwMode="auto">
            <a:xfrm>
              <a:off x="2016" y="124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0271" name="Text Box 34"/>
            <p:cNvSpPr txBox="1">
              <a:spLocks noChangeArrowheads="1"/>
            </p:cNvSpPr>
            <p:nvPr/>
          </p:nvSpPr>
          <p:spPr bwMode="auto">
            <a:xfrm>
              <a:off x="2750" y="124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57" name="Group 49"/>
          <p:cNvGrpSpPr>
            <a:grpSpLocks/>
          </p:cNvGrpSpPr>
          <p:nvPr/>
        </p:nvGrpSpPr>
        <p:grpSpPr bwMode="auto">
          <a:xfrm>
            <a:off x="3098800" y="3571875"/>
            <a:ext cx="854075" cy="793750"/>
            <a:chOff x="480" y="672"/>
            <a:chExt cx="538" cy="500"/>
          </a:xfrm>
        </p:grpSpPr>
        <p:sp>
          <p:nvSpPr>
            <p:cNvPr id="10262" name="Text Box 38"/>
            <p:cNvSpPr txBox="1">
              <a:spLocks noChangeArrowheads="1"/>
            </p:cNvSpPr>
            <p:nvPr/>
          </p:nvSpPr>
          <p:spPr bwMode="auto">
            <a:xfrm>
              <a:off x="480" y="672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0263" name="Text Box 39"/>
            <p:cNvSpPr txBox="1">
              <a:spLocks noChangeArrowheads="1"/>
            </p:cNvSpPr>
            <p:nvPr/>
          </p:nvSpPr>
          <p:spPr bwMode="auto">
            <a:xfrm>
              <a:off x="768" y="672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0264" name="Text Box 40"/>
            <p:cNvSpPr txBox="1">
              <a:spLocks noChangeArrowheads="1"/>
            </p:cNvSpPr>
            <p:nvPr/>
          </p:nvSpPr>
          <p:spPr bwMode="auto">
            <a:xfrm>
              <a:off x="480" y="960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0265" name="Text Box 41"/>
            <p:cNvSpPr txBox="1">
              <a:spLocks noChangeArrowheads="1"/>
            </p:cNvSpPr>
            <p:nvPr/>
          </p:nvSpPr>
          <p:spPr bwMode="auto">
            <a:xfrm>
              <a:off x="768" y="960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3098800" y="5280025"/>
            <a:ext cx="854075" cy="793750"/>
            <a:chOff x="480" y="672"/>
            <a:chExt cx="538" cy="500"/>
          </a:xfrm>
        </p:grpSpPr>
        <p:sp>
          <p:nvSpPr>
            <p:cNvPr id="10258" name="Text Box 52"/>
            <p:cNvSpPr txBox="1">
              <a:spLocks noChangeArrowheads="1"/>
            </p:cNvSpPr>
            <p:nvPr/>
          </p:nvSpPr>
          <p:spPr bwMode="auto">
            <a:xfrm>
              <a:off x="480" y="672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0259" name="Text Box 53"/>
            <p:cNvSpPr txBox="1">
              <a:spLocks noChangeArrowheads="1"/>
            </p:cNvSpPr>
            <p:nvPr/>
          </p:nvSpPr>
          <p:spPr bwMode="auto">
            <a:xfrm>
              <a:off x="768" y="672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0260" name="Text Box 54"/>
            <p:cNvSpPr txBox="1">
              <a:spLocks noChangeArrowheads="1"/>
            </p:cNvSpPr>
            <p:nvPr/>
          </p:nvSpPr>
          <p:spPr bwMode="auto">
            <a:xfrm>
              <a:off x="480" y="960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261" name="Text Box 55"/>
            <p:cNvSpPr txBox="1">
              <a:spLocks noChangeArrowheads="1"/>
            </p:cNvSpPr>
            <p:nvPr/>
          </p:nvSpPr>
          <p:spPr bwMode="auto">
            <a:xfrm>
              <a:off x="768" y="960"/>
              <a:ext cx="2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67" name="Group 68"/>
          <p:cNvGrpSpPr>
            <a:grpSpLocks/>
          </p:cNvGrpSpPr>
          <p:nvPr/>
        </p:nvGrpSpPr>
        <p:grpSpPr bwMode="auto">
          <a:xfrm>
            <a:off x="4724400" y="4997450"/>
            <a:ext cx="1549400" cy="1403350"/>
            <a:chOff x="2016" y="1488"/>
            <a:chExt cx="976" cy="884"/>
          </a:xfrm>
        </p:grpSpPr>
        <p:sp>
          <p:nvSpPr>
            <p:cNvPr id="10252" name="Line 58"/>
            <p:cNvSpPr>
              <a:spLocks noChangeShapeType="1"/>
            </p:cNvSpPr>
            <p:nvPr/>
          </p:nvSpPr>
          <p:spPr bwMode="auto">
            <a:xfrm>
              <a:off x="2208" y="2160"/>
              <a:ext cx="528" cy="0"/>
            </a:xfrm>
            <a:prstGeom prst="line">
              <a:avLst/>
            </a:prstGeom>
            <a:noFill/>
            <a:ln w="28575">
              <a:solidFill>
                <a:schemeClr val="bg2">
                  <a:lumMod val="95000"/>
                  <a:lumOff val="5000"/>
                </a:schemeClr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53" name="Line 59"/>
            <p:cNvSpPr>
              <a:spLocks noChangeShapeType="1"/>
            </p:cNvSpPr>
            <p:nvPr/>
          </p:nvSpPr>
          <p:spPr bwMode="auto">
            <a:xfrm>
              <a:off x="2208" y="1632"/>
              <a:ext cx="528" cy="0"/>
            </a:xfrm>
            <a:prstGeom prst="line">
              <a:avLst/>
            </a:prstGeom>
            <a:noFill/>
            <a:ln w="28575">
              <a:solidFill>
                <a:schemeClr val="bg2">
                  <a:lumMod val="95000"/>
                  <a:lumOff val="5000"/>
                </a:schemeClr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54" name="Text Box 63"/>
            <p:cNvSpPr txBox="1">
              <a:spLocks noChangeArrowheads="1"/>
            </p:cNvSpPr>
            <p:nvPr/>
          </p:nvSpPr>
          <p:spPr bwMode="auto">
            <a:xfrm>
              <a:off x="2016" y="148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255" name="Text Box 64"/>
            <p:cNvSpPr txBox="1">
              <a:spLocks noChangeArrowheads="1"/>
            </p:cNvSpPr>
            <p:nvPr/>
          </p:nvSpPr>
          <p:spPr bwMode="auto">
            <a:xfrm>
              <a:off x="2742" y="148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dirty="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0256" name="Text Box 65"/>
            <p:cNvSpPr txBox="1">
              <a:spLocks noChangeArrowheads="1"/>
            </p:cNvSpPr>
            <p:nvPr/>
          </p:nvSpPr>
          <p:spPr bwMode="auto">
            <a:xfrm>
              <a:off x="2016" y="2160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0257" name="Text Box 66"/>
            <p:cNvSpPr txBox="1">
              <a:spLocks noChangeArrowheads="1"/>
            </p:cNvSpPr>
            <p:nvPr/>
          </p:nvSpPr>
          <p:spPr bwMode="auto">
            <a:xfrm>
              <a:off x="2736" y="2160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smtClean="0">
                  <a:solidFill>
                    <a:schemeClr val="bg2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7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7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7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7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41" grpId="0"/>
      <p:bldP spid="7772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00900" y="64008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B19FDBB-C835-4340-91A4-941D4E9192D7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7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8309" name="Text Box 69"/>
          <p:cNvSpPr txBox="1">
            <a:spLocks noChangeArrowheads="1"/>
          </p:cNvSpPr>
          <p:nvPr/>
        </p:nvSpPr>
        <p:spPr bwMode="auto">
          <a:xfrm>
            <a:off x="495300" y="90805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2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有唯一的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1-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因子分解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8310" name="Text Box 70"/>
          <p:cNvSpPr txBox="1">
            <a:spLocks noChangeArrowheads="1"/>
          </p:cNvSpPr>
          <p:nvPr/>
        </p:nvSpPr>
        <p:spPr bwMode="auto">
          <a:xfrm>
            <a:off x="495300" y="129540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只有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个不同的完美匹配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的每个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因子分解包含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个不同完美匹配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因子分解唯一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 Box 69"/>
          <p:cNvSpPr txBox="1">
            <a:spLocks noChangeArrowheads="1"/>
          </p:cNvSpPr>
          <p:nvPr/>
        </p:nvSpPr>
        <p:spPr bwMode="auto">
          <a:xfrm>
            <a:off x="495300" y="2092325"/>
            <a:ext cx="8077200" cy="1200150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注</a:t>
            </a:r>
            <a:r>
              <a:rPr lang="en-US" altLang="zh-CN" dirty="0"/>
              <a:t>:  (1)</a:t>
            </a:r>
            <a:r>
              <a:rPr lang="zh-CN" altLang="en-US" dirty="0"/>
              <a:t>事实上</a:t>
            </a:r>
            <a:r>
              <a:rPr lang="en-US" altLang="zh-CN" dirty="0"/>
              <a:t>, K</a:t>
            </a:r>
            <a:r>
              <a:rPr lang="en-US" altLang="zh-CN" baseline="-25000" dirty="0"/>
              <a:t>4</a:t>
            </a:r>
            <a:r>
              <a:rPr lang="zh-CN" altLang="en-US" dirty="0"/>
              <a:t>有唯一的</a:t>
            </a:r>
            <a:r>
              <a:rPr lang="en-US" altLang="zh-CN" dirty="0"/>
              <a:t>1-</a:t>
            </a:r>
            <a:r>
              <a:rPr lang="zh-CN" altLang="en-US" dirty="0"/>
              <a:t>因子分解</a:t>
            </a:r>
            <a:r>
              <a:rPr lang="en-US" altLang="zh-CN" dirty="0"/>
              <a:t>,  K</a:t>
            </a:r>
            <a:r>
              <a:rPr lang="en-US" altLang="zh-CN" baseline="-25000" dirty="0"/>
              <a:t>6</a:t>
            </a:r>
            <a:r>
              <a:rPr lang="zh-CN" altLang="en-US" dirty="0"/>
              <a:t>有</a:t>
            </a:r>
            <a:r>
              <a:rPr lang="en-US" altLang="zh-CN" dirty="0"/>
              <a:t>6</a:t>
            </a:r>
            <a:r>
              <a:rPr lang="zh-CN" altLang="en-US" dirty="0"/>
              <a:t>个不同的</a:t>
            </a:r>
            <a:r>
              <a:rPr lang="en-US" altLang="zh-CN" dirty="0"/>
              <a:t>1-</a:t>
            </a:r>
            <a:r>
              <a:rPr lang="zh-CN" altLang="en-US" dirty="0"/>
              <a:t>因子分解</a:t>
            </a:r>
            <a:r>
              <a:rPr lang="en-US" altLang="zh-CN" dirty="0"/>
              <a:t>,  </a:t>
            </a:r>
            <a:r>
              <a:rPr lang="zh-CN" altLang="en-US" dirty="0"/>
              <a:t>其它偶阶</a:t>
            </a:r>
            <a:r>
              <a:rPr lang="en-US" altLang="zh-CN" dirty="0"/>
              <a:t>(&gt;6)</a:t>
            </a:r>
            <a:r>
              <a:rPr lang="zh-CN" altLang="en-US" dirty="0"/>
              <a:t>完全图的</a:t>
            </a:r>
            <a:r>
              <a:rPr lang="en-US" altLang="zh-CN" dirty="0"/>
              <a:t>1-</a:t>
            </a:r>
            <a:r>
              <a:rPr lang="zh-CN" altLang="en-US" dirty="0"/>
              <a:t>因子分解数目随阶数增长很快</a:t>
            </a:r>
            <a:r>
              <a:rPr lang="en-US" altLang="zh-CN" dirty="0"/>
              <a:t>,  </a:t>
            </a:r>
            <a:r>
              <a:rPr lang="zh-CN" altLang="en-US" dirty="0"/>
              <a:t>见 </a:t>
            </a:r>
            <a:r>
              <a:rPr lang="en-US" altLang="zh-CN" dirty="0"/>
              <a:t>https</a:t>
            </a:r>
            <a:r>
              <a:rPr lang="en-US" altLang="zh-CN" dirty="0" smtClean="0"/>
              <a:t>://</a:t>
            </a:r>
            <a:r>
              <a:rPr lang="en-US" altLang="zh-CN" dirty="0"/>
              <a:t>oeis.org/A000438</a:t>
            </a:r>
            <a:endParaRPr lang="zh-CN" altLang="en-US" dirty="0"/>
          </a:p>
        </p:txBody>
      </p:sp>
      <p:sp>
        <p:nvSpPr>
          <p:cNvPr id="30" name="Text Box 69"/>
          <p:cNvSpPr txBox="1">
            <a:spLocks noChangeArrowheads="1"/>
          </p:cNvSpPr>
          <p:nvPr/>
        </p:nvSpPr>
        <p:spPr bwMode="auto">
          <a:xfrm>
            <a:off x="495300" y="3319463"/>
            <a:ext cx="8077200" cy="830262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     </a:t>
            </a:r>
            <a:r>
              <a:rPr lang="en-US" altLang="zh-CN"/>
              <a:t> (2) 1</a:t>
            </a:r>
            <a:r>
              <a:rPr lang="zh-CN" altLang="en-US"/>
              <a:t>因子分解的个数与完美匹配的数目是两个不同的概念</a:t>
            </a:r>
            <a:r>
              <a:rPr lang="en-US" altLang="zh-CN"/>
              <a:t>. </a:t>
            </a:r>
            <a:r>
              <a:rPr lang="zh-CN" altLang="en-US"/>
              <a:t>如</a:t>
            </a:r>
            <a:r>
              <a:rPr lang="en-US" altLang="zh-CN"/>
              <a:t>:  K</a:t>
            </a:r>
            <a:r>
              <a:rPr lang="en-US" altLang="zh-CN" baseline="-25000"/>
              <a:t>6</a:t>
            </a:r>
            <a:r>
              <a:rPr lang="zh-CN" altLang="en-US"/>
              <a:t>有</a:t>
            </a:r>
            <a:r>
              <a:rPr lang="en-US" altLang="zh-CN"/>
              <a:t>6</a:t>
            </a:r>
            <a:r>
              <a:rPr lang="zh-CN" altLang="en-US"/>
              <a:t>个</a:t>
            </a:r>
            <a:r>
              <a:rPr lang="en-US" altLang="zh-CN"/>
              <a:t>1-</a:t>
            </a:r>
            <a:r>
              <a:rPr lang="zh-CN" altLang="en-US"/>
              <a:t>因子分解</a:t>
            </a:r>
            <a:r>
              <a:rPr lang="en-US" altLang="zh-CN"/>
              <a:t>, </a:t>
            </a:r>
            <a:r>
              <a:rPr lang="zh-CN" altLang="en-US"/>
              <a:t>而</a:t>
            </a:r>
            <a:r>
              <a:rPr lang="en-US" altLang="zh-CN"/>
              <a:t>K</a:t>
            </a:r>
            <a:r>
              <a:rPr lang="en-US" altLang="zh-CN" baseline="-25000"/>
              <a:t>6</a:t>
            </a:r>
            <a:r>
              <a:rPr lang="zh-CN" altLang="en-US"/>
              <a:t>有</a:t>
            </a:r>
            <a:r>
              <a:rPr lang="en-US" altLang="zh-CN"/>
              <a:t>15</a:t>
            </a:r>
            <a:r>
              <a:rPr lang="zh-CN" altLang="en-US"/>
              <a:t>个不同的完美匹配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1127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76738"/>
            <a:ext cx="34004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9"/>
          <p:cNvSpPr txBox="1">
            <a:spLocks noChangeArrowheads="1"/>
          </p:cNvSpPr>
          <p:nvPr/>
        </p:nvSpPr>
        <p:spPr bwMode="auto">
          <a:xfrm>
            <a:off x="4876800" y="53435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1-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因子分解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9" grpId="0"/>
      <p:bldP spid="778310" grpId="0"/>
      <p:bldP spid="29" grpId="0" animBg="1"/>
      <p:bldP spid="30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200900" y="64008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A49F3FE-ECA1-41EB-A982-B02305EDA93F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8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 Box 69"/>
          <p:cNvSpPr txBox="1">
            <a:spLocks noChangeArrowheads="1"/>
          </p:cNvSpPr>
          <p:nvPr/>
        </p:nvSpPr>
        <p:spPr bwMode="auto">
          <a:xfrm>
            <a:off x="423863" y="784225"/>
            <a:ext cx="8299450" cy="1570038"/>
          </a:xfrm>
          <a:prstGeom prst="rect">
            <a:avLst/>
          </a:prstGeom>
          <a:solidFill>
            <a:srgbClr val="10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      </a:t>
            </a:r>
            <a:r>
              <a:rPr lang="en-US" altLang="zh-CN" dirty="0"/>
              <a:t> (3) </a:t>
            </a:r>
            <a:r>
              <a:rPr lang="en-US" altLang="zh-CN" b="0" dirty="0" err="1"/>
              <a:t>Tutte’s</a:t>
            </a:r>
            <a:r>
              <a:rPr lang="en-US" altLang="zh-CN" b="0" dirty="0"/>
              <a:t> 8-cage or </a:t>
            </a:r>
            <a:r>
              <a:rPr lang="en-US" altLang="zh-CN" b="0" dirty="0" err="1"/>
              <a:t>Tutte</a:t>
            </a:r>
            <a:r>
              <a:rPr lang="en-US" altLang="zh-CN" b="0" dirty="0"/>
              <a:t>–</a:t>
            </a:r>
            <a:r>
              <a:rPr lang="en-US" altLang="zh-CN" b="0" dirty="0" err="1"/>
              <a:t>Coxeter</a:t>
            </a:r>
            <a:r>
              <a:rPr lang="en-US" altLang="zh-CN" b="0" dirty="0"/>
              <a:t> graph(Tutte,1947; Coxeter,1958):  </a:t>
            </a:r>
            <a:r>
              <a:rPr lang="en-US" altLang="zh-CN" dirty="0"/>
              <a:t>K</a:t>
            </a:r>
            <a:r>
              <a:rPr lang="en-US" altLang="zh-CN" baseline="-25000" dirty="0"/>
              <a:t>6</a:t>
            </a:r>
            <a:r>
              <a:rPr lang="zh-CN" altLang="en-US" dirty="0"/>
              <a:t>有</a:t>
            </a:r>
            <a:r>
              <a:rPr lang="en-US" altLang="zh-CN" dirty="0"/>
              <a:t>15</a:t>
            </a:r>
            <a:r>
              <a:rPr lang="zh-CN" altLang="en-US" dirty="0"/>
              <a:t>条边和</a:t>
            </a:r>
            <a:r>
              <a:rPr lang="en-US" altLang="zh-CN" dirty="0"/>
              <a:t>15</a:t>
            </a:r>
            <a:r>
              <a:rPr lang="zh-CN" altLang="en-US" dirty="0"/>
              <a:t>个不同的完美匹配</a:t>
            </a:r>
            <a:r>
              <a:rPr lang="en-US" altLang="zh-CN" dirty="0"/>
              <a:t>.</a:t>
            </a:r>
            <a:r>
              <a:rPr lang="en-US" altLang="zh-CN" b="0" dirty="0"/>
              <a:t> </a:t>
            </a:r>
            <a:r>
              <a:rPr lang="zh-CN" altLang="en-US" dirty="0"/>
              <a:t>那么</a:t>
            </a:r>
            <a:r>
              <a:rPr lang="en-US" altLang="zh-CN" dirty="0" err="1"/>
              <a:t>Tutte</a:t>
            </a:r>
            <a:r>
              <a:rPr lang="en-US" altLang="zh-CN" dirty="0"/>
              <a:t>’ 8-cage</a:t>
            </a:r>
            <a:r>
              <a:rPr lang="zh-CN" altLang="en-US" dirty="0"/>
              <a:t>的每个顶点代表</a:t>
            </a:r>
            <a:r>
              <a:rPr lang="en-US" altLang="zh-CN" dirty="0"/>
              <a:t>K</a:t>
            </a:r>
            <a:r>
              <a:rPr lang="en-US" altLang="zh-CN" baseline="-25000" dirty="0"/>
              <a:t>6</a:t>
            </a:r>
            <a:r>
              <a:rPr lang="zh-CN" altLang="en-US" dirty="0"/>
              <a:t>的一条边或一个完美匹配</a:t>
            </a:r>
            <a:r>
              <a:rPr lang="en-US" altLang="zh-CN" dirty="0"/>
              <a:t>. </a:t>
            </a:r>
            <a:r>
              <a:rPr lang="en-US" altLang="zh-CN" dirty="0" err="1"/>
              <a:t>Tutte</a:t>
            </a:r>
            <a:r>
              <a:rPr lang="en-US" altLang="zh-CN" dirty="0"/>
              <a:t>’ 8-cage </a:t>
            </a:r>
            <a:r>
              <a:rPr lang="zh-CN" altLang="en-US" dirty="0"/>
              <a:t>的边连接</a:t>
            </a:r>
            <a:r>
              <a:rPr lang="en-US" altLang="zh-CN" dirty="0"/>
              <a:t>K</a:t>
            </a:r>
            <a:r>
              <a:rPr lang="en-US" altLang="zh-CN" baseline="-25000" dirty="0"/>
              <a:t>6</a:t>
            </a:r>
            <a:r>
              <a:rPr lang="zh-CN" altLang="en-US" dirty="0"/>
              <a:t>中的完美匹配与该完美匹配中的</a:t>
            </a:r>
            <a:r>
              <a:rPr lang="en-US" altLang="zh-CN" dirty="0"/>
              <a:t>3</a:t>
            </a:r>
            <a:r>
              <a:rPr lang="zh-CN" altLang="en-US" dirty="0"/>
              <a:t>条边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" name="Text Box 69"/>
          <p:cNvSpPr txBox="1">
            <a:spLocks noChangeArrowheads="1"/>
          </p:cNvSpPr>
          <p:nvPr/>
        </p:nvSpPr>
        <p:spPr bwMode="auto">
          <a:xfrm>
            <a:off x="533400" y="2302493"/>
            <a:ext cx="807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的每条边都属于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个完美匹配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;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 Box 69"/>
          <p:cNvSpPr txBox="1">
            <a:spLocks noChangeArrowheads="1"/>
          </p:cNvSpPr>
          <p:nvPr/>
        </p:nvSpPr>
        <p:spPr bwMode="auto">
          <a:xfrm>
            <a:off x="533400" y="2662238"/>
            <a:ext cx="8077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◊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的每个完美匹配都包含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条边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 Box 69"/>
          <p:cNvSpPr txBox="1">
            <a:spLocks noChangeArrowheads="1"/>
          </p:cNvSpPr>
          <p:nvPr/>
        </p:nvSpPr>
        <p:spPr bwMode="auto">
          <a:xfrm>
            <a:off x="493713" y="3044825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由上知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Tutte’s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8-cage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是的二部图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正则距离传递图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共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295" name="Text Box 69"/>
          <p:cNvSpPr txBox="1">
            <a:spLocks noChangeArrowheads="1"/>
          </p:cNvSpPr>
          <p:nvPr/>
        </p:nvSpPr>
        <p:spPr bwMode="auto">
          <a:xfrm>
            <a:off x="3986048" y="3427274"/>
            <a:ext cx="47372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Tutte’s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8-cage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正则围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长为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8(Hint:  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排除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长圈和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长圈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), </a:t>
            </a:r>
            <a:r>
              <a:rPr lang="zh-CN" altLang="en-US" dirty="0" smtClean="0">
                <a:solidFill>
                  <a:srgbClr val="0070C0"/>
                </a:solidFill>
              </a:rPr>
              <a:t>顶点</a:t>
            </a:r>
            <a:r>
              <a:rPr lang="zh-CN" altLang="en-US" dirty="0">
                <a:solidFill>
                  <a:srgbClr val="0070C0"/>
                </a:solidFill>
              </a:rPr>
              <a:t>数最少</a:t>
            </a:r>
            <a:r>
              <a:rPr lang="zh-CN" altLang="en-US" dirty="0">
                <a:solidFill>
                  <a:schemeClr val="bg2">
                    <a:lumMod val="85000"/>
                    <a:lumOff val="15000"/>
                  </a:schemeClr>
                </a:solidFill>
              </a:rPr>
              <a:t>唯一的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亦即</a:t>
            </a:r>
            <a:r>
              <a:rPr lang="en-US" altLang="zh-CN" dirty="0" smtClean="0">
                <a:solidFill>
                  <a:srgbClr val="C00000"/>
                </a:solidFill>
              </a:rPr>
              <a:t>(3,8)-cage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endParaRPr lang="en-US" altLang="zh-CN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27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32766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20" y="4627603"/>
            <a:ext cx="1657268" cy="2081220"/>
          </a:xfrm>
          <a:prstGeom prst="rect">
            <a:avLst/>
          </a:prstGeom>
        </p:spPr>
      </p:pic>
      <p:sp>
        <p:nvSpPr>
          <p:cNvPr id="10" name="Text Box 69"/>
          <p:cNvSpPr txBox="1">
            <a:spLocks noChangeArrowheads="1"/>
          </p:cNvSpPr>
          <p:nvPr/>
        </p:nvSpPr>
        <p:spPr bwMode="auto">
          <a:xfrm>
            <a:off x="5762135" y="4505893"/>
            <a:ext cx="299328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W.T. </a:t>
            </a:r>
            <a:r>
              <a:rPr lang="en-US" altLang="zh-CN" dirty="0" err="1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Tutte</a:t>
            </a:r>
            <a:r>
              <a:rPr lang="en-US" altLang="zh-CN" dirty="0">
                <a:solidFill>
                  <a:schemeClr val="bg2">
                    <a:lumMod val="85000"/>
                    <a:lumOff val="15000"/>
                  </a:schemeClr>
                </a:solidFill>
              </a:rPr>
              <a:t>(1917-2002) </a:t>
            </a:r>
            <a:r>
              <a:rPr lang="en-US" altLang="zh-CN" b="0" dirty="0">
                <a:solidFill>
                  <a:schemeClr val="bg2">
                    <a:lumMod val="85000"/>
                    <a:lumOff val="15000"/>
                  </a:schemeClr>
                </a:solidFill>
              </a:rPr>
              <a:t>was a British-born Canadian codebreaker and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mathematician (had a significant work in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GT 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and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MT</a:t>
            </a:r>
            <a:r>
              <a:rPr lang="en-US" altLang="zh-CN" b="0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/>
      <p:bldP spid="13" grpId="0"/>
      <p:bldP spid="14" grpId="0"/>
      <p:bldP spid="1229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06362FC-3AE2-4885-813E-7FE1CF85A5F5}" type="slidenum">
              <a:rPr kumimoji="0" lang="zh-CN" altLang="en-US" sz="1400" b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pPr>
                <a:defRPr/>
              </a:pPr>
              <a:t>9</a:t>
            </a:fld>
            <a:endParaRPr kumimoji="0" lang="en-US" altLang="zh-CN" sz="1400" b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4800" y="2193925"/>
            <a:ext cx="8529638" cy="457200"/>
          </a:xfrm>
          <a:prstGeom prst="rect">
            <a:avLst/>
          </a:prstGeom>
          <a:solidFill>
            <a:srgbClr val="1C314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6600"/>
                </a:solidFill>
              </a:rPr>
              <a:t>定理</a:t>
            </a:r>
            <a:r>
              <a:rPr lang="en-US" altLang="zh-CN" dirty="0">
                <a:solidFill>
                  <a:srgbClr val="FF6600"/>
                </a:solidFill>
              </a:rPr>
              <a:t>2</a:t>
            </a:r>
            <a:r>
              <a:rPr lang="en-US" altLang="zh-CN" dirty="0" smtClean="0">
                <a:solidFill>
                  <a:srgbClr val="FF6600"/>
                </a:solidFill>
              </a:rPr>
              <a:t> </a:t>
            </a:r>
            <a:r>
              <a:rPr lang="zh-CN" altLang="en-US" dirty="0" smtClean="0"/>
              <a:t>具有</a:t>
            </a:r>
            <a:r>
              <a:rPr lang="en-US" altLang="zh-CN" dirty="0" smtClean="0"/>
              <a:t>H</a:t>
            </a:r>
            <a:r>
              <a:rPr lang="zh-CN" altLang="en-US" dirty="0" smtClean="0"/>
              <a:t>圈的三正则图可一因子分解</a:t>
            </a:r>
            <a:r>
              <a:rPr lang="en-US" altLang="zh-CN" dirty="0" smtClean="0"/>
              <a:t>.</a:t>
            </a:r>
            <a:endParaRPr lang="zh-CN" altLang="en-US" dirty="0" smtClean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04800" y="2665413"/>
            <a:ext cx="852963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先从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中找出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显然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−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E(H)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而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圈是偶圈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它显然可以分解为两个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所以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可以分解为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个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□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04800" y="3517900"/>
            <a:ext cx="8529638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注</a:t>
            </a:r>
            <a:r>
              <a:rPr lang="en-US" altLang="zh-CN" dirty="0"/>
              <a:t>: </a:t>
            </a:r>
            <a:r>
              <a:rPr lang="zh-CN" altLang="en-US" dirty="0"/>
              <a:t>定理</a:t>
            </a:r>
            <a:r>
              <a:rPr lang="en-US" altLang="zh-CN" dirty="0"/>
              <a:t>2</a:t>
            </a:r>
            <a:r>
              <a:rPr lang="zh-CN" altLang="en-US" dirty="0"/>
              <a:t>的逆不一定成立</a:t>
            </a:r>
            <a:r>
              <a:rPr lang="en-US" altLang="zh-CN" dirty="0"/>
              <a:t>. </a:t>
            </a:r>
            <a:r>
              <a:rPr lang="zh-CN" altLang="en-US" dirty="0"/>
              <a:t>例如</a:t>
            </a:r>
            <a:r>
              <a:rPr lang="en-US" altLang="zh-CN" dirty="0"/>
              <a:t>: </a:t>
            </a:r>
            <a:endParaRPr lang="zh-CN" altLang="en-US" dirty="0"/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2781300" y="4225925"/>
            <a:ext cx="3352800" cy="1752600"/>
            <a:chOff x="1008" y="2160"/>
            <a:chExt cx="2112" cy="1104"/>
          </a:xfrm>
        </p:grpSpPr>
        <p:sp>
          <p:nvSpPr>
            <p:cNvPr id="13322" name="Line 41"/>
            <p:cNvSpPr>
              <a:spLocks noChangeShapeType="1"/>
            </p:cNvSpPr>
            <p:nvPr/>
          </p:nvSpPr>
          <p:spPr bwMode="auto">
            <a:xfrm flipH="1">
              <a:off x="1296" y="2160"/>
              <a:ext cx="768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3" name="Line 42"/>
            <p:cNvSpPr>
              <a:spLocks noChangeShapeType="1"/>
            </p:cNvSpPr>
            <p:nvPr/>
          </p:nvSpPr>
          <p:spPr bwMode="auto">
            <a:xfrm>
              <a:off x="2064" y="2160"/>
              <a:ext cx="816" cy="384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4" name="Line 43"/>
            <p:cNvSpPr>
              <a:spLocks noChangeShapeType="1"/>
            </p:cNvSpPr>
            <p:nvPr/>
          </p:nvSpPr>
          <p:spPr bwMode="auto">
            <a:xfrm flipH="1">
              <a:off x="1008" y="2544"/>
              <a:ext cx="288" cy="192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5" name="Line 44"/>
            <p:cNvSpPr>
              <a:spLocks noChangeShapeType="1"/>
            </p:cNvSpPr>
            <p:nvPr/>
          </p:nvSpPr>
          <p:spPr bwMode="auto">
            <a:xfrm>
              <a:off x="1008" y="2736"/>
              <a:ext cx="240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6" name="Line 46"/>
            <p:cNvSpPr>
              <a:spLocks noChangeShapeType="1"/>
            </p:cNvSpPr>
            <p:nvPr/>
          </p:nvSpPr>
          <p:spPr bwMode="auto">
            <a:xfrm>
              <a:off x="1296" y="2544"/>
              <a:ext cx="240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7" name="Line 47"/>
            <p:cNvSpPr>
              <a:spLocks noChangeShapeType="1"/>
            </p:cNvSpPr>
            <p:nvPr/>
          </p:nvSpPr>
          <p:spPr bwMode="auto">
            <a:xfrm flipH="1">
              <a:off x="1248" y="2736"/>
              <a:ext cx="288" cy="144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8" name="Line 50"/>
            <p:cNvSpPr>
              <a:spLocks noChangeShapeType="1"/>
            </p:cNvSpPr>
            <p:nvPr/>
          </p:nvSpPr>
          <p:spPr bwMode="auto">
            <a:xfrm flipH="1">
              <a:off x="1824" y="2638"/>
              <a:ext cx="240" cy="14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29" name="Line 51"/>
            <p:cNvSpPr>
              <a:spLocks noChangeShapeType="1"/>
            </p:cNvSpPr>
            <p:nvPr/>
          </p:nvSpPr>
          <p:spPr bwMode="auto">
            <a:xfrm>
              <a:off x="1824" y="2784"/>
              <a:ext cx="240" cy="144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0" name="Line 52"/>
            <p:cNvSpPr>
              <a:spLocks noChangeShapeType="1"/>
            </p:cNvSpPr>
            <p:nvPr/>
          </p:nvSpPr>
          <p:spPr bwMode="auto">
            <a:xfrm>
              <a:off x="2064" y="2638"/>
              <a:ext cx="240" cy="144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1" name="Line 53"/>
            <p:cNvSpPr>
              <a:spLocks noChangeShapeType="1"/>
            </p:cNvSpPr>
            <p:nvPr/>
          </p:nvSpPr>
          <p:spPr bwMode="auto">
            <a:xfrm flipH="1">
              <a:off x="2064" y="2782"/>
              <a:ext cx="240" cy="14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2" name="Line 55"/>
            <p:cNvSpPr>
              <a:spLocks noChangeShapeType="1"/>
            </p:cNvSpPr>
            <p:nvPr/>
          </p:nvSpPr>
          <p:spPr bwMode="auto">
            <a:xfrm flipH="1">
              <a:off x="2592" y="2544"/>
              <a:ext cx="288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3" name="Line 56"/>
            <p:cNvSpPr>
              <a:spLocks noChangeShapeType="1"/>
            </p:cNvSpPr>
            <p:nvPr/>
          </p:nvSpPr>
          <p:spPr bwMode="auto">
            <a:xfrm>
              <a:off x="2592" y="2736"/>
              <a:ext cx="240" cy="144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4" name="Line 57"/>
            <p:cNvSpPr>
              <a:spLocks noChangeShapeType="1"/>
            </p:cNvSpPr>
            <p:nvPr/>
          </p:nvSpPr>
          <p:spPr bwMode="auto">
            <a:xfrm>
              <a:off x="2880" y="2544"/>
              <a:ext cx="240" cy="19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5" name="Line 58"/>
            <p:cNvSpPr>
              <a:spLocks noChangeShapeType="1"/>
            </p:cNvSpPr>
            <p:nvPr/>
          </p:nvSpPr>
          <p:spPr bwMode="auto">
            <a:xfrm flipH="1">
              <a:off x="2832" y="2736"/>
              <a:ext cx="288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6" name="Line 59"/>
            <p:cNvSpPr>
              <a:spLocks noChangeShapeType="1"/>
            </p:cNvSpPr>
            <p:nvPr/>
          </p:nvSpPr>
          <p:spPr bwMode="auto">
            <a:xfrm>
              <a:off x="2064" y="2160"/>
              <a:ext cx="0" cy="478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7" name="Line 60"/>
            <p:cNvSpPr>
              <a:spLocks noChangeShapeType="1"/>
            </p:cNvSpPr>
            <p:nvPr/>
          </p:nvSpPr>
          <p:spPr bwMode="auto">
            <a:xfrm>
              <a:off x="2064" y="2928"/>
              <a:ext cx="0" cy="336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8" name="Line 61"/>
            <p:cNvSpPr>
              <a:spLocks noChangeShapeType="1"/>
            </p:cNvSpPr>
            <p:nvPr/>
          </p:nvSpPr>
          <p:spPr bwMode="auto">
            <a:xfrm>
              <a:off x="1248" y="2880"/>
              <a:ext cx="816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39" name="Line 62"/>
            <p:cNvSpPr>
              <a:spLocks noChangeShapeType="1"/>
            </p:cNvSpPr>
            <p:nvPr/>
          </p:nvSpPr>
          <p:spPr bwMode="auto">
            <a:xfrm flipH="1">
              <a:off x="2064" y="2880"/>
              <a:ext cx="768" cy="384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0" name="Line 64"/>
            <p:cNvSpPr>
              <a:spLocks noChangeShapeType="1"/>
            </p:cNvSpPr>
            <p:nvPr/>
          </p:nvSpPr>
          <p:spPr bwMode="auto">
            <a:xfrm>
              <a:off x="1008" y="2736"/>
              <a:ext cx="52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1" name="Line 65"/>
            <p:cNvSpPr>
              <a:spLocks noChangeShapeType="1"/>
            </p:cNvSpPr>
            <p:nvPr/>
          </p:nvSpPr>
          <p:spPr bwMode="auto">
            <a:xfrm flipV="1">
              <a:off x="1824" y="2782"/>
              <a:ext cx="480" cy="2"/>
            </a:xfrm>
            <a:prstGeom prst="line">
              <a:avLst/>
            </a:prstGeom>
            <a:noFill/>
            <a:ln w="28575">
              <a:solidFill>
                <a:srgbClr val="81008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342" name="Line 68"/>
            <p:cNvSpPr>
              <a:spLocks noChangeShapeType="1"/>
            </p:cNvSpPr>
            <p:nvPr/>
          </p:nvSpPr>
          <p:spPr bwMode="auto">
            <a:xfrm>
              <a:off x="2592" y="2736"/>
              <a:ext cx="52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solidFill>
                  <a:schemeClr val="bg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Text Box 69"/>
          <p:cNvSpPr txBox="1">
            <a:spLocks noChangeArrowheads="1"/>
          </p:cNvSpPr>
          <p:nvPr/>
        </p:nvSpPr>
        <p:spPr bwMode="auto">
          <a:xfrm>
            <a:off x="304800" y="6059488"/>
            <a:ext cx="852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     上图是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正则图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且可以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因子分解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但不存在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H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圈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04800" y="928688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2B51AA"/>
                </a:solidFill>
              </a:rPr>
              <a:t>例</a:t>
            </a:r>
            <a:r>
              <a:rPr lang="en-US" altLang="zh-CN" dirty="0">
                <a:solidFill>
                  <a:srgbClr val="2B51AA"/>
                </a:solidFill>
              </a:rPr>
              <a:t>3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每个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k&gt;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0)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正则二部图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是可 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1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因子分解的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04800" y="1374775"/>
            <a:ext cx="852963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证明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: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因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i="1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k&gt;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0)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正则二部图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存在完美匹配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M,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则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G−M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仍然是正则二部图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由归纳知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, G</a:t>
            </a:r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可一因子分解</a:t>
            </a:r>
            <a:r>
              <a:rPr lang="en-US" altLang="zh-CN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.                                        □                                                                                        </a:t>
            </a:r>
            <a:endParaRPr lang="zh-CN" altLang="en-US" dirty="0" smtClean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30" grpId="0"/>
      <p:bldP spid="29" grpId="0"/>
      <p:bldP spid="31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14038</TotalTime>
  <Words>1576</Words>
  <Application>Microsoft Office PowerPoint</Application>
  <PresentationFormat>全屏显示(4:3)</PresentationFormat>
  <Paragraphs>172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华文行楷</vt:lpstr>
      <vt:lpstr>华文楷体</vt:lpstr>
      <vt:lpstr>华文新魏</vt:lpstr>
      <vt:lpstr>宋体</vt:lpstr>
      <vt:lpstr>Arial</vt:lpstr>
      <vt:lpstr>Times New Roman</vt:lpstr>
      <vt:lpstr>Wingdings</vt:lpstr>
      <vt:lpstr>Soaring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hz</dc:creator>
  <cp:lastModifiedBy>hz</cp:lastModifiedBy>
  <cp:revision>1392</cp:revision>
  <dcterms:created xsi:type="dcterms:W3CDTF">1601-01-01T00:00:00Z</dcterms:created>
  <dcterms:modified xsi:type="dcterms:W3CDTF">2021-11-05T15:57:43Z</dcterms:modified>
</cp:coreProperties>
</file>