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632" r:id="rId2"/>
    <p:sldId id="638" r:id="rId3"/>
    <p:sldId id="702" r:id="rId4"/>
    <p:sldId id="740" r:id="rId5"/>
    <p:sldId id="741" r:id="rId6"/>
    <p:sldId id="742" r:id="rId7"/>
    <p:sldId id="767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7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4" r:id="rId28"/>
    <p:sldId id="765" r:id="rId29"/>
    <p:sldId id="769" r:id="rId30"/>
    <p:sldId id="631" r:id="rId3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1AA"/>
    <a:srgbClr val="10203A"/>
    <a:srgbClr val="810080"/>
    <a:srgbClr val="FF6600"/>
    <a:srgbClr val="1C3146"/>
    <a:srgbClr val="698CC9"/>
    <a:srgbClr val="406385"/>
    <a:srgbClr val="BE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5" autoAdjust="0"/>
    <p:restoredTop sz="97407" autoAdjust="0"/>
  </p:normalViewPr>
  <p:slideViewPr>
    <p:cSldViewPr>
      <p:cViewPr varScale="1">
        <p:scale>
          <a:sx n="91" d="100"/>
          <a:sy n="91" d="100"/>
        </p:scale>
        <p:origin x="8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78A7EFB-7788-47CF-A098-6BF6B94BD7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1D794A-04E6-4C32-9C8B-9354518AA0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6549B-1557-4A0C-B50B-97FC44C74A66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E9E9-D0A6-4F66-BB9E-50CEB6E61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5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7E44-B1CD-4282-8044-E64681CEB303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D95C-FE1C-496C-9108-80EFCF1465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42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8E40-C73F-49F7-9607-35534694C9D7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0FA87-78E7-4662-8D05-2AD0697EFF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8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4392B-8461-401F-92B3-85D88DEA3563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57DED-FBB6-482B-889A-495ADC125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118D3-0495-4BD0-9DA3-2B8189B865F7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4686C-ECF5-4C07-B8AA-4202FABC61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7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CD37-7E79-4582-B16E-630606E2434B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A538D-A39B-4FBA-91CB-7AEB97BA30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65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43278-4728-4ADE-B73D-F7E06A49CA35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9D61-6599-4941-B002-F4E4933F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5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2C565-77EB-47D3-BCC6-FD22954CA113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99996-7435-4362-A89D-7F65E921D4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04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03118-27F6-4F81-A363-6CA6753BC45A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3A4B-6609-416A-809A-810CD2D4CA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0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81E87-261D-4CBB-BA73-C0A153E2BED6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AC63-32B4-4176-8409-863AD6A3A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3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5B4E4-A7A3-4AA1-878C-5D3462C68C6E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CDAD-D5ED-4714-A1E2-23D8283BFB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9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b="0"/>
            </a:lvl1pPr>
          </a:lstStyle>
          <a:p>
            <a:pPr>
              <a:defRPr/>
            </a:pPr>
            <a:fld id="{F25A70CF-0948-4844-974D-144C227C4B26}" type="datetime1">
              <a:rPr lang="zh-CN" altLang="en-US"/>
              <a:pPr>
                <a:defRPr/>
              </a:pPr>
              <a:t>2021/11/11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b="0"/>
            </a:lvl1pPr>
          </a:lstStyle>
          <a:p>
            <a:pPr>
              <a:defRPr/>
            </a:pPr>
            <a:fld id="{ACCC3A96-8974-4165-A7AD-5E0E1DFA7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9.wmf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0964EB2-B42B-408D-97D0-B8C5703403BB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479425" y="96043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(b) N(S)={y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 N(S)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≠T,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T.</a:t>
            </a:r>
          </a:p>
        </p:txBody>
      </p:sp>
      <p:sp>
        <p:nvSpPr>
          <p:cNvPr id="802847" name="Rectangle 31"/>
          <p:cNvSpPr>
            <a:spLocks noChangeArrowheads="1"/>
          </p:cNvSpPr>
          <p:nvPr/>
        </p:nvSpPr>
        <p:spPr bwMode="auto">
          <a:xfrm>
            <a:off x="479425" y="3589338"/>
            <a:ext cx="82073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(c)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加上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生长树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M=M</a:t>
            </a:r>
            <a:r>
              <a:rPr lang="el-GR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E(P)=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370" name="Group 32"/>
          <p:cNvGrpSpPr>
            <a:grpSpLocks/>
          </p:cNvGrpSpPr>
          <p:nvPr/>
        </p:nvGrpSpPr>
        <p:grpSpPr bwMode="auto">
          <a:xfrm>
            <a:off x="3260725" y="1600200"/>
            <a:ext cx="2378075" cy="1862138"/>
            <a:chOff x="3456" y="2976"/>
            <a:chExt cx="1498" cy="1173"/>
          </a:xfrm>
        </p:grpSpPr>
        <p:grpSp>
          <p:nvGrpSpPr>
            <p:cNvPr id="13350" name="Group 33"/>
            <p:cNvGrpSpPr>
              <a:grpSpLocks/>
            </p:cNvGrpSpPr>
            <p:nvPr/>
          </p:nvGrpSpPr>
          <p:grpSpPr bwMode="auto">
            <a:xfrm>
              <a:off x="3456" y="2976"/>
              <a:ext cx="1498" cy="1173"/>
              <a:chOff x="1392" y="1584"/>
              <a:chExt cx="1498" cy="1173"/>
            </a:xfrm>
          </p:grpSpPr>
          <p:grpSp>
            <p:nvGrpSpPr>
              <p:cNvPr id="13352" name="Group 34"/>
              <p:cNvGrpSpPr>
                <a:grpSpLocks/>
              </p:cNvGrpSpPr>
              <p:nvPr/>
            </p:nvGrpSpPr>
            <p:grpSpPr bwMode="auto">
              <a:xfrm>
                <a:off x="1392" y="1584"/>
                <a:ext cx="1498" cy="959"/>
                <a:chOff x="1392" y="1584"/>
                <a:chExt cx="1498" cy="959"/>
              </a:xfrm>
            </p:grpSpPr>
            <p:grpSp>
              <p:nvGrpSpPr>
                <p:cNvPr id="13354" name="Group 35"/>
                <p:cNvGrpSpPr>
                  <a:grpSpLocks/>
                </p:cNvGrpSpPr>
                <p:nvPr/>
              </p:nvGrpSpPr>
              <p:grpSpPr bwMode="auto">
                <a:xfrm>
                  <a:off x="1488" y="1824"/>
                  <a:ext cx="1248" cy="480"/>
                  <a:chOff x="1488" y="1824"/>
                  <a:chExt cx="1248" cy="480"/>
                </a:xfrm>
              </p:grpSpPr>
              <p:sp>
                <p:nvSpPr>
                  <p:cNvPr id="1439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7" y="1824"/>
                    <a:ext cx="329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919" cy="474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8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4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399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1824"/>
                    <a:ext cx="57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440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24"/>
                    <a:ext cx="288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43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92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4380" name="Line 48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438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43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43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256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438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1438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92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438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80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43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68" y="2310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43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304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43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4377" name="Text Box 58"/>
              <p:cNvSpPr txBox="1">
                <a:spLocks noChangeArrowheads="1"/>
              </p:cNvSpPr>
              <p:nvPr/>
            </p:nvSpPr>
            <p:spPr bwMode="auto">
              <a:xfrm>
                <a:off x="1776" y="2544"/>
                <a:ext cx="634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G=(X, Y)</a:t>
                </a:r>
              </a:p>
            </p:txBody>
          </p:sp>
        </p:grpSp>
        <p:sp>
          <p:nvSpPr>
            <p:cNvPr id="14375" name="Oval 59"/>
            <p:cNvSpPr>
              <a:spLocks noChangeArrowheads="1"/>
            </p:cNvSpPr>
            <p:nvPr/>
          </p:nvSpPr>
          <p:spPr bwMode="auto">
            <a:xfrm>
              <a:off x="4032" y="3168"/>
              <a:ext cx="19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2915" name="Group 99"/>
          <p:cNvGrpSpPr>
            <a:grpSpLocks/>
          </p:cNvGrpSpPr>
          <p:nvPr/>
        </p:nvGrpSpPr>
        <p:grpSpPr bwMode="auto">
          <a:xfrm>
            <a:off x="4403725" y="4546600"/>
            <a:ext cx="2378075" cy="1893888"/>
            <a:chOff x="1920" y="2976"/>
            <a:chExt cx="1498" cy="1193"/>
          </a:xfrm>
        </p:grpSpPr>
        <p:sp>
          <p:nvSpPr>
            <p:cNvPr id="14351" name="Line 73"/>
            <p:cNvSpPr>
              <a:spLocks noChangeShapeType="1"/>
            </p:cNvSpPr>
            <p:nvPr/>
          </p:nvSpPr>
          <p:spPr bwMode="auto">
            <a:xfrm>
              <a:off x="2016" y="3216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2" name="Line 74"/>
            <p:cNvSpPr>
              <a:spLocks noChangeShapeType="1"/>
            </p:cNvSpPr>
            <p:nvPr/>
          </p:nvSpPr>
          <p:spPr bwMode="auto">
            <a:xfrm>
              <a:off x="2304" y="3216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3" name="Line 75"/>
            <p:cNvSpPr>
              <a:spLocks noChangeShapeType="1"/>
            </p:cNvSpPr>
            <p:nvPr/>
          </p:nvSpPr>
          <p:spPr bwMode="auto">
            <a:xfrm>
              <a:off x="2592" y="3216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4" name="Line 76"/>
            <p:cNvSpPr>
              <a:spLocks noChangeShapeType="1"/>
            </p:cNvSpPr>
            <p:nvPr/>
          </p:nvSpPr>
          <p:spPr bwMode="auto">
            <a:xfrm>
              <a:off x="3264" y="3216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5" name="Line 77"/>
            <p:cNvSpPr>
              <a:spLocks noChangeShapeType="1"/>
            </p:cNvSpPr>
            <p:nvPr/>
          </p:nvSpPr>
          <p:spPr bwMode="auto">
            <a:xfrm>
              <a:off x="2016" y="3216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6" name="Line 79"/>
            <p:cNvSpPr>
              <a:spLocks noChangeShapeType="1"/>
            </p:cNvSpPr>
            <p:nvPr/>
          </p:nvSpPr>
          <p:spPr bwMode="auto">
            <a:xfrm flipH="1">
              <a:off x="2918" y="3216"/>
              <a:ext cx="34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7" name="Line 80"/>
            <p:cNvSpPr>
              <a:spLocks noChangeShapeType="1"/>
            </p:cNvSpPr>
            <p:nvPr/>
          </p:nvSpPr>
          <p:spPr bwMode="auto">
            <a:xfrm>
              <a:off x="2016" y="3216"/>
              <a:ext cx="912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8" name="Line 81"/>
            <p:cNvSpPr>
              <a:spLocks noChangeShapeType="1"/>
            </p:cNvSpPr>
            <p:nvPr/>
          </p:nvSpPr>
          <p:spPr bwMode="auto">
            <a:xfrm flipH="1">
              <a:off x="2592" y="3216"/>
              <a:ext cx="32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9" name="Line 82"/>
            <p:cNvSpPr>
              <a:spLocks noChangeShapeType="1"/>
            </p:cNvSpPr>
            <p:nvPr/>
          </p:nvSpPr>
          <p:spPr bwMode="auto">
            <a:xfrm flipH="1">
              <a:off x="2304" y="3216"/>
              <a:ext cx="614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0" name="Line 83"/>
            <p:cNvSpPr>
              <a:spLocks noChangeShapeType="1"/>
            </p:cNvSpPr>
            <p:nvPr/>
          </p:nvSpPr>
          <p:spPr bwMode="auto">
            <a:xfrm>
              <a:off x="2304" y="3216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1" name="Text Box 84"/>
            <p:cNvSpPr txBox="1">
              <a:spLocks noChangeArrowheads="1"/>
            </p:cNvSpPr>
            <p:nvPr/>
          </p:nvSpPr>
          <p:spPr bwMode="auto">
            <a:xfrm>
              <a:off x="1920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4362" name="Line 85"/>
            <p:cNvSpPr>
              <a:spLocks noChangeShapeType="1"/>
            </p:cNvSpPr>
            <p:nvPr/>
          </p:nvSpPr>
          <p:spPr bwMode="auto">
            <a:xfrm>
              <a:off x="2016" y="3216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3" name="Text Box 86"/>
            <p:cNvSpPr txBox="1">
              <a:spLocks noChangeArrowheads="1"/>
            </p:cNvSpPr>
            <p:nvPr/>
          </p:nvSpPr>
          <p:spPr bwMode="auto">
            <a:xfrm>
              <a:off x="2208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364" name="Text Box 87"/>
            <p:cNvSpPr txBox="1">
              <a:spLocks noChangeArrowheads="1"/>
            </p:cNvSpPr>
            <p:nvPr/>
          </p:nvSpPr>
          <p:spPr bwMode="auto">
            <a:xfrm>
              <a:off x="2448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365" name="Text Box 88"/>
            <p:cNvSpPr txBox="1">
              <a:spLocks noChangeArrowheads="1"/>
            </p:cNvSpPr>
            <p:nvPr/>
          </p:nvSpPr>
          <p:spPr bwMode="auto">
            <a:xfrm>
              <a:off x="2784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4366" name="Text Box 89"/>
            <p:cNvSpPr txBox="1">
              <a:spLocks noChangeArrowheads="1"/>
            </p:cNvSpPr>
            <p:nvPr/>
          </p:nvSpPr>
          <p:spPr bwMode="auto">
            <a:xfrm>
              <a:off x="3168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4367" name="Text Box 90"/>
            <p:cNvSpPr txBox="1">
              <a:spLocks noChangeArrowheads="1"/>
            </p:cNvSpPr>
            <p:nvPr/>
          </p:nvSpPr>
          <p:spPr bwMode="auto">
            <a:xfrm>
              <a:off x="1920" y="369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4368" name="Text Box 91"/>
            <p:cNvSpPr txBox="1">
              <a:spLocks noChangeArrowheads="1"/>
            </p:cNvSpPr>
            <p:nvPr/>
          </p:nvSpPr>
          <p:spPr bwMode="auto">
            <a:xfrm>
              <a:off x="2208" y="369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369" name="Text Box 92"/>
            <p:cNvSpPr txBox="1">
              <a:spLocks noChangeArrowheads="1"/>
            </p:cNvSpPr>
            <p:nvPr/>
          </p:nvSpPr>
          <p:spPr bwMode="auto">
            <a:xfrm>
              <a:off x="2496" y="369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" name="Text Box 93"/>
            <p:cNvSpPr txBox="1">
              <a:spLocks noChangeArrowheads="1"/>
            </p:cNvSpPr>
            <p:nvPr/>
          </p:nvSpPr>
          <p:spPr bwMode="auto">
            <a:xfrm>
              <a:off x="2832" y="369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4371" name="Text Box 94"/>
            <p:cNvSpPr txBox="1">
              <a:spLocks noChangeArrowheads="1"/>
            </p:cNvSpPr>
            <p:nvPr/>
          </p:nvSpPr>
          <p:spPr bwMode="auto">
            <a:xfrm>
              <a:off x="3168" y="369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4372" name="Text Box 95"/>
            <p:cNvSpPr txBox="1">
              <a:spLocks noChangeArrowheads="1"/>
            </p:cNvSpPr>
            <p:nvPr/>
          </p:nvSpPr>
          <p:spPr bwMode="auto">
            <a:xfrm>
              <a:off x="2304" y="3936"/>
              <a:ext cx="6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G=(X, Y)</a:t>
              </a:r>
            </a:p>
          </p:txBody>
        </p:sp>
        <p:sp>
          <p:nvSpPr>
            <p:cNvPr id="14373" name="Line 78"/>
            <p:cNvSpPr>
              <a:spLocks noChangeShapeType="1"/>
            </p:cNvSpPr>
            <p:nvPr/>
          </p:nvSpPr>
          <p:spPr bwMode="auto">
            <a:xfrm flipV="1">
              <a:off x="2304" y="3216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3729038" y="2471738"/>
            <a:ext cx="304800" cy="381000"/>
          </a:xfrm>
          <a:prstGeom prst="ellips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4186238" y="2471738"/>
            <a:ext cx="304800" cy="381000"/>
          </a:xfrm>
          <a:prstGeom prst="ellips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96988" y="4664075"/>
            <a:ext cx="1276350" cy="1649413"/>
            <a:chOff x="1250950" y="4808067"/>
            <a:chExt cx="1276350" cy="1649469"/>
          </a:xfrm>
        </p:grpSpPr>
        <p:grpSp>
          <p:nvGrpSpPr>
            <p:cNvPr id="13322" name="Group 67"/>
            <p:cNvGrpSpPr>
              <a:grpSpLocks/>
            </p:cNvGrpSpPr>
            <p:nvPr/>
          </p:nvGrpSpPr>
          <p:grpSpPr bwMode="auto">
            <a:xfrm>
              <a:off x="1250950" y="4808067"/>
              <a:ext cx="1276350" cy="1466851"/>
              <a:chOff x="1768" y="3053"/>
              <a:chExt cx="804" cy="924"/>
            </a:xfrm>
          </p:grpSpPr>
          <p:sp>
            <p:nvSpPr>
              <p:cNvPr id="14348" name="Line 63"/>
              <p:cNvSpPr>
                <a:spLocks noChangeShapeType="1"/>
              </p:cNvSpPr>
              <p:nvPr/>
            </p:nvSpPr>
            <p:spPr bwMode="auto">
              <a:xfrm flipV="1">
                <a:off x="1891" y="3168"/>
                <a:ext cx="413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9" name="Text Box 64"/>
              <p:cNvSpPr txBox="1">
                <a:spLocks noChangeArrowheads="1"/>
              </p:cNvSpPr>
              <p:nvPr/>
            </p:nvSpPr>
            <p:spPr bwMode="auto">
              <a:xfrm>
                <a:off x="2322" y="3053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350" name="Text Box 66"/>
              <p:cNvSpPr txBox="1">
                <a:spLocks noChangeArrowheads="1"/>
              </p:cNvSpPr>
              <p:nvPr/>
            </p:nvSpPr>
            <p:spPr bwMode="auto">
              <a:xfrm>
                <a:off x="1768" y="374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347" name="Text Box 66"/>
            <p:cNvSpPr txBox="1">
              <a:spLocks noChangeArrowheads="1"/>
            </p:cNvSpPr>
            <p:nvPr/>
          </p:nvSpPr>
          <p:spPr bwMode="auto">
            <a:xfrm>
              <a:off x="1644650" y="6057472"/>
              <a:ext cx="396875" cy="400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endParaRPr lang="en-US" altLang="zh-CN" sz="20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8" grpId="0"/>
      <p:bldP spid="802847" grpId="0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03B784E-8A0F-4B77-9892-D03CDD6C08E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3903" name="Rectangle 63"/>
          <p:cNvSpPr>
            <a:spLocks noChangeArrowheads="1"/>
          </p:cNvSpPr>
          <p:nvPr/>
        </p:nvSpPr>
        <p:spPr bwMode="auto">
          <a:xfrm>
            <a:off x="457200" y="2895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(a) S={x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 T=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3916" name="Group 76"/>
          <p:cNvGrpSpPr>
            <a:grpSpLocks/>
          </p:cNvGrpSpPr>
          <p:nvPr/>
        </p:nvGrpSpPr>
        <p:grpSpPr bwMode="auto">
          <a:xfrm>
            <a:off x="3048000" y="1003300"/>
            <a:ext cx="2378075" cy="1893888"/>
            <a:chOff x="1152" y="576"/>
            <a:chExt cx="1498" cy="1193"/>
          </a:xfrm>
        </p:grpSpPr>
        <p:grpSp>
          <p:nvGrpSpPr>
            <p:cNvPr id="14350" name="Group 39"/>
            <p:cNvGrpSpPr>
              <a:grpSpLocks/>
            </p:cNvGrpSpPr>
            <p:nvPr/>
          </p:nvGrpSpPr>
          <p:grpSpPr bwMode="auto">
            <a:xfrm>
              <a:off x="1152" y="576"/>
              <a:ext cx="1498" cy="1193"/>
              <a:chOff x="1920" y="2976"/>
              <a:chExt cx="1498" cy="1193"/>
            </a:xfrm>
          </p:grpSpPr>
          <p:sp>
            <p:nvSpPr>
              <p:cNvPr id="15376" name="Line 40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7" name="Line 41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8" name="Line 42"/>
              <p:cNvSpPr>
                <a:spLocks noChangeShapeType="1"/>
              </p:cNvSpPr>
              <p:nvPr/>
            </p:nvSpPr>
            <p:spPr bwMode="auto">
              <a:xfrm>
                <a:off x="2592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9" name="Line 43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0" name="Line 4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1" name="Line 46"/>
              <p:cNvSpPr>
                <a:spLocks noChangeShapeType="1"/>
              </p:cNvSpPr>
              <p:nvPr/>
            </p:nvSpPr>
            <p:spPr bwMode="auto">
              <a:xfrm flipH="1">
                <a:off x="2928" y="3216"/>
                <a:ext cx="33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2" name="Line 47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91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3" name="Line 48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4" name="Line 49"/>
              <p:cNvSpPr>
                <a:spLocks noChangeShapeType="1"/>
              </p:cNvSpPr>
              <p:nvPr/>
            </p:nvSpPr>
            <p:spPr bwMode="auto">
              <a:xfrm flipH="1">
                <a:off x="2304" y="3216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5" name="Line 50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6" name="Text Box 51"/>
              <p:cNvSpPr txBox="1">
                <a:spLocks noChangeArrowheads="1"/>
              </p:cNvSpPr>
              <p:nvPr/>
            </p:nvSpPr>
            <p:spPr bwMode="auto">
              <a:xfrm>
                <a:off x="1920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387" name="Line 52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8" name="Text Box 53"/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389" name="Text Box 54"/>
              <p:cNvSpPr txBox="1">
                <a:spLocks noChangeArrowheads="1"/>
              </p:cNvSpPr>
              <p:nvPr/>
            </p:nvSpPr>
            <p:spPr bwMode="auto">
              <a:xfrm>
                <a:off x="244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5390" name="Text Box 55"/>
              <p:cNvSpPr txBox="1">
                <a:spLocks noChangeArrowheads="1"/>
              </p:cNvSpPr>
              <p:nvPr/>
            </p:nvSpPr>
            <p:spPr bwMode="auto">
              <a:xfrm>
                <a:off x="2784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5391" name="Text Box 56"/>
              <p:cNvSpPr txBox="1">
                <a:spLocks noChangeArrowheads="1"/>
              </p:cNvSpPr>
              <p:nvPr/>
            </p:nvSpPr>
            <p:spPr bwMode="auto">
              <a:xfrm>
                <a:off x="316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5392" name="Text Box 57"/>
              <p:cNvSpPr txBox="1">
                <a:spLocks noChangeArrowheads="1"/>
              </p:cNvSpPr>
              <p:nvPr/>
            </p:nvSpPr>
            <p:spPr bwMode="auto">
              <a:xfrm>
                <a:off x="1920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393" name="Text Box 58"/>
              <p:cNvSpPr txBox="1">
                <a:spLocks noChangeArrowheads="1"/>
              </p:cNvSpPr>
              <p:nvPr/>
            </p:nvSpPr>
            <p:spPr bwMode="auto">
              <a:xfrm>
                <a:off x="2208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394" name="Text Box 59"/>
              <p:cNvSpPr txBox="1">
                <a:spLocks noChangeArrowheads="1"/>
              </p:cNvSpPr>
              <p:nvPr/>
            </p:nvSpPr>
            <p:spPr bwMode="auto">
              <a:xfrm>
                <a:off x="2496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5395" name="Text Box 60"/>
              <p:cNvSpPr txBox="1">
                <a:spLocks noChangeArrowheads="1"/>
              </p:cNvSpPr>
              <p:nvPr/>
            </p:nvSpPr>
            <p:spPr bwMode="auto">
              <a:xfrm>
                <a:off x="2832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5396" name="Text Box 61"/>
              <p:cNvSpPr txBox="1">
                <a:spLocks noChangeArrowheads="1"/>
              </p:cNvSpPr>
              <p:nvPr/>
            </p:nvSpPr>
            <p:spPr bwMode="auto">
              <a:xfrm>
                <a:off x="3168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5397" name="Text Box 62"/>
              <p:cNvSpPr txBox="1">
                <a:spLocks noChangeArrowheads="1"/>
              </p:cNvSpPr>
              <p:nvPr/>
            </p:nvSpPr>
            <p:spPr bwMode="auto">
              <a:xfrm>
                <a:off x="2304" y="3936"/>
                <a:ext cx="6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G=(X, Y)</a:t>
                </a:r>
              </a:p>
            </p:txBody>
          </p:sp>
          <p:sp>
            <p:nvSpPr>
              <p:cNvPr id="15398" name="Line 45"/>
              <p:cNvSpPr>
                <a:spLocks noChangeShapeType="1"/>
              </p:cNvSpPr>
              <p:nvPr/>
            </p:nvSpPr>
            <p:spPr bwMode="auto">
              <a:xfrm flipV="1">
                <a:off x="2304" y="321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5375" name="Oval 64"/>
            <p:cNvSpPr>
              <a:spLocks noChangeArrowheads="1"/>
            </p:cNvSpPr>
            <p:nvPr/>
          </p:nvSpPr>
          <p:spPr bwMode="auto">
            <a:xfrm>
              <a:off x="2016" y="768"/>
              <a:ext cx="192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03905" name="Rectangle 65"/>
          <p:cNvSpPr>
            <a:spLocks noChangeArrowheads="1"/>
          </p:cNvSpPr>
          <p:nvPr/>
        </p:nvSpPr>
        <p:spPr bwMode="auto">
          <a:xfrm>
            <a:off x="457200" y="33940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(b) N(S)={y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 N(S)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≠T,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</a:p>
        </p:txBody>
      </p:sp>
      <p:sp>
        <p:nvSpPr>
          <p:cNvPr id="803906" name="Rectangle 66"/>
          <p:cNvSpPr>
            <a:spLocks noChangeArrowheads="1"/>
          </p:cNvSpPr>
          <p:nvPr/>
        </p:nvSpPr>
        <p:spPr bwMode="auto">
          <a:xfrm>
            <a:off x="457200" y="39274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(c)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M.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S=S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}={x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803907" name="Rectangle 67"/>
          <p:cNvSpPr>
            <a:spLocks noChangeArrowheads="1"/>
          </p:cNvSpPr>
          <p:nvPr/>
        </p:nvSpPr>
        <p:spPr bwMode="auto">
          <a:xfrm>
            <a:off x="457200" y="44164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T=T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</a:t>
            </a:r>
          </a:p>
        </p:txBody>
      </p:sp>
      <p:grpSp>
        <p:nvGrpSpPr>
          <p:cNvPr id="803915" name="Group 75"/>
          <p:cNvGrpSpPr>
            <a:grpSpLocks/>
          </p:cNvGrpSpPr>
          <p:nvPr/>
        </p:nvGrpSpPr>
        <p:grpSpPr bwMode="auto">
          <a:xfrm>
            <a:off x="3589338" y="4921250"/>
            <a:ext cx="1387475" cy="1512888"/>
            <a:chOff x="1344" y="2832"/>
            <a:chExt cx="874" cy="953"/>
          </a:xfrm>
        </p:grpSpPr>
        <p:sp>
          <p:nvSpPr>
            <p:cNvPr id="15369" name="Line 70"/>
            <p:cNvSpPr>
              <a:spLocks noChangeShapeType="1"/>
            </p:cNvSpPr>
            <p:nvPr/>
          </p:nvSpPr>
          <p:spPr bwMode="auto">
            <a:xfrm flipV="1">
              <a:off x="1440" y="3264"/>
              <a:ext cx="432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0" name="Line 71"/>
            <p:cNvSpPr>
              <a:spLocks noChangeShapeType="1"/>
            </p:cNvSpPr>
            <p:nvPr/>
          </p:nvSpPr>
          <p:spPr bwMode="auto">
            <a:xfrm flipH="1" flipV="1">
              <a:off x="1680" y="2976"/>
              <a:ext cx="19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1" name="Text Box 72"/>
            <p:cNvSpPr txBox="1">
              <a:spLocks noChangeArrowheads="1"/>
            </p:cNvSpPr>
            <p:nvPr/>
          </p:nvSpPr>
          <p:spPr bwMode="auto">
            <a:xfrm>
              <a:off x="1344" y="355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372" name="Text Box 73"/>
            <p:cNvSpPr txBox="1">
              <a:spLocks noChangeArrowheads="1"/>
            </p:cNvSpPr>
            <p:nvPr/>
          </p:nvSpPr>
          <p:spPr bwMode="auto">
            <a:xfrm>
              <a:off x="1872" y="321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5373" name="Text Box 74"/>
            <p:cNvSpPr txBox="1">
              <a:spLocks noChangeArrowheads="1"/>
            </p:cNvSpPr>
            <p:nvPr/>
          </p:nvSpPr>
          <p:spPr bwMode="auto">
            <a:xfrm>
              <a:off x="1728" y="283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3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3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03" grpId="0"/>
      <p:bldP spid="803905" grpId="0"/>
      <p:bldP spid="803906" grpId="0"/>
      <p:bldP spid="8039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3263" y="6291263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8123569-91DE-4F76-9914-3ACA4A310FDC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4893" name="Rectangle 29"/>
          <p:cNvSpPr>
            <a:spLocks noChangeArrowheads="1"/>
          </p:cNvSpPr>
          <p:nvPr/>
        </p:nvSpPr>
        <p:spPr bwMode="auto">
          <a:xfrm>
            <a:off x="457200" y="1779588"/>
            <a:ext cx="4724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(c)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S=S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}={x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</a:t>
            </a:r>
          </a:p>
        </p:txBody>
      </p:sp>
      <p:sp>
        <p:nvSpPr>
          <p:cNvPr id="804894" name="Rectangle 30"/>
          <p:cNvSpPr>
            <a:spLocks noChangeArrowheads="1"/>
          </p:cNvSpPr>
          <p:nvPr/>
        </p:nvSpPr>
        <p:spPr bwMode="auto">
          <a:xfrm>
            <a:off x="533400" y="25431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T=T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457200" y="1235075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(b) N(S)={y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 ≠T,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3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</a:t>
            </a:r>
          </a:p>
        </p:txBody>
      </p:sp>
      <p:grpSp>
        <p:nvGrpSpPr>
          <p:cNvPr id="804902" name="Group 38"/>
          <p:cNvGrpSpPr>
            <a:grpSpLocks/>
          </p:cNvGrpSpPr>
          <p:nvPr/>
        </p:nvGrpSpPr>
        <p:grpSpPr bwMode="auto">
          <a:xfrm>
            <a:off x="6024563" y="1071563"/>
            <a:ext cx="2378075" cy="1893887"/>
            <a:chOff x="1152" y="576"/>
            <a:chExt cx="1498" cy="1193"/>
          </a:xfrm>
        </p:grpSpPr>
        <p:grpSp>
          <p:nvGrpSpPr>
            <p:cNvPr id="15380" name="Group 39"/>
            <p:cNvGrpSpPr>
              <a:grpSpLocks/>
            </p:cNvGrpSpPr>
            <p:nvPr/>
          </p:nvGrpSpPr>
          <p:grpSpPr bwMode="auto">
            <a:xfrm>
              <a:off x="1152" y="576"/>
              <a:ext cx="1498" cy="1193"/>
              <a:chOff x="1920" y="2976"/>
              <a:chExt cx="1498" cy="1193"/>
            </a:xfrm>
          </p:grpSpPr>
          <p:sp>
            <p:nvSpPr>
              <p:cNvPr id="16395" name="Line 40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396" name="Line 41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397" name="Line 42"/>
              <p:cNvSpPr>
                <a:spLocks noChangeShapeType="1"/>
              </p:cNvSpPr>
              <p:nvPr/>
            </p:nvSpPr>
            <p:spPr bwMode="auto">
              <a:xfrm>
                <a:off x="2592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398" name="Line 43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399" name="Line 4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0" name="Line 46"/>
              <p:cNvSpPr>
                <a:spLocks noChangeShapeType="1"/>
              </p:cNvSpPr>
              <p:nvPr/>
            </p:nvSpPr>
            <p:spPr bwMode="auto">
              <a:xfrm flipH="1">
                <a:off x="2918" y="3216"/>
                <a:ext cx="34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1" name="Line 47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91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2" name="Line 48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32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3" name="Line 49"/>
              <p:cNvSpPr>
                <a:spLocks noChangeShapeType="1"/>
              </p:cNvSpPr>
              <p:nvPr/>
            </p:nvSpPr>
            <p:spPr bwMode="auto">
              <a:xfrm flipH="1">
                <a:off x="2304" y="3216"/>
                <a:ext cx="614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4" name="Line 50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5" name="Text Box 51"/>
              <p:cNvSpPr txBox="1">
                <a:spLocks noChangeArrowheads="1"/>
              </p:cNvSpPr>
              <p:nvPr/>
            </p:nvSpPr>
            <p:spPr bwMode="auto">
              <a:xfrm>
                <a:off x="1920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406" name="Line 52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7" name="Text Box 53"/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08" name="Text Box 54"/>
              <p:cNvSpPr txBox="1">
                <a:spLocks noChangeArrowheads="1"/>
              </p:cNvSpPr>
              <p:nvPr/>
            </p:nvSpPr>
            <p:spPr bwMode="auto">
              <a:xfrm>
                <a:off x="244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409" name="Text Box 55"/>
              <p:cNvSpPr txBox="1">
                <a:spLocks noChangeArrowheads="1"/>
              </p:cNvSpPr>
              <p:nvPr/>
            </p:nvSpPr>
            <p:spPr bwMode="auto">
              <a:xfrm>
                <a:off x="2784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6410" name="Text Box 56"/>
              <p:cNvSpPr txBox="1">
                <a:spLocks noChangeArrowheads="1"/>
              </p:cNvSpPr>
              <p:nvPr/>
            </p:nvSpPr>
            <p:spPr bwMode="auto">
              <a:xfrm>
                <a:off x="3168" y="29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6411" name="Text Box 57"/>
              <p:cNvSpPr txBox="1">
                <a:spLocks noChangeArrowheads="1"/>
              </p:cNvSpPr>
              <p:nvPr/>
            </p:nvSpPr>
            <p:spPr bwMode="auto">
              <a:xfrm>
                <a:off x="1920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412" name="Text Box 58"/>
              <p:cNvSpPr txBox="1">
                <a:spLocks noChangeArrowheads="1"/>
              </p:cNvSpPr>
              <p:nvPr/>
            </p:nvSpPr>
            <p:spPr bwMode="auto">
              <a:xfrm>
                <a:off x="2208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13" name="Text Box 59"/>
              <p:cNvSpPr txBox="1">
                <a:spLocks noChangeArrowheads="1"/>
              </p:cNvSpPr>
              <p:nvPr/>
            </p:nvSpPr>
            <p:spPr bwMode="auto">
              <a:xfrm>
                <a:off x="2496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414" name="Text Box 60"/>
              <p:cNvSpPr txBox="1">
                <a:spLocks noChangeArrowheads="1"/>
              </p:cNvSpPr>
              <p:nvPr/>
            </p:nvSpPr>
            <p:spPr bwMode="auto">
              <a:xfrm>
                <a:off x="2832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6415" name="Text Box 61"/>
              <p:cNvSpPr txBox="1">
                <a:spLocks noChangeArrowheads="1"/>
              </p:cNvSpPr>
              <p:nvPr/>
            </p:nvSpPr>
            <p:spPr bwMode="auto">
              <a:xfrm>
                <a:off x="3168" y="36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6416" name="Text Box 62"/>
              <p:cNvSpPr txBox="1">
                <a:spLocks noChangeArrowheads="1"/>
              </p:cNvSpPr>
              <p:nvPr/>
            </p:nvSpPr>
            <p:spPr bwMode="auto">
              <a:xfrm>
                <a:off x="2304" y="3936"/>
                <a:ext cx="6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G=(X, Y)</a:t>
                </a:r>
              </a:p>
            </p:txBody>
          </p:sp>
          <p:sp>
            <p:nvSpPr>
              <p:cNvPr id="16417" name="Line 45"/>
              <p:cNvSpPr>
                <a:spLocks noChangeShapeType="1"/>
              </p:cNvSpPr>
              <p:nvPr/>
            </p:nvSpPr>
            <p:spPr bwMode="auto">
              <a:xfrm flipV="1">
                <a:off x="2304" y="321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394" name="Oval 63"/>
            <p:cNvSpPr>
              <a:spLocks noChangeArrowheads="1"/>
            </p:cNvSpPr>
            <p:nvPr/>
          </p:nvSpPr>
          <p:spPr bwMode="auto">
            <a:xfrm>
              <a:off x="2023" y="720"/>
              <a:ext cx="192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04928" name="Rectangle 64"/>
          <p:cNvSpPr>
            <a:spLocks noChangeArrowheads="1"/>
          </p:cNvSpPr>
          <p:nvPr/>
        </p:nvSpPr>
        <p:spPr bwMode="auto">
          <a:xfrm>
            <a:off x="457200" y="4856163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(b) N(S)={y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 =T,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无完美匹配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Group 75"/>
          <p:cNvGrpSpPr>
            <a:grpSpLocks/>
          </p:cNvGrpSpPr>
          <p:nvPr/>
        </p:nvGrpSpPr>
        <p:grpSpPr bwMode="auto">
          <a:xfrm>
            <a:off x="4267200" y="3213100"/>
            <a:ext cx="1436688" cy="1587500"/>
            <a:chOff x="1344" y="2785"/>
            <a:chExt cx="905" cy="1000"/>
          </a:xfrm>
        </p:grpSpPr>
        <p:sp>
          <p:nvSpPr>
            <p:cNvPr id="35" name="Line 70"/>
            <p:cNvSpPr>
              <a:spLocks noChangeShapeType="1"/>
            </p:cNvSpPr>
            <p:nvPr/>
          </p:nvSpPr>
          <p:spPr bwMode="auto">
            <a:xfrm flipV="1">
              <a:off x="1440" y="3264"/>
              <a:ext cx="432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 flipH="1" flipV="1">
              <a:off x="1872" y="2912"/>
              <a:ext cx="0" cy="3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1344" y="355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1872" y="321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9" name="Text Box 74"/>
            <p:cNvSpPr txBox="1">
              <a:spLocks noChangeArrowheads="1"/>
            </p:cNvSpPr>
            <p:nvPr/>
          </p:nvSpPr>
          <p:spPr bwMode="auto">
            <a:xfrm>
              <a:off x="1903" y="2785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22638" y="3748088"/>
            <a:ext cx="1098550" cy="677862"/>
            <a:chOff x="3322090" y="3747330"/>
            <a:chExt cx="1098551" cy="679188"/>
          </a:xfrm>
        </p:grpSpPr>
        <p:sp>
          <p:nvSpPr>
            <p:cNvPr id="40" name="Line 70"/>
            <p:cNvSpPr>
              <a:spLocks noChangeShapeType="1"/>
            </p:cNvSpPr>
            <p:nvPr/>
          </p:nvSpPr>
          <p:spPr bwMode="auto">
            <a:xfrm flipH="1" flipV="1">
              <a:off x="3717377" y="3973196"/>
              <a:ext cx="703264" cy="45332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3322090" y="3747330"/>
              <a:ext cx="549276" cy="370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22638" y="3154363"/>
            <a:ext cx="549275" cy="819150"/>
            <a:chOff x="3322089" y="3154289"/>
            <a:chExt cx="549275" cy="818535"/>
          </a:xfrm>
        </p:grpSpPr>
        <p:sp>
          <p:nvSpPr>
            <p:cNvPr id="43" name="Text Box 74"/>
            <p:cNvSpPr txBox="1">
              <a:spLocks noChangeArrowheads="1"/>
            </p:cNvSpPr>
            <p:nvPr/>
          </p:nvSpPr>
          <p:spPr bwMode="auto">
            <a:xfrm>
              <a:off x="3322089" y="3154289"/>
              <a:ext cx="549275" cy="369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 flipH="1" flipV="1">
              <a:off x="3717376" y="3414444"/>
              <a:ext cx="0" cy="5583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93" grpId="0"/>
      <p:bldP spid="804894" grpId="0"/>
      <p:bldP spid="804895" grpId="0"/>
      <p:bldP spid="8049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B065B0D-1E51-4F78-9798-3127A5D18F08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920" name="Rectangle 32"/>
          <p:cNvSpPr>
            <a:spLocks noChangeArrowheads="1"/>
          </p:cNvSpPr>
          <p:nvPr/>
        </p:nvSpPr>
        <p:spPr bwMode="auto">
          <a:xfrm>
            <a:off x="457200" y="1385888"/>
            <a:ext cx="80772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1) </a:t>
            </a:r>
            <a:r>
              <a:rPr lang="zh-CN" altLang="en-US" sz="2400"/>
              <a:t>最多循环</a:t>
            </a:r>
            <a:r>
              <a:rPr lang="en-US" altLang="zh-CN" sz="2400">
                <a:cs typeface="Times New Roman" panose="02020603050405020304" pitchFamily="18" charset="0"/>
              </a:rPr>
              <a:t>|X|</a:t>
            </a:r>
            <a:r>
              <a:rPr lang="zh-CN" altLang="en-US" sz="2400">
                <a:cs typeface="Times New Roman" panose="02020603050405020304" pitchFamily="18" charset="0"/>
              </a:rPr>
              <a:t>次可以找到完美匹配</a:t>
            </a:r>
            <a:r>
              <a:rPr lang="en-US" altLang="zh-CN" sz="2400">
                <a:cs typeface="Times New Roman" panose="02020603050405020304" pitchFamily="18" charset="0"/>
              </a:rPr>
              <a:t>; 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805921" name="Rectangle 33"/>
          <p:cNvSpPr>
            <a:spLocks noChangeArrowheads="1"/>
          </p:cNvSpPr>
          <p:nvPr/>
        </p:nvSpPr>
        <p:spPr bwMode="auto">
          <a:xfrm>
            <a:off x="457200" y="1874838"/>
            <a:ext cx="80772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2) </a:t>
            </a:r>
            <a:r>
              <a:rPr lang="zh-CN" altLang="en-US" sz="2400"/>
              <a:t>初始匹配最多扩张</a:t>
            </a:r>
            <a:r>
              <a:rPr lang="en-US" altLang="zh-CN" sz="2400">
                <a:cs typeface="Times New Roman" panose="02020603050405020304" pitchFamily="18" charset="0"/>
              </a:rPr>
              <a:t>|X|</a:t>
            </a:r>
            <a:r>
              <a:rPr lang="zh-CN" altLang="en-US" sz="2400">
                <a:cs typeface="Times New Roman" panose="02020603050405020304" pitchFamily="18" charset="0"/>
              </a:rPr>
              <a:t>次可以找到完美匹配</a:t>
            </a:r>
            <a:r>
              <a:rPr lang="en-US" altLang="zh-CN" sz="2400">
                <a:cs typeface="Times New Roman" panose="02020603050405020304" pitchFamily="18" charset="0"/>
              </a:rPr>
              <a:t>; 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805922" name="Rectangle 34"/>
          <p:cNvSpPr>
            <a:spLocks noChangeArrowheads="1"/>
          </p:cNvSpPr>
          <p:nvPr/>
        </p:nvSpPr>
        <p:spPr bwMode="auto">
          <a:xfrm>
            <a:off x="457200" y="2365375"/>
            <a:ext cx="80772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3) </a:t>
            </a:r>
            <a:r>
              <a:rPr lang="zh-CN" altLang="en-US" sz="2400"/>
              <a:t>每次生长树的生长至多</a:t>
            </a:r>
            <a:r>
              <a:rPr lang="en-US" altLang="zh-CN" sz="2400"/>
              <a:t>2|X|</a:t>
            </a:r>
            <a:r>
              <a:rPr lang="en-US" altLang="zh-CN" sz="2400">
                <a:cs typeface="Times New Roman" panose="02020603050405020304" pitchFamily="18" charset="0"/>
              </a:rPr>
              <a:t>−</a:t>
            </a:r>
            <a:r>
              <a:rPr lang="en-US" altLang="zh-CN" sz="2400"/>
              <a:t>1</a:t>
            </a:r>
            <a:r>
              <a:rPr lang="zh-CN" altLang="en-US" sz="2400"/>
              <a:t>次</a:t>
            </a:r>
            <a:r>
              <a:rPr lang="en-US" altLang="zh-CN" sz="2400"/>
              <a:t>.</a:t>
            </a:r>
            <a:endParaRPr lang="zh-CN" altLang="en-US" sz="2400"/>
          </a:p>
        </p:txBody>
      </p:sp>
      <p:sp>
        <p:nvSpPr>
          <p:cNvPr id="805923" name="Rectangle 35"/>
          <p:cNvSpPr>
            <a:spLocks noChangeArrowheads="1"/>
          </p:cNvSpPr>
          <p:nvPr/>
        </p:nvSpPr>
        <p:spPr bwMode="auto">
          <a:xfrm>
            <a:off x="457200" y="28114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算法复杂性为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O(|X|</a:t>
            </a:r>
            <a:r>
              <a:rPr lang="en-US" altLang="zh-CN" sz="2400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是好算法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925" name="Rectangle 37"/>
          <p:cNvSpPr>
            <a:spLocks noChangeArrowheads="1"/>
          </p:cNvSpPr>
          <p:nvPr/>
        </p:nvSpPr>
        <p:spPr bwMode="auto">
          <a:xfrm>
            <a:off x="452438" y="3333750"/>
            <a:ext cx="808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二部图中寻找最大匹配</a:t>
            </a:r>
          </a:p>
        </p:txBody>
      </p:sp>
      <p:sp>
        <p:nvSpPr>
          <p:cNvPr id="805926" name="Rectangle 38"/>
          <p:cNvSpPr>
            <a:spLocks noChangeArrowheads="1"/>
          </p:cNvSpPr>
          <p:nvPr/>
        </p:nvSpPr>
        <p:spPr bwMode="auto">
          <a:xfrm>
            <a:off x="460374" y="3905250"/>
            <a:ext cx="8074025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问题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在一般二部图上求最大匹配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M.</a:t>
            </a:r>
          </a:p>
        </p:txBody>
      </p:sp>
      <p:sp>
        <p:nvSpPr>
          <p:cNvPr id="805927" name="Rectangle 39"/>
          <p:cNvSpPr>
            <a:spLocks noChangeArrowheads="1"/>
          </p:cNvSpPr>
          <p:nvPr/>
        </p:nvSpPr>
        <p:spPr bwMode="auto">
          <a:xfrm>
            <a:off x="460375" y="4424363"/>
            <a:ext cx="80740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分析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使用匈牙利算法求完美匹配时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当在扎根于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的交错树上有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|N(S)|&lt;|S|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Hall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算法停止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要求出最大匹配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应该继续检查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X−S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是否为空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如果不为空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则检查是否在其上有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一直到所有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非饱和点均没有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可扩路才停止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65"/>
          <p:cNvSpPr>
            <a:spLocks noChangeArrowheads="1"/>
          </p:cNvSpPr>
          <p:nvPr/>
        </p:nvSpPr>
        <p:spPr bwMode="auto">
          <a:xfrm>
            <a:off x="457200" y="8699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(5)</a:t>
            </a:r>
            <a:r>
              <a:rPr lang="zh-CN" altLang="en-US" sz="2400" dirty="0">
                <a:solidFill>
                  <a:srgbClr val="2B51AA"/>
                </a:solidFill>
              </a:rPr>
              <a:t>   匈牙利算法复杂性分析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0" grpId="0" animBg="1"/>
      <p:bldP spid="805921" grpId="0" animBg="1"/>
      <p:bldP spid="805922" grpId="0" animBg="1"/>
      <p:bldP spid="805923" grpId="0"/>
      <p:bldP spid="805925" grpId="0"/>
      <p:bldP spid="805926" grpId="0" animBg="1"/>
      <p:bldP spid="80592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F206DBD-84BC-4092-9B37-7432E6D5B0C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6918" name="Rectangle 6"/>
          <p:cNvSpPr>
            <a:spLocks noChangeArrowheads="1"/>
          </p:cNvSpPr>
          <p:nvPr/>
        </p:nvSpPr>
        <p:spPr bwMode="auto">
          <a:xfrm>
            <a:off x="315913" y="107791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2B51AA"/>
                </a:solidFill>
              </a:rPr>
              <a:t>二部图中寻找最大匹配算法</a:t>
            </a:r>
            <a:r>
              <a:rPr lang="en-US" altLang="zh-CN" sz="2800" dirty="0">
                <a:solidFill>
                  <a:srgbClr val="2B51AA"/>
                </a:solidFill>
              </a:rPr>
              <a:t>: </a:t>
            </a:r>
          </a:p>
        </p:txBody>
      </p:sp>
      <p:sp>
        <p:nvSpPr>
          <p:cNvPr id="806921" name="Rectangle 9"/>
          <p:cNvSpPr>
            <a:spLocks noChangeArrowheads="1"/>
          </p:cNvSpPr>
          <p:nvPr/>
        </p:nvSpPr>
        <p:spPr bwMode="auto">
          <a:xfrm>
            <a:off x="315913" y="16049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G=(X, Y)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的初始匹配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06922" name="Rectangle 10"/>
          <p:cNvSpPr>
            <a:spLocks noChangeArrowheads="1"/>
          </p:cNvSpPr>
          <p:nvPr/>
        </p:nvSpPr>
        <p:spPr bwMode="auto">
          <a:xfrm>
            <a:off x="315913" y="21367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(1)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;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6923" name="Rectangle 11"/>
          <p:cNvSpPr>
            <a:spLocks noChangeArrowheads="1"/>
          </p:cNvSpPr>
          <p:nvPr/>
        </p:nvSpPr>
        <p:spPr bwMode="auto">
          <a:xfrm>
            <a:off x="315913" y="2667000"/>
            <a:ext cx="7772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X−S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已经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饱和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停止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X−S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中的一非饱和顶点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S=S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{u}.</a:t>
            </a:r>
          </a:p>
        </p:txBody>
      </p:sp>
      <p:sp>
        <p:nvSpPr>
          <p:cNvPr id="806924" name="Rectangle 12"/>
          <p:cNvSpPr>
            <a:spLocks noChangeArrowheads="1"/>
          </p:cNvSpPr>
          <p:nvPr/>
        </p:nvSpPr>
        <p:spPr bwMode="auto">
          <a:xfrm>
            <a:off x="315913" y="35163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(3)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N(S)=T,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转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(5);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N(S)−T.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6925" name="Rectangle 13"/>
          <p:cNvSpPr>
            <a:spLocks noChangeArrowheads="1"/>
          </p:cNvSpPr>
          <p:nvPr/>
        </p:nvSpPr>
        <p:spPr bwMode="auto">
          <a:xfrm>
            <a:off x="315913" y="411480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(4)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饱和的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yz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S=S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{z},  T=T∪{y},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转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(3);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(u, y)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交错路是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可扩路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M=M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E(P),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转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(1).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6926" name="Rectangle 14"/>
          <p:cNvSpPr>
            <a:spLocks noChangeArrowheads="1"/>
          </p:cNvSpPr>
          <p:nvPr/>
        </p:nvSpPr>
        <p:spPr bwMode="auto">
          <a:xfrm>
            <a:off x="315913" y="50482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(5)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X−S=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停止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否则转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(2).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8" grpId="0"/>
      <p:bldP spid="806921" grpId="0"/>
      <p:bldP spid="806922" grpId="0"/>
      <p:bldP spid="806923" grpId="0"/>
      <p:bldP spid="806924" grpId="0"/>
      <p:bldP spid="806925" grpId="0"/>
      <p:bldP spid="8069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6913" y="63246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234863D-7F40-43AA-AAAF-D8ADFC2A87E5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7945" name="Text Box 9"/>
          <p:cNvSpPr txBox="1">
            <a:spLocks noChangeArrowheads="1"/>
          </p:cNvSpPr>
          <p:nvPr/>
        </p:nvSpPr>
        <p:spPr bwMode="auto">
          <a:xfrm>
            <a:off x="341313" y="782638"/>
            <a:ext cx="670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最优匹配算法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341313" y="12985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1 </a:t>
            </a:r>
            <a:r>
              <a:rPr lang="zh-CN" altLang="en-US" sz="2400" dirty="0">
                <a:solidFill>
                  <a:srgbClr val="2B51AA"/>
                </a:solidFill>
              </a:rPr>
              <a:t>   问题</a:t>
            </a:r>
            <a:endParaRPr lang="en-US" altLang="zh-CN" sz="2400" dirty="0">
              <a:solidFill>
                <a:srgbClr val="2B51AA"/>
              </a:solidFill>
            </a:endParaRP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341313" y="1810141"/>
            <a:ext cx="8489950" cy="36933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G=(X, Y)</a:t>
            </a:r>
            <a:r>
              <a:rPr lang="zh-CN" altLang="en-US" sz="2400" dirty="0" smtClean="0"/>
              <a:t>是边赋权完全二部图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X={x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41313" y="2186543"/>
            <a:ext cx="8489950" cy="738664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Y={y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y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},  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=w(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).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中求出一个具有最大权值的完美匹配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41313" y="3413125"/>
            <a:ext cx="84899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在匈牙利算法的基础上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Kuhn(1955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Munkres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(1957)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提出了上面问题的好算法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41313" y="4227513"/>
            <a:ext cx="8489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Harold W. Kuhn(1925-2014), Princeton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University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杰出教授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(Nash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的研究生同学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因合作创立约束优化问题的 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Karush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-Kuhn-Tucker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最优性条件而闻名于世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1980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年获冯诺依曼奖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41313" y="5427663"/>
            <a:ext cx="84899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1953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Kuhn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参加在加州大学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(Los)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数值分析研究所举办的组合优化研讨会时结识了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Tompkins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他正在考虑最优分派问题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由于计算量大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当时计算机也无法求解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他放弃了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1313" y="2987675"/>
            <a:ext cx="8489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由于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n,n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n!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个不同完美匹配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所以枚举计算量是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n!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5" grpId="0"/>
      <p:bldP spid="807946" grpId="0"/>
      <p:bldP spid="807947" grpId="0" animBg="1"/>
      <p:bldP spid="807948" grpId="0" animBg="1"/>
      <p:bldP spid="807950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2B7D75E-EA1E-4CFE-B79D-3161B3528928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852488"/>
            <a:ext cx="88280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Kuhn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正在阅读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König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的图论专著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发现二部图的匹配等价于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0-1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分派问题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有组合算法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Kuhn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发现了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Egerv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á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用匈牙利语写的一篇论文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会后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他买了一本匈牙利语词典和语法书试着翻译该文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此文里有一种方法可以将一般分派问题转化为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0-1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分派问题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当年秋天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Kuhn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König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的最大匹配算法和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Egerv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á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的转化方法成功求出了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n=12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的几个问题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均不超过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小时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他相信算法是“好的”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不久后被证明是多项式的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为了表达受到两位匈牙利数学家的启发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他将新算法命名为“匈牙利算法”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" y="3838575"/>
            <a:ext cx="8828088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2006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有人发现德国数学家 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Carl Jacobi(1804-1851)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对分派问题也有研究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但他的求解方法直到去世后才用拉丁文于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1890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年正式发表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Kuhn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在加拿大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Concordia University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举办的一个研讨会上对此次发现作了题为“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The Hungarian Method for the Assignment Problem and How Jacobi Beat Me by 100 Years”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的报告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2400" y="5778500"/>
            <a:ext cx="88280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James 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Munkres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(1930-) MIT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杰出教授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主要研究领域为拓扑学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著有</a:t>
            </a:r>
            <a:r>
              <a:rPr lang="zh-CN" altLang="en-US" sz="2400" dirty="0" smtClean="0">
                <a:solidFill>
                  <a:srgbClr val="C00000"/>
                </a:solidFill>
              </a:rPr>
              <a:t>拓扑学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rgbClr val="C00000"/>
                </a:solidFill>
              </a:rPr>
              <a:t>基本代数拓扑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等教材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4700" y="6382407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D957045-7C7F-4460-9F4A-661887720ACD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304800" y="1546878"/>
            <a:ext cx="8305800" cy="83099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00"/>
                </a:solidFill>
              </a:rPr>
              <a:t>定义</a:t>
            </a:r>
            <a:r>
              <a:rPr lang="en-US" altLang="zh-CN" sz="2400" dirty="0" smtClean="0">
                <a:solidFill>
                  <a:srgbClr val="FF6600"/>
                </a:solidFill>
              </a:rPr>
              <a:t>2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G=(X,Y)</a:t>
            </a:r>
            <a:r>
              <a:rPr lang="zh-CN" altLang="en-US" sz="2400" dirty="0" smtClean="0"/>
              <a:t>是边赋</a:t>
            </a:r>
            <a:r>
              <a:rPr lang="zh-CN" altLang="en-US" sz="2400" dirty="0"/>
              <a:t>权</a:t>
            </a:r>
            <a:r>
              <a:rPr lang="zh-CN" altLang="en-US" sz="2400" dirty="0" smtClean="0"/>
              <a:t>完全二部图</a:t>
            </a:r>
            <a:r>
              <a:rPr lang="en-US" altLang="zh-CN" sz="2400" dirty="0" smtClean="0"/>
              <a:t>.  </a:t>
            </a:r>
            <a:r>
              <a:rPr lang="zh-CN" altLang="en-US" sz="2400" dirty="0" smtClean="0"/>
              <a:t>若对任意的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X,  y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Y, 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: </a:t>
            </a:r>
            <a:endParaRPr lang="zh-CN" altLang="en-US" sz="2400" dirty="0" smtClean="0"/>
          </a:p>
        </p:txBody>
      </p:sp>
      <p:graphicFrame>
        <p:nvGraphicFramePr>
          <p:cNvPr id="808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37870"/>
              </p:ext>
            </p:extLst>
          </p:nvPr>
        </p:nvGraphicFramePr>
        <p:xfrm>
          <a:off x="3124200" y="2387519"/>
          <a:ext cx="236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3" imgW="1167893" imgH="203112" progId="Equation.DSMT4">
                  <p:embed/>
                </p:oleObj>
              </mc:Choice>
              <mc:Fallback>
                <p:oleObj name="Equation" r:id="rId3" imgW="1167893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87519"/>
                        <a:ext cx="23622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0" name="Rectangle 10"/>
          <p:cNvSpPr>
            <a:spLocks noChangeArrowheads="1"/>
          </p:cNvSpPr>
          <p:nvPr/>
        </p:nvSpPr>
        <p:spPr bwMode="auto">
          <a:xfrm>
            <a:off x="304800" y="2797324"/>
            <a:ext cx="8305800" cy="46166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称 </a:t>
            </a:r>
            <a:r>
              <a:rPr lang="en-US" altLang="zh-CN" sz="2400" i="1" dirty="0" smtClean="0"/>
              <a:t>l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可行顶点标号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feasible vertex labelling</a:t>
            </a:r>
            <a:r>
              <a:rPr lang="en-US" altLang="zh-CN" sz="2400" dirty="0" smtClean="0"/>
              <a:t>).</a:t>
            </a:r>
            <a:endParaRPr lang="zh-CN" altLang="en-US" sz="2400" dirty="0" smtClean="0"/>
          </a:p>
        </p:txBody>
      </p:sp>
      <p:sp>
        <p:nvSpPr>
          <p:cNvPr id="808971" name="Rectangle 11"/>
          <p:cNvSpPr>
            <a:spLocks noChangeArrowheads="1"/>
          </p:cNvSpPr>
          <p:nvPr/>
        </p:nvSpPr>
        <p:spPr bwMode="auto">
          <a:xfrm>
            <a:off x="307975" y="3567113"/>
            <a:ext cx="8305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任意的赋权完全二部图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的可行顶点标号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事实上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08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67711"/>
              </p:ext>
            </p:extLst>
          </p:nvPr>
        </p:nvGraphicFramePr>
        <p:xfrm>
          <a:off x="2432050" y="4456906"/>
          <a:ext cx="3517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5" imgW="1739900" imgH="558800" progId="Equation.DSMT4">
                  <p:embed/>
                </p:oleObj>
              </mc:Choice>
              <mc:Fallback>
                <p:oleObj name="Equation" r:id="rId5" imgW="1739900" imgH="55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56906"/>
                        <a:ext cx="3517900" cy="1047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3" name="Rectangle 13"/>
          <p:cNvSpPr>
            <a:spLocks noChangeArrowheads="1"/>
          </p:cNvSpPr>
          <p:nvPr/>
        </p:nvSpPr>
        <p:spPr bwMode="auto">
          <a:xfrm>
            <a:off x="304800" y="5562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的一个可行顶点标号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04800" y="10668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可行顶点标号与相等子图</a:t>
            </a:r>
            <a:endParaRPr lang="en-US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8" grpId="0" animBg="1"/>
      <p:bldP spid="808970" grpId="0" animBg="1"/>
      <p:bldP spid="808971" grpId="0"/>
      <p:bldP spid="80897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A99A90F-F1B5-4BC9-AE4D-49C40F3DD518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381000" y="1022350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00"/>
                </a:solidFill>
              </a:rPr>
              <a:t>定义</a:t>
            </a:r>
            <a:r>
              <a:rPr lang="en-US" altLang="zh-CN" sz="2400" dirty="0" smtClean="0">
                <a:solidFill>
                  <a:srgbClr val="FF6600"/>
                </a:solidFill>
              </a:rPr>
              <a:t>3 </a:t>
            </a:r>
            <a:r>
              <a:rPr lang="zh-CN" altLang="en-US" sz="2400" dirty="0" smtClean="0"/>
              <a:t>设 </a:t>
            </a:r>
            <a:r>
              <a:rPr lang="en-US" altLang="zh-CN" sz="2400" i="1" dirty="0" smtClean="0"/>
              <a:t>l </a:t>
            </a:r>
            <a:r>
              <a:rPr lang="zh-CN" altLang="en-US" sz="2400" dirty="0" smtClean="0"/>
              <a:t>是赋权完全二部图</a:t>
            </a:r>
            <a:r>
              <a:rPr lang="en-US" altLang="zh-CN" sz="2400" dirty="0" smtClean="0"/>
              <a:t>G=(X, Y)</a:t>
            </a:r>
            <a:r>
              <a:rPr lang="zh-CN" altLang="en-US" sz="2400" dirty="0" smtClean="0"/>
              <a:t>的可行顶点标号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令</a:t>
            </a:r>
            <a:r>
              <a:rPr lang="en-US" altLang="zh-CN" sz="2400" dirty="0" smtClean="0"/>
              <a:t>: </a:t>
            </a:r>
            <a:endParaRPr lang="zh-CN" altLang="en-US" sz="2400" dirty="0" smtClean="0"/>
          </a:p>
        </p:txBody>
      </p:sp>
      <p:sp>
        <p:nvSpPr>
          <p:cNvPr id="809991" name="Rectangle 7"/>
          <p:cNvSpPr>
            <a:spLocks noChangeArrowheads="1"/>
          </p:cNvSpPr>
          <p:nvPr/>
        </p:nvSpPr>
        <p:spPr bwMode="auto">
          <a:xfrm>
            <a:off x="381000" y="2135188"/>
            <a:ext cx="83058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称</a:t>
            </a:r>
            <a:r>
              <a:rPr lang="en-US" altLang="zh-CN" sz="2400" dirty="0" err="1" smtClean="0"/>
              <a:t>G</a:t>
            </a:r>
            <a:r>
              <a:rPr lang="en-US" altLang="zh-CN" sz="2400" i="1" baseline="-25000" dirty="0" err="1" smtClean="0"/>
              <a:t>l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 smtClean="0"/>
              <a:t>= G[E</a:t>
            </a:r>
            <a:r>
              <a:rPr lang="en-US" altLang="zh-CN" sz="2400" i="1" baseline="-25000" dirty="0" smtClean="0"/>
              <a:t>l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的对应于</a:t>
            </a:r>
            <a:r>
              <a:rPr lang="en-US" altLang="zh-CN" sz="2400" i="1" dirty="0" smtClean="0"/>
              <a:t>l 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相等子图</a:t>
            </a:r>
            <a:r>
              <a:rPr lang="en-US" altLang="zh-CN" sz="2400" b="0" dirty="0" smtClean="0"/>
              <a:t>(equality subgraph).</a:t>
            </a:r>
            <a:endParaRPr lang="zh-CN" altLang="en-US" sz="2400" b="0" dirty="0" smtClean="0"/>
          </a:p>
        </p:txBody>
      </p:sp>
      <p:graphicFrame>
        <p:nvGraphicFramePr>
          <p:cNvPr id="809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537153"/>
              </p:ext>
            </p:extLst>
          </p:nvPr>
        </p:nvGraphicFramePr>
        <p:xfrm>
          <a:off x="2293938" y="1535113"/>
          <a:ext cx="45450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3" imgW="2247900" imgH="279400" progId="Equation.DSMT4">
                  <p:embed/>
                </p:oleObj>
              </mc:Choice>
              <mc:Fallback>
                <p:oleObj name="Equation" r:id="rId3" imgW="22479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535113"/>
                        <a:ext cx="4545012" cy="523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3" name="Rectangle 9"/>
          <p:cNvSpPr>
            <a:spLocks noChangeArrowheads="1"/>
          </p:cNvSpPr>
          <p:nvPr/>
        </p:nvSpPr>
        <p:spPr bwMode="auto">
          <a:xfrm>
            <a:off x="381000" y="2743200"/>
            <a:ext cx="8305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2B51AA"/>
                </a:solidFill>
              </a:rPr>
              <a:t>例</a:t>
            </a:r>
            <a:r>
              <a:rPr lang="en-US" altLang="zh-CN" sz="2400" dirty="0" smtClean="0">
                <a:solidFill>
                  <a:srgbClr val="2B51AA"/>
                </a:solidFill>
              </a:rPr>
              <a:t>2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设如下矩阵是赋权完全二部图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的权值矩阵并注明了一种可行顶点标号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l.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0006" name="Group 22"/>
          <p:cNvGrpSpPr>
            <a:grpSpLocks/>
          </p:cNvGrpSpPr>
          <p:nvPr/>
        </p:nvGrpSpPr>
        <p:grpSpPr bwMode="auto">
          <a:xfrm>
            <a:off x="754063" y="3679825"/>
            <a:ext cx="3368675" cy="2438400"/>
            <a:chOff x="384" y="2352"/>
            <a:chExt cx="2122" cy="1536"/>
          </a:xfrm>
        </p:grpSpPr>
        <p:graphicFrame>
          <p:nvGraphicFramePr>
            <p:cNvPr id="2153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516159"/>
                </p:ext>
              </p:extLst>
            </p:nvPr>
          </p:nvGraphicFramePr>
          <p:xfrm>
            <a:off x="384" y="2352"/>
            <a:ext cx="1827" cy="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name="Equation" r:id="rId5" imgW="1435100" imgH="1143000" progId="Equation.DSMT4">
                    <p:embed/>
                  </p:oleObj>
                </mc:Choice>
                <mc:Fallback>
                  <p:oleObj name="Equation" r:id="rId5" imgW="1435100" imgH="1143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52"/>
                          <a:ext cx="1827" cy="135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Text Box 12"/>
            <p:cNvSpPr txBox="1">
              <a:spLocks noChangeArrowheads="1"/>
            </p:cNvSpPr>
            <p:nvPr/>
          </p:nvSpPr>
          <p:spPr bwMode="auto">
            <a:xfrm>
              <a:off x="816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1538" name="Text Box 13"/>
            <p:cNvSpPr txBox="1">
              <a:spLocks noChangeArrowheads="1"/>
            </p:cNvSpPr>
            <p:nvPr/>
          </p:nvSpPr>
          <p:spPr bwMode="auto">
            <a:xfrm>
              <a:off x="1104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1539" name="Text Box 14"/>
            <p:cNvSpPr txBox="1">
              <a:spLocks noChangeArrowheads="1"/>
            </p:cNvSpPr>
            <p:nvPr/>
          </p:nvSpPr>
          <p:spPr bwMode="auto">
            <a:xfrm>
              <a:off x="1392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1540" name="Text Box 15"/>
            <p:cNvSpPr txBox="1">
              <a:spLocks noChangeArrowheads="1"/>
            </p:cNvSpPr>
            <p:nvPr/>
          </p:nvSpPr>
          <p:spPr bwMode="auto">
            <a:xfrm>
              <a:off x="1680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1541" name="Text Box 16"/>
            <p:cNvSpPr txBox="1">
              <a:spLocks noChangeArrowheads="1"/>
            </p:cNvSpPr>
            <p:nvPr/>
          </p:nvSpPr>
          <p:spPr bwMode="auto">
            <a:xfrm>
              <a:off x="1920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1542" name="Text Box 17"/>
            <p:cNvSpPr txBox="1">
              <a:spLocks noChangeArrowheads="1"/>
            </p:cNvSpPr>
            <p:nvPr/>
          </p:nvSpPr>
          <p:spPr bwMode="auto">
            <a:xfrm>
              <a:off x="2256" y="235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5</a:t>
              </a:r>
            </a:p>
          </p:txBody>
        </p:sp>
        <p:sp>
          <p:nvSpPr>
            <p:cNvPr id="21543" name="Text Box 18"/>
            <p:cNvSpPr txBox="1">
              <a:spLocks noChangeArrowheads="1"/>
            </p:cNvSpPr>
            <p:nvPr/>
          </p:nvSpPr>
          <p:spPr bwMode="auto">
            <a:xfrm>
              <a:off x="2256" y="292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4</a:t>
              </a:r>
            </a:p>
          </p:txBody>
        </p:sp>
        <p:sp>
          <p:nvSpPr>
            <p:cNvPr id="21544" name="Text Box 19"/>
            <p:cNvSpPr txBox="1">
              <a:spLocks noChangeArrowheads="1"/>
            </p:cNvSpPr>
            <p:nvPr/>
          </p:nvSpPr>
          <p:spPr bwMode="auto">
            <a:xfrm>
              <a:off x="2256" y="264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2</a:t>
              </a:r>
            </a:p>
          </p:txBody>
        </p:sp>
        <p:sp>
          <p:nvSpPr>
            <p:cNvPr id="21545" name="Text Box 20"/>
            <p:cNvSpPr txBox="1">
              <a:spLocks noChangeArrowheads="1"/>
            </p:cNvSpPr>
            <p:nvPr/>
          </p:nvSpPr>
          <p:spPr bwMode="auto">
            <a:xfrm>
              <a:off x="2256" y="316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1</a:t>
              </a:r>
            </a:p>
          </p:txBody>
        </p:sp>
        <p:sp>
          <p:nvSpPr>
            <p:cNvPr id="21546" name="Text Box 21"/>
            <p:cNvSpPr txBox="1">
              <a:spLocks noChangeArrowheads="1"/>
            </p:cNvSpPr>
            <p:nvPr/>
          </p:nvSpPr>
          <p:spPr bwMode="auto">
            <a:xfrm>
              <a:off x="2256" y="34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3</a:t>
              </a:r>
            </a:p>
          </p:txBody>
        </p:sp>
      </p:grp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4953000" y="3886200"/>
            <a:ext cx="2378075" cy="1893888"/>
            <a:chOff x="3168" y="2448"/>
            <a:chExt cx="1498" cy="1193"/>
          </a:xfrm>
        </p:grpSpPr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3552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38" name="Line 29"/>
            <p:cNvSpPr>
              <a:spLocks noChangeShapeType="1"/>
            </p:cNvSpPr>
            <p:nvPr/>
          </p:nvSpPr>
          <p:spPr bwMode="auto">
            <a:xfrm>
              <a:off x="3840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39" name="Line 30"/>
            <p:cNvSpPr>
              <a:spLocks noChangeShapeType="1"/>
            </p:cNvSpPr>
            <p:nvPr/>
          </p:nvSpPr>
          <p:spPr bwMode="auto">
            <a:xfrm>
              <a:off x="4512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0" name="Line 31"/>
            <p:cNvSpPr>
              <a:spLocks noChangeShapeType="1"/>
            </p:cNvSpPr>
            <p:nvPr/>
          </p:nvSpPr>
          <p:spPr bwMode="auto">
            <a:xfrm>
              <a:off x="3264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1" name="Line 32"/>
            <p:cNvSpPr>
              <a:spLocks noChangeShapeType="1"/>
            </p:cNvSpPr>
            <p:nvPr/>
          </p:nvSpPr>
          <p:spPr bwMode="auto">
            <a:xfrm flipV="1">
              <a:off x="3552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 flipH="1">
              <a:off x="4176" y="2688"/>
              <a:ext cx="336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 flipH="1">
              <a:off x="3840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4" name="Line 36"/>
            <p:cNvSpPr>
              <a:spLocks noChangeShapeType="1"/>
            </p:cNvSpPr>
            <p:nvPr/>
          </p:nvSpPr>
          <p:spPr bwMode="auto">
            <a:xfrm flipH="1"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45" name="Text Box 38"/>
            <p:cNvSpPr txBox="1">
              <a:spLocks noChangeArrowheads="1"/>
            </p:cNvSpPr>
            <p:nvPr/>
          </p:nvSpPr>
          <p:spPr bwMode="auto">
            <a:xfrm>
              <a:off x="3168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2546" name="Text Box 40"/>
            <p:cNvSpPr txBox="1">
              <a:spLocks noChangeArrowheads="1"/>
            </p:cNvSpPr>
            <p:nvPr/>
          </p:nvSpPr>
          <p:spPr bwMode="auto">
            <a:xfrm>
              <a:off x="345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2547" name="Text Box 41"/>
            <p:cNvSpPr txBox="1">
              <a:spLocks noChangeArrowheads="1"/>
            </p:cNvSpPr>
            <p:nvPr/>
          </p:nvSpPr>
          <p:spPr bwMode="auto">
            <a:xfrm>
              <a:off x="369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2548" name="Text Box 42"/>
            <p:cNvSpPr txBox="1">
              <a:spLocks noChangeArrowheads="1"/>
            </p:cNvSpPr>
            <p:nvPr/>
          </p:nvSpPr>
          <p:spPr bwMode="auto">
            <a:xfrm>
              <a:off x="4032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2549" name="Text Box 43"/>
            <p:cNvSpPr txBox="1">
              <a:spLocks noChangeArrowheads="1"/>
            </p:cNvSpPr>
            <p:nvPr/>
          </p:nvSpPr>
          <p:spPr bwMode="auto">
            <a:xfrm>
              <a:off x="441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2550" name="Text Box 44"/>
            <p:cNvSpPr txBox="1">
              <a:spLocks noChangeArrowheads="1"/>
            </p:cNvSpPr>
            <p:nvPr/>
          </p:nvSpPr>
          <p:spPr bwMode="auto">
            <a:xfrm>
              <a:off x="3168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2551" name="Text Box 45"/>
            <p:cNvSpPr txBox="1">
              <a:spLocks noChangeArrowheads="1"/>
            </p:cNvSpPr>
            <p:nvPr/>
          </p:nvSpPr>
          <p:spPr bwMode="auto">
            <a:xfrm>
              <a:off x="345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2552" name="Text Box 46"/>
            <p:cNvSpPr txBox="1">
              <a:spLocks noChangeArrowheads="1"/>
            </p:cNvSpPr>
            <p:nvPr/>
          </p:nvSpPr>
          <p:spPr bwMode="auto">
            <a:xfrm>
              <a:off x="3744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2553" name="Text Box 47"/>
            <p:cNvSpPr txBox="1">
              <a:spLocks noChangeArrowheads="1"/>
            </p:cNvSpPr>
            <p:nvPr/>
          </p:nvSpPr>
          <p:spPr bwMode="auto">
            <a:xfrm>
              <a:off x="4080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2554" name="Text Box 48"/>
            <p:cNvSpPr txBox="1">
              <a:spLocks noChangeArrowheads="1"/>
            </p:cNvSpPr>
            <p:nvPr/>
          </p:nvSpPr>
          <p:spPr bwMode="auto">
            <a:xfrm>
              <a:off x="441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2555" name="Text Box 49"/>
            <p:cNvSpPr txBox="1">
              <a:spLocks noChangeArrowheads="1"/>
            </p:cNvSpPr>
            <p:nvPr/>
          </p:nvSpPr>
          <p:spPr bwMode="auto">
            <a:xfrm>
              <a:off x="3552" y="3408"/>
              <a:ext cx="6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=(X,Y)</a:t>
              </a:r>
            </a:p>
          </p:txBody>
        </p:sp>
        <p:sp>
          <p:nvSpPr>
            <p:cNvPr id="22556" name="Line 51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57" name="Line 52"/>
            <p:cNvSpPr>
              <a:spLocks noChangeShapeType="1"/>
            </p:cNvSpPr>
            <p:nvPr/>
          </p:nvSpPr>
          <p:spPr bwMode="auto">
            <a:xfrm>
              <a:off x="3264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58" name="Line 53"/>
            <p:cNvSpPr>
              <a:spLocks noChangeShapeType="1"/>
            </p:cNvSpPr>
            <p:nvPr/>
          </p:nvSpPr>
          <p:spPr bwMode="auto">
            <a:xfrm>
              <a:off x="3552" y="2688"/>
              <a:ext cx="624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>
              <a:off x="3552" y="2688"/>
              <a:ext cx="96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09991" grpId="0" animBg="1"/>
      <p:bldP spid="8099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A1923CA-9FDF-4AF6-9ED5-5E5CE749BF22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1010" name="Rectangle 2"/>
          <p:cNvSpPr>
            <a:spLocks noChangeArrowheads="1"/>
          </p:cNvSpPr>
          <p:nvPr/>
        </p:nvSpPr>
        <p:spPr bwMode="auto">
          <a:xfrm>
            <a:off x="381000" y="958850"/>
            <a:ext cx="830580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00"/>
                </a:solidFill>
              </a:rPr>
              <a:t>定理</a:t>
            </a:r>
            <a:r>
              <a:rPr lang="en-US" altLang="zh-CN" sz="2400" dirty="0" smtClean="0">
                <a:solidFill>
                  <a:srgbClr val="FF6600"/>
                </a:solidFill>
              </a:rPr>
              <a:t>1 </a:t>
            </a:r>
            <a:r>
              <a:rPr lang="zh-CN" altLang="en-US" sz="2400" dirty="0" smtClean="0"/>
              <a:t>设 </a:t>
            </a:r>
            <a:r>
              <a:rPr lang="en-US" altLang="zh-CN" sz="2400" i="1" dirty="0" smtClean="0"/>
              <a:t>l </a:t>
            </a:r>
            <a:r>
              <a:rPr lang="zh-CN" altLang="en-US" sz="2400" dirty="0" smtClean="0"/>
              <a:t>是赋权完全二部图</a:t>
            </a:r>
            <a:r>
              <a:rPr lang="en-US" altLang="zh-CN" sz="2400" dirty="0" smtClean="0"/>
              <a:t>G=(X,  Y)</a:t>
            </a:r>
            <a:r>
              <a:rPr lang="zh-CN" altLang="en-US" sz="2400" dirty="0" smtClean="0"/>
              <a:t>的可行顶点标号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若相等子图</a:t>
            </a:r>
            <a:r>
              <a:rPr lang="en-US" altLang="zh-CN" sz="2400" dirty="0" err="1" smtClean="0"/>
              <a:t>G</a:t>
            </a:r>
            <a:r>
              <a:rPr lang="en-US" altLang="zh-CN" sz="2400" i="1" baseline="-25000" dirty="0" err="1" smtClean="0"/>
              <a:t>l</a:t>
            </a:r>
            <a:r>
              <a:rPr lang="zh-CN" altLang="en-US" sz="2400" dirty="0" smtClean="0"/>
              <a:t>有完美匹配</a:t>
            </a:r>
            <a:r>
              <a:rPr lang="en-US" altLang="zh-CN" sz="2400" dirty="0" smtClean="0"/>
              <a:t>M*,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M*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的最优匹配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  <p:sp>
        <p:nvSpPr>
          <p:cNvPr id="811050" name="Rectangle 42"/>
          <p:cNvSpPr>
            <a:spLocks noChangeArrowheads="1"/>
          </p:cNvSpPr>
          <p:nvPr/>
        </p:nvSpPr>
        <p:spPr bwMode="auto">
          <a:xfrm>
            <a:off x="381000" y="1828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M*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10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32515"/>
              </p:ext>
            </p:extLst>
          </p:nvPr>
        </p:nvGraphicFramePr>
        <p:xfrm>
          <a:off x="2481263" y="2333625"/>
          <a:ext cx="3724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3" imgW="1841500" imgH="355600" progId="Equation.DSMT4">
                  <p:embed/>
                </p:oleObj>
              </mc:Choice>
              <mc:Fallback>
                <p:oleObj name="Equation" r:id="rId3" imgW="1841500" imgH="355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333625"/>
                        <a:ext cx="3724275" cy="666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52" name="Rectangle 44"/>
          <p:cNvSpPr>
            <a:spLocks noChangeArrowheads="1"/>
          </p:cNvSpPr>
          <p:nvPr/>
        </p:nvSpPr>
        <p:spPr bwMode="auto">
          <a:xfrm>
            <a:off x="381000" y="3200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的任一完美匹配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10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195226"/>
              </p:ext>
            </p:extLst>
          </p:nvPr>
        </p:nvGraphicFramePr>
        <p:xfrm>
          <a:off x="2584450" y="3743325"/>
          <a:ext cx="3517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5" imgW="1739900" imgH="355600" progId="Equation.DSMT4">
                  <p:embed/>
                </p:oleObj>
              </mc:Choice>
              <mc:Fallback>
                <p:oleObj name="Equation" r:id="rId5" imgW="1739900" imgH="355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743325"/>
                        <a:ext cx="3517900" cy="666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54" name="Rectangle 46"/>
          <p:cNvSpPr>
            <a:spLocks noChangeArrowheads="1"/>
          </p:cNvSpPr>
          <p:nvPr/>
        </p:nvSpPr>
        <p:spPr bwMode="auto">
          <a:xfrm>
            <a:off x="381000" y="47244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w(M*)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≥w(M).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M*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的最优匹配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                     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 □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0" grpId="0" animBg="1"/>
      <p:bldP spid="811050" grpId="0"/>
      <p:bldP spid="811052" grpId="0"/>
      <p:bldP spid="8110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A32210-870C-44D7-83AA-514101E7647D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685800" y="13255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685800" y="3078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、匈牙利算法</a:t>
            </a:r>
            <a:endParaRPr lang="en-US" altLang="zh-CN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685800" y="3840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、最优匹配算法</a:t>
            </a:r>
          </a:p>
        </p:txBody>
      </p:sp>
      <p:sp>
        <p:nvSpPr>
          <p:cNvPr id="6150" name="Text Box 113"/>
          <p:cNvSpPr txBox="1">
            <a:spLocks noChangeArrowheads="1"/>
          </p:cNvSpPr>
          <p:nvPr/>
        </p:nvSpPr>
        <p:spPr bwMode="auto">
          <a:xfrm>
            <a:off x="685800" y="22399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匈牙利算法与最优匹配算法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80163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1814C1-707C-4A69-91B7-459CCE8E833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2034" name="Rectangle 2"/>
          <p:cNvSpPr>
            <a:spLocks noChangeArrowheads="1"/>
          </p:cNvSpPr>
          <p:nvPr/>
        </p:nvSpPr>
        <p:spPr bwMode="auto">
          <a:xfrm>
            <a:off x="228600" y="911225"/>
            <a:ext cx="8458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根据上面定理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若找到一种恰当的可行顶点标号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使得对应的相等子图有完美匹配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M*,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则求出了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的最优匹配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228600" y="1633538"/>
            <a:ext cx="8458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Kuhn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采用顶点标号修改策略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找到了求最优匹配好算法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具体如下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225425" y="2352675"/>
            <a:ext cx="843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给一初始顶点标号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中任选一个匹配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257175" y="2790825"/>
            <a:ext cx="8296275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(1) </a:t>
            </a:r>
            <a:r>
              <a:rPr lang="zh-CN" altLang="en-US" sz="2400" dirty="0"/>
              <a:t>若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饱和的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则</a:t>
            </a:r>
            <a:r>
              <a:rPr lang="en-US" altLang="zh-CN" sz="2400" dirty="0"/>
              <a:t>M</a:t>
            </a:r>
            <a:r>
              <a:rPr lang="zh-CN" altLang="en-US" sz="2400" dirty="0"/>
              <a:t>是最优匹配</a:t>
            </a:r>
            <a:r>
              <a:rPr lang="en-US" altLang="zh-CN" sz="2400" dirty="0"/>
              <a:t>. </a:t>
            </a:r>
            <a:r>
              <a:rPr lang="zh-CN" altLang="en-US" sz="2400" dirty="0"/>
              <a:t>否则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令</a:t>
            </a:r>
            <a:r>
              <a:rPr lang="en-US" altLang="zh-CN" sz="2400" dirty="0"/>
              <a:t>u</a:t>
            </a:r>
            <a:r>
              <a:rPr lang="zh-CN" altLang="en-US" sz="2400" dirty="0"/>
              <a:t>是一个</a:t>
            </a:r>
            <a:r>
              <a:rPr lang="en-US" altLang="zh-CN" sz="2400" dirty="0"/>
              <a:t>M</a:t>
            </a:r>
            <a:r>
              <a:rPr lang="zh-CN" altLang="en-US" sz="2400" dirty="0"/>
              <a:t>非饱和点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置</a:t>
            </a:r>
            <a:r>
              <a:rPr lang="en-US" altLang="zh-CN" sz="2400" dirty="0"/>
              <a:t>: S={u}, T=</a:t>
            </a:r>
            <a:r>
              <a:rPr lang="el-GR" altLang="zh-CN" sz="2400" dirty="0"/>
              <a:t>Φ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zh-CN" altLang="el-GR" sz="2400" dirty="0">
              <a:latin typeface="宋体" panose="02010600030101010101" pitchFamily="2" charset="-122"/>
            </a:endParaRPr>
          </a:p>
        </p:txBody>
      </p:sp>
      <p:sp>
        <p:nvSpPr>
          <p:cNvPr id="812042" name="Rectangle 10"/>
          <p:cNvSpPr>
            <a:spLocks noChangeArrowheads="1"/>
          </p:cNvSpPr>
          <p:nvPr/>
        </p:nvSpPr>
        <p:spPr bwMode="auto">
          <a:xfrm>
            <a:off x="257175" y="3640138"/>
            <a:ext cx="8296275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(2) </a:t>
            </a:r>
            <a:r>
              <a:rPr lang="zh-CN" altLang="en-US" sz="2400"/>
              <a:t>若                    </a:t>
            </a:r>
            <a:r>
              <a:rPr lang="en-US" altLang="zh-CN" sz="2400"/>
              <a:t>, </a:t>
            </a:r>
            <a:r>
              <a:rPr lang="zh-CN" altLang="en-US" sz="2400"/>
              <a:t>转</a:t>
            </a:r>
            <a:r>
              <a:rPr lang="en-US" altLang="zh-CN" sz="2400"/>
              <a:t>(3). </a:t>
            </a:r>
            <a:r>
              <a:rPr lang="zh-CN" altLang="en-US" sz="2400"/>
              <a:t>否则</a:t>
            </a:r>
            <a:r>
              <a:rPr lang="en-US" altLang="zh-CN" sz="2400"/>
              <a:t>(</a:t>
            </a:r>
            <a:r>
              <a:rPr lang="zh-CN" altLang="en-US" sz="2400"/>
              <a:t>即</a:t>
            </a:r>
            <a:r>
              <a:rPr lang="en-US" altLang="zh-CN" sz="2400"/>
              <a:t>N(S)=T), </a:t>
            </a:r>
            <a:r>
              <a:rPr lang="zh-CN" altLang="en-US" sz="2400"/>
              <a:t>计算</a:t>
            </a:r>
            <a:r>
              <a:rPr lang="en-US" altLang="zh-CN" sz="2400"/>
              <a:t>: </a:t>
            </a:r>
            <a:endParaRPr lang="zh-CN" altLang="el-GR" sz="2800">
              <a:latin typeface="宋体" panose="02010600030101010101" pitchFamily="2" charset="-122"/>
            </a:endParaRPr>
          </a:p>
        </p:txBody>
      </p:sp>
      <p:graphicFrame>
        <p:nvGraphicFramePr>
          <p:cNvPr id="812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87013"/>
              </p:ext>
            </p:extLst>
          </p:nvPr>
        </p:nvGraphicFramePr>
        <p:xfrm>
          <a:off x="1476375" y="3662363"/>
          <a:ext cx="15144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3" imgW="748975" imgH="241195" progId="Equation.DSMT4">
                  <p:embed/>
                </p:oleObj>
              </mc:Choice>
              <mc:Fallback>
                <p:oleObj name="Equation" r:id="rId3" imgW="748975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62363"/>
                        <a:ext cx="1514475" cy="452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651212"/>
              </p:ext>
            </p:extLst>
          </p:nvPr>
        </p:nvGraphicFramePr>
        <p:xfrm>
          <a:off x="685800" y="4140829"/>
          <a:ext cx="36957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5" imgW="1828800" imgH="393700" progId="Equation.DSMT4">
                  <p:embed/>
                </p:oleObj>
              </mc:Choice>
              <mc:Fallback>
                <p:oleObj name="Equation" r:id="rId5" imgW="1828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40829"/>
                        <a:ext cx="3695700" cy="738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47650" y="6248400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给出新的可行顶点标号</a:t>
            </a:r>
            <a:r>
              <a:rPr lang="en-US" altLang="zh-CN" sz="2400"/>
              <a:t>,  </a:t>
            </a:r>
            <a:r>
              <a:rPr lang="zh-CN" altLang="en-US" sz="2400"/>
              <a:t>在新标号下重新开始</a:t>
            </a:r>
            <a:r>
              <a:rPr lang="en-US" altLang="zh-CN" sz="2400"/>
              <a:t>.</a:t>
            </a:r>
            <a:endParaRPr lang="zh-CN" altLang="el-GR" sz="2800">
              <a:latin typeface="宋体" panose="02010600030101010101" pitchFamily="2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59731"/>
              </p:ext>
            </p:extLst>
          </p:nvPr>
        </p:nvGraphicFramePr>
        <p:xfrm>
          <a:off x="685800" y="4914900"/>
          <a:ext cx="2971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7" imgW="1206500" imgH="711200" progId="Equation.DSMT4">
                  <p:embed/>
                </p:oleObj>
              </mc:Choice>
              <mc:Fallback>
                <p:oleObj name="Equation" r:id="rId7" imgW="12065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14900"/>
                        <a:ext cx="2971800" cy="1333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16875" y="4135492"/>
            <a:ext cx="4049713" cy="2047875"/>
            <a:chOff x="4724400" y="3949796"/>
            <a:chExt cx="4049575" cy="2047875"/>
          </a:xfrm>
        </p:grpSpPr>
        <p:grpSp>
          <p:nvGrpSpPr>
            <p:cNvPr id="23565" name="Group 39"/>
            <p:cNvGrpSpPr>
              <a:grpSpLocks/>
            </p:cNvGrpSpPr>
            <p:nvPr/>
          </p:nvGrpSpPr>
          <p:grpSpPr bwMode="auto">
            <a:xfrm>
              <a:off x="4724400" y="3951383"/>
              <a:ext cx="3505200" cy="2046288"/>
              <a:chOff x="2832" y="919"/>
              <a:chExt cx="2208" cy="1289"/>
            </a:xfrm>
          </p:grpSpPr>
          <p:sp>
            <p:nvSpPr>
              <p:cNvPr id="24596" name="Text Box 9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2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</a:p>
            </p:txBody>
          </p:sp>
          <p:grpSp>
            <p:nvGrpSpPr>
              <p:cNvPr id="23573" name="Group 11"/>
              <p:cNvGrpSpPr>
                <a:grpSpLocks/>
              </p:cNvGrpSpPr>
              <p:nvPr/>
            </p:nvGrpSpPr>
            <p:grpSpPr bwMode="auto">
              <a:xfrm>
                <a:off x="3024" y="1392"/>
                <a:ext cx="2016" cy="336"/>
                <a:chOff x="1104" y="3312"/>
                <a:chExt cx="2016" cy="336"/>
              </a:xfrm>
            </p:grpSpPr>
            <p:sp>
              <p:nvSpPr>
                <p:cNvPr id="24602" name="Line 12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9" name="Line 1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720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0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1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816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344" y="3312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3" name="Line 23"/>
                <p:cNvSpPr>
                  <a:spLocks noChangeShapeType="1"/>
                </p:cNvSpPr>
                <p:nvPr/>
              </p:nvSpPr>
              <p:spPr bwMode="auto">
                <a:xfrm>
                  <a:off x="1536" y="3312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536" y="3312"/>
                  <a:ext cx="624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44" y="3312"/>
                  <a:ext cx="115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160" y="3312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160" y="3312"/>
                  <a:ext cx="672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8" name="Line 28"/>
                <p:cNvSpPr>
                  <a:spLocks noChangeShapeType="1"/>
                </p:cNvSpPr>
                <p:nvPr/>
              </p:nvSpPr>
              <p:spPr bwMode="auto">
                <a:xfrm>
                  <a:off x="2832" y="3312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19" name="Line 29"/>
                <p:cNvSpPr>
                  <a:spLocks noChangeShapeType="1"/>
                </p:cNvSpPr>
                <p:nvPr/>
              </p:nvSpPr>
              <p:spPr bwMode="auto">
                <a:xfrm>
                  <a:off x="2496" y="3312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3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4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5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6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7" name="Line 17"/>
                <p:cNvSpPr>
                  <a:spLocks noChangeShapeType="1"/>
                </p:cNvSpPr>
                <p:nvPr/>
              </p:nvSpPr>
              <p:spPr bwMode="auto">
                <a:xfrm>
                  <a:off x="2496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608" name="Line 18"/>
                <p:cNvSpPr>
                  <a:spLocks noChangeShapeType="1"/>
                </p:cNvSpPr>
                <p:nvPr/>
              </p:nvSpPr>
              <p:spPr bwMode="auto">
                <a:xfrm>
                  <a:off x="2832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4598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920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2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24599" name="Freeform 36"/>
              <p:cNvSpPr>
                <a:spLocks/>
              </p:cNvSpPr>
              <p:nvPr/>
            </p:nvSpPr>
            <p:spPr bwMode="auto">
              <a:xfrm>
                <a:off x="2960" y="1224"/>
                <a:ext cx="1232" cy="168"/>
              </a:xfrm>
              <a:custGeom>
                <a:avLst/>
                <a:gdLst>
                  <a:gd name="T0" fmla="*/ 64 w 1232"/>
                  <a:gd name="T1" fmla="*/ 168 h 168"/>
                  <a:gd name="T2" fmla="*/ 64 w 1232"/>
                  <a:gd name="T3" fmla="*/ 24 h 168"/>
                  <a:gd name="T4" fmla="*/ 448 w 1232"/>
                  <a:gd name="T5" fmla="*/ 24 h 168"/>
                  <a:gd name="T6" fmla="*/ 1120 w 1232"/>
                  <a:gd name="T7" fmla="*/ 24 h 168"/>
                  <a:gd name="T8" fmla="*/ 1120 w 1232"/>
                  <a:gd name="T9" fmla="*/ 168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32" h="168">
                    <a:moveTo>
                      <a:pt x="64" y="168"/>
                    </a:moveTo>
                    <a:cubicBezTo>
                      <a:pt x="32" y="108"/>
                      <a:pt x="0" y="48"/>
                      <a:pt x="64" y="24"/>
                    </a:cubicBezTo>
                    <a:cubicBezTo>
                      <a:pt x="128" y="0"/>
                      <a:pt x="272" y="24"/>
                      <a:pt x="448" y="24"/>
                    </a:cubicBezTo>
                    <a:cubicBezTo>
                      <a:pt x="624" y="24"/>
                      <a:pt x="1008" y="0"/>
                      <a:pt x="1120" y="24"/>
                    </a:cubicBezTo>
                    <a:cubicBezTo>
                      <a:pt x="1232" y="48"/>
                      <a:pt x="1120" y="144"/>
                      <a:pt x="1120" y="168"/>
                    </a:cubicBezTo>
                  </a:path>
                </a:pathLst>
              </a:custGeom>
              <a:noFill/>
              <a:ln w="952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600" name="Text Box 37"/>
              <p:cNvSpPr txBox="1">
                <a:spLocks noChangeArrowheads="1"/>
              </p:cNvSpPr>
              <p:nvPr/>
            </p:nvSpPr>
            <p:spPr bwMode="auto">
              <a:xfrm>
                <a:off x="3504" y="919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4601" name="Freeform 38"/>
              <p:cNvSpPr>
                <a:spLocks/>
              </p:cNvSpPr>
              <p:nvPr/>
            </p:nvSpPr>
            <p:spPr bwMode="auto">
              <a:xfrm>
                <a:off x="3144" y="1728"/>
                <a:ext cx="976" cy="216"/>
              </a:xfrm>
              <a:custGeom>
                <a:avLst/>
                <a:gdLst>
                  <a:gd name="T0" fmla="*/ 120 w 976"/>
                  <a:gd name="T1" fmla="*/ 0 h 216"/>
                  <a:gd name="T2" fmla="*/ 120 w 976"/>
                  <a:gd name="T3" fmla="*/ 144 h 216"/>
                  <a:gd name="T4" fmla="*/ 840 w 976"/>
                  <a:gd name="T5" fmla="*/ 192 h 216"/>
                  <a:gd name="T6" fmla="*/ 936 w 976"/>
                  <a:gd name="T7" fmla="*/ 0 h 2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6" h="216">
                    <a:moveTo>
                      <a:pt x="120" y="0"/>
                    </a:moveTo>
                    <a:cubicBezTo>
                      <a:pt x="60" y="56"/>
                      <a:pt x="0" y="112"/>
                      <a:pt x="120" y="144"/>
                    </a:cubicBezTo>
                    <a:cubicBezTo>
                      <a:pt x="240" y="176"/>
                      <a:pt x="704" y="216"/>
                      <a:pt x="840" y="192"/>
                    </a:cubicBezTo>
                    <a:cubicBezTo>
                      <a:pt x="976" y="168"/>
                      <a:pt x="920" y="32"/>
                      <a:pt x="936" y="0"/>
                    </a:cubicBezTo>
                  </a:path>
                </a:pathLst>
              </a:custGeom>
              <a:noFill/>
              <a:ln w="952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4590" name="Freeform 36"/>
            <p:cNvSpPr>
              <a:spLocks/>
            </p:cNvSpPr>
            <p:nvPr/>
          </p:nvSpPr>
          <p:spPr bwMode="auto">
            <a:xfrm>
              <a:off x="7203991" y="4380009"/>
              <a:ext cx="619104" cy="263525"/>
            </a:xfrm>
            <a:custGeom>
              <a:avLst/>
              <a:gdLst>
                <a:gd name="T0" fmla="*/ 2147483646 w 1232"/>
                <a:gd name="T1" fmla="*/ 2147483646 h 168"/>
                <a:gd name="T2" fmla="*/ 2147483646 w 1232"/>
                <a:gd name="T3" fmla="*/ 2147483646 h 168"/>
                <a:gd name="T4" fmla="*/ 2147483646 w 1232"/>
                <a:gd name="T5" fmla="*/ 2147483646 h 168"/>
                <a:gd name="T6" fmla="*/ 2147483646 w 1232"/>
                <a:gd name="T7" fmla="*/ 2147483646 h 168"/>
                <a:gd name="T8" fmla="*/ 2147483646 w 1232"/>
                <a:gd name="T9" fmla="*/ 2147483646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2" h="168">
                  <a:moveTo>
                    <a:pt x="64" y="168"/>
                  </a:moveTo>
                  <a:cubicBezTo>
                    <a:pt x="32" y="108"/>
                    <a:pt x="0" y="48"/>
                    <a:pt x="64" y="24"/>
                  </a:cubicBezTo>
                  <a:cubicBezTo>
                    <a:pt x="128" y="0"/>
                    <a:pt x="272" y="24"/>
                    <a:pt x="448" y="24"/>
                  </a:cubicBezTo>
                  <a:cubicBezTo>
                    <a:pt x="624" y="24"/>
                    <a:pt x="1008" y="0"/>
                    <a:pt x="1120" y="24"/>
                  </a:cubicBezTo>
                  <a:cubicBezTo>
                    <a:pt x="1232" y="48"/>
                    <a:pt x="1120" y="144"/>
                    <a:pt x="1120" y="168"/>
                  </a:cubicBezTo>
                </a:path>
              </a:pathLst>
            </a:custGeom>
            <a:noFill/>
            <a:ln w="952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91" name="Text Box 37"/>
            <p:cNvSpPr txBox="1">
              <a:spLocks noChangeArrowheads="1"/>
            </p:cNvSpPr>
            <p:nvPr/>
          </p:nvSpPr>
          <p:spPr bwMode="auto">
            <a:xfrm>
              <a:off x="7134143" y="3949796"/>
              <a:ext cx="8413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X−S</a:t>
              </a:r>
            </a:p>
          </p:txBody>
        </p:sp>
        <p:sp>
          <p:nvSpPr>
            <p:cNvPr id="24592" name="Freeform 38"/>
            <p:cNvSpPr>
              <a:spLocks/>
            </p:cNvSpPr>
            <p:nvPr/>
          </p:nvSpPr>
          <p:spPr bwMode="auto">
            <a:xfrm>
              <a:off x="7134143" y="5257896"/>
              <a:ext cx="1171535" cy="331788"/>
            </a:xfrm>
            <a:custGeom>
              <a:avLst/>
              <a:gdLst>
                <a:gd name="T0" fmla="*/ 2147483646 w 976"/>
                <a:gd name="T1" fmla="*/ 0 h 216"/>
                <a:gd name="T2" fmla="*/ 2147483646 w 976"/>
                <a:gd name="T3" fmla="*/ 2147483646 h 216"/>
                <a:gd name="T4" fmla="*/ 2147483646 w 976"/>
                <a:gd name="T5" fmla="*/ 2147483646 h 216"/>
                <a:gd name="T6" fmla="*/ 2147483646 w 976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6" h="216">
                  <a:moveTo>
                    <a:pt x="120" y="0"/>
                  </a:moveTo>
                  <a:cubicBezTo>
                    <a:pt x="60" y="56"/>
                    <a:pt x="0" y="112"/>
                    <a:pt x="120" y="144"/>
                  </a:cubicBezTo>
                  <a:cubicBezTo>
                    <a:pt x="240" y="176"/>
                    <a:pt x="704" y="216"/>
                    <a:pt x="840" y="192"/>
                  </a:cubicBezTo>
                  <a:cubicBezTo>
                    <a:pt x="976" y="168"/>
                    <a:pt x="920" y="32"/>
                    <a:pt x="936" y="0"/>
                  </a:cubicBezTo>
                </a:path>
              </a:pathLst>
            </a:custGeom>
            <a:noFill/>
            <a:ln w="952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93" name="Text Box 37"/>
            <p:cNvSpPr txBox="1">
              <a:spLocks noChangeArrowheads="1"/>
            </p:cNvSpPr>
            <p:nvPr/>
          </p:nvSpPr>
          <p:spPr bwMode="auto">
            <a:xfrm>
              <a:off x="7210340" y="5496021"/>
              <a:ext cx="8413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Y−T</a:t>
              </a:r>
            </a:p>
          </p:txBody>
        </p:sp>
        <p:sp>
          <p:nvSpPr>
            <p:cNvPr id="24594" name="Text Box 37"/>
            <p:cNvSpPr txBox="1">
              <a:spLocks noChangeArrowheads="1"/>
            </p:cNvSpPr>
            <p:nvPr/>
          </p:nvSpPr>
          <p:spPr bwMode="auto">
            <a:xfrm>
              <a:off x="8350126" y="4370484"/>
              <a:ext cx="422261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24595" name="Text Box 37"/>
            <p:cNvSpPr txBox="1">
              <a:spLocks noChangeArrowheads="1"/>
            </p:cNvSpPr>
            <p:nvPr/>
          </p:nvSpPr>
          <p:spPr bwMode="auto">
            <a:xfrm>
              <a:off x="8351714" y="5005484"/>
              <a:ext cx="422261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/>
      <p:bldP spid="812037" grpId="0"/>
      <p:bldP spid="812040" grpId="0"/>
      <p:bldP spid="812041" grpId="0" animBg="1"/>
      <p:bldP spid="81204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6A42B62-097D-4DD7-9A78-55712FC2DF83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3065" name="Rectangle 9"/>
          <p:cNvSpPr>
            <a:spLocks noChangeArrowheads="1"/>
          </p:cNvSpPr>
          <p:nvPr/>
        </p:nvSpPr>
        <p:spPr bwMode="auto">
          <a:xfrm>
            <a:off x="304800" y="1038225"/>
            <a:ext cx="8534400" cy="1262063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 (3) </a:t>
            </a: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G</a:t>
            </a:r>
            <a:r>
              <a:rPr lang="en-US" altLang="zh-CN" sz="2400" i="1" baseline="-25000" dirty="0" err="1" smtClean="0"/>
              <a:t>l</a:t>
            </a:r>
            <a:r>
              <a:rPr lang="en-US" altLang="zh-CN" sz="2400" i="1" baseline="-25000" dirty="0" smtClean="0"/>
              <a:t> </a:t>
            </a:r>
            <a:r>
              <a:rPr lang="en-US" altLang="zh-CN" sz="2400" i="1" dirty="0" smtClean="0"/>
              <a:t>,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N(S)−T</a:t>
            </a:r>
            <a:r>
              <a:rPr lang="zh-CN" altLang="en-US" sz="2400" dirty="0" smtClean="0"/>
              <a:t>中选择点</a:t>
            </a:r>
            <a:r>
              <a:rPr lang="en-US" altLang="zh-CN" sz="2400" dirty="0" smtClean="0"/>
              <a:t>y.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饱和的</a:t>
            </a:r>
            <a:r>
              <a:rPr lang="en-US" altLang="zh-CN" sz="2400" dirty="0" smtClean="0"/>
              <a:t>,  </a:t>
            </a:r>
            <a:r>
              <a:rPr lang="en-US" altLang="zh-CN" sz="2400" dirty="0" err="1" smtClean="0"/>
              <a:t>yz</a:t>
            </a:r>
            <a:r>
              <a:rPr lang="zh-CN" altLang="en-US" sz="2800" dirty="0" smtClean="0"/>
              <a:t>∈</a:t>
            </a:r>
            <a:r>
              <a:rPr lang="en-US" altLang="zh-CN" sz="2800" dirty="0" smtClean="0"/>
              <a:t>M, </a:t>
            </a:r>
            <a:r>
              <a:rPr lang="zh-CN" altLang="en-US" sz="2400" dirty="0" smtClean="0"/>
              <a:t>则置</a:t>
            </a:r>
            <a:r>
              <a:rPr lang="en-US" altLang="zh-CN" sz="2400" dirty="0" smtClean="0"/>
              <a:t>S=S</a:t>
            </a:r>
            <a:r>
              <a:rPr lang="en-US" altLang="zh-CN" sz="2400" dirty="0" smtClean="0">
                <a:latin typeface="宋体" panose="02010600030101010101" pitchFamily="2" charset="-122"/>
              </a:rPr>
              <a:t>∪</a:t>
            </a:r>
            <a:r>
              <a:rPr lang="en-US" altLang="zh-CN" sz="2400" dirty="0" smtClean="0"/>
              <a:t>{z}, T=T</a:t>
            </a:r>
            <a:r>
              <a:rPr lang="en-US" altLang="zh-CN" sz="2400" dirty="0" smtClean="0">
                <a:latin typeface="宋体" panose="02010600030101010101" pitchFamily="2" charset="-122"/>
              </a:rPr>
              <a:t>∪</a:t>
            </a:r>
            <a:r>
              <a:rPr lang="en-US" altLang="zh-CN" sz="2400" dirty="0" smtClean="0"/>
              <a:t>{y}</a:t>
            </a:r>
            <a:r>
              <a:rPr lang="zh-CN" altLang="en-US" sz="2400" dirty="0" smtClean="0"/>
              <a:t>转</a:t>
            </a:r>
            <a:r>
              <a:rPr lang="en-US" altLang="zh-CN" sz="2400" dirty="0" smtClean="0"/>
              <a:t>(2).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, 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G</a:t>
            </a:r>
            <a:r>
              <a:rPr lang="en-US" altLang="zh-CN" sz="2400" i="1" baseline="-25000" dirty="0" err="1" smtClean="0"/>
              <a:t>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可扩路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置</a:t>
            </a:r>
            <a:r>
              <a:rPr lang="en-US" altLang="zh-CN" sz="2400" b="0" dirty="0" smtClean="0">
                <a:latin typeface="+mn-lt"/>
              </a:rPr>
              <a:t>M=M</a:t>
            </a:r>
            <a:r>
              <a:rPr lang="el-GR" altLang="zh-CN" sz="2400" b="0" dirty="0" smtClean="0">
                <a:latin typeface="+mn-lt"/>
              </a:rPr>
              <a:t>Δ</a:t>
            </a:r>
            <a:r>
              <a:rPr lang="en-US" altLang="zh-CN" sz="2400" b="0" dirty="0" smtClean="0">
                <a:latin typeface="+mn-lt"/>
              </a:rPr>
              <a:t>E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b="0" dirty="0" smtClean="0">
                <a:latin typeface="+mn-lt"/>
              </a:rPr>
              <a:t>P</a:t>
            </a:r>
            <a:r>
              <a:rPr lang="en-US" altLang="zh-CN" sz="2400" dirty="0" smtClean="0">
                <a:latin typeface="+mn-lt"/>
              </a:rPr>
              <a:t>), </a:t>
            </a:r>
            <a:r>
              <a:rPr lang="zh-CN" altLang="en-US" sz="2400" dirty="0" smtClean="0">
                <a:latin typeface="宋体" panose="02010600030101010101" pitchFamily="2" charset="-122"/>
              </a:rPr>
              <a:t>转</a:t>
            </a:r>
            <a:r>
              <a:rPr lang="en-US" altLang="zh-CN" sz="2400" dirty="0" smtClean="0">
                <a:latin typeface="+mn-lt"/>
              </a:rPr>
              <a:t>(1).</a:t>
            </a:r>
            <a:endParaRPr lang="el-GR" altLang="zh-CN" sz="2400" dirty="0" smtClean="0">
              <a:latin typeface="+mn-lt"/>
            </a:endParaRPr>
          </a:p>
        </p:txBody>
      </p:sp>
      <p:sp>
        <p:nvSpPr>
          <p:cNvPr id="813066" name="Rectangle 10"/>
          <p:cNvSpPr>
            <a:spLocks noChangeArrowheads="1"/>
          </p:cNvSpPr>
          <p:nvPr/>
        </p:nvSpPr>
        <p:spPr bwMode="auto">
          <a:xfrm>
            <a:off x="304800" y="2438400"/>
            <a:ext cx="8534400" cy="8318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注</a:t>
            </a:r>
            <a:r>
              <a:rPr lang="en-US" altLang="zh-CN" sz="2400"/>
              <a:t>:  (1)</a:t>
            </a:r>
            <a:r>
              <a:rPr lang="zh-CN" altLang="en-US" sz="2400"/>
              <a:t>该算法把匈牙利算法用于其中</a:t>
            </a:r>
            <a:r>
              <a:rPr lang="en-US" altLang="zh-CN" sz="2400"/>
              <a:t>,  </a:t>
            </a:r>
            <a:r>
              <a:rPr lang="zh-CN" altLang="en-US" sz="2400"/>
              <a:t>主要是用来判定和求完美匹配</a:t>
            </a:r>
            <a:r>
              <a:rPr lang="en-US" altLang="zh-CN" sz="2400"/>
              <a:t>.</a:t>
            </a:r>
            <a:endParaRPr lang="el-GR" altLang="zh-CN" sz="2800">
              <a:latin typeface="宋体" panose="02010600030101010101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375025"/>
            <a:ext cx="8534400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(2)</a:t>
            </a:r>
            <a:r>
              <a:rPr lang="zh-CN" altLang="en-US" sz="2400"/>
              <a:t>求一般的赋权二部图</a:t>
            </a:r>
            <a:r>
              <a:rPr lang="en-US" altLang="zh-CN" sz="2400"/>
              <a:t>(</a:t>
            </a:r>
            <a:r>
              <a:rPr lang="zh-CN" altLang="en-US" sz="2400"/>
              <a:t>非完全</a:t>
            </a:r>
            <a:r>
              <a:rPr lang="en-US" altLang="zh-CN" sz="2400"/>
              <a:t>)</a:t>
            </a:r>
            <a:r>
              <a:rPr lang="zh-CN" altLang="en-US" sz="2400"/>
              <a:t>的最大匹配</a:t>
            </a:r>
            <a:r>
              <a:rPr lang="en-US" altLang="zh-CN" sz="2400"/>
              <a:t>,  </a:t>
            </a:r>
            <a:r>
              <a:rPr lang="zh-CN" altLang="en-US" sz="2400"/>
              <a:t>将不存在的边用权值为</a:t>
            </a:r>
            <a:r>
              <a:rPr lang="en-US" altLang="zh-CN" sz="2400"/>
              <a:t>0</a:t>
            </a:r>
            <a:r>
              <a:rPr lang="zh-CN" altLang="en-US" sz="2400"/>
              <a:t>的边代替后得到完全二部图后即可用该算法</a:t>
            </a:r>
            <a:r>
              <a:rPr lang="en-US" altLang="zh-CN" sz="2400"/>
              <a:t>.</a:t>
            </a:r>
            <a:endParaRPr lang="el-GR" altLang="zh-CN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5" grpId="0" animBg="1"/>
      <p:bldP spid="81306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848BBCC-A276-4FF7-8584-DBA72A68757B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261938" y="1004888"/>
            <a:ext cx="84248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2B51AA"/>
                </a:solidFill>
              </a:rPr>
              <a:t>例</a:t>
            </a:r>
            <a:r>
              <a:rPr lang="en-US" altLang="zh-CN" sz="2400" dirty="0" smtClean="0">
                <a:solidFill>
                  <a:srgbClr val="2B51AA"/>
                </a:solidFill>
              </a:rPr>
              <a:t>3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设如下矩阵是赋权完全二部图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的权值矩阵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求出其最优匹配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en-US" altLang="zh-CN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61294"/>
              </p:ext>
            </p:extLst>
          </p:nvPr>
        </p:nvGraphicFramePr>
        <p:xfrm>
          <a:off x="3302000" y="1762125"/>
          <a:ext cx="229552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3" imgW="1435100" imgH="1143000" progId="Equation.DSMT4">
                  <p:embed/>
                </p:oleObj>
              </mc:Choice>
              <mc:Fallback>
                <p:oleObj name="Equation" r:id="rId3" imgW="1435100" imgH="1143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762125"/>
                        <a:ext cx="2295525" cy="1741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099" name="Rectangle 19"/>
          <p:cNvSpPr>
            <a:spLocks noChangeArrowheads="1"/>
          </p:cNvSpPr>
          <p:nvPr/>
        </p:nvSpPr>
        <p:spPr bwMode="auto">
          <a:xfrm>
            <a:off x="261938" y="34575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给出初始可行顶点标号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en-US" altLang="zh-CN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4100" name="Group 20"/>
          <p:cNvGrpSpPr>
            <a:grpSpLocks/>
          </p:cNvGrpSpPr>
          <p:nvPr/>
        </p:nvGrpSpPr>
        <p:grpSpPr bwMode="auto">
          <a:xfrm>
            <a:off x="3282950" y="4297363"/>
            <a:ext cx="2667000" cy="2043112"/>
            <a:chOff x="384" y="2352"/>
            <a:chExt cx="2122" cy="1583"/>
          </a:xfrm>
        </p:grpSpPr>
        <p:graphicFrame>
          <p:nvGraphicFramePr>
            <p:cNvPr id="2560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580388"/>
                </p:ext>
              </p:extLst>
            </p:nvPr>
          </p:nvGraphicFramePr>
          <p:xfrm>
            <a:off x="384" y="2352"/>
            <a:ext cx="1827" cy="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name="Equation" r:id="rId5" imgW="1435100" imgH="1143000" progId="Equation.DSMT4">
                    <p:embed/>
                  </p:oleObj>
                </mc:Choice>
                <mc:Fallback>
                  <p:oleObj name="Equation" r:id="rId5" imgW="1435100" imgH="1143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52"/>
                          <a:ext cx="1827" cy="135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Text Box 22"/>
            <p:cNvSpPr txBox="1">
              <a:spLocks noChangeArrowheads="1"/>
            </p:cNvSpPr>
            <p:nvPr/>
          </p:nvSpPr>
          <p:spPr bwMode="auto">
            <a:xfrm>
              <a:off x="816" y="3696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5609" name="Text Box 23"/>
            <p:cNvSpPr txBox="1">
              <a:spLocks noChangeArrowheads="1"/>
            </p:cNvSpPr>
            <p:nvPr/>
          </p:nvSpPr>
          <p:spPr bwMode="auto">
            <a:xfrm>
              <a:off x="1104" y="3696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5610" name="Text Box 24"/>
            <p:cNvSpPr txBox="1">
              <a:spLocks noChangeArrowheads="1"/>
            </p:cNvSpPr>
            <p:nvPr/>
          </p:nvSpPr>
          <p:spPr bwMode="auto">
            <a:xfrm>
              <a:off x="1392" y="3696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5611" name="Text Box 25"/>
            <p:cNvSpPr txBox="1">
              <a:spLocks noChangeArrowheads="1"/>
            </p:cNvSpPr>
            <p:nvPr/>
          </p:nvSpPr>
          <p:spPr bwMode="auto">
            <a:xfrm>
              <a:off x="1680" y="3696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5612" name="Text Box 26"/>
            <p:cNvSpPr txBox="1">
              <a:spLocks noChangeArrowheads="1"/>
            </p:cNvSpPr>
            <p:nvPr/>
          </p:nvSpPr>
          <p:spPr bwMode="auto">
            <a:xfrm>
              <a:off x="1920" y="3696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5613" name="Text Box 27"/>
            <p:cNvSpPr txBox="1">
              <a:spLocks noChangeArrowheads="1"/>
            </p:cNvSpPr>
            <p:nvPr/>
          </p:nvSpPr>
          <p:spPr bwMode="auto">
            <a:xfrm>
              <a:off x="2256" y="2352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5</a:t>
              </a:r>
            </a:p>
          </p:txBody>
        </p:sp>
        <p:sp>
          <p:nvSpPr>
            <p:cNvPr id="25614" name="Text Box 28"/>
            <p:cNvSpPr txBox="1">
              <a:spLocks noChangeArrowheads="1"/>
            </p:cNvSpPr>
            <p:nvPr/>
          </p:nvSpPr>
          <p:spPr bwMode="auto">
            <a:xfrm>
              <a:off x="2256" y="2915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4</a:t>
              </a:r>
            </a:p>
          </p:txBody>
        </p:sp>
        <p:sp>
          <p:nvSpPr>
            <p:cNvPr id="25615" name="Text Box 29"/>
            <p:cNvSpPr txBox="1">
              <a:spLocks noChangeArrowheads="1"/>
            </p:cNvSpPr>
            <p:nvPr/>
          </p:nvSpPr>
          <p:spPr bwMode="auto">
            <a:xfrm>
              <a:off x="2256" y="2640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2</a:t>
              </a:r>
            </a:p>
          </p:txBody>
        </p:sp>
        <p:sp>
          <p:nvSpPr>
            <p:cNvPr id="25616" name="Text Box 30"/>
            <p:cNvSpPr txBox="1">
              <a:spLocks noChangeArrowheads="1"/>
            </p:cNvSpPr>
            <p:nvPr/>
          </p:nvSpPr>
          <p:spPr bwMode="auto">
            <a:xfrm>
              <a:off x="2256" y="3168"/>
              <a:ext cx="25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1</a:t>
              </a:r>
            </a:p>
          </p:txBody>
        </p:sp>
        <p:sp>
          <p:nvSpPr>
            <p:cNvPr id="25617" name="Text Box 31"/>
            <p:cNvSpPr txBox="1">
              <a:spLocks noChangeArrowheads="1"/>
            </p:cNvSpPr>
            <p:nvPr/>
          </p:nvSpPr>
          <p:spPr bwMode="auto">
            <a:xfrm>
              <a:off x="2256" y="3473"/>
              <a:ext cx="24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6" grpId="0"/>
      <p:bldP spid="8140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60FE983-91C4-49D3-A4FC-C764A67B3ECA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457200" y="9683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对应的相等子图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457200" y="35448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给出初始匹配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en-US" altLang="zh-CN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5121" name="Group 17"/>
          <p:cNvGrpSpPr>
            <a:grpSpLocks/>
          </p:cNvGrpSpPr>
          <p:nvPr/>
        </p:nvGrpSpPr>
        <p:grpSpPr bwMode="auto">
          <a:xfrm>
            <a:off x="2711450" y="1665288"/>
            <a:ext cx="2241550" cy="1895475"/>
            <a:chOff x="3168" y="2448"/>
            <a:chExt cx="1412" cy="1193"/>
          </a:xfrm>
        </p:grpSpPr>
        <p:sp>
          <p:nvSpPr>
            <p:cNvPr id="27678" name="Line 18"/>
            <p:cNvSpPr>
              <a:spLocks noChangeShapeType="1"/>
            </p:cNvSpPr>
            <p:nvPr/>
          </p:nvSpPr>
          <p:spPr bwMode="auto">
            <a:xfrm>
              <a:off x="3552" y="2688"/>
              <a:ext cx="0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9" name="Line 19"/>
            <p:cNvSpPr>
              <a:spLocks noChangeShapeType="1"/>
            </p:cNvSpPr>
            <p:nvPr/>
          </p:nvSpPr>
          <p:spPr bwMode="auto">
            <a:xfrm>
              <a:off x="3840" y="2688"/>
              <a:ext cx="0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0" name="Line 20"/>
            <p:cNvSpPr>
              <a:spLocks noChangeShapeType="1"/>
            </p:cNvSpPr>
            <p:nvPr/>
          </p:nvSpPr>
          <p:spPr bwMode="auto">
            <a:xfrm>
              <a:off x="4429" y="2688"/>
              <a:ext cx="0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1" name="Line 21"/>
            <p:cNvSpPr>
              <a:spLocks noChangeShapeType="1"/>
            </p:cNvSpPr>
            <p:nvPr/>
          </p:nvSpPr>
          <p:spPr bwMode="auto">
            <a:xfrm>
              <a:off x="3264" y="2688"/>
              <a:ext cx="288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2" name="Line 22"/>
            <p:cNvSpPr>
              <a:spLocks noChangeShapeType="1"/>
            </p:cNvSpPr>
            <p:nvPr/>
          </p:nvSpPr>
          <p:spPr bwMode="auto">
            <a:xfrm flipV="1">
              <a:off x="3552" y="2688"/>
              <a:ext cx="288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3" name="Line 23"/>
            <p:cNvSpPr>
              <a:spLocks noChangeShapeType="1"/>
            </p:cNvSpPr>
            <p:nvPr/>
          </p:nvSpPr>
          <p:spPr bwMode="auto">
            <a:xfrm flipH="1">
              <a:off x="4128" y="2688"/>
              <a:ext cx="301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4" name="Line 24"/>
            <p:cNvSpPr>
              <a:spLocks noChangeShapeType="1"/>
            </p:cNvSpPr>
            <p:nvPr/>
          </p:nvSpPr>
          <p:spPr bwMode="auto">
            <a:xfrm flipH="1">
              <a:off x="3840" y="2688"/>
              <a:ext cx="288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5" name="Line 25"/>
            <p:cNvSpPr>
              <a:spLocks noChangeShapeType="1"/>
            </p:cNvSpPr>
            <p:nvPr/>
          </p:nvSpPr>
          <p:spPr bwMode="auto">
            <a:xfrm flipH="1">
              <a:off x="3552" y="2688"/>
              <a:ext cx="576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86" name="Text Box 26"/>
            <p:cNvSpPr txBox="1">
              <a:spLocks noChangeArrowheads="1"/>
            </p:cNvSpPr>
            <p:nvPr/>
          </p:nvSpPr>
          <p:spPr bwMode="auto">
            <a:xfrm>
              <a:off x="3168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87" name="Text Box 27"/>
            <p:cNvSpPr txBox="1">
              <a:spLocks noChangeArrowheads="1"/>
            </p:cNvSpPr>
            <p:nvPr/>
          </p:nvSpPr>
          <p:spPr bwMode="auto">
            <a:xfrm>
              <a:off x="345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88" name="Text Box 28"/>
            <p:cNvSpPr txBox="1">
              <a:spLocks noChangeArrowheads="1"/>
            </p:cNvSpPr>
            <p:nvPr/>
          </p:nvSpPr>
          <p:spPr bwMode="auto">
            <a:xfrm>
              <a:off x="369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89" name="Text Box 29"/>
            <p:cNvSpPr txBox="1">
              <a:spLocks noChangeArrowheads="1"/>
            </p:cNvSpPr>
            <p:nvPr/>
          </p:nvSpPr>
          <p:spPr bwMode="auto">
            <a:xfrm>
              <a:off x="4032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90" name="Text Box 30"/>
            <p:cNvSpPr txBox="1">
              <a:spLocks noChangeArrowheads="1"/>
            </p:cNvSpPr>
            <p:nvPr/>
          </p:nvSpPr>
          <p:spPr bwMode="auto">
            <a:xfrm>
              <a:off x="4328" y="246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91" name="Text Box 31"/>
            <p:cNvSpPr txBox="1">
              <a:spLocks noChangeArrowheads="1"/>
            </p:cNvSpPr>
            <p:nvPr/>
          </p:nvSpPr>
          <p:spPr bwMode="auto">
            <a:xfrm>
              <a:off x="3168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92" name="Text Box 32"/>
            <p:cNvSpPr txBox="1">
              <a:spLocks noChangeArrowheads="1"/>
            </p:cNvSpPr>
            <p:nvPr/>
          </p:nvSpPr>
          <p:spPr bwMode="auto">
            <a:xfrm>
              <a:off x="345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93" name="Text Box 33"/>
            <p:cNvSpPr txBox="1">
              <a:spLocks noChangeArrowheads="1"/>
            </p:cNvSpPr>
            <p:nvPr/>
          </p:nvSpPr>
          <p:spPr bwMode="auto">
            <a:xfrm>
              <a:off x="3744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94" name="Text Box 34"/>
            <p:cNvSpPr txBox="1">
              <a:spLocks noChangeArrowheads="1"/>
            </p:cNvSpPr>
            <p:nvPr/>
          </p:nvSpPr>
          <p:spPr bwMode="auto">
            <a:xfrm>
              <a:off x="4033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95" name="Text Box 35"/>
            <p:cNvSpPr txBox="1">
              <a:spLocks noChangeArrowheads="1"/>
            </p:cNvSpPr>
            <p:nvPr/>
          </p:nvSpPr>
          <p:spPr bwMode="auto">
            <a:xfrm>
              <a:off x="4330" y="317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96" name="Text Box 36"/>
            <p:cNvSpPr txBox="1">
              <a:spLocks noChangeArrowheads="1"/>
            </p:cNvSpPr>
            <p:nvPr/>
          </p:nvSpPr>
          <p:spPr bwMode="auto">
            <a:xfrm>
              <a:off x="3552" y="3408"/>
              <a:ext cx="7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Y)</a:t>
              </a:r>
            </a:p>
          </p:txBody>
        </p:sp>
        <p:sp>
          <p:nvSpPr>
            <p:cNvPr id="27697" name="Line 37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98" name="Line 38"/>
            <p:cNvSpPr>
              <a:spLocks noChangeShapeType="1"/>
            </p:cNvSpPr>
            <p:nvPr/>
          </p:nvSpPr>
          <p:spPr bwMode="auto">
            <a:xfrm>
              <a:off x="3264" y="2688"/>
              <a:ext cx="576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99" name="Line 39"/>
            <p:cNvSpPr>
              <a:spLocks noChangeShapeType="1"/>
            </p:cNvSpPr>
            <p:nvPr/>
          </p:nvSpPr>
          <p:spPr bwMode="auto">
            <a:xfrm>
              <a:off x="3552" y="2688"/>
              <a:ext cx="576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700" name="Line 40"/>
            <p:cNvSpPr>
              <a:spLocks noChangeShapeType="1"/>
            </p:cNvSpPr>
            <p:nvPr/>
          </p:nvSpPr>
          <p:spPr bwMode="auto">
            <a:xfrm>
              <a:off x="3552" y="2688"/>
              <a:ext cx="877" cy="48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15145" name="Group 41"/>
          <p:cNvGrpSpPr>
            <a:grpSpLocks/>
          </p:cNvGrpSpPr>
          <p:nvPr/>
        </p:nvGrpSpPr>
        <p:grpSpPr bwMode="auto">
          <a:xfrm>
            <a:off x="2681288" y="4354513"/>
            <a:ext cx="2286000" cy="1893887"/>
            <a:chOff x="3168" y="2448"/>
            <a:chExt cx="1440" cy="1193"/>
          </a:xfrm>
        </p:grpSpPr>
        <p:sp>
          <p:nvSpPr>
            <p:cNvPr id="27655" name="Line 42"/>
            <p:cNvSpPr>
              <a:spLocks noChangeShapeType="1"/>
            </p:cNvSpPr>
            <p:nvPr/>
          </p:nvSpPr>
          <p:spPr bwMode="auto">
            <a:xfrm>
              <a:off x="3552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56" name="Line 46"/>
            <p:cNvSpPr>
              <a:spLocks noChangeShapeType="1"/>
            </p:cNvSpPr>
            <p:nvPr/>
          </p:nvSpPr>
          <p:spPr bwMode="auto">
            <a:xfrm flipV="1">
              <a:off x="3552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57" name="Line 47"/>
            <p:cNvSpPr>
              <a:spLocks noChangeShapeType="1"/>
            </p:cNvSpPr>
            <p:nvPr/>
          </p:nvSpPr>
          <p:spPr bwMode="auto">
            <a:xfrm flipH="1">
              <a:off x="4128" y="2688"/>
              <a:ext cx="306" cy="4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58" name="Line 48"/>
            <p:cNvSpPr>
              <a:spLocks noChangeShapeType="1"/>
            </p:cNvSpPr>
            <p:nvPr/>
          </p:nvSpPr>
          <p:spPr bwMode="auto">
            <a:xfrm flipH="1">
              <a:off x="3840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59" name="Line 49"/>
            <p:cNvSpPr>
              <a:spLocks noChangeShapeType="1"/>
            </p:cNvSpPr>
            <p:nvPr/>
          </p:nvSpPr>
          <p:spPr bwMode="auto">
            <a:xfrm flipH="1"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60" name="Text Box 50"/>
            <p:cNvSpPr txBox="1">
              <a:spLocks noChangeArrowheads="1"/>
            </p:cNvSpPr>
            <p:nvPr/>
          </p:nvSpPr>
          <p:spPr bwMode="auto">
            <a:xfrm>
              <a:off x="3168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61" name="Text Box 51"/>
            <p:cNvSpPr txBox="1">
              <a:spLocks noChangeArrowheads="1"/>
            </p:cNvSpPr>
            <p:nvPr/>
          </p:nvSpPr>
          <p:spPr bwMode="auto">
            <a:xfrm>
              <a:off x="345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62" name="Text Box 52"/>
            <p:cNvSpPr txBox="1">
              <a:spLocks noChangeArrowheads="1"/>
            </p:cNvSpPr>
            <p:nvPr/>
          </p:nvSpPr>
          <p:spPr bwMode="auto">
            <a:xfrm>
              <a:off x="369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63" name="Text Box 53"/>
            <p:cNvSpPr txBox="1">
              <a:spLocks noChangeArrowheads="1"/>
            </p:cNvSpPr>
            <p:nvPr/>
          </p:nvSpPr>
          <p:spPr bwMode="auto">
            <a:xfrm>
              <a:off x="4032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64" name="Text Box 54"/>
            <p:cNvSpPr txBox="1">
              <a:spLocks noChangeArrowheads="1"/>
            </p:cNvSpPr>
            <p:nvPr/>
          </p:nvSpPr>
          <p:spPr bwMode="auto">
            <a:xfrm>
              <a:off x="4309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65" name="Text Box 55"/>
            <p:cNvSpPr txBox="1">
              <a:spLocks noChangeArrowheads="1"/>
            </p:cNvSpPr>
            <p:nvPr/>
          </p:nvSpPr>
          <p:spPr bwMode="auto">
            <a:xfrm>
              <a:off x="3168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345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7667" name="Text Box 57"/>
            <p:cNvSpPr txBox="1">
              <a:spLocks noChangeArrowheads="1"/>
            </p:cNvSpPr>
            <p:nvPr/>
          </p:nvSpPr>
          <p:spPr bwMode="auto">
            <a:xfrm>
              <a:off x="3744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7668" name="Text Box 58"/>
            <p:cNvSpPr txBox="1">
              <a:spLocks noChangeArrowheads="1"/>
            </p:cNvSpPr>
            <p:nvPr/>
          </p:nvSpPr>
          <p:spPr bwMode="auto">
            <a:xfrm>
              <a:off x="4032" y="31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7669" name="Text Box 59"/>
            <p:cNvSpPr txBox="1">
              <a:spLocks noChangeArrowheads="1"/>
            </p:cNvSpPr>
            <p:nvPr/>
          </p:nvSpPr>
          <p:spPr bwMode="auto">
            <a:xfrm>
              <a:off x="4358" y="319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7670" name="Text Box 60"/>
            <p:cNvSpPr txBox="1">
              <a:spLocks noChangeArrowheads="1"/>
            </p:cNvSpPr>
            <p:nvPr/>
          </p:nvSpPr>
          <p:spPr bwMode="auto">
            <a:xfrm>
              <a:off x="3552" y="3408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Y)</a:t>
              </a:r>
            </a:p>
          </p:txBody>
        </p:sp>
        <p:sp>
          <p:nvSpPr>
            <p:cNvPr id="27671" name="Line 62"/>
            <p:cNvSpPr>
              <a:spLocks noChangeShapeType="1"/>
            </p:cNvSpPr>
            <p:nvPr/>
          </p:nvSpPr>
          <p:spPr bwMode="auto">
            <a:xfrm>
              <a:off x="3264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2" name="Line 63"/>
            <p:cNvSpPr>
              <a:spLocks noChangeShapeType="1"/>
            </p:cNvSpPr>
            <p:nvPr/>
          </p:nvSpPr>
          <p:spPr bwMode="auto">
            <a:xfrm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3" name="Line 64"/>
            <p:cNvSpPr>
              <a:spLocks noChangeShapeType="1"/>
            </p:cNvSpPr>
            <p:nvPr/>
          </p:nvSpPr>
          <p:spPr bwMode="auto">
            <a:xfrm>
              <a:off x="3552" y="2688"/>
              <a:ext cx="882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4" name="Line 43"/>
            <p:cNvSpPr>
              <a:spLocks noChangeShapeType="1"/>
            </p:cNvSpPr>
            <p:nvPr/>
          </p:nvSpPr>
          <p:spPr bwMode="auto">
            <a:xfrm>
              <a:off x="3840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5" name="Line 44"/>
            <p:cNvSpPr>
              <a:spLocks noChangeShapeType="1"/>
            </p:cNvSpPr>
            <p:nvPr/>
          </p:nvSpPr>
          <p:spPr bwMode="auto">
            <a:xfrm>
              <a:off x="4434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6" name="Line 45"/>
            <p:cNvSpPr>
              <a:spLocks noChangeShapeType="1"/>
            </p:cNvSpPr>
            <p:nvPr/>
          </p:nvSpPr>
          <p:spPr bwMode="auto">
            <a:xfrm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77" name="Line 61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/>
      <p:bldP spid="815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65297D6-F11C-4959-AADD-FB9C20B8B3A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304800" y="904875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u=x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非饱和顶点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置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8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37925"/>
              </p:ext>
            </p:extLst>
          </p:nvPr>
        </p:nvGraphicFramePr>
        <p:xfrm>
          <a:off x="1371600" y="1371600"/>
          <a:ext cx="2006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3" imgW="990170" imgH="253890" progId="Equation.DSMT4">
                  <p:embed/>
                </p:oleObj>
              </mc:Choice>
              <mc:Fallback>
                <p:oleObj name="Equation" r:id="rId3" imgW="990170" imgH="25389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2006600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1" name="Rectangle 53"/>
          <p:cNvSpPr>
            <a:spLocks noChangeArrowheads="1"/>
          </p:cNvSpPr>
          <p:nvPr/>
        </p:nvSpPr>
        <p:spPr bwMode="auto">
          <a:xfrm>
            <a:off x="304800" y="19812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endParaRPr lang="zh-CN" altLang="en-US" sz="2400" i="1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99391"/>
              </p:ext>
            </p:extLst>
          </p:nvPr>
        </p:nvGraphicFramePr>
        <p:xfrm>
          <a:off x="1295400" y="1981200"/>
          <a:ext cx="27511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5" imgW="1358310" imgH="253890" progId="Equation.DSMT4">
                  <p:embed/>
                </p:oleObj>
              </mc:Choice>
              <mc:Fallback>
                <p:oleObj name="Equation" r:id="rId5" imgW="1358310" imgH="25389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751138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3" name="Rectangle 55"/>
          <p:cNvSpPr>
            <a:spLocks noChangeArrowheads="1"/>
          </p:cNvSpPr>
          <p:nvPr/>
        </p:nvSpPr>
        <p:spPr bwMode="auto">
          <a:xfrm>
            <a:off x="304800" y="2667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66927"/>
              </p:ext>
            </p:extLst>
          </p:nvPr>
        </p:nvGraphicFramePr>
        <p:xfrm>
          <a:off x="1600200" y="2667000"/>
          <a:ext cx="2005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7" imgW="990170" imgH="241195" progId="Equation.DSMT4">
                  <p:embed/>
                </p:oleObj>
              </mc:Choice>
              <mc:Fallback>
                <p:oleObj name="Equation" r:id="rId7" imgW="990170" imgH="241195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005013" cy="452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5" name="Rectangle 57"/>
          <p:cNvSpPr>
            <a:spLocks noChangeArrowheads="1"/>
          </p:cNvSpPr>
          <p:nvPr/>
        </p:nvSpPr>
        <p:spPr bwMode="auto">
          <a:xfrm>
            <a:off x="304800" y="3200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为饱和顶点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 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8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432975"/>
              </p:ext>
            </p:extLst>
          </p:nvPr>
        </p:nvGraphicFramePr>
        <p:xfrm>
          <a:off x="4694238" y="3200400"/>
          <a:ext cx="2651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9" imgW="1307532" imgH="253890" progId="Equation.DSMT4">
                  <p:embed/>
                </p:oleObj>
              </mc:Choice>
              <mc:Fallback>
                <p:oleObj name="Equation" r:id="rId9" imgW="1307532" imgH="25389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3200400"/>
                        <a:ext cx="2651125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7" name="Rectangle 59"/>
          <p:cNvSpPr>
            <a:spLocks noChangeArrowheads="1"/>
          </p:cNvSpPr>
          <p:nvPr/>
        </p:nvSpPr>
        <p:spPr bwMode="auto">
          <a:xfrm>
            <a:off x="571500" y="3971925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8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37160"/>
              </p:ext>
            </p:extLst>
          </p:nvPr>
        </p:nvGraphicFramePr>
        <p:xfrm>
          <a:off x="1227138" y="3992563"/>
          <a:ext cx="27511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11" imgW="1358310" imgH="253890" progId="Equation.DSMT4">
                  <p:embed/>
                </p:oleObj>
              </mc:Choice>
              <mc:Fallback>
                <p:oleObj name="Equation" r:id="rId11" imgW="1358310" imgH="25389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992563"/>
                        <a:ext cx="2751137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9" name="Rectangle 61"/>
          <p:cNvSpPr>
            <a:spLocks noChangeArrowheads="1"/>
          </p:cNvSpPr>
          <p:nvPr/>
        </p:nvSpPr>
        <p:spPr bwMode="auto">
          <a:xfrm>
            <a:off x="381000" y="48006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9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74133"/>
              </p:ext>
            </p:extLst>
          </p:nvPr>
        </p:nvGraphicFramePr>
        <p:xfrm>
          <a:off x="1681163" y="4821238"/>
          <a:ext cx="19796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12" imgW="977900" imgH="241300" progId="Equation.DSMT4">
                  <p:embed/>
                </p:oleObj>
              </mc:Choice>
              <mc:Fallback>
                <p:oleObj name="Equation" r:id="rId12" imgW="977900" imgH="2413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821238"/>
                        <a:ext cx="1979612" cy="452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91" name="Rectangle 63"/>
          <p:cNvSpPr>
            <a:spLocks noChangeArrowheads="1"/>
          </p:cNvSpPr>
          <p:nvPr/>
        </p:nvSpPr>
        <p:spPr bwMode="auto">
          <a:xfrm>
            <a:off x="457200" y="5486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为饱和顶点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619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55530"/>
              </p:ext>
            </p:extLst>
          </p:nvPr>
        </p:nvGraphicFramePr>
        <p:xfrm>
          <a:off x="4841875" y="5486400"/>
          <a:ext cx="3421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14" imgW="1688367" imgH="253890" progId="Equation.DSMT4">
                  <p:embed/>
                </p:oleObj>
              </mc:Choice>
              <mc:Fallback>
                <p:oleObj name="Equation" r:id="rId14" imgW="1688367" imgH="25389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486400"/>
                        <a:ext cx="3421063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5408613" y="855663"/>
            <a:ext cx="2286000" cy="1893887"/>
            <a:chOff x="3168" y="2448"/>
            <a:chExt cx="1440" cy="1193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552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3552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>
              <a:off x="4128" y="2688"/>
              <a:ext cx="306" cy="4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3840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H="1"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3168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345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369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50" name="Text Box 53"/>
            <p:cNvSpPr txBox="1">
              <a:spLocks noChangeArrowheads="1"/>
            </p:cNvSpPr>
            <p:nvPr/>
          </p:nvSpPr>
          <p:spPr bwMode="auto">
            <a:xfrm>
              <a:off x="4032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51" name="Text Box 54"/>
            <p:cNvSpPr txBox="1">
              <a:spLocks noChangeArrowheads="1"/>
            </p:cNvSpPr>
            <p:nvPr/>
          </p:nvSpPr>
          <p:spPr bwMode="auto">
            <a:xfrm>
              <a:off x="4309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3168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345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3744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032" y="31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56" name="Text Box 59"/>
            <p:cNvSpPr txBox="1">
              <a:spLocks noChangeArrowheads="1"/>
            </p:cNvSpPr>
            <p:nvPr/>
          </p:nvSpPr>
          <p:spPr bwMode="auto">
            <a:xfrm>
              <a:off x="4358" y="319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57" name="Text Box 60"/>
            <p:cNvSpPr txBox="1">
              <a:spLocks noChangeArrowheads="1"/>
            </p:cNvSpPr>
            <p:nvPr/>
          </p:nvSpPr>
          <p:spPr bwMode="auto">
            <a:xfrm>
              <a:off x="3552" y="3408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Y)</a:t>
              </a: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3264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3552" y="2688"/>
              <a:ext cx="882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3840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4434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Line 45"/>
            <p:cNvSpPr>
              <a:spLocks noChangeShapeType="1"/>
            </p:cNvSpPr>
            <p:nvPr/>
          </p:nvSpPr>
          <p:spPr bwMode="auto">
            <a:xfrm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/>
      <p:bldP spid="816181" grpId="0"/>
      <p:bldP spid="816183" grpId="0"/>
      <p:bldP spid="816185" grpId="0"/>
      <p:bldP spid="816187" grpId="0"/>
      <p:bldP spid="816189" grpId="0"/>
      <p:bldP spid="816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61113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1F46575-9F31-4728-8980-E1AD09BA5D3D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7186" name="Rectangle 34"/>
          <p:cNvSpPr>
            <a:spLocks noChangeArrowheads="1"/>
          </p:cNvSpPr>
          <p:nvPr/>
        </p:nvSpPr>
        <p:spPr bwMode="auto">
          <a:xfrm>
            <a:off x="311150" y="97631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71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18492"/>
              </p:ext>
            </p:extLst>
          </p:nvPr>
        </p:nvGraphicFramePr>
        <p:xfrm>
          <a:off x="1219200" y="974725"/>
          <a:ext cx="2698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Equation" r:id="rId3" imgW="1333500" imgH="254000" progId="Equation.DSMT4">
                  <p:embed/>
                </p:oleObj>
              </mc:Choice>
              <mc:Fallback>
                <p:oleObj name="Equation" r:id="rId3" imgW="1333500" imgH="254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74725"/>
                        <a:ext cx="2698750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88" name="Rectangle 36"/>
          <p:cNvSpPr>
            <a:spLocks noChangeArrowheads="1"/>
          </p:cNvSpPr>
          <p:nvPr/>
        </p:nvSpPr>
        <p:spPr bwMode="auto">
          <a:xfrm>
            <a:off x="304800" y="1447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于是修改标号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71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87837"/>
              </p:ext>
            </p:extLst>
          </p:nvPr>
        </p:nvGraphicFramePr>
        <p:xfrm>
          <a:off x="682625" y="1963738"/>
          <a:ext cx="5184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Equation" r:id="rId5" imgW="2565400" imgH="393700" progId="Equation.DSMT4">
                  <p:embed/>
                </p:oleObj>
              </mc:Choice>
              <mc:Fallback>
                <p:oleObj name="Equation" r:id="rId5" imgW="2565400" imgH="393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963738"/>
                        <a:ext cx="5184775" cy="738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93" name="Rectangle 41"/>
          <p:cNvSpPr>
            <a:spLocks noChangeArrowheads="1"/>
          </p:cNvSpPr>
          <p:nvPr/>
        </p:nvSpPr>
        <p:spPr bwMode="auto">
          <a:xfrm>
            <a:off x="228600" y="3200400"/>
            <a:ext cx="763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                                  得新标号为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171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26615"/>
              </p:ext>
            </p:extLst>
          </p:nvPr>
        </p:nvGraphicFramePr>
        <p:xfrm>
          <a:off x="1066800" y="2884488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7" imgW="1206500" imgH="711200" progId="Equation.DSMT4">
                  <p:embed/>
                </p:oleObj>
              </mc:Choice>
              <mc:Fallback>
                <p:oleObj name="Equation" r:id="rId7" imgW="1206500" imgH="711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84488"/>
                        <a:ext cx="2362200" cy="1066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7207" name="Group 55"/>
          <p:cNvGrpSpPr>
            <a:grpSpLocks/>
          </p:cNvGrpSpPr>
          <p:nvPr/>
        </p:nvGrpSpPr>
        <p:grpSpPr bwMode="auto">
          <a:xfrm>
            <a:off x="762000" y="4114800"/>
            <a:ext cx="2667000" cy="2038350"/>
            <a:chOff x="768" y="2688"/>
            <a:chExt cx="1680" cy="1284"/>
          </a:xfrm>
        </p:grpSpPr>
        <p:graphicFrame>
          <p:nvGraphicFramePr>
            <p:cNvPr id="2873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117051"/>
                </p:ext>
              </p:extLst>
            </p:nvPr>
          </p:nvGraphicFramePr>
          <p:xfrm>
            <a:off x="768" y="2688"/>
            <a:ext cx="1446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Equation" r:id="rId9" imgW="1435100" imgH="1143000" progId="Equation.DSMT4">
                    <p:embed/>
                  </p:oleObj>
                </mc:Choice>
                <mc:Fallback>
                  <p:oleObj name="Equation" r:id="rId9" imgW="1435100" imgH="11430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1446" cy="109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6" name="Text Box 45"/>
            <p:cNvSpPr txBox="1">
              <a:spLocks noChangeArrowheads="1"/>
            </p:cNvSpPr>
            <p:nvPr/>
          </p:nvSpPr>
          <p:spPr bwMode="auto">
            <a:xfrm>
              <a:off x="1110" y="378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8737" name="Text Box 46"/>
            <p:cNvSpPr txBox="1">
              <a:spLocks noChangeArrowheads="1"/>
            </p:cNvSpPr>
            <p:nvPr/>
          </p:nvSpPr>
          <p:spPr bwMode="auto">
            <a:xfrm>
              <a:off x="1338" y="378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1</a:t>
              </a:r>
            </a:p>
          </p:txBody>
        </p:sp>
        <p:sp>
          <p:nvSpPr>
            <p:cNvPr id="28738" name="Text Box 47"/>
            <p:cNvSpPr txBox="1">
              <a:spLocks noChangeArrowheads="1"/>
            </p:cNvSpPr>
            <p:nvPr/>
          </p:nvSpPr>
          <p:spPr bwMode="auto">
            <a:xfrm>
              <a:off x="1566" y="378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1</a:t>
              </a:r>
            </a:p>
          </p:txBody>
        </p:sp>
        <p:sp>
          <p:nvSpPr>
            <p:cNvPr id="28739" name="Text Box 48"/>
            <p:cNvSpPr txBox="1">
              <a:spLocks noChangeArrowheads="1"/>
            </p:cNvSpPr>
            <p:nvPr/>
          </p:nvSpPr>
          <p:spPr bwMode="auto">
            <a:xfrm>
              <a:off x="1778" y="378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8740" name="Text Box 49"/>
            <p:cNvSpPr txBox="1">
              <a:spLocks noChangeArrowheads="1"/>
            </p:cNvSpPr>
            <p:nvPr/>
          </p:nvSpPr>
          <p:spPr bwMode="auto">
            <a:xfrm>
              <a:off x="1984" y="378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8741" name="Text Box 50"/>
            <p:cNvSpPr txBox="1">
              <a:spLocks noChangeArrowheads="1"/>
            </p:cNvSpPr>
            <p:nvPr/>
          </p:nvSpPr>
          <p:spPr bwMode="auto">
            <a:xfrm>
              <a:off x="2250" y="2688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4</a:t>
              </a:r>
            </a:p>
          </p:txBody>
        </p:sp>
        <p:sp>
          <p:nvSpPr>
            <p:cNvPr id="28742" name="Text Box 51"/>
            <p:cNvSpPr txBox="1">
              <a:spLocks noChangeArrowheads="1"/>
            </p:cNvSpPr>
            <p:nvPr/>
          </p:nvSpPr>
          <p:spPr bwMode="auto">
            <a:xfrm>
              <a:off x="2250" y="3156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3</a:t>
              </a:r>
            </a:p>
          </p:txBody>
        </p:sp>
        <p:sp>
          <p:nvSpPr>
            <p:cNvPr id="28743" name="Text Box 52"/>
            <p:cNvSpPr txBox="1">
              <a:spLocks noChangeArrowheads="1"/>
            </p:cNvSpPr>
            <p:nvPr/>
          </p:nvSpPr>
          <p:spPr bwMode="auto">
            <a:xfrm>
              <a:off x="2250" y="2922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2</a:t>
              </a:r>
            </a:p>
          </p:txBody>
        </p:sp>
        <p:sp>
          <p:nvSpPr>
            <p:cNvPr id="28744" name="Text Box 53"/>
            <p:cNvSpPr txBox="1">
              <a:spLocks noChangeArrowheads="1"/>
            </p:cNvSpPr>
            <p:nvPr/>
          </p:nvSpPr>
          <p:spPr bwMode="auto">
            <a:xfrm>
              <a:off x="2250" y="3351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0</a:t>
              </a:r>
            </a:p>
          </p:txBody>
        </p:sp>
        <p:sp>
          <p:nvSpPr>
            <p:cNvPr id="28745" name="Text Box 54"/>
            <p:cNvSpPr txBox="1">
              <a:spLocks noChangeArrowheads="1"/>
            </p:cNvSpPr>
            <p:nvPr/>
          </p:nvSpPr>
          <p:spPr bwMode="auto">
            <a:xfrm>
              <a:off x="2258" y="3593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810080"/>
                  </a:solidFill>
                </a:rPr>
                <a:t>3</a:t>
              </a:r>
            </a:p>
          </p:txBody>
        </p:sp>
      </p:grpSp>
      <p:grpSp>
        <p:nvGrpSpPr>
          <p:cNvPr id="817238" name="Group 86"/>
          <p:cNvGrpSpPr>
            <a:grpSpLocks/>
          </p:cNvGrpSpPr>
          <p:nvPr/>
        </p:nvGrpSpPr>
        <p:grpSpPr bwMode="auto">
          <a:xfrm>
            <a:off x="4646613" y="3951288"/>
            <a:ext cx="2252662" cy="1893887"/>
            <a:chOff x="2544" y="2832"/>
            <a:chExt cx="1419" cy="1193"/>
          </a:xfrm>
        </p:grpSpPr>
        <p:grpSp>
          <p:nvGrpSpPr>
            <p:cNvPr id="28708" name="Group 83"/>
            <p:cNvGrpSpPr>
              <a:grpSpLocks/>
            </p:cNvGrpSpPr>
            <p:nvPr/>
          </p:nvGrpSpPr>
          <p:grpSpPr bwMode="auto">
            <a:xfrm>
              <a:off x="2544" y="2832"/>
              <a:ext cx="1419" cy="1193"/>
              <a:chOff x="2880" y="2832"/>
              <a:chExt cx="1419" cy="1193"/>
            </a:xfrm>
          </p:grpSpPr>
          <p:sp>
            <p:nvSpPr>
              <p:cNvPr id="29711" name="Line 58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2" name="Line 59"/>
              <p:cNvSpPr>
                <a:spLocks noChangeShapeType="1"/>
              </p:cNvSpPr>
              <p:nvPr/>
            </p:nvSpPr>
            <p:spPr bwMode="auto">
              <a:xfrm>
                <a:off x="4136" y="30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3" name="Line 60"/>
              <p:cNvSpPr>
                <a:spLocks noChangeShapeType="1"/>
              </p:cNvSpPr>
              <p:nvPr/>
            </p:nvSpPr>
            <p:spPr bwMode="auto">
              <a:xfrm>
                <a:off x="2976" y="3072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4" name="Line 61"/>
              <p:cNvSpPr>
                <a:spLocks noChangeShapeType="1"/>
              </p:cNvSpPr>
              <p:nvPr/>
            </p:nvSpPr>
            <p:spPr bwMode="auto">
              <a:xfrm flipV="1">
                <a:off x="3264" y="3072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5" name="Line 62"/>
              <p:cNvSpPr>
                <a:spLocks noChangeShapeType="1"/>
              </p:cNvSpPr>
              <p:nvPr/>
            </p:nvSpPr>
            <p:spPr bwMode="auto">
              <a:xfrm flipH="1">
                <a:off x="3844" y="3072"/>
                <a:ext cx="29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6" name="Line 63"/>
              <p:cNvSpPr>
                <a:spLocks noChangeShapeType="1"/>
              </p:cNvSpPr>
              <p:nvPr/>
            </p:nvSpPr>
            <p:spPr bwMode="auto">
              <a:xfrm flipH="1">
                <a:off x="3552" y="3072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7" name="Line 64"/>
              <p:cNvSpPr>
                <a:spLocks noChangeShapeType="1"/>
              </p:cNvSpPr>
              <p:nvPr/>
            </p:nvSpPr>
            <p:spPr bwMode="auto">
              <a:xfrm flipH="1">
                <a:off x="3264" y="3072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18" name="Text Box 65"/>
              <p:cNvSpPr txBox="1">
                <a:spLocks noChangeArrowheads="1"/>
              </p:cNvSpPr>
              <p:nvPr/>
            </p:nvSpPr>
            <p:spPr bwMode="auto">
              <a:xfrm>
                <a:off x="2880" y="28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9719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9720" name="Text Box 67"/>
              <p:cNvSpPr txBox="1">
                <a:spLocks noChangeArrowheads="1"/>
              </p:cNvSpPr>
              <p:nvPr/>
            </p:nvSpPr>
            <p:spPr bwMode="auto">
              <a:xfrm>
                <a:off x="3408" y="28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9721" name="Text Box 68"/>
              <p:cNvSpPr txBox="1">
                <a:spLocks noChangeArrowheads="1"/>
              </p:cNvSpPr>
              <p:nvPr/>
            </p:nvSpPr>
            <p:spPr bwMode="auto">
              <a:xfrm>
                <a:off x="3744" y="28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29722" name="Text Box 69"/>
              <p:cNvSpPr txBox="1">
                <a:spLocks noChangeArrowheads="1"/>
              </p:cNvSpPr>
              <p:nvPr/>
            </p:nvSpPr>
            <p:spPr bwMode="auto">
              <a:xfrm>
                <a:off x="4029" y="2839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9723" name="Text Box 70"/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9724" name="Text Box 71"/>
              <p:cNvSpPr txBox="1">
                <a:spLocks noChangeArrowheads="1"/>
              </p:cNvSpPr>
              <p:nvPr/>
            </p:nvSpPr>
            <p:spPr bwMode="auto">
              <a:xfrm>
                <a:off x="3168" y="35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9725" name="Text Box 72"/>
              <p:cNvSpPr txBox="1">
                <a:spLocks noChangeArrowheads="1"/>
              </p:cNvSpPr>
              <p:nvPr/>
            </p:nvSpPr>
            <p:spPr bwMode="auto">
              <a:xfrm>
                <a:off x="3456" y="35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9726" name="Text Box 73"/>
              <p:cNvSpPr txBox="1">
                <a:spLocks noChangeArrowheads="1"/>
              </p:cNvSpPr>
              <p:nvPr/>
            </p:nvSpPr>
            <p:spPr bwMode="auto">
              <a:xfrm>
                <a:off x="3752" y="3545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29727" name="Text Box 74"/>
              <p:cNvSpPr txBox="1">
                <a:spLocks noChangeArrowheads="1"/>
              </p:cNvSpPr>
              <p:nvPr/>
            </p:nvSpPr>
            <p:spPr bwMode="auto">
              <a:xfrm>
                <a:off x="4049" y="35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9728" name="Text Box 75"/>
              <p:cNvSpPr txBox="1">
                <a:spLocks noChangeArrowheads="1"/>
              </p:cNvSpPr>
              <p:nvPr/>
            </p:nvSpPr>
            <p:spPr bwMode="auto">
              <a:xfrm>
                <a:off x="3264" y="3792"/>
                <a:ext cx="7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sz="1800" i="1" baseline="-250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=(X,Y)</a:t>
                </a:r>
              </a:p>
            </p:txBody>
          </p:sp>
          <p:sp>
            <p:nvSpPr>
              <p:cNvPr id="29729" name="Line 76"/>
              <p:cNvSpPr>
                <a:spLocks noChangeShapeType="1"/>
              </p:cNvSpPr>
              <p:nvPr/>
            </p:nvSpPr>
            <p:spPr bwMode="auto">
              <a:xfrm flipH="1">
                <a:off x="2976" y="3072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0" name="Line 77"/>
              <p:cNvSpPr>
                <a:spLocks noChangeShapeType="1"/>
              </p:cNvSpPr>
              <p:nvPr/>
            </p:nvSpPr>
            <p:spPr bwMode="auto">
              <a:xfrm>
                <a:off x="2976" y="3072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1" name="Line 78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576" cy="46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2" name="Line 79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8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3" name="Line 80"/>
              <p:cNvSpPr>
                <a:spLocks noChangeShapeType="1"/>
              </p:cNvSpPr>
              <p:nvPr/>
            </p:nvSpPr>
            <p:spPr bwMode="auto">
              <a:xfrm>
                <a:off x="2976" y="3072"/>
                <a:ext cx="868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4" name="Line 81"/>
              <p:cNvSpPr>
                <a:spLocks noChangeShapeType="1"/>
              </p:cNvSpPr>
              <p:nvPr/>
            </p:nvSpPr>
            <p:spPr bwMode="auto">
              <a:xfrm flipH="1">
                <a:off x="2976" y="3072"/>
                <a:ext cx="864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735" name="Line 8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296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710" name="Line 85"/>
            <p:cNvSpPr>
              <a:spLocks noChangeShapeType="1"/>
            </p:cNvSpPr>
            <p:nvPr/>
          </p:nvSpPr>
          <p:spPr bwMode="auto">
            <a:xfrm>
              <a:off x="3504" y="3072"/>
              <a:ext cx="4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3498850" y="5772150"/>
            <a:ext cx="5064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在新标号下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重新找相等子图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):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红色边为新加入的边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 </a:t>
            </a:r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</a:rPr>
              <a:t>不再出现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grpSp>
        <p:nvGrpSpPr>
          <p:cNvPr id="75" name="Group 41"/>
          <p:cNvGrpSpPr>
            <a:grpSpLocks/>
          </p:cNvGrpSpPr>
          <p:nvPr/>
        </p:nvGrpSpPr>
        <p:grpSpPr bwMode="auto">
          <a:xfrm>
            <a:off x="6272213" y="819150"/>
            <a:ext cx="2286000" cy="1893888"/>
            <a:chOff x="3168" y="2448"/>
            <a:chExt cx="1440" cy="1193"/>
          </a:xfrm>
        </p:grpSpPr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3552" y="2688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V="1">
              <a:off x="3552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 flipH="1">
              <a:off x="4128" y="2688"/>
              <a:ext cx="306" cy="4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H="1">
              <a:off x="3840" y="2688"/>
              <a:ext cx="28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 flipH="1"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3168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345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3696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4" name="Text Box 53"/>
            <p:cNvSpPr txBox="1">
              <a:spLocks noChangeArrowheads="1"/>
            </p:cNvSpPr>
            <p:nvPr/>
          </p:nvSpPr>
          <p:spPr bwMode="auto">
            <a:xfrm>
              <a:off x="4032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5" name="Text Box 54"/>
            <p:cNvSpPr txBox="1">
              <a:spLocks noChangeArrowheads="1"/>
            </p:cNvSpPr>
            <p:nvPr/>
          </p:nvSpPr>
          <p:spPr bwMode="auto">
            <a:xfrm>
              <a:off x="4309" y="244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3168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3456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3744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9" name="Text Box 58"/>
            <p:cNvSpPr txBox="1">
              <a:spLocks noChangeArrowheads="1"/>
            </p:cNvSpPr>
            <p:nvPr/>
          </p:nvSpPr>
          <p:spPr bwMode="auto">
            <a:xfrm>
              <a:off x="4032" y="31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90" name="Text Box 59"/>
            <p:cNvSpPr txBox="1">
              <a:spLocks noChangeArrowheads="1"/>
            </p:cNvSpPr>
            <p:nvPr/>
          </p:nvSpPr>
          <p:spPr bwMode="auto">
            <a:xfrm>
              <a:off x="4358" y="319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91" name="Text Box 60"/>
            <p:cNvSpPr txBox="1">
              <a:spLocks noChangeArrowheads="1"/>
            </p:cNvSpPr>
            <p:nvPr/>
          </p:nvSpPr>
          <p:spPr bwMode="auto">
            <a:xfrm>
              <a:off x="3552" y="3408"/>
              <a:ext cx="73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Y)</a:t>
              </a:r>
            </a:p>
          </p:txBody>
        </p:sp>
        <p:sp>
          <p:nvSpPr>
            <p:cNvPr id="92" name="Line 62"/>
            <p:cNvSpPr>
              <a:spLocks noChangeShapeType="1"/>
            </p:cNvSpPr>
            <p:nvPr/>
          </p:nvSpPr>
          <p:spPr bwMode="auto">
            <a:xfrm>
              <a:off x="3264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>
              <a:off x="3552" y="2688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Line 64"/>
            <p:cNvSpPr>
              <a:spLocks noChangeShapeType="1"/>
            </p:cNvSpPr>
            <p:nvPr/>
          </p:nvSpPr>
          <p:spPr bwMode="auto">
            <a:xfrm>
              <a:off x="3552" y="2688"/>
              <a:ext cx="882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5" name="Line 43"/>
            <p:cNvSpPr>
              <a:spLocks noChangeShapeType="1"/>
            </p:cNvSpPr>
            <p:nvPr/>
          </p:nvSpPr>
          <p:spPr bwMode="auto">
            <a:xfrm>
              <a:off x="3840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Line 44"/>
            <p:cNvSpPr>
              <a:spLocks noChangeShapeType="1"/>
            </p:cNvSpPr>
            <p:nvPr/>
          </p:nvSpPr>
          <p:spPr bwMode="auto">
            <a:xfrm>
              <a:off x="4434" y="268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86" grpId="0"/>
      <p:bldP spid="817188" grpId="0"/>
      <p:bldP spid="817193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FB8746-6600-4636-A871-EF581DBA5B83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8247" name="Rectangle 71"/>
          <p:cNvSpPr>
            <a:spLocks noChangeArrowheads="1"/>
          </p:cNvSpPr>
          <p:nvPr/>
        </p:nvSpPr>
        <p:spPr bwMode="auto">
          <a:xfrm>
            <a:off x="46038" y="1066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继续使用算法后得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8249" name="Group 73"/>
          <p:cNvGrpSpPr>
            <a:grpSpLocks/>
          </p:cNvGrpSpPr>
          <p:nvPr/>
        </p:nvGrpSpPr>
        <p:grpSpPr bwMode="auto">
          <a:xfrm>
            <a:off x="1752600" y="1752600"/>
            <a:ext cx="2378075" cy="1893888"/>
            <a:chOff x="720" y="1104"/>
            <a:chExt cx="1498" cy="1193"/>
          </a:xfrm>
        </p:grpSpPr>
        <p:sp>
          <p:nvSpPr>
            <p:cNvPr id="30726" name="Line 46"/>
            <p:cNvSpPr>
              <a:spLocks noChangeShapeType="1"/>
            </p:cNvSpPr>
            <p:nvPr/>
          </p:nvSpPr>
          <p:spPr bwMode="auto">
            <a:xfrm>
              <a:off x="1392" y="1344"/>
              <a:ext cx="0" cy="48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27" name="Line 48"/>
            <p:cNvSpPr>
              <a:spLocks noChangeShapeType="1"/>
            </p:cNvSpPr>
            <p:nvPr/>
          </p:nvSpPr>
          <p:spPr bwMode="auto">
            <a:xfrm>
              <a:off x="816" y="1344"/>
              <a:ext cx="288" cy="48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28" name="Line 49"/>
            <p:cNvSpPr>
              <a:spLocks noChangeShapeType="1"/>
            </p:cNvSpPr>
            <p:nvPr/>
          </p:nvSpPr>
          <p:spPr bwMode="auto">
            <a:xfrm flipV="1">
              <a:off x="1104" y="1344"/>
              <a:ext cx="288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29" name="Line 50"/>
            <p:cNvSpPr>
              <a:spLocks noChangeShapeType="1"/>
            </p:cNvSpPr>
            <p:nvPr/>
          </p:nvSpPr>
          <p:spPr bwMode="auto">
            <a:xfrm flipH="1">
              <a:off x="1680" y="1344"/>
              <a:ext cx="300" cy="4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0" name="Line 52"/>
            <p:cNvSpPr>
              <a:spLocks noChangeShapeType="1"/>
            </p:cNvSpPr>
            <p:nvPr/>
          </p:nvSpPr>
          <p:spPr bwMode="auto">
            <a:xfrm flipH="1">
              <a:off x="1104" y="1344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1" name="Text Box 53"/>
            <p:cNvSpPr txBox="1">
              <a:spLocks noChangeArrowheads="1"/>
            </p:cNvSpPr>
            <p:nvPr/>
          </p:nvSpPr>
          <p:spPr bwMode="auto">
            <a:xfrm>
              <a:off x="720" y="110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1008" y="110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0733" name="Text Box 55"/>
            <p:cNvSpPr txBox="1">
              <a:spLocks noChangeArrowheads="1"/>
            </p:cNvSpPr>
            <p:nvPr/>
          </p:nvSpPr>
          <p:spPr bwMode="auto">
            <a:xfrm>
              <a:off x="1248" y="110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0734" name="Text Box 56"/>
            <p:cNvSpPr txBox="1">
              <a:spLocks noChangeArrowheads="1"/>
            </p:cNvSpPr>
            <p:nvPr/>
          </p:nvSpPr>
          <p:spPr bwMode="auto">
            <a:xfrm>
              <a:off x="1584" y="110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0735" name="Text Box 57"/>
            <p:cNvSpPr txBox="1">
              <a:spLocks noChangeArrowheads="1"/>
            </p:cNvSpPr>
            <p:nvPr/>
          </p:nvSpPr>
          <p:spPr bwMode="auto">
            <a:xfrm>
              <a:off x="1968" y="110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0736" name="Text Box 58"/>
            <p:cNvSpPr txBox="1">
              <a:spLocks noChangeArrowheads="1"/>
            </p:cNvSpPr>
            <p:nvPr/>
          </p:nvSpPr>
          <p:spPr bwMode="auto">
            <a:xfrm>
              <a:off x="720" y="18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0737" name="Text Box 59"/>
            <p:cNvSpPr txBox="1">
              <a:spLocks noChangeArrowheads="1"/>
            </p:cNvSpPr>
            <p:nvPr/>
          </p:nvSpPr>
          <p:spPr bwMode="auto">
            <a:xfrm>
              <a:off x="1008" y="18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0738" name="Text Box 60"/>
            <p:cNvSpPr txBox="1">
              <a:spLocks noChangeArrowheads="1"/>
            </p:cNvSpPr>
            <p:nvPr/>
          </p:nvSpPr>
          <p:spPr bwMode="auto">
            <a:xfrm>
              <a:off x="1296" y="18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0739" name="Text Box 61"/>
            <p:cNvSpPr txBox="1">
              <a:spLocks noChangeArrowheads="1"/>
            </p:cNvSpPr>
            <p:nvPr/>
          </p:nvSpPr>
          <p:spPr bwMode="auto">
            <a:xfrm>
              <a:off x="1632" y="18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0740" name="Text Box 62"/>
            <p:cNvSpPr txBox="1">
              <a:spLocks noChangeArrowheads="1"/>
            </p:cNvSpPr>
            <p:nvPr/>
          </p:nvSpPr>
          <p:spPr bwMode="auto">
            <a:xfrm>
              <a:off x="1968" y="18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0741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i="1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Y)</a:t>
              </a:r>
            </a:p>
          </p:txBody>
        </p:sp>
        <p:sp>
          <p:nvSpPr>
            <p:cNvPr id="30742" name="Line 65"/>
            <p:cNvSpPr>
              <a:spLocks noChangeShapeType="1"/>
            </p:cNvSpPr>
            <p:nvPr/>
          </p:nvSpPr>
          <p:spPr bwMode="auto">
            <a:xfrm>
              <a:off x="816" y="1344"/>
              <a:ext cx="576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3" name="Line 66"/>
            <p:cNvSpPr>
              <a:spLocks noChangeShapeType="1"/>
            </p:cNvSpPr>
            <p:nvPr/>
          </p:nvSpPr>
          <p:spPr bwMode="auto">
            <a:xfrm>
              <a:off x="1104" y="1344"/>
              <a:ext cx="576" cy="4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4" name="Line 67"/>
            <p:cNvSpPr>
              <a:spLocks noChangeShapeType="1"/>
            </p:cNvSpPr>
            <p:nvPr/>
          </p:nvSpPr>
          <p:spPr bwMode="auto">
            <a:xfrm>
              <a:off x="1104" y="1344"/>
              <a:ext cx="876" cy="4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5" name="Line 69"/>
            <p:cNvSpPr>
              <a:spLocks noChangeShapeType="1"/>
            </p:cNvSpPr>
            <p:nvPr/>
          </p:nvSpPr>
          <p:spPr bwMode="auto">
            <a:xfrm flipH="1">
              <a:off x="816" y="1344"/>
              <a:ext cx="864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6" name="Line 70"/>
            <p:cNvSpPr>
              <a:spLocks noChangeShapeType="1"/>
            </p:cNvSpPr>
            <p:nvPr/>
          </p:nvSpPr>
          <p:spPr bwMode="auto">
            <a:xfrm>
              <a:off x="1680" y="1344"/>
              <a:ext cx="30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7" name="Line 72"/>
            <p:cNvSpPr>
              <a:spLocks noChangeShapeType="1"/>
            </p:cNvSpPr>
            <p:nvPr/>
          </p:nvSpPr>
          <p:spPr bwMode="auto">
            <a:xfrm flipH="1">
              <a:off x="1680" y="1344"/>
              <a:ext cx="0" cy="4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8" name="Line 47"/>
            <p:cNvSpPr>
              <a:spLocks noChangeShapeType="1"/>
            </p:cNvSpPr>
            <p:nvPr/>
          </p:nvSpPr>
          <p:spPr bwMode="auto">
            <a:xfrm>
              <a:off x="1980" y="134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49" name="Line 64"/>
            <p:cNvSpPr>
              <a:spLocks noChangeShapeType="1"/>
            </p:cNvSpPr>
            <p:nvPr/>
          </p:nvSpPr>
          <p:spPr bwMode="auto">
            <a:xfrm flipH="1">
              <a:off x="816" y="1344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50" name="Line 68"/>
            <p:cNvSpPr>
              <a:spLocks noChangeShapeType="1"/>
            </p:cNvSpPr>
            <p:nvPr/>
          </p:nvSpPr>
          <p:spPr bwMode="auto">
            <a:xfrm>
              <a:off x="816" y="1344"/>
              <a:ext cx="864" cy="4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51" name="Line 51"/>
            <p:cNvSpPr>
              <a:spLocks noChangeShapeType="1"/>
            </p:cNvSpPr>
            <p:nvPr/>
          </p:nvSpPr>
          <p:spPr bwMode="auto">
            <a:xfrm flipH="1">
              <a:off x="1392" y="1344"/>
              <a:ext cx="288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18250" name="Rectangle 74"/>
          <p:cNvSpPr>
            <a:spLocks noChangeArrowheads="1"/>
          </p:cNvSpPr>
          <p:nvPr/>
        </p:nvSpPr>
        <p:spPr bwMode="auto">
          <a:xfrm>
            <a:off x="152400" y="3733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最优匹配权值为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14.</a:t>
            </a:r>
            <a:endParaRPr lang="en-US" altLang="zh-CN" sz="2400" i="1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47" grpId="0"/>
      <p:bldP spid="8182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6404025-FA6D-4DB2-82D3-4A7EE27637C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2274" name="Rectangle 2"/>
          <p:cNvSpPr>
            <a:spLocks noChangeArrowheads="1"/>
          </p:cNvSpPr>
          <p:nvPr/>
        </p:nvSpPr>
        <p:spPr bwMode="auto">
          <a:xfrm>
            <a:off x="274638" y="881063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匹配在矩阵中的应用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57200" y="45720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endParaRPr lang="zh-CN" altLang="en-US" sz="2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228600" y="1447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、矩阵与二部图</a:t>
            </a:r>
            <a:endParaRPr lang="zh-CN" altLang="en-US" sz="240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52400" y="1793875"/>
            <a:ext cx="7772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设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A=(a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ij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阶方阵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构造二部图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二部图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G=(X,  Y)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如下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28600" y="2433638"/>
            <a:ext cx="7772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表示行集合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表示列集合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X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中元素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中元素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连线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当且仅当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ij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≠0. 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此矩阵称作二部邻接矩阵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22321" name="Group 49"/>
          <p:cNvGrpSpPr>
            <a:grpSpLocks/>
          </p:cNvGrpSpPr>
          <p:nvPr/>
        </p:nvGrpSpPr>
        <p:grpSpPr bwMode="auto">
          <a:xfrm>
            <a:off x="609600" y="3505200"/>
            <a:ext cx="2930525" cy="2057400"/>
            <a:chOff x="362" y="2400"/>
            <a:chExt cx="1846" cy="1296"/>
          </a:xfrm>
        </p:grpSpPr>
        <p:graphicFrame>
          <p:nvGraphicFramePr>
            <p:cNvPr id="30752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087580"/>
                </p:ext>
              </p:extLst>
            </p:nvPr>
          </p:nvGraphicFramePr>
          <p:xfrm>
            <a:off x="362" y="2400"/>
            <a:ext cx="1587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Equation" r:id="rId3" imgW="1574800" imgH="1143000" progId="Equation.DSMT4">
                    <p:embed/>
                  </p:oleObj>
                </mc:Choice>
                <mc:Fallback>
                  <p:oleObj name="Equation" r:id="rId3" imgW="1574800" imgH="11430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2400"/>
                          <a:ext cx="1587" cy="109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Text Box 38"/>
            <p:cNvSpPr txBox="1">
              <a:spLocks noChangeArrowheads="1"/>
            </p:cNvSpPr>
            <p:nvPr/>
          </p:nvSpPr>
          <p:spPr bwMode="auto">
            <a:xfrm>
              <a:off x="720" y="3504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1778" name="Text Box 39"/>
            <p:cNvSpPr txBox="1">
              <a:spLocks noChangeArrowheads="1"/>
            </p:cNvSpPr>
            <p:nvPr/>
          </p:nvSpPr>
          <p:spPr bwMode="auto">
            <a:xfrm>
              <a:off x="960" y="34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1779" name="Text Box 40"/>
            <p:cNvSpPr txBox="1">
              <a:spLocks noChangeArrowheads="1"/>
            </p:cNvSpPr>
            <p:nvPr/>
          </p:nvSpPr>
          <p:spPr bwMode="auto">
            <a:xfrm>
              <a:off x="1152" y="3492"/>
              <a:ext cx="2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1780" name="Text Box 41"/>
            <p:cNvSpPr txBox="1">
              <a:spLocks noChangeArrowheads="1"/>
            </p:cNvSpPr>
            <p:nvPr/>
          </p:nvSpPr>
          <p:spPr bwMode="auto">
            <a:xfrm>
              <a:off x="1392" y="3492"/>
              <a:ext cx="2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1781" name="Text Box 42"/>
            <p:cNvSpPr txBox="1">
              <a:spLocks noChangeArrowheads="1"/>
            </p:cNvSpPr>
            <p:nvPr/>
          </p:nvSpPr>
          <p:spPr bwMode="auto">
            <a:xfrm>
              <a:off x="1584" y="3492"/>
              <a:ext cx="2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1782" name="Text Box 43"/>
            <p:cNvSpPr txBox="1">
              <a:spLocks noChangeArrowheads="1"/>
            </p:cNvSpPr>
            <p:nvPr/>
          </p:nvSpPr>
          <p:spPr bwMode="auto">
            <a:xfrm>
              <a:off x="1914" y="2400"/>
              <a:ext cx="2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1783" name="Text Box 44"/>
            <p:cNvSpPr txBox="1">
              <a:spLocks noChangeArrowheads="1"/>
            </p:cNvSpPr>
            <p:nvPr/>
          </p:nvSpPr>
          <p:spPr bwMode="auto">
            <a:xfrm>
              <a:off x="1914" y="2868"/>
              <a:ext cx="2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1784" name="Text Box 45"/>
            <p:cNvSpPr txBox="1">
              <a:spLocks noChangeArrowheads="1"/>
            </p:cNvSpPr>
            <p:nvPr/>
          </p:nvSpPr>
          <p:spPr bwMode="auto">
            <a:xfrm>
              <a:off x="1914" y="2634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1785" name="Text Box 46"/>
            <p:cNvSpPr txBox="1">
              <a:spLocks noChangeArrowheads="1"/>
            </p:cNvSpPr>
            <p:nvPr/>
          </p:nvSpPr>
          <p:spPr bwMode="auto">
            <a:xfrm>
              <a:off x="1914" y="3063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1786" name="Text Box 47"/>
            <p:cNvSpPr txBox="1">
              <a:spLocks noChangeArrowheads="1"/>
            </p:cNvSpPr>
            <p:nvPr/>
          </p:nvSpPr>
          <p:spPr bwMode="auto">
            <a:xfrm>
              <a:off x="1914" y="3336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822326" name="Group 54"/>
          <p:cNvGrpSpPr>
            <a:grpSpLocks/>
          </p:cNvGrpSpPr>
          <p:nvPr/>
        </p:nvGrpSpPr>
        <p:grpSpPr bwMode="auto">
          <a:xfrm>
            <a:off x="3962400" y="3581400"/>
            <a:ext cx="2378075" cy="1828800"/>
            <a:chOff x="2496" y="2400"/>
            <a:chExt cx="1498" cy="1152"/>
          </a:xfrm>
        </p:grpSpPr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3168" y="264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flipH="1">
              <a:off x="3504" y="2640"/>
              <a:ext cx="33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2880" y="2640"/>
              <a:ext cx="57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57" name="Text Box 17"/>
            <p:cNvSpPr txBox="1">
              <a:spLocks noChangeArrowheads="1"/>
            </p:cNvSpPr>
            <p:nvPr/>
          </p:nvSpPr>
          <p:spPr bwMode="auto">
            <a:xfrm>
              <a:off x="2496" y="24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1758" name="Text Box 18"/>
            <p:cNvSpPr txBox="1">
              <a:spLocks noChangeArrowheads="1"/>
            </p:cNvSpPr>
            <p:nvPr/>
          </p:nvSpPr>
          <p:spPr bwMode="auto">
            <a:xfrm>
              <a:off x="2784" y="24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1759" name="Text Box 19"/>
            <p:cNvSpPr txBox="1">
              <a:spLocks noChangeArrowheads="1"/>
            </p:cNvSpPr>
            <p:nvPr/>
          </p:nvSpPr>
          <p:spPr bwMode="auto">
            <a:xfrm>
              <a:off x="3024" y="24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1760" name="Text Box 20"/>
            <p:cNvSpPr txBox="1">
              <a:spLocks noChangeArrowheads="1"/>
            </p:cNvSpPr>
            <p:nvPr/>
          </p:nvSpPr>
          <p:spPr bwMode="auto">
            <a:xfrm>
              <a:off x="3360" y="24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1761" name="Text Box 21"/>
            <p:cNvSpPr txBox="1">
              <a:spLocks noChangeArrowheads="1"/>
            </p:cNvSpPr>
            <p:nvPr/>
          </p:nvSpPr>
          <p:spPr bwMode="auto">
            <a:xfrm>
              <a:off x="3744" y="24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1762" name="Text Box 22"/>
            <p:cNvSpPr txBox="1">
              <a:spLocks noChangeArrowheads="1"/>
            </p:cNvSpPr>
            <p:nvPr/>
          </p:nvSpPr>
          <p:spPr bwMode="auto">
            <a:xfrm>
              <a:off x="2496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1763" name="Text Box 23"/>
            <p:cNvSpPr txBox="1">
              <a:spLocks noChangeArrowheads="1"/>
            </p:cNvSpPr>
            <p:nvPr/>
          </p:nvSpPr>
          <p:spPr bwMode="auto">
            <a:xfrm>
              <a:off x="2784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1764" name="Text Box 24"/>
            <p:cNvSpPr txBox="1">
              <a:spLocks noChangeArrowheads="1"/>
            </p:cNvSpPr>
            <p:nvPr/>
          </p:nvSpPr>
          <p:spPr bwMode="auto">
            <a:xfrm>
              <a:off x="3072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1765" name="Text Box 25"/>
            <p:cNvSpPr txBox="1">
              <a:spLocks noChangeArrowheads="1"/>
            </p:cNvSpPr>
            <p:nvPr/>
          </p:nvSpPr>
          <p:spPr bwMode="auto">
            <a:xfrm>
              <a:off x="3408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1766" name="Text Box 26"/>
            <p:cNvSpPr txBox="1">
              <a:spLocks noChangeArrowheads="1"/>
            </p:cNvSpPr>
            <p:nvPr/>
          </p:nvSpPr>
          <p:spPr bwMode="auto">
            <a:xfrm>
              <a:off x="3744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1767" name="Text Box 27"/>
            <p:cNvSpPr txBox="1">
              <a:spLocks noChangeArrowheads="1"/>
            </p:cNvSpPr>
            <p:nvPr/>
          </p:nvSpPr>
          <p:spPr bwMode="auto">
            <a:xfrm>
              <a:off x="2880" y="3360"/>
              <a:ext cx="6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400" i="1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=(X,  Y)</a:t>
              </a:r>
            </a:p>
          </p:txBody>
        </p:sp>
        <p:sp>
          <p:nvSpPr>
            <p:cNvPr id="31768" name="Line 28"/>
            <p:cNvSpPr>
              <a:spLocks noChangeShapeType="1"/>
            </p:cNvSpPr>
            <p:nvPr/>
          </p:nvSpPr>
          <p:spPr bwMode="auto">
            <a:xfrm flipH="1">
              <a:off x="2592" y="2640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69" name="Line 29"/>
            <p:cNvSpPr>
              <a:spLocks noChangeShapeType="1"/>
            </p:cNvSpPr>
            <p:nvPr/>
          </p:nvSpPr>
          <p:spPr bwMode="auto">
            <a:xfrm>
              <a:off x="2592" y="2640"/>
              <a:ext cx="57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0" name="Line 33"/>
            <p:cNvSpPr>
              <a:spLocks noChangeShapeType="1"/>
            </p:cNvSpPr>
            <p:nvPr/>
          </p:nvSpPr>
          <p:spPr bwMode="auto">
            <a:xfrm flipH="1">
              <a:off x="2592" y="2640"/>
              <a:ext cx="86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1" name="Line 34"/>
            <p:cNvSpPr>
              <a:spLocks noChangeShapeType="1"/>
            </p:cNvSpPr>
            <p:nvPr/>
          </p:nvSpPr>
          <p:spPr bwMode="auto">
            <a:xfrm>
              <a:off x="3456" y="2640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2" name="Line 50"/>
            <p:cNvSpPr>
              <a:spLocks noChangeShapeType="1"/>
            </p:cNvSpPr>
            <p:nvPr/>
          </p:nvSpPr>
          <p:spPr bwMode="auto">
            <a:xfrm>
              <a:off x="2592" y="26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3" name="Line 51"/>
            <p:cNvSpPr>
              <a:spLocks noChangeShapeType="1"/>
            </p:cNvSpPr>
            <p:nvPr/>
          </p:nvSpPr>
          <p:spPr bwMode="auto">
            <a:xfrm>
              <a:off x="2592" y="2640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4" name="Line 52"/>
            <p:cNvSpPr>
              <a:spLocks noChangeShapeType="1"/>
            </p:cNvSpPr>
            <p:nvPr/>
          </p:nvSpPr>
          <p:spPr bwMode="auto">
            <a:xfrm>
              <a:off x="2880" y="2640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775" name="Line 53"/>
            <p:cNvSpPr>
              <a:spLocks noChangeShapeType="1"/>
            </p:cNvSpPr>
            <p:nvPr/>
          </p:nvSpPr>
          <p:spPr bwMode="auto">
            <a:xfrm>
              <a:off x="3168" y="2640"/>
              <a:ext cx="33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/>
      <p:bldP spid="822276" grpId="0"/>
      <p:bldP spid="822277" grpId="0"/>
      <p:bldP spid="8222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3F599EC-4AD4-401D-A910-D71B63460DD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43688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endParaRPr lang="zh-CN" altLang="en-US" sz="2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477838" y="850900"/>
            <a:ext cx="771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、下面研究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detA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=(X,  Y)</a:t>
            </a: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之间关系</a:t>
            </a:r>
          </a:p>
        </p:txBody>
      </p:sp>
      <p:graphicFrame>
        <p:nvGraphicFramePr>
          <p:cNvPr id="8233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205"/>
              </p:ext>
            </p:extLst>
          </p:nvPr>
        </p:nvGraphicFramePr>
        <p:xfrm>
          <a:off x="685800" y="1397000"/>
          <a:ext cx="6554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3" imgW="3238500" imgH="368300" progId="Equation.DSMT4">
                  <p:embed/>
                </p:oleObj>
              </mc:Choice>
              <mc:Fallback>
                <p:oleObj name="Equation" r:id="rId3" imgW="3238500" imgH="3683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97000"/>
                        <a:ext cx="6554788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93184"/>
              </p:ext>
            </p:extLst>
          </p:nvPr>
        </p:nvGraphicFramePr>
        <p:xfrm>
          <a:off x="412750" y="2360613"/>
          <a:ext cx="832485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5" imgW="4114800" imgH="508000" progId="Equation.DSMT4">
                  <p:embed/>
                </p:oleObj>
              </mc:Choice>
              <mc:Fallback>
                <p:oleObj name="Equation" r:id="rId5" imgW="4114800" imgH="5080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360613"/>
                        <a:ext cx="8324850" cy="1154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51" name="Rectangle 55"/>
          <p:cNvSpPr>
            <a:spLocks noChangeArrowheads="1"/>
          </p:cNvSpPr>
          <p:nvPr/>
        </p:nvSpPr>
        <p:spPr bwMode="auto">
          <a:xfrm>
            <a:off x="228600" y="3676650"/>
            <a:ext cx="7772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|S|=k,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则在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中存在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行中至多有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k−1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列元非零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而其余的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n−k+1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列中每个元素为零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即得到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中有一个          零子阵      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335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22091"/>
              </p:ext>
            </p:extLst>
          </p:nvPr>
        </p:nvGraphicFramePr>
        <p:xfrm>
          <a:off x="1295400" y="4487863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7" imgW="825500" imgH="203200" progId="Equation.DSMT4">
                  <p:embed/>
                </p:oleObj>
              </mc:Choice>
              <mc:Fallback>
                <p:oleObj name="Equation" r:id="rId7" imgW="825500" imgH="203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87863"/>
                        <a:ext cx="1447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4500" y="48688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于是有如下定理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11002"/>
              </p:ext>
            </p:extLst>
          </p:nvPr>
        </p:nvGraphicFramePr>
        <p:xfrm>
          <a:off x="558800" y="5380038"/>
          <a:ext cx="7543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9" imgW="3327400" imgH="482600" progId="Equation.DSMT4">
                  <p:embed/>
                </p:oleObj>
              </mc:Choice>
              <mc:Fallback>
                <p:oleObj name="Equation" r:id="rId9" imgW="33274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380038"/>
                        <a:ext cx="7543800" cy="1127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1" grpId="0"/>
      <p:bldP spid="823351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944AB01-11EE-487A-8070-BBE5E5BA0D2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304800" y="173355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57200" y="3097213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P117---118    </a:t>
            </a:r>
            <a:r>
              <a:rPr lang="zh-CN" altLang="en-US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5: </a:t>
            </a:r>
            <a:r>
              <a:rPr lang="zh-CN" altLang="en-US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9E5CF94-D3BE-476F-863B-7CB48D279AF0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6" name="Text Box 176"/>
          <p:cNvSpPr txBox="1">
            <a:spLocks noChangeArrowheads="1"/>
          </p:cNvSpPr>
          <p:nvPr/>
        </p:nvSpPr>
        <p:spPr bwMode="auto">
          <a:xfrm>
            <a:off x="304800" y="987425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匈牙利算法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7" name="Rectangle 177"/>
          <p:cNvSpPr>
            <a:spLocks noChangeArrowheads="1"/>
          </p:cNvSpPr>
          <p:nvPr/>
        </p:nvSpPr>
        <p:spPr bwMode="auto">
          <a:xfrm>
            <a:off x="304800" y="1657350"/>
            <a:ext cx="8229600" cy="519113"/>
          </a:xfrm>
          <a:prstGeom prst="rect">
            <a:avLst/>
          </a:prstGeom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二部图中寻找完美匹配</a:t>
            </a:r>
          </a:p>
        </p:txBody>
      </p:sp>
      <p:sp>
        <p:nvSpPr>
          <p:cNvPr id="609458" name="Rectangle 178"/>
          <p:cNvSpPr>
            <a:spLocks noChangeArrowheads="1"/>
          </p:cNvSpPr>
          <p:nvPr/>
        </p:nvSpPr>
        <p:spPr bwMode="auto">
          <a:xfrm>
            <a:off x="381000" y="22479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(1)  </a:t>
            </a:r>
            <a:r>
              <a:rPr lang="zh-CN" altLang="en-US" sz="2400" dirty="0">
                <a:solidFill>
                  <a:srgbClr val="2B51AA"/>
                </a:solidFill>
              </a:rPr>
              <a:t>问题</a:t>
            </a:r>
            <a:endParaRPr lang="en-US" altLang="zh-CN" sz="2400" dirty="0">
              <a:solidFill>
                <a:srgbClr val="2B51AA"/>
              </a:solidFill>
            </a:endParaRPr>
          </a:p>
        </p:txBody>
      </p:sp>
      <p:sp>
        <p:nvSpPr>
          <p:cNvPr id="609459" name="Rectangle 179"/>
          <p:cNvSpPr>
            <a:spLocks noChangeArrowheads="1"/>
          </p:cNvSpPr>
          <p:nvPr/>
        </p:nvSpPr>
        <p:spPr bwMode="auto">
          <a:xfrm>
            <a:off x="381000" y="274637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G=(X,Y),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|X|=|Y|,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中求一完美匹配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M.</a:t>
            </a:r>
          </a:p>
        </p:txBody>
      </p:sp>
      <p:sp>
        <p:nvSpPr>
          <p:cNvPr id="609460" name="Rectangle 180"/>
          <p:cNvSpPr>
            <a:spLocks noChangeArrowheads="1"/>
          </p:cNvSpPr>
          <p:nvPr/>
        </p:nvSpPr>
        <p:spPr bwMode="auto">
          <a:xfrm>
            <a:off x="381000" y="32559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(2) </a:t>
            </a:r>
            <a:r>
              <a:rPr lang="zh-CN" altLang="en-US" sz="2400" dirty="0">
                <a:solidFill>
                  <a:srgbClr val="2B51AA"/>
                </a:solidFill>
              </a:rPr>
              <a:t> 基本思想</a:t>
            </a:r>
            <a:endParaRPr lang="en-US" altLang="zh-CN" sz="2400" dirty="0">
              <a:solidFill>
                <a:srgbClr val="2B51AA"/>
              </a:solidFill>
            </a:endParaRPr>
          </a:p>
        </p:txBody>
      </p:sp>
      <p:sp>
        <p:nvSpPr>
          <p:cNvPr id="609461" name="Rectangle 181"/>
          <p:cNvSpPr>
            <a:spLocks noChangeArrowheads="1"/>
          </p:cNvSpPr>
          <p:nvPr/>
        </p:nvSpPr>
        <p:spPr bwMode="auto">
          <a:xfrm>
            <a:off x="381000" y="3802063"/>
            <a:ext cx="8229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从任一初始匹配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出发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通过寻求一条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增广路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E(P),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得到比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更大的匹配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迭代思想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).</a:t>
            </a:r>
            <a:endParaRPr lang="zh-CN" altLang="el-GR" sz="2400" baseline="-250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09462" name="Rectangle 182"/>
          <p:cNvSpPr>
            <a:spLocks noChangeArrowheads="1"/>
          </p:cNvSpPr>
          <p:nvPr/>
        </p:nvSpPr>
        <p:spPr bwMode="auto">
          <a:xfrm>
            <a:off x="381000" y="47196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2B51AA"/>
                </a:solidFill>
              </a:rPr>
              <a:t>(3) </a:t>
            </a:r>
            <a:r>
              <a:rPr lang="zh-CN" altLang="en-US" sz="2400">
                <a:solidFill>
                  <a:srgbClr val="2B51AA"/>
                </a:solidFill>
              </a:rPr>
              <a:t> </a:t>
            </a:r>
            <a:r>
              <a:rPr lang="en-US" altLang="zh-CN" sz="2400">
                <a:solidFill>
                  <a:srgbClr val="2B51AA"/>
                </a:solidFill>
              </a:rPr>
              <a:t>M</a:t>
            </a:r>
            <a:r>
              <a:rPr lang="zh-CN" altLang="en-US" sz="2400">
                <a:solidFill>
                  <a:srgbClr val="2B51AA"/>
                </a:solidFill>
              </a:rPr>
              <a:t>可扩路的寻找方法</a:t>
            </a:r>
          </a:p>
        </p:txBody>
      </p:sp>
      <p:sp>
        <p:nvSpPr>
          <p:cNvPr id="609463" name="Rectangle 183"/>
          <p:cNvSpPr>
            <a:spLocks noChangeArrowheads="1"/>
          </p:cNvSpPr>
          <p:nvPr/>
        </p:nvSpPr>
        <p:spPr bwMode="auto">
          <a:xfrm>
            <a:off x="381000" y="5264150"/>
            <a:ext cx="82296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1965</a:t>
            </a:r>
            <a:r>
              <a:rPr lang="zh-CN" altLang="en-US" sz="2400"/>
              <a:t>年</a:t>
            </a:r>
            <a:r>
              <a:rPr lang="en-US" altLang="zh-CN" sz="2400"/>
              <a:t>, </a:t>
            </a:r>
            <a:r>
              <a:rPr lang="en-US" altLang="zh-CN" sz="2400" b="0"/>
              <a:t>Edmonds</a:t>
            </a:r>
            <a:r>
              <a:rPr lang="zh-CN" altLang="en-US" sz="2400"/>
              <a:t>首先提出</a:t>
            </a:r>
            <a:r>
              <a:rPr lang="en-US" altLang="zh-CN" sz="2400"/>
              <a:t>: </a:t>
            </a:r>
            <a:r>
              <a:rPr lang="zh-CN" altLang="en-US" sz="2400"/>
              <a:t>用扎根于</a:t>
            </a:r>
            <a:r>
              <a:rPr lang="en-US" altLang="zh-CN" sz="2400"/>
              <a:t>M</a:t>
            </a:r>
            <a:r>
              <a:rPr lang="zh-CN" altLang="en-US" sz="2400"/>
              <a:t>非饱和点</a:t>
            </a:r>
            <a:r>
              <a:rPr lang="en-US" altLang="zh-CN" sz="2400"/>
              <a:t>u</a:t>
            </a:r>
            <a:r>
              <a:rPr lang="zh-CN" altLang="en-US" sz="2400"/>
              <a:t>的</a:t>
            </a:r>
            <a:r>
              <a:rPr lang="en-US" altLang="zh-CN" sz="2400"/>
              <a:t>M</a:t>
            </a:r>
            <a:r>
              <a:rPr lang="zh-CN" altLang="en-US" sz="2400"/>
              <a:t>交错树的生长来求</a:t>
            </a:r>
            <a:r>
              <a:rPr lang="en-US" altLang="zh-CN" sz="2400"/>
              <a:t>M</a:t>
            </a:r>
            <a:r>
              <a:rPr lang="zh-CN" altLang="en-US" sz="2400"/>
              <a:t>可扩路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456" grpId="0"/>
      <p:bldP spid="609457" grpId="0"/>
      <p:bldP spid="609458" grpId="0"/>
      <p:bldP spid="609459" grpId="0"/>
      <p:bldP spid="609460" grpId="0"/>
      <p:bldP spid="609461" grpId="0"/>
      <p:bldP spid="609462" grpId="0"/>
      <p:bldP spid="6094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9B57961-FC22-4F32-9310-2F644CCCF603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9F999A-8426-45E4-A76F-246B36DF9C3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7698" name="Text Box 2"/>
          <p:cNvSpPr txBox="1">
            <a:spLocks noChangeArrowheads="1"/>
          </p:cNvSpPr>
          <p:nvPr/>
        </p:nvSpPr>
        <p:spPr bwMode="auto">
          <a:xfrm>
            <a:off x="381000" y="962025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00"/>
                </a:solidFill>
              </a:rPr>
              <a:t>定义</a:t>
            </a:r>
            <a:r>
              <a:rPr lang="en-US" altLang="zh-CN" sz="2400" dirty="0" smtClean="0">
                <a:solidFill>
                  <a:srgbClr val="FF6600"/>
                </a:solidFill>
              </a:rPr>
              <a:t>1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G=(X,Y), M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的匹配</a:t>
            </a:r>
            <a:r>
              <a:rPr lang="en-US" altLang="zh-CN" sz="2400" dirty="0" smtClean="0"/>
              <a:t>, u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的非饱和点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称</a:t>
            </a:r>
            <a:r>
              <a:rPr lang="zh-CN" altLang="en-US" sz="2400" dirty="0" smtClean="0">
                <a:solidFill>
                  <a:srgbClr val="FFFF00"/>
                </a:solidFill>
              </a:rPr>
              <a:t>树</a:t>
            </a:r>
            <a:r>
              <a:rPr lang="en-US" altLang="zh-CN" sz="2400" dirty="0" smtClean="0">
                <a:solidFill>
                  <a:srgbClr val="FFFF00"/>
                </a:solidFill>
              </a:rPr>
              <a:t>H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的扎根于点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交错树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M-augmenting tree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: </a:t>
            </a:r>
            <a:endParaRPr lang="zh-CN" altLang="en-US" sz="2400" dirty="0" smtClean="0"/>
          </a:p>
        </p:txBody>
      </p:sp>
      <p:sp>
        <p:nvSpPr>
          <p:cNvPr id="797730" name="Text Box 34"/>
          <p:cNvSpPr txBox="1">
            <a:spLocks noChangeArrowheads="1"/>
          </p:cNvSpPr>
          <p:nvPr/>
        </p:nvSpPr>
        <p:spPr bwMode="auto">
          <a:xfrm>
            <a:off x="381000" y="1814513"/>
            <a:ext cx="8305800" cy="51911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/>
              <a:t>    </a:t>
            </a:r>
            <a:r>
              <a:rPr lang="en-US" altLang="zh-CN" sz="2400" dirty="0" smtClean="0"/>
              <a:t>1) u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V(H); </a:t>
            </a:r>
            <a:endParaRPr lang="zh-CN" altLang="en-US" sz="2400" dirty="0" smtClean="0"/>
          </a:p>
        </p:txBody>
      </p:sp>
      <p:grpSp>
        <p:nvGrpSpPr>
          <p:cNvPr id="797768" name="Group 72"/>
          <p:cNvGrpSpPr>
            <a:grpSpLocks/>
          </p:cNvGrpSpPr>
          <p:nvPr/>
        </p:nvGrpSpPr>
        <p:grpSpPr bwMode="auto">
          <a:xfrm>
            <a:off x="1447800" y="3090863"/>
            <a:ext cx="1846263" cy="2003425"/>
            <a:chOff x="912" y="1707"/>
            <a:chExt cx="1163" cy="1262"/>
          </a:xfrm>
        </p:grpSpPr>
        <p:grpSp>
          <p:nvGrpSpPr>
            <p:cNvPr id="7196" name="Group 53"/>
            <p:cNvGrpSpPr>
              <a:grpSpLocks/>
            </p:cNvGrpSpPr>
            <p:nvPr/>
          </p:nvGrpSpPr>
          <p:grpSpPr bwMode="auto">
            <a:xfrm>
              <a:off x="912" y="1707"/>
              <a:ext cx="1163" cy="974"/>
              <a:chOff x="768" y="1755"/>
              <a:chExt cx="1163" cy="974"/>
            </a:xfrm>
          </p:grpSpPr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864" y="2016"/>
                <a:ext cx="912" cy="480"/>
                <a:chOff x="864" y="2016"/>
                <a:chExt cx="912" cy="480"/>
              </a:xfrm>
            </p:grpSpPr>
            <p:sp>
              <p:nvSpPr>
                <p:cNvPr id="8228" name="Line 36"/>
                <p:cNvSpPr>
                  <a:spLocks noChangeShapeType="1"/>
                </p:cNvSpPr>
                <p:nvPr/>
              </p:nvSpPr>
              <p:spPr bwMode="auto">
                <a:xfrm>
                  <a:off x="864" y="2016"/>
                  <a:ext cx="336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2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864" y="2064"/>
                  <a:ext cx="336" cy="43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0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88" y="2016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1" name="Line 40"/>
                <p:cNvSpPr>
                  <a:spLocks noChangeShapeType="1"/>
                </p:cNvSpPr>
                <p:nvPr/>
              </p:nvSpPr>
              <p:spPr bwMode="auto">
                <a:xfrm>
                  <a:off x="1488" y="2016"/>
                  <a:ext cx="288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200" y="2016"/>
                  <a:ext cx="576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4" name="Line 35"/>
                <p:cNvSpPr>
                  <a:spLocks noChangeShapeType="1"/>
                </p:cNvSpPr>
                <p:nvPr/>
              </p:nvSpPr>
              <p:spPr bwMode="auto">
                <a:xfrm>
                  <a:off x="864" y="201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5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2064"/>
                  <a:ext cx="288" cy="43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32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01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220" name="Text Box 43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8221" name="Text Box 46"/>
              <p:cNvSpPr txBox="1">
                <a:spLocks noChangeArrowheads="1"/>
              </p:cNvSpPr>
              <p:nvPr/>
            </p:nvSpPr>
            <p:spPr bwMode="auto">
              <a:xfrm>
                <a:off x="1104" y="177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222" name="Text Box 47"/>
              <p:cNvSpPr txBox="1">
                <a:spLocks noChangeArrowheads="1"/>
              </p:cNvSpPr>
              <p:nvPr/>
            </p:nvSpPr>
            <p:spPr bwMode="auto">
              <a:xfrm>
                <a:off x="1370" y="1755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8223" name="Text Box 48"/>
              <p:cNvSpPr txBox="1">
                <a:spLocks noChangeArrowheads="1"/>
              </p:cNvSpPr>
              <p:nvPr/>
            </p:nvSpPr>
            <p:spPr bwMode="auto">
              <a:xfrm>
                <a:off x="1681" y="1769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224" name="Text Box 49"/>
              <p:cNvSpPr txBox="1">
                <a:spLocks noChangeArrowheads="1"/>
              </p:cNvSpPr>
              <p:nvPr/>
            </p:nvSpPr>
            <p:spPr bwMode="auto">
              <a:xfrm>
                <a:off x="1104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225" name="Text Box 50"/>
              <p:cNvSpPr txBox="1">
                <a:spLocks noChangeArrowheads="1"/>
              </p:cNvSpPr>
              <p:nvPr/>
            </p:nvSpPr>
            <p:spPr bwMode="auto">
              <a:xfrm>
                <a:off x="768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8226" name="Text Box 51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8227" name="Text Box 52"/>
              <p:cNvSpPr txBox="1">
                <a:spLocks noChangeArrowheads="1"/>
              </p:cNvSpPr>
              <p:nvPr/>
            </p:nvSpPr>
            <p:spPr bwMode="auto">
              <a:xfrm>
                <a:off x="1680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8216" name="Text Box 70"/>
            <p:cNvSpPr txBox="1">
              <a:spLocks noChangeArrowheads="1"/>
            </p:cNvSpPr>
            <p:nvPr/>
          </p:nvSpPr>
          <p:spPr bwMode="auto">
            <a:xfrm>
              <a:off x="1200" y="2736"/>
              <a:ext cx="72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G=(X, Y)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97769" name="Group 73"/>
          <p:cNvGrpSpPr>
            <a:grpSpLocks/>
          </p:cNvGrpSpPr>
          <p:nvPr/>
        </p:nvGrpSpPr>
        <p:grpSpPr bwMode="auto">
          <a:xfrm>
            <a:off x="4084638" y="2971800"/>
            <a:ext cx="2133600" cy="2057400"/>
            <a:chOff x="2573" y="1680"/>
            <a:chExt cx="1344" cy="1296"/>
          </a:xfrm>
        </p:grpSpPr>
        <p:grpSp>
          <p:nvGrpSpPr>
            <p:cNvPr id="7182" name="Group 69"/>
            <p:cNvGrpSpPr>
              <a:grpSpLocks/>
            </p:cNvGrpSpPr>
            <p:nvPr/>
          </p:nvGrpSpPr>
          <p:grpSpPr bwMode="auto">
            <a:xfrm>
              <a:off x="2688" y="1680"/>
              <a:ext cx="1033" cy="1097"/>
              <a:chOff x="2448" y="1824"/>
              <a:chExt cx="1033" cy="1097"/>
            </a:xfrm>
          </p:grpSpPr>
          <p:grpSp>
            <p:nvGrpSpPr>
              <p:cNvPr id="7184" name="Group 62"/>
              <p:cNvGrpSpPr>
                <a:grpSpLocks/>
              </p:cNvGrpSpPr>
              <p:nvPr/>
            </p:nvGrpSpPr>
            <p:grpSpPr bwMode="auto">
              <a:xfrm>
                <a:off x="2688" y="1968"/>
                <a:ext cx="528" cy="720"/>
                <a:chOff x="2688" y="1968"/>
                <a:chExt cx="528" cy="720"/>
              </a:xfrm>
            </p:grpSpPr>
            <p:sp>
              <p:nvSpPr>
                <p:cNvPr id="8210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496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688" y="196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976" y="249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216" y="22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21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688" y="22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204" name="Text Box 63"/>
              <p:cNvSpPr txBox="1">
                <a:spLocks noChangeArrowheads="1"/>
              </p:cNvSpPr>
              <p:nvPr/>
            </p:nvSpPr>
            <p:spPr bwMode="auto">
              <a:xfrm>
                <a:off x="2880" y="268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8205" name="Text Box 64"/>
              <p:cNvSpPr txBox="1">
                <a:spLocks noChangeArrowheads="1"/>
              </p:cNvSpPr>
              <p:nvPr/>
            </p:nvSpPr>
            <p:spPr bwMode="auto">
              <a:xfrm>
                <a:off x="3231" y="211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206" name="Text Box 65"/>
              <p:cNvSpPr txBox="1">
                <a:spLocks noChangeArrowheads="1"/>
              </p:cNvSpPr>
              <p:nvPr/>
            </p:nvSpPr>
            <p:spPr bwMode="auto">
              <a:xfrm>
                <a:off x="2448" y="211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207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208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8209" name="Text Box 68"/>
              <p:cNvSpPr txBox="1">
                <a:spLocks noChangeArrowheads="1"/>
              </p:cNvSpPr>
              <p:nvPr/>
            </p:nvSpPr>
            <p:spPr bwMode="auto">
              <a:xfrm>
                <a:off x="2448" y="182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8202" name="Text Box 71"/>
            <p:cNvSpPr txBox="1">
              <a:spLocks noChangeArrowheads="1"/>
            </p:cNvSpPr>
            <p:nvPr/>
          </p:nvSpPr>
          <p:spPr bwMode="auto">
            <a:xfrm>
              <a:off x="2573" y="2743"/>
              <a:ext cx="134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扎根 </a:t>
              </a: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 </a:t>
              </a: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</a:t>
              </a: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</a:t>
              </a: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交错树</a:t>
              </a:r>
              <a:endParaRPr lang="zh-CN" altLang="en-US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97770" name="Rectangle 74"/>
          <p:cNvSpPr>
            <a:spLocks noChangeArrowheads="1"/>
          </p:cNvSpPr>
          <p:nvPr/>
        </p:nvSpPr>
        <p:spPr bwMode="auto">
          <a:xfrm>
            <a:off x="381000" y="51704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扎根于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交错树的生长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381000" y="2357438"/>
            <a:ext cx="83058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 2) </a:t>
            </a:r>
            <a:r>
              <a:rPr lang="zh-CN" altLang="en-US" sz="2400" dirty="0" smtClean="0"/>
              <a:t>对任意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V(H), (u, v)</a:t>
            </a:r>
            <a:r>
              <a:rPr lang="zh-CN" altLang="en-US" sz="2400" dirty="0" smtClean="0"/>
              <a:t>路是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交错路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00200" y="3433763"/>
            <a:ext cx="1447800" cy="838200"/>
            <a:chOff x="2049790" y="5672357"/>
            <a:chExt cx="1447800" cy="838200"/>
          </a:xfrm>
        </p:grpSpPr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2049790" y="5748557"/>
              <a:ext cx="0" cy="762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583190" y="5824757"/>
              <a:ext cx="457200" cy="6858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3497590" y="5748557"/>
              <a:ext cx="0" cy="762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Oval 54"/>
            <p:cNvSpPr>
              <a:spLocks noChangeArrowheads="1"/>
            </p:cNvSpPr>
            <p:nvPr/>
          </p:nvSpPr>
          <p:spPr bwMode="auto">
            <a:xfrm>
              <a:off x="2887990" y="5672357"/>
              <a:ext cx="304800" cy="30480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8" grpId="0" animBg="1"/>
      <p:bldP spid="797730" grpId="0" animBg="1"/>
      <p:bldP spid="797770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70725" y="6307138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14137A6-F552-4E06-8EF8-79376A82031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8722" name="Text Box 2"/>
          <p:cNvSpPr txBox="1">
            <a:spLocks noChangeArrowheads="1"/>
          </p:cNvSpPr>
          <p:nvPr/>
        </p:nvSpPr>
        <p:spPr bwMode="auto">
          <a:xfrm>
            <a:off x="427038" y="982663"/>
            <a:ext cx="8610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假如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扎根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交错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它有两种情形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423863" y="4257675"/>
            <a:ext cx="8186737" cy="51911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情形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2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除点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外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, 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中所有点为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饱和点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且在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上配对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; 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798780" name="Group 60"/>
          <p:cNvGrpSpPr>
            <a:grpSpLocks/>
          </p:cNvGrpSpPr>
          <p:nvPr/>
        </p:nvGrpSpPr>
        <p:grpSpPr bwMode="auto">
          <a:xfrm>
            <a:off x="3260725" y="2058988"/>
            <a:ext cx="2513013" cy="2085975"/>
            <a:chOff x="1534" y="1776"/>
            <a:chExt cx="1583" cy="1314"/>
          </a:xfrm>
        </p:grpSpPr>
        <p:sp>
          <p:nvSpPr>
            <p:cNvPr id="9262" name="Text Box 52"/>
            <p:cNvSpPr txBox="1">
              <a:spLocks noChangeArrowheads="1"/>
            </p:cNvSpPr>
            <p:nvPr/>
          </p:nvSpPr>
          <p:spPr bwMode="auto">
            <a:xfrm>
              <a:off x="1728" y="214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grpSp>
          <p:nvGrpSpPr>
            <p:cNvPr id="8240" name="Group 59"/>
            <p:cNvGrpSpPr>
              <a:grpSpLocks/>
            </p:cNvGrpSpPr>
            <p:nvPr/>
          </p:nvGrpSpPr>
          <p:grpSpPr bwMode="auto">
            <a:xfrm>
              <a:off x="1534" y="1776"/>
              <a:ext cx="1583" cy="1314"/>
              <a:chOff x="1582" y="1632"/>
              <a:chExt cx="1583" cy="1314"/>
            </a:xfrm>
          </p:grpSpPr>
          <p:sp>
            <p:nvSpPr>
              <p:cNvPr id="9264" name="Line 45"/>
              <p:cNvSpPr>
                <a:spLocks noChangeShapeType="1"/>
              </p:cNvSpPr>
              <p:nvPr/>
            </p:nvSpPr>
            <p:spPr bwMode="auto">
              <a:xfrm flipH="1" flipV="1">
                <a:off x="2016" y="235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5" name="Line 47"/>
              <p:cNvSpPr>
                <a:spLocks noChangeShapeType="1"/>
              </p:cNvSpPr>
              <p:nvPr/>
            </p:nvSpPr>
            <p:spPr bwMode="auto">
              <a:xfrm flipV="1">
                <a:off x="2016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6" name="Line 48"/>
              <p:cNvSpPr>
                <a:spLocks noChangeShapeType="1"/>
              </p:cNvSpPr>
              <p:nvPr/>
            </p:nvSpPr>
            <p:spPr bwMode="auto">
              <a:xfrm flipV="1">
                <a:off x="2304" y="2352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7" name="Line 49"/>
              <p:cNvSpPr>
                <a:spLocks noChangeShapeType="1"/>
              </p:cNvSpPr>
              <p:nvPr/>
            </p:nvSpPr>
            <p:spPr bwMode="auto">
              <a:xfrm flipV="1">
                <a:off x="254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8" name="Text Box 50"/>
              <p:cNvSpPr txBox="1">
                <a:spLocks noChangeArrowheads="1"/>
              </p:cNvSpPr>
              <p:nvPr/>
            </p:nvSpPr>
            <p:spPr bwMode="auto">
              <a:xfrm>
                <a:off x="2208" y="251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endPara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9" name="Text Box 51"/>
              <p:cNvSpPr txBox="1">
                <a:spLocks noChangeArrowheads="1"/>
              </p:cNvSpPr>
              <p:nvPr/>
            </p:nvSpPr>
            <p:spPr bwMode="auto">
              <a:xfrm>
                <a:off x="2573" y="196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70" name="Text Box 53"/>
              <p:cNvSpPr txBox="1">
                <a:spLocks noChangeArrowheads="1"/>
              </p:cNvSpPr>
              <p:nvPr/>
            </p:nvSpPr>
            <p:spPr bwMode="auto">
              <a:xfrm>
                <a:off x="1790" y="229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71" name="Text Box 54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272" name="Text Box 55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73" name="Text Box 56"/>
              <p:cNvSpPr txBox="1">
                <a:spLocks noChangeArrowheads="1"/>
              </p:cNvSpPr>
              <p:nvPr/>
            </p:nvSpPr>
            <p:spPr bwMode="auto">
              <a:xfrm>
                <a:off x="1582" y="2733"/>
                <a:ext cx="1583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扎根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交错树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H(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情形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2)</a:t>
                </a:r>
                <a:endPara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74" name="Line 57"/>
              <p:cNvSpPr>
                <a:spLocks noChangeShapeType="1"/>
              </p:cNvSpPr>
              <p:nvPr/>
            </p:nvSpPr>
            <p:spPr bwMode="auto">
              <a:xfrm flipV="1">
                <a:off x="2016" y="1680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75" name="Text Box 58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3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76" name="Line 46"/>
              <p:cNvSpPr>
                <a:spLocks noChangeShapeType="1"/>
              </p:cNvSpPr>
              <p:nvPr/>
            </p:nvSpPr>
            <p:spPr bwMode="auto">
              <a:xfrm flipV="1">
                <a:off x="2016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798781" name="Text Box 61"/>
          <p:cNvSpPr txBox="1">
            <a:spLocks noChangeArrowheads="1"/>
          </p:cNvSpPr>
          <p:nvPr/>
        </p:nvSpPr>
        <p:spPr bwMode="auto">
          <a:xfrm>
            <a:off x="427038" y="1454150"/>
            <a:ext cx="8183562" cy="46196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    情形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1  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包含除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外的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非饱和点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存在增广路</a:t>
            </a:r>
            <a:r>
              <a:rPr lang="en-US" altLang="zh-CN" sz="2400" smtClean="0">
                <a:solidFill>
                  <a:schemeClr val="tx1">
                    <a:lumMod val="95000"/>
                  </a:schemeClr>
                </a:solidFill>
              </a:rPr>
              <a:t>).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98800" name="Text Box 80"/>
          <p:cNvSpPr txBox="1">
            <a:spLocks noChangeArrowheads="1"/>
          </p:cNvSpPr>
          <p:nvPr/>
        </p:nvSpPr>
        <p:spPr bwMode="auto">
          <a:xfrm>
            <a:off x="423863" y="4876800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S=V(H)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∩X,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T=V(H)∩Y,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graphicFrame>
        <p:nvGraphicFramePr>
          <p:cNvPr id="798801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77538"/>
              </p:ext>
            </p:extLst>
          </p:nvPr>
        </p:nvGraphicFramePr>
        <p:xfrm>
          <a:off x="5181600" y="4929188"/>
          <a:ext cx="1009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3" imgW="647419" imgH="203112" progId="Equation.DSMT4">
                  <p:embed/>
                </p:oleObj>
              </mc:Choice>
              <mc:Fallback>
                <p:oleObj name="Equation" r:id="rId3" imgW="647419" imgH="203112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29188"/>
                        <a:ext cx="1009650" cy="330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423863" y="5276850"/>
            <a:ext cx="8382000" cy="519113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1)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N(S)=T,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由于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S–{u}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中点与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中点配对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所以有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98803" name="Text Box 83"/>
          <p:cNvSpPr txBox="1">
            <a:spLocks noChangeArrowheads="1"/>
          </p:cNvSpPr>
          <p:nvPr/>
        </p:nvSpPr>
        <p:spPr bwMode="auto">
          <a:xfrm>
            <a:off x="423863" y="5768975"/>
            <a:ext cx="8382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|T|=|S|−1,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于是有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|N(S)| = |S|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1&lt; |S|.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Hall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中不存在完美匹配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72"/>
          <p:cNvGrpSpPr>
            <a:grpSpLocks/>
          </p:cNvGrpSpPr>
          <p:nvPr/>
        </p:nvGrpSpPr>
        <p:grpSpPr bwMode="auto">
          <a:xfrm>
            <a:off x="6173789" y="2184400"/>
            <a:ext cx="1925638" cy="1962150"/>
            <a:chOff x="909" y="1713"/>
            <a:chExt cx="1213" cy="1236"/>
          </a:xfrm>
        </p:grpSpPr>
        <p:grpSp>
          <p:nvGrpSpPr>
            <p:cNvPr id="8219" name="Group 55"/>
            <p:cNvGrpSpPr>
              <a:grpSpLocks/>
            </p:cNvGrpSpPr>
            <p:nvPr/>
          </p:nvGrpSpPr>
          <p:grpSpPr bwMode="auto">
            <a:xfrm>
              <a:off x="909" y="1713"/>
              <a:ext cx="1213" cy="974"/>
              <a:chOff x="525" y="1761"/>
              <a:chExt cx="1213" cy="974"/>
            </a:xfrm>
          </p:grpSpPr>
          <p:grpSp>
            <p:nvGrpSpPr>
              <p:cNvPr id="8221" name="Group 53"/>
              <p:cNvGrpSpPr>
                <a:grpSpLocks/>
              </p:cNvGrpSpPr>
              <p:nvPr/>
            </p:nvGrpSpPr>
            <p:grpSpPr bwMode="auto">
              <a:xfrm>
                <a:off x="525" y="1761"/>
                <a:ext cx="1213" cy="974"/>
                <a:chOff x="765" y="1761"/>
                <a:chExt cx="1213" cy="974"/>
              </a:xfrm>
            </p:grpSpPr>
            <p:grpSp>
              <p:nvGrpSpPr>
                <p:cNvPr id="8223" name="Group 44"/>
                <p:cNvGrpSpPr>
                  <a:grpSpLocks/>
                </p:cNvGrpSpPr>
                <p:nvPr/>
              </p:nvGrpSpPr>
              <p:grpSpPr bwMode="auto">
                <a:xfrm>
                  <a:off x="864" y="2016"/>
                  <a:ext cx="912" cy="480"/>
                  <a:chOff x="864" y="2016"/>
                  <a:chExt cx="912" cy="480"/>
                </a:xfrm>
              </p:grpSpPr>
              <p:sp>
                <p:nvSpPr>
                  <p:cNvPr id="9242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2064"/>
                    <a:ext cx="0" cy="423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3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8" y="2016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016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5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016"/>
                    <a:ext cx="57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016"/>
                    <a:ext cx="336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064"/>
                    <a:ext cx="288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48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016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23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68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923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04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923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02" y="1761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u</a:t>
                  </a:r>
                  <a:endPara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3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728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923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104" y="2502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923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765" y="2495"/>
                  <a:ext cx="24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924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81" y="249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924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680" y="249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9232" name="Oval 54"/>
              <p:cNvSpPr>
                <a:spLocks noChangeArrowheads="1"/>
              </p:cNvSpPr>
              <p:nvPr/>
            </p:nvSpPr>
            <p:spPr bwMode="auto">
              <a:xfrm>
                <a:off x="1152" y="1937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230" name="Text Box 70"/>
            <p:cNvSpPr txBox="1">
              <a:spLocks noChangeArrowheads="1"/>
            </p:cNvSpPr>
            <p:nvPr/>
          </p:nvSpPr>
          <p:spPr bwMode="auto">
            <a:xfrm>
              <a:off x="1200" y="2716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G=(X, Y)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3863" y="2133600"/>
            <a:ext cx="2547937" cy="2014538"/>
            <a:chOff x="423864" y="2133601"/>
            <a:chExt cx="2547938" cy="2014538"/>
          </a:xfrm>
        </p:grpSpPr>
        <p:grpSp>
          <p:nvGrpSpPr>
            <p:cNvPr id="8205" name="Group 79"/>
            <p:cNvGrpSpPr>
              <a:grpSpLocks/>
            </p:cNvGrpSpPr>
            <p:nvPr/>
          </p:nvGrpSpPr>
          <p:grpSpPr bwMode="auto">
            <a:xfrm>
              <a:off x="423864" y="2133601"/>
              <a:ext cx="2547938" cy="2014538"/>
              <a:chOff x="3339" y="2496"/>
              <a:chExt cx="1605" cy="1269"/>
            </a:xfrm>
          </p:grpSpPr>
          <p:sp>
            <p:nvSpPr>
              <p:cNvPr id="9249" name="Text Box 63"/>
              <p:cNvSpPr txBox="1">
                <a:spLocks noChangeArrowheads="1"/>
              </p:cNvSpPr>
              <p:nvPr/>
            </p:nvSpPr>
            <p:spPr bwMode="auto">
              <a:xfrm>
                <a:off x="3648" y="283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50" name="Line 65"/>
              <p:cNvSpPr>
                <a:spLocks noChangeShapeType="1"/>
              </p:cNvSpPr>
              <p:nvPr/>
            </p:nvSpPr>
            <p:spPr bwMode="auto">
              <a:xfrm flipH="1" flipV="1">
                <a:off x="3888" y="3168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1" name="Line 67"/>
              <p:cNvSpPr>
                <a:spLocks noChangeShapeType="1"/>
              </p:cNvSpPr>
              <p:nvPr/>
            </p:nvSpPr>
            <p:spPr bwMode="auto">
              <a:xfrm flipV="1">
                <a:off x="3888" y="264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2" name="Line 68"/>
              <p:cNvSpPr>
                <a:spLocks noChangeShapeType="1"/>
              </p:cNvSpPr>
              <p:nvPr/>
            </p:nvSpPr>
            <p:spPr bwMode="auto">
              <a:xfrm flipV="1">
                <a:off x="4176" y="3168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3" name="Line 69"/>
              <p:cNvSpPr>
                <a:spLocks noChangeShapeType="1"/>
              </p:cNvSpPr>
              <p:nvPr/>
            </p:nvSpPr>
            <p:spPr bwMode="auto">
              <a:xfrm flipV="1">
                <a:off x="441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4" name="Text Box 70"/>
              <p:cNvSpPr txBox="1">
                <a:spLocks noChangeArrowheads="1"/>
              </p:cNvSpPr>
              <p:nvPr/>
            </p:nvSpPr>
            <p:spPr bwMode="auto">
              <a:xfrm>
                <a:off x="4080" y="333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5" name="Text Box 71"/>
              <p:cNvSpPr txBox="1">
                <a:spLocks noChangeArrowheads="1"/>
              </p:cNvSpPr>
              <p:nvPr/>
            </p:nvSpPr>
            <p:spPr bwMode="auto">
              <a:xfrm>
                <a:off x="4464" y="273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56" name="Text Box 72"/>
              <p:cNvSpPr txBox="1">
                <a:spLocks noChangeArrowheads="1"/>
              </p:cNvSpPr>
              <p:nvPr/>
            </p:nvSpPr>
            <p:spPr bwMode="auto">
              <a:xfrm>
                <a:off x="3696" y="316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57" name="Text Box 73"/>
              <p:cNvSpPr txBox="1">
                <a:spLocks noChangeArrowheads="1"/>
              </p:cNvSpPr>
              <p:nvPr/>
            </p:nvSpPr>
            <p:spPr bwMode="auto">
              <a:xfrm>
                <a:off x="4416" y="312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258" name="Text Box 74"/>
              <p:cNvSpPr txBox="1">
                <a:spLocks noChangeArrowheads="1"/>
              </p:cNvSpPr>
              <p:nvPr/>
            </p:nvSpPr>
            <p:spPr bwMode="auto">
              <a:xfrm>
                <a:off x="3648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59" name="Text Box 75"/>
              <p:cNvSpPr txBox="1">
                <a:spLocks noChangeArrowheads="1"/>
              </p:cNvSpPr>
              <p:nvPr/>
            </p:nvSpPr>
            <p:spPr bwMode="auto">
              <a:xfrm>
                <a:off x="3339" y="3552"/>
                <a:ext cx="1605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扎根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交错树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H(</a:t>
                </a: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情形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1)</a:t>
                </a:r>
                <a:endPara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61" name="Line 66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2" name="Oval 78"/>
            <p:cNvSpPr>
              <a:spLocks noChangeArrowheads="1"/>
            </p:cNvSpPr>
            <p:nvPr/>
          </p:nvSpPr>
          <p:spPr bwMode="auto">
            <a:xfrm>
              <a:off x="1196976" y="2232026"/>
              <a:ext cx="228600" cy="22860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2" grpId="0"/>
      <p:bldP spid="798723" grpId="0" animBg="1"/>
      <p:bldP spid="798781" grpId="0" animBg="1"/>
      <p:bldP spid="798800" grpId="0"/>
      <p:bldP spid="798802" grpId="0" animBg="1"/>
      <p:bldP spid="7988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62788" y="628015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20FA8F2-F74B-4197-8707-47737D5EB256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9781" name="Text Box 37"/>
          <p:cNvSpPr txBox="1">
            <a:spLocks noChangeArrowheads="1"/>
          </p:cNvSpPr>
          <p:nvPr/>
        </p:nvSpPr>
        <p:spPr bwMode="auto">
          <a:xfrm>
            <a:off x="420688" y="901700"/>
            <a:ext cx="8382000" cy="519113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2)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若</a:t>
            </a:r>
          </a:p>
        </p:txBody>
      </p:sp>
      <p:graphicFrame>
        <p:nvGraphicFramePr>
          <p:cNvPr id="7997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06556"/>
              </p:ext>
            </p:extLst>
          </p:nvPr>
        </p:nvGraphicFramePr>
        <p:xfrm>
          <a:off x="1655763" y="1023938"/>
          <a:ext cx="1009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647419" imgH="203112" progId="Equation.DSMT4">
                  <p:embed/>
                </p:oleObj>
              </mc:Choice>
              <mc:Fallback>
                <p:oleObj name="Equation" r:id="rId3" imgW="647419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023938"/>
                        <a:ext cx="1009650" cy="330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83" name="Text Box 39"/>
          <p:cNvSpPr txBox="1">
            <a:spLocks noChangeArrowheads="1"/>
          </p:cNvSpPr>
          <p:nvPr/>
        </p:nvSpPr>
        <p:spPr bwMode="auto">
          <a:xfrm>
            <a:off x="420688" y="1420813"/>
            <a:ext cx="8382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N(S)–T,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则在树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中存在点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邻接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下配对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99824" name="Group 80"/>
          <p:cNvGrpSpPr>
            <a:grpSpLocks/>
          </p:cNvGrpSpPr>
          <p:nvPr/>
        </p:nvGrpSpPr>
        <p:grpSpPr bwMode="auto">
          <a:xfrm>
            <a:off x="1171575" y="3379788"/>
            <a:ext cx="1651000" cy="1908175"/>
            <a:chOff x="912" y="2880"/>
            <a:chExt cx="1040" cy="1139"/>
          </a:xfrm>
        </p:grpSpPr>
        <p:sp>
          <p:nvSpPr>
            <p:cNvPr id="10295" name="Text Box 43"/>
            <p:cNvSpPr txBox="1">
              <a:spLocks noChangeArrowheads="1"/>
            </p:cNvSpPr>
            <p:nvPr/>
          </p:nvSpPr>
          <p:spPr bwMode="auto">
            <a:xfrm>
              <a:off x="960" y="331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71" name="Group 44"/>
            <p:cNvGrpSpPr>
              <a:grpSpLocks/>
            </p:cNvGrpSpPr>
            <p:nvPr/>
          </p:nvGrpSpPr>
          <p:grpSpPr bwMode="auto">
            <a:xfrm>
              <a:off x="912" y="2880"/>
              <a:ext cx="1040" cy="1139"/>
              <a:chOff x="1776" y="1632"/>
              <a:chExt cx="1040" cy="1139"/>
            </a:xfrm>
          </p:grpSpPr>
          <p:sp>
            <p:nvSpPr>
              <p:cNvPr id="10299" name="Line 45"/>
              <p:cNvSpPr>
                <a:spLocks noChangeShapeType="1"/>
              </p:cNvSpPr>
              <p:nvPr/>
            </p:nvSpPr>
            <p:spPr bwMode="auto">
              <a:xfrm flipH="1" flipV="1">
                <a:off x="2016" y="2352"/>
                <a:ext cx="288" cy="19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00" name="Line 47"/>
              <p:cNvSpPr>
                <a:spLocks noChangeShapeType="1"/>
              </p:cNvSpPr>
              <p:nvPr/>
            </p:nvSpPr>
            <p:spPr bwMode="auto">
              <a:xfrm flipV="1">
                <a:off x="2016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01" name="Line 48"/>
              <p:cNvSpPr>
                <a:spLocks noChangeShapeType="1"/>
              </p:cNvSpPr>
              <p:nvPr/>
            </p:nvSpPr>
            <p:spPr bwMode="auto">
              <a:xfrm flipV="1">
                <a:off x="2304" y="2352"/>
                <a:ext cx="240" cy="19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02" name="Line 49"/>
              <p:cNvSpPr>
                <a:spLocks noChangeShapeType="1"/>
              </p:cNvSpPr>
              <p:nvPr/>
            </p:nvSpPr>
            <p:spPr bwMode="auto">
              <a:xfrm flipV="1">
                <a:off x="254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03" name="Text Box 50"/>
              <p:cNvSpPr txBox="1">
                <a:spLocks noChangeArrowheads="1"/>
              </p:cNvSpPr>
              <p:nvPr/>
            </p:nvSpPr>
            <p:spPr bwMode="auto">
              <a:xfrm>
                <a:off x="2113" y="2538"/>
                <a:ext cx="46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u(=x)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04" name="Text Box 51"/>
              <p:cNvSpPr txBox="1">
                <a:spLocks noChangeArrowheads="1"/>
              </p:cNvSpPr>
              <p:nvPr/>
            </p:nvSpPr>
            <p:spPr bwMode="auto">
              <a:xfrm>
                <a:off x="2566" y="1935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305" name="Text Box 52"/>
              <p:cNvSpPr txBox="1">
                <a:spLocks noChangeArrowheads="1"/>
              </p:cNvSpPr>
              <p:nvPr/>
            </p:nvSpPr>
            <p:spPr bwMode="auto">
              <a:xfrm>
                <a:off x="1824" y="23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0306" name="Text Box 53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307" name="Text Box 54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309" name="Line 56"/>
              <p:cNvSpPr>
                <a:spLocks noChangeShapeType="1"/>
              </p:cNvSpPr>
              <p:nvPr/>
            </p:nvSpPr>
            <p:spPr bwMode="auto">
              <a:xfrm flipV="1">
                <a:off x="2016" y="1680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10" name="Text Box 57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3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311" name="Line 46"/>
              <p:cNvSpPr>
                <a:spLocks noChangeShapeType="1"/>
              </p:cNvSpPr>
              <p:nvPr/>
            </p:nvSpPr>
            <p:spPr bwMode="auto">
              <a:xfrm flipV="1">
                <a:off x="2016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97" name="Text Box 59"/>
            <p:cNvSpPr txBox="1">
              <a:spLocks noChangeArrowheads="1"/>
            </p:cNvSpPr>
            <p:nvPr/>
          </p:nvSpPr>
          <p:spPr bwMode="auto">
            <a:xfrm>
              <a:off x="1344" y="312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98" name="Line 79"/>
            <p:cNvSpPr>
              <a:spLocks noChangeShapeType="1"/>
            </p:cNvSpPr>
            <p:nvPr/>
          </p:nvSpPr>
          <p:spPr bwMode="auto">
            <a:xfrm flipV="1">
              <a:off x="1440" y="3360"/>
              <a:ext cx="0" cy="43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99825" name="Text Box 81"/>
          <p:cNvSpPr txBox="1">
            <a:spLocks noChangeArrowheads="1"/>
          </p:cNvSpPr>
          <p:nvPr/>
        </p:nvSpPr>
        <p:spPr bwMode="auto">
          <a:xfrm>
            <a:off x="436563" y="5995988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可能为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也可能为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89363" y="3201988"/>
            <a:ext cx="2028825" cy="2157412"/>
            <a:chOff x="3810953" y="2573942"/>
            <a:chExt cx="2028825" cy="2211389"/>
          </a:xfrm>
        </p:grpSpPr>
        <p:grpSp>
          <p:nvGrpSpPr>
            <p:cNvPr id="9253" name="Group 61"/>
            <p:cNvGrpSpPr>
              <a:grpSpLocks/>
            </p:cNvGrpSpPr>
            <p:nvPr/>
          </p:nvGrpSpPr>
          <p:grpSpPr bwMode="auto">
            <a:xfrm>
              <a:off x="3810953" y="2573942"/>
              <a:ext cx="2028825" cy="2211389"/>
              <a:chOff x="1920" y="2445"/>
              <a:chExt cx="1278" cy="1393"/>
            </a:xfrm>
          </p:grpSpPr>
          <p:sp>
            <p:nvSpPr>
              <p:cNvPr id="10279" name="Line 77"/>
              <p:cNvSpPr>
                <a:spLocks noChangeShapeType="1"/>
              </p:cNvSpPr>
              <p:nvPr/>
            </p:nvSpPr>
            <p:spPr bwMode="auto">
              <a:xfrm flipV="1">
                <a:off x="2688" y="2761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0" name="Text Box 62"/>
              <p:cNvSpPr txBox="1">
                <a:spLocks noChangeArrowheads="1"/>
              </p:cNvSpPr>
              <p:nvPr/>
            </p:nvSpPr>
            <p:spPr bwMode="auto">
              <a:xfrm>
                <a:off x="1943" y="3131"/>
                <a:ext cx="25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grpSp>
            <p:nvGrpSpPr>
              <p:cNvPr id="9257" name="Group 63"/>
              <p:cNvGrpSpPr>
                <a:grpSpLocks/>
              </p:cNvGrpSpPr>
              <p:nvPr/>
            </p:nvGrpSpPr>
            <p:grpSpPr bwMode="auto">
              <a:xfrm>
                <a:off x="1920" y="2445"/>
                <a:ext cx="1278" cy="1393"/>
                <a:chOff x="1776" y="1389"/>
                <a:chExt cx="1278" cy="1393"/>
              </a:xfrm>
            </p:grpSpPr>
            <p:sp>
              <p:nvSpPr>
                <p:cNvPr id="1028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2351"/>
                  <a:ext cx="288" cy="193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83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82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8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304" y="2351"/>
                  <a:ext cx="240" cy="193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8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208" y="2544"/>
                  <a:ext cx="250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u</a:t>
                  </a:r>
                  <a:endPara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561" y="1969"/>
                  <a:ext cx="493" cy="3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en-US" altLang="zh-CN" sz="1800">
                      <a:solidFill>
                        <a:srgbClr val="406385"/>
                      </a:solidFill>
                    </a:rPr>
                    <a:t>x</a:t>
                  </a:r>
                  <a:r>
                    <a:rPr lang="en-US" altLang="zh-CN" sz="1800" baseline="-25000">
                      <a:solidFill>
                        <a:srgbClr val="406385"/>
                      </a:solidFill>
                    </a:rPr>
                    <a:t>2</a:t>
                  </a:r>
                  <a:r>
                    <a:rPr lang="en-US" altLang="zh-CN" sz="1800">
                      <a:solidFill>
                        <a:srgbClr val="406385"/>
                      </a:solidFill>
                    </a:rPr>
                    <a:t>(=</a:t>
                  </a:r>
                  <a:r>
                    <a:rPr lang="en-US" altLang="zh-CN" sz="1800" i="1">
                      <a:solidFill>
                        <a:srgbClr val="406385"/>
                      </a:solidFill>
                    </a:rPr>
                    <a:t>x</a:t>
                  </a:r>
                  <a:r>
                    <a:rPr lang="en-US" altLang="zh-CN" sz="1800">
                      <a:solidFill>
                        <a:srgbClr val="406385"/>
                      </a:solidFill>
                    </a:rPr>
                    <a:t>)</a:t>
                  </a:r>
                  <a:endParaRPr lang="en-US" altLang="zh-CN" sz="1800" baseline="-25000">
                    <a:solidFill>
                      <a:srgbClr val="406385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aseline="-25000">
                    <a:solidFill>
                      <a:srgbClr val="406385"/>
                    </a:solidFill>
                  </a:endParaRPr>
                </a:p>
              </p:txBody>
            </p:sp>
            <p:sp>
              <p:nvSpPr>
                <p:cNvPr id="1028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824" y="2351"/>
                  <a:ext cx="250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02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544" y="2304"/>
                  <a:ext cx="250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028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50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029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16" y="1523"/>
                  <a:ext cx="0" cy="29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9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76" y="1389"/>
                  <a:ext cx="346" cy="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02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016" y="21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9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544" y="21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254" name="Text Box 73"/>
            <p:cNvSpPr txBox="1">
              <a:spLocks noChangeArrowheads="1"/>
            </p:cNvSpPr>
            <p:nvPr/>
          </p:nvSpPr>
          <p:spPr bwMode="auto">
            <a:xfrm>
              <a:off x="4649153" y="2677947"/>
              <a:ext cx="761205" cy="378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406385"/>
                  </a:solidFill>
                </a:rPr>
                <a:t>y(=y</a:t>
              </a:r>
              <a:r>
                <a:rPr lang="en-US" altLang="zh-CN" sz="1800" baseline="-25000">
                  <a:solidFill>
                    <a:srgbClr val="406385"/>
                  </a:solidFill>
                </a:rPr>
                <a:t>1</a:t>
              </a:r>
              <a:r>
                <a:rPr lang="en-US" altLang="zh-CN" sz="1800">
                  <a:solidFill>
                    <a:srgbClr val="406385"/>
                  </a:solidFill>
                </a:rPr>
                <a:t>)</a:t>
              </a:r>
              <a:endParaRPr lang="en-US" altLang="zh-CN" sz="1800" baseline="-25000">
                <a:solidFill>
                  <a:srgbClr val="406385"/>
                </a:solidFill>
              </a:endParaRPr>
            </a:p>
          </p:txBody>
        </p:sp>
      </p:grp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420688" y="2195513"/>
            <a:ext cx="8382000" cy="461962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sz="2400" b="0">
                <a:cs typeface="Times New Roman" panose="02020603050405020304" pitchFamily="18" charset="0"/>
              </a:rPr>
              <a:t> </a:t>
            </a:r>
            <a:r>
              <a:rPr lang="en-US" altLang="zh-CN" sz="2400" i="1"/>
              <a:t>x </a:t>
            </a:r>
            <a:r>
              <a:rPr lang="en-US" altLang="zh-CN" sz="2400"/>
              <a:t>= u, </a:t>
            </a:r>
            <a:r>
              <a:rPr lang="zh-CN" altLang="en-US" sz="2400"/>
              <a:t>或者</a:t>
            </a: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420688" y="5541963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但无论哪种情况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都有</a:t>
            </a:r>
          </a:p>
        </p:txBody>
      </p:sp>
      <p:graphicFrame>
        <p:nvGraphicFramePr>
          <p:cNvPr id="7997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36597"/>
              </p:ext>
            </p:extLst>
          </p:nvPr>
        </p:nvGraphicFramePr>
        <p:xfrm>
          <a:off x="3755588" y="5630075"/>
          <a:ext cx="7715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5" imgW="494870" imgH="203024" progId="Equation.DSMT4">
                  <p:embed/>
                </p:oleObj>
              </mc:Choice>
              <mc:Fallback>
                <p:oleObj name="Equation" r:id="rId5" imgW="494870" imgH="203024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588" y="5630075"/>
                        <a:ext cx="771525" cy="330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70625" y="3275013"/>
            <a:ext cx="1920875" cy="1938337"/>
            <a:chOff x="6271271" y="2956717"/>
            <a:chExt cx="1920875" cy="1938338"/>
          </a:xfrm>
        </p:grpSpPr>
        <p:grpSp>
          <p:nvGrpSpPr>
            <p:cNvPr id="9230" name="Group 72"/>
            <p:cNvGrpSpPr>
              <a:grpSpLocks/>
            </p:cNvGrpSpPr>
            <p:nvPr/>
          </p:nvGrpSpPr>
          <p:grpSpPr bwMode="auto">
            <a:xfrm>
              <a:off x="6271271" y="2956717"/>
              <a:ext cx="1920875" cy="1938338"/>
              <a:chOff x="912" y="1707"/>
              <a:chExt cx="1210" cy="1221"/>
            </a:xfrm>
          </p:grpSpPr>
          <p:grpSp>
            <p:nvGrpSpPr>
              <p:cNvPr id="9232" name="Group 55"/>
              <p:cNvGrpSpPr>
                <a:grpSpLocks/>
              </p:cNvGrpSpPr>
              <p:nvPr/>
            </p:nvGrpSpPr>
            <p:grpSpPr bwMode="auto">
              <a:xfrm>
                <a:off x="912" y="1707"/>
                <a:ext cx="1210" cy="978"/>
                <a:chOff x="528" y="1755"/>
                <a:chExt cx="1210" cy="978"/>
              </a:xfrm>
            </p:grpSpPr>
            <p:grpSp>
              <p:nvGrpSpPr>
                <p:cNvPr id="9234" name="Group 53"/>
                <p:cNvGrpSpPr>
                  <a:grpSpLocks/>
                </p:cNvGrpSpPr>
                <p:nvPr/>
              </p:nvGrpSpPr>
              <p:grpSpPr bwMode="auto">
                <a:xfrm>
                  <a:off x="528" y="1755"/>
                  <a:ext cx="1210" cy="978"/>
                  <a:chOff x="768" y="1755"/>
                  <a:chExt cx="1210" cy="978"/>
                </a:xfrm>
              </p:grpSpPr>
              <p:grpSp>
                <p:nvGrpSpPr>
                  <p:cNvPr id="923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856" y="2016"/>
                    <a:ext cx="920" cy="480"/>
                    <a:chOff x="856" y="2016"/>
                    <a:chExt cx="920" cy="480"/>
                  </a:xfrm>
                </p:grpSpPr>
                <p:sp>
                  <p:nvSpPr>
                    <p:cNvPr id="1026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6" y="2016"/>
                      <a:ext cx="6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81008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0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064"/>
                      <a:ext cx="336" cy="43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81008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1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88" y="2016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81008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2016"/>
                      <a:ext cx="288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81008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3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0" y="2016"/>
                      <a:ext cx="576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81008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4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016"/>
                      <a:ext cx="336" cy="4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5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064"/>
                      <a:ext cx="288" cy="43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76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016"/>
                      <a:ext cx="0" cy="4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026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7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x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26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x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26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0" y="1755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dirty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u</a:t>
                    </a:r>
                    <a:endPara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26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77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x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265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49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y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26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8" y="2500"/>
                    <a:ext cx="242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dirty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y</a:t>
                    </a:r>
                    <a:r>
                      <a:rPr lang="en-US" altLang="zh-CN" sz="1800" baseline="-25000" dirty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26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y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026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496"/>
                    <a:ext cx="25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8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y</a:t>
                    </a:r>
                    <a:r>
                      <a:rPr lang="en-US" altLang="zh-CN" sz="1800" baseline="-250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0259" name="Oval 54"/>
                <p:cNvSpPr>
                  <a:spLocks noChangeArrowheads="1"/>
                </p:cNvSpPr>
                <p:nvPr/>
              </p:nvSpPr>
              <p:spPr bwMode="auto">
                <a:xfrm>
                  <a:off x="1152" y="1968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zh-CN" altLang="en-US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0257" name="Text Box 70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G=(X, Y)</a:t>
                </a:r>
                <a:endParaRPr lang="en-US" altLang="zh-CN" sz="14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 flipV="1">
              <a:off x="6418909" y="3359942"/>
              <a:ext cx="995362" cy="7667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420688" y="2684463"/>
            <a:ext cx="8382000" cy="461962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6600"/>
                </a:solidFill>
                <a:cs typeface="Times New Roman" panose="02020603050405020304" pitchFamily="18" charset="0"/>
              </a:rPr>
              <a:t>■</a:t>
            </a:r>
            <a:r>
              <a:rPr lang="en-US" altLang="zh-CN" sz="2400" b="0">
                <a:cs typeface="Times New Roman" panose="02020603050405020304" pitchFamily="18" charset="0"/>
              </a:rPr>
              <a:t> </a:t>
            </a:r>
            <a:r>
              <a:rPr lang="en-US" altLang="zh-CN" sz="2400" i="1"/>
              <a:t>x </a:t>
            </a:r>
            <a:r>
              <a:rPr lang="zh-CN" altLang="en-US" sz="2400"/>
              <a:t>属于</a:t>
            </a:r>
            <a:r>
              <a:rPr lang="en-US" altLang="zh-CN" sz="2400"/>
              <a:t>S\{u}.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81" grpId="0" animBg="1"/>
      <p:bldP spid="799783" grpId="0"/>
      <p:bldP spid="799825" grpId="0"/>
      <p:bldP spid="67" grpId="0" animBg="1"/>
      <p:bldP spid="69" grpId="0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68CA598-3B88-485A-ADC8-0BBE09491130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auto">
          <a:xfrm>
            <a:off x="374650" y="993775"/>
            <a:ext cx="8382000" cy="8302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若</a:t>
            </a:r>
            <a:r>
              <a:rPr lang="en-US" altLang="zh-CN" sz="2400" dirty="0"/>
              <a:t>y</a:t>
            </a:r>
            <a:r>
              <a:rPr lang="zh-CN" altLang="en-US" sz="2400" dirty="0"/>
              <a:t>为</a:t>
            </a:r>
            <a:r>
              <a:rPr lang="en-US" altLang="zh-CN" sz="2400" dirty="0"/>
              <a:t>M</a:t>
            </a:r>
            <a:r>
              <a:rPr lang="zh-CN" altLang="en-US" sz="2400" dirty="0"/>
              <a:t>饱和点</a:t>
            </a:r>
            <a:r>
              <a:rPr lang="en-US" altLang="zh-CN" sz="2400" dirty="0"/>
              <a:t>, </a:t>
            </a:r>
            <a:r>
              <a:rPr lang="zh-CN" altLang="en-US" sz="2400" dirty="0"/>
              <a:t>可设</a:t>
            </a:r>
            <a:r>
              <a:rPr lang="en-US" altLang="zh-CN" sz="2400" dirty="0" err="1" smtClean="0"/>
              <a:t>yz</a:t>
            </a:r>
            <a:r>
              <a:rPr lang="zh-CN" altLang="en-US" sz="2400" dirty="0" smtClean="0"/>
              <a:t>∈</a:t>
            </a:r>
            <a:r>
              <a:rPr lang="en-US" altLang="zh-CN" sz="2400" dirty="0"/>
              <a:t>M, </a:t>
            </a:r>
            <a:r>
              <a:rPr lang="zh-CN" altLang="en-US" sz="2400" dirty="0" smtClean="0"/>
              <a:t>则</a:t>
            </a:r>
            <a:r>
              <a:rPr lang="zh-CN" altLang="en-US" sz="2400" dirty="0"/>
              <a:t>加上顶点</a:t>
            </a:r>
            <a:r>
              <a:rPr lang="en-US" altLang="zh-CN" sz="2400" dirty="0"/>
              <a:t>y</a:t>
            </a:r>
            <a:r>
              <a:rPr lang="zh-CN" altLang="en-US" sz="2400" dirty="0"/>
              <a:t>及</a:t>
            </a:r>
            <a:r>
              <a:rPr lang="en-US" altLang="zh-CN" sz="2400" dirty="0"/>
              <a:t>z</a:t>
            </a:r>
            <a:r>
              <a:rPr lang="zh-CN" altLang="en-US" sz="2400" dirty="0"/>
              <a:t>和边</a:t>
            </a:r>
            <a:r>
              <a:rPr lang="en-US" altLang="zh-CN" sz="2400" dirty="0" err="1"/>
              <a:t>xy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yz</a:t>
            </a:r>
            <a:r>
              <a:rPr lang="zh-CN" altLang="en-US" sz="2400" dirty="0"/>
              <a:t>生长</a:t>
            </a:r>
            <a:r>
              <a:rPr lang="en-US" altLang="zh-CN" sz="2400" dirty="0"/>
              <a:t>H, </a:t>
            </a:r>
            <a:r>
              <a:rPr lang="zh-CN" altLang="en-US" sz="2400" dirty="0"/>
              <a:t>得到情形</a:t>
            </a:r>
            <a:r>
              <a:rPr lang="en-US" altLang="zh-CN" sz="2400" dirty="0"/>
              <a:t>2; </a:t>
            </a:r>
            <a:endParaRPr lang="zh-CN" altLang="en-US" sz="2400" dirty="0"/>
          </a:p>
        </p:txBody>
      </p:sp>
      <p:grpSp>
        <p:nvGrpSpPr>
          <p:cNvPr id="825375" name="Group 31"/>
          <p:cNvGrpSpPr>
            <a:grpSpLocks/>
          </p:cNvGrpSpPr>
          <p:nvPr/>
        </p:nvGrpSpPr>
        <p:grpSpPr bwMode="auto">
          <a:xfrm>
            <a:off x="2133600" y="1943100"/>
            <a:ext cx="3140075" cy="1909763"/>
            <a:chOff x="720" y="1200"/>
            <a:chExt cx="1978" cy="1145"/>
          </a:xfrm>
        </p:grpSpPr>
        <p:sp>
          <p:nvSpPr>
            <p:cNvPr id="11288" name="Line 27"/>
            <p:cNvSpPr>
              <a:spLocks noChangeShapeType="1"/>
            </p:cNvSpPr>
            <p:nvPr/>
          </p:nvSpPr>
          <p:spPr bwMode="auto">
            <a:xfrm flipH="1" flipV="1">
              <a:off x="1392" y="1488"/>
              <a:ext cx="480" cy="19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9" name="Text Box 12"/>
            <p:cNvSpPr txBox="1">
              <a:spLocks noChangeArrowheads="1"/>
            </p:cNvSpPr>
            <p:nvPr/>
          </p:nvSpPr>
          <p:spPr bwMode="auto">
            <a:xfrm>
              <a:off x="1680" y="163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265" name="Group 13"/>
            <p:cNvGrpSpPr>
              <a:grpSpLocks/>
            </p:cNvGrpSpPr>
            <p:nvPr/>
          </p:nvGrpSpPr>
          <p:grpSpPr bwMode="auto">
            <a:xfrm>
              <a:off x="1632" y="1200"/>
              <a:ext cx="1066" cy="1145"/>
              <a:chOff x="1776" y="1632"/>
              <a:chExt cx="1066" cy="1145"/>
            </a:xfrm>
          </p:grpSpPr>
          <p:sp>
            <p:nvSpPr>
              <p:cNvPr id="11294" name="Line 14"/>
              <p:cNvSpPr>
                <a:spLocks noChangeShapeType="1"/>
              </p:cNvSpPr>
              <p:nvPr/>
            </p:nvSpPr>
            <p:spPr bwMode="auto">
              <a:xfrm flipH="1" flipV="1">
                <a:off x="2016" y="235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5" name="Line 16"/>
              <p:cNvSpPr>
                <a:spLocks noChangeShapeType="1"/>
              </p:cNvSpPr>
              <p:nvPr/>
            </p:nvSpPr>
            <p:spPr bwMode="auto">
              <a:xfrm flipV="1">
                <a:off x="2016" y="1824"/>
                <a:ext cx="0" cy="28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6" name="Line 17"/>
              <p:cNvSpPr>
                <a:spLocks noChangeShapeType="1"/>
              </p:cNvSpPr>
              <p:nvPr/>
            </p:nvSpPr>
            <p:spPr bwMode="auto">
              <a:xfrm flipV="1">
                <a:off x="2304" y="2352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7" name="Line 18"/>
              <p:cNvSpPr>
                <a:spLocks noChangeShapeType="1"/>
              </p:cNvSpPr>
              <p:nvPr/>
            </p:nvSpPr>
            <p:spPr bwMode="auto">
              <a:xfrm flipV="1">
                <a:off x="254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8" name="Text Box 19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endPara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9" name="Text Box 20"/>
              <p:cNvSpPr txBox="1">
                <a:spLocks noChangeArrowheads="1"/>
              </p:cNvSpPr>
              <p:nvPr/>
            </p:nvSpPr>
            <p:spPr bwMode="auto">
              <a:xfrm>
                <a:off x="2592" y="1920"/>
                <a:ext cx="25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300" name="Text Box 21"/>
              <p:cNvSpPr txBox="1">
                <a:spLocks noChangeArrowheads="1"/>
              </p:cNvSpPr>
              <p:nvPr/>
            </p:nvSpPr>
            <p:spPr bwMode="auto">
              <a:xfrm>
                <a:off x="1824" y="235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1301" name="Text Box 22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1302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304" name="Line 25"/>
              <p:cNvSpPr>
                <a:spLocks noChangeShapeType="1"/>
              </p:cNvSpPr>
              <p:nvPr/>
            </p:nvSpPr>
            <p:spPr bwMode="auto">
              <a:xfrm flipV="1">
                <a:off x="2016" y="1680"/>
                <a:ext cx="336" cy="14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05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3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1306" name="Line 15"/>
              <p:cNvSpPr>
                <a:spLocks noChangeShapeType="1"/>
              </p:cNvSpPr>
              <p:nvPr/>
            </p:nvSpPr>
            <p:spPr bwMode="auto">
              <a:xfrm flipV="1">
                <a:off x="2016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91" name="Text Box 28"/>
            <p:cNvSpPr txBox="1">
              <a:spLocks noChangeArrowheads="1"/>
            </p:cNvSpPr>
            <p:nvPr/>
          </p:nvSpPr>
          <p:spPr bwMode="auto">
            <a:xfrm>
              <a:off x="1248" y="1488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2" name="Line 29"/>
            <p:cNvSpPr>
              <a:spLocks noChangeShapeType="1"/>
            </p:cNvSpPr>
            <p:nvPr/>
          </p:nvSpPr>
          <p:spPr bwMode="auto">
            <a:xfrm flipH="1">
              <a:off x="768" y="1488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3" name="Text Box 30"/>
            <p:cNvSpPr txBox="1">
              <a:spLocks noChangeArrowheads="1"/>
            </p:cNvSpPr>
            <p:nvPr/>
          </p:nvSpPr>
          <p:spPr bwMode="auto">
            <a:xfrm>
              <a:off x="720" y="17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z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25376" name="Text Box 32"/>
          <p:cNvSpPr txBox="1">
            <a:spLocks noChangeArrowheads="1"/>
          </p:cNvSpPr>
          <p:nvPr/>
        </p:nvSpPr>
        <p:spPr bwMode="auto">
          <a:xfrm>
            <a:off x="374650" y="4005263"/>
            <a:ext cx="8382000" cy="461962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若</a:t>
            </a:r>
            <a:r>
              <a:rPr lang="en-US" altLang="zh-CN" sz="2400"/>
              <a:t>y</a:t>
            </a:r>
            <a:r>
              <a:rPr lang="zh-CN" altLang="en-US" sz="2400"/>
              <a:t>为</a:t>
            </a:r>
            <a:r>
              <a:rPr lang="en-US" altLang="zh-CN" sz="2400"/>
              <a:t>M</a:t>
            </a:r>
            <a:r>
              <a:rPr lang="zh-CN" altLang="en-US" sz="2400"/>
              <a:t>非饱和点</a:t>
            </a:r>
            <a:r>
              <a:rPr lang="en-US" altLang="zh-CN" sz="2400"/>
              <a:t>, </a:t>
            </a:r>
            <a:r>
              <a:rPr lang="zh-CN" altLang="en-US" sz="2400"/>
              <a:t>加上顶点</a:t>
            </a:r>
            <a:r>
              <a:rPr lang="en-US" altLang="zh-CN" sz="2400"/>
              <a:t>y</a:t>
            </a:r>
            <a:r>
              <a:rPr lang="zh-CN" altLang="en-US" sz="2400"/>
              <a:t>和边</a:t>
            </a:r>
            <a:r>
              <a:rPr lang="en-US" altLang="zh-CN" sz="2400"/>
              <a:t>xy</a:t>
            </a:r>
            <a:r>
              <a:rPr lang="zh-CN" altLang="en-US" sz="2400"/>
              <a:t>生长</a:t>
            </a:r>
            <a:r>
              <a:rPr lang="en-US" altLang="zh-CN" sz="2400"/>
              <a:t>H, </a:t>
            </a:r>
            <a:r>
              <a:rPr lang="zh-CN" altLang="en-US" sz="2400"/>
              <a:t>得到情形</a:t>
            </a:r>
            <a:r>
              <a:rPr lang="en-US" altLang="zh-CN" sz="2400"/>
              <a:t>1.</a:t>
            </a:r>
          </a:p>
        </p:txBody>
      </p:sp>
      <p:grpSp>
        <p:nvGrpSpPr>
          <p:cNvPr id="825377" name="Group 33"/>
          <p:cNvGrpSpPr>
            <a:grpSpLocks/>
          </p:cNvGrpSpPr>
          <p:nvPr/>
        </p:nvGrpSpPr>
        <p:grpSpPr bwMode="auto">
          <a:xfrm>
            <a:off x="2559050" y="4505325"/>
            <a:ext cx="2317750" cy="1927225"/>
            <a:chOff x="1492" y="2602"/>
            <a:chExt cx="1460" cy="1214"/>
          </a:xfrm>
        </p:grpSpPr>
        <p:sp>
          <p:nvSpPr>
            <p:cNvPr id="11271" name="Line 49"/>
            <p:cNvSpPr>
              <a:spLocks noChangeShapeType="1"/>
            </p:cNvSpPr>
            <p:nvPr/>
          </p:nvSpPr>
          <p:spPr bwMode="auto">
            <a:xfrm flipH="1" flipV="1">
              <a:off x="1680" y="2976"/>
              <a:ext cx="48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72" name="Text Box 34"/>
            <p:cNvSpPr txBox="1">
              <a:spLocks noChangeArrowheads="1"/>
            </p:cNvSpPr>
            <p:nvPr/>
          </p:nvSpPr>
          <p:spPr bwMode="auto">
            <a:xfrm>
              <a:off x="1968" y="312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249" name="Group 35"/>
            <p:cNvGrpSpPr>
              <a:grpSpLocks/>
            </p:cNvGrpSpPr>
            <p:nvPr/>
          </p:nvGrpSpPr>
          <p:grpSpPr bwMode="auto">
            <a:xfrm>
              <a:off x="1920" y="2602"/>
              <a:ext cx="1032" cy="1214"/>
              <a:chOff x="1776" y="1546"/>
              <a:chExt cx="1032" cy="1214"/>
            </a:xfrm>
          </p:grpSpPr>
          <p:sp>
            <p:nvSpPr>
              <p:cNvPr id="11275" name="Line 36"/>
              <p:cNvSpPr>
                <a:spLocks noChangeShapeType="1"/>
              </p:cNvSpPr>
              <p:nvPr/>
            </p:nvSpPr>
            <p:spPr bwMode="auto">
              <a:xfrm flipH="1" flipV="1">
                <a:off x="2016" y="235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6" name="Line 38"/>
              <p:cNvSpPr>
                <a:spLocks noChangeShapeType="1"/>
              </p:cNvSpPr>
              <p:nvPr/>
            </p:nvSpPr>
            <p:spPr bwMode="auto">
              <a:xfrm flipV="1">
                <a:off x="2016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7" name="Line 39"/>
              <p:cNvSpPr>
                <a:spLocks noChangeShapeType="1"/>
              </p:cNvSpPr>
              <p:nvPr/>
            </p:nvSpPr>
            <p:spPr bwMode="auto">
              <a:xfrm flipV="1">
                <a:off x="2304" y="2352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8" name="Line 40"/>
              <p:cNvSpPr>
                <a:spLocks noChangeShapeType="1"/>
              </p:cNvSpPr>
              <p:nvPr/>
            </p:nvSpPr>
            <p:spPr bwMode="auto">
              <a:xfrm flipV="1">
                <a:off x="254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79" name="Text Box 41"/>
              <p:cNvSpPr txBox="1">
                <a:spLocks noChangeArrowheads="1"/>
              </p:cNvSpPr>
              <p:nvPr/>
            </p:nvSpPr>
            <p:spPr bwMode="auto">
              <a:xfrm>
                <a:off x="2210" y="2527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u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0" name="Text Box 42"/>
              <p:cNvSpPr txBox="1">
                <a:spLocks noChangeArrowheads="1"/>
              </p:cNvSpPr>
              <p:nvPr/>
            </p:nvSpPr>
            <p:spPr bwMode="auto">
              <a:xfrm>
                <a:off x="2558" y="196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281" name="Text Box 43"/>
              <p:cNvSpPr txBox="1">
                <a:spLocks noChangeArrowheads="1"/>
              </p:cNvSpPr>
              <p:nvPr/>
            </p:nvSpPr>
            <p:spPr bwMode="auto">
              <a:xfrm>
                <a:off x="1824" y="231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1282" name="Text Box 44"/>
              <p:cNvSpPr txBox="1">
                <a:spLocks noChangeArrowheads="1"/>
              </p:cNvSpPr>
              <p:nvPr/>
            </p:nvSpPr>
            <p:spPr bwMode="auto">
              <a:xfrm>
                <a:off x="2558" y="2219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1283" name="Text Box 45"/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285" name="Line 47"/>
              <p:cNvSpPr>
                <a:spLocks noChangeShapeType="1"/>
              </p:cNvSpPr>
              <p:nvPr/>
            </p:nvSpPr>
            <p:spPr bwMode="auto">
              <a:xfrm flipV="1">
                <a:off x="2016" y="1680"/>
                <a:ext cx="336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6" name="Text Box 48"/>
              <p:cNvSpPr txBox="1">
                <a:spLocks noChangeArrowheads="1"/>
              </p:cNvSpPr>
              <p:nvPr/>
            </p:nvSpPr>
            <p:spPr bwMode="auto">
              <a:xfrm>
                <a:off x="2352" y="1546"/>
                <a:ext cx="3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1287" name="Line 37"/>
              <p:cNvSpPr>
                <a:spLocks noChangeShapeType="1"/>
              </p:cNvSpPr>
              <p:nvPr/>
            </p:nvSpPr>
            <p:spPr bwMode="auto">
              <a:xfrm flipV="1">
                <a:off x="2016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74" name="Text Box 50"/>
            <p:cNvSpPr txBox="1">
              <a:spLocks noChangeArrowheads="1"/>
            </p:cNvSpPr>
            <p:nvPr/>
          </p:nvSpPr>
          <p:spPr bwMode="auto">
            <a:xfrm>
              <a:off x="1492" y="284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4" grpId="0" animBg="1"/>
      <p:bldP spid="8253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113545A-958C-47C6-97A2-78A34F4EDEE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0774" name="Text Box 6"/>
          <p:cNvSpPr txBox="1">
            <a:spLocks noChangeArrowheads="1"/>
          </p:cNvSpPr>
          <p:nvPr/>
        </p:nvSpPr>
        <p:spPr bwMode="auto">
          <a:xfrm>
            <a:off x="461963" y="1135063"/>
            <a:ext cx="83820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后一情况下找到一条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增广路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进行一次增广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反复进行此过程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最终判定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是否有完美匹配或者求出完美匹配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0779" name="Text Box 11"/>
          <p:cNvSpPr txBox="1">
            <a:spLocks noChangeArrowheads="1"/>
          </p:cNvSpPr>
          <p:nvPr/>
        </p:nvSpPr>
        <p:spPr bwMode="auto">
          <a:xfrm>
            <a:off x="461963" y="2016125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根据上面讨论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可设计求二部图的完美匹配算法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00780" name="Rectangle 12"/>
          <p:cNvSpPr>
            <a:spLocks noChangeArrowheads="1"/>
          </p:cNvSpPr>
          <p:nvPr/>
        </p:nvSpPr>
        <p:spPr bwMode="auto">
          <a:xfrm>
            <a:off x="461963" y="2522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(4)    </a:t>
            </a:r>
            <a:r>
              <a:rPr lang="zh-CN" altLang="en-US" sz="2400" dirty="0">
                <a:solidFill>
                  <a:srgbClr val="2B51AA"/>
                </a:solidFill>
              </a:rPr>
              <a:t>二部图完美匹配算法</a:t>
            </a:r>
            <a:r>
              <a:rPr lang="en-US" altLang="zh-CN" sz="2400" dirty="0">
                <a:solidFill>
                  <a:srgbClr val="2B51AA"/>
                </a:solidFill>
              </a:rPr>
              <a:t>—</a:t>
            </a:r>
            <a:r>
              <a:rPr lang="zh-CN" altLang="en-US" sz="2400" dirty="0">
                <a:solidFill>
                  <a:srgbClr val="2B51AA"/>
                </a:solidFill>
              </a:rPr>
              <a:t>匈牙利算法</a:t>
            </a:r>
            <a:r>
              <a:rPr lang="en-US" altLang="zh-CN" sz="2400" dirty="0">
                <a:solidFill>
                  <a:srgbClr val="2B51AA"/>
                </a:solidFill>
              </a:rPr>
              <a:t>.</a:t>
            </a:r>
            <a:endParaRPr lang="zh-CN" altLang="en-US" sz="2400" dirty="0">
              <a:solidFill>
                <a:srgbClr val="2B51AA"/>
              </a:solidFill>
            </a:endParaRPr>
          </a:p>
        </p:txBody>
      </p:sp>
      <p:sp>
        <p:nvSpPr>
          <p:cNvPr id="800781" name="Rectangle 13"/>
          <p:cNvSpPr>
            <a:spLocks noChangeArrowheads="1"/>
          </p:cNvSpPr>
          <p:nvPr/>
        </p:nvSpPr>
        <p:spPr bwMode="auto">
          <a:xfrm>
            <a:off x="461963" y="2979738"/>
            <a:ext cx="82248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是初始匹配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H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是扎根于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非饱和点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的交错树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S=V(H)∩X, T=V(H)∩Y.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0782" name="Rectangle 14"/>
          <p:cNvSpPr>
            <a:spLocks noChangeArrowheads="1"/>
          </p:cNvSpPr>
          <p:nvPr/>
        </p:nvSpPr>
        <p:spPr bwMode="auto">
          <a:xfrm>
            <a:off x="461963" y="3856038"/>
            <a:ext cx="83820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(a)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饱和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所有顶点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非饱和顶点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置</a:t>
            </a:r>
            <a:r>
              <a:rPr lang="en-US" altLang="zh-CN" sz="2400" dirty="0" smtClean="0"/>
              <a:t>S={u}, T=</a:t>
            </a:r>
            <a:r>
              <a:rPr lang="el-GR" altLang="zh-CN" sz="2400" dirty="0" smtClean="0">
                <a:latin typeface="+mn-lt"/>
              </a:rPr>
              <a:t>Φ</a:t>
            </a:r>
            <a:r>
              <a:rPr lang="en-US" altLang="zh-CN" sz="2400" dirty="0" smtClean="0">
                <a:latin typeface="宋体" panose="02010600030101010101" pitchFamily="2" charset="-122"/>
              </a:rPr>
              <a:t>; </a:t>
            </a:r>
            <a:endParaRPr lang="el-GR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800783" name="Rectangle 15"/>
          <p:cNvSpPr>
            <a:spLocks noChangeArrowheads="1"/>
          </p:cNvSpPr>
          <p:nvPr/>
        </p:nvSpPr>
        <p:spPr bwMode="auto">
          <a:xfrm>
            <a:off x="461963" y="4760913"/>
            <a:ext cx="83820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(b) </a:t>
            </a:r>
            <a:r>
              <a:rPr lang="zh-CN" altLang="en-US" sz="2400" dirty="0"/>
              <a:t>若</a:t>
            </a:r>
            <a:r>
              <a:rPr lang="en-US" altLang="zh-CN" sz="2400" dirty="0"/>
              <a:t>N(S)=T,  </a:t>
            </a:r>
            <a:r>
              <a:rPr lang="zh-CN" altLang="en-US" sz="2400" dirty="0"/>
              <a:t>则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中不存在完美匹配</a:t>
            </a:r>
            <a:r>
              <a:rPr lang="en-US" altLang="zh-CN" sz="2400" dirty="0"/>
              <a:t>. </a:t>
            </a:r>
            <a:r>
              <a:rPr lang="zh-CN" altLang="en-US" sz="2400" dirty="0"/>
              <a:t>否则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y</a:t>
            </a:r>
            <a:r>
              <a:rPr lang="zh-CN" altLang="en-US" sz="2400" dirty="0"/>
              <a:t>∈</a:t>
            </a:r>
            <a:r>
              <a:rPr lang="en-US" altLang="zh-CN" sz="2400" dirty="0"/>
              <a:t>N(S)–T.</a:t>
            </a:r>
            <a:endParaRPr lang="el-GR" altLang="zh-CN" sz="2400" dirty="0"/>
          </a:p>
        </p:txBody>
      </p:sp>
      <p:sp>
        <p:nvSpPr>
          <p:cNvPr id="800784" name="Rectangle 16"/>
          <p:cNvSpPr>
            <a:spLocks noChangeArrowheads="1"/>
          </p:cNvSpPr>
          <p:nvPr/>
        </p:nvSpPr>
        <p:spPr bwMode="auto">
          <a:xfrm>
            <a:off x="465138" y="5291138"/>
            <a:ext cx="8378825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(c) </a:t>
            </a:r>
            <a:r>
              <a:rPr lang="zh-CN" altLang="en-US" sz="2400"/>
              <a:t>若</a:t>
            </a:r>
            <a:r>
              <a:rPr lang="en-US" altLang="zh-CN" sz="2400"/>
              <a:t>y</a:t>
            </a:r>
            <a:r>
              <a:rPr lang="zh-CN" altLang="en-US" sz="2400"/>
              <a:t>为</a:t>
            </a:r>
            <a:r>
              <a:rPr lang="en-US" altLang="zh-CN" sz="2400"/>
              <a:t>M</a:t>
            </a:r>
            <a:r>
              <a:rPr lang="zh-CN" altLang="en-US" sz="2400"/>
              <a:t>饱和点</a:t>
            </a:r>
            <a:r>
              <a:rPr lang="en-US" altLang="zh-CN" sz="2400"/>
              <a:t>, </a:t>
            </a:r>
            <a:r>
              <a:rPr lang="zh-CN" altLang="en-US" sz="2400"/>
              <a:t>且</a:t>
            </a:r>
            <a:r>
              <a:rPr lang="en-US" altLang="zh-CN" sz="2400"/>
              <a:t>yz</a:t>
            </a:r>
            <a:r>
              <a:rPr lang="zh-CN" altLang="en-US" sz="2400"/>
              <a:t>∈</a:t>
            </a:r>
            <a:r>
              <a:rPr lang="en-US" altLang="zh-CN" sz="2400"/>
              <a:t>M, </a:t>
            </a:r>
            <a:r>
              <a:rPr lang="zh-CN" altLang="en-US" sz="2400"/>
              <a:t>置</a:t>
            </a:r>
            <a:r>
              <a:rPr lang="en-US" altLang="zh-CN" sz="2400"/>
              <a:t>S=S</a:t>
            </a:r>
            <a:r>
              <a:rPr lang="en-US" altLang="zh-CN" sz="2400">
                <a:latin typeface="宋体" panose="02010600030101010101" pitchFamily="2" charset="-122"/>
              </a:rPr>
              <a:t>∪</a:t>
            </a:r>
            <a:r>
              <a:rPr lang="en-US" altLang="zh-CN" sz="2400"/>
              <a:t>{z}, T=T∪{y}, </a:t>
            </a:r>
            <a:r>
              <a:rPr lang="zh-CN" altLang="en-US" sz="2400"/>
              <a:t>转</a:t>
            </a:r>
            <a:r>
              <a:rPr lang="en-US" altLang="zh-CN" sz="2400"/>
              <a:t>(b). </a:t>
            </a:r>
            <a:r>
              <a:rPr lang="zh-CN" altLang="en-US" sz="2400"/>
              <a:t>否则</a:t>
            </a:r>
            <a:r>
              <a:rPr lang="en-US" altLang="zh-CN" sz="2400"/>
              <a:t>, </a:t>
            </a:r>
            <a:r>
              <a:rPr lang="zh-CN" altLang="en-US" sz="2400"/>
              <a:t>设</a:t>
            </a:r>
            <a:r>
              <a:rPr lang="en-US" altLang="zh-CN" sz="2400"/>
              <a:t>P</a:t>
            </a:r>
            <a:r>
              <a:rPr lang="zh-CN" altLang="en-US" sz="2400"/>
              <a:t>为</a:t>
            </a:r>
            <a:r>
              <a:rPr lang="en-US" altLang="zh-CN" sz="2400"/>
              <a:t>M</a:t>
            </a:r>
            <a:r>
              <a:rPr lang="zh-CN" altLang="en-US" sz="2400"/>
              <a:t>可扩路</a:t>
            </a:r>
            <a:r>
              <a:rPr lang="en-US" altLang="zh-CN" sz="2400"/>
              <a:t>, </a:t>
            </a:r>
            <a:r>
              <a:rPr lang="zh-CN" altLang="en-US" sz="2400"/>
              <a:t>置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=M</a:t>
            </a:r>
            <a:r>
              <a:rPr lang="el-GR" altLang="zh-CN" sz="2400" b="0">
                <a:cs typeface="Times New Roman" panose="02020603050405020304" pitchFamily="18" charset="0"/>
              </a:rPr>
              <a:t>Δ</a:t>
            </a:r>
            <a:r>
              <a:rPr lang="en-US" altLang="zh-CN" sz="2400">
                <a:cs typeface="Times New Roman" panose="02020603050405020304" pitchFamily="18" charset="0"/>
              </a:rPr>
              <a:t>E(P), </a:t>
            </a:r>
            <a:r>
              <a:rPr lang="zh-CN" altLang="en-US" sz="2400">
                <a:cs typeface="Times New Roman" panose="02020603050405020304" pitchFamily="18" charset="0"/>
              </a:rPr>
              <a:t>转</a:t>
            </a:r>
            <a:r>
              <a:rPr lang="en-US" altLang="zh-CN" sz="2400">
                <a:cs typeface="Times New Roman" panose="02020603050405020304" pitchFamily="18" charset="0"/>
              </a:rPr>
              <a:t>(a).</a:t>
            </a:r>
            <a:endParaRPr lang="el-GR" altLang="zh-CN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4" grpId="0"/>
      <p:bldP spid="800779" grpId="0"/>
      <p:bldP spid="800780" grpId="0"/>
      <p:bldP spid="800781" grpId="0"/>
      <p:bldP spid="800782" grpId="0" animBg="1"/>
      <p:bldP spid="800783" grpId="0" animBg="1"/>
      <p:bldP spid="8007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C4109F-C477-42C1-B678-E3466CD6FAA1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1800" name="Rectangle 8"/>
          <p:cNvSpPr>
            <a:spLocks noChangeArrowheads="1"/>
          </p:cNvSpPr>
          <p:nvPr/>
        </p:nvSpPr>
        <p:spPr bwMode="auto">
          <a:xfrm>
            <a:off x="381000" y="1066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2B51AA"/>
                </a:solidFill>
              </a:rPr>
              <a:t>例</a:t>
            </a:r>
            <a:r>
              <a:rPr lang="en-US" altLang="zh-CN" sz="2400" dirty="0" smtClean="0">
                <a:solidFill>
                  <a:srgbClr val="2B51AA"/>
                </a:solidFill>
              </a:rPr>
              <a:t>1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讨论下图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G=(X, Y)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是否有完美匹配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1829" name="Group 37"/>
          <p:cNvGrpSpPr>
            <a:grpSpLocks/>
          </p:cNvGrpSpPr>
          <p:nvPr/>
        </p:nvGrpSpPr>
        <p:grpSpPr bwMode="auto">
          <a:xfrm>
            <a:off x="2133600" y="1600200"/>
            <a:ext cx="2378075" cy="1893888"/>
            <a:chOff x="1392" y="1584"/>
            <a:chExt cx="1498" cy="1193"/>
          </a:xfrm>
        </p:grpSpPr>
        <p:grpSp>
          <p:nvGrpSpPr>
            <p:cNvPr id="12323" name="Group 35"/>
            <p:cNvGrpSpPr>
              <a:grpSpLocks/>
            </p:cNvGrpSpPr>
            <p:nvPr/>
          </p:nvGrpSpPr>
          <p:grpSpPr bwMode="auto">
            <a:xfrm>
              <a:off x="1392" y="1584"/>
              <a:ext cx="1498" cy="953"/>
              <a:chOff x="1392" y="1584"/>
              <a:chExt cx="1498" cy="953"/>
            </a:xfrm>
          </p:grpSpPr>
          <p:grpSp>
            <p:nvGrpSpPr>
              <p:cNvPr id="12325" name="Group 23"/>
              <p:cNvGrpSpPr>
                <a:grpSpLocks/>
              </p:cNvGrpSpPr>
              <p:nvPr/>
            </p:nvGrpSpPr>
            <p:grpSpPr bwMode="auto">
              <a:xfrm>
                <a:off x="1488" y="1824"/>
                <a:ext cx="1248" cy="480"/>
                <a:chOff x="1488" y="1824"/>
                <a:chExt cx="1248" cy="480"/>
              </a:xfrm>
            </p:grpSpPr>
            <p:sp>
              <p:nvSpPr>
                <p:cNvPr id="13361" name="Line 10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2" name="Line 11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3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182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4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182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5" name="Line 15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288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76" y="1824"/>
                  <a:ext cx="288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390" y="1824"/>
                  <a:ext cx="346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8" name="Line 18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912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6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288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7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776" y="1824"/>
                  <a:ext cx="576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71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335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58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351" name="Line 25"/>
              <p:cNvSpPr>
                <a:spLocks noChangeShapeType="1"/>
              </p:cNvSpPr>
              <p:nvPr/>
            </p:nvSpPr>
            <p:spPr bwMode="auto">
              <a:xfrm>
                <a:off x="1488" y="1824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52" name="Text Box 26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353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354" name="Text Box 28"/>
              <p:cNvSpPr txBox="1">
                <a:spLocks noChangeArrowheads="1"/>
              </p:cNvSpPr>
              <p:nvPr/>
            </p:nvSpPr>
            <p:spPr bwMode="auto">
              <a:xfrm>
                <a:off x="2256" y="158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3355" name="Text Box 29"/>
              <p:cNvSpPr txBox="1">
                <a:spLocks noChangeArrowheads="1"/>
              </p:cNvSpPr>
              <p:nvPr/>
            </p:nvSpPr>
            <p:spPr bwMode="auto">
              <a:xfrm>
                <a:off x="2640" y="158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3356" name="Text Box 30"/>
              <p:cNvSpPr txBox="1">
                <a:spLocks noChangeArrowheads="1"/>
              </p:cNvSpPr>
              <p:nvPr/>
            </p:nvSpPr>
            <p:spPr bwMode="auto">
              <a:xfrm>
                <a:off x="1392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357" name="Text Box 31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358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359" name="Text Box 33"/>
              <p:cNvSpPr txBox="1">
                <a:spLocks noChangeArrowheads="1"/>
              </p:cNvSpPr>
              <p:nvPr/>
            </p:nvSpPr>
            <p:spPr bwMode="auto">
              <a:xfrm>
                <a:off x="2304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3360" name="Text Box 34"/>
              <p:cNvSpPr txBox="1">
                <a:spLocks noChangeArrowheads="1"/>
              </p:cNvSpPr>
              <p:nvPr/>
            </p:nvSpPr>
            <p:spPr bwMode="auto">
              <a:xfrm>
                <a:off x="2640" y="2304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y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1776" y="2544"/>
              <a:ext cx="7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G=(X, Y)</a:t>
              </a:r>
            </a:p>
          </p:txBody>
        </p:sp>
      </p:grpSp>
      <p:sp>
        <p:nvSpPr>
          <p:cNvPr id="801830" name="Rectangle 38"/>
          <p:cNvSpPr>
            <a:spLocks noChangeArrowheads="1"/>
          </p:cNvSpPr>
          <p:nvPr/>
        </p:nvSpPr>
        <p:spPr bwMode="auto">
          <a:xfrm>
            <a:off x="381000" y="3821113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取初始匹配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1831" name="Rectangle 39"/>
          <p:cNvSpPr>
            <a:spLocks noChangeArrowheads="1"/>
          </p:cNvSpPr>
          <p:nvPr/>
        </p:nvSpPr>
        <p:spPr bwMode="auto">
          <a:xfrm>
            <a:off x="381000" y="443071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(a) S={x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T=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;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801859" name="Group 67"/>
          <p:cNvGrpSpPr>
            <a:grpSpLocks/>
          </p:cNvGrpSpPr>
          <p:nvPr/>
        </p:nvGrpSpPr>
        <p:grpSpPr bwMode="auto">
          <a:xfrm>
            <a:off x="5638800" y="3571875"/>
            <a:ext cx="2378075" cy="1903413"/>
            <a:chOff x="3456" y="2970"/>
            <a:chExt cx="1498" cy="1199"/>
          </a:xfrm>
        </p:grpSpPr>
        <p:grpSp>
          <p:nvGrpSpPr>
            <p:cNvPr id="12296" name="Group 40"/>
            <p:cNvGrpSpPr>
              <a:grpSpLocks/>
            </p:cNvGrpSpPr>
            <p:nvPr/>
          </p:nvGrpSpPr>
          <p:grpSpPr bwMode="auto">
            <a:xfrm>
              <a:off x="3456" y="2970"/>
              <a:ext cx="1498" cy="1199"/>
              <a:chOff x="1392" y="1578"/>
              <a:chExt cx="1498" cy="1199"/>
            </a:xfrm>
          </p:grpSpPr>
          <p:grpSp>
            <p:nvGrpSpPr>
              <p:cNvPr id="12298" name="Group 41"/>
              <p:cNvGrpSpPr>
                <a:grpSpLocks/>
              </p:cNvGrpSpPr>
              <p:nvPr/>
            </p:nvGrpSpPr>
            <p:grpSpPr bwMode="auto">
              <a:xfrm>
                <a:off x="1392" y="1578"/>
                <a:ext cx="1498" cy="959"/>
                <a:chOff x="1392" y="1578"/>
                <a:chExt cx="1498" cy="959"/>
              </a:xfrm>
            </p:grpSpPr>
            <p:grpSp>
              <p:nvGrpSpPr>
                <p:cNvPr id="12300" name="Group 42"/>
                <p:cNvGrpSpPr>
                  <a:grpSpLocks/>
                </p:cNvGrpSpPr>
                <p:nvPr/>
              </p:nvGrpSpPr>
              <p:grpSpPr bwMode="auto">
                <a:xfrm>
                  <a:off x="1488" y="1824"/>
                  <a:ext cx="1248" cy="480"/>
                  <a:chOff x="1488" y="1824"/>
                  <a:chExt cx="1248" cy="480"/>
                </a:xfrm>
              </p:grpSpPr>
              <p:sp>
                <p:nvSpPr>
                  <p:cNvPr id="1333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3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3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3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824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1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1824"/>
                    <a:ext cx="33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24"/>
                    <a:ext cx="912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4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4" y="1824"/>
                    <a:ext cx="288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5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1824"/>
                    <a:ext cx="57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34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24"/>
                    <a:ext cx="288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332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392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326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1824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3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30" y="157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332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56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333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1333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92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33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80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33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968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333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304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333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y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3323" name="Text Box 65"/>
              <p:cNvSpPr txBox="1">
                <a:spLocks noChangeArrowheads="1"/>
              </p:cNvSpPr>
              <p:nvPr/>
            </p:nvSpPr>
            <p:spPr bwMode="auto">
              <a:xfrm>
                <a:off x="1776" y="2544"/>
                <a:ext cx="63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G=(X,Y)</a:t>
                </a:r>
              </a:p>
            </p:txBody>
          </p:sp>
        </p:grpSp>
        <p:sp>
          <p:nvSpPr>
            <p:cNvPr id="13321" name="Oval 66"/>
            <p:cNvSpPr>
              <a:spLocks noChangeArrowheads="1"/>
            </p:cNvSpPr>
            <p:nvPr/>
          </p:nvSpPr>
          <p:spPr bwMode="auto">
            <a:xfrm>
              <a:off x="4032" y="3168"/>
              <a:ext cx="19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0" grpId="0"/>
      <p:bldP spid="801830" grpId="0"/>
      <p:bldP spid="801831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14855</TotalTime>
  <Words>2915</Words>
  <Application>Microsoft Office PowerPoint</Application>
  <PresentationFormat>全屏显示(4:3)</PresentationFormat>
  <Paragraphs>453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1440</cp:revision>
  <dcterms:created xsi:type="dcterms:W3CDTF">1601-01-01T00:00:00Z</dcterms:created>
  <dcterms:modified xsi:type="dcterms:W3CDTF">2021-11-11T07:49:36Z</dcterms:modified>
</cp:coreProperties>
</file>