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36"/>
  </p:notesMasterIdLst>
  <p:handoutMasterIdLst>
    <p:handoutMasterId r:id="rId37"/>
  </p:handoutMasterIdLst>
  <p:sldIdLst>
    <p:sldId id="632" r:id="rId2"/>
    <p:sldId id="723" r:id="rId3"/>
    <p:sldId id="638" r:id="rId4"/>
    <p:sldId id="702" r:id="rId5"/>
    <p:sldId id="743" r:id="rId6"/>
    <p:sldId id="744" r:id="rId7"/>
    <p:sldId id="745" r:id="rId8"/>
    <p:sldId id="747" r:id="rId9"/>
    <p:sldId id="746" r:id="rId10"/>
    <p:sldId id="748" r:id="rId11"/>
    <p:sldId id="749" r:id="rId12"/>
    <p:sldId id="751" r:id="rId13"/>
    <p:sldId id="752" r:id="rId14"/>
    <p:sldId id="754" r:id="rId15"/>
    <p:sldId id="757" r:id="rId16"/>
    <p:sldId id="781" r:id="rId17"/>
    <p:sldId id="758" r:id="rId18"/>
    <p:sldId id="759" r:id="rId19"/>
    <p:sldId id="760" r:id="rId20"/>
    <p:sldId id="761" r:id="rId21"/>
    <p:sldId id="772" r:id="rId22"/>
    <p:sldId id="780" r:id="rId23"/>
    <p:sldId id="774" r:id="rId24"/>
    <p:sldId id="766" r:id="rId25"/>
    <p:sldId id="767" r:id="rId26"/>
    <p:sldId id="768" r:id="rId27"/>
    <p:sldId id="769" r:id="rId28"/>
    <p:sldId id="770" r:id="rId29"/>
    <p:sldId id="771" r:id="rId30"/>
    <p:sldId id="777" r:id="rId31"/>
    <p:sldId id="778" r:id="rId32"/>
    <p:sldId id="775" r:id="rId33"/>
    <p:sldId id="776" r:id="rId34"/>
    <p:sldId id="631" r:id="rId35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C3146"/>
    <a:srgbClr val="10203A"/>
    <a:srgbClr val="406385"/>
    <a:srgbClr val="BEDDF1"/>
    <a:srgbClr val="698CC9"/>
    <a:srgbClr val="8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7407" autoAdjust="0"/>
  </p:normalViewPr>
  <p:slideViewPr>
    <p:cSldViewPr>
      <p:cViewPr varScale="1">
        <p:scale>
          <a:sx n="91" d="100"/>
          <a:sy n="91" d="100"/>
        </p:scale>
        <p:origin x="15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6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5AA3B83E-9138-47DB-BB35-B9DF3369EFD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F6A5E5-8987-42F9-BD30-4964D476862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F3CAE-85FE-4933-8B1F-6301150BADB7}" type="datetime1">
              <a:rPr lang="zh-CN" altLang="en-US"/>
              <a:pPr>
                <a:defRPr/>
              </a:pPr>
              <a:t>2021/11/11</a:t>
            </a:fld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4999A-8FCD-4653-BE80-5DDBAD4A407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15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77EC6-7E5D-42E9-BA97-78DD6782F574}" type="datetime1">
              <a:rPr lang="zh-CN" altLang="en-US"/>
              <a:pPr>
                <a:defRPr/>
              </a:pPr>
              <a:t>2021/11/11</a:t>
            </a:fld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C2D10-FE57-4092-86AF-54C7A83EC3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04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4EC7B-1D91-49C1-844A-D026BF36705A}" type="datetime1">
              <a:rPr lang="zh-CN" altLang="en-US"/>
              <a:pPr>
                <a:defRPr/>
              </a:pPr>
              <a:t>2021/11/11</a:t>
            </a:fld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91E20-25C4-4FA0-B9E0-6A7A7BB3E00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069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02E45-5122-476D-B0D1-B6CB75FBAF87}" type="datetime1">
              <a:rPr lang="zh-CN" altLang="en-US"/>
              <a:pPr>
                <a:defRPr/>
              </a:pPr>
              <a:t>2021/11/11</a:t>
            </a:fld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BFE7F-3F09-4F03-9CB8-311E8093469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806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70998-8326-463B-B9AB-D4299003A3BA}" type="datetime1">
              <a:rPr lang="zh-CN" altLang="en-US"/>
              <a:pPr>
                <a:defRPr/>
              </a:pPr>
              <a:t>2021/11/11</a:t>
            </a:fld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4CDD3-56F9-44F9-88E8-A8EFED37D71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416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B5BBD-6690-42C4-AD0F-0542765507A7}" type="datetime1">
              <a:rPr lang="zh-CN" altLang="en-US"/>
              <a:pPr>
                <a:defRPr/>
              </a:pPr>
              <a:t>2021/11/11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BDD72-2145-489D-89F6-E4C0CC590D3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837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85DF6-B32C-461C-9634-D8150E7A7A1B}" type="datetime1">
              <a:rPr lang="zh-CN" altLang="en-US"/>
              <a:pPr>
                <a:defRPr/>
              </a:pPr>
              <a:t>2021/11/11</a:t>
            </a:fld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E7414-FB8C-4755-937C-A52837D74B2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333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82D6-8820-4613-8B49-9C74D8EC2E6B}" type="datetime1">
              <a:rPr lang="zh-CN" altLang="en-US"/>
              <a:pPr>
                <a:defRPr/>
              </a:pPr>
              <a:t>2021/11/11</a:t>
            </a:fld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A9B63-2124-4816-9316-3C72468FF41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54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16D1B-86D6-430B-9462-0BA9165E84DD}" type="datetime1">
              <a:rPr lang="zh-CN" altLang="en-US"/>
              <a:pPr>
                <a:defRPr/>
              </a:pPr>
              <a:t>2021/11/11</a:t>
            </a:fld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78EFF-2A09-420B-A267-C86B7A05FDC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007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3ED2E-58F1-4610-9D5A-6AFC2BF9AF9D}" type="datetime1">
              <a:rPr lang="zh-CN" altLang="en-US"/>
              <a:pPr>
                <a:defRPr/>
              </a:pPr>
              <a:t>2021/11/11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F18F4-EAA7-452D-A15E-F34D2F059C2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169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AA8E5-86E4-4080-91F3-104DAB487275}" type="datetime1">
              <a:rPr lang="zh-CN" altLang="en-US"/>
              <a:pPr>
                <a:defRPr/>
              </a:pPr>
              <a:t>2021/11/11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148A1-1F46-4C96-BF49-FE7027D9C6C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808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fld id="{69B5693B-A6E4-482D-B2EF-415A2F92D86A}" type="datetime1">
              <a:rPr lang="zh-CN" altLang="en-US"/>
              <a:pPr>
                <a:defRPr/>
              </a:pPr>
              <a:t>2021/11/11</a:t>
            </a:fld>
            <a:endParaRPr lang="en-US" altLang="zh-CN" dirty="0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CF2B998D-7F2C-418C-B749-3FBD4F49FE3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2967038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9.bin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2.jpe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7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8.wmf"/><Relationship Id="rId2" Type="http://schemas.openxmlformats.org/officeDocument/2006/relationships/tags" Target="../tags/tag9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9.wmf"/><Relationship Id="rId4" Type="http://schemas.openxmlformats.org/officeDocument/2006/relationships/image" Target="../media/image24.png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5.png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34.png"/><Relationship Id="rId9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wmf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1.wmf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gif"/><Relationship Id="rId7" Type="http://schemas.openxmlformats.org/officeDocument/2006/relationships/image" Target="../media/image49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image" Target="../media/image48.gif"/><Relationship Id="rId5" Type="http://schemas.openxmlformats.org/officeDocument/2006/relationships/image" Target="../media/image47.gif"/><Relationship Id="rId4" Type="http://schemas.openxmlformats.org/officeDocument/2006/relationships/image" Target="../media/image46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7" Type="http://schemas.openxmlformats.org/officeDocument/2006/relationships/image" Target="../media/image62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image" Target="../media/image7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7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wmf"/><Relationship Id="rId12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9913" y="1905000"/>
            <a:ext cx="497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54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60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图论及其应用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97175" y="4954588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数学科学学院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101850" y="4379913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36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Email:   lvhz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@uestc.edu.cn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438400" y="3825875"/>
            <a:ext cx="39941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任课教师</a:t>
            </a:r>
            <a:r>
              <a:rPr lang="en-US" altLang="zh-CN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 </a:t>
            </a: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吕华众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D8417EC-6F5A-4446-9FB8-91E36A16A393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10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3378" name="Text Box 18"/>
          <p:cNvSpPr txBox="1">
            <a:spLocks noChangeArrowheads="1"/>
          </p:cNvSpPr>
          <p:nvPr/>
        </p:nvSpPr>
        <p:spPr bwMode="auto">
          <a:xfrm>
            <a:off x="381000" y="1465263"/>
            <a:ext cx="80772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2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G=(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是平面图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: </a:t>
            </a:r>
            <a:endParaRPr lang="zh-CN" altLang="el-GR" i="1" dirty="0" smtClean="0"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7833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15334"/>
              </p:ext>
            </p:extLst>
          </p:nvPr>
        </p:nvGraphicFramePr>
        <p:xfrm>
          <a:off x="3162300" y="2001838"/>
          <a:ext cx="20574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4" imgW="1028254" imgH="355446" progId="Equation.DSMT4">
                  <p:embed/>
                </p:oleObj>
              </mc:Choice>
              <mc:Fallback>
                <p:oleObj name="Equation" r:id="rId4" imgW="1028254" imgH="35544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001838"/>
                        <a:ext cx="2057400" cy="6270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3383" name="Text Box 23"/>
          <p:cNvSpPr txBox="1">
            <a:spLocks noChangeArrowheads="1"/>
          </p:cNvSpPr>
          <p:nvPr/>
        </p:nvSpPr>
        <p:spPr bwMode="auto">
          <a:xfrm>
            <a:off x="381000" y="2849563"/>
            <a:ext cx="81534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的任意一条边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如果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是某个面内的割边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那么由面的次数定义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该边对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的总次数贡献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次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如果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不是割边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那么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它必然是两个面的公共边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因此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由面的次数定义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它也给总次数贡献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次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于是有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                                                   □</a:t>
            </a:r>
            <a:endParaRPr lang="zh-CN" altLang="el-GR" i="1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7833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89283"/>
              </p:ext>
            </p:extLst>
          </p:nvPr>
        </p:nvGraphicFramePr>
        <p:xfrm>
          <a:off x="3162300" y="4608513"/>
          <a:ext cx="20574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6" imgW="1028254" imgH="355446" progId="Equation.DSMT4">
                  <p:embed/>
                </p:oleObj>
              </mc:Choice>
              <mc:Fallback>
                <p:oleObj name="Equation" r:id="rId6" imgW="1028254" imgH="355446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608513"/>
                        <a:ext cx="2057400" cy="6270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3385" name="Text Box 25"/>
          <p:cNvSpPr txBox="1">
            <a:spLocks noChangeArrowheads="1"/>
          </p:cNvSpPr>
          <p:nvPr/>
        </p:nvSpPr>
        <p:spPr bwMode="auto">
          <a:xfrm>
            <a:off x="381000" y="5554663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2B51AA"/>
                </a:solidFill>
              </a:rPr>
              <a:t>2</a:t>
            </a:r>
            <a:r>
              <a:rPr lang="zh-CN" altLang="en-US" dirty="0">
                <a:solidFill>
                  <a:srgbClr val="2B51AA"/>
                </a:solidFill>
              </a:rPr>
              <a:t>    平面图的欧拉公式</a:t>
            </a:r>
            <a:endParaRPr lang="zh-CN" altLang="el-GR" dirty="0">
              <a:solidFill>
                <a:srgbClr val="2B51AA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381000" y="960438"/>
            <a:ext cx="8077200" cy="457200"/>
          </a:xfrm>
          <a:prstGeom prst="rect">
            <a:avLst/>
          </a:prstGeom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2B51AA"/>
                </a:solidFill>
              </a:rPr>
              <a:t>1</a:t>
            </a:r>
            <a:r>
              <a:rPr lang="zh-CN" altLang="en-US" dirty="0">
                <a:solidFill>
                  <a:srgbClr val="2B51AA"/>
                </a:solidFill>
              </a:rPr>
              <a:t>    平面图的次数公式</a:t>
            </a:r>
            <a:endParaRPr lang="zh-CN" altLang="el-GR" dirty="0">
              <a:solidFill>
                <a:srgbClr val="2B51AA"/>
              </a:solidFill>
              <a:sym typeface="Wingdings" panose="05000000000000000000" pitchFamily="2" charset="2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3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3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3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3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3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3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3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3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3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3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78" grpId="0" animBg="1"/>
      <p:bldP spid="783383" grpId="0"/>
      <p:bldP spid="78338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54863" y="638333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CC05B4E-8EC8-42D9-A5E7-BC100FEE8C3D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11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4386" name="Text Box 2"/>
              <p:cNvSpPr txBox="1">
                <a:spLocks noChangeArrowheads="1"/>
              </p:cNvSpPr>
              <p:nvPr/>
            </p:nvSpPr>
            <p:spPr bwMode="auto">
              <a:xfrm>
                <a:off x="330200" y="869950"/>
                <a:ext cx="8548688" cy="461963"/>
              </a:xfrm>
              <a:prstGeom prst="rect">
                <a:avLst/>
              </a:prstGeom>
              <a:solidFill>
                <a:srgbClr val="1C3146"/>
              </a:solidFill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lang="zh-CN" altLang="en-US" sz="2400" dirty="0" smtClean="0">
                    <a:solidFill>
                      <a:srgbClr val="FF6600"/>
                    </a:solidFill>
                    <a:latin typeface="+mn-lt"/>
                  </a:rPr>
                  <a:t>定理</a:t>
                </a:r>
                <a:r>
                  <a:rPr lang="en-US" altLang="zh-CN" sz="2400" dirty="0" smtClean="0">
                    <a:solidFill>
                      <a:srgbClr val="FF6600"/>
                    </a:solidFill>
                    <a:latin typeface="+mn-lt"/>
                  </a:rPr>
                  <a:t>3 </a:t>
                </a:r>
                <a:r>
                  <a:rPr lang="en-US" altLang="zh-CN" sz="2400" dirty="0" smtClean="0"/>
                  <a:t>(Euler, 1750) </a:t>
                </a:r>
                <a:r>
                  <a:rPr lang="zh-CN" altLang="en-US" sz="2400" dirty="0" smtClean="0"/>
                  <a:t>设</a:t>
                </a:r>
                <a:r>
                  <a:rPr lang="en-US" altLang="zh-CN" sz="2400" dirty="0" smtClean="0"/>
                  <a:t>G=(</a:t>
                </a:r>
                <a:r>
                  <a:rPr lang="en-US" altLang="zh-CN" sz="2400" dirty="0" err="1" smtClean="0"/>
                  <a:t>n,m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是连通平面图</a:t>
                </a:r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ru-R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是</a:t>
                </a:r>
                <a:r>
                  <a:rPr lang="en-US" altLang="zh-CN" sz="2400" dirty="0" smtClean="0">
                    <a:latin typeface="+mn-lt"/>
                  </a:rPr>
                  <a:t>G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的面数</a:t>
                </a:r>
                <a:r>
                  <a:rPr lang="en-US" altLang="zh-CN" sz="2400" dirty="0">
                    <a:latin typeface="+mn-lt"/>
                  </a:rPr>
                  <a:t>,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则</a:t>
                </a:r>
                <a:r>
                  <a:rPr lang="en-US" altLang="zh-CN" sz="2400" dirty="0" smtClean="0">
                    <a:latin typeface="宋体" panose="02010600030101010101" pitchFamily="2" charset="-122"/>
                  </a:rPr>
                  <a:t>: </a:t>
                </a:r>
                <a:endParaRPr lang="zh-CN" altLang="ru-RU" sz="2400" i="1" dirty="0" smtClean="0">
                  <a:latin typeface="宋体" panose="02010600030101010101" pitchFamily="2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8438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00" y="869950"/>
                <a:ext cx="8548688" cy="461963"/>
              </a:xfrm>
              <a:prstGeom prst="rect">
                <a:avLst/>
              </a:prstGeom>
              <a:blipFill>
                <a:blip r:embed="rId4"/>
                <a:stretch>
                  <a:fillRect l="-1069" t="-14667" r="-1996" b="-32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84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077281"/>
              </p:ext>
            </p:extLst>
          </p:nvPr>
        </p:nvGraphicFramePr>
        <p:xfrm>
          <a:off x="330200" y="1389063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5" imgW="812447" imgH="203112" progId="Equation.DSMT4">
                  <p:embed/>
                </p:oleObj>
              </mc:Choice>
              <mc:Fallback>
                <p:oleObj name="Equation" r:id="rId5" imgW="812447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389063"/>
                        <a:ext cx="22098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4388" name="Text Box 4"/>
              <p:cNvSpPr txBox="1">
                <a:spLocks noChangeArrowheads="1"/>
              </p:cNvSpPr>
              <p:nvPr/>
            </p:nvSpPr>
            <p:spPr bwMode="auto">
              <a:xfrm>
                <a:off x="330200" y="2860675"/>
                <a:ext cx="8077200" cy="830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dirty="0">
                    <a:solidFill>
                      <a:srgbClr val="2B51AA"/>
                    </a:solidFill>
                  </a:rPr>
                  <a:t>证明</a:t>
                </a:r>
                <a:r>
                  <a:rPr lang="en-US" altLang="zh-CN" dirty="0">
                    <a:solidFill>
                      <a:srgbClr val="2B51AA"/>
                    </a:solidFill>
                  </a:rPr>
                  <a:t>: </a:t>
                </a: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ru-RU" i="1" dirty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用归纳法</a:t>
                </a:r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ru-RU" i="1" dirty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=1</a:t>
                </a: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时</a:t>
                </a:r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,  </a:t>
                </a: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每条边都是割边</a:t>
                </a:r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,  </a:t>
                </a: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且</a:t>
                </a:r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连通则</a:t>
                </a:r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是树</a:t>
                </a:r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那么</a:t>
                </a:r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m=n−1. </a:t>
                </a: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定理中的恒等式成立</a:t>
                </a:r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.</a:t>
                </a:r>
                <a:endParaRPr lang="zh-CN" altLang="el-GR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438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00" y="2860675"/>
                <a:ext cx="8077200" cy="830263"/>
              </a:xfrm>
              <a:prstGeom prst="rect">
                <a:avLst/>
              </a:prstGeom>
              <a:blipFill>
                <a:blip r:embed="rId7"/>
                <a:stretch>
                  <a:fillRect l="-1132" t="-8088" b="-169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4390" name="Text Box 6"/>
              <p:cNvSpPr txBox="1">
                <a:spLocks noChangeArrowheads="1"/>
              </p:cNvSpPr>
              <p:nvPr/>
            </p:nvSpPr>
            <p:spPr bwMode="auto">
              <a:xfrm>
                <a:off x="330200" y="3597275"/>
                <a:ext cx="80772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    假设恒等式对于所有小于</a:t>
                </a:r>
                <a14:m>
                  <m:oMath xmlns:m="http://schemas.openxmlformats.org/officeDocument/2006/math">
                    <m:r>
                      <a:rPr lang="zh-CN" altLang="ru-RU" i="1" dirty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ru-RU" i="1" dirty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&gt;1)</a:t>
                </a: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个面的图都成立</a:t>
                </a:r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.</a:t>
                </a:r>
                <a:endParaRPr lang="el-GR" altLang="zh-CN" i="1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8439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00" y="3597275"/>
                <a:ext cx="8077200" cy="457200"/>
              </a:xfrm>
              <a:prstGeom prst="rect">
                <a:avLst/>
              </a:prstGeom>
              <a:blipFill>
                <a:blip r:embed="rId8"/>
                <a:stretch>
                  <a:fillRect t="-14667" b="-3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4391" name="Text Box 7"/>
              <p:cNvSpPr txBox="1">
                <a:spLocks noChangeArrowheads="1"/>
              </p:cNvSpPr>
              <p:nvPr/>
            </p:nvSpPr>
            <p:spPr bwMode="auto">
              <a:xfrm>
                <a:off x="330200" y="3971925"/>
                <a:ext cx="8077200" cy="830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    下面考虑</a:t>
                </a:r>
                <a14:m>
                  <m:oMath xmlns:m="http://schemas.openxmlformats.org/officeDocument/2006/math">
                    <m:r>
                      <a:rPr lang="zh-CN" altLang="ru-RU" i="1" dirty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的情形</a:t>
                </a:r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取</a:t>
                </a:r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 =(</a:t>
                </a:r>
                <a:r>
                  <a:rPr lang="en-US" altLang="zh-CN" dirty="0" err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n,m</a:t>
                </a:r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)</a:t>
                </a: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中的一条非割边</a:t>
                </a:r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e. </a:t>
                </a: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则</a:t>
                </a:r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G−e </a:t>
                </a: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是包含</a:t>
                </a:r>
                <a14:m>
                  <m:oMath xmlns:m="http://schemas.openxmlformats.org/officeDocument/2006/math">
                    <m:r>
                      <a:rPr lang="zh-CN" altLang="ru-RU" i="1" dirty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−1</a:t>
                </a: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个面的平面图</a:t>
                </a:r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由归纳假设</a:t>
                </a:r>
                <a:r>
                  <a:rPr lang="en-US" altLang="zh-CN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, </a:t>
                </a:r>
                <a:endParaRPr lang="zh-CN" altLang="el-GR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439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00" y="3971925"/>
                <a:ext cx="8077200" cy="830263"/>
              </a:xfrm>
              <a:prstGeom prst="rect">
                <a:avLst/>
              </a:prstGeom>
              <a:blipFill>
                <a:blip r:embed="rId9"/>
                <a:stretch>
                  <a:fillRect l="-1132" t="-8088" b="-169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84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662545"/>
              </p:ext>
            </p:extLst>
          </p:nvPr>
        </p:nvGraphicFramePr>
        <p:xfrm>
          <a:off x="393700" y="4783138"/>
          <a:ext cx="6249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10" imgW="2298700" imgH="203200" progId="Equation.DSMT4">
                  <p:embed/>
                </p:oleObj>
              </mc:Choice>
              <mc:Fallback>
                <p:oleObj name="Equation" r:id="rId10" imgW="22987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783138"/>
                        <a:ext cx="6249988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326121"/>
              </p:ext>
            </p:extLst>
          </p:nvPr>
        </p:nvGraphicFramePr>
        <p:xfrm>
          <a:off x="393700" y="5748338"/>
          <a:ext cx="8285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12" imgW="3048000" imgH="203200" progId="Equation.DSMT4">
                  <p:embed/>
                </p:oleObj>
              </mc:Choice>
              <mc:Fallback>
                <p:oleObj name="Equation" r:id="rId12" imgW="30480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5748338"/>
                        <a:ext cx="8285163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93700" y="5268913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易知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endParaRPr lang="el-GR" altLang="zh-CN" i="1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93700" y="6248400"/>
            <a:ext cx="836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因此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                          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                             □     </a:t>
            </a:r>
            <a:endParaRPr lang="el-GR" altLang="zh-CN" i="1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49673"/>
              </p:ext>
            </p:extLst>
          </p:nvPr>
        </p:nvGraphicFramePr>
        <p:xfrm>
          <a:off x="1524000" y="624840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14" imgW="812447" imgH="203112" progId="Equation.DSMT4">
                  <p:embed/>
                </p:oleObj>
              </mc:Choice>
              <mc:Fallback>
                <p:oleObj name="Equation" r:id="rId14" imgW="812447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248400"/>
                        <a:ext cx="22098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345406"/>
            <a:ext cx="2620963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6" grpId="0" animBg="1"/>
      <p:bldP spid="784388" grpId="0"/>
      <p:bldP spid="784390" grpId="0"/>
      <p:bldP spid="784391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34841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96946D5-9E48-4949-9FF4-812FE978444A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6434" name="Text Box 2"/>
              <p:cNvSpPr txBox="1">
                <a:spLocks noChangeArrowheads="1"/>
              </p:cNvSpPr>
              <p:nvPr/>
            </p:nvSpPr>
            <p:spPr bwMode="auto">
              <a:xfrm>
                <a:off x="392113" y="1295400"/>
                <a:ext cx="8077200" cy="457200"/>
              </a:xfrm>
              <a:prstGeom prst="rect">
                <a:avLst/>
              </a:prstGeom>
              <a:solidFill>
                <a:srgbClr val="1C3146"/>
              </a:solidFill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dirty="0" smtClean="0">
                    <a:solidFill>
                      <a:srgbClr val="FF6600"/>
                    </a:solidFill>
                  </a:rPr>
                  <a:t>推论</a:t>
                </a:r>
                <a:r>
                  <a:rPr lang="en-US" altLang="zh-CN" dirty="0">
                    <a:solidFill>
                      <a:srgbClr val="FF6600"/>
                    </a:solidFill>
                  </a:rPr>
                  <a:t>1 </a:t>
                </a:r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是具有</a:t>
                </a:r>
                <a14:m>
                  <m:oMath xmlns:m="http://schemas.openxmlformats.org/officeDocument/2006/math">
                    <m:r>
                      <a:rPr lang="zh-CN" altLang="ru-RU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</a:rPr>
                  <a:t>个面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>
                    <a:latin typeface="宋体" panose="02010600030101010101" pitchFamily="2" charset="-122"/>
                  </a:rPr>
                  <a:t>个连通分支的平面图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latin typeface="宋体" panose="02010600030101010101" pitchFamily="2" charset="-122"/>
                  </a:rPr>
                  <a:t>则</a:t>
                </a:r>
                <a:r>
                  <a:rPr lang="en-US" altLang="zh-CN" dirty="0" smtClean="0">
                    <a:latin typeface="宋体" panose="02010600030101010101" pitchFamily="2" charset="-122"/>
                  </a:rPr>
                  <a:t>: </a:t>
                </a:r>
                <a:endParaRPr lang="zh-CN" altLang="ru-RU" dirty="0" smtClean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8643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113" y="1295400"/>
                <a:ext cx="8077200" cy="457200"/>
              </a:xfrm>
              <a:prstGeom prst="rect">
                <a:avLst/>
              </a:prstGeom>
              <a:blipFill>
                <a:blip r:embed="rId4"/>
                <a:stretch>
                  <a:fillRect l="-1132" t="-14667" b="-30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86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11807"/>
              </p:ext>
            </p:extLst>
          </p:nvPr>
        </p:nvGraphicFramePr>
        <p:xfrm>
          <a:off x="3332163" y="1787525"/>
          <a:ext cx="2727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Equation" r:id="rId5" imgW="1002865" imgH="203112" progId="Equation.DSMT4">
                  <p:embed/>
                </p:oleObj>
              </mc:Choice>
              <mc:Fallback>
                <p:oleObj name="Equation" r:id="rId5" imgW="1002865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1787525"/>
                        <a:ext cx="2727325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6443" name="Text Box 11"/>
              <p:cNvSpPr txBox="1">
                <a:spLocks noChangeArrowheads="1"/>
              </p:cNvSpPr>
              <p:nvPr/>
            </p:nvSpPr>
            <p:spPr bwMode="auto">
              <a:xfrm>
                <a:off x="392113" y="2366963"/>
                <a:ext cx="8077200" cy="830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lang="zh-CN" altLang="en-US" sz="2400" dirty="0">
                    <a:solidFill>
                      <a:srgbClr val="2B51AA"/>
                    </a:solidFill>
                  </a:rPr>
                  <a:t>证明</a:t>
                </a:r>
                <a:r>
                  <a:rPr lang="en-US" altLang="zh-CN" sz="2400" dirty="0">
                    <a:solidFill>
                      <a:srgbClr val="2B51AA"/>
                    </a:solidFill>
                  </a:rPr>
                  <a:t>: </a:t>
                </a:r>
                <a:r>
                  <a:rPr lang="zh-CN" altLang="en-US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对第</a:t>
                </a:r>
                <a:r>
                  <a:rPr lang="en-US" altLang="zh-CN" sz="2400" dirty="0" err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altLang="zh-CN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 (1</a:t>
                </a:r>
                <a:r>
                  <a:rPr lang="zh-CN" altLang="en-US" sz="24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≤</a:t>
                </a:r>
                <a:r>
                  <a:rPr lang="en-US" altLang="zh-CN" sz="2400" dirty="0" err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+mn-lt"/>
                  </a:rPr>
                  <a:t>i</a:t>
                </a:r>
                <a:r>
                  <a:rPr lang="zh-CN" altLang="en-US" sz="24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≤</a:t>
                </a:r>
                <a:r>
                  <a:rPr lang="en-US" altLang="zh-CN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+mn-lt"/>
                  </a:rPr>
                  <a:t>k</a:t>
                </a:r>
                <a:r>
                  <a:rPr lang="en-US" altLang="zh-CN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个分支来说</a:t>
                </a:r>
                <a:r>
                  <a:rPr lang="en-US" altLang="zh-CN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设顶点数为</a:t>
                </a:r>
                <a:r>
                  <a:rPr lang="en-US" altLang="zh-CN" sz="2400" dirty="0" err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+mn-lt"/>
                  </a:rPr>
                  <a:t>n</a:t>
                </a:r>
                <a:r>
                  <a:rPr lang="en-US" altLang="zh-CN" sz="2400" baseline="-25000" dirty="0" err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+mn-lt"/>
                  </a:rPr>
                  <a:t>i</a:t>
                </a:r>
                <a:r>
                  <a:rPr lang="en-US" altLang="zh-CN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边数为</a:t>
                </a:r>
                <a:r>
                  <a:rPr lang="en-US" altLang="zh-CN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+mn-lt"/>
                  </a:rPr>
                  <a:t>m</a:t>
                </a:r>
                <a:r>
                  <a:rPr lang="en-US" altLang="zh-CN" sz="24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+mn-lt"/>
                  </a:rPr>
                  <a:t>i</a:t>
                </a:r>
                <a:r>
                  <a:rPr lang="en-US" altLang="zh-CN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面数为</a:t>
                </a:r>
                <a14:m>
                  <m:oMath xmlns:m="http://schemas.openxmlformats.org/officeDocument/2006/math">
                    <m:r>
                      <a:rPr lang="zh-CN" altLang="ru-RU" sz="2400" i="1" dirty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altLang="zh-CN" sz="2400" baseline="-25000" dirty="0" err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+mn-lt"/>
                  </a:rPr>
                  <a:t>i</a:t>
                </a:r>
                <a:r>
                  <a:rPr lang="en-US" altLang="zh-CN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由欧拉公式</a:t>
                </a:r>
                <a:r>
                  <a:rPr lang="en-US" altLang="zh-CN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: </a:t>
                </a:r>
                <a:endParaRPr lang="zh-CN" altLang="ru-RU" sz="24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86443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113" y="2366963"/>
                <a:ext cx="8077200" cy="830262"/>
              </a:xfrm>
              <a:prstGeom prst="rect">
                <a:avLst/>
              </a:prstGeom>
              <a:blipFill>
                <a:blip r:embed="rId7"/>
                <a:stretch>
                  <a:fillRect l="-1132" t="-8088" r="-906" b="-154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86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821414"/>
              </p:ext>
            </p:extLst>
          </p:nvPr>
        </p:nvGraphicFramePr>
        <p:xfrm>
          <a:off x="3398837" y="2813050"/>
          <a:ext cx="2486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8" imgW="914400" imgH="228600" progId="Equation.DSMT4">
                  <p:embed/>
                </p:oleObj>
              </mc:Choice>
              <mc:Fallback>
                <p:oleObj name="Equation" r:id="rId8" imgW="9144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7" y="2813050"/>
                        <a:ext cx="2486025" cy="514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6445" name="Text Box 13"/>
          <p:cNvSpPr txBox="1">
            <a:spLocks noChangeArrowheads="1"/>
          </p:cNvSpPr>
          <p:nvPr/>
        </p:nvSpPr>
        <p:spPr bwMode="auto">
          <a:xfrm>
            <a:off x="392113" y="3559175"/>
            <a:ext cx="808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864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129114"/>
              </p:ext>
            </p:extLst>
          </p:nvPr>
        </p:nvGraphicFramePr>
        <p:xfrm>
          <a:off x="3163888" y="339090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10" imgW="1295400" imgH="431800" progId="Equation.DSMT4">
                  <p:embed/>
                </p:oleObj>
              </mc:Choice>
              <mc:Fallback>
                <p:oleObj name="Equation" r:id="rId10" imgW="12954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3390900"/>
                        <a:ext cx="2895600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73063" y="868363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2B51AA"/>
                </a:solidFill>
              </a:rPr>
              <a:t>3</a:t>
            </a:r>
            <a:r>
              <a:rPr lang="zh-CN" altLang="en-US" dirty="0">
                <a:solidFill>
                  <a:srgbClr val="2B51AA"/>
                </a:solidFill>
              </a:rPr>
              <a:t>    欧拉公式的几个推论</a:t>
            </a:r>
            <a:endParaRPr lang="zh-CN" altLang="el-GR" dirty="0">
              <a:solidFill>
                <a:srgbClr val="2B51AA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93700" y="5133975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857672"/>
              </p:ext>
            </p:extLst>
          </p:nvPr>
        </p:nvGraphicFramePr>
        <p:xfrm>
          <a:off x="2819400" y="4325938"/>
          <a:ext cx="34639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Equation" r:id="rId12" imgW="1548728" imgH="431613" progId="Equation.DSMT4">
                  <p:embed/>
                </p:oleObj>
              </mc:Choice>
              <mc:Fallback>
                <p:oleObj name="Equation" r:id="rId12" imgW="1548728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25938"/>
                        <a:ext cx="3463925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150665"/>
              </p:ext>
            </p:extLst>
          </p:nvPr>
        </p:nvGraphicFramePr>
        <p:xfrm>
          <a:off x="1725613" y="5260975"/>
          <a:ext cx="12779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Equation" r:id="rId14" imgW="571252" imgH="431613" progId="Equation.DSMT4">
                  <p:embed/>
                </p:oleObj>
              </mc:Choice>
              <mc:Fallback>
                <p:oleObj name="Equation" r:id="rId14" imgW="571252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5260975"/>
                        <a:ext cx="1277937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264205"/>
              </p:ext>
            </p:extLst>
          </p:nvPr>
        </p:nvGraphicFramePr>
        <p:xfrm>
          <a:off x="3370263" y="5265738"/>
          <a:ext cx="144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16" imgW="647700" imgH="431800" progId="Equation.DSMT4">
                  <p:embed/>
                </p:oleObj>
              </mc:Choice>
              <mc:Fallback>
                <p:oleObj name="Equation" r:id="rId16" imgW="6477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5265738"/>
                        <a:ext cx="1447800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64263"/>
              </p:ext>
            </p:extLst>
          </p:nvPr>
        </p:nvGraphicFramePr>
        <p:xfrm>
          <a:off x="5173663" y="5260975"/>
          <a:ext cx="2157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quation" r:id="rId18" imgW="965200" imgH="431800" progId="Equation.DSMT4">
                  <p:embed/>
                </p:oleObj>
              </mc:Choice>
              <mc:Fallback>
                <p:oleObj name="Equation" r:id="rId18" imgW="9652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5260975"/>
                        <a:ext cx="2157412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92113" y="6191250"/>
            <a:ext cx="829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                                                                                 □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719827"/>
              </p:ext>
            </p:extLst>
          </p:nvPr>
        </p:nvGraphicFramePr>
        <p:xfrm>
          <a:off x="1914525" y="6196013"/>
          <a:ext cx="2727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Equation" r:id="rId20" imgW="1002865" imgH="203112" progId="Equation.DSMT4">
                  <p:embed/>
                </p:oleObj>
              </mc:Choice>
              <mc:Fallback>
                <p:oleObj name="Equation" r:id="rId20" imgW="1002865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6196013"/>
                        <a:ext cx="2727325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6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6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6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6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86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6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6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6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6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6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4" grpId="0" animBg="1"/>
      <p:bldP spid="786443" grpId="0"/>
      <p:bldP spid="786445" grpId="0"/>
      <p:bldP spid="9" grpId="0"/>
      <p:bldP spid="10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26903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52F7BF7-4959-495B-835F-6BF6B3DD3E3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13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7469" name="Text Box 13"/>
              <p:cNvSpPr txBox="1">
                <a:spLocks noChangeArrowheads="1"/>
              </p:cNvSpPr>
              <p:nvPr/>
            </p:nvSpPr>
            <p:spPr bwMode="auto">
              <a:xfrm>
                <a:off x="381000" y="990600"/>
                <a:ext cx="8305800" cy="830263"/>
              </a:xfrm>
              <a:prstGeom prst="rect">
                <a:avLst/>
              </a:prstGeom>
              <a:solidFill>
                <a:srgbClr val="1C3146"/>
              </a:solidFill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lang="zh-CN" altLang="en-US" sz="2400" dirty="0">
                    <a:solidFill>
                      <a:srgbClr val="FF6600"/>
                    </a:solidFill>
                  </a:rPr>
                  <a:t>推论</a:t>
                </a:r>
                <a:r>
                  <a:rPr lang="en-US" altLang="zh-CN" sz="2400" dirty="0">
                    <a:solidFill>
                      <a:srgbClr val="FF6600"/>
                    </a:solidFill>
                  </a:rPr>
                  <a:t>2 </a:t>
                </a:r>
                <a:r>
                  <a:rPr lang="zh-CN" altLang="en-US" sz="2400" dirty="0" smtClean="0"/>
                  <a:t>设</a:t>
                </a:r>
                <a:r>
                  <a:rPr lang="en-US" altLang="zh-CN" sz="2400" dirty="0" smtClean="0"/>
                  <a:t>G</a:t>
                </a:r>
                <a:r>
                  <a:rPr lang="zh-CN" altLang="en-US" sz="2400" dirty="0" smtClean="0"/>
                  <a:t>是具有</a:t>
                </a:r>
                <a:r>
                  <a:rPr lang="en-US" altLang="zh-CN" sz="2400" dirty="0">
                    <a:latin typeface="+mn-lt"/>
                  </a:rPr>
                  <a:t>n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个点</a:t>
                </a:r>
                <a:r>
                  <a:rPr lang="en-US" altLang="zh-CN" sz="2400" dirty="0">
                    <a:latin typeface="+mn-lt"/>
                  </a:rPr>
                  <a:t>m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条边</a:t>
                </a:r>
                <a14:m>
                  <m:oMath xmlns:m="http://schemas.openxmlformats.org/officeDocument/2006/math">
                    <m:r>
                      <a:rPr lang="zh-CN" altLang="ru-R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个面的连通平面图</a:t>
                </a:r>
                <a:r>
                  <a:rPr lang="en-US" altLang="zh-CN" sz="2400" dirty="0" smtClean="0"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如果对</a:t>
                </a:r>
                <a:r>
                  <a:rPr lang="en-US" altLang="zh-CN" sz="2400" dirty="0">
                    <a:latin typeface="+mn-lt"/>
                  </a:rPr>
                  <a:t>G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的每个面</a:t>
                </a:r>
                <a:r>
                  <a:rPr lang="en-US" altLang="zh-CN" sz="2400" i="1" dirty="0" smtClean="0">
                    <a:latin typeface="+mn-lt"/>
                  </a:rPr>
                  <a:t>f</a:t>
                </a:r>
                <a:r>
                  <a:rPr lang="en-US" altLang="zh-CN" sz="2400" dirty="0" smtClean="0">
                    <a:latin typeface="+mn-lt"/>
                  </a:rPr>
                  <a:t>, 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有</a:t>
                </a:r>
                <a:r>
                  <a:rPr lang="en-US" altLang="zh-CN" sz="2400" dirty="0" smtClean="0">
                    <a:latin typeface="宋体" panose="02010600030101010101" pitchFamily="2" charset="-122"/>
                  </a:rPr>
                  <a:t>: </a:t>
                </a:r>
                <a:r>
                  <a:rPr lang="en-US" altLang="zh-CN" sz="2400" dirty="0" err="1" smtClean="0">
                    <a:solidFill>
                      <a:srgbClr val="FFFF00"/>
                    </a:solidFill>
                    <a:latin typeface="+mn-lt"/>
                  </a:rPr>
                  <a:t>deg</a:t>
                </a:r>
                <a:r>
                  <a:rPr lang="en-US" altLang="zh-CN" sz="2400" dirty="0" smtClean="0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en-US" altLang="zh-CN" sz="2400" i="1" dirty="0" smtClean="0">
                    <a:solidFill>
                      <a:srgbClr val="FFFF00"/>
                    </a:solidFill>
                    <a:latin typeface="+mn-lt"/>
                  </a:rPr>
                  <a:t>f</a:t>
                </a:r>
                <a:r>
                  <a:rPr lang="en-US" altLang="zh-CN" sz="2400" dirty="0" smtClean="0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en-US" altLang="zh-CN" sz="2400" dirty="0" smtClean="0">
                    <a:solidFill>
                      <a:srgbClr val="FFFF00"/>
                    </a:solidFill>
                    <a:latin typeface="+mn-lt"/>
                  </a:rPr>
                  <a:t>≥</a:t>
                </a:r>
                <a:r>
                  <a:rPr lang="en-US" altLang="zh-CN" sz="2400" i="1" dirty="0" smtClean="0">
                    <a:solidFill>
                      <a:srgbClr val="FFFF00"/>
                    </a:solidFill>
                  </a:rPr>
                  <a:t>l </a:t>
                </a:r>
                <a:r>
                  <a:rPr lang="en-US" altLang="zh-CN" sz="2400" dirty="0" smtClean="0">
                    <a:solidFill>
                      <a:srgbClr val="FFFF00"/>
                    </a:solidFill>
                    <a:latin typeface="+mn-lt"/>
                  </a:rPr>
                  <a:t>≥3</a:t>
                </a:r>
                <a:r>
                  <a:rPr lang="en-US" altLang="zh-CN" sz="2400" dirty="0" smtClean="0">
                    <a:latin typeface="宋体" panose="02010600030101010101" pitchFamily="2" charset="-122"/>
                  </a:rPr>
                  <a:t>, 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则</a:t>
                </a:r>
                <a:r>
                  <a:rPr lang="en-US" altLang="zh-CN" sz="2400" dirty="0" smtClean="0">
                    <a:latin typeface="宋体" panose="02010600030101010101" pitchFamily="2" charset="-122"/>
                  </a:rPr>
                  <a:t>: </a:t>
                </a:r>
                <a:endParaRPr lang="zh-CN" altLang="en-US" sz="2400" dirty="0" smtClean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8746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90600"/>
                <a:ext cx="8305800" cy="830263"/>
              </a:xfrm>
              <a:prstGeom prst="rect">
                <a:avLst/>
              </a:prstGeom>
              <a:blipFill>
                <a:blip r:embed="rId4"/>
                <a:stretch>
                  <a:fillRect l="-1175" t="-8088" b="-1617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874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043606"/>
              </p:ext>
            </p:extLst>
          </p:nvPr>
        </p:nvGraphicFramePr>
        <p:xfrm>
          <a:off x="3124200" y="1866900"/>
          <a:ext cx="2727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5" imgW="1002865" imgH="393529" progId="Equation.DSMT4">
                  <p:embed/>
                </p:oleObj>
              </mc:Choice>
              <mc:Fallback>
                <p:oleObj name="Equation" r:id="rId5" imgW="1002865" imgH="39352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66900"/>
                        <a:ext cx="2727325" cy="885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81000" y="286702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由次数公式得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301184"/>
              </p:ext>
            </p:extLst>
          </p:nvPr>
        </p:nvGraphicFramePr>
        <p:xfrm>
          <a:off x="2519363" y="3275013"/>
          <a:ext cx="3937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Equation" r:id="rId7" imgW="1968500" imgH="431800" progId="Equation.DSMT4">
                  <p:embed/>
                </p:oleObj>
              </mc:Choice>
              <mc:Fallback>
                <p:oleObj name="Equation" r:id="rId7" imgW="19685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3275013"/>
                        <a:ext cx="3937000" cy="762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81000" y="409098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另一方面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由欧拉公式得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92216"/>
              </p:ext>
            </p:extLst>
          </p:nvPr>
        </p:nvGraphicFramePr>
        <p:xfrm>
          <a:off x="4198938" y="4140200"/>
          <a:ext cx="16256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Equation" r:id="rId9" imgW="812447" imgH="203112" progId="Equation.DSMT4">
                  <p:embed/>
                </p:oleObj>
              </mc:Choice>
              <mc:Fallback>
                <p:oleObj name="Equation" r:id="rId9" imgW="812447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4140200"/>
                        <a:ext cx="1625600" cy="358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81000" y="458152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202699"/>
              </p:ext>
            </p:extLst>
          </p:nvPr>
        </p:nvGraphicFramePr>
        <p:xfrm>
          <a:off x="1943100" y="4548188"/>
          <a:ext cx="2362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Equation" r:id="rId11" imgW="1180588" imgH="393529" progId="Equation.DSMT4">
                  <p:embed/>
                </p:oleObj>
              </mc:Choice>
              <mc:Fallback>
                <p:oleObj name="Equation" r:id="rId11" imgW="1180588" imgH="39352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548188"/>
                        <a:ext cx="2362200" cy="695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81000" y="53848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整理得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048835"/>
              </p:ext>
            </p:extLst>
          </p:nvPr>
        </p:nvGraphicFramePr>
        <p:xfrm>
          <a:off x="1943100" y="5362575"/>
          <a:ext cx="2727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Equation" r:id="rId13" imgW="1002865" imgH="393529" progId="Equation.DSMT4">
                  <p:embed/>
                </p:oleObj>
              </mc:Choice>
              <mc:Fallback>
                <p:oleObj name="Equation" r:id="rId13" imgW="1002865" imgH="39352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5362575"/>
                        <a:ext cx="2727325" cy="885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9" grpId="0" animBg="1"/>
      <p:bldP spid="12" grpId="0"/>
      <p:bldP spid="14" grpId="0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30396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D4AD413-A7A3-43B7-85D1-143C7D31234D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14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9506" name="Text Box 2"/>
          <p:cNvSpPr txBox="1">
            <a:spLocks noChangeArrowheads="1"/>
          </p:cNvSpPr>
          <p:nvPr/>
        </p:nvSpPr>
        <p:spPr bwMode="auto">
          <a:xfrm>
            <a:off x="514350" y="895350"/>
            <a:ext cx="809625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>
                <a:sym typeface="Wingdings" panose="05000000000000000000" pitchFamily="2" charset="2"/>
              </a:rPr>
              <a:t>:   (1)</a:t>
            </a:r>
            <a:r>
              <a:rPr lang="zh-CN" altLang="en-US" dirty="0"/>
              <a:t>上面推论</a:t>
            </a:r>
            <a:r>
              <a:rPr lang="en-US" altLang="zh-CN" dirty="0"/>
              <a:t>2</a:t>
            </a:r>
            <a:r>
              <a:rPr lang="zh-CN" altLang="en-US" dirty="0"/>
              <a:t>也可以叙述为</a:t>
            </a:r>
            <a:r>
              <a:rPr lang="en-US" altLang="zh-CN" dirty="0"/>
              <a:t>: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789512" name="Text Box 8"/>
          <p:cNvSpPr txBox="1">
            <a:spLocks noChangeArrowheads="1"/>
          </p:cNvSpPr>
          <p:nvPr/>
        </p:nvSpPr>
        <p:spPr bwMode="auto">
          <a:xfrm>
            <a:off x="514350" y="1404937"/>
            <a:ext cx="809625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设</a:t>
            </a:r>
            <a:r>
              <a:rPr lang="en-US" altLang="zh-CN" dirty="0" smtClean="0"/>
              <a:t>G=(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是连通图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: 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  <p:sp>
        <p:nvSpPr>
          <p:cNvPr id="789514" name="Text Box 10"/>
          <p:cNvSpPr txBox="1">
            <a:spLocks noChangeArrowheads="1"/>
          </p:cNvSpPr>
          <p:nvPr/>
        </p:nvSpPr>
        <p:spPr bwMode="auto">
          <a:xfrm>
            <a:off x="514350" y="2787650"/>
            <a:ext cx="809625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则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是非可平面图</a:t>
            </a:r>
            <a:r>
              <a:rPr lang="en-US" altLang="zh-CN" dirty="0" smtClean="0"/>
              <a:t>.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  <p:sp>
        <p:nvSpPr>
          <p:cNvPr id="789515" name="Text Box 11"/>
          <p:cNvSpPr txBox="1">
            <a:spLocks noChangeArrowheads="1"/>
          </p:cNvSpPr>
          <p:nvPr/>
        </p:nvSpPr>
        <p:spPr bwMode="auto">
          <a:xfrm>
            <a:off x="517525" y="3273425"/>
            <a:ext cx="8093075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</a:t>
            </a:r>
            <a:r>
              <a:rPr lang="en-US" altLang="zh-CN"/>
              <a:t>(2) </a:t>
            </a:r>
            <a:r>
              <a:rPr lang="zh-CN" altLang="en-US"/>
              <a:t>推论</a:t>
            </a:r>
            <a:r>
              <a:rPr lang="en-US" altLang="zh-CN"/>
              <a:t>2</a:t>
            </a:r>
            <a:r>
              <a:rPr lang="zh-CN" altLang="en-US"/>
              <a:t>的条件是</a:t>
            </a:r>
            <a:r>
              <a:rPr lang="en-US" altLang="zh-CN"/>
              <a:t>G</a:t>
            </a:r>
            <a:r>
              <a:rPr lang="zh-CN" altLang="en-US"/>
              <a:t>是平面图的必要条件</a:t>
            </a:r>
            <a:r>
              <a:rPr lang="en-US" altLang="zh-CN"/>
              <a:t>,  </a:t>
            </a:r>
            <a:r>
              <a:rPr lang="zh-CN" altLang="en-US"/>
              <a:t>不是充分条件</a:t>
            </a:r>
            <a:r>
              <a:rPr lang="en-US" altLang="zh-CN"/>
              <a:t>.</a:t>
            </a:r>
            <a:endParaRPr lang="zh-CN" altLang="en-US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514350" y="4627563"/>
                <a:ext cx="8096250" cy="369332"/>
              </a:xfrm>
              <a:prstGeom prst="rect">
                <a:avLst/>
              </a:prstGeom>
              <a:solidFill>
                <a:srgbClr val="1C3146"/>
              </a:solidFill>
              <a:ln>
                <a:noFill/>
              </a:ln>
              <a:effectLst/>
              <a:extLst/>
            </p:spPr>
            <p:txBody>
              <a:bodyPr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lang="zh-CN" altLang="en-US" sz="2400" dirty="0">
                    <a:solidFill>
                      <a:srgbClr val="FF6600"/>
                    </a:solidFill>
                  </a:rPr>
                  <a:t>推论</a:t>
                </a:r>
                <a:r>
                  <a:rPr lang="en-US" altLang="zh-CN" sz="2400" dirty="0">
                    <a:solidFill>
                      <a:srgbClr val="FF6600"/>
                    </a:solidFill>
                  </a:rPr>
                  <a:t>3 </a:t>
                </a:r>
                <a:r>
                  <a:rPr lang="zh-CN" altLang="en-US" sz="2400" dirty="0" smtClean="0"/>
                  <a:t>设</a:t>
                </a:r>
                <a:r>
                  <a:rPr lang="en-US" altLang="zh-CN" sz="2400" dirty="0" smtClean="0"/>
                  <a:t>G</a:t>
                </a:r>
                <a:r>
                  <a:rPr lang="zh-CN" altLang="en-US" sz="2400" dirty="0" smtClean="0"/>
                  <a:t>是具有</a:t>
                </a:r>
                <a:r>
                  <a:rPr lang="en-US" altLang="zh-CN" sz="2400" dirty="0" smtClean="0">
                    <a:latin typeface="+mn-lt"/>
                  </a:rPr>
                  <a:t>n(n</a:t>
                </a:r>
                <a:r>
                  <a:rPr lang="en-US" altLang="zh-CN" sz="2400" dirty="0" smtClean="0"/>
                  <a:t>≥</a:t>
                </a:r>
                <a:r>
                  <a:rPr lang="en-US" altLang="zh-CN" sz="2400" dirty="0" smtClean="0">
                    <a:latin typeface="+mn-lt"/>
                  </a:rPr>
                  <a:t>3)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个点</a:t>
                </a:r>
                <a:r>
                  <a:rPr lang="en-US" altLang="zh-CN" sz="2400" dirty="0">
                    <a:latin typeface="+mn-lt"/>
                  </a:rPr>
                  <a:t>m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条边</a:t>
                </a:r>
                <a14:m>
                  <m:oMath xmlns:m="http://schemas.openxmlformats.org/officeDocument/2006/math">
                    <m:r>
                      <a:rPr lang="zh-CN" altLang="ru-R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个面的简单平面图</a:t>
                </a:r>
                <a:r>
                  <a:rPr lang="en-US" altLang="zh-CN" sz="2400" dirty="0" smtClean="0"/>
                  <a:t>,  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则</a:t>
                </a:r>
                <a:r>
                  <a:rPr lang="en-US" altLang="zh-CN" sz="2400" dirty="0" smtClean="0">
                    <a:latin typeface="宋体" panose="02010600030101010101" pitchFamily="2" charset="-122"/>
                  </a:rPr>
                  <a:t>: </a:t>
                </a:r>
                <a:endParaRPr lang="zh-CN" altLang="en-US" sz="2400" dirty="0" smtClean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350" y="4627563"/>
                <a:ext cx="8096250" cy="369332"/>
              </a:xfrm>
              <a:prstGeom prst="rect">
                <a:avLst/>
              </a:prstGeom>
              <a:blipFill>
                <a:blip r:embed="rId4"/>
                <a:stretch>
                  <a:fillRect l="-1129" t="-29508" r="-4891" b="-5082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589541"/>
              </p:ext>
            </p:extLst>
          </p:nvPr>
        </p:nvGraphicFramePr>
        <p:xfrm>
          <a:off x="514350" y="5010150"/>
          <a:ext cx="17526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5" imgW="660113" imgH="177723" progId="Equation.DSMT4">
                  <p:embed/>
                </p:oleObj>
              </mc:Choice>
              <mc:Fallback>
                <p:oleObj name="Equation" r:id="rId5" imgW="660113" imgH="17772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5010150"/>
                        <a:ext cx="1752600" cy="423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14350" y="3763963"/>
            <a:ext cx="8096250" cy="8302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</a:t>
            </a:r>
            <a:r>
              <a:rPr lang="en-US" altLang="zh-CN"/>
              <a:t>(3) </a:t>
            </a:r>
            <a:r>
              <a:rPr lang="zh-CN" altLang="en-US"/>
              <a:t>推论</a:t>
            </a:r>
            <a:r>
              <a:rPr lang="en-US" altLang="zh-CN"/>
              <a:t>2</a:t>
            </a:r>
            <a:r>
              <a:rPr lang="zh-CN" altLang="en-US"/>
              <a:t>中</a:t>
            </a:r>
            <a:r>
              <a:rPr lang="en-US" altLang="zh-CN"/>
              <a:t>,  </a:t>
            </a:r>
            <a:r>
              <a:rPr lang="zh-CN" altLang="en-US"/>
              <a:t>若每个面</a:t>
            </a:r>
            <a:r>
              <a:rPr lang="en-US" altLang="zh-CN" i="1"/>
              <a:t>f</a:t>
            </a:r>
            <a:r>
              <a:rPr lang="zh-CN" altLang="en-US"/>
              <a:t>都有</a:t>
            </a:r>
            <a:r>
              <a:rPr lang="en-US" altLang="zh-CN"/>
              <a:t>,  deg(f) ≥ 3</a:t>
            </a:r>
            <a:r>
              <a:rPr lang="zh-CN" altLang="en-US"/>
              <a:t>或</a:t>
            </a:r>
            <a:r>
              <a:rPr lang="en-US" altLang="zh-CN"/>
              <a:t>4</a:t>
            </a:r>
            <a:r>
              <a:rPr lang="zh-CN" altLang="en-US"/>
              <a:t>时</a:t>
            </a:r>
            <a:r>
              <a:rPr lang="en-US" altLang="zh-CN"/>
              <a:t>,  </a:t>
            </a:r>
            <a:r>
              <a:rPr lang="zh-CN" altLang="en-US"/>
              <a:t>可以分别得到推论</a:t>
            </a:r>
            <a:r>
              <a:rPr lang="en-US" altLang="zh-CN"/>
              <a:t>3</a:t>
            </a:r>
            <a:r>
              <a:rPr lang="zh-CN" altLang="en-US"/>
              <a:t>和</a:t>
            </a:r>
            <a:r>
              <a:rPr lang="en-US" altLang="zh-CN"/>
              <a:t>4.</a:t>
            </a:r>
            <a:endParaRPr lang="zh-CN" altLang="en-US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514350" y="5416550"/>
                <a:ext cx="8096250" cy="830263"/>
              </a:xfrm>
              <a:prstGeom prst="rect">
                <a:avLst/>
              </a:prstGeom>
              <a:solidFill>
                <a:srgbClr val="1C3146"/>
              </a:solidFill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lang="zh-CN" altLang="en-US" sz="2400" dirty="0">
                    <a:solidFill>
                      <a:srgbClr val="FF6600"/>
                    </a:solidFill>
                  </a:rPr>
                  <a:t>推论</a:t>
                </a:r>
                <a:r>
                  <a:rPr lang="en-US" altLang="zh-CN" sz="2400" dirty="0">
                    <a:solidFill>
                      <a:srgbClr val="FF6600"/>
                    </a:solidFill>
                  </a:rPr>
                  <a:t>4 </a:t>
                </a:r>
                <a:r>
                  <a:rPr lang="zh-CN" altLang="en-US" sz="2400" dirty="0" smtClean="0"/>
                  <a:t>设</a:t>
                </a:r>
                <a:r>
                  <a:rPr lang="en-US" altLang="zh-CN" sz="2400" dirty="0" smtClean="0"/>
                  <a:t>G</a:t>
                </a:r>
                <a:r>
                  <a:rPr lang="zh-CN" altLang="en-US" sz="2400" dirty="0" smtClean="0"/>
                  <a:t>是具有</a:t>
                </a:r>
                <a:r>
                  <a:rPr lang="en-US" altLang="zh-CN" sz="2400" dirty="0" smtClean="0">
                    <a:latin typeface="+mn-lt"/>
                  </a:rPr>
                  <a:t>n(n</a:t>
                </a:r>
                <a:r>
                  <a:rPr lang="en-US" altLang="zh-CN" sz="2400" dirty="0" smtClean="0"/>
                  <a:t>≥</a:t>
                </a:r>
                <a:r>
                  <a:rPr lang="en-US" altLang="zh-CN" sz="2400" dirty="0" smtClean="0">
                    <a:latin typeface="+mn-lt"/>
                  </a:rPr>
                  <a:t>3)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个点</a:t>
                </a:r>
                <a:r>
                  <a:rPr lang="en-US" altLang="zh-CN" sz="2400" dirty="0">
                    <a:latin typeface="+mn-lt"/>
                  </a:rPr>
                  <a:t>m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条边</a:t>
                </a:r>
                <a14:m>
                  <m:oMath xmlns:m="http://schemas.openxmlformats.org/officeDocument/2006/math">
                    <m:r>
                      <a:rPr lang="zh-CN" altLang="ru-R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个面的简单平面二部图</a:t>
                </a:r>
                <a:r>
                  <a:rPr lang="en-US" altLang="zh-CN" sz="2400" dirty="0" smtClean="0"/>
                  <a:t>,  </a:t>
                </a:r>
                <a:r>
                  <a:rPr lang="zh-CN" altLang="en-US" sz="2400" dirty="0" smtClean="0">
                    <a:latin typeface="宋体" panose="02010600030101010101" pitchFamily="2" charset="-122"/>
                  </a:rPr>
                  <a:t>则</a:t>
                </a:r>
                <a:r>
                  <a:rPr lang="en-US" altLang="zh-CN" sz="2400" dirty="0" smtClean="0">
                    <a:latin typeface="宋体" panose="02010600030101010101" pitchFamily="2" charset="-122"/>
                  </a:rPr>
                  <a:t>: </a:t>
                </a:r>
                <a:endParaRPr lang="zh-CN" altLang="en-US" sz="2400" dirty="0" smtClean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350" y="5416550"/>
                <a:ext cx="8096250" cy="830263"/>
              </a:xfrm>
              <a:prstGeom prst="rect">
                <a:avLst/>
              </a:prstGeom>
              <a:blipFill>
                <a:blip r:embed="rId7"/>
                <a:stretch>
                  <a:fillRect l="-1129" t="-8088" b="-1691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176917"/>
              </p:ext>
            </p:extLst>
          </p:nvPr>
        </p:nvGraphicFramePr>
        <p:xfrm>
          <a:off x="1676400" y="5821363"/>
          <a:ext cx="178593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8" imgW="672516" imgH="177646" progId="Equation.DSMT4">
                  <p:embed/>
                </p:oleObj>
              </mc:Choice>
              <mc:Fallback>
                <p:oleObj name="Equation" r:id="rId8" imgW="672516" imgH="17764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821363"/>
                        <a:ext cx="1785938" cy="423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14350" y="6299200"/>
            <a:ext cx="8096250" cy="461963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</a:t>
            </a:r>
            <a:r>
              <a:rPr lang="en-US" altLang="zh-CN"/>
              <a:t>(4) </a:t>
            </a:r>
            <a:r>
              <a:rPr lang="zh-CN" altLang="en-US"/>
              <a:t>对非连通图推论</a:t>
            </a:r>
            <a:r>
              <a:rPr lang="en-US" altLang="zh-CN"/>
              <a:t>3,4</a:t>
            </a:r>
            <a:r>
              <a:rPr lang="zh-CN" altLang="en-US"/>
              <a:t>仍然正确</a:t>
            </a:r>
            <a:r>
              <a:rPr lang="en-US" altLang="zh-CN"/>
              <a:t>. </a:t>
            </a:r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789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76494"/>
              </p:ext>
            </p:extLst>
          </p:nvPr>
        </p:nvGraphicFramePr>
        <p:xfrm>
          <a:off x="3198812" y="1868487"/>
          <a:ext cx="2727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10" imgW="1002865" imgH="393529" progId="Equation.DSMT4">
                  <p:embed/>
                </p:oleObj>
              </mc:Choice>
              <mc:Fallback>
                <p:oleObj name="Equation" r:id="rId10" imgW="1002865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2" y="1868487"/>
                        <a:ext cx="2727325" cy="885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9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9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9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9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6" grpId="0" animBg="1"/>
      <p:bldP spid="789512" grpId="0" animBg="1"/>
      <p:bldP spid="789514" grpId="0" animBg="1"/>
      <p:bldP spid="789515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08838" y="6410381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7BFACC0-8716-4DAC-B6E2-9C6A888F944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15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2578" name="Text Box 2"/>
          <p:cNvSpPr txBox="1">
            <a:spLocks noChangeArrowheads="1"/>
          </p:cNvSpPr>
          <p:nvPr/>
        </p:nvSpPr>
        <p:spPr bwMode="auto">
          <a:xfrm>
            <a:off x="506413" y="9779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4</a:t>
            </a:r>
            <a:r>
              <a:rPr lang="zh-CN" altLang="en-US" dirty="0">
                <a:solidFill>
                  <a:srgbClr val="2B51AA"/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不可平面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792586" name="Text Box 10"/>
          <p:cNvSpPr txBox="1">
            <a:spLocks noChangeArrowheads="1"/>
          </p:cNvSpPr>
          <p:nvPr/>
        </p:nvSpPr>
        <p:spPr bwMode="auto">
          <a:xfrm>
            <a:off x="506413" y="1465263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m=10,  n=5.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3n−6=9.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792588" name="Text Box 12"/>
          <p:cNvSpPr txBox="1">
            <a:spLocks noChangeArrowheads="1"/>
          </p:cNvSpPr>
          <p:nvPr/>
        </p:nvSpPr>
        <p:spPr bwMode="auto">
          <a:xfrm>
            <a:off x="506413" y="2003425"/>
            <a:ext cx="8027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         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非可平面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925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523148"/>
              </p:ext>
            </p:extLst>
          </p:nvPr>
        </p:nvGraphicFramePr>
        <p:xfrm>
          <a:off x="1055688" y="1985963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4" imgW="660113" imgH="177723" progId="Equation.DSMT4">
                  <p:embed/>
                </p:oleObj>
              </mc:Choice>
              <mc:Fallback>
                <p:oleObj name="Equation" r:id="rId4" imgW="660113" imgH="17772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985963"/>
                        <a:ext cx="19050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0063" y="2511425"/>
            <a:ext cx="823595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证法二</a:t>
            </a:r>
            <a:r>
              <a:rPr lang="en-US" altLang="zh-CN" dirty="0"/>
              <a:t>:  </a:t>
            </a:r>
            <a:r>
              <a:rPr lang="zh-CN" altLang="en-US" dirty="0"/>
              <a:t>应用</a:t>
            </a:r>
            <a:r>
              <a:rPr lang="en-US" altLang="zh-CN" dirty="0"/>
              <a:t>Jordan</a:t>
            </a:r>
            <a:r>
              <a:rPr lang="zh-CN" altLang="en-US" dirty="0"/>
              <a:t>曲线理论</a:t>
            </a:r>
            <a:r>
              <a:rPr lang="en-US" altLang="zh-CN" dirty="0"/>
              <a:t>.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914400" y="3163888"/>
            <a:ext cx="1811338" cy="1690687"/>
            <a:chOff x="3105" y="8820"/>
            <a:chExt cx="1515" cy="1413"/>
          </a:xfrm>
        </p:grpSpPr>
        <p:sp>
          <p:nvSpPr>
            <p:cNvPr id="20513" name="AutoShape 232"/>
            <p:cNvSpPr>
              <a:spLocks noChangeArrowheads="1"/>
            </p:cNvSpPr>
            <p:nvPr/>
          </p:nvSpPr>
          <p:spPr bwMode="auto">
            <a:xfrm>
              <a:off x="3105" y="8820"/>
              <a:ext cx="1515" cy="1410"/>
            </a:xfrm>
            <a:prstGeom prst="pentagon">
              <a:avLst/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466" name="Line 233"/>
            <p:cNvCxnSpPr>
              <a:cxnSpLocks noChangeShapeType="1"/>
              <a:stCxn id="20513" idx="0"/>
            </p:cNvCxnSpPr>
            <p:nvPr/>
          </p:nvCxnSpPr>
          <p:spPr bwMode="auto">
            <a:xfrm flipH="1">
              <a:off x="3420" y="8820"/>
              <a:ext cx="442" cy="1413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7" name="Line 234"/>
            <p:cNvCxnSpPr>
              <a:cxnSpLocks noChangeShapeType="1"/>
            </p:cNvCxnSpPr>
            <p:nvPr/>
          </p:nvCxnSpPr>
          <p:spPr bwMode="auto">
            <a:xfrm>
              <a:off x="3120" y="9345"/>
              <a:ext cx="1485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8" name="Line 236"/>
            <p:cNvCxnSpPr>
              <a:cxnSpLocks noChangeShapeType="1"/>
            </p:cNvCxnSpPr>
            <p:nvPr/>
          </p:nvCxnSpPr>
          <p:spPr bwMode="auto">
            <a:xfrm>
              <a:off x="3135" y="9345"/>
              <a:ext cx="1185" cy="885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9" name="Line 237"/>
            <p:cNvCxnSpPr>
              <a:cxnSpLocks noChangeShapeType="1"/>
            </p:cNvCxnSpPr>
            <p:nvPr/>
          </p:nvCxnSpPr>
          <p:spPr bwMode="auto">
            <a:xfrm flipH="1">
              <a:off x="3420" y="9360"/>
              <a:ext cx="1200" cy="87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8" name="Line 235"/>
          <p:cNvCxnSpPr>
            <a:cxnSpLocks noChangeShapeType="1"/>
          </p:cNvCxnSpPr>
          <p:nvPr/>
        </p:nvCxnSpPr>
        <p:spPr bwMode="auto">
          <a:xfrm>
            <a:off x="1820863" y="3163888"/>
            <a:ext cx="546100" cy="1670050"/>
          </a:xfrm>
          <a:prstGeom prst="line">
            <a:avLst/>
          </a:prstGeom>
          <a:noFill/>
          <a:ln w="19050">
            <a:solidFill>
              <a:srgbClr val="810080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右箭头 18"/>
          <p:cNvSpPr>
            <a:spLocks noChangeArrowheads="1"/>
          </p:cNvSpPr>
          <p:nvPr/>
        </p:nvSpPr>
        <p:spPr bwMode="auto">
          <a:xfrm>
            <a:off x="3067050" y="3935413"/>
            <a:ext cx="1319213" cy="233362"/>
          </a:xfrm>
          <a:prstGeom prst="rightArrow">
            <a:avLst>
              <a:gd name="adj1" fmla="val 50000"/>
              <a:gd name="adj2" fmla="val 50066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Line 234"/>
          <p:cNvCxnSpPr>
            <a:cxnSpLocks noChangeShapeType="1"/>
          </p:cNvCxnSpPr>
          <p:nvPr/>
        </p:nvCxnSpPr>
        <p:spPr bwMode="auto">
          <a:xfrm>
            <a:off x="5087938" y="3781425"/>
            <a:ext cx="1774825" cy="0"/>
          </a:xfrm>
          <a:prstGeom prst="line">
            <a:avLst/>
          </a:prstGeom>
          <a:noFill/>
          <a:ln w="19050">
            <a:solidFill>
              <a:srgbClr val="810080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Line 237"/>
          <p:cNvCxnSpPr>
            <a:cxnSpLocks noChangeShapeType="1"/>
          </p:cNvCxnSpPr>
          <p:nvPr/>
        </p:nvCxnSpPr>
        <p:spPr bwMode="auto">
          <a:xfrm flipH="1">
            <a:off x="5435600" y="3794125"/>
            <a:ext cx="1433513" cy="1039813"/>
          </a:xfrm>
          <a:prstGeom prst="line">
            <a:avLst/>
          </a:prstGeom>
          <a:noFill/>
          <a:ln w="19050">
            <a:solidFill>
              <a:srgbClr val="81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任意多边形 21"/>
          <p:cNvSpPr>
            <a:spLocks/>
          </p:cNvSpPr>
          <p:nvPr/>
        </p:nvSpPr>
        <p:spPr bwMode="auto">
          <a:xfrm>
            <a:off x="6022975" y="3143250"/>
            <a:ext cx="1185863" cy="1673225"/>
          </a:xfrm>
          <a:custGeom>
            <a:avLst/>
            <a:gdLst>
              <a:gd name="T0" fmla="*/ 358420 w 1206313"/>
              <a:gd name="T1" fmla="*/ 1343149 h 1689302"/>
              <a:gd name="T2" fmla="*/ 687934 w 1206313"/>
              <a:gd name="T3" fmla="*/ 858463 h 1689302"/>
              <a:gd name="T4" fmla="*/ 751525 w 1206313"/>
              <a:gd name="T5" fmla="*/ 124508 h 1689302"/>
              <a:gd name="T6" fmla="*/ 0 w 1206313"/>
              <a:gd name="T7" fmla="*/ 6796 h 16893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6313" h="1689302">
                <a:moveTo>
                  <a:pt x="539931" y="1689302"/>
                </a:moveTo>
                <a:cubicBezTo>
                  <a:pt x="738777" y="1512227"/>
                  <a:pt x="937623" y="1335153"/>
                  <a:pt x="1036320" y="1079702"/>
                </a:cubicBezTo>
                <a:cubicBezTo>
                  <a:pt x="1135017" y="824251"/>
                  <a:pt x="1304834" y="335120"/>
                  <a:pt x="1132114" y="156594"/>
                </a:cubicBezTo>
                <a:cubicBezTo>
                  <a:pt x="959394" y="-21932"/>
                  <a:pt x="479697" y="-6692"/>
                  <a:pt x="0" y="8548"/>
                </a:cubicBezTo>
              </a:path>
            </a:pathLst>
          </a:custGeom>
          <a:noFill/>
          <a:ln w="19050" cap="flat" cmpd="sng" algn="ctr">
            <a:solidFill>
              <a:srgbClr val="810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4646613" y="3048000"/>
            <a:ext cx="1296987" cy="1763713"/>
          </a:xfrm>
          <a:custGeom>
            <a:avLst/>
            <a:gdLst>
              <a:gd name="T0" fmla="*/ 1294435 w 1297103"/>
              <a:gd name="T1" fmla="*/ 65526 h 1763536"/>
              <a:gd name="T2" fmla="*/ 321076 w 1297103"/>
              <a:gd name="T3" fmla="*/ 117892 h 1763536"/>
              <a:gd name="T4" fmla="*/ 16897 w 1297103"/>
              <a:gd name="T5" fmla="*/ 1147872 h 1763536"/>
              <a:gd name="T6" fmla="*/ 746922 w 1297103"/>
              <a:gd name="T7" fmla="*/ 1767607 h 1763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7103" h="1763536">
                <a:moveTo>
                  <a:pt x="1297103" y="65365"/>
                </a:moveTo>
                <a:cubicBezTo>
                  <a:pt x="916103" y="1502"/>
                  <a:pt x="535103" y="-62361"/>
                  <a:pt x="321743" y="117616"/>
                </a:cubicBezTo>
                <a:cubicBezTo>
                  <a:pt x="108383" y="297593"/>
                  <a:pt x="-54177" y="870907"/>
                  <a:pt x="16943" y="1145227"/>
                </a:cubicBezTo>
                <a:cubicBezTo>
                  <a:pt x="88063" y="1419547"/>
                  <a:pt x="418263" y="1591541"/>
                  <a:pt x="748463" y="1763536"/>
                </a:cubicBezTo>
              </a:path>
            </a:pathLst>
          </a:custGeom>
          <a:noFill/>
          <a:ln w="19050" cap="flat" cmpd="sng" algn="ctr">
            <a:solidFill>
              <a:srgbClr val="810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椭圆 23"/>
          <p:cNvSpPr>
            <a:spLocks noChangeArrowheads="1"/>
          </p:cNvSpPr>
          <p:nvPr/>
        </p:nvSpPr>
        <p:spPr bwMode="auto">
          <a:xfrm>
            <a:off x="5942013" y="3092450"/>
            <a:ext cx="80962" cy="8255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81008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椭圆 24"/>
          <p:cNvSpPr>
            <a:spLocks noChangeArrowheads="1"/>
          </p:cNvSpPr>
          <p:nvPr/>
        </p:nvSpPr>
        <p:spPr bwMode="auto">
          <a:xfrm>
            <a:off x="5046663" y="3741738"/>
            <a:ext cx="80962" cy="80962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81008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椭圆 25"/>
          <p:cNvSpPr>
            <a:spLocks noChangeArrowheads="1"/>
          </p:cNvSpPr>
          <p:nvPr/>
        </p:nvSpPr>
        <p:spPr bwMode="auto">
          <a:xfrm>
            <a:off x="5394325" y="4781550"/>
            <a:ext cx="80963" cy="8255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81008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椭圆 26"/>
          <p:cNvSpPr>
            <a:spLocks noChangeArrowheads="1"/>
          </p:cNvSpPr>
          <p:nvPr/>
        </p:nvSpPr>
        <p:spPr bwMode="auto">
          <a:xfrm>
            <a:off x="6842125" y="3749675"/>
            <a:ext cx="82550" cy="80963"/>
          </a:xfrm>
          <a:prstGeom prst="ellipse">
            <a:avLst/>
          </a:prstGeom>
          <a:solidFill>
            <a:srgbClr val="810080"/>
          </a:solidFill>
          <a:ln w="9525" algn="ctr">
            <a:solidFill>
              <a:srgbClr val="81008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椭圆 27"/>
          <p:cNvSpPr>
            <a:spLocks noChangeArrowheads="1"/>
          </p:cNvSpPr>
          <p:nvPr/>
        </p:nvSpPr>
        <p:spPr bwMode="auto">
          <a:xfrm>
            <a:off x="6511925" y="4784725"/>
            <a:ext cx="82550" cy="8255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81008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直接连接符 28"/>
          <p:cNvCxnSpPr>
            <a:cxnSpLocks noChangeShapeType="1"/>
            <a:stCxn id="24" idx="5"/>
            <a:endCxn id="27" idx="1"/>
          </p:cNvCxnSpPr>
          <p:nvPr/>
        </p:nvCxnSpPr>
        <p:spPr bwMode="auto">
          <a:xfrm>
            <a:off x="6011863" y="3162300"/>
            <a:ext cx="842962" cy="598488"/>
          </a:xfrm>
          <a:prstGeom prst="line">
            <a:avLst/>
          </a:prstGeom>
          <a:noFill/>
          <a:ln w="19050" algn="ctr">
            <a:solidFill>
              <a:srgbClr val="81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cxnSpLocks noChangeShapeType="1"/>
            <a:stCxn id="27" idx="4"/>
            <a:endCxn id="28" idx="7"/>
          </p:cNvCxnSpPr>
          <p:nvPr/>
        </p:nvCxnSpPr>
        <p:spPr bwMode="auto">
          <a:xfrm flipH="1">
            <a:off x="6581775" y="3830638"/>
            <a:ext cx="301625" cy="966787"/>
          </a:xfrm>
          <a:prstGeom prst="line">
            <a:avLst/>
          </a:prstGeom>
          <a:noFill/>
          <a:ln w="19050" algn="ctr">
            <a:solidFill>
              <a:srgbClr val="81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cxnSpLocks noChangeShapeType="1"/>
            <a:stCxn id="26" idx="6"/>
            <a:endCxn id="28" idx="2"/>
          </p:cNvCxnSpPr>
          <p:nvPr/>
        </p:nvCxnSpPr>
        <p:spPr bwMode="auto">
          <a:xfrm>
            <a:off x="5475288" y="4822825"/>
            <a:ext cx="1036637" cy="3175"/>
          </a:xfrm>
          <a:prstGeom prst="line">
            <a:avLst/>
          </a:prstGeom>
          <a:noFill/>
          <a:ln w="19050" algn="ctr">
            <a:solidFill>
              <a:srgbClr val="81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cxnSpLocks noChangeShapeType="1"/>
            <a:stCxn id="25" idx="4"/>
            <a:endCxn id="26" idx="0"/>
          </p:cNvCxnSpPr>
          <p:nvPr/>
        </p:nvCxnSpPr>
        <p:spPr bwMode="auto">
          <a:xfrm>
            <a:off x="5087938" y="3822700"/>
            <a:ext cx="346075" cy="958850"/>
          </a:xfrm>
          <a:prstGeom prst="line">
            <a:avLst/>
          </a:prstGeom>
          <a:noFill/>
          <a:ln w="19050" algn="ctr">
            <a:solidFill>
              <a:srgbClr val="81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>
            <a:cxnSpLocks noChangeShapeType="1"/>
            <a:stCxn id="25" idx="7"/>
            <a:endCxn id="24" idx="3"/>
          </p:cNvCxnSpPr>
          <p:nvPr/>
        </p:nvCxnSpPr>
        <p:spPr bwMode="auto">
          <a:xfrm flipV="1">
            <a:off x="5116513" y="3162300"/>
            <a:ext cx="836612" cy="590550"/>
          </a:xfrm>
          <a:prstGeom prst="line">
            <a:avLst/>
          </a:prstGeom>
          <a:noFill/>
          <a:ln w="19050" algn="ctr">
            <a:solidFill>
              <a:srgbClr val="81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6511925" y="4786313"/>
            <a:ext cx="82550" cy="80962"/>
          </a:xfrm>
          <a:prstGeom prst="ellipse">
            <a:avLst/>
          </a:prstGeom>
          <a:solidFill>
            <a:srgbClr val="810080"/>
          </a:solidFill>
          <a:ln w="9525" algn="ctr">
            <a:solidFill>
              <a:srgbClr val="81008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椭圆 34"/>
          <p:cNvSpPr>
            <a:spLocks noChangeArrowheads="1"/>
          </p:cNvSpPr>
          <p:nvPr/>
        </p:nvSpPr>
        <p:spPr bwMode="auto">
          <a:xfrm>
            <a:off x="5046663" y="3738563"/>
            <a:ext cx="80962" cy="80962"/>
          </a:xfrm>
          <a:prstGeom prst="ellipse">
            <a:avLst/>
          </a:prstGeom>
          <a:solidFill>
            <a:srgbClr val="810080"/>
          </a:solidFill>
          <a:ln w="9525" algn="ctr">
            <a:solidFill>
              <a:srgbClr val="81008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任意多边形 35"/>
          <p:cNvSpPr>
            <a:spLocks/>
          </p:cNvSpPr>
          <p:nvPr/>
        </p:nvSpPr>
        <p:spPr bwMode="auto">
          <a:xfrm>
            <a:off x="4641850" y="3048000"/>
            <a:ext cx="1296988" cy="1763713"/>
          </a:xfrm>
          <a:custGeom>
            <a:avLst/>
            <a:gdLst>
              <a:gd name="T0" fmla="*/ 1294458 w 1297103"/>
              <a:gd name="T1" fmla="*/ 65526 h 1763536"/>
              <a:gd name="T2" fmla="*/ 321089 w 1297103"/>
              <a:gd name="T3" fmla="*/ 117892 h 1763536"/>
              <a:gd name="T4" fmla="*/ 16907 w 1297103"/>
              <a:gd name="T5" fmla="*/ 1147872 h 1763536"/>
              <a:gd name="T6" fmla="*/ 746945 w 1297103"/>
              <a:gd name="T7" fmla="*/ 1767607 h 1763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7103" h="1763536">
                <a:moveTo>
                  <a:pt x="1297103" y="65365"/>
                </a:moveTo>
                <a:cubicBezTo>
                  <a:pt x="916103" y="1502"/>
                  <a:pt x="535103" y="-62361"/>
                  <a:pt x="321743" y="117616"/>
                </a:cubicBezTo>
                <a:cubicBezTo>
                  <a:pt x="108383" y="297593"/>
                  <a:pt x="-54177" y="870907"/>
                  <a:pt x="16943" y="1145227"/>
                </a:cubicBezTo>
                <a:cubicBezTo>
                  <a:pt x="88063" y="1419547"/>
                  <a:pt x="418263" y="1591541"/>
                  <a:pt x="748463" y="1763536"/>
                </a:cubicBezTo>
              </a:path>
            </a:pathLst>
          </a:custGeom>
          <a:noFill/>
          <a:ln w="1905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>
            <a:off x="6002338" y="3157538"/>
            <a:ext cx="842962" cy="598487"/>
          </a:xfrm>
          <a:prstGeom prst="line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Line 237"/>
          <p:cNvCxnSpPr>
            <a:cxnSpLocks noChangeShapeType="1"/>
          </p:cNvCxnSpPr>
          <p:nvPr/>
        </p:nvCxnSpPr>
        <p:spPr bwMode="auto">
          <a:xfrm flipH="1">
            <a:off x="5441950" y="3784600"/>
            <a:ext cx="1435100" cy="104140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椭圆 38"/>
          <p:cNvSpPr>
            <a:spLocks noChangeArrowheads="1"/>
          </p:cNvSpPr>
          <p:nvPr/>
        </p:nvSpPr>
        <p:spPr bwMode="auto">
          <a:xfrm>
            <a:off x="5397500" y="4784725"/>
            <a:ext cx="80963" cy="82550"/>
          </a:xfrm>
          <a:prstGeom prst="ellipse">
            <a:avLst/>
          </a:prstGeom>
          <a:solidFill>
            <a:srgbClr val="810080"/>
          </a:solidFill>
          <a:ln w="9525" algn="ctr">
            <a:solidFill>
              <a:srgbClr val="81008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椭圆 39"/>
          <p:cNvSpPr>
            <a:spLocks noChangeArrowheads="1"/>
          </p:cNvSpPr>
          <p:nvPr/>
        </p:nvSpPr>
        <p:spPr bwMode="auto">
          <a:xfrm>
            <a:off x="5938838" y="3084513"/>
            <a:ext cx="82550" cy="82550"/>
          </a:xfrm>
          <a:prstGeom prst="ellipse">
            <a:avLst/>
          </a:prstGeom>
          <a:solidFill>
            <a:srgbClr val="810080"/>
          </a:solidFill>
          <a:ln w="9525" algn="ctr">
            <a:solidFill>
              <a:srgbClr val="81008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任意多边形 40"/>
          <p:cNvSpPr>
            <a:spLocks/>
          </p:cNvSpPr>
          <p:nvPr/>
        </p:nvSpPr>
        <p:spPr bwMode="auto">
          <a:xfrm>
            <a:off x="4621213" y="3794125"/>
            <a:ext cx="1931987" cy="1450975"/>
          </a:xfrm>
          <a:custGeom>
            <a:avLst/>
            <a:gdLst>
              <a:gd name="T0" fmla="*/ 438727 w 1931925"/>
              <a:gd name="T1" fmla="*/ 0 h 1449921"/>
              <a:gd name="T2" fmla="*/ 4065 w 1931925"/>
              <a:gd name="T3" fmla="*/ 922062 h 1449921"/>
              <a:gd name="T4" fmla="*/ 667488 w 1931925"/>
              <a:gd name="T5" fmla="*/ 1472201 h 1449921"/>
              <a:gd name="T6" fmla="*/ 1933351 w 1931925"/>
              <a:gd name="T7" fmla="*/ 1077032 h 14499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31925" h="1449921">
                <a:moveTo>
                  <a:pt x="438405" y="0"/>
                </a:moveTo>
                <a:cubicBezTo>
                  <a:pt x="202185" y="332740"/>
                  <a:pt x="-34035" y="665480"/>
                  <a:pt x="4065" y="906780"/>
                </a:cubicBezTo>
                <a:cubicBezTo>
                  <a:pt x="42165" y="1148080"/>
                  <a:pt x="345695" y="1422400"/>
                  <a:pt x="667005" y="1447800"/>
                </a:cubicBezTo>
                <a:cubicBezTo>
                  <a:pt x="988315" y="1473200"/>
                  <a:pt x="1460120" y="1266190"/>
                  <a:pt x="1931925" y="105918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506413" y="5292015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5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3, 3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是非可平面图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500063" y="5711115"/>
            <a:ext cx="82359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证法一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注意到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3, 3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是二部图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不存在奇圈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每个面的次数至少是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=4.</a:t>
            </a:r>
            <a:endParaRPr lang="en-US" altLang="zh-CN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2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2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78" grpId="0"/>
      <p:bldP spid="792586" grpId="0"/>
      <p:bldP spid="792588" grpId="0"/>
      <p:bldP spid="10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9" grpId="0" animBg="1"/>
      <p:bldP spid="40" grpId="0" animBg="1"/>
      <p:bldP spid="4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28491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70E02A2-D259-439D-87E2-40B489B9B3CA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16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0534" name="Text Box 6"/>
          <p:cNvSpPr txBox="1">
            <a:spLocks noChangeArrowheads="1"/>
          </p:cNvSpPr>
          <p:nvPr/>
        </p:nvSpPr>
        <p:spPr bwMode="auto">
          <a:xfrm>
            <a:off x="627062" y="1309687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790535" name="Text Box 7"/>
          <p:cNvSpPr txBox="1">
            <a:spLocks noChangeArrowheads="1"/>
          </p:cNvSpPr>
          <p:nvPr/>
        </p:nvSpPr>
        <p:spPr bwMode="auto">
          <a:xfrm>
            <a:off x="533400" y="2057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m=9,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这样有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790536" name="Text Box 8"/>
          <p:cNvSpPr txBox="1">
            <a:spLocks noChangeArrowheads="1"/>
          </p:cNvSpPr>
          <p:nvPr/>
        </p:nvSpPr>
        <p:spPr bwMode="auto">
          <a:xfrm>
            <a:off x="552450" y="2751137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由推论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2, 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非可平面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90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031298"/>
              </p:ext>
            </p:extLst>
          </p:nvPr>
        </p:nvGraphicFramePr>
        <p:xfrm>
          <a:off x="1846262" y="1146175"/>
          <a:ext cx="37338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4" imgW="1612900" imgH="393700" progId="Equation.DSMT4">
                  <p:embed/>
                </p:oleObj>
              </mc:Choice>
              <mc:Fallback>
                <p:oleObj name="Equation" r:id="rId4" imgW="16129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2" y="1146175"/>
                        <a:ext cx="3733800" cy="755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194474"/>
              </p:ext>
            </p:extLst>
          </p:nvPr>
        </p:nvGraphicFramePr>
        <p:xfrm>
          <a:off x="3217862" y="1965325"/>
          <a:ext cx="22098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Equation" r:id="rId6" imgW="1002865" imgH="393529" progId="Equation.DSMT4">
                  <p:embed/>
                </p:oleObj>
              </mc:Choice>
              <mc:Fallback>
                <p:oleObj name="Equation" r:id="rId6" imgW="1002865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2" y="1965325"/>
                        <a:ext cx="2209800" cy="717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533399" y="4846034"/>
            <a:ext cx="809625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推论</a:t>
            </a:r>
            <a:r>
              <a:rPr lang="en-US" altLang="zh-CN" dirty="0">
                <a:solidFill>
                  <a:srgbClr val="FF6600"/>
                </a:solidFill>
              </a:rPr>
              <a:t>5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是具有</a:t>
            </a:r>
            <a:r>
              <a:rPr lang="en-US" altLang="zh-CN" dirty="0" smtClean="0"/>
              <a:t>n</a:t>
            </a:r>
            <a:r>
              <a:rPr lang="zh-CN" altLang="en-US" dirty="0" smtClean="0">
                <a:latin typeface="宋体" panose="02010600030101010101" pitchFamily="2" charset="-122"/>
              </a:rPr>
              <a:t>个点</a:t>
            </a:r>
            <a:r>
              <a:rPr lang="en-US" altLang="zh-CN" dirty="0" smtClean="0"/>
              <a:t>m</a:t>
            </a:r>
            <a:r>
              <a:rPr lang="zh-CN" altLang="en-US" dirty="0" smtClean="0">
                <a:latin typeface="宋体" panose="02010600030101010101" pitchFamily="2" charset="-122"/>
              </a:rPr>
              <a:t>条边的连通平面图</a:t>
            </a:r>
            <a:r>
              <a:rPr lang="en-US" altLang="zh-CN" dirty="0" smtClean="0">
                <a:latin typeface="宋体" panose="02010600030101010101" pitchFamily="2" charset="-122"/>
              </a:rPr>
              <a:t>,</a:t>
            </a:r>
            <a:r>
              <a:rPr lang="zh-CN" altLang="en-US" dirty="0" smtClean="0">
                <a:latin typeface="宋体" panose="02010600030101010101" pitchFamily="2" charset="-122"/>
              </a:rPr>
              <a:t>若</a:t>
            </a:r>
            <a:r>
              <a:rPr lang="en-US" altLang="zh-CN" dirty="0" smtClean="0"/>
              <a:t>G</a:t>
            </a:r>
            <a:r>
              <a:rPr lang="zh-CN" altLang="en-US" dirty="0" smtClean="0">
                <a:latin typeface="宋体" panose="02010600030101010101" pitchFamily="2" charset="-122"/>
              </a:rPr>
              <a:t>的每个面均由长度是</a:t>
            </a:r>
            <a:r>
              <a:rPr lang="en-US" altLang="zh-CN" i="1" dirty="0" smtClean="0"/>
              <a:t>l </a:t>
            </a:r>
            <a:r>
              <a:rPr lang="zh-CN" altLang="en-US" dirty="0" smtClean="0">
                <a:latin typeface="宋体" panose="02010600030101010101" pitchFamily="2" charset="-122"/>
              </a:rPr>
              <a:t>的圈围成</a:t>
            </a:r>
            <a:r>
              <a:rPr lang="en-US" altLang="zh-CN" dirty="0" smtClean="0">
                <a:latin typeface="宋体" panose="02010600030101010101" pitchFamily="2" charset="-122"/>
              </a:rPr>
              <a:t>,</a:t>
            </a:r>
            <a:r>
              <a:rPr lang="zh-CN" altLang="en-US" dirty="0" smtClean="0">
                <a:latin typeface="宋体" panose="02010600030101010101" pitchFamily="2" charset="-122"/>
              </a:rPr>
              <a:t>则</a:t>
            </a:r>
            <a:r>
              <a:rPr lang="en-US" altLang="zh-CN" dirty="0" smtClean="0">
                <a:latin typeface="宋体" panose="02010600030101010101" pitchFamily="2" charset="-122"/>
              </a:rPr>
              <a:t>: 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4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372842"/>
              </p:ext>
            </p:extLst>
          </p:nvPr>
        </p:nvGraphicFramePr>
        <p:xfrm>
          <a:off x="2969418" y="5716750"/>
          <a:ext cx="322421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Equation" r:id="rId8" imgW="1117115" imgH="203112" progId="Equation.DSMT4">
                  <p:embed/>
                </p:oleObj>
              </mc:Choice>
              <mc:Fallback>
                <p:oleObj name="Equation" r:id="rId8" imgW="1117115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418" y="5716750"/>
                        <a:ext cx="3224213" cy="522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533400" y="628491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由次数公式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欧拉公式容易得证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555625" y="3255962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证法二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应用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Jordan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曲线理论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自己证明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].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33400" y="3781424"/>
            <a:ext cx="8096250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思考</a:t>
            </a:r>
            <a:r>
              <a:rPr lang="en-US" altLang="zh-CN" dirty="0"/>
              <a:t>:  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判断</a:t>
            </a:r>
            <a:r>
              <a:rPr lang="en-US" altLang="zh-CN" dirty="0"/>
              <a:t>Petersen</a:t>
            </a:r>
            <a:r>
              <a:rPr lang="zh-CN" altLang="en-US" dirty="0"/>
              <a:t>图是否可平面</a:t>
            </a:r>
            <a:r>
              <a:rPr lang="en-US" altLang="zh-CN" dirty="0"/>
              <a:t>?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33399" y="4286249"/>
            <a:ext cx="8096250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           (2)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4</a:t>
            </a:r>
            <a:r>
              <a:rPr lang="zh-CN" altLang="en-US" dirty="0" smtClean="0"/>
              <a:t>维超立方图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4</a:t>
            </a:r>
            <a:r>
              <a:rPr lang="zh-CN" altLang="en-US" dirty="0" smtClean="0"/>
              <a:t>是否</a:t>
            </a:r>
            <a:r>
              <a:rPr lang="zh-CN" altLang="en-US" dirty="0"/>
              <a:t>可平面</a:t>
            </a:r>
            <a:r>
              <a:rPr lang="en-US" altLang="zh-CN" dirty="0"/>
              <a:t>?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4" grpId="0"/>
      <p:bldP spid="790535" grpId="0"/>
      <p:bldP spid="790536" grpId="0"/>
      <p:bldP spid="41" grpId="0" animBg="1"/>
      <p:bldP spid="43" grpId="0"/>
      <p:bldP spid="44" grpId="0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A93C86A-7416-46EE-B6BA-4911B92DA0F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2296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推论</a:t>
            </a:r>
            <a:r>
              <a:rPr lang="en-US" altLang="zh-CN" dirty="0">
                <a:solidFill>
                  <a:srgbClr val="FF6600"/>
                </a:solidFill>
              </a:rPr>
              <a:t>6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是具有</a:t>
            </a:r>
            <a:r>
              <a:rPr lang="en-US" altLang="zh-CN" dirty="0" smtClean="0"/>
              <a:t>n</a:t>
            </a:r>
            <a:r>
              <a:rPr lang="zh-CN" altLang="en-US" dirty="0" smtClean="0">
                <a:latin typeface="宋体" panose="02010600030101010101" pitchFamily="2" charset="-122"/>
              </a:rPr>
              <a:t>个点</a:t>
            </a:r>
            <a:r>
              <a:rPr lang="en-US" altLang="zh-CN" dirty="0" smtClean="0"/>
              <a:t>m</a:t>
            </a:r>
            <a:r>
              <a:rPr lang="zh-CN" altLang="en-US" dirty="0" smtClean="0">
                <a:latin typeface="宋体" panose="02010600030101010101" pitchFamily="2" charset="-122"/>
              </a:rPr>
              <a:t>条边的简单平面图</a:t>
            </a:r>
            <a:r>
              <a:rPr lang="en-US" altLang="zh-CN" dirty="0"/>
              <a:t>, </a:t>
            </a:r>
            <a:r>
              <a:rPr lang="zh-CN" altLang="en-US" dirty="0" smtClean="0">
                <a:latin typeface="宋体" panose="02010600030101010101" pitchFamily="2" charset="-122"/>
              </a:rPr>
              <a:t>则</a:t>
            </a:r>
            <a:r>
              <a:rPr lang="en-US" altLang="zh-CN" dirty="0" smtClean="0">
                <a:latin typeface="宋体" panose="02010600030101010101" pitchFamily="2" charset="-122"/>
              </a:rPr>
              <a:t>: 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793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694038"/>
              </p:ext>
            </p:extLst>
          </p:nvPr>
        </p:nvGraphicFramePr>
        <p:xfrm>
          <a:off x="6934200" y="1098550"/>
          <a:ext cx="1025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4" imgW="355138" imgH="177569" progId="Equation.DSMT4">
                  <p:embed/>
                </p:oleObj>
              </mc:Choice>
              <mc:Fallback>
                <p:oleObj name="Equation" r:id="rId4" imgW="355138" imgH="17756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098550"/>
                        <a:ext cx="1025525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08" name="Text Box 8"/>
          <p:cNvSpPr txBox="1">
            <a:spLocks noChangeArrowheads="1"/>
          </p:cNvSpPr>
          <p:nvPr/>
        </p:nvSpPr>
        <p:spPr bwMode="auto">
          <a:xfrm>
            <a:off x="381000" y="1752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若不然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93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199915"/>
              </p:ext>
            </p:extLst>
          </p:nvPr>
        </p:nvGraphicFramePr>
        <p:xfrm>
          <a:off x="2667000" y="1752600"/>
          <a:ext cx="1025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6" imgW="355138" imgH="177569" progId="Equation.DSMT4">
                  <p:embed/>
                </p:oleObj>
              </mc:Choice>
              <mc:Fallback>
                <p:oleObj name="Equation" r:id="rId6" imgW="355138" imgH="17756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52600"/>
                        <a:ext cx="1025525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10" name="Text Box 10"/>
          <p:cNvSpPr txBox="1">
            <a:spLocks noChangeArrowheads="1"/>
          </p:cNvSpPr>
          <p:nvPr/>
        </p:nvSpPr>
        <p:spPr bwMode="auto">
          <a:xfrm>
            <a:off x="384175" y="23622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由握手定理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93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34537"/>
              </p:ext>
            </p:extLst>
          </p:nvPr>
        </p:nvGraphicFramePr>
        <p:xfrm>
          <a:off x="1017588" y="2908300"/>
          <a:ext cx="6118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8" imgW="2120900" imgH="355600" progId="Equation.DSMT4">
                  <p:embed/>
                </p:oleObj>
              </mc:Choice>
              <mc:Fallback>
                <p:oleObj name="Equation" r:id="rId8" imgW="2120900" imgH="355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908300"/>
                        <a:ext cx="6118225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12" name="Text Box 12"/>
          <p:cNvSpPr txBox="1">
            <a:spLocks noChangeArrowheads="1"/>
          </p:cNvSpPr>
          <p:nvPr/>
        </p:nvSpPr>
        <p:spPr bwMode="auto">
          <a:xfrm>
            <a:off x="381000" y="39751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是简单平面图矛盾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                                □  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793613" name="Text Box 13"/>
          <p:cNvSpPr txBox="1">
            <a:spLocks noChangeArrowheads="1"/>
          </p:cNvSpPr>
          <p:nvPr/>
        </p:nvSpPr>
        <p:spPr bwMode="auto">
          <a:xfrm>
            <a:off x="381000" y="4883150"/>
            <a:ext cx="82296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/>
              <a:t>: </a:t>
            </a:r>
            <a:r>
              <a:rPr lang="zh-CN" altLang="en-US"/>
              <a:t>该结论是证明“</a:t>
            </a:r>
            <a:r>
              <a:rPr lang="en-US" altLang="zh-CN"/>
              <a:t>5</a:t>
            </a:r>
            <a:r>
              <a:rPr lang="zh-CN" altLang="en-US"/>
              <a:t>色定理”</a:t>
            </a:r>
            <a:r>
              <a:rPr lang="en-US" altLang="zh-CN"/>
              <a:t>(</a:t>
            </a:r>
            <a:r>
              <a:rPr lang="zh-CN" altLang="en-US"/>
              <a:t>第七章</a:t>
            </a:r>
            <a:r>
              <a:rPr lang="en-US" altLang="zh-CN"/>
              <a:t>)</a:t>
            </a:r>
            <a:r>
              <a:rPr lang="zh-CN" altLang="en-US"/>
              <a:t>的出发点</a:t>
            </a:r>
            <a:r>
              <a:rPr lang="en-US" altLang="zh-CN"/>
              <a:t>.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3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3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3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3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3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3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3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3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6" grpId="0" animBg="1"/>
      <p:bldP spid="793608" grpId="0"/>
      <p:bldP spid="793610" grpId="0"/>
      <p:bldP spid="793612" grpId="0"/>
      <p:bldP spid="7936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67550" y="6350614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DE92BD0-1EFE-4E39-873D-FAAFA390D1C9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18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4626" name="Text Box 2"/>
          <p:cNvSpPr txBox="1">
            <a:spLocks noChangeArrowheads="1"/>
          </p:cNvSpPr>
          <p:nvPr/>
        </p:nvSpPr>
        <p:spPr bwMode="auto">
          <a:xfrm>
            <a:off x="342900" y="869630"/>
            <a:ext cx="84963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4 </a:t>
            </a:r>
            <a:r>
              <a:rPr lang="zh-CN" altLang="en-US" dirty="0" smtClean="0"/>
              <a:t>一个简单连通平面图是</a:t>
            </a:r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连通的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当且仅当它的每个面的边界是圈</a:t>
            </a:r>
            <a:r>
              <a:rPr lang="en-US" altLang="zh-CN" dirty="0" smtClean="0"/>
              <a:t>.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342900" y="1697515"/>
            <a:ext cx="84963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>
                <a:solidFill>
                  <a:srgbClr val="2B51AA"/>
                </a:solidFill>
              </a:rPr>
              <a:t>“必要性”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连通的简单平面图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没有自环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那么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没有割边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也没有割点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每个面的边界一定是一条闭迹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>
                <a:solidFill>
                  <a:srgbClr val="2B51AA"/>
                </a:solidFill>
              </a:rPr>
              <a:t>why not walk?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342901" y="2785501"/>
            <a:ext cx="84962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的任意面的一个边界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它一定为圈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342900" y="3123350"/>
            <a:ext cx="849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若不然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的某面的边界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但它不是圈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4637" name="Text Box 13"/>
          <p:cNvSpPr txBox="1">
            <a:spLocks noChangeArrowheads="1"/>
          </p:cNvSpPr>
          <p:nvPr/>
        </p:nvSpPr>
        <p:spPr bwMode="auto">
          <a:xfrm>
            <a:off x="342901" y="3506228"/>
            <a:ext cx="8496299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因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是一条闭迹且不是圈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中存在子圈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设该子圈是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是某面的边界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的关系可以表示为下图的形式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499643" y="4255144"/>
            <a:ext cx="2182813" cy="2162664"/>
            <a:chOff x="1457" y="411"/>
            <a:chExt cx="1375" cy="1375"/>
          </a:xfrm>
        </p:grpSpPr>
        <p:sp>
          <p:nvSpPr>
            <p:cNvPr id="23562" name="Line 7"/>
            <p:cNvSpPr>
              <a:spLocks noChangeShapeType="1"/>
            </p:cNvSpPr>
            <p:nvPr/>
          </p:nvSpPr>
          <p:spPr bwMode="auto">
            <a:xfrm flipH="1">
              <a:off x="1776" y="624"/>
              <a:ext cx="384" cy="194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63" name="Line 8"/>
            <p:cNvSpPr>
              <a:spLocks noChangeShapeType="1"/>
            </p:cNvSpPr>
            <p:nvPr/>
          </p:nvSpPr>
          <p:spPr bwMode="auto">
            <a:xfrm flipH="1">
              <a:off x="1536" y="816"/>
              <a:ext cx="240" cy="288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64" name="Line 9"/>
            <p:cNvSpPr>
              <a:spLocks noChangeShapeType="1"/>
            </p:cNvSpPr>
            <p:nvPr/>
          </p:nvSpPr>
          <p:spPr bwMode="auto">
            <a:xfrm>
              <a:off x="1536" y="1104"/>
              <a:ext cx="144" cy="24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65" name="Line 10"/>
            <p:cNvSpPr>
              <a:spLocks noChangeShapeType="1"/>
            </p:cNvSpPr>
            <p:nvPr/>
          </p:nvSpPr>
          <p:spPr bwMode="auto">
            <a:xfrm>
              <a:off x="1680" y="1344"/>
              <a:ext cx="384" cy="24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66" name="Line 11"/>
            <p:cNvSpPr>
              <a:spLocks noChangeShapeType="1"/>
            </p:cNvSpPr>
            <p:nvPr/>
          </p:nvSpPr>
          <p:spPr bwMode="auto">
            <a:xfrm>
              <a:off x="2064" y="1584"/>
              <a:ext cx="384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67" name="Line 12"/>
            <p:cNvSpPr>
              <a:spLocks noChangeShapeType="1"/>
            </p:cNvSpPr>
            <p:nvPr/>
          </p:nvSpPr>
          <p:spPr bwMode="auto">
            <a:xfrm flipV="1">
              <a:off x="2448" y="1296"/>
              <a:ext cx="288" cy="29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68" name="Line 13"/>
            <p:cNvSpPr>
              <a:spLocks noChangeShapeType="1"/>
            </p:cNvSpPr>
            <p:nvPr/>
          </p:nvSpPr>
          <p:spPr bwMode="auto">
            <a:xfrm flipV="1">
              <a:off x="2736" y="1008"/>
              <a:ext cx="96" cy="288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69" name="Line 14"/>
            <p:cNvSpPr>
              <a:spLocks noChangeShapeType="1"/>
            </p:cNvSpPr>
            <p:nvPr/>
          </p:nvSpPr>
          <p:spPr bwMode="auto">
            <a:xfrm flipH="1" flipV="1">
              <a:off x="2688" y="768"/>
              <a:ext cx="144" cy="24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70" name="Line 15"/>
            <p:cNvSpPr>
              <a:spLocks noChangeShapeType="1"/>
            </p:cNvSpPr>
            <p:nvPr/>
          </p:nvSpPr>
          <p:spPr bwMode="auto">
            <a:xfrm>
              <a:off x="2160" y="624"/>
              <a:ext cx="528" cy="144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71" name="Line 16"/>
            <p:cNvSpPr>
              <a:spLocks noChangeShapeType="1"/>
            </p:cNvSpPr>
            <p:nvPr/>
          </p:nvSpPr>
          <p:spPr bwMode="auto">
            <a:xfrm flipH="1">
              <a:off x="1968" y="624"/>
              <a:ext cx="192" cy="29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72" name="Line 17"/>
            <p:cNvSpPr>
              <a:spLocks noChangeShapeType="1"/>
            </p:cNvSpPr>
            <p:nvPr/>
          </p:nvSpPr>
          <p:spPr bwMode="auto">
            <a:xfrm>
              <a:off x="1968" y="912"/>
              <a:ext cx="0" cy="288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73" name="Line 18"/>
            <p:cNvSpPr>
              <a:spLocks noChangeShapeType="1"/>
            </p:cNvSpPr>
            <p:nvPr/>
          </p:nvSpPr>
          <p:spPr bwMode="auto">
            <a:xfrm>
              <a:off x="1968" y="1200"/>
              <a:ext cx="384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74" name="Line 19"/>
            <p:cNvSpPr>
              <a:spLocks noChangeShapeType="1"/>
            </p:cNvSpPr>
            <p:nvPr/>
          </p:nvSpPr>
          <p:spPr bwMode="auto">
            <a:xfrm>
              <a:off x="2160" y="624"/>
              <a:ext cx="192" cy="29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75" name="Line 20"/>
            <p:cNvSpPr>
              <a:spLocks noChangeShapeType="1"/>
            </p:cNvSpPr>
            <p:nvPr/>
          </p:nvSpPr>
          <p:spPr bwMode="auto">
            <a:xfrm>
              <a:off x="2352" y="912"/>
              <a:ext cx="0" cy="288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76" name="Text Box 21"/>
            <p:cNvSpPr txBox="1">
              <a:spLocks noChangeArrowheads="1"/>
            </p:cNvSpPr>
            <p:nvPr/>
          </p:nvSpPr>
          <p:spPr bwMode="auto">
            <a:xfrm>
              <a:off x="2064" y="411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</a:p>
          </p:txBody>
        </p:sp>
        <p:sp>
          <p:nvSpPr>
            <p:cNvPr id="23577" name="Text Box 22"/>
            <p:cNvSpPr txBox="1">
              <a:spLocks noChangeArrowheads="1"/>
            </p:cNvSpPr>
            <p:nvPr/>
          </p:nvSpPr>
          <p:spPr bwMode="auto">
            <a:xfrm>
              <a:off x="2342" y="776"/>
              <a:ext cx="33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j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cs typeface="Times New Roman" panose="02020603050405020304" pitchFamily="18" charset="0"/>
                </a:rPr>
                <a:t>−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3578" name="Text Box 23"/>
            <p:cNvSpPr txBox="1">
              <a:spLocks noChangeArrowheads="1"/>
            </p:cNvSpPr>
            <p:nvPr/>
          </p:nvSpPr>
          <p:spPr bwMode="auto">
            <a:xfrm>
              <a:off x="1944" y="1553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3579" name="Text Box 24"/>
            <p:cNvSpPr txBox="1">
              <a:spLocks noChangeArrowheads="1"/>
            </p:cNvSpPr>
            <p:nvPr/>
          </p:nvSpPr>
          <p:spPr bwMode="auto">
            <a:xfrm>
              <a:off x="1457" y="120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3580" name="Text Box 25"/>
            <p:cNvSpPr txBox="1">
              <a:spLocks noChangeArrowheads="1"/>
            </p:cNvSpPr>
            <p:nvPr/>
          </p:nvSpPr>
          <p:spPr bwMode="auto">
            <a:xfrm>
              <a:off x="1457" y="631"/>
              <a:ext cx="3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i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cs typeface="Times New Roman" panose="02020603050405020304" pitchFamily="18" charset="0"/>
                </a:rPr>
                <a:t>−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3581" name="Text Box 26"/>
            <p:cNvSpPr txBox="1">
              <a:spLocks noChangeArrowheads="1"/>
            </p:cNvSpPr>
            <p:nvPr/>
          </p:nvSpPr>
          <p:spPr bwMode="auto">
            <a:xfrm>
              <a:off x="1958" y="791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i+1</a:t>
              </a:r>
            </a:p>
          </p:txBody>
        </p:sp>
        <p:sp>
          <p:nvSpPr>
            <p:cNvPr id="23582" name="Text Box 27"/>
            <p:cNvSpPr txBox="1">
              <a:spLocks noChangeArrowheads="1"/>
            </p:cNvSpPr>
            <p:nvPr/>
          </p:nvSpPr>
          <p:spPr bwMode="auto">
            <a:xfrm>
              <a:off x="2352" y="154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err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err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n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83" name="Text Box 28"/>
            <p:cNvSpPr txBox="1">
              <a:spLocks noChangeArrowheads="1"/>
            </p:cNvSpPr>
            <p:nvPr/>
          </p:nvSpPr>
          <p:spPr bwMode="auto">
            <a:xfrm>
              <a:off x="2017" y="1193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W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42900" y="6365711"/>
            <a:ext cx="849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容易知道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的割点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矛盾！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4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4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4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4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34" grpId="0"/>
      <p:bldP spid="794635" grpId="0"/>
      <p:bldP spid="794636" grpId="0"/>
      <p:bldP spid="794637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1838" y="63119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5DA1206-9222-48FE-ACC6-72CA0C351D5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19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5679" name="Text Box 31"/>
          <p:cNvSpPr txBox="1">
            <a:spLocks noChangeArrowheads="1"/>
          </p:cNvSpPr>
          <p:nvPr/>
        </p:nvSpPr>
        <p:spPr bwMode="auto">
          <a:xfrm>
            <a:off x="369888" y="952500"/>
            <a:ext cx="824071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“充分性”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设平面图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的每个面的边界均为圈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此时删去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中任意一个点不破坏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的连通性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这表明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□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5680" name="Text Box 32"/>
          <p:cNvSpPr txBox="1">
            <a:spLocks noChangeArrowheads="1"/>
          </p:cNvSpPr>
          <p:nvPr/>
        </p:nvSpPr>
        <p:spPr bwMode="auto">
          <a:xfrm>
            <a:off x="369888" y="1782763"/>
            <a:ext cx="8240712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推论</a:t>
            </a:r>
            <a:r>
              <a:rPr lang="en-US" altLang="zh-CN" dirty="0" smtClean="0">
                <a:solidFill>
                  <a:srgbClr val="FF6600"/>
                </a:solidFill>
              </a:rPr>
              <a:t>7 </a:t>
            </a:r>
            <a:r>
              <a:rPr lang="zh-CN" altLang="en-US" dirty="0" smtClean="0"/>
              <a:t>若一个平面图是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连通的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则它的每条边恰在两个面的边界上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76238" y="2644775"/>
            <a:ext cx="8234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三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图的嵌入性问题简介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66712" y="3232150"/>
            <a:ext cx="824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在图的平面嵌入的基础上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简单介绍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73063" y="3667125"/>
            <a:ext cx="8237536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    曲面嵌入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66712" y="4146550"/>
            <a:ext cx="815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球面嵌入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66713" y="4633913"/>
            <a:ext cx="8243886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4  </a:t>
            </a:r>
            <a:r>
              <a:rPr lang="en-US" altLang="zh-CN" dirty="0" smtClean="0"/>
              <a:t>G</a:t>
            </a:r>
            <a:r>
              <a:rPr lang="zh-CN" altLang="en-US" dirty="0" smtClean="0"/>
              <a:t>可球面嵌入当且仅当</a:t>
            </a:r>
            <a:r>
              <a:rPr lang="en-US" altLang="zh-CN" dirty="0" smtClean="0"/>
              <a:t>G</a:t>
            </a:r>
            <a:r>
              <a:rPr lang="zh-CN" altLang="en-US" dirty="0" smtClean="0"/>
              <a:t>可平面嵌入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366713" y="5106988"/>
            <a:ext cx="8243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我们用建立球极平面射影的方法给出证明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66713" y="5600700"/>
            <a:ext cx="8243886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将球面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放在一个平面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设切点为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O,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过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O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作垂直于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的直线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该直线与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相交于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z.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5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5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5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5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79" grpId="0"/>
      <p:bldP spid="795680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42739E3-7241-49B6-BC94-43B7D313BD11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004888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第六章 平面图</a:t>
            </a:r>
            <a:endParaRPr lang="zh-CN" altLang="en-US" sz="3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25500" y="1766888"/>
            <a:ext cx="7162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主要内容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7200" y="2376488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一、平面图概念与性质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50" name="Text Box 9"/>
          <p:cNvSpPr txBox="1">
            <a:spLocks noChangeArrowheads="1"/>
          </p:cNvSpPr>
          <p:nvPr/>
        </p:nvSpPr>
        <p:spPr bwMode="auto">
          <a:xfrm>
            <a:off x="457200" y="2986088"/>
            <a:ext cx="6858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二、特殊平面图与平面图的对偶图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457200" y="3671888"/>
            <a:ext cx="754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三、平面图的判定与涉及平面性不变量</a:t>
            </a:r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647700" y="4983163"/>
            <a:ext cx="7162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教学时数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381000" y="5653088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安排</a:t>
            </a:r>
            <a:r>
              <a:rPr lang="en-US" altLang="zh-CN" sz="28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8</a:t>
            </a:r>
            <a:r>
              <a:rPr lang="zh-CN" altLang="en-US" sz="28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学时讲授本章内容</a:t>
            </a:r>
            <a:endParaRPr lang="en-US" altLang="zh-CN" sz="28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54" name="Text Box 17"/>
          <p:cNvSpPr txBox="1">
            <a:spLocks noChangeArrowheads="1"/>
          </p:cNvSpPr>
          <p:nvPr/>
        </p:nvSpPr>
        <p:spPr bwMode="auto">
          <a:xfrm>
            <a:off x="457200" y="4357688"/>
            <a:ext cx="754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四、平面性算法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8199" y="6448454"/>
            <a:ext cx="614363" cy="392084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1F5D778-CE61-4054-87D1-EEE13315C24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20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3657600" y="690108"/>
            <a:ext cx="2857500" cy="2039937"/>
            <a:chOff x="1296" y="137"/>
            <a:chExt cx="1800" cy="1285"/>
          </a:xfrm>
        </p:grpSpPr>
        <p:grpSp>
          <p:nvGrpSpPr>
            <p:cNvPr id="23563" name="Group 8"/>
            <p:cNvGrpSpPr>
              <a:grpSpLocks/>
            </p:cNvGrpSpPr>
            <p:nvPr/>
          </p:nvGrpSpPr>
          <p:grpSpPr bwMode="auto">
            <a:xfrm>
              <a:off x="1296" y="336"/>
              <a:ext cx="1800" cy="873"/>
              <a:chOff x="2880" y="8148"/>
              <a:chExt cx="4500" cy="2184"/>
            </a:xfrm>
          </p:grpSpPr>
          <p:sp>
            <p:nvSpPr>
              <p:cNvPr id="25619" name="AutoShape 9"/>
              <p:cNvSpPr>
                <a:spLocks noChangeArrowheads="1"/>
              </p:cNvSpPr>
              <p:nvPr/>
            </p:nvSpPr>
            <p:spPr bwMode="auto">
              <a:xfrm>
                <a:off x="2880" y="8771"/>
                <a:ext cx="4500" cy="1561"/>
              </a:xfrm>
              <a:prstGeom prst="parallelogram">
                <a:avLst>
                  <a:gd name="adj" fmla="val 72115"/>
                </a:avLst>
              </a:prstGeom>
              <a:noFill/>
              <a:ln w="19050">
                <a:solidFill>
                  <a:srgbClr val="81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620" name="Oval 10"/>
              <p:cNvSpPr>
                <a:spLocks noChangeArrowheads="1"/>
              </p:cNvSpPr>
              <p:nvPr/>
            </p:nvSpPr>
            <p:spPr bwMode="auto">
              <a:xfrm>
                <a:off x="4320" y="8148"/>
                <a:ext cx="1620" cy="1561"/>
              </a:xfrm>
              <a:prstGeom prst="ellipse">
                <a:avLst/>
              </a:prstGeom>
              <a:noFill/>
              <a:ln w="19050">
                <a:solidFill>
                  <a:srgbClr val="81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621" name="Line 11"/>
              <p:cNvSpPr>
                <a:spLocks noChangeShapeType="1"/>
              </p:cNvSpPr>
              <p:nvPr/>
            </p:nvSpPr>
            <p:spPr bwMode="auto">
              <a:xfrm>
                <a:off x="5040" y="8148"/>
                <a:ext cx="0" cy="1561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622" name="Oval 12"/>
              <p:cNvSpPr>
                <a:spLocks noChangeArrowheads="1"/>
              </p:cNvSpPr>
              <p:nvPr/>
            </p:nvSpPr>
            <p:spPr bwMode="auto">
              <a:xfrm>
                <a:off x="4860" y="8148"/>
                <a:ext cx="540" cy="1561"/>
              </a:xfrm>
              <a:prstGeom prst="ellipse">
                <a:avLst/>
              </a:prstGeom>
              <a:noFill/>
              <a:ln w="19050">
                <a:solidFill>
                  <a:srgbClr val="81008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623" name="Line 13"/>
              <p:cNvSpPr>
                <a:spLocks noChangeShapeType="1"/>
              </p:cNvSpPr>
              <p:nvPr/>
            </p:nvSpPr>
            <p:spPr bwMode="auto">
              <a:xfrm>
                <a:off x="5220" y="8148"/>
                <a:ext cx="0" cy="1561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624" name="Freeform 14"/>
              <p:cNvSpPr>
                <a:spLocks/>
              </p:cNvSpPr>
              <p:nvPr/>
            </p:nvSpPr>
            <p:spPr bwMode="auto">
              <a:xfrm>
                <a:off x="4680" y="8303"/>
                <a:ext cx="1080" cy="338"/>
              </a:xfrm>
              <a:custGeom>
                <a:avLst/>
                <a:gdLst>
                  <a:gd name="T0" fmla="*/ 0 w 1080"/>
                  <a:gd name="T1" fmla="*/ 0 h 338"/>
                  <a:gd name="T2" fmla="*/ 540 w 1080"/>
                  <a:gd name="T3" fmla="*/ 312 h 338"/>
                  <a:gd name="T4" fmla="*/ 1080 w 1080"/>
                  <a:gd name="T5" fmla="*/ 156 h 3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80" h="338">
                    <a:moveTo>
                      <a:pt x="0" y="0"/>
                    </a:moveTo>
                    <a:cubicBezTo>
                      <a:pt x="180" y="143"/>
                      <a:pt x="360" y="286"/>
                      <a:pt x="540" y="312"/>
                    </a:cubicBezTo>
                    <a:cubicBezTo>
                      <a:pt x="720" y="338"/>
                      <a:pt x="990" y="182"/>
                      <a:pt x="1080" y="156"/>
                    </a:cubicBezTo>
                  </a:path>
                </a:pathLst>
              </a:custGeom>
              <a:noFill/>
              <a:ln w="19050" cmpd="sng">
                <a:solidFill>
                  <a:srgbClr val="81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625" name="Line 15"/>
              <p:cNvSpPr>
                <a:spLocks noChangeShapeType="1"/>
              </p:cNvSpPr>
              <p:nvPr/>
            </p:nvSpPr>
            <p:spPr bwMode="auto">
              <a:xfrm flipH="1">
                <a:off x="5040" y="8148"/>
                <a:ext cx="180" cy="468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626" name="Line 16"/>
              <p:cNvSpPr>
                <a:spLocks noChangeShapeType="1"/>
              </p:cNvSpPr>
              <p:nvPr/>
            </p:nvSpPr>
            <p:spPr bwMode="auto">
              <a:xfrm flipH="1">
                <a:off x="4500" y="8616"/>
                <a:ext cx="540" cy="1248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611" name="Line 17"/>
            <p:cNvSpPr>
              <a:spLocks noChangeShapeType="1"/>
            </p:cNvSpPr>
            <p:nvPr/>
          </p:nvSpPr>
          <p:spPr bwMode="auto">
            <a:xfrm>
              <a:off x="1800" y="534"/>
              <a:ext cx="287" cy="1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12" name="Line 18"/>
            <p:cNvSpPr>
              <a:spLocks noChangeShapeType="1"/>
            </p:cNvSpPr>
            <p:nvPr/>
          </p:nvSpPr>
          <p:spPr bwMode="auto">
            <a:xfrm>
              <a:off x="2232" y="970"/>
              <a:ext cx="0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13" name="Text Box 19"/>
            <p:cNvSpPr txBox="1">
              <a:spLocks noChangeArrowheads="1"/>
            </p:cNvSpPr>
            <p:nvPr/>
          </p:nvSpPr>
          <p:spPr bwMode="auto">
            <a:xfrm>
              <a:off x="2807" y="595"/>
              <a:ext cx="216" cy="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800" i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P</a:t>
              </a:r>
              <a:endParaRPr lang="en-US" altLang="zh-CN" sz="18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14" name="Text Box 20"/>
            <p:cNvSpPr txBox="1">
              <a:spLocks noChangeArrowheads="1"/>
            </p:cNvSpPr>
            <p:nvPr/>
          </p:nvSpPr>
          <p:spPr bwMode="auto">
            <a:xfrm>
              <a:off x="2144" y="137"/>
              <a:ext cx="2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z</a:t>
              </a:r>
              <a:endPara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15" name="Text Box 21"/>
            <p:cNvSpPr txBox="1">
              <a:spLocks noChangeArrowheads="1"/>
            </p:cNvSpPr>
            <p:nvPr/>
          </p:nvSpPr>
          <p:spPr bwMode="auto">
            <a:xfrm>
              <a:off x="1764" y="902"/>
              <a:ext cx="216" cy="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25616" name="Text Box 22"/>
            <p:cNvSpPr txBox="1">
              <a:spLocks noChangeArrowheads="1"/>
            </p:cNvSpPr>
            <p:nvPr/>
          </p:nvSpPr>
          <p:spPr bwMode="auto">
            <a:xfrm>
              <a:off x="2120" y="973"/>
              <a:ext cx="216" cy="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O</a:t>
              </a:r>
            </a:p>
          </p:txBody>
        </p:sp>
        <p:sp>
          <p:nvSpPr>
            <p:cNvPr id="25617" name="Text Box 23"/>
            <p:cNvSpPr txBox="1">
              <a:spLocks noChangeArrowheads="1"/>
            </p:cNvSpPr>
            <p:nvPr/>
          </p:nvSpPr>
          <p:spPr bwMode="auto">
            <a:xfrm>
              <a:off x="1620" y="392"/>
              <a:ext cx="2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25618" name="Text Box 24"/>
            <p:cNvSpPr txBox="1">
              <a:spLocks noChangeArrowheads="1"/>
            </p:cNvSpPr>
            <p:nvPr/>
          </p:nvSpPr>
          <p:spPr bwMode="auto">
            <a:xfrm>
              <a:off x="1702" y="1235"/>
              <a:ext cx="915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zh-CN" altLang="en-US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球极投影示意图</a:t>
              </a:r>
              <a:endParaRPr lang="en-US" altLang="zh-CN" sz="4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296863" y="2763838"/>
            <a:ext cx="842803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作映射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f: S –{z}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→P.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定义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f(x)=y,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使得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x, y, z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三点共线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该映射称为球极平面射影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296863" y="3530600"/>
            <a:ext cx="84280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通过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可以把嵌入球面的图映射为嵌入平面的图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反之亦然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296863" y="3995738"/>
            <a:ext cx="8423275" cy="46355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</a:t>
            </a:r>
            <a:r>
              <a:rPr lang="zh-CN" altLang="en-US" dirty="0" smtClean="0"/>
              <a:t>这</a:t>
            </a:r>
            <a:r>
              <a:rPr lang="zh-CN" altLang="en-US" dirty="0"/>
              <a:t>就是世界地图为什么可以在纸上</a:t>
            </a:r>
            <a:r>
              <a:rPr lang="en-US" altLang="zh-CN" dirty="0"/>
              <a:t>(</a:t>
            </a:r>
            <a:r>
              <a:rPr lang="zh-CN" altLang="en-US" dirty="0"/>
              <a:t>平面</a:t>
            </a:r>
            <a:r>
              <a:rPr lang="en-US" altLang="zh-CN" dirty="0"/>
              <a:t>)</a:t>
            </a:r>
            <a:r>
              <a:rPr lang="zh-CN" altLang="en-US" dirty="0"/>
              <a:t>印刷的原因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296863" y="446405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2B51AA"/>
                </a:solidFill>
              </a:rPr>
              <a:t>2)    </a:t>
            </a:r>
            <a:r>
              <a:rPr lang="zh-CN" altLang="en-US" dirty="0">
                <a:solidFill>
                  <a:srgbClr val="2B51AA"/>
                </a:solidFill>
              </a:rPr>
              <a:t>图的曲面嵌入</a:t>
            </a: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304801" y="4886325"/>
            <a:ext cx="84201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常见的简单曲面有平环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M</a:t>
            </a:r>
            <a:r>
              <a:rPr lang="az-Cyrl-AZ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ӧ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bius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带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环面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Klein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瓶和射影平面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它们都可以用矩形面块经过粘合而得到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304800" y="5653116"/>
            <a:ext cx="842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图的曲面嵌入性问题是拓扑图论的研究热点之一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298450" y="6138863"/>
            <a:ext cx="8420100" cy="461962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</a:t>
            </a:r>
            <a:r>
              <a:rPr lang="zh-CN" altLang="en-US" dirty="0"/>
              <a:t>可参见</a:t>
            </a:r>
            <a:r>
              <a:rPr lang="en-US" altLang="zh-CN" dirty="0"/>
              <a:t>M.A. Armstrong</a:t>
            </a:r>
            <a:r>
              <a:rPr lang="zh-CN" altLang="en-US" dirty="0"/>
              <a:t>著</a:t>
            </a:r>
            <a:r>
              <a:rPr lang="en-US" altLang="zh-CN" dirty="0"/>
              <a:t>, </a:t>
            </a:r>
            <a:r>
              <a:rPr lang="zh-CN" altLang="en-US" dirty="0"/>
              <a:t>孙以丰译</a:t>
            </a:r>
            <a:r>
              <a:rPr lang="en-US" altLang="zh-CN" dirty="0"/>
              <a:t>《</a:t>
            </a:r>
            <a:r>
              <a:rPr lang="zh-CN" altLang="en-US" dirty="0"/>
              <a:t>基础拓扑学</a:t>
            </a:r>
            <a:r>
              <a:rPr lang="en-US" altLang="zh-CN" dirty="0"/>
              <a:t>》.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 animBg="1"/>
      <p:bldP spid="49" grpId="0"/>
      <p:bldP spid="50" grpId="0"/>
      <p:bldP spid="51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CC11E64-D440-427B-A4BC-BF0D39A65E00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21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57300"/>
            <a:ext cx="15859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1714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099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2660650"/>
            <a:ext cx="325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5" y="4857750"/>
            <a:ext cx="11953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149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6"/>
          <p:cNvSpPr txBox="1">
            <a:spLocks noChangeArrowheads="1"/>
          </p:cNvSpPr>
          <p:nvPr/>
        </p:nvSpPr>
        <p:spPr bwMode="auto">
          <a:xfrm>
            <a:off x="406400" y="820738"/>
            <a:ext cx="7696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698CC9"/>
                </a:solidFill>
              </a:rPr>
              <a:t> </a:t>
            </a:r>
            <a:r>
              <a:rPr lang="en-US" altLang="zh-CN" dirty="0">
                <a:solidFill>
                  <a:srgbClr val="2B51AA"/>
                </a:solidFill>
              </a:rPr>
              <a:t>2.1) </a:t>
            </a:r>
            <a:r>
              <a:rPr lang="zh-CN" altLang="en-US" dirty="0">
                <a:solidFill>
                  <a:srgbClr val="2B51AA"/>
                </a:solidFill>
              </a:rPr>
              <a:t>常见的曲面的矩形表示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endParaRPr lang="zh-CN" altLang="en-US" dirty="0">
              <a:solidFill>
                <a:srgbClr val="2B51AA"/>
              </a:solidFill>
            </a:endParaRPr>
          </a:p>
        </p:txBody>
      </p:sp>
      <p:sp>
        <p:nvSpPr>
          <p:cNvPr id="13" name="右箭头 12"/>
          <p:cNvSpPr>
            <a:spLocks noChangeArrowheads="1"/>
          </p:cNvSpPr>
          <p:nvPr/>
        </p:nvSpPr>
        <p:spPr bwMode="auto">
          <a:xfrm>
            <a:off x="3048000" y="2014538"/>
            <a:ext cx="990600" cy="233362"/>
          </a:xfrm>
          <a:prstGeom prst="rightArrow">
            <a:avLst>
              <a:gd name="adj1" fmla="val 50000"/>
              <a:gd name="adj2" fmla="val 4993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右箭头 14"/>
          <p:cNvSpPr>
            <a:spLocks noChangeArrowheads="1"/>
          </p:cNvSpPr>
          <p:nvPr/>
        </p:nvSpPr>
        <p:spPr bwMode="auto">
          <a:xfrm>
            <a:off x="3073400" y="3843338"/>
            <a:ext cx="990600" cy="233362"/>
          </a:xfrm>
          <a:prstGeom prst="rightArrow">
            <a:avLst>
              <a:gd name="adj1" fmla="val 50000"/>
              <a:gd name="adj2" fmla="val 4993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右箭头 15"/>
          <p:cNvSpPr>
            <a:spLocks noChangeArrowheads="1"/>
          </p:cNvSpPr>
          <p:nvPr/>
        </p:nvSpPr>
        <p:spPr bwMode="auto">
          <a:xfrm>
            <a:off x="3044825" y="5902325"/>
            <a:ext cx="990600" cy="233363"/>
          </a:xfrm>
          <a:prstGeom prst="rightArrow">
            <a:avLst>
              <a:gd name="adj1" fmla="val 50000"/>
              <a:gd name="adj2" fmla="val 49936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2917825" y="1619250"/>
            <a:ext cx="1463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az-Cyrl-AZ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ӧ</a:t>
            </a: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bius</a:t>
            </a:r>
            <a:r>
              <a:rPr lang="zh-CN" altLang="en-US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带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3149600" y="3448050"/>
            <a:ext cx="838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环面</a:t>
            </a: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3032125" y="5475288"/>
            <a:ext cx="1158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Klein</a:t>
            </a:r>
            <a:r>
              <a:rPr lang="zh-CN" altLang="en-US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瓶</a:t>
            </a: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6324600" y="5349875"/>
            <a:ext cx="21399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1882</a:t>
            </a:r>
            <a:r>
              <a:rPr lang="zh-CN" altLang="en-US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年德国数学家</a:t>
            </a: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Felix Klein</a:t>
            </a:r>
            <a:r>
              <a:rPr lang="zh-CN" altLang="en-US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发现</a:t>
            </a: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7127875" y="1768475"/>
            <a:ext cx="19812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1858</a:t>
            </a:r>
            <a:r>
              <a:rPr lang="zh-CN" altLang="en-US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年德国数学家</a:t>
            </a: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az-Cyrl-AZ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ӧ</a:t>
            </a: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bius</a:t>
            </a:r>
            <a:r>
              <a:rPr lang="zh-CN" altLang="en-US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发现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1185863"/>
            <a:ext cx="3051175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1838" y="628332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16DD21F-311E-495A-8219-73EBF0B7A00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22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9746" name="Text Box 2"/>
          <p:cNvSpPr txBox="1">
            <a:spLocks noChangeArrowheads="1"/>
          </p:cNvSpPr>
          <p:nvPr/>
        </p:nvSpPr>
        <p:spPr bwMode="auto">
          <a:xfrm>
            <a:off x="365125" y="9144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2B51AA"/>
                </a:solidFill>
              </a:rPr>
              <a:t>2.2)</a:t>
            </a:r>
            <a:r>
              <a:rPr lang="zh-CN" altLang="en-US" dirty="0">
                <a:solidFill>
                  <a:srgbClr val="2B51AA"/>
                </a:solidFill>
              </a:rPr>
              <a:t>    环面嵌入</a:t>
            </a:r>
          </a:p>
        </p:txBody>
      </p:sp>
      <p:sp>
        <p:nvSpPr>
          <p:cNvPr id="799747" name="Text Box 3"/>
          <p:cNvSpPr txBox="1">
            <a:spLocks noChangeArrowheads="1"/>
          </p:cNvSpPr>
          <p:nvPr/>
        </p:nvSpPr>
        <p:spPr bwMode="auto">
          <a:xfrm>
            <a:off x="365125" y="1347788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环面的形状像一个汽车轮胎的表面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257300" y="2273300"/>
            <a:ext cx="1600200" cy="914400"/>
            <a:chOff x="2667000" y="4953000"/>
            <a:chExt cx="1600200" cy="914400"/>
          </a:xfrm>
        </p:grpSpPr>
        <p:grpSp>
          <p:nvGrpSpPr>
            <p:cNvPr id="25653" name="Group 4"/>
            <p:cNvGrpSpPr>
              <a:grpSpLocks/>
            </p:cNvGrpSpPr>
            <p:nvPr/>
          </p:nvGrpSpPr>
          <p:grpSpPr bwMode="auto">
            <a:xfrm>
              <a:off x="2667000" y="4953000"/>
              <a:ext cx="1600200" cy="914400"/>
              <a:chOff x="1584" y="2832"/>
              <a:chExt cx="1008" cy="576"/>
            </a:xfrm>
          </p:grpSpPr>
          <p:sp>
            <p:nvSpPr>
              <p:cNvPr id="27703" name="Oval 5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1008" cy="576"/>
              </a:xfrm>
              <a:prstGeom prst="ellips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704" name="Oval 6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624" cy="240"/>
              </a:xfrm>
              <a:prstGeom prst="ellips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7702" name="椭圆 1"/>
            <p:cNvSpPr>
              <a:spLocks noChangeArrowheads="1"/>
            </p:cNvSpPr>
            <p:nvPr/>
          </p:nvSpPr>
          <p:spPr bwMode="auto">
            <a:xfrm>
              <a:off x="2670175" y="5257800"/>
              <a:ext cx="304800" cy="342900"/>
            </a:xfrm>
            <a:prstGeom prst="ellipse">
              <a:avLst/>
            </a:prstGeom>
            <a:noFill/>
            <a:ln w="28575" algn="ctr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65125" y="3838575"/>
            <a:ext cx="809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6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嵌入到环面上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2971800" y="4495800"/>
            <a:ext cx="1616075" cy="2209800"/>
            <a:chOff x="1824" y="912"/>
            <a:chExt cx="1018" cy="1392"/>
          </a:xfrm>
        </p:grpSpPr>
        <p:grpSp>
          <p:nvGrpSpPr>
            <p:cNvPr id="25638" name="Group 42"/>
            <p:cNvGrpSpPr>
              <a:grpSpLocks/>
            </p:cNvGrpSpPr>
            <p:nvPr/>
          </p:nvGrpSpPr>
          <p:grpSpPr bwMode="auto">
            <a:xfrm>
              <a:off x="1824" y="912"/>
              <a:ext cx="1018" cy="1392"/>
              <a:chOff x="1872" y="912"/>
              <a:chExt cx="1018" cy="1392"/>
            </a:xfrm>
          </p:grpSpPr>
          <p:grpSp>
            <p:nvGrpSpPr>
              <p:cNvPr id="25640" name="Group 12"/>
              <p:cNvGrpSpPr>
                <a:grpSpLocks/>
              </p:cNvGrpSpPr>
              <p:nvPr/>
            </p:nvGrpSpPr>
            <p:grpSpPr bwMode="auto">
              <a:xfrm>
                <a:off x="1872" y="912"/>
                <a:ext cx="1008" cy="1104"/>
                <a:chOff x="1584" y="2832"/>
                <a:chExt cx="1008" cy="576"/>
              </a:xfrm>
            </p:grpSpPr>
            <p:sp>
              <p:nvSpPr>
                <p:cNvPr id="27699" name="Oval 13"/>
                <p:cNvSpPr>
                  <a:spLocks noChangeArrowheads="1"/>
                </p:cNvSpPr>
                <p:nvPr/>
              </p:nvSpPr>
              <p:spPr bwMode="auto">
                <a:xfrm>
                  <a:off x="1584" y="2832"/>
                  <a:ext cx="1008" cy="576"/>
                </a:xfrm>
                <a:prstGeom prst="ellips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700" name="Oval 14"/>
                <p:cNvSpPr>
                  <a:spLocks noChangeArrowheads="1"/>
                </p:cNvSpPr>
                <p:nvPr/>
              </p:nvSpPr>
              <p:spPr bwMode="auto">
                <a:xfrm>
                  <a:off x="1776" y="2976"/>
                  <a:ext cx="624" cy="240"/>
                </a:xfrm>
                <a:prstGeom prst="ellips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7689" name="Text Box 30"/>
              <p:cNvSpPr txBox="1">
                <a:spLocks noChangeArrowheads="1"/>
              </p:cNvSpPr>
              <p:nvPr/>
            </p:nvSpPr>
            <p:spPr bwMode="auto">
              <a:xfrm>
                <a:off x="1968" y="2112"/>
                <a:ext cx="92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K</a:t>
                </a:r>
                <a:r>
                  <a:rPr lang="en-US" altLang="zh-CN" sz="14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  <a:r>
                  <a:rPr lang="zh-CN" altLang="en-US" sz="1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的环面嵌入</a:t>
                </a:r>
              </a:p>
            </p:txBody>
          </p:sp>
          <p:sp>
            <p:nvSpPr>
              <p:cNvPr id="27690" name="Line 33"/>
              <p:cNvSpPr>
                <a:spLocks noChangeShapeType="1"/>
              </p:cNvSpPr>
              <p:nvPr/>
            </p:nvSpPr>
            <p:spPr bwMode="auto">
              <a:xfrm flipH="1">
                <a:off x="2160" y="1728"/>
                <a:ext cx="240" cy="4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691" name="Line 34"/>
              <p:cNvSpPr>
                <a:spLocks noChangeShapeType="1"/>
              </p:cNvSpPr>
              <p:nvPr/>
            </p:nvSpPr>
            <p:spPr bwMode="auto">
              <a:xfrm>
                <a:off x="2160" y="1776"/>
                <a:ext cx="240" cy="14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692" name="Line 35"/>
              <p:cNvSpPr>
                <a:spLocks noChangeShapeType="1"/>
              </p:cNvSpPr>
              <p:nvPr/>
            </p:nvSpPr>
            <p:spPr bwMode="auto">
              <a:xfrm>
                <a:off x="2400" y="1728"/>
                <a:ext cx="192" cy="9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693" name="Line 36"/>
              <p:cNvSpPr>
                <a:spLocks noChangeShapeType="1"/>
              </p:cNvSpPr>
              <p:nvPr/>
            </p:nvSpPr>
            <p:spPr bwMode="auto">
              <a:xfrm flipH="1">
                <a:off x="2400" y="1824"/>
                <a:ext cx="192" cy="9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694" name="Line 37"/>
              <p:cNvSpPr>
                <a:spLocks noChangeShapeType="1"/>
              </p:cNvSpPr>
              <p:nvPr/>
            </p:nvSpPr>
            <p:spPr bwMode="auto">
              <a:xfrm>
                <a:off x="2160" y="1776"/>
                <a:ext cx="240" cy="4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695" name="Line 38"/>
              <p:cNvSpPr>
                <a:spLocks noChangeShapeType="1"/>
              </p:cNvSpPr>
              <p:nvPr/>
            </p:nvSpPr>
            <p:spPr bwMode="auto">
              <a:xfrm>
                <a:off x="2400" y="182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696" name="Freeform 39"/>
              <p:cNvSpPr>
                <a:spLocks/>
              </p:cNvSpPr>
              <p:nvPr/>
            </p:nvSpPr>
            <p:spPr bwMode="auto">
              <a:xfrm>
                <a:off x="2248" y="1608"/>
                <a:ext cx="176" cy="416"/>
              </a:xfrm>
              <a:custGeom>
                <a:avLst/>
                <a:gdLst>
                  <a:gd name="T0" fmla="*/ 152 w 176"/>
                  <a:gd name="T1" fmla="*/ 120 h 416"/>
                  <a:gd name="T2" fmla="*/ 152 w 176"/>
                  <a:gd name="T3" fmla="*/ 24 h 416"/>
                  <a:gd name="T4" fmla="*/ 8 w 176"/>
                  <a:gd name="T5" fmla="*/ 264 h 416"/>
                  <a:gd name="T6" fmla="*/ 104 w 176"/>
                  <a:gd name="T7" fmla="*/ 408 h 416"/>
                  <a:gd name="T8" fmla="*/ 152 w 176"/>
                  <a:gd name="T9" fmla="*/ 312 h 4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6" h="416">
                    <a:moveTo>
                      <a:pt x="152" y="120"/>
                    </a:moveTo>
                    <a:cubicBezTo>
                      <a:pt x="164" y="60"/>
                      <a:pt x="176" y="0"/>
                      <a:pt x="152" y="24"/>
                    </a:cubicBezTo>
                    <a:cubicBezTo>
                      <a:pt x="128" y="48"/>
                      <a:pt x="16" y="200"/>
                      <a:pt x="8" y="264"/>
                    </a:cubicBezTo>
                    <a:cubicBezTo>
                      <a:pt x="0" y="328"/>
                      <a:pt x="80" y="400"/>
                      <a:pt x="104" y="408"/>
                    </a:cubicBezTo>
                    <a:cubicBezTo>
                      <a:pt x="128" y="416"/>
                      <a:pt x="144" y="328"/>
                      <a:pt x="152" y="312"/>
                    </a:cubicBezTo>
                  </a:path>
                </a:pathLst>
              </a:custGeom>
              <a:noFill/>
              <a:ln w="28575" cap="flat" cmpd="sng">
                <a:solidFill>
                  <a:srgbClr val="0070C0"/>
                </a:solidFill>
                <a:prstDash val="sysDot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697" name="Line 40"/>
              <p:cNvSpPr>
                <a:spLocks noChangeShapeType="1"/>
              </p:cNvSpPr>
              <p:nvPr/>
            </p:nvSpPr>
            <p:spPr bwMode="auto">
              <a:xfrm>
                <a:off x="2400" y="1824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698" name="Line 41"/>
              <p:cNvSpPr>
                <a:spLocks noChangeShapeType="1"/>
              </p:cNvSpPr>
              <p:nvPr/>
            </p:nvSpPr>
            <p:spPr bwMode="auto">
              <a:xfrm>
                <a:off x="2400" y="172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7687" name="Freeform 52"/>
            <p:cNvSpPr>
              <a:spLocks/>
            </p:cNvSpPr>
            <p:nvPr/>
          </p:nvSpPr>
          <p:spPr bwMode="auto">
            <a:xfrm>
              <a:off x="1912" y="1056"/>
              <a:ext cx="832" cy="768"/>
            </a:xfrm>
            <a:custGeom>
              <a:avLst/>
              <a:gdLst>
                <a:gd name="T0" fmla="*/ 200 w 832"/>
                <a:gd name="T1" fmla="*/ 720 h 768"/>
                <a:gd name="T2" fmla="*/ 56 w 832"/>
                <a:gd name="T3" fmla="*/ 576 h 768"/>
                <a:gd name="T4" fmla="*/ 8 w 832"/>
                <a:gd name="T5" fmla="*/ 288 h 768"/>
                <a:gd name="T6" fmla="*/ 104 w 832"/>
                <a:gd name="T7" fmla="*/ 96 h 768"/>
                <a:gd name="T8" fmla="*/ 440 w 832"/>
                <a:gd name="T9" fmla="*/ 0 h 768"/>
                <a:gd name="T10" fmla="*/ 728 w 832"/>
                <a:gd name="T11" fmla="*/ 96 h 768"/>
                <a:gd name="T12" fmla="*/ 824 w 832"/>
                <a:gd name="T13" fmla="*/ 336 h 768"/>
                <a:gd name="T14" fmla="*/ 776 w 832"/>
                <a:gd name="T15" fmla="*/ 576 h 768"/>
                <a:gd name="T16" fmla="*/ 632 w 832"/>
                <a:gd name="T17" fmla="*/ 768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2" h="768">
                  <a:moveTo>
                    <a:pt x="200" y="720"/>
                  </a:moveTo>
                  <a:cubicBezTo>
                    <a:pt x="144" y="684"/>
                    <a:pt x="88" y="648"/>
                    <a:pt x="56" y="576"/>
                  </a:cubicBezTo>
                  <a:cubicBezTo>
                    <a:pt x="24" y="504"/>
                    <a:pt x="0" y="368"/>
                    <a:pt x="8" y="288"/>
                  </a:cubicBezTo>
                  <a:cubicBezTo>
                    <a:pt x="16" y="208"/>
                    <a:pt x="32" y="144"/>
                    <a:pt x="104" y="96"/>
                  </a:cubicBezTo>
                  <a:cubicBezTo>
                    <a:pt x="176" y="48"/>
                    <a:pt x="336" y="0"/>
                    <a:pt x="440" y="0"/>
                  </a:cubicBezTo>
                  <a:cubicBezTo>
                    <a:pt x="544" y="0"/>
                    <a:pt x="664" y="40"/>
                    <a:pt x="728" y="96"/>
                  </a:cubicBezTo>
                  <a:cubicBezTo>
                    <a:pt x="792" y="152"/>
                    <a:pt x="816" y="256"/>
                    <a:pt x="824" y="336"/>
                  </a:cubicBezTo>
                  <a:cubicBezTo>
                    <a:pt x="832" y="416"/>
                    <a:pt x="808" y="504"/>
                    <a:pt x="776" y="576"/>
                  </a:cubicBezTo>
                  <a:cubicBezTo>
                    <a:pt x="744" y="648"/>
                    <a:pt x="656" y="736"/>
                    <a:pt x="632" y="768"/>
                  </a:cubicBezTo>
                </a:path>
              </a:pathLst>
            </a:custGeom>
            <a:noFill/>
            <a:ln w="38100" cap="flat" cmpd="sng">
              <a:solidFill>
                <a:srgbClr val="0070C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2" name="Group 55"/>
          <p:cNvGrpSpPr>
            <a:grpSpLocks/>
          </p:cNvGrpSpPr>
          <p:nvPr/>
        </p:nvGrpSpPr>
        <p:grpSpPr bwMode="auto">
          <a:xfrm>
            <a:off x="5502275" y="4387850"/>
            <a:ext cx="1611313" cy="2317750"/>
            <a:chOff x="3216" y="864"/>
            <a:chExt cx="1015" cy="1460"/>
          </a:xfrm>
        </p:grpSpPr>
        <p:grpSp>
          <p:nvGrpSpPr>
            <p:cNvPr id="25624" name="Group 51"/>
            <p:cNvGrpSpPr>
              <a:grpSpLocks/>
            </p:cNvGrpSpPr>
            <p:nvPr/>
          </p:nvGrpSpPr>
          <p:grpSpPr bwMode="auto">
            <a:xfrm>
              <a:off x="3216" y="864"/>
              <a:ext cx="1015" cy="1460"/>
              <a:chOff x="3360" y="864"/>
              <a:chExt cx="1015" cy="1460"/>
            </a:xfrm>
          </p:grpSpPr>
          <p:grpSp>
            <p:nvGrpSpPr>
              <p:cNvPr id="25626" name="Group 15"/>
              <p:cNvGrpSpPr>
                <a:grpSpLocks/>
              </p:cNvGrpSpPr>
              <p:nvPr/>
            </p:nvGrpSpPr>
            <p:grpSpPr bwMode="auto">
              <a:xfrm>
                <a:off x="3360" y="864"/>
                <a:ext cx="1008" cy="1200"/>
                <a:chOff x="1584" y="2832"/>
                <a:chExt cx="1008" cy="576"/>
              </a:xfrm>
            </p:grpSpPr>
            <p:sp>
              <p:nvSpPr>
                <p:cNvPr id="27684" name="Oval 16"/>
                <p:cNvSpPr>
                  <a:spLocks noChangeArrowheads="1"/>
                </p:cNvSpPr>
                <p:nvPr/>
              </p:nvSpPr>
              <p:spPr bwMode="auto">
                <a:xfrm>
                  <a:off x="1584" y="2832"/>
                  <a:ext cx="1008" cy="576"/>
                </a:xfrm>
                <a:prstGeom prst="ellips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685" name="Oval 17"/>
                <p:cNvSpPr>
                  <a:spLocks noChangeArrowheads="1"/>
                </p:cNvSpPr>
                <p:nvPr/>
              </p:nvSpPr>
              <p:spPr bwMode="auto">
                <a:xfrm>
                  <a:off x="1776" y="2976"/>
                  <a:ext cx="624" cy="240"/>
                </a:xfrm>
                <a:prstGeom prst="ellips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7675" name="Text Box 31"/>
              <p:cNvSpPr txBox="1">
                <a:spLocks noChangeArrowheads="1"/>
              </p:cNvSpPr>
              <p:nvPr/>
            </p:nvSpPr>
            <p:spPr bwMode="auto">
              <a:xfrm>
                <a:off x="3453" y="2132"/>
                <a:ext cx="92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K</a:t>
                </a:r>
                <a:r>
                  <a:rPr lang="en-US" altLang="zh-CN" sz="14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3, 3</a:t>
                </a:r>
                <a:r>
                  <a:rPr lang="zh-CN" altLang="en-US" sz="1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的环面嵌入</a:t>
                </a:r>
              </a:p>
            </p:txBody>
          </p:sp>
          <p:sp>
            <p:nvSpPr>
              <p:cNvPr id="27676" name="Line 43"/>
              <p:cNvSpPr>
                <a:spLocks noChangeShapeType="1"/>
              </p:cNvSpPr>
              <p:nvPr/>
            </p:nvSpPr>
            <p:spPr bwMode="auto">
              <a:xfrm>
                <a:off x="3744" y="172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677" name="Line 44"/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678" name="Line 45"/>
              <p:cNvSpPr>
                <a:spLocks noChangeShapeType="1"/>
              </p:cNvSpPr>
              <p:nvPr/>
            </p:nvSpPr>
            <p:spPr bwMode="auto">
              <a:xfrm flipH="1">
                <a:off x="3936" y="1776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679" name="Line 46"/>
              <p:cNvSpPr>
                <a:spLocks noChangeShapeType="1"/>
              </p:cNvSpPr>
              <p:nvPr/>
            </p:nvSpPr>
            <p:spPr bwMode="auto">
              <a:xfrm>
                <a:off x="3744" y="187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680" name="Line 47"/>
              <p:cNvSpPr>
                <a:spLocks noChangeShapeType="1"/>
              </p:cNvSpPr>
              <p:nvPr/>
            </p:nvSpPr>
            <p:spPr bwMode="auto">
              <a:xfrm flipH="1">
                <a:off x="3600" y="1728"/>
                <a:ext cx="144" cy="4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681" name="Line 48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144" cy="9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682" name="Line 49"/>
              <p:cNvSpPr>
                <a:spLocks noChangeShapeType="1"/>
              </p:cNvSpPr>
              <p:nvPr/>
            </p:nvSpPr>
            <p:spPr bwMode="auto">
              <a:xfrm>
                <a:off x="3744" y="1728"/>
                <a:ext cx="192" cy="14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683" name="Freeform 50"/>
              <p:cNvSpPr>
                <a:spLocks/>
              </p:cNvSpPr>
              <p:nvPr/>
            </p:nvSpPr>
            <p:spPr bwMode="auto">
              <a:xfrm>
                <a:off x="3496" y="1632"/>
                <a:ext cx="440" cy="296"/>
              </a:xfrm>
              <a:custGeom>
                <a:avLst/>
                <a:gdLst>
                  <a:gd name="T0" fmla="*/ 440 w 440"/>
                  <a:gd name="T1" fmla="*/ 96 h 296"/>
                  <a:gd name="T2" fmla="*/ 392 w 440"/>
                  <a:gd name="T3" fmla="*/ 48 h 296"/>
                  <a:gd name="T4" fmla="*/ 248 w 440"/>
                  <a:gd name="T5" fmla="*/ 0 h 296"/>
                  <a:gd name="T6" fmla="*/ 104 w 440"/>
                  <a:gd name="T7" fmla="*/ 48 h 296"/>
                  <a:gd name="T8" fmla="*/ 8 w 440"/>
                  <a:gd name="T9" fmla="*/ 192 h 296"/>
                  <a:gd name="T10" fmla="*/ 56 w 440"/>
                  <a:gd name="T11" fmla="*/ 288 h 296"/>
                  <a:gd name="T12" fmla="*/ 248 w 440"/>
                  <a:gd name="T13" fmla="*/ 240 h 2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40" h="296">
                    <a:moveTo>
                      <a:pt x="440" y="96"/>
                    </a:moveTo>
                    <a:cubicBezTo>
                      <a:pt x="432" y="80"/>
                      <a:pt x="424" y="64"/>
                      <a:pt x="392" y="48"/>
                    </a:cubicBezTo>
                    <a:cubicBezTo>
                      <a:pt x="360" y="32"/>
                      <a:pt x="296" y="0"/>
                      <a:pt x="248" y="0"/>
                    </a:cubicBezTo>
                    <a:cubicBezTo>
                      <a:pt x="200" y="0"/>
                      <a:pt x="144" y="16"/>
                      <a:pt x="104" y="48"/>
                    </a:cubicBezTo>
                    <a:cubicBezTo>
                      <a:pt x="64" y="80"/>
                      <a:pt x="16" y="152"/>
                      <a:pt x="8" y="192"/>
                    </a:cubicBezTo>
                    <a:cubicBezTo>
                      <a:pt x="0" y="232"/>
                      <a:pt x="16" y="280"/>
                      <a:pt x="56" y="288"/>
                    </a:cubicBezTo>
                    <a:cubicBezTo>
                      <a:pt x="96" y="296"/>
                      <a:pt x="216" y="248"/>
                      <a:pt x="248" y="240"/>
                    </a:cubicBezTo>
                  </a:path>
                </a:pathLst>
              </a:custGeom>
              <a:noFill/>
              <a:ln w="38100" cap="flat" cmpd="sng">
                <a:solidFill>
                  <a:srgbClr val="0070C0"/>
                </a:solidFill>
                <a:prstDash val="sysDot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7673" name="Freeform 54"/>
            <p:cNvSpPr>
              <a:spLocks/>
            </p:cNvSpPr>
            <p:nvPr/>
          </p:nvSpPr>
          <p:spPr bwMode="auto">
            <a:xfrm>
              <a:off x="3288" y="1008"/>
              <a:ext cx="840" cy="768"/>
            </a:xfrm>
            <a:custGeom>
              <a:avLst/>
              <a:gdLst>
                <a:gd name="T0" fmla="*/ 168 w 840"/>
                <a:gd name="T1" fmla="*/ 768 h 768"/>
                <a:gd name="T2" fmla="*/ 24 w 840"/>
                <a:gd name="T3" fmla="*/ 576 h 768"/>
                <a:gd name="T4" fmla="*/ 24 w 840"/>
                <a:gd name="T5" fmla="*/ 336 h 768"/>
                <a:gd name="T6" fmla="*/ 120 w 840"/>
                <a:gd name="T7" fmla="*/ 96 h 768"/>
                <a:gd name="T8" fmla="*/ 456 w 840"/>
                <a:gd name="T9" fmla="*/ 0 h 768"/>
                <a:gd name="T10" fmla="*/ 744 w 840"/>
                <a:gd name="T11" fmla="*/ 96 h 768"/>
                <a:gd name="T12" fmla="*/ 840 w 840"/>
                <a:gd name="T13" fmla="*/ 480 h 768"/>
                <a:gd name="T14" fmla="*/ 744 w 840"/>
                <a:gd name="T15" fmla="*/ 624 h 768"/>
                <a:gd name="T16" fmla="*/ 600 w 840"/>
                <a:gd name="T17" fmla="*/ 768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40" h="768">
                  <a:moveTo>
                    <a:pt x="168" y="768"/>
                  </a:moveTo>
                  <a:cubicBezTo>
                    <a:pt x="108" y="708"/>
                    <a:pt x="48" y="648"/>
                    <a:pt x="24" y="576"/>
                  </a:cubicBezTo>
                  <a:cubicBezTo>
                    <a:pt x="0" y="504"/>
                    <a:pt x="8" y="416"/>
                    <a:pt x="24" y="336"/>
                  </a:cubicBezTo>
                  <a:cubicBezTo>
                    <a:pt x="40" y="256"/>
                    <a:pt x="48" y="152"/>
                    <a:pt x="120" y="96"/>
                  </a:cubicBezTo>
                  <a:cubicBezTo>
                    <a:pt x="192" y="40"/>
                    <a:pt x="352" y="0"/>
                    <a:pt x="456" y="0"/>
                  </a:cubicBezTo>
                  <a:cubicBezTo>
                    <a:pt x="560" y="0"/>
                    <a:pt x="680" y="16"/>
                    <a:pt x="744" y="96"/>
                  </a:cubicBezTo>
                  <a:cubicBezTo>
                    <a:pt x="808" y="176"/>
                    <a:pt x="840" y="392"/>
                    <a:pt x="840" y="480"/>
                  </a:cubicBezTo>
                  <a:cubicBezTo>
                    <a:pt x="840" y="568"/>
                    <a:pt x="784" y="576"/>
                    <a:pt x="744" y="624"/>
                  </a:cubicBezTo>
                  <a:cubicBezTo>
                    <a:pt x="704" y="672"/>
                    <a:pt x="624" y="744"/>
                    <a:pt x="600" y="768"/>
                  </a:cubicBezTo>
                </a:path>
              </a:pathLst>
            </a:custGeom>
            <a:noFill/>
            <a:ln w="38100" cap="flat" cmpd="sng">
              <a:solidFill>
                <a:srgbClr val="0070C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838200" y="4419600"/>
            <a:ext cx="1604963" cy="2255838"/>
            <a:chOff x="762000" y="1371600"/>
            <a:chExt cx="1604963" cy="2255838"/>
          </a:xfrm>
        </p:grpSpPr>
        <p:grpSp>
          <p:nvGrpSpPr>
            <p:cNvPr id="25611" name="Group 32"/>
            <p:cNvGrpSpPr>
              <a:grpSpLocks/>
            </p:cNvGrpSpPr>
            <p:nvPr/>
          </p:nvGrpSpPr>
          <p:grpSpPr bwMode="auto">
            <a:xfrm>
              <a:off x="762000" y="1371600"/>
              <a:ext cx="1604963" cy="2255838"/>
              <a:chOff x="480" y="912"/>
              <a:chExt cx="1011" cy="1421"/>
            </a:xfrm>
          </p:grpSpPr>
          <p:grpSp>
            <p:nvGrpSpPr>
              <p:cNvPr id="25614" name="Group 28"/>
              <p:cNvGrpSpPr>
                <a:grpSpLocks/>
              </p:cNvGrpSpPr>
              <p:nvPr/>
            </p:nvGrpSpPr>
            <p:grpSpPr bwMode="auto">
              <a:xfrm>
                <a:off x="480" y="912"/>
                <a:ext cx="1008" cy="1152"/>
                <a:chOff x="480" y="912"/>
                <a:chExt cx="1008" cy="1056"/>
              </a:xfrm>
            </p:grpSpPr>
            <p:grpSp>
              <p:nvGrpSpPr>
                <p:cNvPr id="25616" name="Group 9"/>
                <p:cNvGrpSpPr>
                  <a:grpSpLocks/>
                </p:cNvGrpSpPr>
                <p:nvPr/>
              </p:nvGrpSpPr>
              <p:grpSpPr bwMode="auto">
                <a:xfrm>
                  <a:off x="480" y="912"/>
                  <a:ext cx="1008" cy="1056"/>
                  <a:chOff x="1584" y="2832"/>
                  <a:chExt cx="1008" cy="576"/>
                </a:xfrm>
              </p:grpSpPr>
              <p:sp>
                <p:nvSpPr>
                  <p:cNvPr id="2767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832"/>
                    <a:ext cx="1008" cy="576"/>
                  </a:xfrm>
                  <a:prstGeom prst="ellips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767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976"/>
                    <a:ext cx="624" cy="240"/>
                  </a:xfrm>
                  <a:prstGeom prst="ellips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5617" name="Group 27"/>
                <p:cNvGrpSpPr>
                  <a:grpSpLocks/>
                </p:cNvGrpSpPr>
                <p:nvPr/>
              </p:nvGrpSpPr>
              <p:grpSpPr bwMode="auto">
                <a:xfrm>
                  <a:off x="768" y="1680"/>
                  <a:ext cx="480" cy="192"/>
                  <a:chOff x="768" y="1728"/>
                  <a:chExt cx="480" cy="192"/>
                </a:xfrm>
              </p:grpSpPr>
              <p:sp>
                <p:nvSpPr>
                  <p:cNvPr id="2766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728"/>
                    <a:ext cx="240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766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08" y="1728"/>
                    <a:ext cx="240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766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728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7669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56" y="1728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810080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27663" name="Text Box 29"/>
              <p:cNvSpPr txBox="1">
                <a:spLocks noChangeArrowheads="1"/>
              </p:cNvSpPr>
              <p:nvPr/>
            </p:nvSpPr>
            <p:spPr bwMode="auto">
              <a:xfrm>
                <a:off x="569" y="2141"/>
                <a:ext cx="92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K</a:t>
                </a:r>
                <a:r>
                  <a:rPr lang="en-US" altLang="zh-CN" sz="14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  <a:r>
                  <a:rPr lang="zh-CN" altLang="en-US" sz="1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的环面嵌入</a:t>
                </a:r>
              </a:p>
            </p:txBody>
          </p:sp>
        </p:grpSp>
        <p:sp>
          <p:nvSpPr>
            <p:cNvPr id="27660" name="任意多边形 1"/>
            <p:cNvSpPr>
              <a:spLocks/>
            </p:cNvSpPr>
            <p:nvPr/>
          </p:nvSpPr>
          <p:spPr bwMode="auto">
            <a:xfrm>
              <a:off x="1312863" y="2579688"/>
              <a:ext cx="376237" cy="639762"/>
            </a:xfrm>
            <a:custGeom>
              <a:avLst/>
              <a:gdLst>
                <a:gd name="T0" fmla="*/ 284866 w 375345"/>
                <a:gd name="T1" fmla="*/ 180862 h 639340"/>
                <a:gd name="T2" fmla="*/ 190862 w 375345"/>
                <a:gd name="T3" fmla="*/ 1400 h 639340"/>
                <a:gd name="T4" fmla="*/ 2854 w 375345"/>
                <a:gd name="T5" fmla="*/ 266320 h 639340"/>
                <a:gd name="T6" fmla="*/ 96858 w 375345"/>
                <a:gd name="T7" fmla="*/ 633789 h 639340"/>
                <a:gd name="T8" fmla="*/ 353232 w 375345"/>
                <a:gd name="T9" fmla="*/ 488510 h 639340"/>
                <a:gd name="T10" fmla="*/ 361778 w 375345"/>
                <a:gd name="T11" fmla="*/ 497056 h 639340"/>
                <a:gd name="T12" fmla="*/ 353232 w 375345"/>
                <a:gd name="T13" fmla="*/ 497056 h 6393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5345" h="639340">
                  <a:moveTo>
                    <a:pt x="284866" y="180862"/>
                  </a:moveTo>
                  <a:cubicBezTo>
                    <a:pt x="261365" y="84009"/>
                    <a:pt x="237864" y="-12843"/>
                    <a:pt x="190862" y="1400"/>
                  </a:cubicBezTo>
                  <a:cubicBezTo>
                    <a:pt x="143860" y="15643"/>
                    <a:pt x="18521" y="160922"/>
                    <a:pt x="2854" y="266320"/>
                  </a:cubicBezTo>
                  <a:cubicBezTo>
                    <a:pt x="-12813" y="371718"/>
                    <a:pt x="38462" y="596757"/>
                    <a:pt x="96858" y="633789"/>
                  </a:cubicBezTo>
                  <a:cubicBezTo>
                    <a:pt x="155254" y="670821"/>
                    <a:pt x="309079" y="511299"/>
                    <a:pt x="353232" y="488510"/>
                  </a:cubicBezTo>
                  <a:cubicBezTo>
                    <a:pt x="397385" y="465721"/>
                    <a:pt x="361778" y="495632"/>
                    <a:pt x="361778" y="497056"/>
                  </a:cubicBezTo>
                  <a:cubicBezTo>
                    <a:pt x="361778" y="498480"/>
                    <a:pt x="340413" y="498480"/>
                    <a:pt x="353232" y="497056"/>
                  </a:cubicBezTo>
                </a:path>
              </a:pathLst>
            </a:cu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61" name="任意多边形 2"/>
            <p:cNvSpPr>
              <a:spLocks/>
            </p:cNvSpPr>
            <p:nvPr/>
          </p:nvSpPr>
          <p:spPr bwMode="auto">
            <a:xfrm>
              <a:off x="903288" y="1612900"/>
              <a:ext cx="1328737" cy="1087438"/>
            </a:xfrm>
            <a:custGeom>
              <a:avLst/>
              <a:gdLst>
                <a:gd name="T0" fmla="*/ 301091 w 1327782"/>
                <a:gd name="T1" fmla="*/ 1071096 h 1088188"/>
                <a:gd name="T2" fmla="*/ 1988 w 1327782"/>
                <a:gd name="T3" fmla="*/ 677990 h 1088188"/>
                <a:gd name="T4" fmla="*/ 198541 w 1327782"/>
                <a:gd name="T5" fmla="*/ 148151 h 1088188"/>
                <a:gd name="T6" fmla="*/ 711289 w 1327782"/>
                <a:gd name="T7" fmla="*/ 2872 h 1088188"/>
                <a:gd name="T8" fmla="*/ 1164216 w 1327782"/>
                <a:gd name="T9" fmla="*/ 242154 h 1088188"/>
                <a:gd name="T10" fmla="*/ 1326586 w 1327782"/>
                <a:gd name="T11" fmla="*/ 643807 h 1088188"/>
                <a:gd name="T12" fmla="*/ 1095850 w 1327782"/>
                <a:gd name="T13" fmla="*/ 1088188 h 10881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27782" h="1088188">
                  <a:moveTo>
                    <a:pt x="301091" y="1071096"/>
                  </a:moveTo>
                  <a:cubicBezTo>
                    <a:pt x="160085" y="951455"/>
                    <a:pt x="19080" y="831814"/>
                    <a:pt x="1988" y="677990"/>
                  </a:cubicBezTo>
                  <a:cubicBezTo>
                    <a:pt x="-15104" y="524166"/>
                    <a:pt x="80324" y="260671"/>
                    <a:pt x="198541" y="148151"/>
                  </a:cubicBezTo>
                  <a:cubicBezTo>
                    <a:pt x="316758" y="35631"/>
                    <a:pt x="550343" y="-12795"/>
                    <a:pt x="711289" y="2872"/>
                  </a:cubicBezTo>
                  <a:cubicBezTo>
                    <a:pt x="872235" y="18539"/>
                    <a:pt x="1061667" y="135331"/>
                    <a:pt x="1164216" y="242154"/>
                  </a:cubicBezTo>
                  <a:cubicBezTo>
                    <a:pt x="1266766" y="348976"/>
                    <a:pt x="1337980" y="502801"/>
                    <a:pt x="1326586" y="643807"/>
                  </a:cubicBezTo>
                  <a:cubicBezTo>
                    <a:pt x="1315192" y="784813"/>
                    <a:pt x="1141428" y="1012700"/>
                    <a:pt x="1095850" y="1088188"/>
                  </a:cubicBezTo>
                </a:path>
              </a:pathLst>
            </a:cu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6" grpId="0"/>
      <p:bldP spid="799747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3C1B596-4315-4F3E-B219-9E8B6399B66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 Box 56"/>
          <p:cNvSpPr txBox="1">
            <a:spLocks noChangeArrowheads="1"/>
          </p:cNvSpPr>
          <p:nvPr/>
        </p:nvSpPr>
        <p:spPr bwMode="auto">
          <a:xfrm>
            <a:off x="457200" y="917575"/>
            <a:ext cx="7696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2B51AA"/>
                </a:solidFill>
              </a:rPr>
              <a:t>3.3) </a:t>
            </a:r>
            <a:r>
              <a:rPr lang="zh-CN" altLang="en-US" dirty="0">
                <a:solidFill>
                  <a:srgbClr val="2B51AA"/>
                </a:solidFill>
              </a:rPr>
              <a:t>图的曲面嵌入矩形表示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endParaRPr lang="zh-CN" altLang="en-US" dirty="0">
              <a:solidFill>
                <a:srgbClr val="2B51AA"/>
              </a:solidFill>
            </a:endParaRP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2895600" y="3722688"/>
            <a:ext cx="34432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sz="20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 </a:t>
            </a: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K</a:t>
            </a:r>
            <a:r>
              <a:rPr lang="en-US" altLang="zh-CN" sz="20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3, 3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sz="20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7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的环面嵌入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239000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4257675"/>
            <a:ext cx="1939925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3082925" y="6348413"/>
            <a:ext cx="24447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sz="20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Klein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瓶嵌入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30713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047CAC8-3B7E-4A8A-8C1C-77803C4ADF9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1803" name="Text Box 11"/>
          <p:cNvSpPr txBox="1">
            <a:spLocks noChangeArrowheads="1"/>
          </p:cNvSpPr>
          <p:nvPr/>
        </p:nvSpPr>
        <p:spPr bwMode="auto">
          <a:xfrm>
            <a:off x="466725" y="884238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四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凸多面体与平面图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1804" name="Text Box 12"/>
          <p:cNvSpPr txBox="1">
            <a:spLocks noChangeArrowheads="1"/>
          </p:cNvSpPr>
          <p:nvPr/>
        </p:nvSpPr>
        <p:spPr bwMode="auto">
          <a:xfrm>
            <a:off x="422275" y="1471433"/>
            <a:ext cx="8299450" cy="1200329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00"/>
                </a:solidFill>
              </a:rPr>
              <a:t>定义</a:t>
            </a:r>
            <a:r>
              <a:rPr lang="en-US" altLang="zh-CN" sz="2400" dirty="0">
                <a:solidFill>
                  <a:srgbClr val="FF6600"/>
                </a:solidFill>
              </a:rPr>
              <a:t>2</a:t>
            </a:r>
            <a:r>
              <a:rPr lang="zh-CN" altLang="en-US" sz="2400" dirty="0" smtClean="0">
                <a:solidFill>
                  <a:srgbClr val="FF6600"/>
                </a:solidFill>
              </a:rPr>
              <a:t> </a:t>
            </a:r>
            <a:r>
              <a:rPr lang="zh-CN" altLang="en-US" sz="2400" dirty="0" smtClean="0"/>
              <a:t>一个</a:t>
            </a:r>
            <a:r>
              <a:rPr lang="zh-CN" altLang="en-US" sz="2400" dirty="0" smtClean="0">
                <a:solidFill>
                  <a:srgbClr val="FFFF00"/>
                </a:solidFill>
              </a:rPr>
              <a:t>多面体</a:t>
            </a:r>
            <a:r>
              <a:rPr lang="en-US" altLang="zh-CN" sz="2400" dirty="0"/>
              <a:t>(</a:t>
            </a:r>
            <a:r>
              <a:rPr lang="en-US" altLang="zh-CN" sz="2400" b="0" dirty="0"/>
              <a:t>polyhedron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由若干个多边形沿着边粘起来的一个封闭的表面所围的立体</a:t>
            </a:r>
            <a:r>
              <a:rPr lang="en-US" altLang="zh-CN" sz="2400" dirty="0" smtClean="0">
                <a:solidFill>
                  <a:srgbClr val="FFFF00"/>
                </a:solidFill>
              </a:rPr>
              <a:t>. </a:t>
            </a:r>
            <a:r>
              <a:rPr lang="zh-CN" altLang="en-US" sz="2400" dirty="0" smtClean="0"/>
              <a:t>多面体</a:t>
            </a:r>
            <a:r>
              <a:rPr lang="zh-CN" altLang="en-US" sz="2400" dirty="0"/>
              <a:t>称为</a:t>
            </a:r>
            <a:r>
              <a:rPr lang="zh-CN" altLang="en-US" sz="2400" dirty="0" smtClean="0">
                <a:solidFill>
                  <a:srgbClr val="FFFF00"/>
                </a:solidFill>
              </a:rPr>
              <a:t>凸的</a:t>
            </a:r>
            <a:r>
              <a:rPr lang="en-US" altLang="zh-CN" sz="2400" dirty="0" smtClean="0"/>
              <a:t>(</a:t>
            </a:r>
            <a:r>
              <a:rPr lang="en-US" altLang="zh-CN" sz="2400" b="0" dirty="0" smtClean="0"/>
              <a:t>convex</a:t>
            </a:r>
            <a:r>
              <a:rPr lang="en-US" altLang="zh-CN" sz="2400" dirty="0" smtClean="0"/>
              <a:t>), </a:t>
            </a:r>
            <a:r>
              <a:rPr lang="zh-CN" altLang="en-US" sz="2400" dirty="0" smtClean="0"/>
              <a:t>如果在体上任取两点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其连线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直线段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包含在体上</a:t>
            </a:r>
          </a:p>
        </p:txBody>
      </p:sp>
      <p:sp>
        <p:nvSpPr>
          <p:cNvPr id="801805" name="Text Box 13"/>
          <p:cNvSpPr txBox="1">
            <a:spLocks noChangeArrowheads="1"/>
          </p:cNvSpPr>
          <p:nvPr/>
        </p:nvSpPr>
        <p:spPr bwMode="auto">
          <a:xfrm>
            <a:off x="422275" y="3589338"/>
            <a:ext cx="82899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凸多面体的平面图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把一个凸多面体画在平面上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得到一个对应的平面图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该平面图称为该凸多面体的平面图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22275" y="4470400"/>
            <a:ext cx="7697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2B51AA"/>
                </a:solidFill>
              </a:rPr>
              <a:t>1. </a:t>
            </a:r>
            <a:r>
              <a:rPr lang="zh-CN" altLang="en-US" dirty="0">
                <a:solidFill>
                  <a:srgbClr val="2B51AA"/>
                </a:solidFill>
              </a:rPr>
              <a:t>正多面体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4981575"/>
            <a:ext cx="10763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4981575"/>
            <a:ext cx="10668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981575"/>
            <a:ext cx="10668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4981575"/>
            <a:ext cx="10287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5000625"/>
            <a:ext cx="9715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39750" y="6091238"/>
            <a:ext cx="1520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正四面体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2144713" y="6091238"/>
            <a:ext cx="15192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正六面体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668713" y="6070600"/>
            <a:ext cx="15192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正八面体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132388" y="6065838"/>
            <a:ext cx="15795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正十二面体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656388" y="6051550"/>
            <a:ext cx="15795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正二十面体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22275" y="2714625"/>
            <a:ext cx="8289925" cy="8318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5 </a:t>
            </a:r>
            <a:r>
              <a:rPr lang="en-US" altLang="zh-CN" dirty="0" smtClean="0"/>
              <a:t>(Steinitz’s Theorem, 1922):  </a:t>
            </a:r>
            <a:r>
              <a:rPr lang="zh-CN" altLang="en-US" dirty="0" smtClean="0"/>
              <a:t>每个凸多面体能够形成一个</a:t>
            </a:r>
            <a:r>
              <a:rPr lang="en-US" altLang="zh-CN" dirty="0" smtClean="0"/>
              <a:t>3-</a:t>
            </a:r>
            <a:r>
              <a:rPr lang="zh-CN" altLang="en-US" dirty="0" smtClean="0"/>
              <a:t>连通的平面图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反之亦然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37" y="76972"/>
            <a:ext cx="3333750" cy="286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1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1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1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1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1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1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3" grpId="0"/>
      <p:bldP spid="801804" grpId="0" animBg="1"/>
      <p:bldP spid="801805" grpId="0"/>
      <p:bldP spid="7" grpId="0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65B978A-8033-458C-A6E2-C45AB00359E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25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2822" name="Text Box 6"/>
          <p:cNvSpPr txBox="1">
            <a:spLocks noChangeArrowheads="1"/>
          </p:cNvSpPr>
          <p:nvPr/>
        </p:nvSpPr>
        <p:spPr bwMode="auto">
          <a:xfrm>
            <a:off x="476250" y="2830513"/>
            <a:ext cx="805815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6 </a:t>
            </a:r>
            <a:r>
              <a:rPr lang="zh-CN" altLang="en-US" dirty="0" smtClean="0"/>
              <a:t>存在且只存在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种正多面体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它们是正四、六、八、十二、二十面体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2823" name="Text Box 7"/>
              <p:cNvSpPr txBox="1">
                <a:spLocks noChangeArrowheads="1"/>
              </p:cNvSpPr>
              <p:nvPr/>
            </p:nvSpPr>
            <p:spPr bwMode="auto">
              <a:xfrm>
                <a:off x="476250" y="3738563"/>
                <a:ext cx="8058150" cy="1200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lang="zh-CN" altLang="en-US" sz="2400" dirty="0">
                    <a:solidFill>
                      <a:srgbClr val="2B51AA"/>
                    </a:solidFill>
                  </a:rPr>
                  <a:t>证明</a:t>
                </a:r>
                <a:r>
                  <a:rPr lang="en-US" altLang="zh-CN" sz="2400" dirty="0">
                    <a:solidFill>
                      <a:srgbClr val="2B51AA"/>
                    </a:solidFill>
                  </a:rPr>
                  <a:t>: </a:t>
                </a:r>
                <a:r>
                  <a:rPr lang="zh-CN" altLang="en-US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任取一个正</a:t>
                </a:r>
                <a14:m>
                  <m:oMath xmlns:m="http://schemas.openxmlformats.org/officeDocument/2006/math">
                    <m:r>
                      <a:rPr lang="zh-CN" altLang="ru-RU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zh-CN" altLang="en-US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面体</a:t>
                </a:r>
                <a:r>
                  <a:rPr lang="en-US" altLang="zh-CN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其顶点数、棱数分别是</a:t>
                </a:r>
                <a:r>
                  <a:rPr lang="en-US" altLang="zh-CN" sz="24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+mn-lt"/>
                  </a:rPr>
                  <a:t>n</a:t>
                </a:r>
                <a:r>
                  <a:rPr lang="zh-CN" altLang="en-US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和</a:t>
                </a:r>
                <a:r>
                  <a:rPr lang="en-US" altLang="zh-CN" sz="24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+mn-lt"/>
                  </a:rPr>
                  <a:t>m</a:t>
                </a:r>
                <a:r>
                  <a:rPr lang="en-US" altLang="zh-CN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.</a:t>
                </a:r>
                <a:r>
                  <a:rPr lang="zh-CN" altLang="en-US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对应的平面图是一个每个面次</a:t>
                </a:r>
                <a:r>
                  <a:rPr lang="en-US" altLang="zh-CN" sz="24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度</a:t>
                </a:r>
                <a:r>
                  <a:rPr lang="en-US" altLang="zh-CN" sz="24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数为</a:t>
                </a:r>
                <a:r>
                  <a:rPr lang="en-US" altLang="zh-CN" sz="2400" i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altLang="zh-CN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顶点度数为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latin typeface="+mn-lt"/>
                  </a:rPr>
                  <a:t>r</a:t>
                </a:r>
                <a:r>
                  <a:rPr lang="zh-CN" altLang="en-US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的简单平面正则图</a:t>
                </a:r>
                <a:r>
                  <a:rPr lang="en-US" altLang="zh-CN" sz="24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+mn-lt"/>
                  </a:rPr>
                  <a:t>G</a:t>
                </a:r>
                <a:r>
                  <a:rPr lang="en-US" altLang="zh-CN" sz="2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宋体" panose="02010600030101010101" pitchFamily="2" charset="-122"/>
                  </a:rPr>
                  <a:t>.</a:t>
                </a:r>
                <a:endParaRPr lang="ru-RU" altLang="zh-CN" sz="2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0282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250" y="3738563"/>
                <a:ext cx="8058150" cy="1200150"/>
              </a:xfrm>
              <a:prstGeom prst="rect">
                <a:avLst/>
              </a:prstGeom>
              <a:blipFill>
                <a:blip r:embed="rId3"/>
                <a:stretch>
                  <a:fillRect l="-1135" t="-5584" b="-111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457200" y="977900"/>
            <a:ext cx="8077200" cy="1200150"/>
          </a:xfrm>
          <a:prstGeom prst="rect">
            <a:avLst/>
          </a:prstGeom>
          <a:solidFill>
            <a:srgbClr val="10203A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古希腊哲学家柏拉图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429-347 B.C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的朋友泰阿泰德发现了正多面体并告诉了柏拉图</a:t>
            </a:r>
            <a:r>
              <a:rPr lang="en-US" altLang="zh-CN" dirty="0" smtClean="0"/>
              <a:t>,  </a:t>
            </a:r>
            <a:r>
              <a:rPr lang="zh-CN" altLang="en-US" dirty="0" smtClean="0"/>
              <a:t>柏拉图将这其写在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蒂迈欧篇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所以正多面体也被称为</a:t>
            </a:r>
            <a:r>
              <a:rPr lang="zh-CN" altLang="en-US" dirty="0" smtClean="0">
                <a:solidFill>
                  <a:srgbClr val="FFFF00"/>
                </a:solidFill>
              </a:rPr>
              <a:t>柏拉图立体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Platonic solid</a:t>
            </a:r>
            <a:r>
              <a:rPr lang="en-US" altLang="zh-CN" dirty="0" smtClean="0"/>
              <a:t>).</a:t>
            </a:r>
            <a:endParaRPr lang="zh-CN" altLang="en-US" dirty="0" smtClean="0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457200" y="2233613"/>
            <a:ext cx="8077200" cy="4619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问题</a:t>
            </a:r>
            <a:r>
              <a:rPr lang="en-US" altLang="zh-CN" dirty="0"/>
              <a:t>: </a:t>
            </a:r>
            <a:r>
              <a:rPr lang="zh-CN" altLang="en-US" dirty="0"/>
              <a:t>正多面体有多少种呢</a:t>
            </a:r>
            <a:r>
              <a:rPr lang="en-US" altLang="zh-CN" dirty="0"/>
              <a:t>? </a:t>
            </a:r>
            <a:endParaRPr lang="zh-CN" altLang="en-US" dirty="0"/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533400" y="5057775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由次数公式得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104512"/>
              </p:ext>
            </p:extLst>
          </p:nvPr>
        </p:nvGraphicFramePr>
        <p:xfrm>
          <a:off x="3048000" y="5133975"/>
          <a:ext cx="1676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4" imgW="837836" imgH="203112" progId="Equation.DSMT4">
                  <p:embed/>
                </p:oleObj>
              </mc:Choice>
              <mc:Fallback>
                <p:oleObj name="Equation" r:id="rId4" imgW="837836" imgH="203112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33975"/>
                        <a:ext cx="1676400" cy="358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53"/>
          <p:cNvSpPr txBox="1">
            <a:spLocks noChangeArrowheads="1"/>
          </p:cNvSpPr>
          <p:nvPr/>
        </p:nvSpPr>
        <p:spPr bwMode="auto">
          <a:xfrm>
            <a:off x="533400" y="5667375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由握手定理得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003358"/>
              </p:ext>
            </p:extLst>
          </p:nvPr>
        </p:nvGraphicFramePr>
        <p:xfrm>
          <a:off x="3048000" y="5743575"/>
          <a:ext cx="1778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6" imgW="888614" imgH="203112" progId="Equation.DSMT4">
                  <p:embed/>
                </p:oleObj>
              </mc:Choice>
              <mc:Fallback>
                <p:oleObj name="Equation" r:id="rId6" imgW="888614" imgH="203112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43575"/>
                        <a:ext cx="1778000" cy="358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22" grpId="0" animBg="1"/>
      <p:bldP spid="802823" grpId="0"/>
      <p:bldP spid="61" grpId="0" animBg="1"/>
      <p:bldP spid="62" grpId="0" animBg="1"/>
      <p:bldP spid="63" grpId="0"/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2DE2BBB-AF97-4B90-9865-51B3E21EDFA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26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3843" name="Text Box 3"/>
          <p:cNvSpPr txBox="1">
            <a:spLocks noChangeArrowheads="1"/>
          </p:cNvSpPr>
          <p:nvPr/>
        </p:nvSpPr>
        <p:spPr bwMode="auto">
          <a:xfrm>
            <a:off x="609600" y="1173163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以上两等式中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zh-CN" i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 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≥3, r ≥3.</a:t>
            </a:r>
          </a:p>
        </p:txBody>
      </p:sp>
      <p:sp>
        <p:nvSpPr>
          <p:cNvPr id="803895" name="Text Box 55"/>
          <p:cNvSpPr txBox="1">
            <a:spLocks noChangeArrowheads="1"/>
          </p:cNvSpPr>
          <p:nvPr/>
        </p:nvSpPr>
        <p:spPr bwMode="auto">
          <a:xfrm>
            <a:off x="609600" y="1782763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80389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247440"/>
              </p:ext>
            </p:extLst>
          </p:nvPr>
        </p:nvGraphicFramePr>
        <p:xfrm>
          <a:off x="2971800" y="1706563"/>
          <a:ext cx="3327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name="Equation" r:id="rId3" imgW="1663700" imgH="393700" progId="Equation.DSMT4">
                  <p:embed/>
                </p:oleObj>
              </mc:Choice>
              <mc:Fallback>
                <p:oleObj name="Equation" r:id="rId3" imgW="1663700" imgH="3937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06563"/>
                        <a:ext cx="3327400" cy="695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97" name="Text Box 57"/>
          <p:cNvSpPr txBox="1">
            <a:spLocks noChangeArrowheads="1"/>
          </p:cNvSpPr>
          <p:nvPr/>
        </p:nvSpPr>
        <p:spPr bwMode="auto">
          <a:xfrm>
            <a:off x="609600" y="2620963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代入欧拉公式得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80389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38350"/>
              </p:ext>
            </p:extLst>
          </p:nvPr>
        </p:nvGraphicFramePr>
        <p:xfrm>
          <a:off x="2743200" y="3230563"/>
          <a:ext cx="3225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name="Equation" r:id="rId5" imgW="1612900" imgH="228600" progId="Equation.DSMT4">
                  <p:embed/>
                </p:oleObj>
              </mc:Choice>
              <mc:Fallback>
                <p:oleObj name="Equation" r:id="rId5" imgW="1612900" imgH="2286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30563"/>
                        <a:ext cx="3225800" cy="4048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99" name="Text Box 59"/>
          <p:cNvSpPr txBox="1">
            <a:spLocks noChangeArrowheads="1"/>
          </p:cNvSpPr>
          <p:nvPr/>
        </p:nvSpPr>
        <p:spPr bwMode="auto">
          <a:xfrm>
            <a:off x="612775" y="3843338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(4)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80390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249373"/>
              </p:ext>
            </p:extLst>
          </p:nvPr>
        </p:nvGraphicFramePr>
        <p:xfrm>
          <a:off x="2209800" y="3913188"/>
          <a:ext cx="36576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Equation" r:id="rId7" imgW="1828800" imgH="203200" progId="Equation.DSMT4">
                  <p:embed/>
                </p:oleObj>
              </mc:Choice>
              <mc:Fallback>
                <p:oleObj name="Equation" r:id="rId7" imgW="1828800" imgH="2032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13188"/>
                        <a:ext cx="3657600" cy="3603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15950" y="5005388"/>
            <a:ext cx="7689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于是得不等式组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190651"/>
              </p:ext>
            </p:extLst>
          </p:nvPr>
        </p:nvGraphicFramePr>
        <p:xfrm>
          <a:off x="3367088" y="4606925"/>
          <a:ext cx="23336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1" name="Equation" r:id="rId9" imgW="1168400" imgH="711200" progId="Equation.DSMT4">
                  <p:embed/>
                </p:oleObj>
              </mc:Choice>
              <mc:Fallback>
                <p:oleObj name="Equation" r:id="rId9" imgW="1168400" imgH="71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4606925"/>
                        <a:ext cx="2333625" cy="1260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3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3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3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3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3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3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3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3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3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3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/>
      <p:bldP spid="803895" grpId="0"/>
      <p:bldP spid="803897" grpId="0"/>
      <p:bldP spid="803899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5490529-55AD-4E2F-B809-52357A33180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4875" name="Text Box 11"/>
          <p:cNvSpPr txBox="1">
            <a:spLocks noChangeArrowheads="1"/>
          </p:cNvSpPr>
          <p:nvPr/>
        </p:nvSpPr>
        <p:spPr bwMode="auto">
          <a:xfrm>
            <a:off x="698500" y="1057275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不等式组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(5)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的正整数解恰有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pSp>
        <p:nvGrpSpPr>
          <p:cNvPr id="805168" name="Group 304"/>
          <p:cNvGrpSpPr>
            <a:grpSpLocks/>
          </p:cNvGrpSpPr>
          <p:nvPr/>
        </p:nvGrpSpPr>
        <p:grpSpPr bwMode="auto">
          <a:xfrm>
            <a:off x="1066800" y="1752600"/>
            <a:ext cx="5791200" cy="2428875"/>
            <a:chOff x="336" y="1584"/>
            <a:chExt cx="4512" cy="1530"/>
          </a:xfrm>
        </p:grpSpPr>
        <p:sp>
          <p:nvSpPr>
            <p:cNvPr id="32775" name="Rectangle 98"/>
            <p:cNvSpPr>
              <a:spLocks noChangeArrowheads="1"/>
            </p:cNvSpPr>
            <p:nvPr/>
          </p:nvSpPr>
          <p:spPr bwMode="auto">
            <a:xfrm>
              <a:off x="3217" y="2839"/>
              <a:ext cx="1631" cy="27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正二十面体</a:t>
              </a:r>
            </a:p>
          </p:txBody>
        </p:sp>
        <p:sp>
          <p:nvSpPr>
            <p:cNvPr id="32776" name="Rectangle 97"/>
            <p:cNvSpPr>
              <a:spLocks noChangeArrowheads="1"/>
            </p:cNvSpPr>
            <p:nvPr/>
          </p:nvSpPr>
          <p:spPr bwMode="auto">
            <a:xfrm>
              <a:off x="2747" y="2839"/>
              <a:ext cx="470" cy="27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20</a:t>
              </a:r>
            </a:p>
          </p:txBody>
        </p:sp>
        <p:sp>
          <p:nvSpPr>
            <p:cNvPr id="32777" name="Rectangle 96"/>
            <p:cNvSpPr>
              <a:spLocks noChangeArrowheads="1"/>
            </p:cNvSpPr>
            <p:nvPr/>
          </p:nvSpPr>
          <p:spPr bwMode="auto">
            <a:xfrm>
              <a:off x="2256" y="2839"/>
              <a:ext cx="491" cy="27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30</a:t>
              </a:r>
            </a:p>
          </p:txBody>
        </p:sp>
        <p:sp>
          <p:nvSpPr>
            <p:cNvPr id="32778" name="Rectangle 95"/>
            <p:cNvSpPr>
              <a:spLocks noChangeArrowheads="1"/>
            </p:cNvSpPr>
            <p:nvPr/>
          </p:nvSpPr>
          <p:spPr bwMode="auto">
            <a:xfrm>
              <a:off x="1770" y="2839"/>
              <a:ext cx="486" cy="27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12</a:t>
              </a:r>
            </a:p>
          </p:txBody>
        </p:sp>
        <p:sp>
          <p:nvSpPr>
            <p:cNvPr id="32779" name="Rectangle 94"/>
            <p:cNvSpPr>
              <a:spLocks noChangeArrowheads="1"/>
            </p:cNvSpPr>
            <p:nvPr/>
          </p:nvSpPr>
          <p:spPr bwMode="auto">
            <a:xfrm>
              <a:off x="1392" y="2839"/>
              <a:ext cx="377" cy="27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32780" name="Rectangle 93"/>
            <p:cNvSpPr>
              <a:spLocks noChangeArrowheads="1"/>
            </p:cNvSpPr>
            <p:nvPr/>
          </p:nvSpPr>
          <p:spPr bwMode="auto">
            <a:xfrm>
              <a:off x="1016" y="2839"/>
              <a:ext cx="376" cy="27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32781" name="Rectangle 92"/>
            <p:cNvSpPr>
              <a:spLocks noChangeArrowheads="1"/>
            </p:cNvSpPr>
            <p:nvPr/>
          </p:nvSpPr>
          <p:spPr bwMode="auto">
            <a:xfrm>
              <a:off x="336" y="2839"/>
              <a:ext cx="680" cy="27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32782" name="Rectangle 91"/>
            <p:cNvSpPr>
              <a:spLocks noChangeArrowheads="1"/>
            </p:cNvSpPr>
            <p:nvPr/>
          </p:nvSpPr>
          <p:spPr bwMode="auto">
            <a:xfrm>
              <a:off x="3217" y="2592"/>
              <a:ext cx="1631" cy="247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正八面体</a:t>
              </a:r>
            </a:p>
          </p:txBody>
        </p:sp>
        <p:sp>
          <p:nvSpPr>
            <p:cNvPr id="32783" name="Rectangle 90"/>
            <p:cNvSpPr>
              <a:spLocks noChangeArrowheads="1"/>
            </p:cNvSpPr>
            <p:nvPr/>
          </p:nvSpPr>
          <p:spPr bwMode="auto">
            <a:xfrm>
              <a:off x="2747" y="2592"/>
              <a:ext cx="470" cy="247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32784" name="Rectangle 89"/>
            <p:cNvSpPr>
              <a:spLocks noChangeArrowheads="1"/>
            </p:cNvSpPr>
            <p:nvPr/>
          </p:nvSpPr>
          <p:spPr bwMode="auto">
            <a:xfrm>
              <a:off x="2256" y="2592"/>
              <a:ext cx="491" cy="247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12</a:t>
              </a:r>
            </a:p>
          </p:txBody>
        </p:sp>
        <p:sp>
          <p:nvSpPr>
            <p:cNvPr id="32785" name="Rectangle 88"/>
            <p:cNvSpPr>
              <a:spLocks noChangeArrowheads="1"/>
            </p:cNvSpPr>
            <p:nvPr/>
          </p:nvSpPr>
          <p:spPr bwMode="auto">
            <a:xfrm>
              <a:off x="1770" y="2592"/>
              <a:ext cx="486" cy="247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32786" name="Rectangle 87"/>
            <p:cNvSpPr>
              <a:spLocks noChangeArrowheads="1"/>
            </p:cNvSpPr>
            <p:nvPr/>
          </p:nvSpPr>
          <p:spPr bwMode="auto">
            <a:xfrm>
              <a:off x="1392" y="2592"/>
              <a:ext cx="377" cy="247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32787" name="Rectangle 86"/>
            <p:cNvSpPr>
              <a:spLocks noChangeArrowheads="1"/>
            </p:cNvSpPr>
            <p:nvPr/>
          </p:nvSpPr>
          <p:spPr bwMode="auto">
            <a:xfrm>
              <a:off x="1016" y="2592"/>
              <a:ext cx="376" cy="247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32788" name="Rectangle 85"/>
            <p:cNvSpPr>
              <a:spLocks noChangeArrowheads="1"/>
            </p:cNvSpPr>
            <p:nvPr/>
          </p:nvSpPr>
          <p:spPr bwMode="auto">
            <a:xfrm>
              <a:off x="336" y="2592"/>
              <a:ext cx="680" cy="247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32789" name="Rectangle 84"/>
            <p:cNvSpPr>
              <a:spLocks noChangeArrowheads="1"/>
            </p:cNvSpPr>
            <p:nvPr/>
          </p:nvSpPr>
          <p:spPr bwMode="auto">
            <a:xfrm>
              <a:off x="3217" y="2351"/>
              <a:ext cx="1631" cy="241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正十二面体</a:t>
              </a:r>
            </a:p>
          </p:txBody>
        </p:sp>
        <p:sp>
          <p:nvSpPr>
            <p:cNvPr id="32790" name="Rectangle 83"/>
            <p:cNvSpPr>
              <a:spLocks noChangeArrowheads="1"/>
            </p:cNvSpPr>
            <p:nvPr/>
          </p:nvSpPr>
          <p:spPr bwMode="auto">
            <a:xfrm>
              <a:off x="2747" y="2351"/>
              <a:ext cx="470" cy="241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12</a:t>
              </a:r>
            </a:p>
          </p:txBody>
        </p:sp>
        <p:sp>
          <p:nvSpPr>
            <p:cNvPr id="32791" name="Rectangle 82"/>
            <p:cNvSpPr>
              <a:spLocks noChangeArrowheads="1"/>
            </p:cNvSpPr>
            <p:nvPr/>
          </p:nvSpPr>
          <p:spPr bwMode="auto">
            <a:xfrm>
              <a:off x="2256" y="2351"/>
              <a:ext cx="491" cy="241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30</a:t>
              </a:r>
            </a:p>
          </p:txBody>
        </p:sp>
        <p:sp>
          <p:nvSpPr>
            <p:cNvPr id="32792" name="Rectangle 81"/>
            <p:cNvSpPr>
              <a:spLocks noChangeArrowheads="1"/>
            </p:cNvSpPr>
            <p:nvPr/>
          </p:nvSpPr>
          <p:spPr bwMode="auto">
            <a:xfrm>
              <a:off x="1770" y="2351"/>
              <a:ext cx="486" cy="241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20</a:t>
              </a:r>
            </a:p>
          </p:txBody>
        </p:sp>
        <p:sp>
          <p:nvSpPr>
            <p:cNvPr id="32793" name="Rectangle 80"/>
            <p:cNvSpPr>
              <a:spLocks noChangeArrowheads="1"/>
            </p:cNvSpPr>
            <p:nvPr/>
          </p:nvSpPr>
          <p:spPr bwMode="auto">
            <a:xfrm>
              <a:off x="1392" y="2351"/>
              <a:ext cx="377" cy="241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32794" name="Rectangle 79"/>
            <p:cNvSpPr>
              <a:spLocks noChangeArrowheads="1"/>
            </p:cNvSpPr>
            <p:nvPr/>
          </p:nvSpPr>
          <p:spPr bwMode="auto">
            <a:xfrm>
              <a:off x="1016" y="2351"/>
              <a:ext cx="376" cy="241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32795" name="Rectangle 78"/>
            <p:cNvSpPr>
              <a:spLocks noChangeArrowheads="1"/>
            </p:cNvSpPr>
            <p:nvPr/>
          </p:nvSpPr>
          <p:spPr bwMode="auto">
            <a:xfrm>
              <a:off x="336" y="2351"/>
              <a:ext cx="680" cy="241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32796" name="Rectangle 77"/>
            <p:cNvSpPr>
              <a:spLocks noChangeArrowheads="1"/>
            </p:cNvSpPr>
            <p:nvPr/>
          </p:nvSpPr>
          <p:spPr bwMode="auto">
            <a:xfrm>
              <a:off x="3217" y="2076"/>
              <a:ext cx="1631" cy="27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正方体</a:t>
              </a:r>
            </a:p>
          </p:txBody>
        </p:sp>
        <p:sp>
          <p:nvSpPr>
            <p:cNvPr id="32797" name="Rectangle 76"/>
            <p:cNvSpPr>
              <a:spLocks noChangeArrowheads="1"/>
            </p:cNvSpPr>
            <p:nvPr/>
          </p:nvSpPr>
          <p:spPr bwMode="auto">
            <a:xfrm>
              <a:off x="2747" y="2076"/>
              <a:ext cx="470" cy="27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32798" name="Rectangle 75"/>
            <p:cNvSpPr>
              <a:spLocks noChangeArrowheads="1"/>
            </p:cNvSpPr>
            <p:nvPr/>
          </p:nvSpPr>
          <p:spPr bwMode="auto">
            <a:xfrm>
              <a:off x="2256" y="2076"/>
              <a:ext cx="491" cy="27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12</a:t>
              </a:r>
            </a:p>
          </p:txBody>
        </p:sp>
        <p:sp>
          <p:nvSpPr>
            <p:cNvPr id="32799" name="Rectangle 74"/>
            <p:cNvSpPr>
              <a:spLocks noChangeArrowheads="1"/>
            </p:cNvSpPr>
            <p:nvPr/>
          </p:nvSpPr>
          <p:spPr bwMode="auto">
            <a:xfrm>
              <a:off x="1770" y="2076"/>
              <a:ext cx="486" cy="27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32800" name="Rectangle 73"/>
            <p:cNvSpPr>
              <a:spLocks noChangeArrowheads="1"/>
            </p:cNvSpPr>
            <p:nvPr/>
          </p:nvSpPr>
          <p:spPr bwMode="auto">
            <a:xfrm>
              <a:off x="1392" y="2076"/>
              <a:ext cx="377" cy="27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32801" name="Rectangle 72"/>
            <p:cNvSpPr>
              <a:spLocks noChangeArrowheads="1"/>
            </p:cNvSpPr>
            <p:nvPr/>
          </p:nvSpPr>
          <p:spPr bwMode="auto">
            <a:xfrm>
              <a:off x="1016" y="2076"/>
              <a:ext cx="376" cy="27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32802" name="Rectangle 71"/>
            <p:cNvSpPr>
              <a:spLocks noChangeArrowheads="1"/>
            </p:cNvSpPr>
            <p:nvPr/>
          </p:nvSpPr>
          <p:spPr bwMode="auto">
            <a:xfrm>
              <a:off x="336" y="2076"/>
              <a:ext cx="680" cy="27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32803" name="Rectangle 70"/>
            <p:cNvSpPr>
              <a:spLocks noChangeArrowheads="1"/>
            </p:cNvSpPr>
            <p:nvPr/>
          </p:nvSpPr>
          <p:spPr bwMode="auto">
            <a:xfrm>
              <a:off x="3217" y="1829"/>
              <a:ext cx="1631" cy="247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正四面体</a:t>
              </a:r>
            </a:p>
          </p:txBody>
        </p:sp>
        <p:sp>
          <p:nvSpPr>
            <p:cNvPr id="32804" name="Rectangle 69"/>
            <p:cNvSpPr>
              <a:spLocks noChangeArrowheads="1"/>
            </p:cNvSpPr>
            <p:nvPr/>
          </p:nvSpPr>
          <p:spPr bwMode="auto">
            <a:xfrm>
              <a:off x="2747" y="1829"/>
              <a:ext cx="470" cy="247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32805" name="Rectangle 68"/>
            <p:cNvSpPr>
              <a:spLocks noChangeArrowheads="1"/>
            </p:cNvSpPr>
            <p:nvPr/>
          </p:nvSpPr>
          <p:spPr bwMode="auto">
            <a:xfrm>
              <a:off x="2256" y="1829"/>
              <a:ext cx="491" cy="247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32806" name="Rectangle 67"/>
            <p:cNvSpPr>
              <a:spLocks noChangeArrowheads="1"/>
            </p:cNvSpPr>
            <p:nvPr/>
          </p:nvSpPr>
          <p:spPr bwMode="auto">
            <a:xfrm>
              <a:off x="1770" y="1829"/>
              <a:ext cx="486" cy="247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32807" name="Rectangle 66"/>
            <p:cNvSpPr>
              <a:spLocks noChangeArrowheads="1"/>
            </p:cNvSpPr>
            <p:nvPr/>
          </p:nvSpPr>
          <p:spPr bwMode="auto">
            <a:xfrm>
              <a:off x="1392" y="1829"/>
              <a:ext cx="377" cy="247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32808" name="Rectangle 65"/>
            <p:cNvSpPr>
              <a:spLocks noChangeArrowheads="1"/>
            </p:cNvSpPr>
            <p:nvPr/>
          </p:nvSpPr>
          <p:spPr bwMode="auto">
            <a:xfrm>
              <a:off x="1016" y="1829"/>
              <a:ext cx="376" cy="247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32809" name="Rectangle 64"/>
            <p:cNvSpPr>
              <a:spLocks noChangeArrowheads="1"/>
            </p:cNvSpPr>
            <p:nvPr/>
          </p:nvSpPr>
          <p:spPr bwMode="auto">
            <a:xfrm>
              <a:off x="336" y="1829"/>
              <a:ext cx="680" cy="247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32810" name="Rectangle 63"/>
            <p:cNvSpPr>
              <a:spLocks noChangeArrowheads="1"/>
            </p:cNvSpPr>
            <p:nvPr/>
          </p:nvSpPr>
          <p:spPr bwMode="auto">
            <a:xfrm>
              <a:off x="3217" y="1584"/>
              <a:ext cx="1631" cy="24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相应的正多面体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11" name="Rectangle 62"/>
                <p:cNvSpPr>
                  <a:spLocks noChangeArrowheads="1"/>
                </p:cNvSpPr>
                <p:nvPr/>
              </p:nvSpPr>
              <p:spPr bwMode="auto">
                <a:xfrm>
                  <a:off x="2747" y="1584"/>
                  <a:ext cx="470" cy="245"/>
                </a:xfrm>
                <a:prstGeom prst="rect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457200" algn="l"/>
                    </a:tabLs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457200" algn="l"/>
                    </a:tabLs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457200" algn="l"/>
                    </a:tabLs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457200" algn="l"/>
                    </a:tabLs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457200" algn="l"/>
                    </a:tabLs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ru-RU" sz="1800" i="1" dirty="0">
                            <a:solidFill>
                              <a:schemeClr val="bg2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m:oMathPara>
                  </a14:m>
                  <a:endPara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811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7" y="1584"/>
                  <a:ext cx="470" cy="245"/>
                </a:xfrm>
                <a:prstGeom prst="rect">
                  <a:avLst/>
                </a:prstGeom>
                <a:blipFill>
                  <a:blip r:embed="rId2"/>
                  <a:stretch>
                    <a:fillRect b="-4412"/>
                  </a:stretch>
                </a:blipFill>
                <a:ln w="28575">
                  <a:solidFill>
                    <a:srgbClr val="810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812" name="Rectangle 61"/>
            <p:cNvSpPr>
              <a:spLocks noChangeArrowheads="1"/>
            </p:cNvSpPr>
            <p:nvPr/>
          </p:nvSpPr>
          <p:spPr bwMode="auto">
            <a:xfrm>
              <a:off x="2256" y="1584"/>
              <a:ext cx="491" cy="24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32813" name="Rectangle 60"/>
            <p:cNvSpPr>
              <a:spLocks noChangeArrowheads="1"/>
            </p:cNvSpPr>
            <p:nvPr/>
          </p:nvSpPr>
          <p:spPr bwMode="auto">
            <a:xfrm>
              <a:off x="1770" y="1584"/>
              <a:ext cx="486" cy="24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n</a:t>
              </a:r>
            </a:p>
          </p:txBody>
        </p:sp>
        <p:sp>
          <p:nvSpPr>
            <p:cNvPr id="32814" name="Rectangle 59"/>
            <p:cNvSpPr>
              <a:spLocks noChangeArrowheads="1"/>
            </p:cNvSpPr>
            <p:nvPr/>
          </p:nvSpPr>
          <p:spPr bwMode="auto">
            <a:xfrm>
              <a:off x="1392" y="1584"/>
              <a:ext cx="377" cy="24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i="1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</a:t>
              </a:r>
            </a:p>
          </p:txBody>
        </p:sp>
        <p:sp>
          <p:nvSpPr>
            <p:cNvPr id="32815" name="Rectangle 58"/>
            <p:cNvSpPr>
              <a:spLocks noChangeArrowheads="1"/>
            </p:cNvSpPr>
            <p:nvPr/>
          </p:nvSpPr>
          <p:spPr bwMode="auto">
            <a:xfrm>
              <a:off x="1016" y="1584"/>
              <a:ext cx="376" cy="24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800" i="1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r</a:t>
              </a:r>
              <a:endParaRPr lang="en-US" altLang="zh-CN" sz="18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816" name="Rectangle 57"/>
            <p:cNvSpPr>
              <a:spLocks noChangeArrowheads="1"/>
            </p:cNvSpPr>
            <p:nvPr/>
          </p:nvSpPr>
          <p:spPr bwMode="auto">
            <a:xfrm>
              <a:off x="336" y="1584"/>
              <a:ext cx="680" cy="245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序号</a:t>
              </a:r>
            </a:p>
          </p:txBody>
        </p:sp>
        <p:sp>
          <p:nvSpPr>
            <p:cNvPr id="32817" name="Line 99"/>
            <p:cNvSpPr>
              <a:spLocks noChangeShapeType="1"/>
            </p:cNvSpPr>
            <p:nvPr/>
          </p:nvSpPr>
          <p:spPr bwMode="auto">
            <a:xfrm>
              <a:off x="336" y="1584"/>
              <a:ext cx="4512" cy="0"/>
            </a:xfrm>
            <a:prstGeom prst="line">
              <a:avLst/>
            </a:prstGeom>
            <a:noFill/>
            <a:ln w="28575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818" name="Line 100"/>
            <p:cNvSpPr>
              <a:spLocks noChangeShapeType="1"/>
            </p:cNvSpPr>
            <p:nvPr/>
          </p:nvSpPr>
          <p:spPr bwMode="auto">
            <a:xfrm>
              <a:off x="336" y="3114"/>
              <a:ext cx="4512" cy="0"/>
            </a:xfrm>
            <a:prstGeom prst="line">
              <a:avLst/>
            </a:prstGeom>
            <a:noFill/>
            <a:ln w="28575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819" name="Line 101"/>
            <p:cNvSpPr>
              <a:spLocks noChangeShapeType="1"/>
            </p:cNvSpPr>
            <p:nvPr/>
          </p:nvSpPr>
          <p:spPr bwMode="auto">
            <a:xfrm>
              <a:off x="336" y="1584"/>
              <a:ext cx="0" cy="1530"/>
            </a:xfrm>
            <a:prstGeom prst="line">
              <a:avLst/>
            </a:prstGeom>
            <a:noFill/>
            <a:ln w="28575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820" name="Line 102"/>
            <p:cNvSpPr>
              <a:spLocks noChangeShapeType="1"/>
            </p:cNvSpPr>
            <p:nvPr/>
          </p:nvSpPr>
          <p:spPr bwMode="auto">
            <a:xfrm>
              <a:off x="4848" y="1584"/>
              <a:ext cx="0" cy="1530"/>
            </a:xfrm>
            <a:prstGeom prst="line">
              <a:avLst/>
            </a:prstGeom>
            <a:noFill/>
            <a:ln w="28575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821" name="Line 105"/>
            <p:cNvSpPr>
              <a:spLocks noChangeShapeType="1"/>
            </p:cNvSpPr>
            <p:nvPr/>
          </p:nvSpPr>
          <p:spPr bwMode="auto">
            <a:xfrm>
              <a:off x="336" y="1829"/>
              <a:ext cx="4512" cy="0"/>
            </a:xfrm>
            <a:prstGeom prst="line">
              <a:avLst/>
            </a:prstGeom>
            <a:noFill/>
            <a:ln w="28575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822" name="Line 107"/>
            <p:cNvSpPr>
              <a:spLocks noChangeShapeType="1"/>
            </p:cNvSpPr>
            <p:nvPr/>
          </p:nvSpPr>
          <p:spPr bwMode="auto">
            <a:xfrm>
              <a:off x="1016" y="1584"/>
              <a:ext cx="0" cy="1530"/>
            </a:xfrm>
            <a:prstGeom prst="line">
              <a:avLst/>
            </a:prstGeom>
            <a:noFill/>
            <a:ln w="28575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823" name="Line 110"/>
            <p:cNvSpPr>
              <a:spLocks noChangeShapeType="1"/>
            </p:cNvSpPr>
            <p:nvPr/>
          </p:nvSpPr>
          <p:spPr bwMode="auto">
            <a:xfrm>
              <a:off x="1392" y="1584"/>
              <a:ext cx="0" cy="1530"/>
            </a:xfrm>
            <a:prstGeom prst="line">
              <a:avLst/>
            </a:prstGeom>
            <a:noFill/>
            <a:ln w="28575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824" name="Line 113"/>
            <p:cNvSpPr>
              <a:spLocks noChangeShapeType="1"/>
            </p:cNvSpPr>
            <p:nvPr/>
          </p:nvSpPr>
          <p:spPr bwMode="auto">
            <a:xfrm>
              <a:off x="1770" y="1584"/>
              <a:ext cx="0" cy="1530"/>
            </a:xfrm>
            <a:prstGeom prst="line">
              <a:avLst/>
            </a:prstGeom>
            <a:noFill/>
            <a:ln w="28575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825" name="Line 116"/>
            <p:cNvSpPr>
              <a:spLocks noChangeShapeType="1"/>
            </p:cNvSpPr>
            <p:nvPr/>
          </p:nvSpPr>
          <p:spPr bwMode="auto">
            <a:xfrm>
              <a:off x="2256" y="1584"/>
              <a:ext cx="0" cy="1530"/>
            </a:xfrm>
            <a:prstGeom prst="line">
              <a:avLst/>
            </a:prstGeom>
            <a:noFill/>
            <a:ln w="28575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826" name="Line 119"/>
            <p:cNvSpPr>
              <a:spLocks noChangeShapeType="1"/>
            </p:cNvSpPr>
            <p:nvPr/>
          </p:nvSpPr>
          <p:spPr bwMode="auto">
            <a:xfrm>
              <a:off x="2747" y="1584"/>
              <a:ext cx="0" cy="1530"/>
            </a:xfrm>
            <a:prstGeom prst="line">
              <a:avLst/>
            </a:prstGeom>
            <a:noFill/>
            <a:ln w="28575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827" name="Line 122"/>
            <p:cNvSpPr>
              <a:spLocks noChangeShapeType="1"/>
            </p:cNvSpPr>
            <p:nvPr/>
          </p:nvSpPr>
          <p:spPr bwMode="auto">
            <a:xfrm>
              <a:off x="3217" y="1584"/>
              <a:ext cx="0" cy="1530"/>
            </a:xfrm>
            <a:prstGeom prst="line">
              <a:avLst/>
            </a:prstGeom>
            <a:noFill/>
            <a:ln w="28575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828" name="Line 126"/>
            <p:cNvSpPr>
              <a:spLocks noChangeShapeType="1"/>
            </p:cNvSpPr>
            <p:nvPr/>
          </p:nvSpPr>
          <p:spPr bwMode="auto">
            <a:xfrm>
              <a:off x="336" y="2076"/>
              <a:ext cx="4512" cy="0"/>
            </a:xfrm>
            <a:prstGeom prst="line">
              <a:avLst/>
            </a:prstGeom>
            <a:noFill/>
            <a:ln w="28575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829" name="Line 159"/>
            <p:cNvSpPr>
              <a:spLocks noChangeShapeType="1"/>
            </p:cNvSpPr>
            <p:nvPr/>
          </p:nvSpPr>
          <p:spPr bwMode="auto">
            <a:xfrm>
              <a:off x="336" y="2351"/>
              <a:ext cx="4512" cy="0"/>
            </a:xfrm>
            <a:prstGeom prst="line">
              <a:avLst/>
            </a:prstGeom>
            <a:noFill/>
            <a:ln w="28575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830" name="Line 192"/>
            <p:cNvSpPr>
              <a:spLocks noChangeShapeType="1"/>
            </p:cNvSpPr>
            <p:nvPr/>
          </p:nvSpPr>
          <p:spPr bwMode="auto">
            <a:xfrm>
              <a:off x="336" y="2592"/>
              <a:ext cx="4512" cy="0"/>
            </a:xfrm>
            <a:prstGeom prst="line">
              <a:avLst/>
            </a:prstGeom>
            <a:noFill/>
            <a:ln w="28575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831" name="Line 225"/>
            <p:cNvSpPr>
              <a:spLocks noChangeShapeType="1"/>
            </p:cNvSpPr>
            <p:nvPr/>
          </p:nvSpPr>
          <p:spPr bwMode="auto">
            <a:xfrm>
              <a:off x="336" y="2839"/>
              <a:ext cx="4512" cy="0"/>
            </a:xfrm>
            <a:prstGeom prst="line">
              <a:avLst/>
            </a:prstGeom>
            <a:noFill/>
            <a:ln w="28575" cap="rnd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2773" name="Rectangle 288"/>
          <p:cNvSpPr>
            <a:spLocks noChangeArrowheads="1"/>
          </p:cNvSpPr>
          <p:nvPr/>
        </p:nvSpPr>
        <p:spPr bwMode="auto">
          <a:xfrm>
            <a:off x="0" y="2636838"/>
            <a:ext cx="3190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133350">
              <a:tabLst>
                <a:tab pos="4572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572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572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572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572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5169" name="Text Box 305"/>
          <p:cNvSpPr txBox="1">
            <a:spLocks noChangeArrowheads="1"/>
          </p:cNvSpPr>
          <p:nvPr/>
        </p:nvSpPr>
        <p:spPr bwMode="auto">
          <a:xfrm>
            <a:off x="609600" y="4419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定理得证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                                                     □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4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4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5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5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5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5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75" grpId="0"/>
      <p:bldP spid="80516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8BFDF1F-7B7D-4FF9-9903-40CF643DC29D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14478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6375"/>
            <a:ext cx="15541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4419600"/>
            <a:ext cx="16256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/>
          <p:cNvSpPr/>
          <p:nvPr/>
        </p:nvSpPr>
        <p:spPr bwMode="auto">
          <a:xfrm>
            <a:off x="3124200" y="1524000"/>
            <a:ext cx="2667000" cy="228600"/>
          </a:xfrm>
          <a:prstGeom prst="rightArrow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895350"/>
            <a:ext cx="1731963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2892425"/>
            <a:ext cx="174466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745038"/>
            <a:ext cx="1738313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右箭头 11"/>
          <p:cNvSpPr/>
          <p:nvPr/>
        </p:nvSpPr>
        <p:spPr bwMode="auto">
          <a:xfrm>
            <a:off x="3094038" y="3505200"/>
            <a:ext cx="2667000" cy="228600"/>
          </a:xfrm>
          <a:prstGeom prst="rightArrow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3094038" y="5257800"/>
            <a:ext cx="2667000" cy="228600"/>
          </a:xfrm>
          <a:prstGeom prst="rightArrow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254375" y="1146175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tetrahedron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254375" y="3124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octahedron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254375" y="4826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icosahedron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691F8BD-A281-4921-9FB3-3731A35F652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29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13430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14813"/>
            <a:ext cx="14335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809625"/>
            <a:ext cx="22860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3856038"/>
            <a:ext cx="2286000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右箭头 7"/>
          <p:cNvSpPr/>
          <p:nvPr/>
        </p:nvSpPr>
        <p:spPr bwMode="auto">
          <a:xfrm>
            <a:off x="2687638" y="1825625"/>
            <a:ext cx="2667000" cy="228600"/>
          </a:xfrm>
          <a:prstGeom prst="rightArrow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00400" y="1454150"/>
            <a:ext cx="137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cube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2641600" y="4976813"/>
            <a:ext cx="2667000" cy="228600"/>
          </a:xfrm>
          <a:prstGeom prst="rightArrow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771775" y="4598988"/>
            <a:ext cx="2209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dodecahedron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2C3A7B6-CFD2-4FF9-BD42-519D69684F57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71" name="Text Box 39"/>
          <p:cNvSpPr txBox="1">
            <a:spLocks noChangeArrowheads="1"/>
          </p:cNvSpPr>
          <p:nvPr/>
        </p:nvSpPr>
        <p:spPr bwMode="auto">
          <a:xfrm>
            <a:off x="457200" y="1011238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本次课主要内容</a:t>
            </a:r>
          </a:p>
        </p:txBody>
      </p:sp>
      <p:sp>
        <p:nvSpPr>
          <p:cNvPr id="7172" name="Text Box 107"/>
          <p:cNvSpPr txBox="1">
            <a:spLocks noChangeArrowheads="1"/>
          </p:cNvSpPr>
          <p:nvPr/>
        </p:nvSpPr>
        <p:spPr bwMode="auto">
          <a:xfrm>
            <a:off x="609600" y="24685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、平面图的概念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73" name="Text Box 108"/>
          <p:cNvSpPr txBox="1">
            <a:spLocks noChangeArrowheads="1"/>
          </p:cNvSpPr>
          <p:nvPr/>
        </p:nvSpPr>
        <p:spPr bwMode="auto">
          <a:xfrm>
            <a:off x="609600" y="31543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、平面图性质</a:t>
            </a:r>
          </a:p>
        </p:txBody>
      </p:sp>
      <p:sp>
        <p:nvSpPr>
          <p:cNvPr id="7174" name="Text Box 113"/>
          <p:cNvSpPr txBox="1">
            <a:spLocks noChangeArrowheads="1"/>
          </p:cNvSpPr>
          <p:nvPr/>
        </p:nvSpPr>
        <p:spPr bwMode="auto">
          <a:xfrm>
            <a:off x="876300" y="17827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平面图概念与性质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75" name="Text Box 114"/>
          <p:cNvSpPr txBox="1">
            <a:spLocks noChangeArrowheads="1"/>
          </p:cNvSpPr>
          <p:nvPr/>
        </p:nvSpPr>
        <p:spPr bwMode="auto">
          <a:xfrm>
            <a:off x="609600" y="38401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三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、图的嵌入性问题简介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76" name="Text Box 115"/>
          <p:cNvSpPr txBox="1">
            <a:spLocks noChangeArrowheads="1"/>
          </p:cNvSpPr>
          <p:nvPr/>
        </p:nvSpPr>
        <p:spPr bwMode="auto">
          <a:xfrm>
            <a:off x="609600" y="45259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四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、凸多面体与平面图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064FCA8-A068-4CC2-AD20-B40972A41DB9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30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Box 59"/>
          <p:cNvSpPr txBox="1">
            <a:spLocks noChangeArrowheads="1"/>
          </p:cNvSpPr>
          <p:nvPr/>
        </p:nvSpPr>
        <p:spPr bwMode="auto">
          <a:xfrm>
            <a:off x="381000" y="3733800"/>
            <a:ext cx="8301038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1982</a:t>
            </a: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以色列理工学院的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Daniel Shechtman</a:t>
            </a: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用电子显微镜测定了他自己合成的一块急冷凝铝锰合金的衍射图像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发现是一个正十边形的对称结构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对寻常晶体来说这是一个不可能的对称性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因为从数学上很容易证明不可能用正十边形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或者简化到正五边形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去周期性地铺满平面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42963"/>
            <a:ext cx="49657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381000" y="5722938"/>
            <a:ext cx="830103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D. Shechtman</a:t>
            </a: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认为这是一种全新的晶体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它的特点就是只具有准周期性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也就是“准晶”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D840237-3ACF-46B2-BCC5-94F490AC8C63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31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Box 59"/>
          <p:cNvSpPr txBox="1">
            <a:spLocks noChangeArrowheads="1"/>
          </p:cNvSpPr>
          <p:nvPr/>
        </p:nvSpPr>
        <p:spPr bwMode="auto">
          <a:xfrm>
            <a:off x="381000" y="1041400"/>
            <a:ext cx="8301038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D.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Shechtman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Ilan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Blech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John Cahn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的帮助下最终确定了这种正二十面体准晶体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(quasicrystals)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的存在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这引起了学术界震动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起初准晶体被认为不可能存在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文章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发表在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PRL)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发表后饱受批评和诟病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他被迫离开研究小组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后来越来越多的准晶体被发现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包括正十二面体准晶体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由钬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音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huǒ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)-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镁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锌三种金属构成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因此发现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D.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Shechtman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独享了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2011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年诺贝尔化学奖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81000" y="3502025"/>
            <a:ext cx="82327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事实上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D. Shechtman</a:t>
            </a: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在得到正二十面体准晶结构的时候数学家已经做好了相关理论铺垫 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(1981-1982</a:t>
            </a: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Mackay</a:t>
            </a: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把两种三十面体穿插起来得到的二十面体对称性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并用光学变换仪得出五次对称的光学衍射图</a:t>
            </a:r>
            <a:r>
              <a:rPr lang="en-US" altLang="zh-CN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81000" y="5246688"/>
            <a:ext cx="8232775" cy="4619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启示</a:t>
            </a:r>
            <a:r>
              <a:rPr lang="en-US" altLang="zh-CN"/>
              <a:t>:  </a:t>
            </a:r>
            <a:r>
              <a:rPr lang="zh-CN" altLang="en-US" b="0"/>
              <a:t>学好数学很关键</a:t>
            </a:r>
            <a:r>
              <a:rPr lang="en-US" altLang="zh-CN" b="0"/>
              <a:t>!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C01353F-2DA6-40B2-B3BE-59812DA8068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3842" name="Text Box 2"/>
          <p:cNvSpPr txBox="1">
            <a:spLocks noChangeArrowheads="1"/>
          </p:cNvSpPr>
          <p:nvPr/>
        </p:nvSpPr>
        <p:spPr bwMode="auto">
          <a:xfrm>
            <a:off x="344488" y="8255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2B51AA"/>
                </a:solidFill>
              </a:rPr>
              <a:t>2. </a:t>
            </a:r>
            <a:r>
              <a:rPr lang="zh-CN" altLang="en-US" dirty="0">
                <a:solidFill>
                  <a:srgbClr val="2B51AA"/>
                </a:solidFill>
              </a:rPr>
              <a:t>富勒烯图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533400" y="57277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正则图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由握手引理得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en-US" altLang="zh-CN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03893" name="Text Box 53"/>
          <p:cNvSpPr txBox="1">
            <a:spLocks noChangeArrowheads="1"/>
          </p:cNvSpPr>
          <p:nvPr/>
        </p:nvSpPr>
        <p:spPr bwMode="auto">
          <a:xfrm>
            <a:off x="344488" y="1306513"/>
            <a:ext cx="8382000" cy="8318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FF6600"/>
                </a:solidFill>
              </a:rPr>
              <a:t>定义</a:t>
            </a:r>
            <a:r>
              <a:rPr lang="en-US" altLang="zh-CN" sz="2400" dirty="0">
                <a:solidFill>
                  <a:srgbClr val="FF6600"/>
                </a:solidFill>
              </a:rPr>
              <a:t>3</a:t>
            </a:r>
            <a:r>
              <a:rPr lang="zh-CN" altLang="en-US" sz="2400" dirty="0" smtClean="0">
                <a:solidFill>
                  <a:srgbClr val="FF6600"/>
                </a:solidFill>
              </a:rPr>
              <a:t> </a:t>
            </a:r>
            <a:r>
              <a:rPr lang="zh-CN" altLang="en-US" sz="2400" dirty="0" smtClean="0"/>
              <a:t>富勒烯图</a:t>
            </a:r>
            <a:r>
              <a:rPr lang="en-US" altLang="zh-CN" sz="2400" dirty="0" smtClean="0"/>
              <a:t>(</a:t>
            </a:r>
            <a:r>
              <a:rPr lang="en-US" altLang="zh-CN" sz="2400" b="0" dirty="0" smtClean="0"/>
              <a:t>Fullerene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是所有面是五边形或者六边形的连通平面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正则图</a:t>
            </a:r>
            <a:r>
              <a:rPr lang="en-US" altLang="zh-CN" sz="2400" dirty="0" smtClean="0"/>
              <a:t>. </a:t>
            </a:r>
            <a:endParaRPr lang="zh-CN" altLang="en-US" sz="2400" baseline="-25000" dirty="0" smtClean="0"/>
          </a:p>
        </p:txBody>
      </p:sp>
      <p:sp>
        <p:nvSpPr>
          <p:cNvPr id="803895" name="Text Box 55"/>
          <p:cNvSpPr txBox="1">
            <a:spLocks noChangeArrowheads="1"/>
          </p:cNvSpPr>
          <p:nvPr/>
        </p:nvSpPr>
        <p:spPr bwMode="auto">
          <a:xfrm>
            <a:off x="344488" y="4122738"/>
            <a:ext cx="83820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00"/>
                </a:solidFill>
              </a:rPr>
              <a:t>定理</a:t>
            </a:r>
            <a:r>
              <a:rPr lang="en-US" altLang="zh-CN" sz="2400" dirty="0">
                <a:solidFill>
                  <a:srgbClr val="FF6600"/>
                </a:solidFill>
              </a:rPr>
              <a:t>7</a:t>
            </a:r>
            <a:r>
              <a:rPr lang="en-US" altLang="zh-CN" sz="2400" dirty="0" smtClean="0">
                <a:solidFill>
                  <a:srgbClr val="FF6600"/>
                </a:solidFill>
              </a:rPr>
              <a:t>  </a:t>
            </a:r>
            <a:r>
              <a:rPr lang="zh-CN" altLang="en-US" sz="2400" dirty="0" smtClean="0"/>
              <a:t>富勒烯图恰好有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边形面</a:t>
            </a:r>
            <a:r>
              <a:rPr lang="en-US" altLang="zh-CN" sz="2400" dirty="0" smtClean="0"/>
              <a:t>.</a:t>
            </a:r>
            <a:endParaRPr lang="zh-CN" altLang="en-US" sz="2400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80389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678023"/>
              </p:ext>
            </p:extLst>
          </p:nvPr>
        </p:nvGraphicFramePr>
        <p:xfrm>
          <a:off x="4800600" y="5803900"/>
          <a:ext cx="1066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name="Equation" r:id="rId3" imgW="532937" imgH="177646" progId="Equation.DSMT4">
                  <p:embed/>
                </p:oleObj>
              </mc:Choice>
              <mc:Fallback>
                <p:oleObj name="Equation" r:id="rId3" imgW="532937" imgH="177646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803900"/>
                        <a:ext cx="1066800" cy="314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57"/>
          <p:cNvSpPr txBox="1">
            <a:spLocks noChangeArrowheads="1"/>
          </p:cNvSpPr>
          <p:nvPr/>
        </p:nvSpPr>
        <p:spPr bwMode="auto">
          <a:xfrm>
            <a:off x="533400" y="532765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由欧拉公式得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03899" name="Text Box 59"/>
          <p:cNvSpPr txBox="1">
            <a:spLocks noChangeArrowheads="1"/>
          </p:cNvSpPr>
          <p:nvPr/>
        </p:nvSpPr>
        <p:spPr bwMode="auto">
          <a:xfrm>
            <a:off x="344488" y="4614863"/>
            <a:ext cx="830103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2B51AA"/>
                </a:solidFill>
              </a:rPr>
              <a:t>证明</a:t>
            </a:r>
            <a:r>
              <a:rPr lang="en-US" altLang="zh-CN" sz="2400" dirty="0">
                <a:solidFill>
                  <a:srgbClr val="2B51AA"/>
                </a:solidFill>
              </a:rPr>
              <a:t>: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令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是一个富勒烯图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假设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分别表示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的五边形面和六边形面的个数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947" name="Text Box 3"/>
          <p:cNvSpPr txBox="1">
            <a:spLocks noChangeArrowheads="1"/>
          </p:cNvSpPr>
          <p:nvPr/>
        </p:nvSpPr>
        <p:spPr bwMode="auto">
          <a:xfrm>
            <a:off x="533400" y="61722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由面的次数公式得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5f</a:t>
            </a:r>
            <a:r>
              <a:rPr lang="en-US" altLang="zh-CN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+6f</a:t>
            </a:r>
            <a:r>
              <a:rPr lang="en-US" altLang="zh-CN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=2m</a:t>
            </a:r>
          </a:p>
        </p:txBody>
      </p:sp>
      <p:graphicFrame>
        <p:nvGraphicFramePr>
          <p:cNvPr id="80389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112219"/>
              </p:ext>
            </p:extLst>
          </p:nvPr>
        </p:nvGraphicFramePr>
        <p:xfrm>
          <a:off x="2909888" y="5376863"/>
          <a:ext cx="16256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name="Equation" r:id="rId5" imgW="812447" imgH="203112" progId="Equation.DSMT4">
                  <p:embed/>
                </p:oleObj>
              </mc:Choice>
              <mc:Fallback>
                <p:oleObj name="Equation" r:id="rId5" imgW="812447" imgH="203112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5376863"/>
                        <a:ext cx="1625600" cy="358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344488" y="2165350"/>
            <a:ext cx="8382000" cy="1938338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/>
              <a:t>富勒烯图产生于化学中只包含碳原子的分子</a:t>
            </a:r>
            <a:r>
              <a:rPr lang="en-US" altLang="zh-CN"/>
              <a:t>. </a:t>
            </a:r>
            <a:r>
              <a:rPr lang="zh-CN" altLang="en-US"/>
              <a:t>最典型结构是足球烯</a:t>
            </a:r>
            <a:r>
              <a:rPr lang="en-US" altLang="zh-CN"/>
              <a:t>C</a:t>
            </a:r>
            <a:r>
              <a:rPr lang="en-US" altLang="zh-CN" baseline="-25000"/>
              <a:t>60</a:t>
            </a:r>
            <a:r>
              <a:rPr lang="en-US" altLang="zh-CN"/>
              <a:t>,  </a:t>
            </a:r>
            <a:r>
              <a:rPr lang="zh-CN" altLang="en-US"/>
              <a:t>它是碳的第三种同素异形体</a:t>
            </a:r>
            <a:r>
              <a:rPr lang="en-US" altLang="zh-CN" baseline="-25000"/>
              <a:t> </a:t>
            </a:r>
            <a:r>
              <a:rPr lang="en-US" altLang="zh-CN"/>
              <a:t>(</a:t>
            </a:r>
            <a:r>
              <a:rPr lang="zh-CN" altLang="en-US"/>
              <a:t>第一种</a:t>
            </a:r>
            <a:r>
              <a:rPr lang="en-US" altLang="zh-CN" b="0"/>
              <a:t>Fullerene</a:t>
            </a:r>
            <a:r>
              <a:rPr lang="en-US" altLang="zh-CN"/>
              <a:t>,  1985</a:t>
            </a:r>
            <a:r>
              <a:rPr lang="zh-CN" altLang="en-US"/>
              <a:t>年由</a:t>
            </a:r>
            <a:r>
              <a:rPr lang="en-US" altLang="zh-CN" b="0"/>
              <a:t>Rice University </a:t>
            </a:r>
            <a:r>
              <a:rPr lang="zh-CN" altLang="en-US" b="0"/>
              <a:t>的 </a:t>
            </a:r>
            <a:r>
              <a:rPr lang="en-US" altLang="zh-CN" b="0"/>
              <a:t>Richard Smalley,  Robert Curl,  James Heath,  Sean O’Brien </a:t>
            </a:r>
            <a:r>
              <a:rPr lang="zh-CN" altLang="en-US" b="0"/>
              <a:t>和</a:t>
            </a:r>
            <a:r>
              <a:rPr lang="en-US" altLang="zh-CN" b="0"/>
              <a:t> Harold Kroto</a:t>
            </a:r>
            <a:r>
              <a:rPr lang="zh-CN" altLang="en-US" b="0"/>
              <a:t>所合成</a:t>
            </a:r>
            <a:r>
              <a:rPr lang="en-US" altLang="zh-CN" b="0"/>
              <a:t>; Kroto,  Curl</a:t>
            </a:r>
            <a:r>
              <a:rPr lang="zh-CN" altLang="en-US" b="0"/>
              <a:t>和</a:t>
            </a:r>
            <a:r>
              <a:rPr lang="en-US" altLang="zh-CN" b="0"/>
              <a:t>Smalley</a:t>
            </a:r>
            <a:r>
              <a:rPr lang="zh-CN" altLang="en-US" b="0"/>
              <a:t>因此获得</a:t>
            </a:r>
            <a:r>
              <a:rPr lang="en-US" altLang="zh-CN" b="0"/>
              <a:t>1996 Nobel Prize</a:t>
            </a:r>
            <a:r>
              <a:rPr lang="en-US" altLang="zh-CN"/>
              <a:t>). </a:t>
            </a:r>
            <a:endParaRPr lang="zh-CN" altLang="en-US" baseline="-25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160588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3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3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3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3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2" grpId="0"/>
      <p:bldP spid="39940" grpId="0"/>
      <p:bldP spid="803893" grpId="0" animBg="1"/>
      <p:bldP spid="803895" grpId="0" animBg="1"/>
      <p:bldP spid="39945" grpId="0"/>
      <p:bldP spid="803899" grpId="0"/>
      <p:bldP spid="39947" grpId="0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0A41DBF-E19D-4F54-999A-EE711E658D4D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Box 55"/>
          <p:cNvSpPr txBox="1">
            <a:spLocks noChangeArrowheads="1"/>
          </p:cNvSpPr>
          <p:nvPr/>
        </p:nvSpPr>
        <p:spPr bwMode="auto">
          <a:xfrm>
            <a:off x="304800" y="914400"/>
            <a:ext cx="712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另一方面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                   .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141604"/>
              </p:ext>
            </p:extLst>
          </p:nvPr>
        </p:nvGraphicFramePr>
        <p:xfrm>
          <a:off x="2209800" y="941388"/>
          <a:ext cx="1346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Equation" r:id="rId3" imgW="672808" imgH="228501" progId="Equation.DSMT4">
                  <p:embed/>
                </p:oleObj>
              </mc:Choice>
              <mc:Fallback>
                <p:oleObj name="Equation" r:id="rId3" imgW="672808" imgH="228501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41388"/>
                        <a:ext cx="1346200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5"/>
          <p:cNvSpPr txBox="1">
            <a:spLocks noChangeArrowheads="1"/>
          </p:cNvSpPr>
          <p:nvPr/>
        </p:nvSpPr>
        <p:spPr bwMode="auto">
          <a:xfrm>
            <a:off x="304800" y="1398588"/>
            <a:ext cx="85248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联立上面四个式子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即可解得     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               □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042615"/>
              </p:ext>
            </p:extLst>
          </p:nvPr>
        </p:nvGraphicFramePr>
        <p:xfrm>
          <a:off x="4724400" y="1423988"/>
          <a:ext cx="939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Equation" r:id="rId5" imgW="469900" imgH="228600" progId="Equation.DSMT4">
                  <p:embed/>
                </p:oleObj>
              </mc:Choice>
              <mc:Fallback>
                <p:oleObj name="Equation" r:id="rId5" imgW="469900" imgH="2286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423988"/>
                        <a:ext cx="939800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304800" y="2020888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7</a:t>
            </a:r>
            <a:r>
              <a:rPr lang="zh-CN" altLang="en-US" dirty="0">
                <a:solidFill>
                  <a:srgbClr val="2B51AA"/>
                </a:solidFill>
              </a:rPr>
              <a:t>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一些特殊的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Fullerene.</a:t>
            </a:r>
            <a:endParaRPr lang="zh-CN" altLang="en-US" b="0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87638"/>
            <a:ext cx="8524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285750" y="5259388"/>
            <a:ext cx="8543925" cy="8302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Remark:  </a:t>
            </a:r>
            <a:r>
              <a:rPr lang="zh-CN" altLang="en-US" dirty="0"/>
              <a:t>仅包含</a:t>
            </a:r>
            <a:r>
              <a:rPr lang="en-US" altLang="zh-CN" dirty="0"/>
              <a:t>3</a:t>
            </a:r>
            <a:r>
              <a:rPr lang="zh-CN" altLang="en-US" dirty="0"/>
              <a:t>角形</a:t>
            </a:r>
            <a:r>
              <a:rPr lang="en-US" altLang="zh-CN" dirty="0"/>
              <a:t>(4</a:t>
            </a:r>
            <a:r>
              <a:rPr lang="zh-CN" altLang="en-US" dirty="0"/>
              <a:t>边形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边形的</a:t>
            </a:r>
            <a:r>
              <a:rPr lang="en-US" altLang="zh-CN" b="0" dirty="0"/>
              <a:t>fullerene, </a:t>
            </a:r>
            <a:r>
              <a:rPr lang="zh-CN" altLang="en-US" b="0" dirty="0" smtClean="0"/>
              <a:t>被</a:t>
            </a:r>
            <a:r>
              <a:rPr lang="zh-CN" altLang="en-US" b="0" dirty="0"/>
              <a:t>分别称为</a:t>
            </a:r>
            <a:r>
              <a:rPr lang="en-US" altLang="zh-CN" dirty="0"/>
              <a:t> (</a:t>
            </a:r>
            <a:r>
              <a:rPr lang="en-US" altLang="zh-CN" dirty="0" smtClean="0"/>
              <a:t>3,6</a:t>
            </a:r>
            <a:r>
              <a:rPr lang="en-US" altLang="zh-CN" dirty="0"/>
              <a:t>)-</a:t>
            </a:r>
            <a:r>
              <a:rPr lang="en-US" altLang="zh-CN" b="0" dirty="0"/>
              <a:t>fullerene(</a:t>
            </a:r>
            <a:r>
              <a:rPr lang="en-US" altLang="zh-CN" dirty="0"/>
              <a:t>(</a:t>
            </a:r>
            <a:r>
              <a:rPr lang="en-US" altLang="zh-CN" dirty="0" smtClean="0"/>
              <a:t>4,6</a:t>
            </a:r>
            <a:r>
              <a:rPr lang="en-US" altLang="zh-CN" dirty="0"/>
              <a:t>)-</a:t>
            </a:r>
            <a:r>
              <a:rPr lang="en-US" altLang="zh-CN" b="0" dirty="0"/>
              <a:t>fullerene</a:t>
            </a:r>
            <a:r>
              <a:rPr lang="zh-CN" altLang="en-US" b="0" dirty="0"/>
              <a:t>或</a:t>
            </a:r>
            <a:r>
              <a:rPr lang="en-US" altLang="zh-CN" b="0" dirty="0"/>
              <a:t>Boron-nitrogen fullerene)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246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0614EAA-AE7A-421A-A0FB-C1524BB1D8D3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34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2362200" y="2286000"/>
            <a:ext cx="480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0">
                <a:solidFill>
                  <a:srgbClr val="810080"/>
                </a:solidFill>
              </a:rPr>
              <a:t>Thank      You!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26288" y="637857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F3F6AD8-DE6A-465C-BE09-B2A518A4F16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390" name="Text Box 110"/>
          <p:cNvSpPr txBox="1">
            <a:spLocks noChangeArrowheads="1"/>
          </p:cNvSpPr>
          <p:nvPr/>
        </p:nvSpPr>
        <p:spPr bwMode="auto">
          <a:xfrm>
            <a:off x="533400" y="1355725"/>
            <a:ext cx="8153400" cy="830263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图的平面性问题是图论典型问题之一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生活中许多应用问题都与该问题有关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09452" name="Text Box 172"/>
          <p:cNvSpPr txBox="1">
            <a:spLocks noChangeArrowheads="1"/>
          </p:cNvSpPr>
          <p:nvPr/>
        </p:nvSpPr>
        <p:spPr bwMode="auto">
          <a:xfrm>
            <a:off x="533400" y="7921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平面图的概念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53" name="Text Box 173"/>
          <p:cNvSpPr txBox="1">
            <a:spLocks noChangeArrowheads="1"/>
          </p:cNvSpPr>
          <p:nvPr/>
        </p:nvSpPr>
        <p:spPr bwMode="auto">
          <a:xfrm>
            <a:off x="534988" y="2197100"/>
            <a:ext cx="7543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1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印刷电路板设计问题</a:t>
            </a:r>
          </a:p>
        </p:txBody>
      </p:sp>
      <p:sp>
        <p:nvSpPr>
          <p:cNvPr id="609454" name="Text Box 174"/>
          <p:cNvSpPr txBox="1">
            <a:spLocks noChangeArrowheads="1"/>
          </p:cNvSpPr>
          <p:nvPr/>
        </p:nvSpPr>
        <p:spPr bwMode="auto">
          <a:xfrm>
            <a:off x="571500" y="2549525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在电路板设计时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需要考虑的问题之一是连接电路元件间的导线间不能交叉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导线未绝缘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否则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会出现短路故障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55" name="Text Box 175"/>
          <p:cNvSpPr txBox="1">
            <a:spLocks noChangeArrowheads="1"/>
          </p:cNvSpPr>
          <p:nvPr/>
        </p:nvSpPr>
        <p:spPr bwMode="auto">
          <a:xfrm>
            <a:off x="571500" y="5741988"/>
            <a:ext cx="81534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显然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电路板可以模型为一个图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“要求电路元件间连接导线互不交叉”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对应于“要求图中的边不能相互交叉”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76613"/>
            <a:ext cx="4724400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75"/>
          <p:cNvSpPr txBox="1">
            <a:spLocks noChangeArrowheads="1"/>
          </p:cNvSpPr>
          <p:nvPr/>
        </p:nvSpPr>
        <p:spPr bwMode="auto">
          <a:xfrm>
            <a:off x="6172200" y="4144963"/>
            <a:ext cx="17526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某品牌电脑主板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局部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9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9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90" grpId="0" animBg="1"/>
      <p:bldP spid="609452" grpId="0"/>
      <p:bldP spid="609453" grpId="0"/>
      <p:bldP spid="609454" grpId="0"/>
      <p:bldP spid="60945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7062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E0E5772-D75B-4DBC-98D5-F5089643AC3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5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8296" name="Text Box 56"/>
          <p:cNvSpPr txBox="1">
            <a:spLocks noChangeArrowheads="1"/>
          </p:cNvSpPr>
          <p:nvPr/>
        </p:nvSpPr>
        <p:spPr bwMode="auto">
          <a:xfrm>
            <a:off x="304800" y="2568575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上面问题可以模型为如下二部图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78312" name="Group 72"/>
          <p:cNvGrpSpPr>
            <a:grpSpLocks/>
          </p:cNvGrpSpPr>
          <p:nvPr/>
        </p:nvGrpSpPr>
        <p:grpSpPr bwMode="auto">
          <a:xfrm>
            <a:off x="3381375" y="2933700"/>
            <a:ext cx="2152650" cy="1647825"/>
            <a:chOff x="1127" y="1931"/>
            <a:chExt cx="1356" cy="1038"/>
          </a:xfrm>
        </p:grpSpPr>
        <p:sp>
          <p:nvSpPr>
            <p:cNvPr id="9225" name="Line 57"/>
            <p:cNvSpPr>
              <a:spLocks noChangeShapeType="1"/>
            </p:cNvSpPr>
            <p:nvPr/>
          </p:nvSpPr>
          <p:spPr bwMode="auto">
            <a:xfrm>
              <a:off x="1248" y="2160"/>
              <a:ext cx="0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26" name="Line 58"/>
            <p:cNvSpPr>
              <a:spLocks noChangeShapeType="1"/>
            </p:cNvSpPr>
            <p:nvPr/>
          </p:nvSpPr>
          <p:spPr bwMode="auto">
            <a:xfrm>
              <a:off x="1728" y="2160"/>
              <a:ext cx="0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27" name="Line 59"/>
            <p:cNvSpPr>
              <a:spLocks noChangeShapeType="1"/>
            </p:cNvSpPr>
            <p:nvPr/>
          </p:nvSpPr>
          <p:spPr bwMode="auto">
            <a:xfrm>
              <a:off x="2256" y="2160"/>
              <a:ext cx="0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28" name="Line 60"/>
            <p:cNvSpPr>
              <a:spLocks noChangeShapeType="1"/>
            </p:cNvSpPr>
            <p:nvPr/>
          </p:nvSpPr>
          <p:spPr bwMode="auto">
            <a:xfrm>
              <a:off x="1248" y="2160"/>
              <a:ext cx="480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29" name="Line 61"/>
            <p:cNvSpPr>
              <a:spLocks noChangeShapeType="1"/>
            </p:cNvSpPr>
            <p:nvPr/>
          </p:nvSpPr>
          <p:spPr bwMode="auto">
            <a:xfrm>
              <a:off x="1248" y="2160"/>
              <a:ext cx="1008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30" name="Line 62"/>
            <p:cNvSpPr>
              <a:spLocks noChangeShapeType="1"/>
            </p:cNvSpPr>
            <p:nvPr/>
          </p:nvSpPr>
          <p:spPr bwMode="auto">
            <a:xfrm flipH="1">
              <a:off x="1248" y="2160"/>
              <a:ext cx="480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31" name="Line 63"/>
            <p:cNvSpPr>
              <a:spLocks noChangeShapeType="1"/>
            </p:cNvSpPr>
            <p:nvPr/>
          </p:nvSpPr>
          <p:spPr bwMode="auto">
            <a:xfrm>
              <a:off x="1728" y="2160"/>
              <a:ext cx="528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32" name="Line 64"/>
            <p:cNvSpPr>
              <a:spLocks noChangeShapeType="1"/>
            </p:cNvSpPr>
            <p:nvPr/>
          </p:nvSpPr>
          <p:spPr bwMode="auto">
            <a:xfrm flipH="1">
              <a:off x="1248" y="2160"/>
              <a:ext cx="1008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33" name="Line 65"/>
            <p:cNvSpPr>
              <a:spLocks noChangeShapeType="1"/>
            </p:cNvSpPr>
            <p:nvPr/>
          </p:nvSpPr>
          <p:spPr bwMode="auto">
            <a:xfrm flipH="1">
              <a:off x="1728" y="2160"/>
              <a:ext cx="528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34" name="Text Box 66"/>
            <p:cNvSpPr txBox="1">
              <a:spLocks noChangeArrowheads="1"/>
            </p:cNvSpPr>
            <p:nvPr/>
          </p:nvSpPr>
          <p:spPr bwMode="auto">
            <a:xfrm>
              <a:off x="2137" y="2736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H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9235" name="Text Box 67"/>
            <p:cNvSpPr txBox="1">
              <a:spLocks noChangeArrowheads="1"/>
            </p:cNvSpPr>
            <p:nvPr/>
          </p:nvSpPr>
          <p:spPr bwMode="auto">
            <a:xfrm>
              <a:off x="1632" y="2736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H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9236" name="Text Box 68"/>
            <p:cNvSpPr txBox="1">
              <a:spLocks noChangeArrowheads="1"/>
            </p:cNvSpPr>
            <p:nvPr/>
          </p:nvSpPr>
          <p:spPr bwMode="auto">
            <a:xfrm>
              <a:off x="1127" y="2731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H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9237" name="Text Box 69"/>
            <p:cNvSpPr txBox="1">
              <a:spLocks noChangeArrowheads="1"/>
            </p:cNvSpPr>
            <p:nvPr/>
          </p:nvSpPr>
          <p:spPr bwMode="auto">
            <a:xfrm>
              <a:off x="2137" y="1931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</a:p>
          </p:txBody>
        </p:sp>
        <p:sp>
          <p:nvSpPr>
            <p:cNvPr id="9238" name="Text Box 70"/>
            <p:cNvSpPr txBox="1">
              <a:spLocks noChangeArrowheads="1"/>
            </p:cNvSpPr>
            <p:nvPr/>
          </p:nvSpPr>
          <p:spPr bwMode="auto">
            <a:xfrm>
              <a:off x="1632" y="1945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W</a:t>
              </a:r>
            </a:p>
          </p:txBody>
        </p:sp>
        <p:sp>
          <p:nvSpPr>
            <p:cNvPr id="9239" name="Text Box 71"/>
            <p:cNvSpPr txBox="1">
              <a:spLocks noChangeArrowheads="1"/>
            </p:cNvSpPr>
            <p:nvPr/>
          </p:nvSpPr>
          <p:spPr bwMode="auto">
            <a:xfrm>
              <a:off x="1132" y="1941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  <p:sp>
        <p:nvSpPr>
          <p:cNvPr id="778313" name="Text Box 73"/>
          <p:cNvSpPr txBox="1">
            <a:spLocks noChangeArrowheads="1"/>
          </p:cNvSpPr>
          <p:nvPr/>
        </p:nvSpPr>
        <p:spPr bwMode="auto">
          <a:xfrm>
            <a:off x="304800" y="4591050"/>
            <a:ext cx="8305800" cy="8302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问题转化为</a:t>
            </a:r>
            <a:r>
              <a:rPr lang="en-US" altLang="zh-CN"/>
              <a:t>,  </a:t>
            </a:r>
            <a:r>
              <a:rPr lang="zh-CN" altLang="en-US"/>
              <a:t>能否把上面二部图画在平面上</a:t>
            </a:r>
            <a:r>
              <a:rPr lang="en-US" altLang="zh-CN"/>
              <a:t>,  </a:t>
            </a:r>
            <a:r>
              <a:rPr lang="zh-CN" altLang="en-US"/>
              <a:t>使得边与边之间不交叉</a:t>
            </a:r>
            <a:r>
              <a:rPr lang="en-US" altLang="zh-CN"/>
              <a:t>?</a:t>
            </a:r>
            <a:endParaRPr lang="en-US" altLang="zh-CN" baseline="-25000"/>
          </a:p>
        </p:txBody>
      </p:sp>
      <p:sp>
        <p:nvSpPr>
          <p:cNvPr id="23" name="Text Box 73"/>
          <p:cNvSpPr txBox="1">
            <a:spLocks noChangeArrowheads="1"/>
          </p:cNvSpPr>
          <p:nvPr/>
        </p:nvSpPr>
        <p:spPr bwMode="auto">
          <a:xfrm>
            <a:off x="304800" y="5457825"/>
            <a:ext cx="8305800" cy="1200150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一些图论问题限定在平面图上可能会易于得到结果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或者有好的结论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如第七章将要学到的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每个平面图是</a:t>
            </a:r>
            <a:r>
              <a:rPr lang="en-US" altLang="zh-CN"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可着色的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这也促使我们研究平面图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endParaRPr lang="en-US" altLang="zh-CN" baseline="-25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1412875"/>
            <a:ext cx="8305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要求把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种公用设施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煤气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水和电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分别用煤气管道、水管和电线连接到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间房子里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要求任何一根线或管道不与另外的线或管道相交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能否办到？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 Box 55"/>
          <p:cNvSpPr txBox="1">
            <a:spLocks noChangeArrowheads="1"/>
          </p:cNvSpPr>
          <p:nvPr/>
        </p:nvSpPr>
        <p:spPr bwMode="auto">
          <a:xfrm>
            <a:off x="304800" y="944563"/>
            <a:ext cx="7543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2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间房与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种设施问题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6" grpId="0"/>
      <p:bldP spid="778313" grpId="0" animBg="1"/>
      <p:bldP spid="23" grpId="0" animBg="1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AB4311D-E860-48E6-AD0D-F3A3555304AD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6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9266" name="Text Box 2"/>
          <p:cNvSpPr txBox="1">
            <a:spLocks noChangeArrowheads="1"/>
          </p:cNvSpPr>
          <p:nvPr/>
        </p:nvSpPr>
        <p:spPr bwMode="auto">
          <a:xfrm>
            <a:off x="361950" y="904875"/>
            <a:ext cx="8172450" cy="830263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上面的例子都涉及同一个图论问题</a:t>
            </a:r>
            <a:r>
              <a:rPr lang="en-US" altLang="zh-CN"/>
              <a:t>: </a:t>
            </a:r>
            <a:r>
              <a:rPr lang="zh-CN" altLang="en-US"/>
              <a:t>能否把一个图画在平面上</a:t>
            </a:r>
            <a:r>
              <a:rPr lang="en-US" altLang="zh-CN"/>
              <a:t>, </a:t>
            </a:r>
            <a:r>
              <a:rPr lang="zh-CN" altLang="en-US"/>
              <a:t>使得边与边之间没有交叉</a:t>
            </a:r>
            <a:r>
              <a:rPr lang="en-US" altLang="zh-CN"/>
              <a:t>?</a:t>
            </a:r>
            <a:endParaRPr lang="zh-CN" altLang="en-US" baseline="-25000"/>
          </a:p>
        </p:txBody>
      </p:sp>
      <p:sp>
        <p:nvSpPr>
          <p:cNvPr id="779286" name="Text Box 22"/>
          <p:cNvSpPr txBox="1">
            <a:spLocks noChangeArrowheads="1"/>
          </p:cNvSpPr>
          <p:nvPr/>
        </p:nvSpPr>
        <p:spPr bwMode="auto">
          <a:xfrm>
            <a:off x="457200" y="1709738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针对这一问题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我们引入如下概念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9287" name="Text Box 23"/>
          <p:cNvSpPr txBox="1">
            <a:spLocks noChangeArrowheads="1"/>
          </p:cNvSpPr>
          <p:nvPr/>
        </p:nvSpPr>
        <p:spPr bwMode="auto">
          <a:xfrm>
            <a:off x="361950" y="2195513"/>
            <a:ext cx="8172450" cy="15684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如果能把图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画在平面上</a:t>
            </a:r>
            <a:r>
              <a:rPr lang="en-US" altLang="zh-CN" dirty="0" smtClean="0"/>
              <a:t>,  </a:t>
            </a:r>
            <a:r>
              <a:rPr lang="zh-CN" altLang="en-US" dirty="0" smtClean="0"/>
              <a:t>使得除顶点外</a:t>
            </a:r>
            <a:r>
              <a:rPr lang="en-US" altLang="zh-CN" dirty="0" smtClean="0"/>
              <a:t>,  </a:t>
            </a:r>
            <a:r>
              <a:rPr lang="zh-CN" altLang="en-US" dirty="0" smtClean="0"/>
              <a:t>边与边之间没有交叉</a:t>
            </a:r>
            <a:r>
              <a:rPr lang="en-US" altLang="zh-CN" dirty="0" smtClean="0"/>
              <a:t>,  </a:t>
            </a:r>
            <a:r>
              <a:rPr lang="zh-CN" altLang="en-US" dirty="0" smtClean="0"/>
              <a:t>称</a:t>
            </a:r>
            <a:r>
              <a:rPr lang="en-US" altLang="zh-CN" dirty="0" smtClean="0"/>
              <a:t>G</a:t>
            </a:r>
            <a:r>
              <a:rPr lang="zh-CN" altLang="en-US" dirty="0" smtClean="0"/>
              <a:t>可以嵌入平面</a:t>
            </a:r>
            <a:r>
              <a:rPr lang="en-US" altLang="zh-CN" dirty="0" smtClean="0"/>
              <a:t>,  </a:t>
            </a:r>
            <a:r>
              <a:rPr lang="zh-CN" altLang="en-US" dirty="0" smtClean="0"/>
              <a:t>或称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FF00"/>
                </a:solidFill>
              </a:rPr>
              <a:t>可平面图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planar graph</a:t>
            </a:r>
            <a:r>
              <a:rPr lang="en-US" altLang="zh-CN" dirty="0" smtClean="0"/>
              <a:t>). </a:t>
            </a:r>
            <a:r>
              <a:rPr lang="zh-CN" altLang="en-US" dirty="0" smtClean="0"/>
              <a:t>可平面图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的边不交叉的一种画法</a:t>
            </a:r>
            <a:r>
              <a:rPr lang="en-US" altLang="zh-CN" dirty="0" smtClean="0"/>
              <a:t>,  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的一种平面嵌入</a:t>
            </a:r>
            <a:r>
              <a:rPr lang="en-US" altLang="zh-CN" dirty="0" smtClean="0"/>
              <a:t>,  G</a:t>
            </a:r>
            <a:r>
              <a:rPr lang="zh-CN" altLang="en-US" dirty="0" smtClean="0"/>
              <a:t>的平面嵌入表示的图称为</a:t>
            </a:r>
            <a:r>
              <a:rPr lang="zh-CN" altLang="en-US" dirty="0" smtClean="0">
                <a:solidFill>
                  <a:srgbClr val="FFFF00"/>
                </a:solidFill>
              </a:rPr>
              <a:t>平面图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plane graph</a:t>
            </a:r>
            <a:r>
              <a:rPr lang="en-US" altLang="zh-CN" dirty="0" smtClean="0"/>
              <a:t>).</a:t>
            </a:r>
            <a:endParaRPr lang="zh-CN" altLang="en-US" baseline="-25000" dirty="0" smtClean="0"/>
          </a:p>
        </p:txBody>
      </p:sp>
      <p:grpSp>
        <p:nvGrpSpPr>
          <p:cNvPr id="779327" name="Group 63"/>
          <p:cNvGrpSpPr>
            <a:grpSpLocks/>
          </p:cNvGrpSpPr>
          <p:nvPr/>
        </p:nvGrpSpPr>
        <p:grpSpPr bwMode="auto">
          <a:xfrm>
            <a:off x="1279525" y="4368800"/>
            <a:ext cx="2000250" cy="1954213"/>
            <a:chOff x="576" y="2496"/>
            <a:chExt cx="1260" cy="1231"/>
          </a:xfrm>
        </p:grpSpPr>
        <p:grpSp>
          <p:nvGrpSpPr>
            <p:cNvPr id="9240" name="Group 40"/>
            <p:cNvGrpSpPr>
              <a:grpSpLocks/>
            </p:cNvGrpSpPr>
            <p:nvPr/>
          </p:nvGrpSpPr>
          <p:grpSpPr bwMode="auto">
            <a:xfrm>
              <a:off x="576" y="2496"/>
              <a:ext cx="1260" cy="932"/>
              <a:chOff x="384" y="2448"/>
              <a:chExt cx="1415" cy="1030"/>
            </a:xfrm>
          </p:grpSpPr>
          <p:sp>
            <p:nvSpPr>
              <p:cNvPr id="10266" name="Line 25"/>
              <p:cNvSpPr>
                <a:spLocks noChangeShapeType="1"/>
              </p:cNvSpPr>
              <p:nvPr/>
            </p:nvSpPr>
            <p:spPr bwMode="auto">
              <a:xfrm>
                <a:off x="576" y="2688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7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8" name="Line 27"/>
              <p:cNvSpPr>
                <a:spLocks noChangeShapeType="1"/>
              </p:cNvSpPr>
              <p:nvPr/>
            </p:nvSpPr>
            <p:spPr bwMode="auto">
              <a:xfrm>
                <a:off x="1585" y="2688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9" name="Line 28"/>
              <p:cNvSpPr>
                <a:spLocks noChangeShapeType="1"/>
              </p:cNvSpPr>
              <p:nvPr/>
            </p:nvSpPr>
            <p:spPr bwMode="auto">
              <a:xfrm>
                <a:off x="576" y="2688"/>
                <a:ext cx="480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0" name="Line 29"/>
              <p:cNvSpPr>
                <a:spLocks noChangeShapeType="1"/>
              </p:cNvSpPr>
              <p:nvPr/>
            </p:nvSpPr>
            <p:spPr bwMode="auto">
              <a:xfrm>
                <a:off x="576" y="2688"/>
                <a:ext cx="1008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1" name="Line 30"/>
              <p:cNvSpPr>
                <a:spLocks noChangeShapeType="1"/>
              </p:cNvSpPr>
              <p:nvPr/>
            </p:nvSpPr>
            <p:spPr bwMode="auto">
              <a:xfrm flipH="1">
                <a:off x="576" y="2688"/>
                <a:ext cx="480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2" name="Line 31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529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3" name="Line 33"/>
              <p:cNvSpPr>
                <a:spLocks noChangeShapeType="1"/>
              </p:cNvSpPr>
              <p:nvPr/>
            </p:nvSpPr>
            <p:spPr bwMode="auto">
              <a:xfrm flipH="1">
                <a:off x="1056" y="2688"/>
                <a:ext cx="529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4" name="Text Box 34"/>
              <p:cNvSpPr txBox="1">
                <a:spLocks noChangeArrowheads="1"/>
              </p:cNvSpPr>
              <p:nvPr/>
            </p:nvSpPr>
            <p:spPr bwMode="auto">
              <a:xfrm>
                <a:off x="1440" y="3264"/>
                <a:ext cx="34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H3</a:t>
                </a:r>
              </a:p>
            </p:txBody>
          </p:sp>
          <p:sp>
            <p:nvSpPr>
              <p:cNvPr id="10275" name="Text Box 35"/>
              <p:cNvSpPr txBox="1">
                <a:spLocks noChangeArrowheads="1"/>
              </p:cNvSpPr>
              <p:nvPr/>
            </p:nvSpPr>
            <p:spPr bwMode="auto">
              <a:xfrm>
                <a:off x="960" y="3264"/>
                <a:ext cx="34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H2</a:t>
                </a:r>
              </a:p>
            </p:txBody>
          </p:sp>
          <p:sp>
            <p:nvSpPr>
              <p:cNvPr id="10276" name="Text Box 36"/>
              <p:cNvSpPr txBox="1">
                <a:spLocks noChangeArrowheads="1"/>
              </p:cNvSpPr>
              <p:nvPr/>
            </p:nvSpPr>
            <p:spPr bwMode="auto">
              <a:xfrm>
                <a:off x="432" y="3264"/>
                <a:ext cx="34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H1</a:t>
                </a:r>
              </a:p>
            </p:txBody>
          </p:sp>
          <p:sp>
            <p:nvSpPr>
              <p:cNvPr id="10277" name="Text Box 37"/>
              <p:cNvSpPr txBox="1">
                <a:spLocks noChangeArrowheads="1"/>
              </p:cNvSpPr>
              <p:nvPr/>
            </p:nvSpPr>
            <p:spPr bwMode="auto">
              <a:xfrm>
                <a:off x="1453" y="2448"/>
                <a:ext cx="34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0278" name="Text Box 38"/>
              <p:cNvSpPr txBox="1">
                <a:spLocks noChangeArrowheads="1"/>
              </p:cNvSpPr>
              <p:nvPr/>
            </p:nvSpPr>
            <p:spPr bwMode="auto">
              <a:xfrm>
                <a:off x="912" y="2448"/>
                <a:ext cx="34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W</a:t>
                </a:r>
              </a:p>
            </p:txBody>
          </p:sp>
          <p:sp>
            <p:nvSpPr>
              <p:cNvPr id="10279" name="Text Box 39"/>
              <p:cNvSpPr txBox="1">
                <a:spLocks noChangeArrowheads="1"/>
              </p:cNvSpPr>
              <p:nvPr/>
            </p:nvSpPr>
            <p:spPr bwMode="auto">
              <a:xfrm>
                <a:off x="384" y="2448"/>
                <a:ext cx="34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</a:p>
            </p:txBody>
          </p:sp>
        </p:grpSp>
        <p:sp>
          <p:nvSpPr>
            <p:cNvPr id="10265" name="Text Box 61"/>
            <p:cNvSpPr txBox="1">
              <a:spLocks noChangeArrowheads="1"/>
            </p:cNvSpPr>
            <p:nvPr/>
          </p:nvSpPr>
          <p:spPr bwMode="auto">
            <a:xfrm>
              <a:off x="830" y="3514"/>
              <a:ext cx="73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可平面图</a:t>
              </a: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  <p:grpSp>
        <p:nvGrpSpPr>
          <p:cNvPr id="779328" name="Group 64"/>
          <p:cNvGrpSpPr>
            <a:grpSpLocks/>
          </p:cNvGrpSpPr>
          <p:nvPr/>
        </p:nvGrpSpPr>
        <p:grpSpPr bwMode="auto">
          <a:xfrm>
            <a:off x="4800600" y="4156077"/>
            <a:ext cx="2895600" cy="2333626"/>
            <a:chOff x="2256" y="2304"/>
            <a:chExt cx="1824" cy="1470"/>
          </a:xfrm>
        </p:grpSpPr>
        <p:grpSp>
          <p:nvGrpSpPr>
            <p:cNvPr id="9224" name="Group 60"/>
            <p:cNvGrpSpPr>
              <a:grpSpLocks/>
            </p:cNvGrpSpPr>
            <p:nvPr/>
          </p:nvGrpSpPr>
          <p:grpSpPr bwMode="auto">
            <a:xfrm>
              <a:off x="2256" y="2304"/>
              <a:ext cx="1824" cy="1200"/>
              <a:chOff x="2160" y="2176"/>
              <a:chExt cx="2120" cy="1320"/>
            </a:xfrm>
          </p:grpSpPr>
          <p:sp>
            <p:nvSpPr>
              <p:cNvPr id="10250" name="Line 42"/>
              <p:cNvSpPr>
                <a:spLocks noChangeShapeType="1"/>
              </p:cNvSpPr>
              <p:nvPr/>
            </p:nvSpPr>
            <p:spPr bwMode="auto">
              <a:xfrm>
                <a:off x="2736" y="2640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51" name="Line 44"/>
              <p:cNvSpPr>
                <a:spLocks noChangeShapeType="1"/>
              </p:cNvSpPr>
              <p:nvPr/>
            </p:nvSpPr>
            <p:spPr bwMode="auto">
              <a:xfrm>
                <a:off x="3744" y="2640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52" name="Line 45"/>
              <p:cNvSpPr>
                <a:spLocks noChangeShapeType="1"/>
              </p:cNvSpPr>
              <p:nvPr/>
            </p:nvSpPr>
            <p:spPr bwMode="auto">
              <a:xfrm>
                <a:off x="2736" y="2640"/>
                <a:ext cx="480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53" name="Line 46"/>
              <p:cNvSpPr>
                <a:spLocks noChangeShapeType="1"/>
              </p:cNvSpPr>
              <p:nvPr/>
            </p:nvSpPr>
            <p:spPr bwMode="auto">
              <a:xfrm>
                <a:off x="2736" y="2640"/>
                <a:ext cx="1008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54" name="Line 48"/>
              <p:cNvSpPr>
                <a:spLocks noChangeShapeType="1"/>
              </p:cNvSpPr>
              <p:nvPr/>
            </p:nvSpPr>
            <p:spPr bwMode="auto">
              <a:xfrm>
                <a:off x="3217" y="2640"/>
                <a:ext cx="529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55" name="Text Box 50"/>
              <p:cNvSpPr txBox="1">
                <a:spLocks noChangeArrowheads="1"/>
              </p:cNvSpPr>
              <p:nvPr/>
            </p:nvSpPr>
            <p:spPr bwMode="auto">
              <a:xfrm>
                <a:off x="3697" y="3168"/>
                <a:ext cx="34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H3</a:t>
                </a:r>
              </a:p>
            </p:txBody>
          </p:sp>
          <p:sp>
            <p:nvSpPr>
              <p:cNvPr id="10256" name="Text Box 51"/>
              <p:cNvSpPr txBox="1">
                <a:spLocks noChangeArrowheads="1"/>
              </p:cNvSpPr>
              <p:nvPr/>
            </p:nvSpPr>
            <p:spPr bwMode="auto">
              <a:xfrm>
                <a:off x="3120" y="3216"/>
                <a:ext cx="34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H2</a:t>
                </a:r>
              </a:p>
            </p:txBody>
          </p:sp>
          <p:sp>
            <p:nvSpPr>
              <p:cNvPr id="10257" name="Text Box 52"/>
              <p:cNvSpPr txBox="1">
                <a:spLocks noChangeArrowheads="1"/>
              </p:cNvSpPr>
              <p:nvPr/>
            </p:nvSpPr>
            <p:spPr bwMode="auto">
              <a:xfrm>
                <a:off x="2592" y="3216"/>
                <a:ext cx="34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H1</a:t>
                </a:r>
              </a:p>
            </p:txBody>
          </p:sp>
          <p:sp>
            <p:nvSpPr>
              <p:cNvPr id="10258" name="Text Box 53"/>
              <p:cNvSpPr txBox="1">
                <a:spLocks noChangeArrowheads="1"/>
              </p:cNvSpPr>
              <p:nvPr/>
            </p:nvSpPr>
            <p:spPr bwMode="auto">
              <a:xfrm>
                <a:off x="3600" y="2400"/>
                <a:ext cx="346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0259" name="Text Box 54"/>
              <p:cNvSpPr txBox="1">
                <a:spLocks noChangeArrowheads="1"/>
              </p:cNvSpPr>
              <p:nvPr/>
            </p:nvSpPr>
            <p:spPr bwMode="auto">
              <a:xfrm>
                <a:off x="3120" y="2352"/>
                <a:ext cx="34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4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W</a:t>
                </a:r>
              </a:p>
            </p:txBody>
          </p:sp>
          <p:sp>
            <p:nvSpPr>
              <p:cNvPr id="10260" name="Text Box 55"/>
              <p:cNvSpPr txBox="1">
                <a:spLocks noChangeArrowheads="1"/>
              </p:cNvSpPr>
              <p:nvPr/>
            </p:nvSpPr>
            <p:spPr bwMode="auto">
              <a:xfrm>
                <a:off x="2544" y="2400"/>
                <a:ext cx="346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4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</a:p>
            </p:txBody>
          </p:sp>
          <p:sp>
            <p:nvSpPr>
              <p:cNvPr id="10261" name="Freeform 56"/>
              <p:cNvSpPr>
                <a:spLocks/>
              </p:cNvSpPr>
              <p:nvPr/>
            </p:nvSpPr>
            <p:spPr bwMode="auto">
              <a:xfrm>
                <a:off x="2384" y="2288"/>
                <a:ext cx="832" cy="888"/>
              </a:xfrm>
              <a:custGeom>
                <a:avLst/>
                <a:gdLst>
                  <a:gd name="T0" fmla="*/ 352 w 832"/>
                  <a:gd name="T1" fmla="*/ 880 h 888"/>
                  <a:gd name="T2" fmla="*/ 112 w 832"/>
                  <a:gd name="T3" fmla="*/ 784 h 888"/>
                  <a:gd name="T4" fmla="*/ 16 w 832"/>
                  <a:gd name="T5" fmla="*/ 256 h 888"/>
                  <a:gd name="T6" fmla="*/ 208 w 832"/>
                  <a:gd name="T7" fmla="*/ 16 h 888"/>
                  <a:gd name="T8" fmla="*/ 832 w 832"/>
                  <a:gd name="T9" fmla="*/ 352 h 8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2" h="888">
                    <a:moveTo>
                      <a:pt x="352" y="880"/>
                    </a:moveTo>
                    <a:cubicBezTo>
                      <a:pt x="260" y="884"/>
                      <a:pt x="168" y="888"/>
                      <a:pt x="112" y="784"/>
                    </a:cubicBezTo>
                    <a:cubicBezTo>
                      <a:pt x="56" y="680"/>
                      <a:pt x="0" y="384"/>
                      <a:pt x="16" y="256"/>
                    </a:cubicBezTo>
                    <a:cubicBezTo>
                      <a:pt x="32" y="128"/>
                      <a:pt x="72" y="0"/>
                      <a:pt x="208" y="16"/>
                    </a:cubicBezTo>
                    <a:cubicBezTo>
                      <a:pt x="344" y="32"/>
                      <a:pt x="728" y="296"/>
                      <a:pt x="832" y="352"/>
                    </a:cubicBezTo>
                  </a:path>
                </a:pathLst>
              </a:custGeom>
              <a:noFill/>
              <a:ln w="28575" cap="flat" cmpd="sng">
                <a:solidFill>
                  <a:srgbClr val="810080"/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2" name="Freeform 57"/>
              <p:cNvSpPr>
                <a:spLocks/>
              </p:cNvSpPr>
              <p:nvPr/>
            </p:nvSpPr>
            <p:spPr bwMode="auto">
              <a:xfrm>
                <a:off x="2160" y="2176"/>
                <a:ext cx="1057" cy="1320"/>
              </a:xfrm>
              <a:custGeom>
                <a:avLst/>
                <a:gdLst>
                  <a:gd name="T0" fmla="*/ 1056 w 1056"/>
                  <a:gd name="T1" fmla="*/ 992 h 1320"/>
                  <a:gd name="T2" fmla="*/ 864 w 1056"/>
                  <a:gd name="T3" fmla="*/ 1184 h 1320"/>
                  <a:gd name="T4" fmla="*/ 672 w 1056"/>
                  <a:gd name="T5" fmla="*/ 1280 h 1320"/>
                  <a:gd name="T6" fmla="*/ 240 w 1056"/>
                  <a:gd name="T7" fmla="*/ 1136 h 1320"/>
                  <a:gd name="T8" fmla="*/ 96 w 1056"/>
                  <a:gd name="T9" fmla="*/ 176 h 1320"/>
                  <a:gd name="T10" fmla="*/ 816 w 1056"/>
                  <a:gd name="T11" fmla="*/ 80 h 1320"/>
                  <a:gd name="T12" fmla="*/ 1056 w 1056"/>
                  <a:gd name="T13" fmla="*/ 464 h 13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56" h="1320">
                    <a:moveTo>
                      <a:pt x="1056" y="992"/>
                    </a:moveTo>
                    <a:cubicBezTo>
                      <a:pt x="992" y="1064"/>
                      <a:pt x="928" y="1136"/>
                      <a:pt x="864" y="1184"/>
                    </a:cubicBezTo>
                    <a:cubicBezTo>
                      <a:pt x="800" y="1232"/>
                      <a:pt x="776" y="1288"/>
                      <a:pt x="672" y="1280"/>
                    </a:cubicBezTo>
                    <a:cubicBezTo>
                      <a:pt x="568" y="1272"/>
                      <a:pt x="336" y="1320"/>
                      <a:pt x="240" y="1136"/>
                    </a:cubicBezTo>
                    <a:cubicBezTo>
                      <a:pt x="144" y="952"/>
                      <a:pt x="0" y="352"/>
                      <a:pt x="96" y="176"/>
                    </a:cubicBezTo>
                    <a:cubicBezTo>
                      <a:pt x="192" y="0"/>
                      <a:pt x="656" y="32"/>
                      <a:pt x="816" y="80"/>
                    </a:cubicBezTo>
                    <a:cubicBezTo>
                      <a:pt x="976" y="128"/>
                      <a:pt x="1016" y="400"/>
                      <a:pt x="1056" y="464"/>
                    </a:cubicBezTo>
                  </a:path>
                </a:pathLst>
              </a:custGeom>
              <a:noFill/>
              <a:ln w="28575" cap="flat" cmpd="sng">
                <a:solidFill>
                  <a:srgbClr val="810080"/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3" name="Freeform 59"/>
              <p:cNvSpPr>
                <a:spLocks/>
              </p:cNvSpPr>
              <p:nvPr/>
            </p:nvSpPr>
            <p:spPr bwMode="auto">
              <a:xfrm>
                <a:off x="3217" y="2640"/>
                <a:ext cx="1063" cy="856"/>
              </a:xfrm>
              <a:custGeom>
                <a:avLst/>
                <a:gdLst>
                  <a:gd name="T0" fmla="*/ 0 w 1064"/>
                  <a:gd name="T1" fmla="*/ 528 h 856"/>
                  <a:gd name="T2" fmla="*/ 480 w 1064"/>
                  <a:gd name="T3" fmla="*/ 816 h 856"/>
                  <a:gd name="T4" fmla="*/ 864 w 1064"/>
                  <a:gd name="T5" fmla="*/ 768 h 856"/>
                  <a:gd name="T6" fmla="*/ 1008 w 1064"/>
                  <a:gd name="T7" fmla="*/ 480 h 856"/>
                  <a:gd name="T8" fmla="*/ 528 w 1064"/>
                  <a:gd name="T9" fmla="*/ 0 h 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4" h="856">
                    <a:moveTo>
                      <a:pt x="0" y="528"/>
                    </a:moveTo>
                    <a:cubicBezTo>
                      <a:pt x="168" y="652"/>
                      <a:pt x="336" y="776"/>
                      <a:pt x="480" y="816"/>
                    </a:cubicBezTo>
                    <a:cubicBezTo>
                      <a:pt x="624" y="856"/>
                      <a:pt x="776" y="824"/>
                      <a:pt x="864" y="768"/>
                    </a:cubicBezTo>
                    <a:cubicBezTo>
                      <a:pt x="952" y="712"/>
                      <a:pt x="1064" y="608"/>
                      <a:pt x="1008" y="480"/>
                    </a:cubicBezTo>
                    <a:cubicBezTo>
                      <a:pt x="952" y="352"/>
                      <a:pt x="608" y="80"/>
                      <a:pt x="528" y="0"/>
                    </a:cubicBezTo>
                  </a:path>
                </a:pathLst>
              </a:custGeom>
              <a:noFill/>
              <a:ln w="28575" cap="flat" cmpd="sng">
                <a:solidFill>
                  <a:srgbClr val="810080"/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0249" name="Text Box 62"/>
            <p:cNvSpPr txBox="1">
              <a:spLocks noChangeArrowheads="1"/>
            </p:cNvSpPr>
            <p:nvPr/>
          </p:nvSpPr>
          <p:spPr bwMode="auto">
            <a:xfrm>
              <a:off x="2449" y="3561"/>
              <a:ext cx="1576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zh-CN" altLang="en-US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的平面嵌入</a:t>
              </a: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zh-CN" altLang="en-US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即平面图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9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9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9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9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6" grpId="0" animBg="1"/>
      <p:bldP spid="779286" grpId="0"/>
      <p:bldP spid="7792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D3A62BA-D494-4F76-A4CC-65414D60DEF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0290" name="Text Box 2"/>
          <p:cNvSpPr txBox="1">
            <a:spLocks noChangeArrowheads="1"/>
          </p:cNvSpPr>
          <p:nvPr/>
        </p:nvSpPr>
        <p:spPr bwMode="auto">
          <a:xfrm>
            <a:off x="404813" y="949325"/>
            <a:ext cx="8301037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注</a:t>
            </a:r>
            <a:r>
              <a:rPr lang="en-US" altLang="zh-CN"/>
              <a:t>:  </a:t>
            </a:r>
            <a:r>
              <a:rPr lang="zh-CN" altLang="en-US">
                <a:sym typeface="Wingdings" panose="05000000000000000000" pitchFamily="2" charset="2"/>
              </a:rPr>
              <a:t>可平面图和平面图可以等同看待；</a:t>
            </a:r>
          </a:p>
        </p:txBody>
      </p:sp>
      <p:sp>
        <p:nvSpPr>
          <p:cNvPr id="780328" name="Text Box 40"/>
          <p:cNvSpPr txBox="1">
            <a:spLocks noChangeArrowheads="1"/>
          </p:cNvSpPr>
          <p:nvPr/>
        </p:nvSpPr>
        <p:spPr bwMode="auto">
          <a:xfrm>
            <a:off x="400050" y="1473200"/>
            <a:ext cx="8305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由图的平面性问题研究引申出图的一般嵌入性问题的研究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形成了拓扑图论的主要内容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我国数学家吴文俊、刘彦佩等在该方向都有重要结果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: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0329" name="Text Box 41"/>
          <p:cNvSpPr txBox="1">
            <a:spLocks noChangeArrowheads="1"/>
          </p:cNvSpPr>
          <p:nvPr/>
        </p:nvSpPr>
        <p:spPr bwMode="auto">
          <a:xfrm>
            <a:off x="400050" y="2770188"/>
            <a:ext cx="8305800" cy="21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6600"/>
                </a:solidFill>
              </a:rPr>
              <a:t>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吴文俊对集成电路的布线问题产生兴趣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(1966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年一个偶然的机会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运用示嵌类理论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将问题归结为简单方程的计算问题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rgbClr val="FF6600"/>
                </a:solidFill>
              </a:rPr>
              <a:t>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刘彦佩推广了吴文俊在平面性的结果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并在图的曲面嵌入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组合地图、计数方面均有广泛研究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著有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《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图的可嵌入性理论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》.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400050" y="5048250"/>
            <a:ext cx="8305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  波兰数学家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Kuratowski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美国数学家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Whitney, 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Thomassen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生于英国的加拿大数学家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Tutte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等都在拓扑图论中有过精湛的研究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0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0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0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0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0" grpId="0" animBg="1"/>
      <p:bldP spid="780328" grpId="0"/>
      <p:bldP spid="78032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2142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9455550-6F7E-4D24-9445-A97125CD96C6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2338" name="Text Box 2"/>
          <p:cNvSpPr txBox="1">
            <a:spLocks noChangeArrowheads="1"/>
          </p:cNvSpPr>
          <p:nvPr/>
        </p:nvSpPr>
        <p:spPr bwMode="auto">
          <a:xfrm>
            <a:off x="512763" y="935038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平面图性质</a:t>
            </a:r>
          </a:p>
        </p:txBody>
      </p:sp>
      <p:sp>
        <p:nvSpPr>
          <p:cNvPr id="782339" name="Text Box 3"/>
          <p:cNvSpPr txBox="1">
            <a:spLocks noChangeArrowheads="1"/>
          </p:cNvSpPr>
          <p:nvPr/>
        </p:nvSpPr>
        <p:spPr bwMode="auto">
          <a:xfrm>
            <a:off x="436563" y="1520825"/>
            <a:ext cx="8153400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2  </a:t>
            </a:r>
            <a:r>
              <a:rPr lang="en-US" altLang="zh-CN" dirty="0" smtClean="0"/>
              <a:t>(1) </a:t>
            </a:r>
            <a:r>
              <a:rPr lang="zh-CN" altLang="en-US" dirty="0" smtClean="0"/>
              <a:t>一个平面图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把平面分成若干连通片</a:t>
            </a:r>
            <a:r>
              <a:rPr lang="en-US" altLang="zh-CN" dirty="0" smtClean="0"/>
              <a:t>,  </a:t>
            </a:r>
            <a:r>
              <a:rPr lang="zh-CN" altLang="en-US" dirty="0" smtClean="0"/>
              <a:t>这些连通片称为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的一个</a:t>
            </a:r>
            <a:r>
              <a:rPr lang="zh-CN" altLang="en-US" dirty="0" smtClean="0">
                <a:solidFill>
                  <a:srgbClr val="FFFF00"/>
                </a:solidFill>
              </a:rPr>
              <a:t>面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face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FF00"/>
                </a:solidFill>
              </a:rPr>
              <a:t>区域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region</a:t>
            </a:r>
            <a:r>
              <a:rPr lang="en-US" altLang="zh-CN" dirty="0" smtClean="0"/>
              <a:t>),  G</a:t>
            </a:r>
            <a:r>
              <a:rPr lang="zh-CN" altLang="en-US" dirty="0" smtClean="0"/>
              <a:t>的面组成的集合用</a:t>
            </a:r>
            <a:r>
              <a:rPr lang="el-GR" altLang="zh-CN" b="0" dirty="0" smtClean="0">
                <a:solidFill>
                  <a:srgbClr val="FFFF00"/>
                </a:solidFill>
              </a:rPr>
              <a:t>Φ</a:t>
            </a:r>
            <a:r>
              <a:rPr lang="zh-CN" altLang="en-US" dirty="0" smtClean="0">
                <a:latin typeface="宋体" panose="02010600030101010101" pitchFamily="2" charset="-122"/>
              </a:rPr>
              <a:t>表示</a:t>
            </a:r>
            <a:r>
              <a:rPr lang="en-US" altLang="zh-CN" dirty="0" smtClean="0">
                <a:latin typeface="宋体" panose="02010600030101010101" pitchFamily="2" charset="-122"/>
              </a:rPr>
              <a:t>.</a:t>
            </a:r>
            <a:endParaRPr lang="zh-CN" altLang="el-GR" dirty="0" smtClean="0"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782340" name="Text Box 4"/>
          <p:cNvSpPr txBox="1">
            <a:spLocks noChangeArrowheads="1"/>
          </p:cNvSpPr>
          <p:nvPr/>
        </p:nvSpPr>
        <p:spPr bwMode="auto">
          <a:xfrm>
            <a:off x="457200" y="3657600"/>
            <a:ext cx="81327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2B51AA"/>
                </a:solidFill>
              </a:rPr>
              <a:t>例</a:t>
            </a:r>
            <a:r>
              <a:rPr lang="en-US" altLang="zh-CN" sz="2400" dirty="0">
                <a:solidFill>
                  <a:srgbClr val="2B51AA"/>
                </a:solidFill>
              </a:rPr>
              <a:t>3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在下图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共有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个面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其中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是外部面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其余是内部面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el-GR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{f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f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f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f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}.</a:t>
            </a:r>
            <a:endParaRPr lang="zh-CN" altLang="el-GR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82357" name="Group 21"/>
          <p:cNvGrpSpPr>
            <a:grpSpLocks/>
          </p:cNvGrpSpPr>
          <p:nvPr/>
        </p:nvGrpSpPr>
        <p:grpSpPr bwMode="auto">
          <a:xfrm>
            <a:off x="3124200" y="4260850"/>
            <a:ext cx="2454275" cy="1174750"/>
            <a:chOff x="1248" y="1584"/>
            <a:chExt cx="1546" cy="740"/>
          </a:xfrm>
        </p:grpSpPr>
        <p:grpSp>
          <p:nvGrpSpPr>
            <p:cNvPr id="11273" name="Group 6"/>
            <p:cNvGrpSpPr>
              <a:grpSpLocks/>
            </p:cNvGrpSpPr>
            <p:nvPr/>
          </p:nvGrpSpPr>
          <p:grpSpPr bwMode="auto">
            <a:xfrm>
              <a:off x="1488" y="1584"/>
              <a:ext cx="1296" cy="740"/>
              <a:chOff x="1440" y="1680"/>
              <a:chExt cx="1296" cy="740"/>
            </a:xfrm>
          </p:grpSpPr>
          <p:sp>
            <p:nvSpPr>
              <p:cNvPr id="12302" name="Line 7"/>
              <p:cNvSpPr>
                <a:spLocks noChangeShapeType="1"/>
              </p:cNvSpPr>
              <p:nvPr/>
            </p:nvSpPr>
            <p:spPr bwMode="auto">
              <a:xfrm flipH="1">
                <a:off x="1440" y="1680"/>
                <a:ext cx="576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03" name="Line 8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04" name="Line 9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528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05" name="Line 10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06" name="Line 11"/>
              <p:cNvSpPr>
                <a:spLocks noChangeShapeType="1"/>
              </p:cNvSpPr>
              <p:nvPr/>
            </p:nvSpPr>
            <p:spPr bwMode="auto">
              <a:xfrm>
                <a:off x="2016" y="2016"/>
                <a:ext cx="528" cy="14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07" name="Line 12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08" name="Line 13"/>
              <p:cNvSpPr>
                <a:spLocks noChangeShapeType="1"/>
              </p:cNvSpPr>
              <p:nvPr/>
            </p:nvSpPr>
            <p:spPr bwMode="auto">
              <a:xfrm flipH="1">
                <a:off x="1824" y="201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09" name="Freeform 14"/>
              <p:cNvSpPr>
                <a:spLocks/>
              </p:cNvSpPr>
              <p:nvPr/>
            </p:nvSpPr>
            <p:spPr bwMode="auto">
              <a:xfrm>
                <a:off x="2512" y="1936"/>
                <a:ext cx="224" cy="224"/>
              </a:xfrm>
              <a:custGeom>
                <a:avLst/>
                <a:gdLst>
                  <a:gd name="T0" fmla="*/ 32 w 224"/>
                  <a:gd name="T1" fmla="*/ 224 h 224"/>
                  <a:gd name="T2" fmla="*/ 32 w 224"/>
                  <a:gd name="T3" fmla="*/ 32 h 224"/>
                  <a:gd name="T4" fmla="*/ 224 w 224"/>
                  <a:gd name="T5" fmla="*/ 32 h 224"/>
                  <a:gd name="T6" fmla="*/ 32 w 224"/>
                  <a:gd name="T7" fmla="*/ 224 h 2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4" h="224">
                    <a:moveTo>
                      <a:pt x="32" y="224"/>
                    </a:moveTo>
                    <a:cubicBezTo>
                      <a:pt x="0" y="224"/>
                      <a:pt x="0" y="64"/>
                      <a:pt x="32" y="32"/>
                    </a:cubicBezTo>
                    <a:cubicBezTo>
                      <a:pt x="64" y="0"/>
                      <a:pt x="224" y="0"/>
                      <a:pt x="224" y="32"/>
                    </a:cubicBezTo>
                    <a:cubicBezTo>
                      <a:pt x="224" y="64"/>
                      <a:pt x="64" y="224"/>
                      <a:pt x="32" y="224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810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10" name="Text Box 15"/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826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平面图</a:t>
                </a: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</a:p>
            </p:txBody>
          </p:sp>
        </p:grpSp>
        <p:sp>
          <p:nvSpPr>
            <p:cNvPr id="12298" name="Text Box 16"/>
            <p:cNvSpPr txBox="1">
              <a:spLocks noChangeArrowheads="1"/>
            </p:cNvSpPr>
            <p:nvPr/>
          </p:nvSpPr>
          <p:spPr bwMode="auto">
            <a:xfrm>
              <a:off x="2544" y="182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299" name="Text Box 17"/>
            <p:cNvSpPr txBox="1">
              <a:spLocks noChangeArrowheads="1"/>
            </p:cNvSpPr>
            <p:nvPr/>
          </p:nvSpPr>
          <p:spPr bwMode="auto">
            <a:xfrm>
              <a:off x="1643" y="1855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2300" name="Text Box 18"/>
            <p:cNvSpPr txBox="1">
              <a:spLocks noChangeArrowheads="1"/>
            </p:cNvSpPr>
            <p:nvPr/>
          </p:nvSpPr>
          <p:spPr bwMode="auto">
            <a:xfrm>
              <a:off x="2064" y="172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2301" name="Text Box 19"/>
            <p:cNvSpPr txBox="1">
              <a:spLocks noChangeArrowheads="1"/>
            </p:cNvSpPr>
            <p:nvPr/>
          </p:nvSpPr>
          <p:spPr bwMode="auto">
            <a:xfrm>
              <a:off x="1248" y="158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</p:grpSp>
      <p:sp>
        <p:nvSpPr>
          <p:cNvPr id="782358" name="Text Box 22"/>
          <p:cNvSpPr txBox="1">
            <a:spLocks noChangeArrowheads="1"/>
          </p:cNvSpPr>
          <p:nvPr/>
        </p:nvSpPr>
        <p:spPr bwMode="auto">
          <a:xfrm>
            <a:off x="436563" y="2744788"/>
            <a:ext cx="81534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 </a:t>
            </a:r>
            <a:r>
              <a:rPr lang="en-US" altLang="zh-CN" dirty="0" smtClean="0"/>
              <a:t>(2) </a:t>
            </a:r>
            <a:r>
              <a:rPr lang="zh-CN" altLang="en-US" dirty="0" smtClean="0"/>
              <a:t>面积有限的区域称为平面图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内部面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inner face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否则称为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外部面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outer face</a:t>
            </a:r>
            <a:r>
              <a:rPr lang="en-US" altLang="zh-CN" dirty="0" smtClean="0"/>
              <a:t>).</a:t>
            </a:r>
            <a:endParaRPr lang="zh-CN" altLang="el-GR" dirty="0" smtClean="0"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6563" y="5467350"/>
            <a:ext cx="8153400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(3) </a:t>
            </a:r>
            <a:r>
              <a:rPr lang="en-US" altLang="zh-CN" dirty="0" smtClean="0">
                <a:solidFill>
                  <a:srgbClr val="FFFF00"/>
                </a:solidFill>
              </a:rPr>
              <a:t>Jordan</a:t>
            </a:r>
            <a:r>
              <a:rPr lang="zh-CN" altLang="en-US" dirty="0" smtClean="0">
                <a:solidFill>
                  <a:srgbClr val="FFFF00"/>
                </a:solidFill>
              </a:rPr>
              <a:t>曲线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Jordan curve</a:t>
            </a:r>
            <a:r>
              <a:rPr lang="en-US" altLang="zh-CN" dirty="0" smtClean="0"/>
              <a:t>):  </a:t>
            </a:r>
            <a:r>
              <a:rPr lang="zh-CN" altLang="en-US" dirty="0" smtClean="0"/>
              <a:t>一条连续的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自身不交的</a:t>
            </a:r>
            <a:r>
              <a:rPr lang="en-US" altLang="zh-CN" dirty="0" smtClean="0"/>
              <a:t>,  </a:t>
            </a:r>
            <a:r>
              <a:rPr lang="zh-CN" altLang="en-US" dirty="0" smtClean="0"/>
              <a:t>起点和终点重合的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封闭的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曲线</a:t>
            </a:r>
            <a:r>
              <a:rPr lang="en-US" altLang="zh-CN" dirty="0" smtClean="0"/>
              <a:t>. </a:t>
            </a:r>
            <a:r>
              <a:rPr lang="zh-CN" altLang="en-US" dirty="0" smtClean="0"/>
              <a:t>平面图中圈中的各条边构成一条</a:t>
            </a:r>
            <a:r>
              <a:rPr lang="en-US" altLang="zh-CN" b="0" dirty="0" smtClean="0"/>
              <a:t>Jordan</a:t>
            </a:r>
            <a:r>
              <a:rPr lang="zh-CN" altLang="en-US" dirty="0" smtClean="0"/>
              <a:t>曲线</a:t>
            </a:r>
            <a:r>
              <a:rPr lang="en-US" altLang="zh-CN" dirty="0" smtClean="0"/>
              <a:t>.</a:t>
            </a:r>
            <a:endParaRPr lang="zh-CN" altLang="el-GR" dirty="0" smtClean="0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2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2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2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2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8" grpId="0"/>
      <p:bldP spid="782339" grpId="0" animBg="1"/>
      <p:bldP spid="782340" grpId="0"/>
      <p:bldP spid="782358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8482A9C-2288-455C-AFF8-390679DBE9D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9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1321" name="Text Box 9"/>
          <p:cNvSpPr txBox="1">
            <a:spLocks noChangeArrowheads="1"/>
          </p:cNvSpPr>
          <p:nvPr/>
        </p:nvSpPr>
        <p:spPr bwMode="auto">
          <a:xfrm>
            <a:off x="271463" y="3143250"/>
            <a:ext cx="8339137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(4)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 </a:t>
            </a:r>
            <a:r>
              <a:rPr lang="zh-CN" altLang="en-US" dirty="0" smtClean="0"/>
              <a:t>顶点和边都与某个给定面关联的子图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称为该面的</a:t>
            </a:r>
            <a:r>
              <a:rPr lang="zh-CN" altLang="en-US" dirty="0" smtClean="0">
                <a:solidFill>
                  <a:srgbClr val="FFFF00"/>
                </a:solidFill>
              </a:rPr>
              <a:t>边界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boundary</a:t>
            </a:r>
            <a:r>
              <a:rPr lang="en-US" altLang="zh-CN" dirty="0" smtClean="0"/>
              <a:t>). </a:t>
            </a:r>
            <a:r>
              <a:rPr lang="zh-CN" altLang="en-US" dirty="0" smtClean="0"/>
              <a:t>某面 </a:t>
            </a:r>
            <a:r>
              <a:rPr lang="en-US" altLang="zh-CN" i="1" dirty="0" smtClean="0"/>
              <a:t>f </a:t>
            </a:r>
            <a:r>
              <a:rPr lang="zh-CN" altLang="en-US" dirty="0" smtClean="0"/>
              <a:t>的边界中含有的边数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割边计算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)</a:t>
            </a:r>
            <a:r>
              <a:rPr lang="zh-CN" altLang="en-US" dirty="0" smtClean="0"/>
              <a:t>称为该面 </a:t>
            </a:r>
            <a:r>
              <a:rPr lang="en-US" altLang="zh-CN" i="1" dirty="0" smtClean="0"/>
              <a:t>f 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次数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degree</a:t>
            </a:r>
            <a:r>
              <a:rPr lang="en-US" altLang="zh-CN" dirty="0" smtClean="0"/>
              <a:t>),  </a:t>
            </a:r>
            <a:r>
              <a:rPr lang="zh-CN" altLang="en-US" dirty="0" smtClean="0"/>
              <a:t>记为</a:t>
            </a:r>
            <a:r>
              <a:rPr lang="en-US" altLang="zh-CN" b="0" dirty="0" err="1" smtClean="0">
                <a:solidFill>
                  <a:srgbClr val="FFFF00"/>
                </a:solidFill>
              </a:rPr>
              <a:t>deg</a:t>
            </a:r>
            <a:r>
              <a:rPr lang="en-US" altLang="zh-CN" b="0" dirty="0" smtClean="0">
                <a:solidFill>
                  <a:srgbClr val="FFFF00"/>
                </a:solidFill>
              </a:rPr>
              <a:t>(</a:t>
            </a:r>
            <a:r>
              <a:rPr lang="en-US" altLang="zh-CN" b="0" i="1" dirty="0" smtClean="0">
                <a:solidFill>
                  <a:srgbClr val="FFFF00"/>
                </a:solidFill>
              </a:rPr>
              <a:t> f </a:t>
            </a:r>
            <a:r>
              <a:rPr lang="en-US" altLang="zh-CN" b="0" dirty="0" smtClean="0">
                <a:solidFill>
                  <a:srgbClr val="FFFF00"/>
                </a:solidFill>
              </a:rPr>
              <a:t>)</a:t>
            </a:r>
            <a:r>
              <a:rPr lang="en-US" altLang="zh-CN" b="0" i="1" dirty="0" smtClean="0"/>
              <a:t>.</a:t>
            </a:r>
            <a:endParaRPr lang="zh-CN" altLang="el-GR" b="0" i="1" dirty="0" smtClean="0"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781333" name="Group 21"/>
          <p:cNvGrpSpPr>
            <a:grpSpLocks/>
          </p:cNvGrpSpPr>
          <p:nvPr/>
        </p:nvGrpSpPr>
        <p:grpSpPr bwMode="auto">
          <a:xfrm>
            <a:off x="4899025" y="4689475"/>
            <a:ext cx="2454275" cy="1174750"/>
            <a:chOff x="1248" y="1584"/>
            <a:chExt cx="1546" cy="740"/>
          </a:xfrm>
        </p:grpSpPr>
        <p:grpSp>
          <p:nvGrpSpPr>
            <p:cNvPr id="12302" name="Group 22"/>
            <p:cNvGrpSpPr>
              <a:grpSpLocks/>
            </p:cNvGrpSpPr>
            <p:nvPr/>
          </p:nvGrpSpPr>
          <p:grpSpPr bwMode="auto">
            <a:xfrm>
              <a:off x="1488" y="1584"/>
              <a:ext cx="1296" cy="740"/>
              <a:chOff x="1440" y="1680"/>
              <a:chExt cx="1296" cy="740"/>
            </a:xfrm>
          </p:grpSpPr>
          <p:sp>
            <p:nvSpPr>
              <p:cNvPr id="13331" name="Line 23"/>
              <p:cNvSpPr>
                <a:spLocks noChangeShapeType="1"/>
              </p:cNvSpPr>
              <p:nvPr/>
            </p:nvSpPr>
            <p:spPr bwMode="auto">
              <a:xfrm flipH="1">
                <a:off x="1440" y="1680"/>
                <a:ext cx="576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2" name="Line 24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3" name="Line 25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528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4" name="Line 26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5" name="Line 27"/>
              <p:cNvSpPr>
                <a:spLocks noChangeShapeType="1"/>
              </p:cNvSpPr>
              <p:nvPr/>
            </p:nvSpPr>
            <p:spPr bwMode="auto">
              <a:xfrm>
                <a:off x="2016" y="2016"/>
                <a:ext cx="528" cy="14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6" name="Line 28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7" name="Line 29"/>
              <p:cNvSpPr>
                <a:spLocks noChangeShapeType="1"/>
              </p:cNvSpPr>
              <p:nvPr/>
            </p:nvSpPr>
            <p:spPr bwMode="auto">
              <a:xfrm flipH="1">
                <a:off x="1824" y="201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8" name="Freeform 30"/>
              <p:cNvSpPr>
                <a:spLocks/>
              </p:cNvSpPr>
              <p:nvPr/>
            </p:nvSpPr>
            <p:spPr bwMode="auto">
              <a:xfrm>
                <a:off x="2512" y="1936"/>
                <a:ext cx="224" cy="224"/>
              </a:xfrm>
              <a:custGeom>
                <a:avLst/>
                <a:gdLst>
                  <a:gd name="T0" fmla="*/ 32 w 224"/>
                  <a:gd name="T1" fmla="*/ 224 h 224"/>
                  <a:gd name="T2" fmla="*/ 32 w 224"/>
                  <a:gd name="T3" fmla="*/ 32 h 224"/>
                  <a:gd name="T4" fmla="*/ 224 w 224"/>
                  <a:gd name="T5" fmla="*/ 32 h 224"/>
                  <a:gd name="T6" fmla="*/ 32 w 224"/>
                  <a:gd name="T7" fmla="*/ 224 h 2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4" h="224">
                    <a:moveTo>
                      <a:pt x="32" y="224"/>
                    </a:moveTo>
                    <a:cubicBezTo>
                      <a:pt x="0" y="224"/>
                      <a:pt x="0" y="64"/>
                      <a:pt x="32" y="32"/>
                    </a:cubicBezTo>
                    <a:cubicBezTo>
                      <a:pt x="64" y="0"/>
                      <a:pt x="224" y="0"/>
                      <a:pt x="224" y="32"/>
                    </a:cubicBezTo>
                    <a:cubicBezTo>
                      <a:pt x="224" y="64"/>
                      <a:pt x="64" y="224"/>
                      <a:pt x="32" y="224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810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39" name="Text Box 31"/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826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6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平面图</a:t>
                </a:r>
                <a:r>
                  <a:rPr lang="en-US" altLang="zh-CN" sz="16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</a:p>
            </p:txBody>
          </p:sp>
        </p:grpSp>
        <p:sp>
          <p:nvSpPr>
            <p:cNvPr id="13327" name="Text Box 32"/>
            <p:cNvSpPr txBox="1">
              <a:spLocks noChangeArrowheads="1"/>
            </p:cNvSpPr>
            <p:nvPr/>
          </p:nvSpPr>
          <p:spPr bwMode="auto">
            <a:xfrm>
              <a:off x="2544" y="182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28" name="Text Box 33"/>
            <p:cNvSpPr txBox="1">
              <a:spLocks noChangeArrowheads="1"/>
            </p:cNvSpPr>
            <p:nvPr/>
          </p:nvSpPr>
          <p:spPr bwMode="auto">
            <a:xfrm>
              <a:off x="1656" y="184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3329" name="Text Box 34"/>
            <p:cNvSpPr txBox="1">
              <a:spLocks noChangeArrowheads="1"/>
            </p:cNvSpPr>
            <p:nvPr/>
          </p:nvSpPr>
          <p:spPr bwMode="auto">
            <a:xfrm>
              <a:off x="2064" y="172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330" name="Text Box 35"/>
            <p:cNvSpPr txBox="1">
              <a:spLocks noChangeArrowheads="1"/>
            </p:cNvSpPr>
            <p:nvPr/>
          </p:nvSpPr>
          <p:spPr bwMode="auto">
            <a:xfrm>
              <a:off x="1248" y="158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f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</p:grpSp>
      <p:sp>
        <p:nvSpPr>
          <p:cNvPr id="781348" name="Text Box 36"/>
          <p:cNvSpPr txBox="1">
            <a:spLocks noChangeArrowheads="1"/>
          </p:cNvSpPr>
          <p:nvPr/>
        </p:nvSpPr>
        <p:spPr bwMode="auto">
          <a:xfrm>
            <a:off x="228600" y="5921375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在上图中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红色边在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中的导出子图为面 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的边界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l-GR" i="1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78135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908888"/>
              </p:ext>
            </p:extLst>
          </p:nvPr>
        </p:nvGraphicFramePr>
        <p:xfrm>
          <a:off x="685800" y="6389688"/>
          <a:ext cx="139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quation" r:id="rId4" imgW="698197" imgH="215806" progId="Equation.DSMT4">
                  <p:embed/>
                </p:oleObj>
              </mc:Choice>
              <mc:Fallback>
                <p:oleObj name="Equation" r:id="rId4" imgW="698197" imgH="215806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389688"/>
                        <a:ext cx="13970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5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197539"/>
              </p:ext>
            </p:extLst>
          </p:nvPr>
        </p:nvGraphicFramePr>
        <p:xfrm>
          <a:off x="2336800" y="6389688"/>
          <a:ext cx="1447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Equation" r:id="rId6" imgW="723586" imgH="215806" progId="Equation.DSMT4">
                  <p:embed/>
                </p:oleObj>
              </mc:Choice>
              <mc:Fallback>
                <p:oleObj name="Equation" r:id="rId6" imgW="723586" imgH="215806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6389688"/>
                        <a:ext cx="14478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5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988599"/>
              </p:ext>
            </p:extLst>
          </p:nvPr>
        </p:nvGraphicFramePr>
        <p:xfrm>
          <a:off x="4152900" y="6378575"/>
          <a:ext cx="1473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8" imgW="736600" imgH="228600" progId="Equation.DSMT4">
                  <p:embed/>
                </p:oleObj>
              </mc:Choice>
              <mc:Fallback>
                <p:oleObj name="Equation" r:id="rId8" imgW="73660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6378575"/>
                        <a:ext cx="1473200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5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728785"/>
              </p:ext>
            </p:extLst>
          </p:nvPr>
        </p:nvGraphicFramePr>
        <p:xfrm>
          <a:off x="5943600" y="6400800"/>
          <a:ext cx="147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10" imgW="736280" imgH="215806" progId="Equation.DSMT4">
                  <p:embed/>
                </p:oleObj>
              </mc:Choice>
              <mc:Fallback>
                <p:oleObj name="Equation" r:id="rId10" imgW="736280" imgH="215806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400800"/>
                        <a:ext cx="14732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71463" y="858838"/>
            <a:ext cx="8339137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1</a:t>
            </a:r>
            <a:r>
              <a:rPr lang="en-US" altLang="zh-CN" b="0" dirty="0" smtClean="0">
                <a:solidFill>
                  <a:srgbClr val="FF6600"/>
                </a:solidFill>
              </a:rPr>
              <a:t> </a:t>
            </a:r>
            <a:r>
              <a:rPr lang="en-US" altLang="zh-CN" b="0" dirty="0" smtClean="0"/>
              <a:t>(Jordan</a:t>
            </a:r>
            <a:r>
              <a:rPr lang="zh-CN" altLang="en-US" b="0" dirty="0" smtClean="0"/>
              <a:t>曲线定理</a:t>
            </a:r>
            <a:r>
              <a:rPr lang="en-US" altLang="zh-CN" b="0" dirty="0" smtClean="0"/>
              <a:t>) </a:t>
            </a:r>
            <a:r>
              <a:rPr lang="zh-CN" altLang="en-US" b="0" dirty="0" smtClean="0"/>
              <a:t>平面上任意简单闭合的曲线</a:t>
            </a:r>
            <a:r>
              <a:rPr lang="en-US" altLang="zh-CN" b="0" dirty="0" smtClean="0"/>
              <a:t>J</a:t>
            </a:r>
            <a:r>
              <a:rPr lang="zh-CN" altLang="en-US" b="0" dirty="0" smtClean="0"/>
              <a:t>把平面划分为内部</a:t>
            </a:r>
            <a:r>
              <a:rPr lang="en-US" altLang="zh-CN" b="0" dirty="0" smtClean="0"/>
              <a:t>(interior J)</a:t>
            </a:r>
            <a:r>
              <a:rPr lang="zh-CN" altLang="en-US" b="0" dirty="0" smtClean="0"/>
              <a:t>和外部</a:t>
            </a:r>
            <a:r>
              <a:rPr lang="en-US" altLang="zh-CN" b="0" dirty="0" smtClean="0"/>
              <a:t>(exterior J)</a:t>
            </a:r>
            <a:r>
              <a:rPr lang="en-US" altLang="zh-CN" b="0" i="1" dirty="0" smtClean="0"/>
              <a:t>.</a:t>
            </a:r>
            <a:endParaRPr lang="zh-CN" altLang="el-GR" b="0" i="1" dirty="0" smtClean="0"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71463" y="2306638"/>
            <a:ext cx="833913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Jordan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曲线定理是一个拓扑学的结论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虽然定理直观上是明显的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但它的严格证明十分困难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l-GR" b="0" i="1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71463" y="1628775"/>
            <a:ext cx="83391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内部和外部均为开集</a:t>
            </a:r>
            <a:r>
              <a:rPr lang="en-US" altLang="zh-CN" b="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rgbClr val="C00000"/>
                </a:solidFill>
              </a:rPr>
              <a:t>上述定理表明连接内部点和外部点的任何连线都与</a:t>
            </a:r>
            <a:r>
              <a:rPr lang="en-US" altLang="zh-CN" dirty="0" smtClean="0">
                <a:solidFill>
                  <a:srgbClr val="C00000"/>
                </a:solidFill>
              </a:rPr>
              <a:t>J</a:t>
            </a:r>
            <a:r>
              <a:rPr lang="zh-CN" altLang="en-US" dirty="0" smtClean="0">
                <a:solidFill>
                  <a:srgbClr val="C00000"/>
                </a:solidFill>
              </a:rPr>
              <a:t>相交</a:t>
            </a:r>
            <a:r>
              <a:rPr lang="en-US" altLang="zh-CN" b="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l-GR" b="0" i="1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4333875"/>
            <a:ext cx="22304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8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8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8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8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8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8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1" grpId="0" animBg="1"/>
      <p:bldP spid="781348" grpId="0"/>
      <p:bldP spid="25" grpId="0" animBg="1"/>
      <p:bldP spid="26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|18|20.4|28.8|34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5.5|1|13.8|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4|55.3|23.3|17.9|71.2|7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9.5|24.2|2.4|32|7.6|0.7|21|5.7|17.6|2.7|15.6|25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2|17|12.7|10.4|2.1|17.6|24.5|4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52.9|15.4|67.2|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3.5|112.4|29.1|36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9.4|24.9|68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8.5|9.5|9.7|34|12.6|123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6|78.9|19.6|26.8|25.4|8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9|31.3|10.3|40|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8.6|61.6|27.5|17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6|127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|46.1|35.9|8.7|1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.4|7.4|126.6|2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7.8|40.9|46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69.9|50.8|72.2|1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2.4|81.5|32.5|93.2|29.5|17.6|48.3|36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4.8|59.9|79.3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6.5|85.2|13.2|98.4|7.9|39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9.9|129.8|44.1|10.6"/>
</p:tagLst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15649</TotalTime>
  <Words>3135</Words>
  <Application>Microsoft Office PowerPoint</Application>
  <PresentationFormat>全屏显示(4:3)</PresentationFormat>
  <Paragraphs>297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仿宋</vt:lpstr>
      <vt:lpstr>华文行楷</vt:lpstr>
      <vt:lpstr>华文楷体</vt:lpstr>
      <vt:lpstr>华文新魏</vt:lpstr>
      <vt:lpstr>宋体</vt:lpstr>
      <vt:lpstr>Arial</vt:lpstr>
      <vt:lpstr>Cambria Math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</dc:creator>
  <cp:lastModifiedBy>hz</cp:lastModifiedBy>
  <cp:revision>1527</cp:revision>
  <dcterms:created xsi:type="dcterms:W3CDTF">1601-01-01T00:00:00Z</dcterms:created>
  <dcterms:modified xsi:type="dcterms:W3CDTF">2021-11-11T08:16:44Z</dcterms:modified>
</cp:coreProperties>
</file>