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632" r:id="rId2"/>
    <p:sldId id="638" r:id="rId3"/>
    <p:sldId id="702" r:id="rId4"/>
    <p:sldId id="740" r:id="rId5"/>
    <p:sldId id="741" r:id="rId6"/>
    <p:sldId id="769" r:id="rId7"/>
    <p:sldId id="742" r:id="rId8"/>
    <p:sldId id="744" r:id="rId9"/>
    <p:sldId id="746" r:id="rId10"/>
    <p:sldId id="747" r:id="rId11"/>
    <p:sldId id="774" r:id="rId12"/>
    <p:sldId id="748" r:id="rId13"/>
    <p:sldId id="753" r:id="rId14"/>
    <p:sldId id="752" r:id="rId15"/>
    <p:sldId id="754" r:id="rId16"/>
    <p:sldId id="756" r:id="rId17"/>
    <p:sldId id="757" r:id="rId18"/>
    <p:sldId id="758" r:id="rId19"/>
    <p:sldId id="759" r:id="rId20"/>
    <p:sldId id="760" r:id="rId21"/>
    <p:sldId id="761" r:id="rId22"/>
    <p:sldId id="772" r:id="rId23"/>
    <p:sldId id="773" r:id="rId2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80"/>
    <a:srgbClr val="FF6600"/>
    <a:srgbClr val="1C3146"/>
    <a:srgbClr val="10203A"/>
    <a:srgbClr val="698CC9"/>
    <a:srgbClr val="BEDDF1"/>
    <a:srgbClr val="406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7407" autoAdjust="0"/>
  </p:normalViewPr>
  <p:slideViewPr>
    <p:cSldViewPr>
      <p:cViewPr varScale="1">
        <p:scale>
          <a:sx n="86" d="100"/>
          <a:sy n="86" d="100"/>
        </p:scale>
        <p:origin x="13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B5F1ACD-B165-418E-B4D0-347ABAE97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6C0AC2-791C-4033-B241-88B98FDCD5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1E95D-A5DC-46CE-9933-7F539B117EC2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B00CB-32BB-402B-AF8F-E10F13F33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60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D8496-4882-473B-AF18-43F84AFC1F9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FB0C-88EF-4CBD-80B3-03E89487C2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6CC5A-5F47-454C-86F3-8B4CE54CAE6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438A-79ED-4919-A015-98A70A81E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80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DE06-6CE2-46DF-9C22-A38BCE8DEB48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AC59-C5E1-4101-8BFE-F269D0A84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5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5B23E-C425-4981-8E05-DE1A741A0E5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75590-C75F-4112-B56F-8EE92F3826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1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FA20D-BF1A-4F89-8FD5-40164DE2039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4BC7-2393-4640-B1A2-B44484A202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92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34F5C-82A3-4087-A312-BE574EF8659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95130-6709-4619-90F5-5BDBDEF36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23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6993-9908-4C9D-9581-D067745BBA8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B4EC1-B5B2-4E24-B69B-0C0A3DA9CF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1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26F1-C459-47F3-A078-C5F524EC67B8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B35D-711F-4B99-AE00-7FB10ABF8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6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4826-EC63-43CA-A7C6-5A03CD2EE86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E8E16-C739-4320-B8B8-37178F978B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4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8FE7-5B31-41A3-BA1D-B06616911FA3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BA6ED-9B3C-4AD1-8496-85FA159F08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500E8700-0FD8-4958-91D6-5BC87FF089A9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52C3F288-18AD-4F5C-9A08-6C5F90231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C4807D5-F9C4-4718-8476-F61DEF03600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3058" name="Text Box 2"/>
          <p:cNvSpPr txBox="1">
            <a:spLocks noChangeArrowheads="1"/>
          </p:cNvSpPr>
          <p:nvPr/>
        </p:nvSpPr>
        <p:spPr bwMode="auto">
          <a:xfrm>
            <a:off x="304800" y="1009650"/>
            <a:ext cx="83058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注</a:t>
            </a:r>
            <a:r>
              <a:rPr lang="en-US" altLang="zh-CN" dirty="0">
                <a:solidFill>
                  <a:srgbClr val="FFFF00"/>
                </a:solidFill>
              </a:rPr>
              <a:t>: </a:t>
            </a:r>
            <a:r>
              <a:rPr lang="zh-CN" altLang="en-US" dirty="0"/>
              <a:t>对外可平面图</a:t>
            </a:r>
            <a:r>
              <a:rPr lang="en-US" altLang="zh-CN" dirty="0"/>
              <a:t>G</a:t>
            </a:r>
            <a:r>
              <a:rPr lang="zh-CN" altLang="en-US" dirty="0"/>
              <a:t>来说</a:t>
            </a:r>
            <a:r>
              <a:rPr lang="en-US" altLang="zh-CN" dirty="0"/>
              <a:t>, </a:t>
            </a:r>
            <a:r>
              <a:rPr lang="zh-CN" altLang="en-US" dirty="0"/>
              <a:t>一定存在一种外平面嵌入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dirty="0"/>
              <a:t>G</a:t>
            </a:r>
            <a:r>
              <a:rPr lang="zh-CN" altLang="en-US" dirty="0"/>
              <a:t>的顶点均在外部面的边界上</a:t>
            </a:r>
            <a:r>
              <a:rPr lang="en-US" altLang="zh-CN" dirty="0"/>
              <a:t>(</a:t>
            </a:r>
            <a:r>
              <a:rPr lang="zh-CN" altLang="en-US" dirty="0"/>
              <a:t>内部面和外部和可以相互转化</a:t>
            </a:r>
            <a:r>
              <a:rPr lang="en-US" altLang="zh-CN" dirty="0"/>
              <a:t>). </a:t>
            </a:r>
            <a:r>
              <a:rPr lang="zh-CN" altLang="en-US" dirty="0"/>
              <a:t>这由如下球极投影法可以说明</a:t>
            </a:r>
            <a:r>
              <a:rPr lang="en-US" altLang="zh-CN" dirty="0"/>
              <a:t>.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31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6488"/>
            <a:ext cx="6019800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1BCCC78-D5D7-4EB3-B85C-F41989E2DE6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330200" y="1851106"/>
            <a:ext cx="82804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命题</a:t>
            </a:r>
            <a:r>
              <a:rPr lang="en-US" altLang="zh-CN" dirty="0"/>
              <a:t>:  2-</a:t>
            </a:r>
            <a:r>
              <a:rPr lang="zh-CN" altLang="en-US" dirty="0"/>
              <a:t>连通的外平面图的外面边界是</a:t>
            </a:r>
            <a:r>
              <a:rPr lang="en-US" altLang="zh-CN" b="0" dirty="0"/>
              <a:t>Hamiltonian</a:t>
            </a:r>
            <a:r>
              <a:rPr lang="zh-CN" altLang="en-US" dirty="0"/>
              <a:t>圈</a:t>
            </a:r>
            <a:r>
              <a:rPr lang="en-US" altLang="zh-CN" dirty="0"/>
              <a:t>.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3092" name="Text Box 36"/>
          <p:cNvSpPr txBox="1">
            <a:spLocks noChangeArrowheads="1"/>
          </p:cNvSpPr>
          <p:nvPr/>
        </p:nvSpPr>
        <p:spPr bwMode="auto">
          <a:xfrm>
            <a:off x="330200" y="3078163"/>
            <a:ext cx="8277225" cy="157003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是一个简单外可平面图</a:t>
            </a:r>
            <a:r>
              <a:rPr lang="en-US" altLang="zh-CN" dirty="0"/>
              <a:t>, </a:t>
            </a:r>
            <a:r>
              <a:rPr lang="zh-CN" altLang="en-US" dirty="0"/>
              <a:t>若在</a:t>
            </a:r>
            <a:r>
              <a:rPr lang="en-US" altLang="zh-CN" dirty="0"/>
              <a:t>G</a:t>
            </a:r>
            <a:r>
              <a:rPr lang="zh-CN" altLang="en-US" dirty="0"/>
              <a:t>中任意不邻接顶点间添上一条边后</a:t>
            </a:r>
            <a:r>
              <a:rPr lang="en-US" altLang="zh-CN" dirty="0"/>
              <a:t>, G</a:t>
            </a:r>
            <a:r>
              <a:rPr lang="zh-CN" altLang="en-US" dirty="0"/>
              <a:t>成为非外可平面图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FF00"/>
                </a:solidFill>
              </a:rPr>
              <a:t>极大外可平面图</a:t>
            </a:r>
            <a:r>
              <a:rPr lang="en-US" altLang="zh-CN" dirty="0"/>
              <a:t>(</a:t>
            </a:r>
            <a:r>
              <a:rPr lang="en-US" altLang="zh-CN" b="0" dirty="0"/>
              <a:t>maximal </a:t>
            </a:r>
            <a:r>
              <a:rPr lang="en-US" altLang="zh-CN" b="0" dirty="0" err="1"/>
              <a:t>outerplanar</a:t>
            </a:r>
            <a:r>
              <a:rPr lang="en-US" altLang="zh-CN" b="0" dirty="0"/>
              <a:t> graph</a:t>
            </a:r>
            <a:r>
              <a:rPr lang="en-US" altLang="zh-CN" dirty="0"/>
              <a:t>). </a:t>
            </a:r>
            <a:r>
              <a:rPr lang="zh-CN" altLang="en-US" dirty="0"/>
              <a:t>极大外可平面图的外平面嵌入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FF00"/>
                </a:solidFill>
              </a:rPr>
              <a:t>极大外平面图</a:t>
            </a:r>
            <a:r>
              <a:rPr lang="en-US" altLang="zh-CN" dirty="0"/>
              <a:t>(</a:t>
            </a:r>
            <a:r>
              <a:rPr lang="en-US" altLang="zh-CN" b="0" dirty="0"/>
              <a:t>maximal </a:t>
            </a:r>
            <a:r>
              <a:rPr lang="en-US" altLang="zh-CN" b="0" dirty="0" err="1"/>
              <a:t>outerplane</a:t>
            </a:r>
            <a:r>
              <a:rPr lang="en-US" altLang="zh-CN" b="0" dirty="0"/>
              <a:t> graph</a:t>
            </a:r>
            <a:r>
              <a:rPr lang="en-US" altLang="zh-CN" dirty="0"/>
              <a:t>).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3126" name="Group 70"/>
          <p:cNvGrpSpPr>
            <a:grpSpLocks/>
          </p:cNvGrpSpPr>
          <p:nvPr/>
        </p:nvGrpSpPr>
        <p:grpSpPr bwMode="auto">
          <a:xfrm>
            <a:off x="1371600" y="4984750"/>
            <a:ext cx="5067300" cy="1492250"/>
            <a:chOff x="768" y="2832"/>
            <a:chExt cx="3192" cy="940"/>
          </a:xfrm>
        </p:grpSpPr>
        <p:grpSp>
          <p:nvGrpSpPr>
            <p:cNvPr id="14344" name="Group 37"/>
            <p:cNvGrpSpPr>
              <a:grpSpLocks/>
            </p:cNvGrpSpPr>
            <p:nvPr/>
          </p:nvGrpSpPr>
          <p:grpSpPr bwMode="auto">
            <a:xfrm>
              <a:off x="768" y="2880"/>
              <a:ext cx="720" cy="501"/>
              <a:chOff x="2340" y="11268"/>
              <a:chExt cx="1800" cy="1251"/>
            </a:xfrm>
          </p:grpSpPr>
          <p:sp>
            <p:nvSpPr>
              <p:cNvPr id="15390" name="Line 38"/>
              <p:cNvSpPr>
                <a:spLocks noChangeShapeType="1"/>
              </p:cNvSpPr>
              <p:nvPr/>
            </p:nvSpPr>
            <p:spPr bwMode="auto">
              <a:xfrm>
                <a:off x="2700" y="11270"/>
                <a:ext cx="10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1" name="Line 39"/>
              <p:cNvSpPr>
                <a:spLocks noChangeShapeType="1"/>
              </p:cNvSpPr>
              <p:nvPr/>
            </p:nvSpPr>
            <p:spPr bwMode="auto">
              <a:xfrm>
                <a:off x="2340" y="11895"/>
                <a:ext cx="180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2" name="Line 40"/>
              <p:cNvSpPr>
                <a:spLocks noChangeShapeType="1"/>
              </p:cNvSpPr>
              <p:nvPr/>
            </p:nvSpPr>
            <p:spPr bwMode="auto">
              <a:xfrm>
                <a:off x="2700" y="12519"/>
                <a:ext cx="10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3" name="Line 41"/>
              <p:cNvSpPr>
                <a:spLocks noChangeShapeType="1"/>
              </p:cNvSpPr>
              <p:nvPr/>
            </p:nvSpPr>
            <p:spPr bwMode="auto">
              <a:xfrm flipV="1">
                <a:off x="2340" y="11268"/>
                <a:ext cx="36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4" name="Line 42"/>
              <p:cNvSpPr>
                <a:spLocks noChangeShapeType="1"/>
              </p:cNvSpPr>
              <p:nvPr/>
            </p:nvSpPr>
            <p:spPr bwMode="auto">
              <a:xfrm flipH="1" flipV="1">
                <a:off x="2340" y="11892"/>
                <a:ext cx="36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5" name="Line 43"/>
              <p:cNvSpPr>
                <a:spLocks noChangeShapeType="1"/>
              </p:cNvSpPr>
              <p:nvPr/>
            </p:nvSpPr>
            <p:spPr bwMode="auto">
              <a:xfrm flipH="1" flipV="1">
                <a:off x="3780" y="11268"/>
                <a:ext cx="36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6" name="Line 44"/>
              <p:cNvSpPr>
                <a:spLocks noChangeShapeType="1"/>
              </p:cNvSpPr>
              <p:nvPr/>
            </p:nvSpPr>
            <p:spPr bwMode="auto">
              <a:xfrm flipV="1">
                <a:off x="2340" y="11268"/>
                <a:ext cx="14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7" name="Line 45"/>
              <p:cNvSpPr>
                <a:spLocks noChangeShapeType="1"/>
              </p:cNvSpPr>
              <p:nvPr/>
            </p:nvSpPr>
            <p:spPr bwMode="auto">
              <a:xfrm flipV="1">
                <a:off x="3780" y="11892"/>
                <a:ext cx="36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98" name="Line 46"/>
              <p:cNvSpPr>
                <a:spLocks noChangeShapeType="1"/>
              </p:cNvSpPr>
              <p:nvPr/>
            </p:nvSpPr>
            <p:spPr bwMode="auto">
              <a:xfrm flipH="1" flipV="1">
                <a:off x="2340" y="11892"/>
                <a:ext cx="14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4345" name="Group 47"/>
            <p:cNvGrpSpPr>
              <a:grpSpLocks/>
            </p:cNvGrpSpPr>
            <p:nvPr/>
          </p:nvGrpSpPr>
          <p:grpSpPr bwMode="auto">
            <a:xfrm>
              <a:off x="3168" y="2832"/>
              <a:ext cx="792" cy="501"/>
              <a:chOff x="7920" y="11268"/>
              <a:chExt cx="1980" cy="1251"/>
            </a:xfrm>
          </p:grpSpPr>
          <p:sp>
            <p:nvSpPr>
              <p:cNvPr id="15381" name="Line 48"/>
              <p:cNvSpPr>
                <a:spLocks noChangeShapeType="1"/>
              </p:cNvSpPr>
              <p:nvPr/>
            </p:nvSpPr>
            <p:spPr bwMode="auto">
              <a:xfrm>
                <a:off x="8460" y="11270"/>
                <a:ext cx="90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2" name="Line 49"/>
              <p:cNvSpPr>
                <a:spLocks noChangeShapeType="1"/>
              </p:cNvSpPr>
              <p:nvPr/>
            </p:nvSpPr>
            <p:spPr bwMode="auto">
              <a:xfrm flipV="1">
                <a:off x="9360" y="11892"/>
                <a:ext cx="5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3" name="Line 50"/>
              <p:cNvSpPr>
                <a:spLocks noChangeShapeType="1"/>
              </p:cNvSpPr>
              <p:nvPr/>
            </p:nvSpPr>
            <p:spPr bwMode="auto">
              <a:xfrm>
                <a:off x="8460" y="12519"/>
                <a:ext cx="90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4" name="Line 51"/>
              <p:cNvSpPr>
                <a:spLocks noChangeShapeType="1"/>
              </p:cNvSpPr>
              <p:nvPr/>
            </p:nvSpPr>
            <p:spPr bwMode="auto">
              <a:xfrm flipH="1" flipV="1">
                <a:off x="8460" y="11268"/>
                <a:ext cx="14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5" name="Line 52"/>
              <p:cNvSpPr>
                <a:spLocks noChangeShapeType="1"/>
              </p:cNvSpPr>
              <p:nvPr/>
            </p:nvSpPr>
            <p:spPr bwMode="auto">
              <a:xfrm>
                <a:off x="7920" y="11895"/>
                <a:ext cx="5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6" name="Line 53"/>
              <p:cNvSpPr>
                <a:spLocks noChangeShapeType="1"/>
              </p:cNvSpPr>
              <p:nvPr/>
            </p:nvSpPr>
            <p:spPr bwMode="auto">
              <a:xfrm>
                <a:off x="9360" y="11270"/>
                <a:ext cx="540" cy="62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7" name="Line 54"/>
              <p:cNvSpPr>
                <a:spLocks noChangeShapeType="1"/>
              </p:cNvSpPr>
              <p:nvPr/>
            </p:nvSpPr>
            <p:spPr bwMode="auto">
              <a:xfrm>
                <a:off x="8460" y="11268"/>
                <a:ext cx="0" cy="1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8" name="Line 55"/>
              <p:cNvSpPr>
                <a:spLocks noChangeShapeType="1"/>
              </p:cNvSpPr>
              <p:nvPr/>
            </p:nvSpPr>
            <p:spPr bwMode="auto">
              <a:xfrm flipV="1">
                <a:off x="7920" y="11268"/>
                <a:ext cx="5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9" name="Line 56"/>
              <p:cNvSpPr>
                <a:spLocks noChangeShapeType="1"/>
              </p:cNvSpPr>
              <p:nvPr/>
            </p:nvSpPr>
            <p:spPr bwMode="auto">
              <a:xfrm flipH="1">
                <a:off x="8460" y="11892"/>
                <a:ext cx="1440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4346" name="Group 68"/>
            <p:cNvGrpSpPr>
              <a:grpSpLocks/>
            </p:cNvGrpSpPr>
            <p:nvPr/>
          </p:nvGrpSpPr>
          <p:grpSpPr bwMode="auto">
            <a:xfrm>
              <a:off x="1920" y="2875"/>
              <a:ext cx="792" cy="500"/>
              <a:chOff x="1920" y="2875"/>
              <a:chExt cx="792" cy="500"/>
            </a:xfrm>
          </p:grpSpPr>
          <p:sp>
            <p:nvSpPr>
              <p:cNvPr id="15372" name="Line 58"/>
              <p:cNvSpPr>
                <a:spLocks noChangeShapeType="1"/>
              </p:cNvSpPr>
              <p:nvPr/>
            </p:nvSpPr>
            <p:spPr bwMode="auto">
              <a:xfrm>
                <a:off x="2136" y="2876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3" name="Line 59"/>
              <p:cNvSpPr>
                <a:spLocks noChangeShapeType="1"/>
              </p:cNvSpPr>
              <p:nvPr/>
            </p:nvSpPr>
            <p:spPr bwMode="auto">
              <a:xfrm flipV="1">
                <a:off x="2496" y="3125"/>
                <a:ext cx="216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4" name="Line 60"/>
              <p:cNvSpPr>
                <a:spLocks noChangeShapeType="1"/>
              </p:cNvSpPr>
              <p:nvPr/>
            </p:nvSpPr>
            <p:spPr bwMode="auto">
              <a:xfrm>
                <a:off x="2136" y="3375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5" name="Line 61"/>
              <p:cNvSpPr>
                <a:spLocks noChangeShapeType="1"/>
              </p:cNvSpPr>
              <p:nvPr/>
            </p:nvSpPr>
            <p:spPr bwMode="auto">
              <a:xfrm flipV="1">
                <a:off x="2496" y="2875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6" name="Line 62"/>
              <p:cNvSpPr>
                <a:spLocks noChangeShapeType="1"/>
              </p:cNvSpPr>
              <p:nvPr/>
            </p:nvSpPr>
            <p:spPr bwMode="auto">
              <a:xfrm>
                <a:off x="1920" y="3126"/>
                <a:ext cx="216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7" name="Line 63"/>
              <p:cNvSpPr>
                <a:spLocks noChangeShapeType="1"/>
              </p:cNvSpPr>
              <p:nvPr/>
            </p:nvSpPr>
            <p:spPr bwMode="auto">
              <a:xfrm>
                <a:off x="2496" y="2876"/>
                <a:ext cx="216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8" name="Line 64"/>
              <p:cNvSpPr>
                <a:spLocks noChangeShapeType="1"/>
              </p:cNvSpPr>
              <p:nvPr/>
            </p:nvSpPr>
            <p:spPr bwMode="auto">
              <a:xfrm>
                <a:off x="2136" y="2875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9" name="Line 65"/>
              <p:cNvSpPr>
                <a:spLocks noChangeShapeType="1"/>
              </p:cNvSpPr>
              <p:nvPr/>
            </p:nvSpPr>
            <p:spPr bwMode="auto">
              <a:xfrm flipV="1">
                <a:off x="1920" y="2875"/>
                <a:ext cx="216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0" name="Line 66"/>
              <p:cNvSpPr>
                <a:spLocks noChangeShapeType="1"/>
              </p:cNvSpPr>
              <p:nvPr/>
            </p:nvSpPr>
            <p:spPr bwMode="auto">
              <a:xfrm flipH="1">
                <a:off x="2136" y="2875"/>
                <a:ext cx="36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5371" name="Text Box 69"/>
            <p:cNvSpPr txBox="1">
              <a:spLocks noChangeArrowheads="1"/>
            </p:cNvSpPr>
            <p:nvPr/>
          </p:nvSpPr>
          <p:spPr bwMode="auto">
            <a:xfrm>
              <a:off x="1862" y="3560"/>
              <a:ext cx="13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极大外平面图</a:t>
              </a:r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30200" y="982663"/>
            <a:ext cx="8280400" cy="830262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为什么要研究外可平面图呢</a:t>
            </a:r>
            <a:r>
              <a:rPr lang="en-US" altLang="zh-CN" dirty="0"/>
              <a:t>? </a:t>
            </a:r>
            <a:r>
              <a:rPr lang="zh-CN" altLang="en-US" dirty="0"/>
              <a:t>对于平面图上的一些问题</a:t>
            </a:r>
            <a:r>
              <a:rPr lang="en-US" altLang="zh-CN" dirty="0"/>
              <a:t>, </a:t>
            </a:r>
            <a:r>
              <a:rPr lang="zh-CN" altLang="en-US" dirty="0"/>
              <a:t>外平面图可能容易得到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30200" y="2506663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下面研究极大外平面图的性质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 animBg="1"/>
      <p:bldP spid="813092" grpId="0" animBg="1"/>
      <p:bldP spid="38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763C676-572C-45EE-BB7B-7C8740AB2D4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381000" y="2351088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2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是一个有</a:t>
            </a:r>
            <a:r>
              <a:rPr lang="en-US" altLang="zh-CN" dirty="0"/>
              <a:t>n(n</a:t>
            </a:r>
            <a:r>
              <a:rPr lang="en-US" altLang="zh-CN" dirty="0">
                <a:cs typeface="Times New Roman" panose="02020603050405020304" pitchFamily="18" charset="0"/>
              </a:rPr>
              <a:t>≥3)</a:t>
            </a:r>
            <a:r>
              <a:rPr lang="zh-CN" altLang="en-US" dirty="0">
                <a:cs typeface="Times New Roman" panose="02020603050405020304" pitchFamily="18" charset="0"/>
              </a:rPr>
              <a:t>个点</a:t>
            </a:r>
            <a:r>
              <a:rPr lang="en-US" altLang="zh-CN" dirty="0"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cs typeface="Times New Roman" panose="02020603050405020304" pitchFamily="18" charset="0"/>
              </a:rPr>
              <a:t>且所有点均在外部面上的极大外平面图</a:t>
            </a:r>
            <a:r>
              <a:rPr lang="en-US" altLang="zh-CN" dirty="0"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zh-CN" altLang="en-US" dirty="0"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n−2</a:t>
            </a:r>
            <a:r>
              <a:rPr lang="zh-CN" altLang="en-US" dirty="0">
                <a:cs typeface="Times New Roman" panose="02020603050405020304" pitchFamily="18" charset="0"/>
              </a:rPr>
              <a:t>个内部面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814117" name="Text Box 37"/>
          <p:cNvSpPr txBox="1">
            <a:spLocks noChangeArrowheads="1"/>
          </p:cNvSpPr>
          <p:nvPr/>
        </p:nvSpPr>
        <p:spPr bwMode="auto">
          <a:xfrm>
            <a:off x="381000" y="325755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阶数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作归纳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381000" y="37607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n=3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是三角形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显然只有一个内部面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4119" name="Text Box 39"/>
          <p:cNvSpPr txBox="1">
            <a:spLocks noChangeArrowheads="1"/>
          </p:cNvSpPr>
          <p:nvPr/>
        </p:nvSpPr>
        <p:spPr bwMode="auto">
          <a:xfrm>
            <a:off x="381000" y="429418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设当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n=k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结论成立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4120" name="Text Box 40"/>
          <p:cNvSpPr txBox="1">
            <a:spLocks noChangeArrowheads="1"/>
          </p:cNvSpPr>
          <p:nvPr/>
        </p:nvSpPr>
        <p:spPr bwMode="auto">
          <a:xfrm>
            <a:off x="381000" y="4762500"/>
            <a:ext cx="8305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n=k+1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首先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注意到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必有一个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度顶点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的外部面上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(</a:t>
            </a:r>
            <a:r>
              <a:rPr lang="zh-CN" altLang="en-US" dirty="0">
                <a:solidFill>
                  <a:srgbClr val="2B51AA"/>
                </a:solidFill>
              </a:rPr>
              <a:t>可由上面引理得到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en-US" altLang="zh-CN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4121" name="Text Box 41"/>
          <p:cNvSpPr txBox="1">
            <a:spLocks noChangeArrowheads="1"/>
          </p:cNvSpPr>
          <p:nvPr/>
        </p:nvSpPr>
        <p:spPr bwMode="auto">
          <a:xfrm>
            <a:off x="385763" y="5603875"/>
            <a:ext cx="83010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考虑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v. G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个点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k−2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个内部面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这样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个内部面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于是定理得证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□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4122" name="Text Box 42"/>
          <p:cNvSpPr txBox="1">
            <a:spLocks noChangeArrowheads="1"/>
          </p:cNvSpPr>
          <p:nvPr/>
        </p:nvSpPr>
        <p:spPr bwMode="auto">
          <a:xfrm>
            <a:off x="381000" y="952500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引理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是一个连通简单外可平面图</a:t>
            </a:r>
            <a:r>
              <a:rPr lang="en-US" altLang="zh-CN" dirty="0"/>
              <a:t>, </a:t>
            </a:r>
            <a:r>
              <a:rPr lang="zh-CN" altLang="en-US" dirty="0"/>
              <a:t>则在</a:t>
            </a:r>
            <a:r>
              <a:rPr lang="en-US" altLang="zh-CN" dirty="0"/>
              <a:t>G</a:t>
            </a:r>
            <a:r>
              <a:rPr lang="zh-CN" altLang="en-US" dirty="0"/>
              <a:t>中有一个度数至多是</a:t>
            </a:r>
            <a:r>
              <a:rPr lang="en-US" altLang="zh-CN" dirty="0"/>
              <a:t>2</a:t>
            </a:r>
            <a:r>
              <a:rPr lang="zh-CN" altLang="en-US" dirty="0"/>
              <a:t>的顶点</a:t>
            </a:r>
            <a:r>
              <a:rPr lang="en-US" altLang="zh-CN" dirty="0"/>
              <a:t>. 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381000" y="1817688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Hint: </a:t>
            </a:r>
            <a:r>
              <a:rPr lang="zh-CN" altLang="en-US"/>
              <a:t>应用归纳法</a:t>
            </a:r>
            <a:r>
              <a:rPr lang="en-US" altLang="zh-CN"/>
              <a:t>(</a:t>
            </a:r>
            <a:r>
              <a:rPr lang="zh-CN" altLang="en-US"/>
              <a:t>考虑</a:t>
            </a:r>
            <a:r>
              <a:rPr lang="en-US" altLang="zh-CN"/>
              <a:t>G</a:t>
            </a:r>
            <a:r>
              <a:rPr lang="zh-CN" altLang="en-US"/>
              <a:t>有割点或者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2-</a:t>
            </a:r>
            <a:r>
              <a:rPr lang="zh-CN" altLang="en-US"/>
              <a:t>连通的情形</a:t>
            </a:r>
            <a:r>
              <a:rPr lang="en-US" altLang="zh-CN"/>
              <a:t>).</a:t>
            </a:r>
            <a:endParaRPr lang="zh-CN" altLang="en-US" baseline="-25000"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17" grpId="0"/>
      <p:bldP spid="814118" grpId="0"/>
      <p:bldP spid="814119" grpId="0"/>
      <p:bldP spid="814120" grpId="0"/>
      <p:bldP spid="814121" grpId="0"/>
      <p:bldP spid="81412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40E6166-B981-407B-A7E3-F4FC20D5587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381000" y="901700"/>
            <a:ext cx="83058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是一个有</a:t>
            </a:r>
            <a:r>
              <a:rPr lang="en-US" altLang="zh-CN" dirty="0"/>
              <a:t>n(</a:t>
            </a:r>
            <a:r>
              <a:rPr lang="en-US" altLang="zh-CN" dirty="0">
                <a:solidFill>
                  <a:srgbClr val="FFFF00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≥3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个点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且所有点均在外部面上的外平面图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zh-CN" altLang="en-US" dirty="0">
                <a:cs typeface="Times New Roman" panose="02020603050405020304" pitchFamily="18" charset="0"/>
              </a:rPr>
              <a:t>是极大外平面图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当且仅当其外部面的边界是圈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内部面是三角形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819203" name="Text Box 3"/>
          <p:cNvSpPr txBox="1">
            <a:spLocks noChangeArrowheads="1"/>
          </p:cNvSpPr>
          <p:nvPr/>
        </p:nvSpPr>
        <p:spPr bwMode="auto">
          <a:xfrm>
            <a:off x="381000" y="2118076"/>
            <a:ext cx="8305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 </a:t>
            </a:r>
            <a:r>
              <a:rPr lang="zh-CN" altLang="en-US" dirty="0"/>
              <a:t>这是极大外平面图的典型特征</a:t>
            </a:r>
            <a:r>
              <a:rPr lang="en-US" altLang="zh-CN" dirty="0"/>
              <a:t>.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381000" y="261143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先证明必要性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381000" y="300196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外部面的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边界是圈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381000" y="3422650"/>
            <a:ext cx="800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容易知道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en-US" altLang="zh-CN" sz="2400" dirty="0">
                <a:solidFill>
                  <a:srgbClr val="0070C0"/>
                </a:solidFill>
              </a:rPr>
              <a:t>G</a:t>
            </a:r>
            <a:r>
              <a:rPr lang="zh-CN" altLang="en-US" sz="2400" dirty="0">
                <a:solidFill>
                  <a:srgbClr val="0070C0"/>
                </a:solidFill>
              </a:rPr>
              <a:t>的外部面边界一定为闭迹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不能为极大外平面图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W=v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…v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的外部面边界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不是圈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则存在</a:t>
            </a:r>
            <a:r>
              <a:rPr lang="en-US" altLang="zh-CN" sz="24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j,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使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en-US" altLang="zh-CN" sz="2400" baseline="-25000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j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=v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此时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可以示意如下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</a:t>
            </a:r>
            <a:endParaRPr lang="zh-CN" altLang="en-US" sz="2400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9207" name="Group 7"/>
          <p:cNvGrpSpPr>
            <a:grpSpLocks/>
          </p:cNvGrpSpPr>
          <p:nvPr/>
        </p:nvGrpSpPr>
        <p:grpSpPr bwMode="auto">
          <a:xfrm>
            <a:off x="2738438" y="4787900"/>
            <a:ext cx="2800350" cy="1758950"/>
            <a:chOff x="1581" y="2879"/>
            <a:chExt cx="1764" cy="1108"/>
          </a:xfrm>
        </p:grpSpPr>
        <p:grpSp>
          <p:nvGrpSpPr>
            <p:cNvPr id="16393" name="Group 8"/>
            <p:cNvGrpSpPr>
              <a:grpSpLocks/>
            </p:cNvGrpSpPr>
            <p:nvPr/>
          </p:nvGrpSpPr>
          <p:grpSpPr bwMode="auto">
            <a:xfrm>
              <a:off x="1581" y="2879"/>
              <a:ext cx="1764" cy="1108"/>
              <a:chOff x="2015" y="2962"/>
              <a:chExt cx="1422" cy="998"/>
            </a:xfrm>
          </p:grpSpPr>
          <p:sp>
            <p:nvSpPr>
              <p:cNvPr id="17419" name="Text Box 9"/>
              <p:cNvSpPr txBox="1">
                <a:spLocks noChangeArrowheads="1"/>
              </p:cNvSpPr>
              <p:nvPr/>
            </p:nvSpPr>
            <p:spPr bwMode="auto">
              <a:xfrm>
                <a:off x="2561" y="3793"/>
                <a:ext cx="206" cy="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W</a:t>
                </a:r>
              </a:p>
              <a:p>
                <a:pPr algn="just" eaLnBrk="1" hangingPunct="1">
                  <a:defRPr/>
                </a:pPr>
                <a:r>
                  <a:rPr lang="zh-CN" altLang="en-US" sz="1800" b="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                  </a:t>
                </a:r>
                <a:endParaRPr lang="en-US" altLang="zh-CN" sz="1800" dirty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396" name="Group 10"/>
              <p:cNvGrpSpPr>
                <a:grpSpLocks/>
              </p:cNvGrpSpPr>
              <p:nvPr/>
            </p:nvGrpSpPr>
            <p:grpSpPr bwMode="auto">
              <a:xfrm>
                <a:off x="2015" y="2962"/>
                <a:ext cx="1422" cy="935"/>
                <a:chOff x="1824" y="2945"/>
                <a:chExt cx="1094" cy="782"/>
              </a:xfrm>
            </p:grpSpPr>
            <p:grpSp>
              <p:nvGrpSpPr>
                <p:cNvPr id="16397" name="Group 11"/>
                <p:cNvGrpSpPr>
                  <a:grpSpLocks/>
                </p:cNvGrpSpPr>
                <p:nvPr/>
              </p:nvGrpSpPr>
              <p:grpSpPr bwMode="auto">
                <a:xfrm>
                  <a:off x="1824" y="3072"/>
                  <a:ext cx="951" cy="499"/>
                  <a:chOff x="2628" y="3009"/>
                  <a:chExt cx="951" cy="499"/>
                </a:xfrm>
              </p:grpSpPr>
              <p:sp>
                <p:nvSpPr>
                  <p:cNvPr id="17429" name="Line 12"/>
                  <p:cNvSpPr>
                    <a:spLocks noChangeShapeType="1"/>
                  </p:cNvSpPr>
                  <p:nvPr/>
                </p:nvSpPr>
                <p:spPr bwMode="auto">
                  <a:xfrm rot="5379064" flipH="1">
                    <a:off x="2835" y="3094"/>
                    <a:ext cx="144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0" name="Line 13"/>
                  <p:cNvSpPr>
                    <a:spLocks noChangeShapeType="1"/>
                  </p:cNvSpPr>
                  <p:nvPr/>
                </p:nvSpPr>
                <p:spPr bwMode="auto">
                  <a:xfrm rot="5379064">
                    <a:off x="2723" y="3311"/>
                    <a:ext cx="0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1" name="Line 14"/>
                  <p:cNvSpPr>
                    <a:spLocks noChangeShapeType="1"/>
                  </p:cNvSpPr>
                  <p:nvPr/>
                </p:nvSpPr>
                <p:spPr bwMode="auto">
                  <a:xfrm rot="5379064" flipH="1">
                    <a:off x="2717" y="3026"/>
                    <a:ext cx="6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2" name="Line 15"/>
                  <p:cNvSpPr>
                    <a:spLocks noChangeShapeType="1"/>
                  </p:cNvSpPr>
                  <p:nvPr/>
                </p:nvSpPr>
                <p:spPr bwMode="auto">
                  <a:xfrm rot="5379064">
                    <a:off x="2838" y="3236"/>
                    <a:ext cx="144" cy="188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3" name="Line 16"/>
                  <p:cNvSpPr>
                    <a:spLocks noChangeShapeType="1"/>
                  </p:cNvSpPr>
                  <p:nvPr/>
                </p:nvSpPr>
                <p:spPr bwMode="auto">
                  <a:xfrm rot="5379064">
                    <a:off x="2485" y="3258"/>
                    <a:ext cx="288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4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8" y="3009"/>
                    <a:ext cx="173" cy="61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3" y="3071"/>
                    <a:ext cx="115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291" y="3009"/>
                    <a:ext cx="174" cy="6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64" y="3071"/>
                    <a:ext cx="115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03" y="3258"/>
                    <a:ext cx="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3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03" y="3258"/>
                    <a:ext cx="58" cy="188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4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3446"/>
                    <a:ext cx="174" cy="62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4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234" y="3508"/>
                    <a:ext cx="17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42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0" y="3258"/>
                    <a:ext cx="58" cy="188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443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6" y="3446"/>
                    <a:ext cx="115" cy="62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422" name="Rectangle 27"/>
                <p:cNvSpPr>
                  <a:spLocks noChangeArrowheads="1"/>
                </p:cNvSpPr>
                <p:nvPr/>
              </p:nvSpPr>
              <p:spPr bwMode="auto">
                <a:xfrm>
                  <a:off x="2080" y="3444"/>
                  <a:ext cx="215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i="1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cs typeface="Times New Roman" panose="02020603050405020304" pitchFamily="18" charset="0"/>
                    </a:rPr>
                    <a:t>−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r>
                    <a:rPr lang="en-US" altLang="zh-CN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endParaRPr lang="zh-CN" altLang="en-US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423" name="Rectangle 28"/>
                <p:cNvSpPr>
                  <a:spLocks noChangeArrowheads="1"/>
                </p:cNvSpPr>
                <p:nvPr/>
              </p:nvSpPr>
              <p:spPr bwMode="auto">
                <a:xfrm>
                  <a:off x="2727" y="3408"/>
                  <a:ext cx="142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7424" name="Rectangle 29"/>
                <p:cNvSpPr>
                  <a:spLocks noChangeArrowheads="1"/>
                </p:cNvSpPr>
                <p:nvPr/>
              </p:nvSpPr>
              <p:spPr bwMode="auto">
                <a:xfrm>
                  <a:off x="2773" y="3228"/>
                  <a:ext cx="145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 err="1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baseline="-25000" dirty="0" err="1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n</a:t>
                  </a:r>
                  <a:endPara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425" name="Rectangle 30"/>
                <p:cNvSpPr>
                  <a:spLocks noChangeArrowheads="1"/>
                </p:cNvSpPr>
                <p:nvPr/>
              </p:nvSpPr>
              <p:spPr bwMode="auto">
                <a:xfrm>
                  <a:off x="2541" y="3551"/>
                  <a:ext cx="142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7426" name="Rectangle 31"/>
                <p:cNvSpPr>
                  <a:spLocks noChangeArrowheads="1"/>
                </p:cNvSpPr>
                <p:nvPr/>
              </p:nvSpPr>
              <p:spPr bwMode="auto">
                <a:xfrm>
                  <a:off x="1914" y="3443"/>
                  <a:ext cx="194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i="1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i+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7427" name="Rectangle 32"/>
                <p:cNvSpPr>
                  <a:spLocks noChangeArrowheads="1"/>
                </p:cNvSpPr>
                <p:nvPr/>
              </p:nvSpPr>
              <p:spPr bwMode="auto">
                <a:xfrm>
                  <a:off x="1905" y="2979"/>
                  <a:ext cx="195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i="1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</a:t>
                  </a:r>
                  <a:r>
                    <a:rPr lang="en-US" altLang="zh-CN" sz="1800" i="1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cs typeface="Times New Roman" panose="02020603050405020304" pitchFamily="18" charset="0"/>
                    </a:rPr>
                    <a:t>−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74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196" y="2945"/>
                  <a:ext cx="194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i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800" i="1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j+</a:t>
                  </a:r>
                  <a:r>
                    <a:rPr lang="en-US" altLang="zh-CN" sz="1800" baseline="-250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17418" name="Text Box 34"/>
            <p:cNvSpPr txBox="1">
              <a:spLocks noChangeArrowheads="1"/>
            </p:cNvSpPr>
            <p:nvPr/>
          </p:nvSpPr>
          <p:spPr bwMode="auto">
            <a:xfrm>
              <a:off x="2208" y="3264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2" grpId="0" animBg="1"/>
      <p:bldP spid="819203" grpId="0" animBg="1"/>
      <p:bldP spid="819204" grpId="0"/>
      <p:bldP spid="819205" grpId="0"/>
      <p:bldP spid="8192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7F5E5E5-6A40-412F-94C3-955529B71B9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457200" y="998538"/>
            <a:ext cx="8229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不能邻接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不能构成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的外部面边界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这样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我们连接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416" name="Group 56"/>
          <p:cNvGrpSpPr>
            <a:grpSpLocks/>
          </p:cNvGrpSpPr>
          <p:nvPr/>
        </p:nvGrpSpPr>
        <p:grpSpPr bwMode="auto">
          <a:xfrm>
            <a:off x="2447925" y="2033588"/>
            <a:ext cx="2797175" cy="1698625"/>
            <a:chOff x="1584" y="2841"/>
            <a:chExt cx="1762" cy="1070"/>
          </a:xfrm>
        </p:grpSpPr>
        <p:grpSp>
          <p:nvGrpSpPr>
            <p:cNvPr id="17417" name="Group 53"/>
            <p:cNvGrpSpPr>
              <a:grpSpLocks/>
            </p:cNvGrpSpPr>
            <p:nvPr/>
          </p:nvGrpSpPr>
          <p:grpSpPr bwMode="auto">
            <a:xfrm>
              <a:off x="1584" y="2841"/>
              <a:ext cx="1762" cy="1070"/>
              <a:chOff x="1824" y="2925"/>
              <a:chExt cx="1092" cy="808"/>
            </a:xfrm>
          </p:grpSpPr>
          <p:grpSp>
            <p:nvGrpSpPr>
              <p:cNvPr id="17419" name="Group 45"/>
              <p:cNvGrpSpPr>
                <a:grpSpLocks/>
              </p:cNvGrpSpPr>
              <p:nvPr/>
            </p:nvGrpSpPr>
            <p:grpSpPr bwMode="auto">
              <a:xfrm>
                <a:off x="1824" y="3072"/>
                <a:ext cx="951" cy="499"/>
                <a:chOff x="2628" y="3009"/>
                <a:chExt cx="951" cy="499"/>
              </a:xfrm>
            </p:grpSpPr>
            <p:sp>
              <p:nvSpPr>
                <p:cNvPr id="18453" name="Line 25"/>
                <p:cNvSpPr>
                  <a:spLocks noChangeShapeType="1"/>
                </p:cNvSpPr>
                <p:nvPr/>
              </p:nvSpPr>
              <p:spPr bwMode="auto">
                <a:xfrm rot="5379064" flipH="1">
                  <a:off x="2836" y="3092"/>
                  <a:ext cx="143" cy="18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4" name="Line 26"/>
                <p:cNvSpPr>
                  <a:spLocks noChangeShapeType="1"/>
                </p:cNvSpPr>
                <p:nvPr/>
              </p:nvSpPr>
              <p:spPr bwMode="auto">
                <a:xfrm rot="5379064">
                  <a:off x="2723" y="3309"/>
                  <a:ext cx="0" cy="18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5" name="Line 27"/>
                <p:cNvSpPr>
                  <a:spLocks noChangeShapeType="1"/>
                </p:cNvSpPr>
                <p:nvPr/>
              </p:nvSpPr>
              <p:spPr bwMode="auto">
                <a:xfrm rot="5379064" flipH="1">
                  <a:off x="2719" y="3024"/>
                  <a:ext cx="6" cy="18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6" name="Line 28"/>
                <p:cNvSpPr>
                  <a:spLocks noChangeShapeType="1"/>
                </p:cNvSpPr>
                <p:nvPr/>
              </p:nvSpPr>
              <p:spPr bwMode="auto">
                <a:xfrm rot="5379064">
                  <a:off x="2838" y="3236"/>
                  <a:ext cx="144" cy="1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7" name="Line 29"/>
                <p:cNvSpPr>
                  <a:spLocks noChangeShapeType="1"/>
                </p:cNvSpPr>
                <p:nvPr/>
              </p:nvSpPr>
              <p:spPr bwMode="auto">
                <a:xfrm rot="5379064">
                  <a:off x="2485" y="3258"/>
                  <a:ext cx="288" cy="0"/>
                </a:xfrm>
                <a:prstGeom prst="line">
                  <a:avLst/>
                </a:prstGeom>
                <a:noFill/>
                <a:ln w="28575" cap="rnd">
                  <a:solidFill>
                    <a:srgbClr val="810080"/>
                  </a:solidFill>
                  <a:prstDash val="sysDot"/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18" y="3009"/>
                  <a:ext cx="173" cy="61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003" y="3071"/>
                  <a:ext cx="115" cy="18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0" name="Line 32"/>
                <p:cNvSpPr>
                  <a:spLocks noChangeShapeType="1"/>
                </p:cNvSpPr>
                <p:nvPr/>
              </p:nvSpPr>
              <p:spPr bwMode="auto">
                <a:xfrm>
                  <a:off x="3291" y="3009"/>
                  <a:ext cx="174" cy="62"/>
                </a:xfrm>
                <a:prstGeom prst="line">
                  <a:avLst/>
                </a:prstGeom>
                <a:noFill/>
                <a:ln w="28575" cap="rnd">
                  <a:solidFill>
                    <a:srgbClr val="810080"/>
                  </a:solidFill>
                  <a:prstDash val="sysDot"/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1" name="Line 33"/>
                <p:cNvSpPr>
                  <a:spLocks noChangeShapeType="1"/>
                </p:cNvSpPr>
                <p:nvPr/>
              </p:nvSpPr>
              <p:spPr bwMode="auto">
                <a:xfrm>
                  <a:off x="3464" y="3071"/>
                  <a:ext cx="115" cy="18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2" name="Line 34"/>
                <p:cNvSpPr>
                  <a:spLocks noChangeShapeType="1"/>
                </p:cNvSpPr>
                <p:nvPr/>
              </p:nvSpPr>
              <p:spPr bwMode="auto">
                <a:xfrm>
                  <a:off x="3003" y="3258"/>
                  <a:ext cx="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3" name="Line 35"/>
                <p:cNvSpPr>
                  <a:spLocks noChangeShapeType="1"/>
                </p:cNvSpPr>
                <p:nvPr/>
              </p:nvSpPr>
              <p:spPr bwMode="auto">
                <a:xfrm>
                  <a:off x="3003" y="3258"/>
                  <a:ext cx="58" cy="1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4" name="Line 36"/>
                <p:cNvSpPr>
                  <a:spLocks noChangeShapeType="1"/>
                </p:cNvSpPr>
                <p:nvPr/>
              </p:nvSpPr>
              <p:spPr bwMode="auto">
                <a:xfrm>
                  <a:off x="3061" y="3446"/>
                  <a:ext cx="174" cy="6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5" name="Line 37"/>
                <p:cNvSpPr>
                  <a:spLocks noChangeShapeType="1"/>
                </p:cNvSpPr>
                <p:nvPr/>
              </p:nvSpPr>
              <p:spPr bwMode="auto">
                <a:xfrm>
                  <a:off x="3234" y="3508"/>
                  <a:ext cx="172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520" y="3258"/>
                  <a:ext cx="58" cy="1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46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406" y="3446"/>
                  <a:ext cx="115" cy="6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8446" name="Rectangle 46"/>
              <p:cNvSpPr>
                <a:spLocks noChangeArrowheads="1"/>
              </p:cNvSpPr>
              <p:nvPr/>
            </p:nvSpPr>
            <p:spPr bwMode="auto">
              <a:xfrm>
                <a:off x="2061" y="3409"/>
                <a:ext cx="241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zh-CN" sz="1800" i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i="1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altLang="zh-CN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sz="1800" dirty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7" name="Rectangle 47"/>
              <p:cNvSpPr>
                <a:spLocks noChangeArrowheads="1"/>
              </p:cNvSpPr>
              <p:nvPr/>
            </p:nvSpPr>
            <p:spPr bwMode="auto">
              <a:xfrm>
                <a:off x="2728" y="3418"/>
                <a:ext cx="14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448" name="Rectangle 48"/>
              <p:cNvSpPr>
                <a:spLocks noChangeArrowheads="1"/>
              </p:cNvSpPr>
              <p:nvPr/>
            </p:nvSpPr>
            <p:spPr bwMode="auto">
              <a:xfrm>
                <a:off x="2771" y="3217"/>
                <a:ext cx="145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 dirty="0" err="1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err="1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n</a:t>
                </a:r>
                <a:endParaRPr lang="en-US" altLang="zh-CN" sz="1800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449" name="Rectangle 49"/>
              <p:cNvSpPr>
                <a:spLocks noChangeArrowheads="1"/>
              </p:cNvSpPr>
              <p:nvPr/>
            </p:nvSpPr>
            <p:spPr bwMode="auto">
              <a:xfrm>
                <a:off x="2541" y="3557"/>
                <a:ext cx="14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8450" name="Rectangle 50"/>
              <p:cNvSpPr>
                <a:spLocks noChangeArrowheads="1"/>
              </p:cNvSpPr>
              <p:nvPr/>
            </p:nvSpPr>
            <p:spPr bwMode="auto">
              <a:xfrm>
                <a:off x="1868" y="3442"/>
                <a:ext cx="194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i="1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i+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451" name="Rectangle 51"/>
              <p:cNvSpPr>
                <a:spLocks noChangeArrowheads="1"/>
              </p:cNvSpPr>
              <p:nvPr/>
            </p:nvSpPr>
            <p:spPr bwMode="auto">
              <a:xfrm>
                <a:off x="1920" y="2968"/>
                <a:ext cx="195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i="1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j</a:t>
                </a:r>
                <a:r>
                  <a:rPr lang="en-US" altLang="zh-CN" sz="1800" i="1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452" name="Rectangle 52"/>
              <p:cNvSpPr>
                <a:spLocks noChangeArrowheads="1"/>
              </p:cNvSpPr>
              <p:nvPr/>
            </p:nvSpPr>
            <p:spPr bwMode="auto">
              <a:xfrm>
                <a:off x="2204" y="2925"/>
                <a:ext cx="194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i="1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i="1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j+</a:t>
                </a:r>
                <a:r>
                  <a:rPr lang="en-US" altLang="zh-CN" sz="1800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8442" name="Text Box 55"/>
            <p:cNvSpPr txBox="1">
              <a:spLocks noChangeArrowheads="1"/>
            </p:cNvSpPr>
            <p:nvPr/>
          </p:nvSpPr>
          <p:spPr bwMode="auto">
            <a:xfrm>
              <a:off x="2208" y="3264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818235" name="Text Box 59"/>
          <p:cNvSpPr txBox="1">
            <a:spLocks noChangeArrowheads="1"/>
          </p:cNvSpPr>
          <p:nvPr/>
        </p:nvSpPr>
        <p:spPr bwMode="auto">
          <a:xfrm>
            <a:off x="457200" y="408463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得到一个新外平面图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的极大性矛盾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8236" name="Text Box 60"/>
          <p:cNvSpPr txBox="1">
            <a:spLocks noChangeArrowheads="1"/>
          </p:cNvSpPr>
          <p:nvPr/>
        </p:nvSpPr>
        <p:spPr bwMode="auto">
          <a:xfrm>
            <a:off x="457200" y="460375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的内部面是三角形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8237" name="Text Box 61"/>
          <p:cNvSpPr txBox="1">
            <a:spLocks noChangeArrowheads="1"/>
          </p:cNvSpPr>
          <p:nvPr/>
        </p:nvSpPr>
        <p:spPr bwMode="auto">
          <a:xfrm>
            <a:off x="457200" y="510222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首先证明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的内部面必须是圈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的外部面的边界是生成圈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故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的每个面的边界必是圈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Freeform 57"/>
          <p:cNvSpPr>
            <a:spLocks/>
          </p:cNvSpPr>
          <p:nvPr/>
        </p:nvSpPr>
        <p:spPr bwMode="auto">
          <a:xfrm>
            <a:off x="2930525" y="3187700"/>
            <a:ext cx="627063" cy="419100"/>
          </a:xfrm>
          <a:custGeom>
            <a:avLst/>
            <a:gdLst>
              <a:gd name="T0" fmla="*/ 0 w 432"/>
              <a:gd name="T1" fmla="*/ 0 h 264"/>
              <a:gd name="T2" fmla="*/ 2147483646 w 432"/>
              <a:gd name="T3" fmla="*/ 2147483646 h 264"/>
              <a:gd name="T4" fmla="*/ 2147483646 w 432"/>
              <a:gd name="T5" fmla="*/ 2147483646 h 264"/>
              <a:gd name="T6" fmla="*/ 2147483646 w 432"/>
              <a:gd name="T7" fmla="*/ 2147483646 h 2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264">
                <a:moveTo>
                  <a:pt x="0" y="0"/>
                </a:moveTo>
                <a:cubicBezTo>
                  <a:pt x="20" y="76"/>
                  <a:pt x="40" y="152"/>
                  <a:pt x="96" y="192"/>
                </a:cubicBezTo>
                <a:cubicBezTo>
                  <a:pt x="152" y="232"/>
                  <a:pt x="280" y="264"/>
                  <a:pt x="336" y="240"/>
                </a:cubicBezTo>
                <a:cubicBezTo>
                  <a:pt x="392" y="216"/>
                  <a:pt x="416" y="80"/>
                  <a:pt x="432" y="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5" grpId="0"/>
      <p:bldP spid="818235" grpId="0"/>
      <p:bldP spid="818236" grpId="0"/>
      <p:bldP spid="8182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584BD7B-7A93-4F46-8FB0-A777E1F4BCA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0257" name="Text Box 33"/>
          <p:cNvSpPr txBox="1">
            <a:spLocks noChangeArrowheads="1"/>
          </p:cNvSpPr>
          <p:nvPr/>
        </p:nvSpPr>
        <p:spPr bwMode="auto">
          <a:xfrm>
            <a:off x="457200" y="979488"/>
            <a:ext cx="80010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其次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中任意一个内部面的边界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的长度大于等于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4,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中一定存在不邻接顶点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连接这两点得到一个新平面图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的极大性矛盾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又由于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的长度只能为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3.</a:t>
            </a:r>
            <a:endParaRPr lang="en-US" altLang="zh-CN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58" name="Text Box 34"/>
          <p:cNvSpPr txBox="1">
            <a:spLocks noChangeArrowheads="1"/>
          </p:cNvSpPr>
          <p:nvPr/>
        </p:nvSpPr>
        <p:spPr bwMode="auto">
          <a:xfrm>
            <a:off x="457200" y="254952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下证充分性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59" name="Text Box 35"/>
          <p:cNvSpPr txBox="1">
            <a:spLocks noChangeArrowheads="1"/>
          </p:cNvSpPr>
          <p:nvPr/>
        </p:nvSpPr>
        <p:spPr bwMode="auto">
          <a:xfrm>
            <a:off x="457200" y="305276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是一个外平面图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内部面是三角形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外部面是圈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W.</a:t>
            </a:r>
            <a:endParaRPr lang="en-US" altLang="zh-CN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60" name="Text Box 36"/>
          <p:cNvSpPr txBox="1">
            <a:spLocks noChangeArrowheads="1"/>
          </p:cNvSpPr>
          <p:nvPr/>
        </p:nvSpPr>
        <p:spPr bwMode="auto">
          <a:xfrm>
            <a:off x="457200" y="3503613"/>
            <a:ext cx="80041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反证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不是极大外平面图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zh-CN" altLang="en-US">
                <a:solidFill>
                  <a:schemeClr val="bg2">
                    <a:lumMod val="85000"/>
                    <a:lumOff val="15000"/>
                  </a:schemeClr>
                </a:solidFill>
              </a:rPr>
              <a:t>存在不相邻顶点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G+uv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61" name="Text Box 37"/>
          <p:cNvSpPr txBox="1">
            <a:spLocks noChangeArrowheads="1"/>
          </p:cNvSpPr>
          <p:nvPr/>
        </p:nvSpPr>
        <p:spPr bwMode="auto">
          <a:xfrm>
            <a:off x="457200" y="4348163"/>
            <a:ext cx="800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但是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G+uv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不能是外平面图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若边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经过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的内部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则它要与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的其它边相交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经过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导致所有点不能在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的同一个面上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62" name="Text Box 38"/>
          <p:cNvSpPr txBox="1">
            <a:spLocks noChangeArrowheads="1"/>
          </p:cNvSpPr>
          <p:nvPr/>
        </p:nvSpPr>
        <p:spPr bwMode="auto">
          <a:xfrm>
            <a:off x="457200" y="557847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是极大外平面图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□ 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7" grpId="0"/>
      <p:bldP spid="820258" grpId="0"/>
      <p:bldP spid="820259" grpId="0"/>
      <p:bldP spid="820260" grpId="0"/>
      <p:bldP spid="8202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86800" y="6330950"/>
            <a:ext cx="393700" cy="40005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D9441F3-D7BE-4DE9-8835-8B18679E9B3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2351" name="Text Box 79"/>
          <p:cNvSpPr txBox="1">
            <a:spLocks noChangeArrowheads="1"/>
          </p:cNvSpPr>
          <p:nvPr/>
        </p:nvSpPr>
        <p:spPr bwMode="auto">
          <a:xfrm>
            <a:off x="493713" y="765175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平面图的对偶图</a:t>
            </a:r>
          </a:p>
        </p:txBody>
      </p:sp>
      <p:sp>
        <p:nvSpPr>
          <p:cNvPr id="822352" name="Text Box 80"/>
          <p:cNvSpPr txBox="1">
            <a:spLocks noChangeArrowheads="1"/>
          </p:cNvSpPr>
          <p:nvPr/>
        </p:nvSpPr>
        <p:spPr bwMode="auto">
          <a:xfrm>
            <a:off x="493713" y="1254125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对偶图的定义</a:t>
            </a:r>
          </a:p>
        </p:txBody>
      </p:sp>
      <p:sp>
        <p:nvSpPr>
          <p:cNvPr id="822353" name="Text Box 81"/>
          <p:cNvSpPr txBox="1">
            <a:spLocks noChangeArrowheads="1"/>
          </p:cNvSpPr>
          <p:nvPr/>
        </p:nvSpPr>
        <p:spPr bwMode="auto">
          <a:xfrm>
            <a:off x="493712" y="1752600"/>
            <a:ext cx="8193087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4 </a:t>
            </a:r>
            <a:r>
              <a:rPr lang="zh-CN" altLang="en-US" dirty="0"/>
              <a:t>给定平面图</a:t>
            </a:r>
            <a:r>
              <a:rPr lang="en-US" altLang="zh-CN" dirty="0"/>
              <a:t>G, 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对偶图</a:t>
            </a:r>
            <a:r>
              <a:rPr lang="en-US" altLang="zh-CN" dirty="0"/>
              <a:t>(</a:t>
            </a:r>
            <a:r>
              <a:rPr lang="en-US" altLang="zh-CN" b="0" dirty="0"/>
              <a:t>dual</a:t>
            </a:r>
            <a:r>
              <a:rPr lang="en-US" altLang="zh-CN" dirty="0"/>
              <a:t>) G*</a:t>
            </a:r>
            <a:r>
              <a:rPr lang="zh-CN" altLang="en-US" dirty="0"/>
              <a:t>如下构造</a:t>
            </a:r>
            <a:r>
              <a:rPr lang="en-US" altLang="zh-CN" dirty="0"/>
              <a:t>: 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2354" name="Text Box 82"/>
          <p:cNvSpPr txBox="1">
            <a:spLocks noChangeArrowheads="1"/>
          </p:cNvSpPr>
          <p:nvPr/>
        </p:nvSpPr>
        <p:spPr bwMode="auto">
          <a:xfrm>
            <a:off x="493713" y="2243138"/>
            <a:ext cx="8193086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    (1) 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的每个面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zh-CN" altLang="en-US" dirty="0"/>
              <a:t>内取一个点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en-US" altLang="zh-CN" dirty="0"/>
              <a:t>*</a:t>
            </a:r>
            <a:r>
              <a:rPr lang="zh-CN" altLang="en-US" dirty="0"/>
              <a:t>作为</a:t>
            </a:r>
            <a:r>
              <a:rPr lang="en-US" altLang="zh-CN" dirty="0"/>
              <a:t>G*</a:t>
            </a:r>
            <a:r>
              <a:rPr lang="zh-CN" altLang="en-US" dirty="0"/>
              <a:t>的一个顶点</a:t>
            </a:r>
            <a:r>
              <a:rPr lang="en-US" altLang="zh-CN" dirty="0"/>
              <a:t>; 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2355" name="Text Box 83"/>
          <p:cNvSpPr txBox="1">
            <a:spLocks noChangeArrowheads="1"/>
          </p:cNvSpPr>
          <p:nvPr/>
        </p:nvSpPr>
        <p:spPr bwMode="auto">
          <a:xfrm>
            <a:off x="493713" y="2725738"/>
            <a:ext cx="8193086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    (2) </a:t>
            </a:r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的每一条边</a:t>
            </a:r>
            <a:r>
              <a:rPr lang="en-US" altLang="zh-CN" dirty="0"/>
              <a:t>e,  </a:t>
            </a:r>
            <a:r>
              <a:rPr lang="zh-CN" altLang="en-US" dirty="0"/>
              <a:t>若</a:t>
            </a:r>
            <a:r>
              <a:rPr lang="en-US" altLang="zh-CN" dirty="0"/>
              <a:t>e</a:t>
            </a:r>
            <a:r>
              <a:rPr lang="zh-CN" altLang="en-US" dirty="0"/>
              <a:t>是面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 </a:t>
            </a:r>
            <a:r>
              <a:rPr lang="zh-CN" altLang="en-US" dirty="0"/>
              <a:t>与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j </a:t>
            </a:r>
            <a:r>
              <a:rPr lang="zh-CN" altLang="en-US" dirty="0"/>
              <a:t>的公共边</a:t>
            </a:r>
            <a:r>
              <a:rPr lang="en-US" altLang="zh-CN" dirty="0"/>
              <a:t>, </a:t>
            </a:r>
            <a:r>
              <a:rPr lang="zh-CN" altLang="en-US" dirty="0"/>
              <a:t>则连接</a:t>
            </a:r>
            <a:r>
              <a:rPr lang="en-US" altLang="zh-CN" i="1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*</a:t>
            </a:r>
            <a:r>
              <a:rPr lang="zh-CN" altLang="en-US" dirty="0"/>
              <a:t>与</a:t>
            </a:r>
            <a:r>
              <a:rPr lang="en-US" altLang="zh-CN" i="1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*, </a:t>
            </a:r>
            <a:r>
              <a:rPr lang="zh-CN" altLang="en-US" dirty="0"/>
              <a:t>且连线穿过边</a:t>
            </a:r>
            <a:r>
              <a:rPr lang="en-US" altLang="zh-CN" dirty="0"/>
              <a:t>e; </a:t>
            </a:r>
            <a:r>
              <a:rPr lang="zh-CN" altLang="en-US" dirty="0"/>
              <a:t>若</a:t>
            </a:r>
            <a:r>
              <a:rPr lang="en-US" altLang="zh-CN" dirty="0"/>
              <a:t>e</a:t>
            </a:r>
            <a:r>
              <a:rPr lang="zh-CN" altLang="en-US" dirty="0"/>
              <a:t>是面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 </a:t>
            </a:r>
            <a:r>
              <a:rPr lang="zh-CN" altLang="en-US" dirty="0"/>
              <a:t>中的割边</a:t>
            </a:r>
            <a:r>
              <a:rPr lang="en-US" altLang="zh-CN" dirty="0"/>
              <a:t>, </a:t>
            </a:r>
            <a:r>
              <a:rPr lang="zh-CN" altLang="en-US" dirty="0"/>
              <a:t>则以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zh-CN" altLang="en-US" dirty="0"/>
              <a:t>为顶点作自环</a:t>
            </a:r>
            <a:r>
              <a:rPr lang="en-US" altLang="zh-CN" dirty="0"/>
              <a:t>, </a:t>
            </a:r>
            <a:r>
              <a:rPr lang="zh-CN" altLang="en-US" dirty="0"/>
              <a:t>且让它与</a:t>
            </a:r>
            <a:r>
              <a:rPr lang="en-US" altLang="zh-CN" dirty="0"/>
              <a:t>e</a:t>
            </a:r>
            <a:r>
              <a:rPr lang="zh-CN" altLang="en-US" dirty="0"/>
              <a:t>相交</a:t>
            </a:r>
            <a:r>
              <a:rPr lang="en-US" altLang="zh-CN" dirty="0"/>
              <a:t>.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755650" y="4443413"/>
            <a:ext cx="1981200" cy="2162175"/>
            <a:chOff x="768" y="1296"/>
            <a:chExt cx="1248" cy="1362"/>
          </a:xfrm>
        </p:grpSpPr>
        <p:grpSp>
          <p:nvGrpSpPr>
            <p:cNvPr id="19486" name="Group 33"/>
            <p:cNvGrpSpPr>
              <a:grpSpLocks/>
            </p:cNvGrpSpPr>
            <p:nvPr/>
          </p:nvGrpSpPr>
          <p:grpSpPr bwMode="auto">
            <a:xfrm>
              <a:off x="768" y="1296"/>
              <a:ext cx="1248" cy="1128"/>
              <a:chOff x="960" y="1272"/>
              <a:chExt cx="1248" cy="1128"/>
            </a:xfrm>
          </p:grpSpPr>
          <p:sp>
            <p:nvSpPr>
              <p:cNvPr id="20512" name="Line 26"/>
              <p:cNvSpPr>
                <a:spLocks noChangeShapeType="1"/>
              </p:cNvSpPr>
              <p:nvPr/>
            </p:nvSpPr>
            <p:spPr bwMode="auto">
              <a:xfrm flipH="1">
                <a:off x="960" y="1488"/>
                <a:ext cx="432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3" name="Line 27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4" name="Line 28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768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5" name="Line 29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6" name="Line 30"/>
              <p:cNvSpPr>
                <a:spLocks noChangeShapeType="1"/>
              </p:cNvSpPr>
              <p:nvPr/>
            </p:nvSpPr>
            <p:spPr bwMode="auto">
              <a:xfrm flipV="1">
                <a:off x="2160" y="1632"/>
                <a:ext cx="4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7" name="Line 31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816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8" name="Freeform 32"/>
              <p:cNvSpPr>
                <a:spLocks/>
              </p:cNvSpPr>
              <p:nvPr/>
            </p:nvSpPr>
            <p:spPr bwMode="auto">
              <a:xfrm>
                <a:off x="1032" y="1272"/>
                <a:ext cx="384" cy="288"/>
              </a:xfrm>
              <a:custGeom>
                <a:avLst/>
                <a:gdLst>
                  <a:gd name="T0" fmla="*/ 360 w 384"/>
                  <a:gd name="T1" fmla="*/ 216 h 288"/>
                  <a:gd name="T2" fmla="*/ 216 w 384"/>
                  <a:gd name="T3" fmla="*/ 24 h 288"/>
                  <a:gd name="T4" fmla="*/ 24 w 384"/>
                  <a:gd name="T5" fmla="*/ 72 h 288"/>
                  <a:gd name="T6" fmla="*/ 72 w 384"/>
                  <a:gd name="T7" fmla="*/ 264 h 288"/>
                  <a:gd name="T8" fmla="*/ 360 w 384"/>
                  <a:gd name="T9" fmla="*/ 216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288">
                    <a:moveTo>
                      <a:pt x="360" y="216"/>
                    </a:moveTo>
                    <a:cubicBezTo>
                      <a:pt x="384" y="176"/>
                      <a:pt x="272" y="48"/>
                      <a:pt x="216" y="24"/>
                    </a:cubicBezTo>
                    <a:cubicBezTo>
                      <a:pt x="160" y="0"/>
                      <a:pt x="48" y="32"/>
                      <a:pt x="24" y="72"/>
                    </a:cubicBezTo>
                    <a:cubicBezTo>
                      <a:pt x="0" y="112"/>
                      <a:pt x="16" y="240"/>
                      <a:pt x="72" y="264"/>
                    </a:cubicBezTo>
                    <a:cubicBezTo>
                      <a:pt x="128" y="288"/>
                      <a:pt x="336" y="256"/>
                      <a:pt x="360" y="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511" name="Text Box 34"/>
            <p:cNvSpPr txBox="1">
              <a:spLocks noChangeArrowheads="1"/>
            </p:cNvSpPr>
            <p:nvPr/>
          </p:nvSpPr>
          <p:spPr bwMode="auto">
            <a:xfrm>
              <a:off x="1296" y="2370"/>
              <a:ext cx="44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2930525" y="5308600"/>
            <a:ext cx="1295400" cy="215900"/>
          </a:xfrm>
          <a:prstGeom prst="rightArrow">
            <a:avLst>
              <a:gd name="adj1" fmla="val 50000"/>
              <a:gd name="adj2" fmla="val 50139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5426075" y="4546600"/>
            <a:ext cx="1981200" cy="1790700"/>
            <a:chOff x="960" y="1272"/>
            <a:chExt cx="1248" cy="1128"/>
          </a:xfrm>
        </p:grpSpPr>
        <p:sp>
          <p:nvSpPr>
            <p:cNvPr id="20503" name="Line 36"/>
            <p:cNvSpPr>
              <a:spLocks noChangeShapeType="1"/>
            </p:cNvSpPr>
            <p:nvPr/>
          </p:nvSpPr>
          <p:spPr bwMode="auto">
            <a:xfrm flipH="1">
              <a:off x="960" y="1488"/>
              <a:ext cx="432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4" name="Line 37"/>
            <p:cNvSpPr>
              <a:spLocks noChangeShapeType="1"/>
            </p:cNvSpPr>
            <p:nvPr/>
          </p:nvSpPr>
          <p:spPr bwMode="auto">
            <a:xfrm>
              <a:off x="960" y="2112"/>
              <a:ext cx="120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5" name="Line 38"/>
            <p:cNvSpPr>
              <a:spLocks noChangeShapeType="1"/>
            </p:cNvSpPr>
            <p:nvPr/>
          </p:nvSpPr>
          <p:spPr bwMode="auto">
            <a:xfrm>
              <a:off x="1392" y="1488"/>
              <a:ext cx="768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6" name="Line 39"/>
            <p:cNvSpPr>
              <a:spLocks noChangeShapeType="1"/>
            </p:cNvSpPr>
            <p:nvPr/>
          </p:nvSpPr>
          <p:spPr bwMode="auto">
            <a:xfrm>
              <a:off x="960" y="2112"/>
              <a:ext cx="384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7" name="Line 40"/>
            <p:cNvSpPr>
              <a:spLocks noChangeShapeType="1"/>
            </p:cNvSpPr>
            <p:nvPr/>
          </p:nvSpPr>
          <p:spPr bwMode="auto">
            <a:xfrm flipV="1">
              <a:off x="2160" y="1632"/>
              <a:ext cx="4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8" name="Line 41"/>
            <p:cNvSpPr>
              <a:spLocks noChangeShapeType="1"/>
            </p:cNvSpPr>
            <p:nvPr/>
          </p:nvSpPr>
          <p:spPr bwMode="auto">
            <a:xfrm>
              <a:off x="1392" y="1488"/>
              <a:ext cx="816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9" name="Freeform 42"/>
            <p:cNvSpPr>
              <a:spLocks/>
            </p:cNvSpPr>
            <p:nvPr/>
          </p:nvSpPr>
          <p:spPr bwMode="auto">
            <a:xfrm>
              <a:off x="1032" y="1272"/>
              <a:ext cx="384" cy="288"/>
            </a:xfrm>
            <a:custGeom>
              <a:avLst/>
              <a:gdLst>
                <a:gd name="T0" fmla="*/ 360 w 384"/>
                <a:gd name="T1" fmla="*/ 216 h 288"/>
                <a:gd name="T2" fmla="*/ 216 w 384"/>
                <a:gd name="T3" fmla="*/ 24 h 288"/>
                <a:gd name="T4" fmla="*/ 24 w 384"/>
                <a:gd name="T5" fmla="*/ 72 h 288"/>
                <a:gd name="T6" fmla="*/ 72 w 384"/>
                <a:gd name="T7" fmla="*/ 264 h 288"/>
                <a:gd name="T8" fmla="*/ 360 w 384"/>
                <a:gd name="T9" fmla="*/ 21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288">
                  <a:moveTo>
                    <a:pt x="360" y="216"/>
                  </a:moveTo>
                  <a:cubicBezTo>
                    <a:pt x="384" y="176"/>
                    <a:pt x="272" y="48"/>
                    <a:pt x="216" y="24"/>
                  </a:cubicBezTo>
                  <a:cubicBezTo>
                    <a:pt x="160" y="0"/>
                    <a:pt x="48" y="32"/>
                    <a:pt x="24" y="72"/>
                  </a:cubicBezTo>
                  <a:cubicBezTo>
                    <a:pt x="0" y="112"/>
                    <a:pt x="16" y="240"/>
                    <a:pt x="72" y="264"/>
                  </a:cubicBezTo>
                  <a:cubicBezTo>
                    <a:pt x="128" y="288"/>
                    <a:pt x="336" y="256"/>
                    <a:pt x="360" y="21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6989763" y="4338638"/>
            <a:ext cx="112712" cy="11112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6964363" y="5176838"/>
            <a:ext cx="112712" cy="112712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6215063" y="5468938"/>
            <a:ext cx="112712" cy="112712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5735638" y="4721225"/>
            <a:ext cx="111125" cy="11112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Freeform 49"/>
          <p:cNvSpPr>
            <a:spLocks/>
          </p:cNvSpPr>
          <p:nvPr/>
        </p:nvSpPr>
        <p:spPr bwMode="auto">
          <a:xfrm>
            <a:off x="5014913" y="4330700"/>
            <a:ext cx="2006600" cy="1181100"/>
          </a:xfrm>
          <a:custGeom>
            <a:avLst/>
            <a:gdLst>
              <a:gd name="T0" fmla="*/ 2147483646 w 1264"/>
              <a:gd name="T1" fmla="*/ 2147483646 h 744"/>
              <a:gd name="T2" fmla="*/ 2147483646 w 1264"/>
              <a:gd name="T3" fmla="*/ 2147483646 h 744"/>
              <a:gd name="T4" fmla="*/ 2147483646 w 1264"/>
              <a:gd name="T5" fmla="*/ 2147483646 h 744"/>
              <a:gd name="T6" fmla="*/ 2147483646 w 1264"/>
              <a:gd name="T7" fmla="*/ 2147483646 h 744"/>
              <a:gd name="T8" fmla="*/ 2147483646 w 1264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4" h="744">
                <a:moveTo>
                  <a:pt x="784" y="744"/>
                </a:moveTo>
                <a:cubicBezTo>
                  <a:pt x="532" y="672"/>
                  <a:pt x="280" y="600"/>
                  <a:pt x="160" y="504"/>
                </a:cubicBezTo>
                <a:cubicBezTo>
                  <a:pt x="40" y="408"/>
                  <a:pt x="0" y="248"/>
                  <a:pt x="64" y="168"/>
                </a:cubicBezTo>
                <a:cubicBezTo>
                  <a:pt x="128" y="88"/>
                  <a:pt x="344" y="48"/>
                  <a:pt x="544" y="24"/>
                </a:cubicBezTo>
                <a:cubicBezTo>
                  <a:pt x="744" y="0"/>
                  <a:pt x="1144" y="24"/>
                  <a:pt x="1264" y="24"/>
                </a:cubicBezTo>
              </a:path>
            </a:pathLst>
          </a:custGeom>
          <a:noFill/>
          <a:ln w="38100" cap="flat" cmpd="sng">
            <a:solidFill>
              <a:srgbClr val="0070C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 flipV="1">
            <a:off x="5862638" y="4402138"/>
            <a:ext cx="1160462" cy="342900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>
            <a:cxnSpLocks noChangeShapeType="1"/>
          </p:cNvCxnSpPr>
          <p:nvPr/>
        </p:nvCxnSpPr>
        <p:spPr bwMode="auto">
          <a:xfrm flipV="1">
            <a:off x="6313488" y="5264150"/>
            <a:ext cx="652462" cy="252413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flipV="1">
            <a:off x="7021513" y="4445000"/>
            <a:ext cx="25400" cy="727075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Freeform 48"/>
          <p:cNvSpPr>
            <a:spLocks/>
          </p:cNvSpPr>
          <p:nvPr/>
        </p:nvSpPr>
        <p:spPr bwMode="auto">
          <a:xfrm>
            <a:off x="6108700" y="4313238"/>
            <a:ext cx="2489200" cy="2108200"/>
          </a:xfrm>
          <a:custGeom>
            <a:avLst/>
            <a:gdLst>
              <a:gd name="T0" fmla="*/ 2147483646 w 1568"/>
              <a:gd name="T1" fmla="*/ 2147483646 h 1328"/>
              <a:gd name="T2" fmla="*/ 2147483646 w 1568"/>
              <a:gd name="T3" fmla="*/ 2147483646 h 1328"/>
              <a:gd name="T4" fmla="*/ 2147483646 w 1568"/>
              <a:gd name="T5" fmla="*/ 2147483646 h 1328"/>
              <a:gd name="T6" fmla="*/ 2147483646 w 1568"/>
              <a:gd name="T7" fmla="*/ 2147483646 h 1328"/>
              <a:gd name="T8" fmla="*/ 2147483646 w 1568"/>
              <a:gd name="T9" fmla="*/ 2147483646 h 1328"/>
              <a:gd name="T10" fmla="*/ 2147483646 w 1568"/>
              <a:gd name="T11" fmla="*/ 2147483646 h 1328"/>
              <a:gd name="T12" fmla="*/ 2147483646 w 1568"/>
              <a:gd name="T13" fmla="*/ 2147483646 h 13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68" h="1328">
                <a:moveTo>
                  <a:pt x="96" y="776"/>
                </a:moveTo>
                <a:cubicBezTo>
                  <a:pt x="48" y="924"/>
                  <a:pt x="0" y="1072"/>
                  <a:pt x="96" y="1160"/>
                </a:cubicBezTo>
                <a:cubicBezTo>
                  <a:pt x="192" y="1248"/>
                  <a:pt x="448" y="1328"/>
                  <a:pt x="672" y="1304"/>
                </a:cubicBezTo>
                <a:cubicBezTo>
                  <a:pt x="896" y="1280"/>
                  <a:pt x="1312" y="1168"/>
                  <a:pt x="1440" y="1016"/>
                </a:cubicBezTo>
                <a:cubicBezTo>
                  <a:pt x="1568" y="864"/>
                  <a:pt x="1528" y="552"/>
                  <a:pt x="1440" y="392"/>
                </a:cubicBezTo>
                <a:cubicBezTo>
                  <a:pt x="1352" y="232"/>
                  <a:pt x="1056" y="112"/>
                  <a:pt x="912" y="56"/>
                </a:cubicBezTo>
                <a:cubicBezTo>
                  <a:pt x="768" y="0"/>
                  <a:pt x="632" y="56"/>
                  <a:pt x="576" y="56"/>
                </a:cubicBezTo>
              </a:path>
            </a:pathLst>
          </a:custGeom>
          <a:noFill/>
          <a:ln w="38100" cap="flat" cmpd="sng">
            <a:solidFill>
              <a:srgbClr val="0070C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Freeform 47"/>
          <p:cNvSpPr>
            <a:spLocks/>
          </p:cNvSpPr>
          <p:nvPr/>
        </p:nvSpPr>
        <p:spPr bwMode="auto">
          <a:xfrm>
            <a:off x="7065963" y="4416425"/>
            <a:ext cx="1003300" cy="1244600"/>
          </a:xfrm>
          <a:custGeom>
            <a:avLst/>
            <a:gdLst>
              <a:gd name="T0" fmla="*/ 0 w 632"/>
              <a:gd name="T1" fmla="*/ 2147483646 h 784"/>
              <a:gd name="T2" fmla="*/ 2147483646 w 632"/>
              <a:gd name="T3" fmla="*/ 2147483646 h 784"/>
              <a:gd name="T4" fmla="*/ 2147483646 w 632"/>
              <a:gd name="T5" fmla="*/ 2147483646 h 784"/>
              <a:gd name="T6" fmla="*/ 2147483646 w 632"/>
              <a:gd name="T7" fmla="*/ 2147483646 h 784"/>
              <a:gd name="T8" fmla="*/ 0 w 632"/>
              <a:gd name="T9" fmla="*/ 0 h 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" h="784">
                <a:moveTo>
                  <a:pt x="0" y="528"/>
                </a:moveTo>
                <a:cubicBezTo>
                  <a:pt x="188" y="640"/>
                  <a:pt x="376" y="752"/>
                  <a:pt x="480" y="768"/>
                </a:cubicBezTo>
                <a:cubicBezTo>
                  <a:pt x="584" y="784"/>
                  <a:pt x="616" y="704"/>
                  <a:pt x="624" y="624"/>
                </a:cubicBezTo>
                <a:cubicBezTo>
                  <a:pt x="632" y="544"/>
                  <a:pt x="632" y="392"/>
                  <a:pt x="528" y="288"/>
                </a:cubicBezTo>
                <a:cubicBezTo>
                  <a:pt x="424" y="184"/>
                  <a:pt x="88" y="48"/>
                  <a:pt x="0" y="0"/>
                </a:cubicBezTo>
              </a:path>
            </a:pathLst>
          </a:custGeom>
          <a:noFill/>
          <a:ln w="38100" cap="flat" cmpd="sng">
            <a:solidFill>
              <a:srgbClr val="0070C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6313488" y="6319838"/>
            <a:ext cx="5365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endParaRPr lang="en-US" altLang="zh-CN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任意多边形 60"/>
          <p:cNvSpPr>
            <a:spLocks/>
          </p:cNvSpPr>
          <p:nvPr/>
        </p:nvSpPr>
        <p:spPr bwMode="auto">
          <a:xfrm>
            <a:off x="4495800" y="3962400"/>
            <a:ext cx="2540000" cy="2768600"/>
          </a:xfrm>
          <a:custGeom>
            <a:avLst/>
            <a:gdLst>
              <a:gd name="T0" fmla="*/ 2529672 w 2540690"/>
              <a:gd name="T1" fmla="*/ 437301 h 2768715"/>
              <a:gd name="T2" fmla="*/ 1246392 w 2540690"/>
              <a:gd name="T3" fmla="*/ 2160 h 2768715"/>
              <a:gd name="T4" fmla="*/ 292600 w 2540690"/>
              <a:gd name="T5" fmla="*/ 324169 h 2768715"/>
              <a:gd name="T6" fmla="*/ 23817 w 2540690"/>
              <a:gd name="T7" fmla="*/ 1420713 h 2768715"/>
              <a:gd name="T8" fmla="*/ 795511 w 2540690"/>
              <a:gd name="T9" fmla="*/ 2612988 h 2768715"/>
              <a:gd name="T10" fmla="*/ 1549872 w 2540690"/>
              <a:gd name="T11" fmla="*/ 2734828 h 2768715"/>
              <a:gd name="T12" fmla="*/ 1783983 w 2540690"/>
              <a:gd name="T13" fmla="*/ 2456345 h 2768715"/>
              <a:gd name="T14" fmla="*/ 1523859 w 2540690"/>
              <a:gd name="T15" fmla="*/ 2143045 h 2768715"/>
              <a:gd name="T16" fmla="*/ 864877 w 2540690"/>
              <a:gd name="T17" fmla="*/ 2134336 h 2768715"/>
              <a:gd name="T18" fmla="*/ 405328 w 2540690"/>
              <a:gd name="T19" fmla="*/ 1577356 h 2768715"/>
              <a:gd name="T20" fmla="*/ 387981 w 2540690"/>
              <a:gd name="T21" fmla="*/ 576542 h 2768715"/>
              <a:gd name="T22" fmla="*/ 1020954 w 2540690"/>
              <a:gd name="T23" fmla="*/ 202329 h 2768715"/>
              <a:gd name="T24" fmla="*/ 2468977 w 2540690"/>
              <a:gd name="T25" fmla="*/ 419900 h 27687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40690" h="2768715">
                <a:moveTo>
                  <a:pt x="2540690" y="437589"/>
                </a:moveTo>
                <a:cubicBezTo>
                  <a:pt x="2083490" y="229309"/>
                  <a:pt x="1626290" y="21029"/>
                  <a:pt x="1251822" y="2160"/>
                </a:cubicBezTo>
                <a:cubicBezTo>
                  <a:pt x="877353" y="-16709"/>
                  <a:pt x="498530" y="87794"/>
                  <a:pt x="293879" y="324377"/>
                </a:cubicBezTo>
                <a:cubicBezTo>
                  <a:pt x="89228" y="560960"/>
                  <a:pt x="-60270" y="1039931"/>
                  <a:pt x="23913" y="1421657"/>
                </a:cubicBezTo>
                <a:cubicBezTo>
                  <a:pt x="108096" y="1803383"/>
                  <a:pt x="543525" y="2395566"/>
                  <a:pt x="798976" y="2614732"/>
                </a:cubicBezTo>
                <a:cubicBezTo>
                  <a:pt x="1054427" y="2833898"/>
                  <a:pt x="1391159" y="2762778"/>
                  <a:pt x="1556622" y="2736652"/>
                </a:cubicBezTo>
                <a:cubicBezTo>
                  <a:pt x="1722085" y="2710526"/>
                  <a:pt x="1796107" y="2556674"/>
                  <a:pt x="1791753" y="2457977"/>
                </a:cubicBezTo>
                <a:cubicBezTo>
                  <a:pt x="1787399" y="2359280"/>
                  <a:pt x="1684347" y="2198172"/>
                  <a:pt x="1530496" y="2144469"/>
                </a:cubicBezTo>
                <a:cubicBezTo>
                  <a:pt x="1376644" y="2090766"/>
                  <a:pt x="1055878" y="2230103"/>
                  <a:pt x="868644" y="2135760"/>
                </a:cubicBezTo>
                <a:cubicBezTo>
                  <a:pt x="681410" y="2041417"/>
                  <a:pt x="486918" y="1838218"/>
                  <a:pt x="407090" y="1578412"/>
                </a:cubicBezTo>
                <a:cubicBezTo>
                  <a:pt x="327261" y="1318606"/>
                  <a:pt x="286621" y="806252"/>
                  <a:pt x="389673" y="576926"/>
                </a:cubicBezTo>
                <a:cubicBezTo>
                  <a:pt x="492725" y="347600"/>
                  <a:pt x="677056" y="228583"/>
                  <a:pt x="1025399" y="202457"/>
                </a:cubicBezTo>
                <a:cubicBezTo>
                  <a:pt x="1373742" y="176331"/>
                  <a:pt x="1926736" y="298251"/>
                  <a:pt x="2479730" y="420172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2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51" grpId="0"/>
      <p:bldP spid="822352" grpId="0"/>
      <p:bldP spid="822353" grpId="0" animBg="1"/>
      <p:bldP spid="822354" grpId="0" animBg="1"/>
      <p:bldP spid="822355" grpId="0" animBg="1"/>
      <p:bldP spid="2" grpId="0" animBg="1"/>
      <p:bldP spid="50" grpId="0" animBg="1"/>
      <p:bldP spid="51" grpId="0" animBg="1"/>
      <p:bldP spid="52" grpId="0" animBg="1"/>
      <p:bldP spid="53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238BBD3-612E-4821-B053-4E562559A68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83" name="Text Box 25"/>
          <p:cNvSpPr txBox="1">
            <a:spLocks noChangeArrowheads="1"/>
          </p:cNvSpPr>
          <p:nvPr/>
        </p:nvSpPr>
        <p:spPr bwMode="auto">
          <a:xfrm>
            <a:off x="381001" y="958850"/>
            <a:ext cx="44196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练习</a:t>
            </a:r>
            <a:r>
              <a:rPr lang="en-US" altLang="zh-CN" dirty="0"/>
              <a:t>:  </a:t>
            </a:r>
            <a:r>
              <a:rPr lang="zh-CN" altLang="en-US" dirty="0"/>
              <a:t>作出正八面体的对偶图</a:t>
            </a:r>
            <a:r>
              <a:rPr lang="en-US" altLang="zh-CN" dirty="0"/>
              <a:t>.</a:t>
            </a:r>
            <a:endParaRPr lang="en-US" altLang="zh-CN" baseline="30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Text Box 83"/>
          <p:cNvSpPr txBox="1">
            <a:spLocks noChangeArrowheads="1"/>
          </p:cNvSpPr>
          <p:nvPr/>
        </p:nvSpPr>
        <p:spPr bwMode="auto">
          <a:xfrm>
            <a:off x="381000" y="4456113"/>
            <a:ext cx="8323263" cy="460375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(1) </a:t>
            </a:r>
            <a:r>
              <a:rPr lang="zh-CN" altLang="en-US"/>
              <a:t>对偶图的研究起始于正多面体图之间的相互对偶关系</a:t>
            </a:r>
            <a:r>
              <a:rPr lang="en-US" altLang="zh-CN"/>
              <a:t>.</a:t>
            </a:r>
            <a:endParaRPr lang="zh-CN" altLang="en-US" baseline="-25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5" name="Text Box 83"/>
          <p:cNvSpPr txBox="1">
            <a:spLocks noChangeArrowheads="1"/>
          </p:cNvSpPr>
          <p:nvPr/>
        </p:nvSpPr>
        <p:spPr bwMode="auto">
          <a:xfrm>
            <a:off x="381000" y="4941888"/>
            <a:ext cx="8323263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(2) “</a:t>
            </a:r>
            <a:r>
              <a:rPr lang="zh-CN" altLang="en-US"/>
              <a:t>对偶</a:t>
            </a:r>
            <a:r>
              <a:rPr lang="en-US" altLang="zh-CN"/>
              <a:t>”</a:t>
            </a:r>
            <a:r>
              <a:rPr lang="zh-CN" altLang="en-US"/>
              <a:t>是数学研究问题的一种方法</a:t>
            </a:r>
            <a:r>
              <a:rPr lang="en-US" altLang="zh-CN"/>
              <a:t>;  </a:t>
            </a:r>
            <a:r>
              <a:rPr lang="zh-CN" altLang="en-US"/>
              <a:t>通过将问题转化促使问题解决</a:t>
            </a:r>
            <a:r>
              <a:rPr lang="en-US" altLang="zh-CN"/>
              <a:t>;  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线性规划中求解对偶问题</a:t>
            </a:r>
            <a:r>
              <a:rPr lang="en-US" altLang="zh-CN"/>
              <a:t>.</a:t>
            </a:r>
            <a:endParaRPr lang="zh-CN" altLang="en-US" baseline="-25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48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1613"/>
            <a:ext cx="2114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381000" y="5797550"/>
            <a:ext cx="8323263" cy="892175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</a:t>
            </a:r>
            <a:r>
              <a:rPr lang="en-US" altLang="zh-CN"/>
              <a:t>(3) </a:t>
            </a:r>
            <a:r>
              <a:rPr lang="zh-CN" altLang="en-US"/>
              <a:t>通过将平面转化为对偶图研究</a:t>
            </a:r>
            <a:r>
              <a:rPr lang="en-US" altLang="zh-CN"/>
              <a:t>. 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将平面地图的</a:t>
            </a:r>
            <a:r>
              <a:rPr lang="en-US" altLang="zh-CN"/>
              <a:t>4</a:t>
            </a:r>
            <a:r>
              <a:rPr lang="zh-CN" altLang="en-US"/>
              <a:t>色问题转换为对应对偶图的顶点</a:t>
            </a:r>
            <a:r>
              <a:rPr lang="en-US" altLang="zh-CN"/>
              <a:t>4</a:t>
            </a:r>
            <a:r>
              <a:rPr lang="zh-CN" altLang="en-US"/>
              <a:t>色问题</a:t>
            </a:r>
            <a:r>
              <a:rPr lang="en-US" altLang="zh-CN"/>
              <a:t>(</a:t>
            </a:r>
            <a:r>
              <a:rPr lang="zh-CN" altLang="en-US"/>
              <a:t>见第七章</a:t>
            </a:r>
            <a:r>
              <a:rPr lang="en-US" altLang="zh-CN"/>
              <a:t>)</a:t>
            </a:r>
            <a:r>
              <a:rPr lang="zh-CN" altLang="en-US"/>
              <a:t>研究</a:t>
            </a:r>
            <a:r>
              <a:rPr lang="en-US" altLang="zh-CN"/>
              <a:t>.</a:t>
            </a:r>
            <a:endParaRPr lang="zh-CN" altLang="en-US" baseline="-25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822325"/>
            <a:ext cx="35433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738438"/>
            <a:ext cx="5391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4" grpId="0" animBg="1"/>
      <p:bldP spid="2048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A2DBBBC-F1D7-4D94-BCA9-7BD37E57A9D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317500" y="87471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对偶图的性质</a:t>
            </a:r>
            <a:endParaRPr lang="zh-CN" altLang="en-US" sz="2800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4350" name="Text Box 30"/>
          <p:cNvSpPr txBox="1">
            <a:spLocks noChangeArrowheads="1"/>
          </p:cNvSpPr>
          <p:nvPr/>
        </p:nvSpPr>
        <p:spPr bwMode="auto">
          <a:xfrm>
            <a:off x="317500" y="1295400"/>
            <a:ext cx="800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(1)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G(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连通图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的对应关系</a:t>
            </a:r>
            <a:endParaRPr lang="zh-CN" altLang="en-US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317500" y="1752600"/>
            <a:ext cx="4344988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1) G*</a:t>
            </a:r>
            <a:r>
              <a:rPr lang="zh-CN" altLang="en-US" dirty="0"/>
              <a:t>的顶点数等于</a:t>
            </a:r>
            <a:r>
              <a:rPr lang="en-US" altLang="zh-CN" dirty="0"/>
              <a:t>G</a:t>
            </a:r>
            <a:r>
              <a:rPr lang="zh-CN" altLang="en-US" dirty="0"/>
              <a:t>的面数</a:t>
            </a:r>
            <a:r>
              <a:rPr lang="en-US" altLang="zh-CN" dirty="0"/>
              <a:t>; </a:t>
            </a:r>
            <a:endParaRPr lang="zh-CN" altLang="en-US" baseline="30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4352" name="Text Box 32"/>
          <p:cNvSpPr txBox="1">
            <a:spLocks noChangeArrowheads="1"/>
          </p:cNvSpPr>
          <p:nvPr/>
        </p:nvSpPr>
        <p:spPr bwMode="auto">
          <a:xfrm>
            <a:off x="317500" y="2238375"/>
            <a:ext cx="4344988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2) G*</a:t>
            </a:r>
            <a:r>
              <a:rPr lang="zh-CN" altLang="en-US"/>
              <a:t>的边数等于</a:t>
            </a:r>
            <a:r>
              <a:rPr lang="en-US" altLang="zh-CN"/>
              <a:t>G</a:t>
            </a:r>
            <a:r>
              <a:rPr lang="zh-CN" altLang="en-US"/>
              <a:t>的边数</a:t>
            </a:r>
            <a:r>
              <a:rPr lang="en-US" altLang="zh-CN"/>
              <a:t>; </a:t>
            </a:r>
            <a:endParaRPr lang="zh-CN" altLang="en-US" baseline="30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4353" name="Text Box 33"/>
          <p:cNvSpPr txBox="1">
            <a:spLocks noChangeArrowheads="1"/>
          </p:cNvSpPr>
          <p:nvPr/>
        </p:nvSpPr>
        <p:spPr bwMode="auto">
          <a:xfrm>
            <a:off x="315913" y="2720975"/>
            <a:ext cx="4346575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3) G*</a:t>
            </a:r>
            <a:r>
              <a:rPr lang="zh-CN" altLang="en-US"/>
              <a:t>的面数等于</a:t>
            </a:r>
            <a:r>
              <a:rPr lang="en-US" altLang="zh-CN"/>
              <a:t>G</a:t>
            </a:r>
            <a:r>
              <a:rPr lang="zh-CN" altLang="en-US"/>
              <a:t>的顶点数</a:t>
            </a:r>
            <a:r>
              <a:rPr lang="en-US" altLang="zh-CN"/>
              <a:t>; </a:t>
            </a:r>
            <a:endParaRPr lang="zh-CN" altLang="en-US" baseline="30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4354" name="Text Box 34"/>
          <p:cNvSpPr txBox="1">
            <a:spLocks noChangeArrowheads="1"/>
          </p:cNvSpPr>
          <p:nvPr/>
        </p:nvSpPr>
        <p:spPr bwMode="auto">
          <a:xfrm>
            <a:off x="314325" y="3198813"/>
            <a:ext cx="4351338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4) d(v*)=deg(f)</a:t>
            </a:r>
            <a:endParaRPr lang="zh-CN" altLang="en-US" baseline="30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24400" name="Group 80"/>
          <p:cNvGrpSpPr>
            <a:grpSpLocks/>
          </p:cNvGrpSpPr>
          <p:nvPr/>
        </p:nvGrpSpPr>
        <p:grpSpPr bwMode="auto">
          <a:xfrm>
            <a:off x="788988" y="3617913"/>
            <a:ext cx="4105275" cy="2170112"/>
            <a:chOff x="2770" y="2544"/>
            <a:chExt cx="1914" cy="830"/>
          </a:xfrm>
        </p:grpSpPr>
        <p:sp>
          <p:nvSpPr>
            <p:cNvPr id="22560" name="Rectangle 38"/>
            <p:cNvSpPr>
              <a:spLocks noChangeArrowheads="1"/>
            </p:cNvSpPr>
            <p:nvPr/>
          </p:nvSpPr>
          <p:spPr bwMode="auto">
            <a:xfrm>
              <a:off x="3823" y="2586"/>
              <a:ext cx="409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对偶图</a:t>
              </a:r>
            </a:p>
          </p:txBody>
        </p:sp>
        <p:sp>
          <p:nvSpPr>
            <p:cNvPr id="22561" name="Rectangle 49"/>
            <p:cNvSpPr>
              <a:spLocks noChangeArrowheads="1"/>
            </p:cNvSpPr>
            <p:nvPr/>
          </p:nvSpPr>
          <p:spPr bwMode="auto">
            <a:xfrm>
              <a:off x="3724" y="2713"/>
              <a:ext cx="9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面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边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割边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自环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边割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回路</a:t>
              </a:r>
            </a:p>
          </p:txBody>
        </p:sp>
        <p:sp>
          <p:nvSpPr>
            <p:cNvPr id="22562" name="Rectangle 47"/>
            <p:cNvSpPr>
              <a:spLocks noChangeArrowheads="1"/>
            </p:cNvSpPr>
            <p:nvPr/>
          </p:nvSpPr>
          <p:spPr bwMode="auto">
            <a:xfrm>
              <a:off x="2770" y="2707"/>
              <a:ext cx="4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  点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    边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自环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割边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回路</a:t>
              </a:r>
            </a:p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边割</a:t>
              </a:r>
            </a:p>
          </p:txBody>
        </p:sp>
        <p:sp>
          <p:nvSpPr>
            <p:cNvPr id="22563" name="Rectangle 46"/>
            <p:cNvSpPr>
              <a:spLocks noChangeArrowheads="1"/>
            </p:cNvSpPr>
            <p:nvPr/>
          </p:nvSpPr>
          <p:spPr bwMode="auto">
            <a:xfrm>
              <a:off x="3602" y="2544"/>
              <a:ext cx="9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zh-CN" altLang="en-US" sz="2800" b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64" name="Rectangle 45"/>
            <p:cNvSpPr>
              <a:spLocks noChangeArrowheads="1"/>
            </p:cNvSpPr>
            <p:nvPr/>
          </p:nvSpPr>
          <p:spPr bwMode="auto">
            <a:xfrm>
              <a:off x="3341" y="2583"/>
              <a:ext cx="4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对 应</a:t>
              </a:r>
            </a:p>
          </p:txBody>
        </p:sp>
        <p:sp>
          <p:nvSpPr>
            <p:cNvPr id="22565" name="Rectangle 44"/>
            <p:cNvSpPr>
              <a:spLocks noChangeArrowheads="1"/>
            </p:cNvSpPr>
            <p:nvPr/>
          </p:nvSpPr>
          <p:spPr bwMode="auto">
            <a:xfrm>
              <a:off x="2835" y="2587"/>
              <a:ext cx="4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平面图</a:t>
              </a:r>
              <a:endParaRPr lang="en-US" altLang="zh-CN" sz="1800" b="0" dirty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66" name="Line 50"/>
            <p:cNvSpPr>
              <a:spLocks noChangeShapeType="1"/>
            </p:cNvSpPr>
            <p:nvPr/>
          </p:nvSpPr>
          <p:spPr bwMode="auto">
            <a:xfrm flipV="1">
              <a:off x="2784" y="2583"/>
              <a:ext cx="1572" cy="5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67" name="Line 51"/>
            <p:cNvSpPr>
              <a:spLocks noChangeShapeType="1"/>
            </p:cNvSpPr>
            <p:nvPr/>
          </p:nvSpPr>
          <p:spPr bwMode="auto">
            <a:xfrm flipV="1">
              <a:off x="2787" y="3369"/>
              <a:ext cx="1567" cy="5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68" name="Line 52"/>
            <p:cNvSpPr>
              <a:spLocks noChangeShapeType="1"/>
            </p:cNvSpPr>
            <p:nvPr/>
          </p:nvSpPr>
          <p:spPr bwMode="auto">
            <a:xfrm>
              <a:off x="2784" y="2583"/>
              <a:ext cx="2" cy="791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69" name="Line 53"/>
            <p:cNvSpPr>
              <a:spLocks noChangeShapeType="1"/>
            </p:cNvSpPr>
            <p:nvPr/>
          </p:nvSpPr>
          <p:spPr bwMode="auto">
            <a:xfrm flipH="1">
              <a:off x="4346" y="2590"/>
              <a:ext cx="8" cy="776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70" name="Line 56"/>
            <p:cNvSpPr>
              <a:spLocks noChangeShapeType="1"/>
            </p:cNvSpPr>
            <p:nvPr/>
          </p:nvSpPr>
          <p:spPr bwMode="auto">
            <a:xfrm>
              <a:off x="2784" y="2721"/>
              <a:ext cx="1572" cy="0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71" name="Line 58"/>
            <p:cNvSpPr>
              <a:spLocks noChangeShapeType="1"/>
            </p:cNvSpPr>
            <p:nvPr/>
          </p:nvSpPr>
          <p:spPr bwMode="auto">
            <a:xfrm>
              <a:off x="3302" y="2590"/>
              <a:ext cx="1" cy="776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72" name="Line 61"/>
            <p:cNvSpPr>
              <a:spLocks noChangeShapeType="1"/>
            </p:cNvSpPr>
            <p:nvPr/>
          </p:nvSpPr>
          <p:spPr bwMode="auto">
            <a:xfrm flipH="1">
              <a:off x="3729" y="2583"/>
              <a:ext cx="7" cy="783"/>
            </a:xfrm>
            <a:prstGeom prst="line">
              <a:avLst/>
            </a:prstGeom>
            <a:noFill/>
            <a:ln w="12700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314325" y="5876925"/>
            <a:ext cx="8516938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思考</a:t>
            </a:r>
            <a:r>
              <a:rPr lang="en-US" altLang="zh-CN"/>
              <a:t>:  </a:t>
            </a:r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不连通</a:t>
            </a:r>
            <a:r>
              <a:rPr lang="en-US" altLang="zh-CN"/>
              <a:t>,  </a:t>
            </a:r>
            <a:r>
              <a:rPr lang="zh-CN" altLang="en-US"/>
              <a:t>上面的关系还成立吗</a:t>
            </a:r>
            <a:r>
              <a:rPr lang="en-US" altLang="zh-CN"/>
              <a:t>? </a:t>
            </a:r>
            <a:endParaRPr lang="zh-CN" altLang="en-US" baseline="30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14325" y="63309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试画两个不交的三角形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给出对偶图对比上面的关系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729163" y="1828800"/>
            <a:ext cx="4102100" cy="2768600"/>
            <a:chOff x="4867276" y="1843598"/>
            <a:chExt cx="4102100" cy="2768600"/>
          </a:xfrm>
        </p:grpSpPr>
        <p:grpSp>
          <p:nvGrpSpPr>
            <p:cNvPr id="21517" name="Group 35"/>
            <p:cNvGrpSpPr>
              <a:grpSpLocks/>
            </p:cNvGrpSpPr>
            <p:nvPr/>
          </p:nvGrpSpPr>
          <p:grpSpPr bwMode="auto">
            <a:xfrm>
              <a:off x="5797551" y="2427798"/>
              <a:ext cx="1981200" cy="1790700"/>
              <a:chOff x="960" y="1272"/>
              <a:chExt cx="1248" cy="1128"/>
            </a:xfrm>
          </p:grpSpPr>
          <p:sp>
            <p:nvSpPr>
              <p:cNvPr id="22553" name="Line 36"/>
              <p:cNvSpPr>
                <a:spLocks noChangeShapeType="1"/>
              </p:cNvSpPr>
              <p:nvPr/>
            </p:nvSpPr>
            <p:spPr bwMode="auto">
              <a:xfrm flipH="1">
                <a:off x="960" y="1488"/>
                <a:ext cx="432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4" name="Line 37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5" name="Line 38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768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6" name="Line 39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7" name="Line 40"/>
              <p:cNvSpPr>
                <a:spLocks noChangeShapeType="1"/>
              </p:cNvSpPr>
              <p:nvPr/>
            </p:nvSpPr>
            <p:spPr bwMode="auto">
              <a:xfrm flipV="1">
                <a:off x="2160" y="1632"/>
                <a:ext cx="4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8" name="Line 41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816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9" name="Freeform 42"/>
              <p:cNvSpPr>
                <a:spLocks/>
              </p:cNvSpPr>
              <p:nvPr/>
            </p:nvSpPr>
            <p:spPr bwMode="auto">
              <a:xfrm>
                <a:off x="1032" y="1272"/>
                <a:ext cx="384" cy="288"/>
              </a:xfrm>
              <a:custGeom>
                <a:avLst/>
                <a:gdLst>
                  <a:gd name="T0" fmla="*/ 360 w 384"/>
                  <a:gd name="T1" fmla="*/ 216 h 288"/>
                  <a:gd name="T2" fmla="*/ 216 w 384"/>
                  <a:gd name="T3" fmla="*/ 24 h 288"/>
                  <a:gd name="T4" fmla="*/ 24 w 384"/>
                  <a:gd name="T5" fmla="*/ 72 h 288"/>
                  <a:gd name="T6" fmla="*/ 72 w 384"/>
                  <a:gd name="T7" fmla="*/ 264 h 288"/>
                  <a:gd name="T8" fmla="*/ 360 w 384"/>
                  <a:gd name="T9" fmla="*/ 216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288">
                    <a:moveTo>
                      <a:pt x="360" y="216"/>
                    </a:moveTo>
                    <a:cubicBezTo>
                      <a:pt x="384" y="176"/>
                      <a:pt x="272" y="48"/>
                      <a:pt x="216" y="24"/>
                    </a:cubicBezTo>
                    <a:cubicBezTo>
                      <a:pt x="160" y="0"/>
                      <a:pt x="48" y="32"/>
                      <a:pt x="24" y="72"/>
                    </a:cubicBezTo>
                    <a:cubicBezTo>
                      <a:pt x="0" y="112"/>
                      <a:pt x="16" y="240"/>
                      <a:pt x="72" y="264"/>
                    </a:cubicBezTo>
                    <a:cubicBezTo>
                      <a:pt x="128" y="288"/>
                      <a:pt x="336" y="256"/>
                      <a:pt x="360" y="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2542" name="椭圆 32"/>
            <p:cNvSpPr>
              <a:spLocks noChangeArrowheads="1"/>
            </p:cNvSpPr>
            <p:nvPr/>
          </p:nvSpPr>
          <p:spPr bwMode="auto">
            <a:xfrm>
              <a:off x="7361238" y="2219836"/>
              <a:ext cx="112713" cy="11112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3" name="椭圆 33"/>
            <p:cNvSpPr>
              <a:spLocks noChangeArrowheads="1"/>
            </p:cNvSpPr>
            <p:nvPr/>
          </p:nvSpPr>
          <p:spPr bwMode="auto">
            <a:xfrm>
              <a:off x="7335838" y="3058036"/>
              <a:ext cx="112713" cy="112712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4" name="椭圆 34"/>
            <p:cNvSpPr>
              <a:spLocks noChangeArrowheads="1"/>
            </p:cNvSpPr>
            <p:nvPr/>
          </p:nvSpPr>
          <p:spPr bwMode="auto">
            <a:xfrm>
              <a:off x="6586538" y="3350136"/>
              <a:ext cx="112713" cy="112712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5" name="椭圆 35"/>
            <p:cNvSpPr>
              <a:spLocks noChangeArrowheads="1"/>
            </p:cNvSpPr>
            <p:nvPr/>
          </p:nvSpPr>
          <p:spPr bwMode="auto">
            <a:xfrm>
              <a:off x="6107113" y="2602423"/>
              <a:ext cx="111125" cy="11112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6" name="Freeform 49"/>
            <p:cNvSpPr>
              <a:spLocks/>
            </p:cNvSpPr>
            <p:nvPr/>
          </p:nvSpPr>
          <p:spPr bwMode="auto">
            <a:xfrm>
              <a:off x="5386388" y="2211898"/>
              <a:ext cx="2006600" cy="1181100"/>
            </a:xfrm>
            <a:custGeom>
              <a:avLst/>
              <a:gdLst>
                <a:gd name="T0" fmla="*/ 2147483646 w 1264"/>
                <a:gd name="T1" fmla="*/ 2147483646 h 744"/>
                <a:gd name="T2" fmla="*/ 2147483646 w 1264"/>
                <a:gd name="T3" fmla="*/ 2147483646 h 744"/>
                <a:gd name="T4" fmla="*/ 2147483646 w 1264"/>
                <a:gd name="T5" fmla="*/ 2147483646 h 744"/>
                <a:gd name="T6" fmla="*/ 2147483646 w 1264"/>
                <a:gd name="T7" fmla="*/ 2147483646 h 744"/>
                <a:gd name="T8" fmla="*/ 2147483646 w 1264"/>
                <a:gd name="T9" fmla="*/ 2147483646 h 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4" h="744">
                  <a:moveTo>
                    <a:pt x="784" y="744"/>
                  </a:moveTo>
                  <a:cubicBezTo>
                    <a:pt x="532" y="672"/>
                    <a:pt x="280" y="600"/>
                    <a:pt x="160" y="504"/>
                  </a:cubicBezTo>
                  <a:cubicBezTo>
                    <a:pt x="40" y="408"/>
                    <a:pt x="0" y="248"/>
                    <a:pt x="64" y="168"/>
                  </a:cubicBezTo>
                  <a:cubicBezTo>
                    <a:pt x="128" y="88"/>
                    <a:pt x="344" y="48"/>
                    <a:pt x="544" y="24"/>
                  </a:cubicBezTo>
                  <a:cubicBezTo>
                    <a:pt x="744" y="0"/>
                    <a:pt x="1144" y="24"/>
                    <a:pt x="1264" y="24"/>
                  </a:cubicBezTo>
                </a:path>
              </a:pathLst>
            </a:custGeom>
            <a:noFill/>
            <a:ln w="38100" cap="flat" cmpd="sng">
              <a:solidFill>
                <a:srgbClr val="0070C0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523" name="直接连接符 37"/>
            <p:cNvCxnSpPr>
              <a:cxnSpLocks noChangeShapeType="1"/>
            </p:cNvCxnSpPr>
            <p:nvPr/>
          </p:nvCxnSpPr>
          <p:spPr bwMode="auto">
            <a:xfrm flipV="1">
              <a:off x="6234114" y="2283335"/>
              <a:ext cx="1160462" cy="34290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直接连接符 38"/>
            <p:cNvCxnSpPr>
              <a:cxnSpLocks noChangeShapeType="1"/>
            </p:cNvCxnSpPr>
            <p:nvPr/>
          </p:nvCxnSpPr>
          <p:spPr bwMode="auto">
            <a:xfrm flipV="1">
              <a:off x="6684964" y="3145348"/>
              <a:ext cx="652462" cy="252412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直接连接符 39"/>
            <p:cNvCxnSpPr>
              <a:cxnSpLocks noChangeShapeType="1"/>
            </p:cNvCxnSpPr>
            <p:nvPr/>
          </p:nvCxnSpPr>
          <p:spPr bwMode="auto">
            <a:xfrm flipV="1">
              <a:off x="7392989" y="2326198"/>
              <a:ext cx="25400" cy="727075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0" name="Freeform 48"/>
            <p:cNvSpPr>
              <a:spLocks/>
            </p:cNvSpPr>
            <p:nvPr/>
          </p:nvSpPr>
          <p:spPr bwMode="auto">
            <a:xfrm>
              <a:off x="6480176" y="2194436"/>
              <a:ext cx="2489200" cy="2108200"/>
            </a:xfrm>
            <a:custGeom>
              <a:avLst/>
              <a:gdLst>
                <a:gd name="T0" fmla="*/ 2147483646 w 1568"/>
                <a:gd name="T1" fmla="*/ 2147483646 h 1328"/>
                <a:gd name="T2" fmla="*/ 2147483646 w 1568"/>
                <a:gd name="T3" fmla="*/ 2147483646 h 1328"/>
                <a:gd name="T4" fmla="*/ 2147483646 w 1568"/>
                <a:gd name="T5" fmla="*/ 2147483646 h 1328"/>
                <a:gd name="T6" fmla="*/ 2147483646 w 1568"/>
                <a:gd name="T7" fmla="*/ 2147483646 h 1328"/>
                <a:gd name="T8" fmla="*/ 2147483646 w 1568"/>
                <a:gd name="T9" fmla="*/ 2147483646 h 1328"/>
                <a:gd name="T10" fmla="*/ 2147483646 w 1568"/>
                <a:gd name="T11" fmla="*/ 2147483646 h 1328"/>
                <a:gd name="T12" fmla="*/ 2147483646 w 1568"/>
                <a:gd name="T13" fmla="*/ 2147483646 h 13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8" h="1328">
                  <a:moveTo>
                    <a:pt x="96" y="776"/>
                  </a:moveTo>
                  <a:cubicBezTo>
                    <a:pt x="48" y="924"/>
                    <a:pt x="0" y="1072"/>
                    <a:pt x="96" y="1160"/>
                  </a:cubicBezTo>
                  <a:cubicBezTo>
                    <a:pt x="192" y="1248"/>
                    <a:pt x="448" y="1328"/>
                    <a:pt x="672" y="1304"/>
                  </a:cubicBezTo>
                  <a:cubicBezTo>
                    <a:pt x="896" y="1280"/>
                    <a:pt x="1312" y="1168"/>
                    <a:pt x="1440" y="1016"/>
                  </a:cubicBezTo>
                  <a:cubicBezTo>
                    <a:pt x="1568" y="864"/>
                    <a:pt x="1528" y="552"/>
                    <a:pt x="1440" y="392"/>
                  </a:cubicBezTo>
                  <a:cubicBezTo>
                    <a:pt x="1352" y="232"/>
                    <a:pt x="1056" y="112"/>
                    <a:pt x="912" y="56"/>
                  </a:cubicBezTo>
                  <a:cubicBezTo>
                    <a:pt x="768" y="0"/>
                    <a:pt x="632" y="56"/>
                    <a:pt x="576" y="56"/>
                  </a:cubicBezTo>
                </a:path>
              </a:pathLst>
            </a:custGeom>
            <a:noFill/>
            <a:ln w="38100" cap="flat" cmpd="sng">
              <a:solidFill>
                <a:srgbClr val="0070C0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51" name="Freeform 47"/>
            <p:cNvSpPr>
              <a:spLocks/>
            </p:cNvSpPr>
            <p:nvPr/>
          </p:nvSpPr>
          <p:spPr bwMode="auto">
            <a:xfrm>
              <a:off x="7437438" y="2297623"/>
              <a:ext cx="1003300" cy="1244600"/>
            </a:xfrm>
            <a:custGeom>
              <a:avLst/>
              <a:gdLst>
                <a:gd name="T0" fmla="*/ 0 w 632"/>
                <a:gd name="T1" fmla="*/ 2147483646 h 784"/>
                <a:gd name="T2" fmla="*/ 2147483646 w 632"/>
                <a:gd name="T3" fmla="*/ 2147483646 h 784"/>
                <a:gd name="T4" fmla="*/ 2147483646 w 632"/>
                <a:gd name="T5" fmla="*/ 2147483646 h 784"/>
                <a:gd name="T6" fmla="*/ 2147483646 w 632"/>
                <a:gd name="T7" fmla="*/ 2147483646 h 784"/>
                <a:gd name="T8" fmla="*/ 0 w 632"/>
                <a:gd name="T9" fmla="*/ 0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2" h="784">
                  <a:moveTo>
                    <a:pt x="0" y="528"/>
                  </a:moveTo>
                  <a:cubicBezTo>
                    <a:pt x="188" y="640"/>
                    <a:pt x="376" y="752"/>
                    <a:pt x="480" y="768"/>
                  </a:cubicBezTo>
                  <a:cubicBezTo>
                    <a:pt x="584" y="784"/>
                    <a:pt x="616" y="704"/>
                    <a:pt x="624" y="624"/>
                  </a:cubicBezTo>
                  <a:cubicBezTo>
                    <a:pt x="632" y="544"/>
                    <a:pt x="632" y="392"/>
                    <a:pt x="528" y="288"/>
                  </a:cubicBezTo>
                  <a:cubicBezTo>
                    <a:pt x="424" y="184"/>
                    <a:pt x="88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70C0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52" name="任意多边形 43"/>
            <p:cNvSpPr>
              <a:spLocks/>
            </p:cNvSpPr>
            <p:nvPr/>
          </p:nvSpPr>
          <p:spPr bwMode="auto">
            <a:xfrm>
              <a:off x="4867276" y="1843598"/>
              <a:ext cx="2540000" cy="2768600"/>
            </a:xfrm>
            <a:custGeom>
              <a:avLst/>
              <a:gdLst>
                <a:gd name="T0" fmla="*/ 2529672 w 2540690"/>
                <a:gd name="T1" fmla="*/ 437301 h 2768715"/>
                <a:gd name="T2" fmla="*/ 1246392 w 2540690"/>
                <a:gd name="T3" fmla="*/ 2160 h 2768715"/>
                <a:gd name="T4" fmla="*/ 292600 w 2540690"/>
                <a:gd name="T5" fmla="*/ 324169 h 2768715"/>
                <a:gd name="T6" fmla="*/ 23817 w 2540690"/>
                <a:gd name="T7" fmla="*/ 1420713 h 2768715"/>
                <a:gd name="T8" fmla="*/ 795511 w 2540690"/>
                <a:gd name="T9" fmla="*/ 2612988 h 2768715"/>
                <a:gd name="T10" fmla="*/ 1549872 w 2540690"/>
                <a:gd name="T11" fmla="*/ 2734828 h 2768715"/>
                <a:gd name="T12" fmla="*/ 1783983 w 2540690"/>
                <a:gd name="T13" fmla="*/ 2456345 h 2768715"/>
                <a:gd name="T14" fmla="*/ 1523859 w 2540690"/>
                <a:gd name="T15" fmla="*/ 2143045 h 2768715"/>
                <a:gd name="T16" fmla="*/ 864877 w 2540690"/>
                <a:gd name="T17" fmla="*/ 2134336 h 2768715"/>
                <a:gd name="T18" fmla="*/ 405328 w 2540690"/>
                <a:gd name="T19" fmla="*/ 1577356 h 2768715"/>
                <a:gd name="T20" fmla="*/ 387981 w 2540690"/>
                <a:gd name="T21" fmla="*/ 576542 h 2768715"/>
                <a:gd name="T22" fmla="*/ 1020954 w 2540690"/>
                <a:gd name="T23" fmla="*/ 202329 h 2768715"/>
                <a:gd name="T24" fmla="*/ 2468977 w 2540690"/>
                <a:gd name="T25" fmla="*/ 419900 h 27687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40690" h="2768715">
                  <a:moveTo>
                    <a:pt x="2540690" y="437589"/>
                  </a:moveTo>
                  <a:cubicBezTo>
                    <a:pt x="2083490" y="229309"/>
                    <a:pt x="1626290" y="21029"/>
                    <a:pt x="1251822" y="2160"/>
                  </a:cubicBezTo>
                  <a:cubicBezTo>
                    <a:pt x="877353" y="-16709"/>
                    <a:pt x="498530" y="87794"/>
                    <a:pt x="293879" y="324377"/>
                  </a:cubicBezTo>
                  <a:cubicBezTo>
                    <a:pt x="89228" y="560960"/>
                    <a:pt x="-60270" y="1039931"/>
                    <a:pt x="23913" y="1421657"/>
                  </a:cubicBezTo>
                  <a:cubicBezTo>
                    <a:pt x="108096" y="1803383"/>
                    <a:pt x="543525" y="2395566"/>
                    <a:pt x="798976" y="2614732"/>
                  </a:cubicBezTo>
                  <a:cubicBezTo>
                    <a:pt x="1054427" y="2833898"/>
                    <a:pt x="1391159" y="2762778"/>
                    <a:pt x="1556622" y="2736652"/>
                  </a:cubicBezTo>
                  <a:cubicBezTo>
                    <a:pt x="1722085" y="2710526"/>
                    <a:pt x="1796107" y="2556674"/>
                    <a:pt x="1791753" y="2457977"/>
                  </a:cubicBezTo>
                  <a:cubicBezTo>
                    <a:pt x="1787399" y="2359280"/>
                    <a:pt x="1684347" y="2198172"/>
                    <a:pt x="1530496" y="2144469"/>
                  </a:cubicBezTo>
                  <a:cubicBezTo>
                    <a:pt x="1376644" y="2090766"/>
                    <a:pt x="1055878" y="2230103"/>
                    <a:pt x="868644" y="2135760"/>
                  </a:cubicBezTo>
                  <a:cubicBezTo>
                    <a:pt x="681410" y="2041417"/>
                    <a:pt x="486918" y="1838218"/>
                    <a:pt x="407090" y="1578412"/>
                  </a:cubicBezTo>
                  <a:cubicBezTo>
                    <a:pt x="327261" y="1318606"/>
                    <a:pt x="286621" y="806252"/>
                    <a:pt x="389673" y="576926"/>
                  </a:cubicBezTo>
                  <a:cubicBezTo>
                    <a:pt x="492725" y="347600"/>
                    <a:pt x="677056" y="228583"/>
                    <a:pt x="1025399" y="202457"/>
                  </a:cubicBezTo>
                  <a:cubicBezTo>
                    <a:pt x="1373742" y="176331"/>
                    <a:pt x="1926736" y="298251"/>
                    <a:pt x="2479730" y="420172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左右箭头 2"/>
          <p:cNvSpPr/>
          <p:nvPr/>
        </p:nvSpPr>
        <p:spPr bwMode="auto">
          <a:xfrm>
            <a:off x="1660804" y="4163526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1663457" y="4432499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左右箭头 46"/>
          <p:cNvSpPr/>
          <p:nvPr/>
        </p:nvSpPr>
        <p:spPr bwMode="auto">
          <a:xfrm>
            <a:off x="1660804" y="4711046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左右箭头 47"/>
          <p:cNvSpPr/>
          <p:nvPr/>
        </p:nvSpPr>
        <p:spPr bwMode="auto">
          <a:xfrm>
            <a:off x="1660804" y="4978433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左右箭头 48"/>
          <p:cNvSpPr/>
          <p:nvPr/>
        </p:nvSpPr>
        <p:spPr bwMode="auto">
          <a:xfrm>
            <a:off x="1659797" y="5237856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左右箭头 49"/>
          <p:cNvSpPr/>
          <p:nvPr/>
        </p:nvSpPr>
        <p:spPr bwMode="auto">
          <a:xfrm>
            <a:off x="1668156" y="5527732"/>
            <a:ext cx="1447800" cy="153329"/>
          </a:xfrm>
          <a:prstGeom prst="leftRightArrow">
            <a:avLst/>
          </a:prstGeom>
          <a:solidFill>
            <a:srgbClr val="810080"/>
          </a:solidFill>
          <a:ln w="9525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/>
      <p:bldP spid="824350" grpId="0"/>
      <p:bldP spid="824351" grpId="0" animBg="1"/>
      <p:bldP spid="824352" grpId="0" animBg="1"/>
      <p:bldP spid="824353" grpId="0" animBg="1"/>
      <p:bldP spid="824354" grpId="0" animBg="1"/>
      <p:bldP spid="23" grpId="0" animBg="1"/>
      <p:bldP spid="3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B5FAB4D-F290-4790-AFAF-DB09BCEC5EF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r>
              <a:rPr lang="zh-CN" altLang="en-US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定理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endParaRPr lang="en-US" altLang="zh-CN" sz="2800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5366" name="Text Box 22"/>
          <p:cNvSpPr txBox="1">
            <a:spLocks noChangeArrowheads="1"/>
          </p:cNvSpPr>
          <p:nvPr/>
        </p:nvSpPr>
        <p:spPr bwMode="auto">
          <a:xfrm>
            <a:off x="381000" y="1546225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5 </a:t>
            </a:r>
            <a:r>
              <a:rPr lang="zh-CN" altLang="en-US" dirty="0"/>
              <a:t>平面图</a:t>
            </a:r>
            <a:r>
              <a:rPr lang="en-US" altLang="zh-CN" dirty="0"/>
              <a:t>G</a:t>
            </a:r>
            <a:r>
              <a:rPr lang="zh-CN" altLang="en-US" dirty="0"/>
              <a:t>的对偶图必然连通</a:t>
            </a:r>
            <a:r>
              <a:rPr lang="en-US" altLang="zh-CN" dirty="0"/>
              <a:t>.</a:t>
            </a:r>
            <a:endParaRPr lang="zh-CN" altLang="en-US" baseline="30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5367" name="Text Box 23"/>
          <p:cNvSpPr txBox="1">
            <a:spLocks noChangeArrowheads="1"/>
          </p:cNvSpPr>
          <p:nvPr/>
        </p:nvSpPr>
        <p:spPr bwMode="auto">
          <a:xfrm>
            <a:off x="381000" y="2065338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中任意取两点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我们证明该两点连通即可！</a:t>
            </a:r>
            <a:endParaRPr lang="zh-CN" altLang="en-US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5368" name="Text Box 24"/>
          <p:cNvSpPr txBox="1">
            <a:spLocks noChangeArrowheads="1"/>
          </p:cNvSpPr>
          <p:nvPr/>
        </p:nvSpPr>
        <p:spPr bwMode="auto">
          <a:xfrm>
            <a:off x="360363" y="2560638"/>
            <a:ext cx="82502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用一条曲线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把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(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 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分别为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对应在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中的面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连接起来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且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的任意顶点相交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30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5369" name="Text Box 25"/>
          <p:cNvSpPr txBox="1">
            <a:spLocks noChangeArrowheads="1"/>
          </p:cNvSpPr>
          <p:nvPr/>
        </p:nvSpPr>
        <p:spPr bwMode="auto">
          <a:xfrm>
            <a:off x="381000" y="3444875"/>
            <a:ext cx="8001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显然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曲线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经过的面边序列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对应从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的点边序列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该点边序列就是该两点在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中的通路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5370" name="Text Box 26"/>
          <p:cNvSpPr txBox="1">
            <a:spLocks noChangeArrowheads="1"/>
          </p:cNvSpPr>
          <p:nvPr/>
        </p:nvSpPr>
        <p:spPr bwMode="auto">
          <a:xfrm>
            <a:off x="381000" y="4287838"/>
            <a:ext cx="82296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>
                <a:sym typeface="Wingdings" panose="05000000000000000000" pitchFamily="2" charset="2"/>
              </a:rPr>
              <a:t>:  (1) </a:t>
            </a:r>
            <a:r>
              <a:rPr lang="zh-CN" altLang="en-US">
                <a:sym typeface="Wingdings" panose="05000000000000000000" pitchFamily="2" charset="2"/>
              </a:rPr>
              <a:t>由定理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知</a:t>
            </a:r>
            <a:r>
              <a:rPr lang="en-US" altLang="zh-CN">
                <a:sym typeface="Wingdings" panose="05000000000000000000" pitchFamily="2" charset="2"/>
              </a:rPr>
              <a:t>: (G*)*</a:t>
            </a:r>
            <a:r>
              <a:rPr lang="zh-CN" altLang="en-US">
                <a:sym typeface="Wingdings" panose="05000000000000000000" pitchFamily="2" charset="2"/>
              </a:rPr>
              <a:t>不一定同构于</a:t>
            </a:r>
            <a:r>
              <a:rPr lang="en-US" altLang="zh-CN">
                <a:sym typeface="Wingdings" panose="05000000000000000000" pitchFamily="2" charset="2"/>
              </a:rPr>
              <a:t>G; </a:t>
            </a:r>
            <a:endParaRPr lang="en-US" altLang="zh-C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3063" y="4876800"/>
            <a:ext cx="8237537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 </a:t>
            </a:r>
            <a:r>
              <a:rPr lang="en-US" altLang="zh-CN" dirty="0">
                <a:sym typeface="Wingdings" panose="05000000000000000000" pitchFamily="2" charset="2"/>
              </a:rPr>
              <a:t>(2) G</a:t>
            </a:r>
            <a:r>
              <a:rPr lang="zh-CN" altLang="en-US" dirty="0">
                <a:sym typeface="Wingdings" panose="05000000000000000000" pitchFamily="2" charset="2"/>
              </a:rPr>
              <a:t>是平面图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则                     当且仅当</a:t>
            </a:r>
            <a:r>
              <a:rPr lang="en-US" altLang="zh-CN" dirty="0">
                <a:sym typeface="Wingdings" panose="05000000000000000000" pitchFamily="2" charset="2"/>
              </a:rPr>
              <a:t>G</a:t>
            </a:r>
            <a:r>
              <a:rPr lang="zh-CN" altLang="en-US" dirty="0">
                <a:sym typeface="Wingdings" panose="05000000000000000000" pitchFamily="2" charset="2"/>
              </a:rPr>
              <a:t>是连通的</a:t>
            </a:r>
            <a:r>
              <a:rPr lang="en-US" altLang="zh-CN" dirty="0">
                <a:sym typeface="Wingdings" panose="05000000000000000000" pitchFamily="2" charset="2"/>
              </a:rPr>
              <a:t>.(</a:t>
            </a:r>
            <a:r>
              <a:rPr lang="zh-CN" altLang="en-US" dirty="0">
                <a:sym typeface="Wingdings" panose="05000000000000000000" pitchFamily="2" charset="2"/>
              </a:rPr>
              <a:t>习题第</a:t>
            </a:r>
            <a:r>
              <a:rPr lang="en-US" altLang="zh-CN" dirty="0">
                <a:sym typeface="Wingdings" panose="05000000000000000000" pitchFamily="2" charset="2"/>
              </a:rPr>
              <a:t>26</a:t>
            </a:r>
            <a:r>
              <a:rPr lang="zh-CN" altLang="en-US" dirty="0">
                <a:sym typeface="Wingdings" panose="05000000000000000000" pitchFamily="2" charset="2"/>
              </a:rPr>
              <a:t>题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1293"/>
              </p:ext>
            </p:extLst>
          </p:nvPr>
        </p:nvGraphicFramePr>
        <p:xfrm>
          <a:off x="3429000" y="4889500"/>
          <a:ext cx="1530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89500"/>
                        <a:ext cx="153035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/>
      <p:bldP spid="825366" grpId="0" animBg="1"/>
      <p:bldP spid="825367" grpId="0"/>
      <p:bldP spid="825368" grpId="0"/>
      <p:bldP spid="825369" grpId="0"/>
      <p:bldP spid="82537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85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C075852-12D1-42FB-8440-50E2A66A3B4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685800" y="12192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chemeClr val="bg2">
                    <a:lumMod val="85000"/>
                    <a:lumOff val="15000"/>
                  </a:schemeClr>
                </a:solidFill>
              </a:rPr>
              <a:t> 本次课主要内容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685800" y="27432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rPr>
              <a:t>、一些特殊平面图</a:t>
            </a:r>
            <a:endParaRPr lang="en-US" altLang="zh-CN" sz="320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685800" y="44958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rPr>
              <a:t>、平面图的对偶图</a:t>
            </a:r>
          </a:p>
        </p:txBody>
      </p:sp>
      <p:sp>
        <p:nvSpPr>
          <p:cNvPr id="6150" name="Text Box 116"/>
          <p:cNvSpPr txBox="1">
            <a:spLocks noChangeArrowheads="1"/>
          </p:cNvSpPr>
          <p:nvPr/>
        </p:nvSpPr>
        <p:spPr bwMode="auto">
          <a:xfrm>
            <a:off x="838200" y="19812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rPr>
              <a:t>特殊平面图与平面图的对偶图</a:t>
            </a:r>
            <a:endParaRPr lang="en-US" altLang="zh-CN" sz="320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1" name="Text Box 117"/>
          <p:cNvSpPr txBox="1">
            <a:spLocks noChangeArrowheads="1"/>
          </p:cNvSpPr>
          <p:nvPr/>
        </p:nvSpPr>
        <p:spPr bwMode="auto">
          <a:xfrm>
            <a:off x="381000" y="33528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80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85000"/>
                    <a:lumOff val="15000"/>
                  </a:schemeClr>
                </a:solidFill>
              </a:rPr>
              <a:t>、极大平面图及其性质</a:t>
            </a:r>
          </a:p>
        </p:txBody>
      </p:sp>
      <p:sp>
        <p:nvSpPr>
          <p:cNvPr id="6152" name="Text Box 118"/>
          <p:cNvSpPr txBox="1">
            <a:spLocks noChangeArrowheads="1"/>
          </p:cNvSpPr>
          <p:nvPr/>
        </p:nvSpPr>
        <p:spPr bwMode="auto">
          <a:xfrm>
            <a:off x="381000" y="38862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80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bg2">
                    <a:lumMod val="85000"/>
                    <a:lumOff val="15000"/>
                  </a:schemeClr>
                </a:solidFill>
              </a:rPr>
              <a:t>、极大外平面图及其性质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595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062875D-A041-4428-9F05-529C17445A9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381000" y="15732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  <a:sym typeface="Wingdings" panose="05000000000000000000" pitchFamily="2" charset="2"/>
              </a:rPr>
              <a:t>证明</a:t>
            </a:r>
            <a:r>
              <a:rPr lang="en-US" altLang="zh-CN" dirty="0">
                <a:solidFill>
                  <a:srgbClr val="2B51AA"/>
                </a:solidFill>
                <a:sym typeface="Wingdings" panose="05000000000000000000" pitchFamily="2" charset="2"/>
              </a:rPr>
              <a:t>: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“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必要性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”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6377" name="Text Box 9"/>
          <p:cNvSpPr txBox="1">
            <a:spLocks noChangeArrowheads="1"/>
          </p:cNvSpPr>
          <p:nvPr/>
        </p:nvSpPr>
        <p:spPr bwMode="auto">
          <a:xfrm>
            <a:off x="381000" y="985838"/>
            <a:ext cx="83058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dirty="0">
                <a:solidFill>
                  <a:srgbClr val="FF6600"/>
                </a:solidFill>
                <a:sym typeface="Wingdings" panose="05000000000000000000" pitchFamily="2" charset="2"/>
              </a:rPr>
              <a:t>6  </a:t>
            </a:r>
            <a:r>
              <a:rPr lang="en-US" altLang="zh-CN" dirty="0">
                <a:sym typeface="Wingdings" panose="05000000000000000000" pitchFamily="2" charset="2"/>
              </a:rPr>
              <a:t>G</a:t>
            </a:r>
            <a:r>
              <a:rPr lang="zh-CN" altLang="en-US" dirty="0">
                <a:sym typeface="Wingdings" panose="05000000000000000000" pitchFamily="2" charset="2"/>
              </a:rPr>
              <a:t>是平面图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则                     当且仅当</a:t>
            </a:r>
            <a:r>
              <a:rPr lang="en-US" altLang="zh-CN" dirty="0">
                <a:sym typeface="Wingdings" panose="05000000000000000000" pitchFamily="2" charset="2"/>
              </a:rPr>
              <a:t>G</a:t>
            </a:r>
            <a:r>
              <a:rPr lang="zh-CN" altLang="en-US" dirty="0">
                <a:sym typeface="Wingdings" panose="05000000000000000000" pitchFamily="2" charset="2"/>
              </a:rPr>
              <a:t>是连通的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826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75362"/>
              </p:ext>
            </p:extLst>
          </p:nvPr>
        </p:nvGraphicFramePr>
        <p:xfrm>
          <a:off x="3352800" y="985838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85838"/>
                        <a:ext cx="154305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381000" y="2081213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由于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5, 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而由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再由定理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5, (G*)*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381000" y="29797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由                    得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45549"/>
              </p:ext>
            </p:extLst>
          </p:nvPr>
        </p:nvGraphicFramePr>
        <p:xfrm>
          <a:off x="1981200" y="2987675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660113" imgH="203112" progId="Equation.DSMT4">
                  <p:embed/>
                </p:oleObj>
              </mc:Choice>
              <mc:Fallback>
                <p:oleObj name="Equation" r:id="rId5" imgW="660113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87675"/>
                        <a:ext cx="14859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2" name="Text Box 14"/>
          <p:cNvSpPr txBox="1">
            <a:spLocks noChangeArrowheads="1"/>
          </p:cNvSpPr>
          <p:nvPr/>
        </p:nvSpPr>
        <p:spPr bwMode="auto">
          <a:xfrm>
            <a:off x="381000" y="354488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“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充分性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”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381000" y="4040188"/>
            <a:ext cx="8305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由对偶图的定义知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与其对偶图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嵌入在同一平面上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当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连通时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容易知道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G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的无界面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f 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中仅包含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的唯一顶点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而除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外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中其它顶点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均与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的有限面形成一一对应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(G*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有限面的邻接关系与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中对应顶点的邻接关系一致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于是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中顶点和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(G*)*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顶点在这种自然对应方式下一一对应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且对应顶点间邻接关系保持不变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故                 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                    □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26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60968"/>
              </p:ext>
            </p:extLst>
          </p:nvPr>
        </p:nvGraphicFramePr>
        <p:xfrm>
          <a:off x="5257800" y="5949950"/>
          <a:ext cx="12842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7" imgW="660113" imgH="203112" progId="Equation.DSMT4">
                  <p:embed/>
                </p:oleObj>
              </mc:Choice>
              <mc:Fallback>
                <p:oleObj name="Equation" r:id="rId7" imgW="660113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949950"/>
                        <a:ext cx="1284288" cy="398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6" grpId="0"/>
      <p:bldP spid="826377" grpId="0" animBg="1"/>
      <p:bldP spid="826379" grpId="0"/>
      <p:bldP spid="826380" grpId="0"/>
      <p:bldP spid="826382" grpId="0"/>
      <p:bldP spid="8263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3722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BBFA6A3-B75D-46D2-BD26-4770DC0C6E0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7395" name="Text Box 3"/>
          <p:cNvSpPr txBox="1">
            <a:spLocks noChangeArrowheads="1"/>
          </p:cNvSpPr>
          <p:nvPr/>
        </p:nvSpPr>
        <p:spPr bwMode="auto">
          <a:xfrm>
            <a:off x="404813" y="1008063"/>
            <a:ext cx="8205787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  <a:r>
              <a:rPr lang="en-US" altLang="zh-CN">
                <a:sym typeface="Wingdings" panose="05000000000000000000" pitchFamily="2" charset="2"/>
              </a:rPr>
              <a:t>(3) </a:t>
            </a:r>
            <a:r>
              <a:rPr lang="zh-CN" altLang="en-US">
                <a:sym typeface="Wingdings" panose="05000000000000000000" pitchFamily="2" charset="2"/>
              </a:rPr>
              <a:t>同构的平面图可以有不同构的对偶图</a:t>
            </a:r>
            <a:r>
              <a:rPr lang="en-US" altLang="zh-CN">
                <a:sym typeface="Wingdings" panose="05000000000000000000" pitchFamily="2" charset="2"/>
              </a:rPr>
              <a:t>.</a:t>
            </a:r>
            <a:endParaRPr lang="zh-CN" altLang="en-US">
              <a:sym typeface="Wingdings" panose="05000000000000000000" pitchFamily="2" charset="2"/>
            </a:endParaRPr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auto">
          <a:xfrm>
            <a:off x="404813" y="16208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  <a:sym typeface="Wingdings" panose="05000000000000000000" pitchFamily="2" charset="2"/>
              </a:rPr>
              <a:t>例</a:t>
            </a:r>
            <a:r>
              <a:rPr lang="en-US" altLang="zh-CN" dirty="0">
                <a:solidFill>
                  <a:srgbClr val="2B51AA"/>
                </a:solidFill>
                <a:sym typeface="Wingdings" panose="05000000000000000000" pitchFamily="2" charset="2"/>
              </a:rPr>
              <a:t>2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下面的两个图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27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23739"/>
              </p:ext>
            </p:extLst>
          </p:nvPr>
        </p:nvGraphicFramePr>
        <p:xfrm>
          <a:off x="3038475" y="1606550"/>
          <a:ext cx="1114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494870" imgH="215713" progId="Equation.DSMT4">
                  <p:embed/>
                </p:oleObj>
              </mc:Choice>
              <mc:Fallback>
                <p:oleObj name="Equation" r:id="rId3" imgW="494870" imgH="2157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606550"/>
                        <a:ext cx="1114425" cy="485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419" name="Group 27"/>
          <p:cNvGrpSpPr>
            <a:grpSpLocks/>
          </p:cNvGrpSpPr>
          <p:nvPr/>
        </p:nvGrpSpPr>
        <p:grpSpPr bwMode="auto">
          <a:xfrm>
            <a:off x="2581275" y="2352675"/>
            <a:ext cx="914400" cy="1520825"/>
            <a:chOff x="1248" y="1248"/>
            <a:chExt cx="576" cy="958"/>
          </a:xfrm>
        </p:grpSpPr>
        <p:sp>
          <p:nvSpPr>
            <p:cNvPr id="25617" name="Oval 14"/>
            <p:cNvSpPr>
              <a:spLocks noChangeArrowheads="1"/>
            </p:cNvSpPr>
            <p:nvPr/>
          </p:nvSpPr>
          <p:spPr bwMode="auto">
            <a:xfrm>
              <a:off x="1320" y="1248"/>
              <a:ext cx="432" cy="374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 flipH="1">
              <a:off x="1248" y="1623"/>
              <a:ext cx="288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 flipV="1">
              <a:off x="1248" y="1872"/>
              <a:ext cx="576" cy="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>
              <a:off x="1536" y="1622"/>
              <a:ext cx="288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21" name="Line 18"/>
            <p:cNvSpPr>
              <a:spLocks noChangeShapeType="1"/>
            </p:cNvSpPr>
            <p:nvPr/>
          </p:nvSpPr>
          <p:spPr bwMode="auto">
            <a:xfrm>
              <a:off x="1536" y="1435"/>
              <a:ext cx="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22" name="Text Box 25"/>
            <p:cNvSpPr txBox="1">
              <a:spLocks noChangeArrowheads="1"/>
            </p:cNvSpPr>
            <p:nvPr/>
          </p:nvSpPr>
          <p:spPr bwMode="auto">
            <a:xfrm>
              <a:off x="1392" y="1973"/>
              <a:ext cx="2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827420" name="Group 28"/>
          <p:cNvGrpSpPr>
            <a:grpSpLocks/>
          </p:cNvGrpSpPr>
          <p:nvPr/>
        </p:nvGrpSpPr>
        <p:grpSpPr bwMode="auto">
          <a:xfrm>
            <a:off x="4876800" y="2471738"/>
            <a:ext cx="1257300" cy="1343025"/>
            <a:chOff x="2544" y="1311"/>
            <a:chExt cx="792" cy="846"/>
          </a:xfrm>
        </p:grpSpPr>
        <p:sp>
          <p:nvSpPr>
            <p:cNvPr id="25611" name="Oval 20"/>
            <p:cNvSpPr>
              <a:spLocks noChangeArrowheads="1"/>
            </p:cNvSpPr>
            <p:nvPr/>
          </p:nvSpPr>
          <p:spPr bwMode="auto">
            <a:xfrm>
              <a:off x="2544" y="1311"/>
              <a:ext cx="792" cy="576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2904" y="1311"/>
              <a:ext cx="0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2688" y="1685"/>
              <a:ext cx="44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H="1">
              <a:off x="2688" y="1311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>
              <a:off x="2904" y="1311"/>
              <a:ext cx="22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6" name="Text Box 26"/>
            <p:cNvSpPr txBox="1">
              <a:spLocks noChangeArrowheads="1"/>
            </p:cNvSpPr>
            <p:nvPr/>
          </p:nvSpPr>
          <p:spPr bwMode="auto">
            <a:xfrm>
              <a:off x="2820" y="1924"/>
              <a:ext cx="39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827421" name="Text Box 29"/>
          <p:cNvSpPr txBox="1">
            <a:spLocks noChangeArrowheads="1"/>
          </p:cNvSpPr>
          <p:nvPr/>
        </p:nvSpPr>
        <p:spPr bwMode="auto">
          <a:xfrm>
            <a:off x="404813" y="422592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但</a:t>
            </a:r>
          </a:p>
        </p:txBody>
      </p:sp>
      <p:graphicFrame>
        <p:nvGraphicFramePr>
          <p:cNvPr id="8274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73102"/>
              </p:ext>
            </p:extLst>
          </p:nvPr>
        </p:nvGraphicFramePr>
        <p:xfrm>
          <a:off x="1195388" y="4221163"/>
          <a:ext cx="1571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698197" imgH="215806" progId="Equation.DSMT4">
                  <p:embed/>
                </p:oleObj>
              </mc:Choice>
              <mc:Fallback>
                <p:oleObj name="Equation" r:id="rId5" imgW="698197" imgH="215806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221163"/>
                        <a:ext cx="1571625" cy="485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3" name="Text Box 31"/>
          <p:cNvSpPr txBox="1">
            <a:spLocks noChangeArrowheads="1"/>
          </p:cNvSpPr>
          <p:nvPr/>
        </p:nvSpPr>
        <p:spPr bwMode="auto">
          <a:xfrm>
            <a:off x="404813" y="4808538"/>
            <a:ext cx="8001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这是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因为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中有次数是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没有次数是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它们的对偶图不能同构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animBg="1"/>
      <p:bldP spid="827403" grpId="0"/>
      <p:bldP spid="827421" grpId="0"/>
      <p:bldP spid="8274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3AAB5EF-628B-43D7-A251-253EF89917E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71500" y="1481138"/>
            <a:ext cx="7696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04800" y="2528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P143---146    </a:t>
            </a:r>
            <a:r>
              <a:rPr lang="zh-CN" altLang="en-US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5 : 3, 4, 5, 6, 8, 25</a:t>
            </a:r>
            <a:endParaRPr lang="zh-CN" altLang="en-US" sz="28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81000" y="32146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其中 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25 </a:t>
            </a:r>
            <a:r>
              <a:rPr lang="zh-CN" altLang="en-US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结合课件学习</a:t>
            </a:r>
            <a:r>
              <a:rPr lang="en-US" altLang="zh-CN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8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877369A-58ED-416A-971F-A0D423AE2C0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8E769E2-EABD-4782-ABFA-58BA51E2676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523875" y="1489733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极大平面图及其性质</a:t>
            </a:r>
          </a:p>
        </p:txBody>
      </p:sp>
      <p:sp>
        <p:nvSpPr>
          <p:cNvPr id="609456" name="Text Box 176"/>
          <p:cNvSpPr txBox="1">
            <a:spLocks noChangeArrowheads="1"/>
          </p:cNvSpPr>
          <p:nvPr/>
        </p:nvSpPr>
        <p:spPr bwMode="auto">
          <a:xfrm>
            <a:off x="527050" y="9064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一些特殊平面图</a:t>
            </a:r>
            <a:endParaRPr lang="en-US" altLang="zh-CN" sz="32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7" name="Text Box 177"/>
          <p:cNvSpPr txBox="1">
            <a:spLocks noChangeArrowheads="1"/>
          </p:cNvSpPr>
          <p:nvPr/>
        </p:nvSpPr>
        <p:spPr bwMode="auto">
          <a:xfrm>
            <a:off x="533400" y="1958975"/>
            <a:ext cx="800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对于一个简单平面图来说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在不邻接顶点对间加边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当边数增加到一定数量时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就会变成非平面图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这样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就启发我们研究平面图的极图问题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8" name="Text Box 178"/>
          <p:cNvSpPr txBox="1">
            <a:spLocks noChangeArrowheads="1"/>
          </p:cNvSpPr>
          <p:nvPr/>
        </p:nvSpPr>
        <p:spPr bwMode="auto">
          <a:xfrm>
            <a:off x="523875" y="3168650"/>
            <a:ext cx="8139113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定义</a:t>
            </a:r>
            <a:r>
              <a:rPr lang="en-US" altLang="zh-CN" sz="2400" dirty="0">
                <a:solidFill>
                  <a:srgbClr val="FF6600"/>
                </a:solidFill>
              </a:rPr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设</a:t>
            </a:r>
            <a:r>
              <a:rPr lang="en-US" altLang="zh-CN" sz="2400" dirty="0"/>
              <a:t>G</a:t>
            </a:r>
            <a:r>
              <a:rPr lang="zh-CN" altLang="en-US" sz="2400" dirty="0"/>
              <a:t>是简单可平面图</a:t>
            </a:r>
            <a:r>
              <a:rPr lang="en-US" altLang="zh-CN" sz="2400" dirty="0"/>
              <a:t>, </a:t>
            </a:r>
            <a:r>
              <a:rPr lang="zh-CN" altLang="en-US" sz="2400" dirty="0"/>
              <a:t>如果</a:t>
            </a:r>
            <a:endParaRPr lang="zh-CN" altLang="en-US" sz="2400" dirty="0">
              <a:latin typeface="+mn-lt"/>
            </a:endParaRPr>
          </a:p>
        </p:txBody>
      </p:sp>
      <p:sp>
        <p:nvSpPr>
          <p:cNvPr id="609459" name="Text Box 179"/>
          <p:cNvSpPr txBox="1">
            <a:spLocks noChangeArrowheads="1"/>
          </p:cNvSpPr>
          <p:nvPr/>
        </p:nvSpPr>
        <p:spPr bwMode="auto">
          <a:xfrm>
            <a:off x="523875" y="5470525"/>
            <a:ext cx="8139113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  极大可平面图的平面嵌入称为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极大平面图</a:t>
            </a:r>
            <a:r>
              <a:rPr lang="en-US" altLang="zh-CN" dirty="0"/>
              <a:t>(</a:t>
            </a:r>
            <a:r>
              <a:rPr lang="en-US" altLang="zh-CN" b="0" dirty="0"/>
              <a:t>maximal plane graph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" name="Text Box 178"/>
          <p:cNvSpPr txBox="1">
            <a:spLocks noChangeArrowheads="1"/>
          </p:cNvSpPr>
          <p:nvPr/>
        </p:nvSpPr>
        <p:spPr bwMode="auto">
          <a:xfrm>
            <a:off x="523875" y="4984750"/>
            <a:ext cx="8139113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则称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</a:rPr>
              <a:t>极大可平面图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b="0" dirty="0">
                <a:latin typeface="+mn-lt"/>
              </a:rPr>
              <a:t>maximal planar graph</a:t>
            </a:r>
            <a:r>
              <a:rPr lang="en-US" altLang="zh-CN" sz="2400" dirty="0">
                <a:latin typeface="+mn-lt"/>
              </a:rPr>
              <a:t>).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Text Box 178"/>
          <p:cNvSpPr txBox="1">
            <a:spLocks noChangeArrowheads="1"/>
          </p:cNvSpPr>
          <p:nvPr/>
        </p:nvSpPr>
        <p:spPr bwMode="auto">
          <a:xfrm>
            <a:off x="527050" y="3644900"/>
            <a:ext cx="8135938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(1) G</a:t>
            </a:r>
            <a:r>
              <a:rPr lang="zh-CN" altLang="en-US" sz="2400" dirty="0"/>
              <a:t>是</a:t>
            </a:r>
            <a:r>
              <a:rPr lang="en-US" altLang="zh-CN" sz="2400" dirty="0"/>
              <a:t>K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+mn-lt"/>
              </a:rPr>
              <a:t>1</a:t>
            </a:r>
            <a:r>
              <a:rPr lang="en-US" altLang="zh-CN" sz="2400" dirty="0"/>
              <a:t> ≤ </a:t>
            </a:r>
            <a:r>
              <a:rPr lang="en-US" altLang="zh-CN" sz="2400" i="1" dirty="0" err="1">
                <a:latin typeface="+mn-lt"/>
              </a:rPr>
              <a:t>i</a:t>
            </a:r>
            <a:r>
              <a:rPr lang="en-US" altLang="zh-CN" sz="2400" dirty="0"/>
              <a:t> ≤ </a:t>
            </a:r>
            <a:r>
              <a:rPr lang="en-US" altLang="zh-CN" sz="2400" dirty="0">
                <a:latin typeface="+mn-lt"/>
              </a:rPr>
              <a:t>4); </a:t>
            </a:r>
            <a:r>
              <a:rPr lang="zh-CN" altLang="en-US" sz="2400">
                <a:latin typeface="+mn-lt"/>
              </a:rPr>
              <a:t>或</a:t>
            </a:r>
            <a:r>
              <a:rPr lang="en-US" altLang="zh-CN" sz="2400">
                <a:latin typeface="+mn-lt"/>
              </a:rPr>
              <a:t> 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0" name="Text Box 178"/>
          <p:cNvSpPr txBox="1">
            <a:spLocks noChangeArrowheads="1"/>
          </p:cNvSpPr>
          <p:nvPr/>
        </p:nvSpPr>
        <p:spPr bwMode="auto">
          <a:xfrm>
            <a:off x="527050" y="4130675"/>
            <a:ext cx="8135938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/>
              <a:t>     (2) 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宋体" panose="02010600030101010101" pitchFamily="2" charset="-122"/>
              </a:rPr>
              <a:t>的任意非邻接顶点间添加一条边后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得到的图均是非可平面图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zh-CN" alt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/>
      <p:bldP spid="609456" grpId="0"/>
      <p:bldP spid="609457" grpId="0"/>
      <p:bldP spid="609458" grpId="0" animBg="1"/>
      <p:bldP spid="609459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C6D3C1D-623C-4B24-B366-4E066D16738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457200" y="3470275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只有在</a:t>
            </a:r>
            <a:r>
              <a:rPr lang="zh-CN" altLang="en-US" dirty="0">
                <a:solidFill>
                  <a:srgbClr val="FFFF00"/>
                </a:solidFill>
              </a:rPr>
              <a:t>简单图</a:t>
            </a:r>
            <a:r>
              <a:rPr lang="zh-CN" altLang="en-US" dirty="0"/>
              <a:t>前提下定义极大平面图才有意义</a:t>
            </a:r>
            <a:r>
              <a:rPr lang="en-US" altLang="zh-CN" dirty="0"/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457200" y="4046538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  <a:latin typeface="宋体" panose="02010600030101010101" pitchFamily="2" charset="-122"/>
              </a:rPr>
              <a:t>引理</a:t>
            </a:r>
            <a:r>
              <a:rPr lang="zh-CN" altLang="en-US" dirty="0">
                <a:latin typeface="宋体" panose="02010600030101010101" pitchFamily="2" charset="-122"/>
              </a:rPr>
              <a:t> 设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是极大平面图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必然连通</a:t>
            </a:r>
            <a:r>
              <a:rPr lang="en-US" altLang="zh-CN" dirty="0"/>
              <a:t>;  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的阶数大于等于</a:t>
            </a:r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en-US" altLang="zh-CN" dirty="0"/>
              <a:t>, 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无割边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805923" name="Group 35"/>
          <p:cNvGrpSpPr>
            <a:grpSpLocks/>
          </p:cNvGrpSpPr>
          <p:nvPr/>
        </p:nvGrpSpPr>
        <p:grpSpPr bwMode="auto">
          <a:xfrm>
            <a:off x="1219200" y="1652588"/>
            <a:ext cx="1600200" cy="1603375"/>
            <a:chOff x="768" y="480"/>
            <a:chExt cx="1008" cy="1010"/>
          </a:xfrm>
        </p:grpSpPr>
        <p:grpSp>
          <p:nvGrpSpPr>
            <p:cNvPr id="7198" name="Group 13"/>
            <p:cNvGrpSpPr>
              <a:grpSpLocks/>
            </p:cNvGrpSpPr>
            <p:nvPr/>
          </p:nvGrpSpPr>
          <p:grpSpPr bwMode="auto">
            <a:xfrm>
              <a:off x="768" y="480"/>
              <a:ext cx="1008" cy="720"/>
              <a:chOff x="1200" y="528"/>
              <a:chExt cx="1008" cy="720"/>
            </a:xfrm>
          </p:grpSpPr>
          <p:sp>
            <p:nvSpPr>
              <p:cNvPr id="8224" name="Line 7"/>
              <p:cNvSpPr>
                <a:spLocks noChangeShapeType="1"/>
              </p:cNvSpPr>
              <p:nvPr/>
            </p:nvSpPr>
            <p:spPr bwMode="auto">
              <a:xfrm flipH="1">
                <a:off x="1200" y="528"/>
                <a:ext cx="528" cy="72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5" name="Line 8"/>
              <p:cNvSpPr>
                <a:spLocks noChangeShapeType="1"/>
              </p:cNvSpPr>
              <p:nvPr/>
            </p:nvSpPr>
            <p:spPr bwMode="auto">
              <a:xfrm>
                <a:off x="1728" y="528"/>
                <a:ext cx="480" cy="72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6" name="Line 9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7" name="Line 10"/>
              <p:cNvSpPr>
                <a:spLocks noChangeShapeType="1"/>
              </p:cNvSpPr>
              <p:nvPr/>
            </p:nvSpPr>
            <p:spPr bwMode="auto">
              <a:xfrm>
                <a:off x="1728" y="528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8" name="Line 11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9" name="Line 12"/>
              <p:cNvSpPr>
                <a:spLocks noChangeShapeType="1"/>
              </p:cNvSpPr>
              <p:nvPr/>
            </p:nvSpPr>
            <p:spPr bwMode="auto">
              <a:xfrm>
                <a:off x="1728" y="1008"/>
                <a:ext cx="480" cy="24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23" name="Text Box 32"/>
            <p:cNvSpPr txBox="1">
              <a:spLocks noChangeArrowheads="1"/>
            </p:cNvSpPr>
            <p:nvPr/>
          </p:nvSpPr>
          <p:spPr bwMode="auto">
            <a:xfrm>
              <a:off x="912" y="1296"/>
              <a:ext cx="7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极大平面图</a:t>
              </a:r>
            </a:p>
          </p:txBody>
        </p:sp>
      </p:grpSp>
      <p:grpSp>
        <p:nvGrpSpPr>
          <p:cNvPr id="805924" name="Group 36"/>
          <p:cNvGrpSpPr>
            <a:grpSpLocks/>
          </p:cNvGrpSpPr>
          <p:nvPr/>
        </p:nvGrpSpPr>
        <p:grpSpPr bwMode="auto">
          <a:xfrm>
            <a:off x="3430588" y="1228725"/>
            <a:ext cx="1371600" cy="2022475"/>
            <a:chOff x="2160" y="288"/>
            <a:chExt cx="864" cy="1274"/>
          </a:xfrm>
        </p:grpSpPr>
        <p:grpSp>
          <p:nvGrpSpPr>
            <p:cNvPr id="7190" name="Group 20"/>
            <p:cNvGrpSpPr>
              <a:grpSpLocks/>
            </p:cNvGrpSpPr>
            <p:nvPr/>
          </p:nvGrpSpPr>
          <p:grpSpPr bwMode="auto">
            <a:xfrm>
              <a:off x="2160" y="288"/>
              <a:ext cx="864" cy="912"/>
              <a:chOff x="2544" y="432"/>
              <a:chExt cx="864" cy="912"/>
            </a:xfrm>
          </p:grpSpPr>
          <p:sp>
            <p:nvSpPr>
              <p:cNvPr id="8216" name="Line 14"/>
              <p:cNvSpPr>
                <a:spLocks noChangeShapeType="1"/>
              </p:cNvSpPr>
              <p:nvPr/>
            </p:nvSpPr>
            <p:spPr bwMode="auto">
              <a:xfrm flipH="1">
                <a:off x="2544" y="432"/>
                <a:ext cx="384" cy="48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7" name="Line 15"/>
              <p:cNvSpPr>
                <a:spLocks noChangeShapeType="1"/>
              </p:cNvSpPr>
              <p:nvPr/>
            </p:nvSpPr>
            <p:spPr bwMode="auto">
              <a:xfrm>
                <a:off x="2544" y="912"/>
                <a:ext cx="288" cy="43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8" name="Line 16"/>
              <p:cNvSpPr>
                <a:spLocks noChangeShapeType="1"/>
              </p:cNvSpPr>
              <p:nvPr/>
            </p:nvSpPr>
            <p:spPr bwMode="auto">
              <a:xfrm>
                <a:off x="2928" y="432"/>
                <a:ext cx="480" cy="33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9" name="Line 17"/>
              <p:cNvSpPr>
                <a:spLocks noChangeShapeType="1"/>
              </p:cNvSpPr>
              <p:nvPr/>
            </p:nvSpPr>
            <p:spPr bwMode="auto">
              <a:xfrm flipH="1">
                <a:off x="3264" y="768"/>
                <a:ext cx="144" cy="52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0" name="Line 18"/>
              <p:cNvSpPr>
                <a:spLocks noChangeShapeType="1"/>
              </p:cNvSpPr>
              <p:nvPr/>
            </p:nvSpPr>
            <p:spPr bwMode="auto">
              <a:xfrm flipV="1">
                <a:off x="2832" y="1296"/>
                <a:ext cx="432" cy="4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1" name="Line 19"/>
              <p:cNvSpPr>
                <a:spLocks noChangeShapeType="1"/>
              </p:cNvSpPr>
              <p:nvPr/>
            </p:nvSpPr>
            <p:spPr bwMode="auto">
              <a:xfrm flipH="1">
                <a:off x="2832" y="432"/>
                <a:ext cx="96" cy="91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15" name="Text Box 33"/>
            <p:cNvSpPr txBox="1">
              <a:spLocks noChangeArrowheads="1"/>
            </p:cNvSpPr>
            <p:nvPr/>
          </p:nvSpPr>
          <p:spPr bwMode="auto">
            <a:xfrm>
              <a:off x="2176" y="1368"/>
              <a:ext cx="800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非极大平面图</a:t>
              </a:r>
            </a:p>
          </p:txBody>
        </p:sp>
      </p:grpSp>
      <p:grpSp>
        <p:nvGrpSpPr>
          <p:cNvPr id="805925" name="Group 37"/>
          <p:cNvGrpSpPr>
            <a:grpSpLocks/>
          </p:cNvGrpSpPr>
          <p:nvPr/>
        </p:nvGrpSpPr>
        <p:grpSpPr bwMode="auto">
          <a:xfrm>
            <a:off x="5497513" y="893763"/>
            <a:ext cx="1612900" cy="2365375"/>
            <a:chOff x="3408" y="144"/>
            <a:chExt cx="1016" cy="1490"/>
          </a:xfrm>
        </p:grpSpPr>
        <p:grpSp>
          <p:nvGrpSpPr>
            <p:cNvPr id="7178" name="Group 31"/>
            <p:cNvGrpSpPr>
              <a:grpSpLocks/>
            </p:cNvGrpSpPr>
            <p:nvPr/>
          </p:nvGrpSpPr>
          <p:grpSpPr bwMode="auto">
            <a:xfrm>
              <a:off x="3408" y="144"/>
              <a:ext cx="1016" cy="1256"/>
              <a:chOff x="3400" y="256"/>
              <a:chExt cx="1016" cy="1256"/>
            </a:xfrm>
          </p:grpSpPr>
          <p:grpSp>
            <p:nvGrpSpPr>
              <p:cNvPr id="7180" name="Group 21"/>
              <p:cNvGrpSpPr>
                <a:grpSpLocks/>
              </p:cNvGrpSpPr>
              <p:nvPr/>
            </p:nvGrpSpPr>
            <p:grpSpPr bwMode="auto">
              <a:xfrm>
                <a:off x="3552" y="432"/>
                <a:ext cx="864" cy="912"/>
                <a:chOff x="2544" y="432"/>
                <a:chExt cx="864" cy="912"/>
              </a:xfrm>
            </p:grpSpPr>
            <p:sp>
              <p:nvSpPr>
                <p:cNvPr id="820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544" y="432"/>
                  <a:ext cx="384" cy="48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09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912"/>
                  <a:ext cx="288" cy="43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0" name="Line 24"/>
                <p:cNvSpPr>
                  <a:spLocks noChangeShapeType="1"/>
                </p:cNvSpPr>
                <p:nvPr/>
              </p:nvSpPr>
              <p:spPr bwMode="auto">
                <a:xfrm>
                  <a:off x="2928" y="432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264" y="768"/>
                  <a:ext cx="144" cy="528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32" y="1296"/>
                  <a:ext cx="432" cy="48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832" y="432"/>
                  <a:ext cx="96" cy="91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205" name="Line 28"/>
              <p:cNvSpPr>
                <a:spLocks noChangeShapeType="1"/>
              </p:cNvSpPr>
              <p:nvPr/>
            </p:nvSpPr>
            <p:spPr bwMode="auto">
              <a:xfrm>
                <a:off x="3936" y="432"/>
                <a:ext cx="336" cy="86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06" name="Freeform 29"/>
              <p:cNvSpPr>
                <a:spLocks/>
              </p:cNvSpPr>
              <p:nvPr/>
            </p:nvSpPr>
            <p:spPr bwMode="auto">
              <a:xfrm>
                <a:off x="3432" y="912"/>
                <a:ext cx="840" cy="600"/>
              </a:xfrm>
              <a:custGeom>
                <a:avLst/>
                <a:gdLst>
                  <a:gd name="T0" fmla="*/ 120 w 840"/>
                  <a:gd name="T1" fmla="*/ 0 h 600"/>
                  <a:gd name="T2" fmla="*/ 24 w 840"/>
                  <a:gd name="T3" fmla="*/ 288 h 600"/>
                  <a:gd name="T4" fmla="*/ 264 w 840"/>
                  <a:gd name="T5" fmla="*/ 528 h 600"/>
                  <a:gd name="T6" fmla="*/ 552 w 840"/>
                  <a:gd name="T7" fmla="*/ 576 h 600"/>
                  <a:gd name="T8" fmla="*/ 840 w 840"/>
                  <a:gd name="T9" fmla="*/ 384 h 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0" h="600">
                    <a:moveTo>
                      <a:pt x="120" y="0"/>
                    </a:moveTo>
                    <a:cubicBezTo>
                      <a:pt x="60" y="100"/>
                      <a:pt x="0" y="200"/>
                      <a:pt x="24" y="288"/>
                    </a:cubicBezTo>
                    <a:cubicBezTo>
                      <a:pt x="48" y="376"/>
                      <a:pt x="176" y="480"/>
                      <a:pt x="264" y="528"/>
                    </a:cubicBezTo>
                    <a:cubicBezTo>
                      <a:pt x="352" y="576"/>
                      <a:pt x="456" y="600"/>
                      <a:pt x="552" y="576"/>
                    </a:cubicBezTo>
                    <a:cubicBezTo>
                      <a:pt x="648" y="552"/>
                      <a:pt x="792" y="416"/>
                      <a:pt x="840" y="384"/>
                    </a:cubicBezTo>
                  </a:path>
                </a:pathLst>
              </a:custGeom>
              <a:noFill/>
              <a:ln w="38100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07" name="Freeform 30"/>
              <p:cNvSpPr>
                <a:spLocks/>
              </p:cNvSpPr>
              <p:nvPr/>
            </p:nvSpPr>
            <p:spPr bwMode="auto">
              <a:xfrm>
                <a:off x="3400" y="256"/>
                <a:ext cx="1016" cy="656"/>
              </a:xfrm>
              <a:custGeom>
                <a:avLst/>
                <a:gdLst>
                  <a:gd name="T0" fmla="*/ 152 w 1016"/>
                  <a:gd name="T1" fmla="*/ 656 h 656"/>
                  <a:gd name="T2" fmla="*/ 8 w 1016"/>
                  <a:gd name="T3" fmla="*/ 464 h 656"/>
                  <a:gd name="T4" fmla="*/ 104 w 1016"/>
                  <a:gd name="T5" fmla="*/ 224 h 656"/>
                  <a:gd name="T6" fmla="*/ 296 w 1016"/>
                  <a:gd name="T7" fmla="*/ 32 h 656"/>
                  <a:gd name="T8" fmla="*/ 632 w 1016"/>
                  <a:gd name="T9" fmla="*/ 32 h 656"/>
                  <a:gd name="T10" fmla="*/ 776 w 1016"/>
                  <a:gd name="T11" fmla="*/ 80 h 656"/>
                  <a:gd name="T12" fmla="*/ 1016 w 1016"/>
                  <a:gd name="T13" fmla="*/ 512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6" h="656">
                    <a:moveTo>
                      <a:pt x="152" y="656"/>
                    </a:moveTo>
                    <a:cubicBezTo>
                      <a:pt x="84" y="596"/>
                      <a:pt x="16" y="536"/>
                      <a:pt x="8" y="464"/>
                    </a:cubicBezTo>
                    <a:cubicBezTo>
                      <a:pt x="0" y="392"/>
                      <a:pt x="56" y="296"/>
                      <a:pt x="104" y="224"/>
                    </a:cubicBezTo>
                    <a:cubicBezTo>
                      <a:pt x="152" y="152"/>
                      <a:pt x="208" y="64"/>
                      <a:pt x="296" y="32"/>
                    </a:cubicBezTo>
                    <a:cubicBezTo>
                      <a:pt x="384" y="0"/>
                      <a:pt x="552" y="24"/>
                      <a:pt x="632" y="32"/>
                    </a:cubicBezTo>
                    <a:cubicBezTo>
                      <a:pt x="712" y="40"/>
                      <a:pt x="712" y="0"/>
                      <a:pt x="776" y="80"/>
                    </a:cubicBezTo>
                    <a:cubicBezTo>
                      <a:pt x="840" y="160"/>
                      <a:pt x="976" y="440"/>
                      <a:pt x="1016" y="512"/>
                    </a:cubicBezTo>
                  </a:path>
                </a:pathLst>
              </a:custGeom>
              <a:noFill/>
              <a:ln w="38100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03" name="Text Box 34"/>
            <p:cNvSpPr txBox="1">
              <a:spLocks noChangeArrowheads="1"/>
            </p:cNvSpPr>
            <p:nvPr/>
          </p:nvSpPr>
          <p:spPr bwMode="auto">
            <a:xfrm>
              <a:off x="3696" y="1440"/>
              <a:ext cx="72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极大平面图</a:t>
              </a:r>
            </a:p>
          </p:txBody>
        </p:sp>
      </p:grpSp>
      <p:sp>
        <p:nvSpPr>
          <p:cNvPr id="805926" name="Text Box 38"/>
          <p:cNvSpPr txBox="1">
            <a:spLocks noChangeArrowheads="1"/>
          </p:cNvSpPr>
          <p:nvPr/>
        </p:nvSpPr>
        <p:spPr bwMode="auto">
          <a:xfrm>
            <a:off x="457200" y="49609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 (1)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先证明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连通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5927" name="Text Box 39"/>
          <p:cNvSpPr txBox="1">
            <a:spLocks noChangeArrowheads="1"/>
          </p:cNvSpPr>
          <p:nvPr/>
        </p:nvSpPr>
        <p:spPr bwMode="auto">
          <a:xfrm>
            <a:off x="457200" y="5418138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若不然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至少有两个连通分支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2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的任意两个连通分支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3" grpId="0" animBg="1"/>
      <p:bldP spid="805894" grpId="0" animBg="1"/>
      <p:bldP spid="805926" grpId="0"/>
      <p:bldP spid="8059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6E8D2D4-1D7C-4D57-A9CD-D39719B2687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438150" y="928688"/>
            <a:ext cx="8267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把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画在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的外部面上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并在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上分别取一点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连接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得到一个新平面图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en-US" altLang="zh-CN" sz="2400" baseline="300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但这与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是极大平面图相矛盾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6947" name="Text Box 35"/>
          <p:cNvSpPr txBox="1">
            <a:spLocks noChangeArrowheads="1"/>
          </p:cNvSpPr>
          <p:nvPr/>
        </p:nvSpPr>
        <p:spPr bwMode="auto">
          <a:xfrm>
            <a:off x="438150" y="1697038"/>
            <a:ext cx="826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    (2)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的阶数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n≥3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我们证明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中没有割边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6948" name="Text Box 36"/>
          <p:cNvSpPr txBox="1">
            <a:spLocks noChangeArrowheads="1"/>
          </p:cNvSpPr>
          <p:nvPr/>
        </p:nvSpPr>
        <p:spPr bwMode="auto">
          <a:xfrm>
            <a:off x="438150" y="2160588"/>
            <a:ext cx="82677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若不然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中有割边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e = </a:t>
            </a:r>
            <a:r>
              <a:rPr lang="en-US" altLang="zh-CN" sz="2400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uv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则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G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uv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不连通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恰有两个连通分支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06964" name="Group 52"/>
          <p:cNvGrpSpPr>
            <a:grpSpLocks/>
          </p:cNvGrpSpPr>
          <p:nvPr/>
        </p:nvGrpSpPr>
        <p:grpSpPr bwMode="auto">
          <a:xfrm>
            <a:off x="2667000" y="2897188"/>
            <a:ext cx="3810000" cy="1811337"/>
            <a:chOff x="1248" y="2256"/>
            <a:chExt cx="2400" cy="1141"/>
          </a:xfrm>
        </p:grpSpPr>
        <p:grpSp>
          <p:nvGrpSpPr>
            <p:cNvPr id="8200" name="Group 50"/>
            <p:cNvGrpSpPr>
              <a:grpSpLocks/>
            </p:cNvGrpSpPr>
            <p:nvPr/>
          </p:nvGrpSpPr>
          <p:grpSpPr bwMode="auto">
            <a:xfrm>
              <a:off x="1248" y="2256"/>
              <a:ext cx="2400" cy="1141"/>
              <a:chOff x="1392" y="2256"/>
              <a:chExt cx="2400" cy="1141"/>
            </a:xfrm>
          </p:grpSpPr>
          <p:sp>
            <p:nvSpPr>
              <p:cNvPr id="9225" name="Oval 39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528" cy="288"/>
              </a:xfrm>
              <a:prstGeom prst="ellips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6" name="Oval 40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1392" cy="768"/>
              </a:xfrm>
              <a:prstGeom prst="ellips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7" name="Line 41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8" name="Text Box 42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9229" name="Text Box 43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2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</a:p>
            </p:txBody>
          </p:sp>
          <p:sp>
            <p:nvSpPr>
              <p:cNvPr id="9230" name="Text Box 44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2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9231" name="Text Box 45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32" name="Text Box 46"/>
              <p:cNvSpPr txBox="1">
                <a:spLocks noChangeArrowheads="1"/>
              </p:cNvSpPr>
              <p:nvPr/>
            </p:nvSpPr>
            <p:spPr bwMode="auto">
              <a:xfrm>
                <a:off x="1440" y="278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33" name="Line 48"/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4" name="Text Box 49"/>
              <p:cNvSpPr txBox="1">
                <a:spLocks noChangeArrowheads="1"/>
              </p:cNvSpPr>
              <p:nvPr/>
            </p:nvSpPr>
            <p:spPr bwMode="auto">
              <a:xfrm>
                <a:off x="2208" y="3109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endParaRPr lang="en-US" altLang="zh-CN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224" name="Text Box 51"/>
            <p:cNvSpPr txBox="1">
              <a:spLocks noChangeArrowheads="1"/>
            </p:cNvSpPr>
            <p:nvPr/>
          </p:nvSpPr>
          <p:spPr bwMode="auto">
            <a:xfrm>
              <a:off x="2544" y="2592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38150" y="4648200"/>
            <a:ext cx="82677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由于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≥3,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至少有一个分支包含两个以上的顶点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至少含有两个顶点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又设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中含有点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的面是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画在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内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/>
      <p:bldP spid="806947" grpId="0"/>
      <p:bldP spid="80694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50C3A7D-12CB-4EE4-9E2D-917F1D25DC1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342900" y="2649538"/>
            <a:ext cx="83439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由于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的外部面上存在不等于点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t.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现在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中连接点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得新平面图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30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它比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多一条边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的极大性相矛盾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        □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835605" name="Group 21"/>
          <p:cNvGrpSpPr>
            <a:grpSpLocks/>
          </p:cNvGrpSpPr>
          <p:nvPr/>
        </p:nvGrpSpPr>
        <p:grpSpPr bwMode="auto">
          <a:xfrm>
            <a:off x="2374900" y="914400"/>
            <a:ext cx="3721100" cy="1595438"/>
            <a:chOff x="584" y="1344"/>
            <a:chExt cx="2344" cy="1005"/>
          </a:xfrm>
        </p:grpSpPr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584" y="1632"/>
              <a:ext cx="542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536" y="1344"/>
              <a:ext cx="1392" cy="768"/>
            </a:xfrm>
            <a:prstGeom prst="ellipse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1555" y="1517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013" y="1440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679" y="162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2075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baseline="-2500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54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768" cy="62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1668" y="2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 flipH="1">
              <a:off x="1126" y="1680"/>
              <a:ext cx="410" cy="4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3235325" y="1520825"/>
            <a:ext cx="727075" cy="2286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717925" y="165417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42900" y="390842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下面证明极大平面图的一个重要性质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42900" y="4459288"/>
            <a:ext cx="83439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1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阶</a:t>
            </a:r>
            <a:r>
              <a:rPr lang="en-US" altLang="zh-CN" dirty="0"/>
              <a:t>(n≥3)</a:t>
            </a:r>
            <a:r>
              <a:rPr lang="zh-CN" altLang="en-US" dirty="0"/>
              <a:t>简单平面图</a:t>
            </a:r>
            <a:r>
              <a:rPr lang="en-US" altLang="zh-CN" dirty="0"/>
              <a:t>,  </a:t>
            </a:r>
            <a:r>
              <a:rPr lang="zh-CN" altLang="en-US" dirty="0"/>
              <a:t>则下面命题等价</a:t>
            </a:r>
            <a:r>
              <a:rPr lang="en-US" altLang="zh-CN" dirty="0"/>
              <a:t>: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42900" y="4948238"/>
            <a:ext cx="83439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(1) G</a:t>
            </a:r>
            <a:r>
              <a:rPr lang="zh-CN" altLang="en-US" dirty="0"/>
              <a:t>是极大平面图</a:t>
            </a:r>
            <a:r>
              <a:rPr lang="en-US" altLang="zh-CN" dirty="0"/>
              <a:t>;                                                                   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42900" y="5437188"/>
            <a:ext cx="83439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(2) G</a:t>
            </a:r>
            <a:r>
              <a:rPr lang="zh-CN" altLang="en-US" dirty="0"/>
              <a:t>每个面的次数是</a:t>
            </a:r>
            <a:r>
              <a:rPr lang="en-US" altLang="zh-CN" dirty="0"/>
              <a:t>3, </a:t>
            </a:r>
            <a:r>
              <a:rPr lang="zh-CN" altLang="en-US" dirty="0"/>
              <a:t>亦称作</a:t>
            </a:r>
            <a:r>
              <a:rPr lang="zh-CN" altLang="en-US" dirty="0">
                <a:solidFill>
                  <a:srgbClr val="FFFF00"/>
                </a:solidFill>
              </a:rPr>
              <a:t>三角剖分</a:t>
            </a:r>
            <a:r>
              <a:rPr lang="en-US" altLang="zh-CN" dirty="0"/>
              <a:t>(</a:t>
            </a:r>
            <a:r>
              <a:rPr lang="en-US" altLang="zh-CN" b="0" dirty="0"/>
              <a:t>triangulation</a:t>
            </a:r>
            <a:r>
              <a:rPr lang="en-US" altLang="zh-CN" dirty="0"/>
              <a:t>); 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42900" y="5927725"/>
            <a:ext cx="8343900" cy="4603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(3) G</a:t>
            </a:r>
            <a:r>
              <a:rPr lang="zh-CN" altLang="en-US" dirty="0"/>
              <a:t>有</a:t>
            </a:r>
            <a:r>
              <a:rPr lang="en-US" altLang="zh-CN" dirty="0"/>
              <a:t>3n</a:t>
            </a:r>
            <a:r>
              <a:rPr lang="en-US" altLang="zh-CN" dirty="0">
                <a:cs typeface="Times New Roman" panose="02020603050405020304" pitchFamily="18" charset="0"/>
              </a:rPr>
              <a:t>−</a:t>
            </a:r>
            <a:r>
              <a:rPr lang="en-US" altLang="zh-CN" dirty="0"/>
              <a:t>6</a:t>
            </a:r>
            <a:r>
              <a:rPr lang="zh-CN" altLang="en-US" dirty="0"/>
              <a:t>条边</a:t>
            </a:r>
            <a:r>
              <a:rPr lang="en-US" altLang="zh-CN" dirty="0"/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90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4E3D2BB-D80D-464B-85BC-C54357C426D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7946" name="Text Box 10"/>
          <p:cNvSpPr txBox="1">
            <a:spLocks noChangeArrowheads="1"/>
          </p:cNvSpPr>
          <p:nvPr/>
        </p:nvSpPr>
        <p:spPr bwMode="auto">
          <a:xfrm>
            <a:off x="477838" y="1300163"/>
            <a:ext cx="82851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由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是简单图知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的每个面的次数至少是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中某个面 </a:t>
            </a:r>
            <a:r>
              <a:rPr lang="en-US" altLang="zh-CN" i="1" dirty="0">
                <a:solidFill>
                  <a:schemeClr val="bg2">
                    <a:lumMod val="85000"/>
                    <a:lumOff val="15000"/>
                  </a:schemeClr>
                </a:solidFill>
              </a:rPr>
              <a:t>f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的次数大于等于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如下图所示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en-US" altLang="zh-CN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276600" y="2057400"/>
            <a:ext cx="2430463" cy="1500188"/>
            <a:chOff x="1301" y="288"/>
            <a:chExt cx="1531" cy="945"/>
          </a:xfrm>
        </p:grpSpPr>
        <p:grpSp>
          <p:nvGrpSpPr>
            <p:cNvPr id="10254" name="Group 20"/>
            <p:cNvGrpSpPr>
              <a:grpSpLocks/>
            </p:cNvGrpSpPr>
            <p:nvPr/>
          </p:nvGrpSpPr>
          <p:grpSpPr bwMode="auto">
            <a:xfrm>
              <a:off x="1301" y="288"/>
              <a:ext cx="1531" cy="945"/>
              <a:chOff x="1445" y="528"/>
              <a:chExt cx="1531" cy="945"/>
            </a:xfrm>
          </p:grpSpPr>
          <p:sp>
            <p:nvSpPr>
              <p:cNvPr id="11278" name="Line 8"/>
              <p:cNvSpPr>
                <a:spLocks noChangeShapeType="1"/>
              </p:cNvSpPr>
              <p:nvPr/>
            </p:nvSpPr>
            <p:spPr bwMode="auto">
              <a:xfrm flipH="1">
                <a:off x="1680" y="768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 flipV="1">
                <a:off x="1920" y="1248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064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2400" y="768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Text Box 14"/>
              <p:cNvSpPr txBox="1">
                <a:spLocks noChangeArrowheads="1"/>
              </p:cNvSpPr>
              <p:nvPr/>
            </p:nvSpPr>
            <p:spPr bwMode="auto">
              <a:xfrm>
                <a:off x="1824" y="52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1285" name="Text Box 15"/>
              <p:cNvSpPr txBox="1">
                <a:spLocks noChangeArrowheads="1"/>
              </p:cNvSpPr>
              <p:nvPr/>
            </p:nvSpPr>
            <p:spPr bwMode="auto">
              <a:xfrm>
                <a:off x="1445" y="912"/>
                <a:ext cx="27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286" name="Text Box 16"/>
              <p:cNvSpPr txBox="1">
                <a:spLocks noChangeArrowheads="1"/>
              </p:cNvSpPr>
              <p:nvPr/>
            </p:nvSpPr>
            <p:spPr bwMode="auto">
              <a:xfrm>
                <a:off x="1680" y="12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1287" name="Text Box 17"/>
              <p:cNvSpPr txBox="1">
                <a:spLocks noChangeArrowheads="1"/>
              </p:cNvSpPr>
              <p:nvPr/>
            </p:nvSpPr>
            <p:spPr bwMode="auto">
              <a:xfrm>
                <a:off x="2230" y="122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1288" name="Text Box 18"/>
              <p:cNvSpPr txBox="1">
                <a:spLocks noChangeArrowheads="1"/>
              </p:cNvSpPr>
              <p:nvPr/>
            </p:nvSpPr>
            <p:spPr bwMode="auto">
              <a:xfrm>
                <a:off x="2650" y="854"/>
                <a:ext cx="32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1289" name="Text Box 19"/>
              <p:cNvSpPr txBox="1">
                <a:spLocks noChangeArrowheads="1"/>
              </p:cNvSpPr>
              <p:nvPr/>
            </p:nvSpPr>
            <p:spPr bwMode="auto">
              <a:xfrm>
                <a:off x="2400" y="52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k</a:t>
                </a:r>
              </a:p>
            </p:txBody>
          </p:sp>
        </p:grpSp>
        <p:sp>
          <p:nvSpPr>
            <p:cNvPr id="11277" name="Rectangle 21"/>
            <p:cNvSpPr>
              <a:spLocks noChangeArrowheads="1"/>
            </p:cNvSpPr>
            <p:nvPr/>
          </p:nvSpPr>
          <p:spPr bwMode="auto">
            <a:xfrm>
              <a:off x="1872" y="67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i="1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endParaRPr lang="zh-CN" altLang="en-US" i="1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77838" y="3600450"/>
            <a:ext cx="82851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 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不邻接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将边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画在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内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得到边数更多的平面图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是极大平面图矛盾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baseline="-25000" dirty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7" name="直接连接符 10"/>
          <p:cNvCxnSpPr>
            <a:cxnSpLocks noChangeShapeType="1"/>
          </p:cNvCxnSpPr>
          <p:nvPr/>
        </p:nvCxnSpPr>
        <p:spPr bwMode="auto">
          <a:xfrm flipH="1">
            <a:off x="4030663" y="2438400"/>
            <a:ext cx="228600" cy="91440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1163" y="906314"/>
            <a:ext cx="7696200" cy="461665"/>
          </a:xfrm>
          <a:prstGeom prst="rect">
            <a:avLst/>
          </a:prstGeom>
          <a:blipFill>
            <a:blip r:embed="rId4"/>
            <a:stretch>
              <a:fillRect l="-1188" t="-14667" b="-3200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Text 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7838" y="4406853"/>
            <a:ext cx="7696200" cy="461665"/>
          </a:xfrm>
          <a:prstGeom prst="rect">
            <a:avLst/>
          </a:prstGeom>
          <a:blipFill>
            <a:blip r:embed="rId5"/>
            <a:stretch>
              <a:fillRect l="-1188" t="-10526" b="-2894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77838" y="5557838"/>
            <a:ext cx="82851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而                    则意味着             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即每个面的次数都是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3.  □</a:t>
            </a:r>
            <a:endParaRPr lang="en-US" altLang="ru-RU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53031"/>
              </p:ext>
            </p:extLst>
          </p:nvPr>
        </p:nvGraphicFramePr>
        <p:xfrm>
          <a:off x="1214438" y="5588000"/>
          <a:ext cx="1485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6" imgW="660113" imgH="177723" progId="Equation.DSMT4">
                  <p:embed/>
                </p:oleObj>
              </mc:Choice>
              <mc:Fallback>
                <p:oleObj name="Equation" r:id="rId6" imgW="660113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588000"/>
                        <a:ext cx="1485900" cy="400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77838" y="4937125"/>
            <a:ext cx="8305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   将                              代入欧拉公式得到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m≤3n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6.</a:t>
            </a:r>
            <a:endParaRPr lang="en-US" altLang="ru-RU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923"/>
              </p:ext>
            </p:extLst>
          </p:nvPr>
        </p:nvGraphicFramePr>
        <p:xfrm>
          <a:off x="1214438" y="4919663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8" imgW="1333500" imgH="355600" progId="Equation.DSMT4">
                  <p:embed/>
                </p:oleObj>
              </mc:Choice>
              <mc:Fallback>
                <p:oleObj name="Equation" r:id="rId8" imgW="1333500" imgH="355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919663"/>
                        <a:ext cx="2209800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33420"/>
              </p:ext>
            </p:extLst>
          </p:nvPr>
        </p:nvGraphicFramePr>
        <p:xfrm>
          <a:off x="3989388" y="5635625"/>
          <a:ext cx="904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0" imgW="545626" imgH="203024" progId="Equation.DSMT4">
                  <p:embed/>
                </p:oleObj>
              </mc:Choice>
              <mc:Fallback>
                <p:oleObj name="Equation" r:id="rId10" imgW="545626" imgH="20302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635625"/>
                        <a:ext cx="904875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6" grpId="0"/>
      <p:bldP spid="28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D4AC067-F38C-4366-BEAF-06AC26D9A24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381000" y="1081088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推论</a:t>
            </a:r>
            <a:r>
              <a:rPr lang="en-US" altLang="zh-CN" sz="2400" dirty="0">
                <a:solidFill>
                  <a:srgbClr val="FF6600"/>
                </a:solidFill>
              </a:rPr>
              <a:t>: </a:t>
            </a:r>
            <a:r>
              <a:rPr lang="zh-CN" altLang="en-US" sz="2400" dirty="0"/>
              <a:t>设</a:t>
            </a:r>
            <a:r>
              <a:rPr lang="en-US" altLang="zh-CN" sz="2400" dirty="0"/>
              <a:t>G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, m</a:t>
            </a:r>
            <a:r>
              <a:rPr lang="zh-CN" altLang="en-US" sz="2400" dirty="0"/>
              <a:t>条边和</a:t>
            </a:r>
            <a:r>
              <a:rPr lang="zh-CN" altLang="ru-RU" sz="2400" dirty="0"/>
              <a:t>𝝓</a:t>
            </a:r>
            <a:r>
              <a:rPr lang="zh-CN" altLang="en-US" sz="2400" dirty="0">
                <a:latin typeface="宋体" panose="02010600030101010101" pitchFamily="2" charset="-122"/>
              </a:rPr>
              <a:t>个面的极大平面图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且</a:t>
            </a:r>
            <a:r>
              <a:rPr lang="en-US" altLang="zh-CN" sz="2400" dirty="0">
                <a:latin typeface="+mn-lt"/>
              </a:rPr>
              <a:t>n≥3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则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zh-CN" altLang="ru-RU" sz="2400" dirty="0">
                <a:latin typeface="+mn-lt"/>
              </a:rPr>
              <a:t>𝝓</a:t>
            </a:r>
            <a:r>
              <a:rPr lang="en-US" altLang="zh-CN" sz="2400" dirty="0">
                <a:latin typeface="+mn-lt"/>
              </a:rPr>
              <a:t>=2n</a:t>
            </a:r>
            <a:r>
              <a:rPr lang="en-US" altLang="zh-CN" sz="2400" dirty="0">
                <a:cs typeface="Times New Roman" panose="02020603050405020304" pitchFamily="18" charset="0"/>
              </a:rPr>
              <a:t>−</a:t>
            </a:r>
            <a:r>
              <a:rPr lang="en-US" altLang="zh-CN" sz="2400" dirty="0">
                <a:latin typeface="+mn-lt"/>
              </a:rPr>
              <a:t>4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ru-RU" sz="2400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0007" name="Text Box 23"/>
          <p:cNvSpPr txBox="1">
            <a:spLocks noChangeArrowheads="1"/>
          </p:cNvSpPr>
          <p:nvPr/>
        </p:nvSpPr>
        <p:spPr bwMode="auto">
          <a:xfrm>
            <a:off x="381000" y="2005013"/>
            <a:ext cx="830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是极大平面图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m=3n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代入欧拉公式即得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□</a:t>
            </a:r>
            <a:endParaRPr lang="en-US" altLang="ru-RU" baseline="-25000" dirty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81000" y="2581802"/>
            <a:ext cx="8305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1) </a:t>
            </a:r>
            <a:r>
              <a:rPr lang="zh-CN" altLang="en-US" dirty="0"/>
              <a:t>顶点数相同的极大平面图并不唯一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endParaRPr lang="en-US" altLang="zh-CN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3733800"/>
            <a:ext cx="2408237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17"/>
          <p:cNvSpPr txBox="1">
            <a:spLocks noChangeArrowheads="1"/>
          </p:cNvSpPr>
          <p:nvPr/>
        </p:nvSpPr>
        <p:spPr bwMode="auto">
          <a:xfrm>
            <a:off x="1898650" y="6102350"/>
            <a:ext cx="14636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chemeClr val="bg2">
                    <a:lumMod val="85000"/>
                    <a:lumOff val="15000"/>
                  </a:schemeClr>
                </a:solidFill>
              </a:rPr>
              <a:t>正</a:t>
            </a:r>
            <a:r>
              <a:rPr lang="en-US" altLang="zh-CN" sz="1600">
                <a:solidFill>
                  <a:schemeClr val="bg2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sz="1600">
                <a:solidFill>
                  <a:schemeClr val="bg2">
                    <a:lumMod val="85000"/>
                    <a:lumOff val="15000"/>
                  </a:schemeClr>
                </a:solidFill>
              </a:rPr>
              <a:t>面体</a:t>
            </a:r>
          </a:p>
        </p:txBody>
      </p:sp>
      <p:grpSp>
        <p:nvGrpSpPr>
          <p:cNvPr id="13" name="Group 1278"/>
          <p:cNvGrpSpPr>
            <a:grpSpLocks/>
          </p:cNvGrpSpPr>
          <p:nvPr/>
        </p:nvGrpSpPr>
        <p:grpSpPr bwMode="auto">
          <a:xfrm>
            <a:off x="4724400" y="3657600"/>
            <a:ext cx="2286000" cy="2338388"/>
            <a:chOff x="7377" y="4411"/>
            <a:chExt cx="2160" cy="2210"/>
          </a:xfrm>
        </p:grpSpPr>
        <p:cxnSp>
          <p:nvCxnSpPr>
            <p:cNvPr id="11275" name="Line 1214"/>
            <p:cNvCxnSpPr>
              <a:cxnSpLocks noChangeShapeType="1"/>
            </p:cNvCxnSpPr>
            <p:nvPr/>
          </p:nvCxnSpPr>
          <p:spPr bwMode="auto">
            <a:xfrm flipH="1">
              <a:off x="8449" y="4411"/>
              <a:ext cx="188" cy="599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Line 1221"/>
            <p:cNvCxnSpPr>
              <a:cxnSpLocks noChangeShapeType="1"/>
            </p:cNvCxnSpPr>
            <p:nvPr/>
          </p:nvCxnSpPr>
          <p:spPr bwMode="auto">
            <a:xfrm flipV="1">
              <a:off x="8048" y="4411"/>
              <a:ext cx="589" cy="81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Line 1222"/>
            <p:cNvCxnSpPr>
              <a:cxnSpLocks noChangeShapeType="1"/>
            </p:cNvCxnSpPr>
            <p:nvPr/>
          </p:nvCxnSpPr>
          <p:spPr bwMode="auto">
            <a:xfrm flipH="1">
              <a:off x="7557" y="6127"/>
              <a:ext cx="860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Line 1224"/>
            <p:cNvCxnSpPr>
              <a:cxnSpLocks noChangeShapeType="1"/>
            </p:cNvCxnSpPr>
            <p:nvPr/>
          </p:nvCxnSpPr>
          <p:spPr bwMode="auto">
            <a:xfrm flipH="1">
              <a:off x="7557" y="5979"/>
              <a:ext cx="605" cy="148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Line 1208"/>
            <p:cNvCxnSpPr>
              <a:cxnSpLocks noChangeShapeType="1"/>
              <a:stCxn id="12328" idx="2"/>
            </p:cNvCxnSpPr>
            <p:nvPr/>
          </p:nvCxnSpPr>
          <p:spPr bwMode="auto">
            <a:xfrm>
              <a:off x="7917" y="5659"/>
              <a:ext cx="226" cy="32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Line 1209"/>
            <p:cNvCxnSpPr>
              <a:cxnSpLocks noChangeShapeType="1"/>
            </p:cNvCxnSpPr>
            <p:nvPr/>
          </p:nvCxnSpPr>
          <p:spPr bwMode="auto">
            <a:xfrm rot="-1893483" flipH="1" flipV="1">
              <a:off x="8491" y="4893"/>
              <a:ext cx="309" cy="27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Line 1210"/>
            <p:cNvCxnSpPr>
              <a:cxnSpLocks noChangeShapeType="1"/>
            </p:cNvCxnSpPr>
            <p:nvPr/>
          </p:nvCxnSpPr>
          <p:spPr bwMode="auto">
            <a:xfrm flipV="1">
              <a:off x="9001" y="5727"/>
              <a:ext cx="74" cy="24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Line 1211"/>
            <p:cNvCxnSpPr>
              <a:cxnSpLocks noChangeShapeType="1"/>
            </p:cNvCxnSpPr>
            <p:nvPr/>
          </p:nvCxnSpPr>
          <p:spPr bwMode="auto">
            <a:xfrm rot="19706517" flipH="1">
              <a:off x="8015" y="5115"/>
              <a:ext cx="462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Line 1212"/>
            <p:cNvCxnSpPr>
              <a:cxnSpLocks noChangeShapeType="1"/>
            </p:cNvCxnSpPr>
            <p:nvPr/>
          </p:nvCxnSpPr>
          <p:spPr bwMode="auto">
            <a:xfrm rot="19706517" flipV="1">
              <a:off x="8992" y="5435"/>
              <a:ext cx="154" cy="27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Line 1213"/>
            <p:cNvCxnSpPr>
              <a:cxnSpLocks noChangeShapeType="1"/>
            </p:cNvCxnSpPr>
            <p:nvPr/>
          </p:nvCxnSpPr>
          <p:spPr bwMode="auto">
            <a:xfrm rot="-1893483">
              <a:off x="8203" y="5919"/>
              <a:ext cx="154" cy="27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Line 1215"/>
            <p:cNvCxnSpPr>
              <a:cxnSpLocks noChangeShapeType="1"/>
            </p:cNvCxnSpPr>
            <p:nvPr/>
          </p:nvCxnSpPr>
          <p:spPr bwMode="auto">
            <a:xfrm rot="19706517" flipH="1">
              <a:off x="8155" y="5206"/>
              <a:ext cx="155" cy="95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Line 1217"/>
            <p:cNvCxnSpPr>
              <a:cxnSpLocks noChangeShapeType="1"/>
            </p:cNvCxnSpPr>
            <p:nvPr/>
          </p:nvCxnSpPr>
          <p:spPr bwMode="auto">
            <a:xfrm rot="19706517" flipV="1">
              <a:off x="7942" y="5266"/>
              <a:ext cx="309" cy="68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Line 1219"/>
            <p:cNvCxnSpPr>
              <a:cxnSpLocks noChangeShapeType="1"/>
            </p:cNvCxnSpPr>
            <p:nvPr/>
          </p:nvCxnSpPr>
          <p:spPr bwMode="auto">
            <a:xfrm rot="-1893483">
              <a:off x="8064" y="5014"/>
              <a:ext cx="771" cy="27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Line 1220"/>
            <p:cNvCxnSpPr>
              <a:cxnSpLocks noChangeShapeType="1"/>
            </p:cNvCxnSpPr>
            <p:nvPr/>
          </p:nvCxnSpPr>
          <p:spPr bwMode="auto">
            <a:xfrm rot="19706517" flipH="1">
              <a:off x="7834" y="5296"/>
              <a:ext cx="309" cy="27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Line 1223"/>
            <p:cNvCxnSpPr>
              <a:cxnSpLocks noChangeShapeType="1"/>
            </p:cNvCxnSpPr>
            <p:nvPr/>
          </p:nvCxnSpPr>
          <p:spPr bwMode="auto">
            <a:xfrm rot="-1893483" flipH="1" flipV="1">
              <a:off x="8956" y="5035"/>
              <a:ext cx="0" cy="41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Line 1225"/>
            <p:cNvCxnSpPr>
              <a:cxnSpLocks noChangeShapeType="1"/>
            </p:cNvCxnSpPr>
            <p:nvPr/>
          </p:nvCxnSpPr>
          <p:spPr bwMode="auto">
            <a:xfrm rot="-1893483">
              <a:off x="8171" y="4984"/>
              <a:ext cx="771" cy="68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Line 1226"/>
            <p:cNvCxnSpPr>
              <a:cxnSpLocks noChangeShapeType="1"/>
            </p:cNvCxnSpPr>
            <p:nvPr/>
          </p:nvCxnSpPr>
          <p:spPr bwMode="auto">
            <a:xfrm rot="19706517" flipV="1">
              <a:off x="8360" y="5930"/>
              <a:ext cx="772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Line 1227"/>
            <p:cNvCxnSpPr>
              <a:cxnSpLocks noChangeShapeType="1"/>
            </p:cNvCxnSpPr>
            <p:nvPr/>
          </p:nvCxnSpPr>
          <p:spPr bwMode="auto">
            <a:xfrm rot="-1893483">
              <a:off x="8414" y="5965"/>
              <a:ext cx="590" cy="157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Line 1228"/>
            <p:cNvCxnSpPr>
              <a:cxnSpLocks noChangeShapeType="1"/>
            </p:cNvCxnSpPr>
            <p:nvPr/>
          </p:nvCxnSpPr>
          <p:spPr bwMode="auto">
            <a:xfrm rot="-1893483">
              <a:off x="8253" y="5004"/>
              <a:ext cx="617" cy="95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Line 1230"/>
            <p:cNvCxnSpPr>
              <a:cxnSpLocks noChangeShapeType="1"/>
            </p:cNvCxnSpPr>
            <p:nvPr/>
          </p:nvCxnSpPr>
          <p:spPr bwMode="auto">
            <a:xfrm>
              <a:off x="9063" y="5415"/>
              <a:ext cx="474" cy="55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Line 1231"/>
            <p:cNvCxnSpPr>
              <a:cxnSpLocks noChangeShapeType="1"/>
            </p:cNvCxnSpPr>
            <p:nvPr/>
          </p:nvCxnSpPr>
          <p:spPr bwMode="auto">
            <a:xfrm>
              <a:off x="8637" y="4411"/>
              <a:ext cx="195" cy="654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Line 1232"/>
            <p:cNvCxnSpPr>
              <a:cxnSpLocks noChangeShapeType="1"/>
            </p:cNvCxnSpPr>
            <p:nvPr/>
          </p:nvCxnSpPr>
          <p:spPr bwMode="auto">
            <a:xfrm>
              <a:off x="9072" y="5740"/>
              <a:ext cx="465" cy="231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Line 1235"/>
            <p:cNvCxnSpPr>
              <a:cxnSpLocks noChangeShapeType="1"/>
            </p:cNvCxnSpPr>
            <p:nvPr/>
          </p:nvCxnSpPr>
          <p:spPr bwMode="auto">
            <a:xfrm flipV="1">
              <a:off x="7557" y="5659"/>
              <a:ext cx="360" cy="468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Line 1237"/>
            <p:cNvCxnSpPr>
              <a:cxnSpLocks noChangeShapeType="1"/>
            </p:cNvCxnSpPr>
            <p:nvPr/>
          </p:nvCxnSpPr>
          <p:spPr bwMode="auto">
            <a:xfrm flipV="1">
              <a:off x="8997" y="5971"/>
              <a:ext cx="540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7" name="Freeform 1269"/>
            <p:cNvSpPr>
              <a:spLocks/>
            </p:cNvSpPr>
            <p:nvPr/>
          </p:nvSpPr>
          <p:spPr bwMode="auto">
            <a:xfrm>
              <a:off x="8643" y="4411"/>
              <a:ext cx="501" cy="1001"/>
            </a:xfrm>
            <a:custGeom>
              <a:avLst/>
              <a:gdLst>
                <a:gd name="T0" fmla="*/ 0 w 630"/>
                <a:gd name="T1" fmla="*/ 0 h 1248"/>
                <a:gd name="T2" fmla="*/ 2 w 630"/>
                <a:gd name="T3" fmla="*/ 6 h 1248"/>
                <a:gd name="T4" fmla="*/ 2 w 630"/>
                <a:gd name="T5" fmla="*/ 10 h 1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0" h="1248">
                  <a:moveTo>
                    <a:pt x="0" y="0"/>
                  </a:moveTo>
                  <a:cubicBezTo>
                    <a:pt x="225" y="286"/>
                    <a:pt x="450" y="572"/>
                    <a:pt x="540" y="780"/>
                  </a:cubicBezTo>
                  <a:cubicBezTo>
                    <a:pt x="630" y="988"/>
                    <a:pt x="540" y="1170"/>
                    <a:pt x="540" y="1248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28" name="Freeform 1270"/>
            <p:cNvSpPr>
              <a:spLocks/>
            </p:cNvSpPr>
            <p:nvPr/>
          </p:nvSpPr>
          <p:spPr bwMode="auto">
            <a:xfrm>
              <a:off x="7797" y="4411"/>
              <a:ext cx="840" cy="1248"/>
            </a:xfrm>
            <a:custGeom>
              <a:avLst/>
              <a:gdLst>
                <a:gd name="T0" fmla="*/ 840 w 840"/>
                <a:gd name="T1" fmla="*/ 0 h 1248"/>
                <a:gd name="T2" fmla="*/ 120 w 840"/>
                <a:gd name="T3" fmla="*/ 624 h 1248"/>
                <a:gd name="T4" fmla="*/ 120 w 840"/>
                <a:gd name="T5" fmla="*/ 1248 h 1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0" h="1248">
                  <a:moveTo>
                    <a:pt x="840" y="0"/>
                  </a:moveTo>
                  <a:cubicBezTo>
                    <a:pt x="540" y="208"/>
                    <a:pt x="240" y="416"/>
                    <a:pt x="120" y="624"/>
                  </a:cubicBezTo>
                  <a:cubicBezTo>
                    <a:pt x="0" y="832"/>
                    <a:pt x="120" y="1144"/>
                    <a:pt x="120" y="1248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29" name="Freeform 1271"/>
            <p:cNvSpPr>
              <a:spLocks/>
            </p:cNvSpPr>
            <p:nvPr/>
          </p:nvSpPr>
          <p:spPr bwMode="auto">
            <a:xfrm>
              <a:off x="8427" y="5971"/>
              <a:ext cx="1110" cy="338"/>
            </a:xfrm>
            <a:custGeom>
              <a:avLst/>
              <a:gdLst>
                <a:gd name="T0" fmla="*/ 0 w 1080"/>
                <a:gd name="T1" fmla="*/ 156 h 338"/>
                <a:gd name="T2" fmla="*/ 672 w 1080"/>
                <a:gd name="T3" fmla="*/ 312 h 338"/>
                <a:gd name="T4" fmla="*/ 1344 w 1080"/>
                <a:gd name="T5" fmla="*/ 0 h 3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0" h="338">
                  <a:moveTo>
                    <a:pt x="0" y="156"/>
                  </a:moveTo>
                  <a:cubicBezTo>
                    <a:pt x="180" y="247"/>
                    <a:pt x="360" y="338"/>
                    <a:pt x="540" y="312"/>
                  </a:cubicBezTo>
                  <a:cubicBezTo>
                    <a:pt x="720" y="286"/>
                    <a:pt x="990" y="52"/>
                    <a:pt x="1080" y="0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30" name="Freeform 1272"/>
            <p:cNvSpPr>
              <a:spLocks/>
            </p:cNvSpPr>
            <p:nvPr/>
          </p:nvSpPr>
          <p:spPr bwMode="auto">
            <a:xfrm>
              <a:off x="7377" y="4411"/>
              <a:ext cx="1260" cy="1716"/>
            </a:xfrm>
            <a:custGeom>
              <a:avLst/>
              <a:gdLst>
                <a:gd name="T0" fmla="*/ 1260 w 1260"/>
                <a:gd name="T1" fmla="*/ 0 h 1716"/>
                <a:gd name="T2" fmla="*/ 180 w 1260"/>
                <a:gd name="T3" fmla="*/ 624 h 1716"/>
                <a:gd name="T4" fmla="*/ 180 w 1260"/>
                <a:gd name="T5" fmla="*/ 1716 h 17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1716">
                  <a:moveTo>
                    <a:pt x="1260" y="0"/>
                  </a:moveTo>
                  <a:cubicBezTo>
                    <a:pt x="810" y="169"/>
                    <a:pt x="360" y="338"/>
                    <a:pt x="180" y="624"/>
                  </a:cubicBezTo>
                  <a:cubicBezTo>
                    <a:pt x="0" y="910"/>
                    <a:pt x="180" y="1534"/>
                    <a:pt x="180" y="1716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31" name="Freeform 1275"/>
            <p:cNvSpPr>
              <a:spLocks/>
            </p:cNvSpPr>
            <p:nvPr/>
          </p:nvSpPr>
          <p:spPr bwMode="auto">
            <a:xfrm>
              <a:off x="7557" y="5971"/>
              <a:ext cx="1980" cy="650"/>
            </a:xfrm>
            <a:custGeom>
              <a:avLst/>
              <a:gdLst>
                <a:gd name="T0" fmla="*/ 1980 w 1980"/>
                <a:gd name="T1" fmla="*/ 0 h 650"/>
                <a:gd name="T2" fmla="*/ 1260 w 1980"/>
                <a:gd name="T3" fmla="*/ 624 h 650"/>
                <a:gd name="T4" fmla="*/ 0 w 1980"/>
                <a:gd name="T5" fmla="*/ 156 h 6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0" h="650">
                  <a:moveTo>
                    <a:pt x="1980" y="0"/>
                  </a:moveTo>
                  <a:cubicBezTo>
                    <a:pt x="1785" y="299"/>
                    <a:pt x="1590" y="598"/>
                    <a:pt x="1260" y="624"/>
                  </a:cubicBezTo>
                  <a:cubicBezTo>
                    <a:pt x="930" y="650"/>
                    <a:pt x="210" y="234"/>
                    <a:pt x="0" y="156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32" name="Freeform 1276"/>
            <p:cNvSpPr>
              <a:spLocks/>
            </p:cNvSpPr>
            <p:nvPr/>
          </p:nvSpPr>
          <p:spPr bwMode="auto">
            <a:xfrm>
              <a:off x="8637" y="4411"/>
              <a:ext cx="900" cy="1560"/>
            </a:xfrm>
            <a:custGeom>
              <a:avLst/>
              <a:gdLst>
                <a:gd name="T0" fmla="*/ 0 w 900"/>
                <a:gd name="T1" fmla="*/ 0 h 1560"/>
                <a:gd name="T2" fmla="*/ 720 w 900"/>
                <a:gd name="T3" fmla="*/ 468 h 1560"/>
                <a:gd name="T4" fmla="*/ 900 w 900"/>
                <a:gd name="T5" fmla="*/ 1560 h 15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60">
                  <a:moveTo>
                    <a:pt x="0" y="0"/>
                  </a:moveTo>
                  <a:cubicBezTo>
                    <a:pt x="285" y="104"/>
                    <a:pt x="570" y="208"/>
                    <a:pt x="720" y="468"/>
                  </a:cubicBezTo>
                  <a:cubicBezTo>
                    <a:pt x="870" y="728"/>
                    <a:pt x="870" y="1378"/>
                    <a:pt x="900" y="1560"/>
                  </a:cubicBezTo>
                </a:path>
              </a:pathLst>
            </a:cu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4" name="Text Box 117"/>
          <p:cNvSpPr txBox="1">
            <a:spLocks noChangeArrowheads="1"/>
          </p:cNvSpPr>
          <p:nvPr/>
        </p:nvSpPr>
        <p:spPr bwMode="auto">
          <a:xfrm>
            <a:off x="5441950" y="6062663"/>
            <a:ext cx="1463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chemeClr val="bg2">
                    <a:lumMod val="85000"/>
                    <a:lumOff val="15000"/>
                  </a:schemeClr>
                </a:solidFill>
              </a:rPr>
              <a:t>非正</a:t>
            </a:r>
            <a:r>
              <a:rPr lang="en-US" altLang="zh-CN" sz="1600">
                <a:solidFill>
                  <a:schemeClr val="bg2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sz="1600">
                <a:solidFill>
                  <a:schemeClr val="bg2">
                    <a:lumMod val="85000"/>
                    <a:lumOff val="15000"/>
                  </a:schemeClr>
                </a:solidFill>
              </a:rPr>
              <a:t>面体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381000" y="319405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1: 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10007" grpId="0"/>
      <p:bldP spid="10" grpId="0" animBg="1"/>
      <p:bldP spid="1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064043-84BE-44FF-9780-3A9961B5D54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2098" name="Text Box 66"/>
          <p:cNvSpPr txBox="1">
            <a:spLocks noChangeArrowheads="1"/>
          </p:cNvSpPr>
          <p:nvPr/>
        </p:nvSpPr>
        <p:spPr bwMode="auto">
          <a:xfrm>
            <a:off x="381000" y="3297238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2    </a:t>
            </a:r>
            <a:r>
              <a:rPr lang="zh-CN" altLang="en-US" sz="2800" dirty="0">
                <a:solidFill>
                  <a:srgbClr val="2B51AA"/>
                </a:solidFill>
              </a:rPr>
              <a:t>极大外平面图及其性质</a:t>
            </a:r>
          </a:p>
        </p:txBody>
      </p:sp>
      <p:sp>
        <p:nvSpPr>
          <p:cNvPr id="812100" name="Text Box 68"/>
          <p:cNvSpPr txBox="1">
            <a:spLocks noChangeArrowheads="1"/>
          </p:cNvSpPr>
          <p:nvPr/>
        </p:nvSpPr>
        <p:spPr bwMode="auto">
          <a:xfrm>
            <a:off x="382588" y="3817938"/>
            <a:ext cx="8456612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2 </a:t>
            </a:r>
            <a:r>
              <a:rPr lang="zh-CN" altLang="en-US" dirty="0"/>
              <a:t>若一个可平面图</a:t>
            </a:r>
            <a:r>
              <a:rPr lang="en-US" altLang="zh-CN" dirty="0"/>
              <a:t>G</a:t>
            </a:r>
            <a:r>
              <a:rPr lang="zh-CN" altLang="en-US" dirty="0"/>
              <a:t>存在一种平面嵌入</a:t>
            </a:r>
            <a:r>
              <a:rPr lang="en-US" altLang="zh-CN" dirty="0"/>
              <a:t>, </a:t>
            </a:r>
            <a:r>
              <a:rPr lang="zh-CN" altLang="en-US" dirty="0"/>
              <a:t>使其所有顶点均在某个面的边界上</a:t>
            </a:r>
            <a:r>
              <a:rPr lang="en-US" altLang="zh-CN" dirty="0"/>
              <a:t>, </a:t>
            </a:r>
            <a:r>
              <a:rPr lang="zh-CN" altLang="en-US" dirty="0"/>
              <a:t>称该图为外</a:t>
            </a:r>
            <a:r>
              <a:rPr lang="zh-CN" altLang="en-US" dirty="0">
                <a:solidFill>
                  <a:srgbClr val="FFFF00"/>
                </a:solidFill>
              </a:rPr>
              <a:t>可平面图</a:t>
            </a:r>
            <a:r>
              <a:rPr lang="en-US" altLang="zh-CN" dirty="0"/>
              <a:t>(</a:t>
            </a:r>
            <a:r>
              <a:rPr lang="en-US" altLang="zh-CN" b="0" dirty="0" err="1"/>
              <a:t>outerplanar</a:t>
            </a:r>
            <a:r>
              <a:rPr lang="en-US" altLang="zh-CN" b="0" dirty="0"/>
              <a:t> graph</a:t>
            </a:r>
            <a:r>
              <a:rPr lang="en-US" altLang="zh-CN" dirty="0"/>
              <a:t>). </a:t>
            </a:r>
            <a:r>
              <a:rPr lang="zh-CN" altLang="en-US" dirty="0"/>
              <a:t>外可平面图的一种外平面嵌入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FF00"/>
                </a:solidFill>
              </a:rPr>
              <a:t>外平面图</a:t>
            </a:r>
            <a:r>
              <a:rPr lang="en-US" altLang="zh-CN" dirty="0"/>
              <a:t>(</a:t>
            </a:r>
            <a:r>
              <a:rPr lang="en-US" altLang="zh-CN" b="0" dirty="0" err="1"/>
              <a:t>outerplane</a:t>
            </a:r>
            <a:r>
              <a:rPr lang="en-US" altLang="zh-CN" b="0" dirty="0"/>
              <a:t> graph</a:t>
            </a:r>
            <a:r>
              <a:rPr lang="en-US" altLang="zh-CN" dirty="0"/>
              <a:t>).</a:t>
            </a:r>
            <a:endParaRPr lang="zh-CN" altLang="en-US" baseline="-25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2130" name="Group 98"/>
          <p:cNvGrpSpPr>
            <a:grpSpLocks/>
          </p:cNvGrpSpPr>
          <p:nvPr/>
        </p:nvGrpSpPr>
        <p:grpSpPr bwMode="auto">
          <a:xfrm>
            <a:off x="1295400" y="5175250"/>
            <a:ext cx="1219200" cy="1536700"/>
            <a:chOff x="816" y="2736"/>
            <a:chExt cx="768" cy="968"/>
          </a:xfrm>
        </p:grpSpPr>
        <p:sp>
          <p:nvSpPr>
            <p:cNvPr id="13344" name="Line 70"/>
            <p:cNvSpPr>
              <a:spLocks noChangeShapeType="1"/>
            </p:cNvSpPr>
            <p:nvPr/>
          </p:nvSpPr>
          <p:spPr bwMode="auto">
            <a:xfrm flipH="1">
              <a:off x="912" y="2736"/>
              <a:ext cx="216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5" name="Line 71"/>
            <p:cNvSpPr>
              <a:spLocks noChangeShapeType="1"/>
            </p:cNvSpPr>
            <p:nvPr/>
          </p:nvSpPr>
          <p:spPr bwMode="auto">
            <a:xfrm>
              <a:off x="912" y="3049"/>
              <a:ext cx="50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6" name="Line 72"/>
            <p:cNvSpPr>
              <a:spLocks noChangeShapeType="1"/>
            </p:cNvSpPr>
            <p:nvPr/>
          </p:nvSpPr>
          <p:spPr bwMode="auto">
            <a:xfrm>
              <a:off x="912" y="3423"/>
              <a:ext cx="50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7" name="Line 73"/>
            <p:cNvSpPr>
              <a:spLocks noChangeShapeType="1"/>
            </p:cNvSpPr>
            <p:nvPr/>
          </p:nvSpPr>
          <p:spPr bwMode="auto">
            <a:xfrm flipH="1">
              <a:off x="912" y="30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8" name="Line 74"/>
            <p:cNvSpPr>
              <a:spLocks noChangeShapeType="1"/>
            </p:cNvSpPr>
            <p:nvPr/>
          </p:nvSpPr>
          <p:spPr bwMode="auto">
            <a:xfrm flipH="1">
              <a:off x="1416" y="30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9" name="Line 75"/>
            <p:cNvSpPr>
              <a:spLocks noChangeShapeType="1"/>
            </p:cNvSpPr>
            <p:nvPr/>
          </p:nvSpPr>
          <p:spPr bwMode="auto">
            <a:xfrm>
              <a:off x="1128" y="2736"/>
              <a:ext cx="288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0" name="Line 76"/>
            <p:cNvSpPr>
              <a:spLocks noChangeShapeType="1"/>
            </p:cNvSpPr>
            <p:nvPr/>
          </p:nvSpPr>
          <p:spPr bwMode="auto">
            <a:xfrm>
              <a:off x="1128" y="2738"/>
              <a:ext cx="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1" name="Line 77"/>
            <p:cNvSpPr>
              <a:spLocks noChangeShapeType="1"/>
            </p:cNvSpPr>
            <p:nvPr/>
          </p:nvSpPr>
          <p:spPr bwMode="auto">
            <a:xfrm>
              <a:off x="1128" y="2923"/>
              <a:ext cx="288" cy="12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2" name="Text Box 95"/>
            <p:cNvSpPr txBox="1">
              <a:spLocks noChangeArrowheads="1"/>
            </p:cNvSpPr>
            <p:nvPr/>
          </p:nvSpPr>
          <p:spPr bwMode="auto">
            <a:xfrm>
              <a:off x="816" y="3512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外可平面图</a:t>
              </a:r>
            </a:p>
          </p:txBody>
        </p:sp>
      </p:grpSp>
      <p:grpSp>
        <p:nvGrpSpPr>
          <p:cNvPr id="812135" name="Group 103"/>
          <p:cNvGrpSpPr>
            <a:grpSpLocks/>
          </p:cNvGrpSpPr>
          <p:nvPr/>
        </p:nvGrpSpPr>
        <p:grpSpPr bwMode="auto">
          <a:xfrm>
            <a:off x="3862388" y="5359400"/>
            <a:ext cx="1219200" cy="1317625"/>
            <a:chOff x="1968" y="2861"/>
            <a:chExt cx="768" cy="830"/>
          </a:xfrm>
        </p:grpSpPr>
        <p:grpSp>
          <p:nvGrpSpPr>
            <p:cNvPr id="12309" name="Group 99"/>
            <p:cNvGrpSpPr>
              <a:grpSpLocks/>
            </p:cNvGrpSpPr>
            <p:nvPr/>
          </p:nvGrpSpPr>
          <p:grpSpPr bwMode="auto">
            <a:xfrm>
              <a:off x="1968" y="2861"/>
              <a:ext cx="768" cy="830"/>
              <a:chOff x="1968" y="2861"/>
              <a:chExt cx="768" cy="830"/>
            </a:xfrm>
          </p:grpSpPr>
          <p:sp>
            <p:nvSpPr>
              <p:cNvPr id="13335" name="Line 78"/>
              <p:cNvSpPr>
                <a:spLocks noChangeShapeType="1"/>
              </p:cNvSpPr>
              <p:nvPr/>
            </p:nvSpPr>
            <p:spPr bwMode="auto">
              <a:xfrm flipH="1" flipV="1">
                <a:off x="1992" y="2861"/>
                <a:ext cx="216" cy="1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6" name="Line 79"/>
              <p:cNvSpPr>
                <a:spLocks noChangeShapeType="1"/>
              </p:cNvSpPr>
              <p:nvPr/>
            </p:nvSpPr>
            <p:spPr bwMode="auto">
              <a:xfrm>
                <a:off x="1992" y="2861"/>
                <a:ext cx="50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7" name="Line 80"/>
              <p:cNvSpPr>
                <a:spLocks noChangeShapeType="1"/>
              </p:cNvSpPr>
              <p:nvPr/>
            </p:nvSpPr>
            <p:spPr bwMode="auto">
              <a:xfrm>
                <a:off x="1992" y="3423"/>
                <a:ext cx="50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8" name="Line 81"/>
              <p:cNvSpPr>
                <a:spLocks noChangeShapeType="1"/>
              </p:cNvSpPr>
              <p:nvPr/>
            </p:nvSpPr>
            <p:spPr bwMode="auto">
              <a:xfrm flipH="1">
                <a:off x="1992" y="2861"/>
                <a:ext cx="0" cy="56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9" name="Line 82"/>
              <p:cNvSpPr>
                <a:spLocks noChangeShapeType="1"/>
              </p:cNvSpPr>
              <p:nvPr/>
            </p:nvSpPr>
            <p:spPr bwMode="auto">
              <a:xfrm flipH="1">
                <a:off x="2496" y="2861"/>
                <a:ext cx="0" cy="56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0" name="Line 83"/>
              <p:cNvSpPr>
                <a:spLocks noChangeShapeType="1"/>
              </p:cNvSpPr>
              <p:nvPr/>
            </p:nvSpPr>
            <p:spPr bwMode="auto">
              <a:xfrm flipV="1">
                <a:off x="2208" y="2861"/>
                <a:ext cx="288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1" name="Line 84"/>
              <p:cNvSpPr>
                <a:spLocks noChangeShapeType="1"/>
              </p:cNvSpPr>
              <p:nvPr/>
            </p:nvSpPr>
            <p:spPr bwMode="auto">
              <a:xfrm>
                <a:off x="2208" y="3049"/>
                <a:ext cx="0" cy="1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2" name="Line 85"/>
              <p:cNvSpPr>
                <a:spLocks noChangeShapeType="1"/>
              </p:cNvSpPr>
              <p:nvPr/>
            </p:nvSpPr>
            <p:spPr bwMode="auto">
              <a:xfrm flipV="1">
                <a:off x="2208" y="2861"/>
                <a:ext cx="288" cy="3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3" name="Text Box 96"/>
              <p:cNvSpPr txBox="1">
                <a:spLocks noChangeArrowheads="1"/>
              </p:cNvSpPr>
              <p:nvPr/>
            </p:nvSpPr>
            <p:spPr bwMode="auto">
              <a:xfrm>
                <a:off x="1968" y="3499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外平面图</a:t>
                </a:r>
                <a:r>
                  <a:rPr lang="en-US" altLang="zh-CN" sz="1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334" name="Text Box 102"/>
            <p:cNvSpPr txBox="1">
              <a:spLocks noChangeArrowheads="1"/>
            </p:cNvSpPr>
            <p:nvPr/>
          </p:nvSpPr>
          <p:spPr bwMode="auto">
            <a:xfrm>
              <a:off x="2208" y="3120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</a:p>
          </p:txBody>
        </p:sp>
      </p:grpSp>
      <p:grpSp>
        <p:nvGrpSpPr>
          <p:cNvPr id="812137" name="Group 105"/>
          <p:cNvGrpSpPr>
            <a:grpSpLocks/>
          </p:cNvGrpSpPr>
          <p:nvPr/>
        </p:nvGrpSpPr>
        <p:grpSpPr bwMode="auto">
          <a:xfrm>
            <a:off x="6051550" y="5278438"/>
            <a:ext cx="1476375" cy="1347787"/>
            <a:chOff x="3016" y="2861"/>
            <a:chExt cx="930" cy="849"/>
          </a:xfrm>
        </p:grpSpPr>
        <p:grpSp>
          <p:nvGrpSpPr>
            <p:cNvPr id="12298" name="Group 100"/>
            <p:cNvGrpSpPr>
              <a:grpSpLocks/>
            </p:cNvGrpSpPr>
            <p:nvPr/>
          </p:nvGrpSpPr>
          <p:grpSpPr bwMode="auto">
            <a:xfrm>
              <a:off x="3016" y="2861"/>
              <a:ext cx="768" cy="849"/>
              <a:chOff x="3016" y="2861"/>
              <a:chExt cx="768" cy="849"/>
            </a:xfrm>
          </p:grpSpPr>
          <p:sp>
            <p:nvSpPr>
              <p:cNvPr id="13324" name="Line 86"/>
              <p:cNvSpPr>
                <a:spLocks noChangeShapeType="1"/>
              </p:cNvSpPr>
              <p:nvPr/>
            </p:nvSpPr>
            <p:spPr bwMode="auto">
              <a:xfrm flipH="1">
                <a:off x="3072" y="2861"/>
                <a:ext cx="216" cy="1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25" name="Line 87"/>
              <p:cNvSpPr>
                <a:spLocks noChangeShapeType="1"/>
              </p:cNvSpPr>
              <p:nvPr/>
            </p:nvSpPr>
            <p:spPr bwMode="auto">
              <a:xfrm>
                <a:off x="3072" y="3049"/>
                <a:ext cx="50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26" name="Line 88"/>
              <p:cNvSpPr>
                <a:spLocks noChangeShapeType="1"/>
              </p:cNvSpPr>
              <p:nvPr/>
            </p:nvSpPr>
            <p:spPr bwMode="auto">
              <a:xfrm>
                <a:off x="3072" y="3423"/>
                <a:ext cx="50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27" name="Line 89"/>
              <p:cNvSpPr>
                <a:spLocks noChangeShapeType="1"/>
              </p:cNvSpPr>
              <p:nvPr/>
            </p:nvSpPr>
            <p:spPr bwMode="auto">
              <a:xfrm flipH="1">
                <a:off x="3072" y="3048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28" name="Line 90"/>
              <p:cNvSpPr>
                <a:spLocks noChangeShapeType="1"/>
              </p:cNvSpPr>
              <p:nvPr/>
            </p:nvSpPr>
            <p:spPr bwMode="auto">
              <a:xfrm flipH="1">
                <a:off x="3576" y="3048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29" name="Line 91"/>
              <p:cNvSpPr>
                <a:spLocks noChangeShapeType="1"/>
              </p:cNvSpPr>
              <p:nvPr/>
            </p:nvSpPr>
            <p:spPr bwMode="auto">
              <a:xfrm>
                <a:off x="3288" y="2861"/>
                <a:ext cx="288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0" name="Line 92"/>
              <p:cNvSpPr>
                <a:spLocks noChangeShapeType="1"/>
              </p:cNvSpPr>
              <p:nvPr/>
            </p:nvSpPr>
            <p:spPr bwMode="auto">
              <a:xfrm flipV="1">
                <a:off x="3288" y="2861"/>
                <a:ext cx="28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1" name="Line 93"/>
              <p:cNvSpPr>
                <a:spLocks noChangeShapeType="1"/>
              </p:cNvSpPr>
              <p:nvPr/>
            </p:nvSpPr>
            <p:spPr bwMode="auto">
              <a:xfrm>
                <a:off x="3576" y="2861"/>
                <a:ext cx="0" cy="1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2" name="Text Box 97"/>
              <p:cNvSpPr txBox="1">
                <a:spLocks noChangeArrowheads="1"/>
              </p:cNvSpPr>
              <p:nvPr/>
            </p:nvSpPr>
            <p:spPr bwMode="auto">
              <a:xfrm>
                <a:off x="3016" y="351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外平面图</a:t>
                </a:r>
                <a:r>
                  <a:rPr lang="en-US" altLang="zh-CN" sz="1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3323" name="Text Box 104"/>
            <p:cNvSpPr txBox="1">
              <a:spLocks noChangeArrowheads="1"/>
            </p:cNvSpPr>
            <p:nvPr/>
          </p:nvSpPr>
          <p:spPr bwMode="auto">
            <a:xfrm>
              <a:off x="3648" y="3024"/>
              <a:ext cx="2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</a:p>
          </p:txBody>
        </p:sp>
      </p:grp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81000" y="954088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2) </a:t>
            </a:r>
            <a:r>
              <a:rPr lang="zh-CN" altLang="en-US"/>
              <a:t>正四</a:t>
            </a:r>
            <a:r>
              <a:rPr lang="en-US" altLang="zh-CN"/>
              <a:t>, </a:t>
            </a:r>
            <a:r>
              <a:rPr lang="zh-CN" altLang="en-US"/>
              <a:t>八</a:t>
            </a:r>
            <a:r>
              <a:rPr lang="en-US" altLang="zh-CN"/>
              <a:t>, </a:t>
            </a:r>
            <a:r>
              <a:rPr lang="zh-CN" altLang="en-US"/>
              <a:t>二十面体均为极大平面图</a:t>
            </a:r>
            <a:r>
              <a:rPr lang="en-US" altLang="zh-CN"/>
              <a:t>.</a:t>
            </a:r>
            <a:endParaRPr lang="en-US" altLang="zh-CN" baseline="-250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58913"/>
            <a:ext cx="66865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98" grpId="0"/>
      <p:bldP spid="812100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6|1.8|50.5|8.4|71.7|45.5|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5.6|41.6|114.8|5.7|25.1|10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49.4|2.9|25.2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5.3|38|44.1|56.6|65.1|1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2|66.4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8|3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8.5|144.4|7|44.8|1.3|13|41.5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8.4|43.9|35.8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0.2|7.6|124.3|22.7|3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.6|32.8|57.7|35.6|1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.6|32.8|57.7|35.6|11.1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17048</TotalTime>
  <Words>2465</Words>
  <Application>Microsoft Office PowerPoint</Application>
  <PresentationFormat>全屏显示(4:3)</PresentationFormat>
  <Paragraphs>201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华文楷体</vt:lpstr>
      <vt:lpstr>华文新魏</vt:lpstr>
      <vt:lpstr>华文行楷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Administrator</cp:lastModifiedBy>
  <cp:revision>1517</cp:revision>
  <dcterms:created xsi:type="dcterms:W3CDTF">1601-01-01T00:00:00Z</dcterms:created>
  <dcterms:modified xsi:type="dcterms:W3CDTF">2021-12-18T06:09:43Z</dcterms:modified>
</cp:coreProperties>
</file>