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632" r:id="rId2"/>
    <p:sldId id="638" r:id="rId3"/>
    <p:sldId id="702" r:id="rId4"/>
    <p:sldId id="742" r:id="rId5"/>
    <p:sldId id="743" r:id="rId6"/>
    <p:sldId id="776" r:id="rId7"/>
    <p:sldId id="775" r:id="rId8"/>
    <p:sldId id="745" r:id="rId9"/>
    <p:sldId id="746" r:id="rId10"/>
    <p:sldId id="747" r:id="rId11"/>
    <p:sldId id="749" r:id="rId12"/>
    <p:sldId id="750" r:id="rId13"/>
    <p:sldId id="752" r:id="rId14"/>
    <p:sldId id="753" r:id="rId15"/>
    <p:sldId id="755" r:id="rId16"/>
    <p:sldId id="757" r:id="rId17"/>
    <p:sldId id="758" r:id="rId18"/>
    <p:sldId id="767" r:id="rId19"/>
    <p:sldId id="759" r:id="rId20"/>
    <p:sldId id="770" r:id="rId21"/>
    <p:sldId id="771" r:id="rId22"/>
    <p:sldId id="772" r:id="rId23"/>
    <p:sldId id="777" r:id="rId24"/>
    <p:sldId id="764" r:id="rId25"/>
    <p:sldId id="769" r:id="rId26"/>
    <p:sldId id="765" r:id="rId27"/>
    <p:sldId id="773" r:id="rId28"/>
    <p:sldId id="774" r:id="rId29"/>
    <p:sldId id="739" r:id="rId30"/>
    <p:sldId id="631" r:id="rId31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03A"/>
    <a:srgbClr val="FF6600"/>
    <a:srgbClr val="1C3146"/>
    <a:srgbClr val="406385"/>
    <a:srgbClr val="BEDDF1"/>
    <a:srgbClr val="698CC9"/>
    <a:srgbClr val="8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9" autoAdjust="0"/>
    <p:restoredTop sz="97407" autoAdjust="0"/>
  </p:normalViewPr>
  <p:slideViewPr>
    <p:cSldViewPr>
      <p:cViewPr varScale="1">
        <p:scale>
          <a:sx n="91" d="100"/>
          <a:sy n="91" d="100"/>
        </p:scale>
        <p:origin x="15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D60EAA6-AC46-4216-950C-C6BCE3A656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A46F38-E6BC-473C-91C5-202B8E8694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37896-1307-4EF8-8482-E282E9E5F65C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7BDC2-417D-4478-BCA0-32F614913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97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E4FF8-C43E-44FA-A515-9CC22511E0C6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4C0F-1803-449D-8457-AD009BE830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65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E2A69-4CC6-421F-8D12-1466C79005C1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EC64F-C4F8-42C4-BD4A-87EF29D7AC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8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BA82B-31C9-4386-B53F-52693904A07C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ADFC3-8DCA-4964-B3F8-5EBDB70B94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23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FF423-BF1E-4FD5-AB6A-E83CCE9EC831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CCCAF-CA11-4F2A-A282-F6C8464AA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6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7613-6005-4A01-B3D7-108CC6D3979E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860F0-392B-44AA-A112-292682E39B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12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9196E-F70D-48EE-B8B6-A0CD23E74DC3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DDF61-31E4-45BC-9EEA-C20BB9BD95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16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03FAD-BBF2-49BC-8F7A-D4715A0E037A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3DFF9-7E00-4AD9-B474-F612325CBA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28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83B6F-DA01-4E42-904D-CE56CAB3A4FE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50FC4-A7BB-4DC9-89C3-235975FD48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97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3D521-04F2-4EEC-AF25-8C4CAB0266D0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6E23B-8C66-460F-941C-825642DAB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09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7FE9-CB86-4327-B924-5D690F49B3FE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44386-81CF-485A-B02E-C6E54BB43C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34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513F2496-7EE2-49F5-8CF2-4223609C5B37}" type="datetime1">
              <a:rPr lang="zh-CN" altLang="en-US"/>
              <a:pPr>
                <a:defRPr/>
              </a:pPr>
              <a:t>2021/11/14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0FE7855F-6656-4F48-8FEE-03D5C7A37A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wmf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0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4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image" Target="../media/image39.jpe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8.png"/><Relationship Id="rId4" Type="http://schemas.openxmlformats.org/officeDocument/2006/relationships/image" Target="../media/image35.wmf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wmf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00888" y="63277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3A56376-F4EF-49BA-8CCC-B9B12D8C4D5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42756" name="Group 4"/>
          <p:cNvGrpSpPr>
            <a:grpSpLocks/>
          </p:cNvGrpSpPr>
          <p:nvPr/>
        </p:nvGrpSpPr>
        <p:grpSpPr bwMode="auto">
          <a:xfrm>
            <a:off x="836613" y="1335088"/>
            <a:ext cx="3176587" cy="2168525"/>
            <a:chOff x="1090" y="740"/>
            <a:chExt cx="2001" cy="1366"/>
          </a:xfrm>
        </p:grpSpPr>
        <p:sp>
          <p:nvSpPr>
            <p:cNvPr id="13370" name="Line 5"/>
            <p:cNvSpPr>
              <a:spLocks noChangeShapeType="1"/>
            </p:cNvSpPr>
            <p:nvPr/>
          </p:nvSpPr>
          <p:spPr bwMode="auto">
            <a:xfrm flipH="1">
              <a:off x="1344" y="960"/>
              <a:ext cx="720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71" name="Line 6"/>
            <p:cNvSpPr>
              <a:spLocks noChangeShapeType="1"/>
            </p:cNvSpPr>
            <p:nvPr/>
          </p:nvSpPr>
          <p:spPr bwMode="auto">
            <a:xfrm>
              <a:off x="2064" y="960"/>
              <a:ext cx="768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72" name="Line 7"/>
            <p:cNvSpPr>
              <a:spLocks noChangeShapeType="1"/>
            </p:cNvSpPr>
            <p:nvPr/>
          </p:nvSpPr>
          <p:spPr bwMode="auto">
            <a:xfrm>
              <a:off x="1344" y="1344"/>
              <a:ext cx="0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73" name="Line 8"/>
            <p:cNvSpPr>
              <a:spLocks noChangeShapeType="1"/>
            </p:cNvSpPr>
            <p:nvPr/>
          </p:nvSpPr>
          <p:spPr bwMode="auto">
            <a:xfrm>
              <a:off x="1344" y="1968"/>
              <a:ext cx="1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74" name="Line 9"/>
            <p:cNvSpPr>
              <a:spLocks noChangeShapeType="1"/>
            </p:cNvSpPr>
            <p:nvPr/>
          </p:nvSpPr>
          <p:spPr bwMode="auto">
            <a:xfrm>
              <a:off x="2832" y="1296"/>
              <a:ext cx="0" cy="6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75" name="Line 10"/>
            <p:cNvSpPr>
              <a:spLocks noChangeShapeType="1"/>
            </p:cNvSpPr>
            <p:nvPr/>
          </p:nvSpPr>
          <p:spPr bwMode="auto">
            <a:xfrm flipH="1">
              <a:off x="1728" y="1296"/>
              <a:ext cx="336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76" name="Line 11"/>
            <p:cNvSpPr>
              <a:spLocks noChangeShapeType="1"/>
            </p:cNvSpPr>
            <p:nvPr/>
          </p:nvSpPr>
          <p:spPr bwMode="auto">
            <a:xfrm>
              <a:off x="2064" y="1296"/>
              <a:ext cx="432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77" name="Line 12"/>
            <p:cNvSpPr>
              <a:spLocks noChangeShapeType="1"/>
            </p:cNvSpPr>
            <p:nvPr/>
          </p:nvSpPr>
          <p:spPr bwMode="auto">
            <a:xfrm>
              <a:off x="1728" y="1488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78" name="Line 13"/>
            <p:cNvSpPr>
              <a:spLocks noChangeShapeType="1"/>
            </p:cNvSpPr>
            <p:nvPr/>
          </p:nvSpPr>
          <p:spPr bwMode="auto">
            <a:xfrm>
              <a:off x="1728" y="1776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79" name="Line 14"/>
            <p:cNvSpPr>
              <a:spLocks noChangeShapeType="1"/>
            </p:cNvSpPr>
            <p:nvPr/>
          </p:nvSpPr>
          <p:spPr bwMode="auto">
            <a:xfrm flipH="1">
              <a:off x="2448" y="1488"/>
              <a:ext cx="4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80" name="Line 15"/>
            <p:cNvSpPr>
              <a:spLocks noChangeShapeType="1"/>
            </p:cNvSpPr>
            <p:nvPr/>
          </p:nvSpPr>
          <p:spPr bwMode="auto">
            <a:xfrm flipH="1">
              <a:off x="2496" y="1296"/>
              <a:ext cx="336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81" name="Line 16"/>
            <p:cNvSpPr>
              <a:spLocks noChangeShapeType="1"/>
            </p:cNvSpPr>
            <p:nvPr/>
          </p:nvSpPr>
          <p:spPr bwMode="auto">
            <a:xfrm flipH="1">
              <a:off x="1728" y="1488"/>
              <a:ext cx="768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82" name="Line 17"/>
            <p:cNvSpPr>
              <a:spLocks noChangeShapeType="1"/>
            </p:cNvSpPr>
            <p:nvPr/>
          </p:nvSpPr>
          <p:spPr bwMode="auto">
            <a:xfrm flipH="1">
              <a:off x="1344" y="1776"/>
              <a:ext cx="384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83" name="Line 18"/>
            <p:cNvSpPr>
              <a:spLocks noChangeShapeType="1"/>
            </p:cNvSpPr>
            <p:nvPr/>
          </p:nvSpPr>
          <p:spPr bwMode="auto">
            <a:xfrm>
              <a:off x="1344" y="1344"/>
              <a:ext cx="384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84" name="Line 19"/>
            <p:cNvSpPr>
              <a:spLocks noChangeShapeType="1"/>
            </p:cNvSpPr>
            <p:nvPr/>
          </p:nvSpPr>
          <p:spPr bwMode="auto">
            <a:xfrm>
              <a:off x="1728" y="1488"/>
              <a:ext cx="72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85" name="Line 20"/>
            <p:cNvSpPr>
              <a:spLocks noChangeShapeType="1"/>
            </p:cNvSpPr>
            <p:nvPr/>
          </p:nvSpPr>
          <p:spPr bwMode="auto">
            <a:xfrm>
              <a:off x="2448" y="1776"/>
              <a:ext cx="384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86" name="Line 21"/>
            <p:cNvSpPr>
              <a:spLocks noChangeShapeType="1"/>
            </p:cNvSpPr>
            <p:nvPr/>
          </p:nvSpPr>
          <p:spPr bwMode="auto">
            <a:xfrm>
              <a:off x="2064" y="960"/>
              <a:ext cx="0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87" name="Text Box 22"/>
            <p:cNvSpPr txBox="1">
              <a:spLocks noChangeArrowheads="1"/>
            </p:cNvSpPr>
            <p:nvPr/>
          </p:nvSpPr>
          <p:spPr bwMode="auto">
            <a:xfrm>
              <a:off x="1963" y="74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88" name="Text Box 23"/>
            <p:cNvSpPr txBox="1">
              <a:spLocks noChangeArrowheads="1"/>
            </p:cNvSpPr>
            <p:nvPr/>
          </p:nvSpPr>
          <p:spPr bwMode="auto">
            <a:xfrm>
              <a:off x="2030" y="1117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89" name="Text Box 24"/>
            <p:cNvSpPr txBox="1">
              <a:spLocks noChangeArrowheads="1"/>
            </p:cNvSpPr>
            <p:nvPr/>
          </p:nvSpPr>
          <p:spPr bwMode="auto">
            <a:xfrm>
              <a:off x="1110" y="120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90" name="Text Box 25"/>
            <p:cNvSpPr txBox="1">
              <a:spLocks noChangeArrowheads="1"/>
            </p:cNvSpPr>
            <p:nvPr/>
          </p:nvSpPr>
          <p:spPr bwMode="auto">
            <a:xfrm>
              <a:off x="1507" y="141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91" name="Text Box 26"/>
            <p:cNvSpPr txBox="1">
              <a:spLocks noChangeArrowheads="1"/>
            </p:cNvSpPr>
            <p:nvPr/>
          </p:nvSpPr>
          <p:spPr bwMode="auto">
            <a:xfrm>
              <a:off x="2841" y="1167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92" name="Text Box 27"/>
            <p:cNvSpPr txBox="1">
              <a:spLocks noChangeArrowheads="1"/>
            </p:cNvSpPr>
            <p:nvPr/>
          </p:nvSpPr>
          <p:spPr bwMode="auto">
            <a:xfrm>
              <a:off x="2496" y="144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93" name="Text Box 28"/>
            <p:cNvSpPr txBox="1">
              <a:spLocks noChangeArrowheads="1"/>
            </p:cNvSpPr>
            <p:nvPr/>
          </p:nvSpPr>
          <p:spPr bwMode="auto">
            <a:xfrm>
              <a:off x="2839" y="187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94" name="Text Box 29"/>
            <p:cNvSpPr txBox="1">
              <a:spLocks noChangeArrowheads="1"/>
            </p:cNvSpPr>
            <p:nvPr/>
          </p:nvSpPr>
          <p:spPr bwMode="auto">
            <a:xfrm>
              <a:off x="2304" y="172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95" name="Text Box 30"/>
            <p:cNvSpPr txBox="1">
              <a:spLocks noChangeArrowheads="1"/>
            </p:cNvSpPr>
            <p:nvPr/>
          </p:nvSpPr>
          <p:spPr bwMode="auto">
            <a:xfrm>
              <a:off x="1090" y="183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96" name="Text Box 31"/>
            <p:cNvSpPr txBox="1">
              <a:spLocks noChangeArrowheads="1"/>
            </p:cNvSpPr>
            <p:nvPr/>
          </p:nvSpPr>
          <p:spPr bwMode="auto">
            <a:xfrm>
              <a:off x="1632" y="172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842786" name="Text Box 34"/>
          <p:cNvSpPr txBox="1">
            <a:spLocks noChangeArrowheads="1"/>
          </p:cNvSpPr>
          <p:nvPr/>
        </p:nvSpPr>
        <p:spPr bwMode="auto">
          <a:xfrm>
            <a:off x="396875" y="947738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中红色边的一个导出子图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2787" name="Text Box 35"/>
          <p:cNvSpPr txBox="1">
            <a:spLocks noChangeArrowheads="1"/>
          </p:cNvSpPr>
          <p:nvPr/>
        </p:nvSpPr>
        <p:spPr bwMode="auto">
          <a:xfrm>
            <a:off x="396875" y="366871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也就是得到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的如下形式的一个子图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6" name="Group 50"/>
          <p:cNvGrpSpPr>
            <a:grpSpLocks/>
          </p:cNvGrpSpPr>
          <p:nvPr/>
        </p:nvGrpSpPr>
        <p:grpSpPr bwMode="auto">
          <a:xfrm>
            <a:off x="2979738" y="4157663"/>
            <a:ext cx="2743200" cy="1970087"/>
            <a:chOff x="2736" y="192"/>
            <a:chExt cx="1728" cy="1241"/>
          </a:xfrm>
        </p:grpSpPr>
        <p:sp>
          <p:nvSpPr>
            <p:cNvPr id="13345" name="Text Box 21"/>
            <p:cNvSpPr txBox="1">
              <a:spLocks noChangeArrowheads="1"/>
            </p:cNvSpPr>
            <p:nvPr/>
          </p:nvSpPr>
          <p:spPr bwMode="auto">
            <a:xfrm>
              <a:off x="3408" y="192"/>
              <a:ext cx="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46" name="Text Box 22"/>
            <p:cNvSpPr txBox="1">
              <a:spLocks noChangeArrowheads="1"/>
            </p:cNvSpPr>
            <p:nvPr/>
          </p:nvSpPr>
          <p:spPr bwMode="auto">
            <a:xfrm>
              <a:off x="3408" y="1187"/>
              <a:ext cx="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47" name="Text Box 23"/>
            <p:cNvSpPr txBox="1">
              <a:spLocks noChangeArrowheads="1"/>
            </p:cNvSpPr>
            <p:nvPr/>
          </p:nvSpPr>
          <p:spPr bwMode="auto">
            <a:xfrm>
              <a:off x="4069" y="1200"/>
              <a:ext cx="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2784" y="192"/>
              <a:ext cx="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49" name="Text Box 25"/>
            <p:cNvSpPr txBox="1">
              <a:spLocks noChangeArrowheads="1"/>
            </p:cNvSpPr>
            <p:nvPr/>
          </p:nvSpPr>
          <p:spPr bwMode="auto">
            <a:xfrm>
              <a:off x="2832" y="1187"/>
              <a:ext cx="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50" name="Text Box 26"/>
            <p:cNvSpPr txBox="1">
              <a:spLocks noChangeArrowheads="1"/>
            </p:cNvSpPr>
            <p:nvPr/>
          </p:nvSpPr>
          <p:spPr bwMode="auto">
            <a:xfrm>
              <a:off x="4080" y="192"/>
              <a:ext cx="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51" name="Text Box 27"/>
            <p:cNvSpPr txBox="1">
              <a:spLocks noChangeArrowheads="1"/>
            </p:cNvSpPr>
            <p:nvPr/>
          </p:nvSpPr>
          <p:spPr bwMode="auto">
            <a:xfrm>
              <a:off x="2736" y="816"/>
              <a:ext cx="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52" name="Text Box 28"/>
            <p:cNvSpPr txBox="1">
              <a:spLocks noChangeArrowheads="1"/>
            </p:cNvSpPr>
            <p:nvPr/>
          </p:nvSpPr>
          <p:spPr bwMode="auto">
            <a:xfrm>
              <a:off x="2736" y="576"/>
              <a:ext cx="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53" name="Text Box 29"/>
            <p:cNvSpPr txBox="1">
              <a:spLocks noChangeArrowheads="1"/>
            </p:cNvSpPr>
            <p:nvPr/>
          </p:nvSpPr>
          <p:spPr bwMode="auto">
            <a:xfrm>
              <a:off x="4176" y="816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54" name="Text Box 30"/>
            <p:cNvSpPr txBox="1">
              <a:spLocks noChangeArrowheads="1"/>
            </p:cNvSpPr>
            <p:nvPr/>
          </p:nvSpPr>
          <p:spPr bwMode="auto">
            <a:xfrm>
              <a:off x="4176" y="528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55" name="Line 35"/>
            <p:cNvSpPr>
              <a:spLocks noChangeShapeType="1"/>
            </p:cNvSpPr>
            <p:nvPr/>
          </p:nvSpPr>
          <p:spPr bwMode="auto">
            <a:xfrm>
              <a:off x="3504" y="432"/>
              <a:ext cx="0" cy="76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2332" name="Group 39"/>
            <p:cNvGrpSpPr>
              <a:grpSpLocks/>
            </p:cNvGrpSpPr>
            <p:nvPr/>
          </p:nvGrpSpPr>
          <p:grpSpPr bwMode="auto">
            <a:xfrm>
              <a:off x="2928" y="432"/>
              <a:ext cx="0" cy="768"/>
              <a:chOff x="2928" y="432"/>
              <a:chExt cx="0" cy="768"/>
            </a:xfrm>
          </p:grpSpPr>
          <p:sp>
            <p:nvSpPr>
              <p:cNvPr id="13367" name="Line 36"/>
              <p:cNvSpPr>
                <a:spLocks noChangeShapeType="1"/>
              </p:cNvSpPr>
              <p:nvPr/>
            </p:nvSpPr>
            <p:spPr bwMode="auto">
              <a:xfrm>
                <a:off x="2928" y="43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68" name="Line 37"/>
              <p:cNvSpPr>
                <a:spLocks noChangeShapeType="1"/>
              </p:cNvSpPr>
              <p:nvPr/>
            </p:nvSpPr>
            <p:spPr bwMode="auto">
              <a:xfrm>
                <a:off x="2928" y="67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69" name="Line 38"/>
              <p:cNvSpPr>
                <a:spLocks noChangeShapeType="1"/>
              </p:cNvSpPr>
              <p:nvPr/>
            </p:nvSpPr>
            <p:spPr bwMode="auto">
              <a:xfrm>
                <a:off x="2928" y="91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2333" name="Group 40"/>
            <p:cNvGrpSpPr>
              <a:grpSpLocks/>
            </p:cNvGrpSpPr>
            <p:nvPr/>
          </p:nvGrpSpPr>
          <p:grpSpPr bwMode="auto">
            <a:xfrm>
              <a:off x="4176" y="432"/>
              <a:ext cx="0" cy="768"/>
              <a:chOff x="2928" y="432"/>
              <a:chExt cx="0" cy="768"/>
            </a:xfrm>
          </p:grpSpPr>
          <p:sp>
            <p:nvSpPr>
              <p:cNvPr id="13364" name="Line 41"/>
              <p:cNvSpPr>
                <a:spLocks noChangeShapeType="1"/>
              </p:cNvSpPr>
              <p:nvPr/>
            </p:nvSpPr>
            <p:spPr bwMode="auto">
              <a:xfrm>
                <a:off x="2928" y="43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65" name="Line 42"/>
              <p:cNvSpPr>
                <a:spLocks noChangeShapeType="1"/>
              </p:cNvSpPr>
              <p:nvPr/>
            </p:nvSpPr>
            <p:spPr bwMode="auto">
              <a:xfrm>
                <a:off x="2928" y="67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366" name="Line 43"/>
              <p:cNvSpPr>
                <a:spLocks noChangeShapeType="1"/>
              </p:cNvSpPr>
              <p:nvPr/>
            </p:nvSpPr>
            <p:spPr bwMode="auto">
              <a:xfrm>
                <a:off x="2928" y="91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3358" name="Line 44"/>
            <p:cNvSpPr>
              <a:spLocks noChangeShapeType="1"/>
            </p:cNvSpPr>
            <p:nvPr/>
          </p:nvSpPr>
          <p:spPr bwMode="auto">
            <a:xfrm flipH="1">
              <a:off x="2928" y="432"/>
              <a:ext cx="576" cy="76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59" name="Line 45"/>
            <p:cNvSpPr>
              <a:spLocks noChangeShapeType="1"/>
            </p:cNvSpPr>
            <p:nvPr/>
          </p:nvSpPr>
          <p:spPr bwMode="auto">
            <a:xfrm>
              <a:off x="3504" y="432"/>
              <a:ext cx="672" cy="76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60" name="Line 46"/>
            <p:cNvSpPr>
              <a:spLocks noChangeShapeType="1"/>
            </p:cNvSpPr>
            <p:nvPr/>
          </p:nvSpPr>
          <p:spPr bwMode="auto">
            <a:xfrm flipH="1">
              <a:off x="2928" y="432"/>
              <a:ext cx="1248" cy="76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61" name="Line 47"/>
            <p:cNvSpPr>
              <a:spLocks noChangeShapeType="1"/>
            </p:cNvSpPr>
            <p:nvPr/>
          </p:nvSpPr>
          <p:spPr bwMode="auto">
            <a:xfrm flipH="1">
              <a:off x="3504" y="432"/>
              <a:ext cx="672" cy="76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62" name="Line 48"/>
            <p:cNvSpPr>
              <a:spLocks noChangeShapeType="1"/>
            </p:cNvSpPr>
            <p:nvPr/>
          </p:nvSpPr>
          <p:spPr bwMode="auto">
            <a:xfrm>
              <a:off x="2928" y="432"/>
              <a:ext cx="576" cy="76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63" name="Line 49"/>
            <p:cNvSpPr>
              <a:spLocks noChangeShapeType="1"/>
            </p:cNvSpPr>
            <p:nvPr/>
          </p:nvSpPr>
          <p:spPr bwMode="auto">
            <a:xfrm>
              <a:off x="2928" y="432"/>
              <a:ext cx="1248" cy="76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396875" y="6165850"/>
            <a:ext cx="800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上图显然和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同胚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Kuratowski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4076700" y="2316163"/>
            <a:ext cx="701675" cy="250825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5045075" y="1314450"/>
            <a:ext cx="3160713" cy="2263775"/>
            <a:chOff x="1091" y="727"/>
            <a:chExt cx="1991" cy="1426"/>
          </a:xfrm>
        </p:grpSpPr>
        <p:sp>
          <p:nvSpPr>
            <p:cNvPr id="13322" name="Line 5"/>
            <p:cNvSpPr>
              <a:spLocks noChangeShapeType="1"/>
            </p:cNvSpPr>
            <p:nvPr/>
          </p:nvSpPr>
          <p:spPr bwMode="auto">
            <a:xfrm flipH="1">
              <a:off x="1344" y="960"/>
              <a:ext cx="720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3" name="Line 6"/>
            <p:cNvSpPr>
              <a:spLocks noChangeShapeType="1"/>
            </p:cNvSpPr>
            <p:nvPr/>
          </p:nvSpPr>
          <p:spPr bwMode="auto">
            <a:xfrm>
              <a:off x="2064" y="960"/>
              <a:ext cx="768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4" name="Line 7"/>
            <p:cNvSpPr>
              <a:spLocks noChangeShapeType="1"/>
            </p:cNvSpPr>
            <p:nvPr/>
          </p:nvSpPr>
          <p:spPr bwMode="auto">
            <a:xfrm>
              <a:off x="1344" y="1344"/>
              <a:ext cx="0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>
              <a:off x="2832" y="1296"/>
              <a:ext cx="0" cy="6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6" name="Line 10"/>
            <p:cNvSpPr>
              <a:spLocks noChangeShapeType="1"/>
            </p:cNvSpPr>
            <p:nvPr/>
          </p:nvSpPr>
          <p:spPr bwMode="auto">
            <a:xfrm flipH="1">
              <a:off x="1728" y="1296"/>
              <a:ext cx="336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7" name="Line 11"/>
            <p:cNvSpPr>
              <a:spLocks noChangeShapeType="1"/>
            </p:cNvSpPr>
            <p:nvPr/>
          </p:nvSpPr>
          <p:spPr bwMode="auto">
            <a:xfrm>
              <a:off x="2064" y="1296"/>
              <a:ext cx="432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 flipH="1">
              <a:off x="2496" y="1296"/>
              <a:ext cx="336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 flipH="1">
              <a:off x="1728" y="1488"/>
              <a:ext cx="768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H="1">
              <a:off x="1344" y="1776"/>
              <a:ext cx="384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1344" y="1344"/>
              <a:ext cx="384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1728" y="1488"/>
              <a:ext cx="72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2448" y="1776"/>
              <a:ext cx="384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>
              <a:off x="2064" y="960"/>
              <a:ext cx="0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1963" y="727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2064" y="110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1104" y="120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1488" y="144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2827" y="1159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2496" y="144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2832" y="192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2304" y="172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1091" y="1851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1632" y="172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86" grpId="0"/>
      <p:bldP spid="842787" grpId="0"/>
      <p:bldP spid="62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63007DA-F4D3-44E6-800F-11BC2CBBA99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4484688"/>
            <a:ext cx="1082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0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      </a:t>
            </a:r>
            <a:endParaRPr lang="zh-CN" altLang="en-US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4830" name="Text Box 30"/>
          <p:cNvSpPr txBox="1">
            <a:spLocks noChangeArrowheads="1"/>
          </p:cNvSpPr>
          <p:nvPr/>
        </p:nvSpPr>
        <p:spPr bwMode="auto">
          <a:xfrm>
            <a:off x="436563" y="2414588"/>
            <a:ext cx="80010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Kuratowski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(1896--1980)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波兰数学家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1913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年开始在苏格兰格拉斯哥大学学习工程学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1915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年回到波兰华沙大学转学数学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主攻拓扑学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1921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年获博士学位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1930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年在利沃夫大学作数学教授期间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得到了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Kuratowski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1939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年任华沙大学数学教授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他的一生主要研究拓扑学与集合论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4832" name="Text Box 32"/>
          <p:cNvSpPr txBox="1">
            <a:spLocks noChangeArrowheads="1"/>
          </p:cNvSpPr>
          <p:nvPr/>
        </p:nvSpPr>
        <p:spPr bwMode="auto">
          <a:xfrm>
            <a:off x="436563" y="4391025"/>
            <a:ext cx="8021637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2 </a:t>
            </a:r>
            <a:r>
              <a:rPr lang="zh-CN" altLang="en-US" dirty="0" smtClean="0"/>
              <a:t>给定图</a:t>
            </a:r>
            <a:r>
              <a:rPr lang="en-US" altLang="zh-CN" dirty="0" smtClean="0"/>
              <a:t>G,  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中的自环</a:t>
            </a:r>
            <a:r>
              <a:rPr lang="en-US" altLang="zh-CN" dirty="0" smtClean="0"/>
              <a:t>,  </a:t>
            </a:r>
            <a:r>
              <a:rPr lang="zh-CN" altLang="en-US" dirty="0" smtClean="0"/>
              <a:t>用单边代替平行边而得到的图称为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基础简单图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fundamental simple graph</a:t>
            </a:r>
            <a:r>
              <a:rPr lang="en-US" altLang="zh-CN" dirty="0" smtClean="0"/>
              <a:t>).</a:t>
            </a:r>
            <a:endParaRPr lang="zh-CN" altLang="en-US" baseline="-25000" dirty="0" smtClean="0"/>
          </a:p>
        </p:txBody>
      </p:sp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441325" y="1023938"/>
            <a:ext cx="8016875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 </a:t>
            </a:r>
            <a:r>
              <a:rPr lang="zh-CN" altLang="en-US"/>
              <a:t> </a:t>
            </a:r>
            <a:r>
              <a:rPr lang="en-US" altLang="zh-CN"/>
              <a:t>(1) Kuratowski</a:t>
            </a:r>
            <a:r>
              <a:rPr lang="zh-CN" altLang="en-US"/>
              <a:t>定理可以等价叙述为</a:t>
            </a:r>
            <a:r>
              <a:rPr lang="en-US" altLang="zh-CN"/>
              <a:t>:  </a:t>
            </a:r>
            <a:endParaRPr lang="zh-CN" altLang="en-US" baseline="-25000"/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441325" y="1550988"/>
            <a:ext cx="8016875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 smtClean="0"/>
              <a:t>Kuratowski</a:t>
            </a:r>
            <a:r>
              <a:rPr lang="zh-CN" altLang="en-US" dirty="0" smtClean="0"/>
              <a:t>定理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不可平面当且仅当它含有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3, 3</a:t>
            </a:r>
            <a:r>
              <a:rPr lang="zh-CN" altLang="en-US" dirty="0" smtClean="0"/>
              <a:t>的同胚子图</a:t>
            </a:r>
            <a:r>
              <a:rPr lang="en-US" altLang="zh-CN" dirty="0" smtClean="0"/>
              <a:t>.</a:t>
            </a:r>
            <a:endParaRPr lang="zh-CN" altLang="en-US" baseline="-25000" dirty="0" smtClean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36563" y="5322888"/>
            <a:ext cx="8021637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2  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可平面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当且仅当它的基础简单图可平面</a:t>
            </a:r>
            <a:r>
              <a:rPr lang="en-US" altLang="zh-CN" dirty="0" smtClean="0"/>
              <a:t>;</a:t>
            </a:r>
            <a:endParaRPr lang="en-US" altLang="zh-CN" baseline="-2500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36563" y="5818188"/>
            <a:ext cx="80010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        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可平面当且仅当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的每个块都可平面</a:t>
            </a:r>
            <a:r>
              <a:rPr lang="en-US" altLang="zh-CN" dirty="0" smtClean="0"/>
              <a:t>.</a:t>
            </a:r>
            <a:endParaRPr lang="zh-CN" altLang="en-US" baseline="-25000" dirty="0" smtClean="0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30" grpId="0"/>
      <p:bldP spid="84483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0396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A31D3AC-1B65-4ABB-9C13-EF550024BC5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81000" y="8636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由平面图的定义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该命题显然成立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5831" name="Text Box 7"/>
          <p:cNvSpPr txBox="1">
            <a:spLocks noChangeArrowheads="1"/>
          </p:cNvSpPr>
          <p:nvPr/>
        </p:nvSpPr>
        <p:spPr bwMode="auto">
          <a:xfrm>
            <a:off x="381000" y="1233488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必要性显然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下面证明充分性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5832" name="Text Box 8"/>
          <p:cNvSpPr txBox="1">
            <a:spLocks noChangeArrowheads="1"/>
          </p:cNvSpPr>
          <p:nvPr/>
        </p:nvSpPr>
        <p:spPr bwMode="auto">
          <a:xfrm>
            <a:off x="381000" y="1627188"/>
            <a:ext cx="8229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不失一般性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假设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的块数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作归纳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5833" name="Text Box 9"/>
          <p:cNvSpPr txBox="1">
            <a:spLocks noChangeArrowheads="1"/>
          </p:cNvSpPr>
          <p:nvPr/>
        </p:nvSpPr>
        <p:spPr bwMode="auto">
          <a:xfrm>
            <a:off x="381000" y="2032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b=1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由条件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结论显然成立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5834" name="Text Box 10"/>
          <p:cNvSpPr txBox="1">
            <a:spLocks noChangeArrowheads="1"/>
          </p:cNvSpPr>
          <p:nvPr/>
        </p:nvSpPr>
        <p:spPr bwMode="auto">
          <a:xfrm>
            <a:off x="381000" y="2438400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b&lt;k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的每个块是可平面的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是可平面的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下面考虑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b=k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时的情形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1000" y="3200400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的割点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则按照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v, 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可以分成两个边不重子图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∩G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{v}.</a:t>
            </a:r>
          </a:p>
        </p:txBody>
      </p: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2819400" y="4230688"/>
            <a:ext cx="3048000" cy="990600"/>
            <a:chOff x="1200" y="1104"/>
            <a:chExt cx="1920" cy="624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200" y="1152"/>
              <a:ext cx="960" cy="576"/>
            </a:xfrm>
            <a:prstGeom prst="ellips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160" y="1104"/>
              <a:ext cx="960" cy="576"/>
            </a:xfrm>
            <a:prstGeom prst="ellips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977" y="1296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 flipV="1">
              <a:off x="2136" y="13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592" y="1296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488" y="1296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81000" y="5276850"/>
            <a:ext cx="822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由归纳假设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都是可平面图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的平面嵌入满足点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都在外部面边界上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则把它们在点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处对接后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的平面嵌入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0" grpId="0"/>
      <p:bldP spid="845831" grpId="0"/>
      <p:bldP spid="845832" grpId="0"/>
      <p:bldP spid="845833" grpId="0"/>
      <p:bldP spid="845834" grpId="0"/>
      <p:bldP spid="11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8173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4465745-70A4-4AC6-8259-2659A67B2F6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384175" y="1808163"/>
            <a:ext cx="8074025" cy="8286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3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子式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minor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FF00"/>
                </a:solidFill>
              </a:rPr>
              <a:t>次图</a:t>
            </a:r>
            <a:r>
              <a:rPr lang="zh-CN" altLang="en-US" dirty="0" smtClean="0"/>
              <a:t>是对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进行一系列的删点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删边或者边收缩运算得到的基础简单图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7885" name="Text Box 13"/>
          <p:cNvSpPr txBox="1">
            <a:spLocks noChangeArrowheads="1"/>
          </p:cNvSpPr>
          <p:nvPr/>
        </p:nvSpPr>
        <p:spPr bwMode="auto">
          <a:xfrm>
            <a:off x="381000" y="2724150"/>
            <a:ext cx="8077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minor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47945" name="Group 73"/>
          <p:cNvGrpSpPr>
            <a:grpSpLocks/>
          </p:cNvGrpSpPr>
          <p:nvPr/>
        </p:nvGrpSpPr>
        <p:grpSpPr bwMode="auto">
          <a:xfrm>
            <a:off x="1676400" y="3549650"/>
            <a:ext cx="914400" cy="893763"/>
            <a:chOff x="960" y="2083"/>
            <a:chExt cx="576" cy="563"/>
          </a:xfrm>
        </p:grpSpPr>
        <p:sp>
          <p:nvSpPr>
            <p:cNvPr id="17440" name="Line 44"/>
            <p:cNvSpPr>
              <a:spLocks noChangeShapeType="1"/>
            </p:cNvSpPr>
            <p:nvPr/>
          </p:nvSpPr>
          <p:spPr bwMode="auto">
            <a:xfrm>
              <a:off x="960" y="2083"/>
              <a:ext cx="28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1" name="Line 45"/>
            <p:cNvSpPr>
              <a:spLocks noChangeShapeType="1"/>
            </p:cNvSpPr>
            <p:nvPr/>
          </p:nvSpPr>
          <p:spPr bwMode="auto">
            <a:xfrm>
              <a:off x="1248" y="2083"/>
              <a:ext cx="28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2" name="Line 46"/>
            <p:cNvSpPr>
              <a:spLocks noChangeShapeType="1"/>
            </p:cNvSpPr>
            <p:nvPr/>
          </p:nvSpPr>
          <p:spPr bwMode="auto">
            <a:xfrm>
              <a:off x="960" y="2083"/>
              <a:ext cx="0" cy="5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3" name="Line 47"/>
            <p:cNvSpPr>
              <a:spLocks noChangeShapeType="1"/>
            </p:cNvSpPr>
            <p:nvPr/>
          </p:nvSpPr>
          <p:spPr bwMode="auto">
            <a:xfrm>
              <a:off x="1536" y="2083"/>
              <a:ext cx="0" cy="5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4" name="Line 48"/>
            <p:cNvSpPr>
              <a:spLocks noChangeShapeType="1"/>
            </p:cNvSpPr>
            <p:nvPr/>
          </p:nvSpPr>
          <p:spPr bwMode="auto">
            <a:xfrm>
              <a:off x="1104" y="2333"/>
              <a:ext cx="28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5" name="Line 49"/>
            <p:cNvSpPr>
              <a:spLocks noChangeShapeType="1"/>
            </p:cNvSpPr>
            <p:nvPr/>
          </p:nvSpPr>
          <p:spPr bwMode="auto">
            <a:xfrm>
              <a:off x="960" y="2646"/>
              <a:ext cx="57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6" name="Line 50"/>
            <p:cNvSpPr>
              <a:spLocks noChangeShapeType="1"/>
            </p:cNvSpPr>
            <p:nvPr/>
          </p:nvSpPr>
          <p:spPr bwMode="auto">
            <a:xfrm flipH="1">
              <a:off x="1104" y="2083"/>
              <a:ext cx="144" cy="25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7" name="Line 51"/>
            <p:cNvSpPr>
              <a:spLocks noChangeShapeType="1"/>
            </p:cNvSpPr>
            <p:nvPr/>
          </p:nvSpPr>
          <p:spPr bwMode="auto">
            <a:xfrm flipH="1" flipV="1">
              <a:off x="1248" y="2083"/>
              <a:ext cx="144" cy="25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8" name="Line 52"/>
            <p:cNvSpPr>
              <a:spLocks noChangeShapeType="1"/>
            </p:cNvSpPr>
            <p:nvPr/>
          </p:nvSpPr>
          <p:spPr bwMode="auto">
            <a:xfrm flipH="1">
              <a:off x="960" y="2333"/>
              <a:ext cx="144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9" name="Line 53"/>
            <p:cNvSpPr>
              <a:spLocks noChangeShapeType="1"/>
            </p:cNvSpPr>
            <p:nvPr/>
          </p:nvSpPr>
          <p:spPr bwMode="auto">
            <a:xfrm>
              <a:off x="1392" y="2333"/>
              <a:ext cx="144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47946" name="Group 74"/>
          <p:cNvGrpSpPr>
            <a:grpSpLocks/>
          </p:cNvGrpSpPr>
          <p:nvPr/>
        </p:nvGrpSpPr>
        <p:grpSpPr bwMode="auto">
          <a:xfrm>
            <a:off x="3810000" y="3549650"/>
            <a:ext cx="914400" cy="893763"/>
            <a:chOff x="2040" y="2107"/>
            <a:chExt cx="576" cy="563"/>
          </a:xfrm>
        </p:grpSpPr>
        <p:sp>
          <p:nvSpPr>
            <p:cNvPr id="17432" name="Line 56"/>
            <p:cNvSpPr>
              <a:spLocks noChangeShapeType="1"/>
            </p:cNvSpPr>
            <p:nvPr/>
          </p:nvSpPr>
          <p:spPr bwMode="auto">
            <a:xfrm>
              <a:off x="2040" y="2107"/>
              <a:ext cx="28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3" name="Line 57"/>
            <p:cNvSpPr>
              <a:spLocks noChangeShapeType="1"/>
            </p:cNvSpPr>
            <p:nvPr/>
          </p:nvSpPr>
          <p:spPr bwMode="auto">
            <a:xfrm>
              <a:off x="2328" y="2107"/>
              <a:ext cx="28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4" name="Line 58"/>
            <p:cNvSpPr>
              <a:spLocks noChangeShapeType="1"/>
            </p:cNvSpPr>
            <p:nvPr/>
          </p:nvSpPr>
          <p:spPr bwMode="auto">
            <a:xfrm>
              <a:off x="2040" y="2107"/>
              <a:ext cx="0" cy="5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5" name="Line 59"/>
            <p:cNvSpPr>
              <a:spLocks noChangeShapeType="1"/>
            </p:cNvSpPr>
            <p:nvPr/>
          </p:nvSpPr>
          <p:spPr bwMode="auto">
            <a:xfrm>
              <a:off x="2616" y="2107"/>
              <a:ext cx="0" cy="5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6" name="Line 60"/>
            <p:cNvSpPr>
              <a:spLocks noChangeShapeType="1"/>
            </p:cNvSpPr>
            <p:nvPr/>
          </p:nvSpPr>
          <p:spPr bwMode="auto">
            <a:xfrm flipV="1">
              <a:off x="2328" y="2107"/>
              <a:ext cx="0" cy="25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7" name="Line 61"/>
            <p:cNvSpPr>
              <a:spLocks noChangeShapeType="1"/>
            </p:cNvSpPr>
            <p:nvPr/>
          </p:nvSpPr>
          <p:spPr bwMode="auto">
            <a:xfrm>
              <a:off x="2040" y="2670"/>
              <a:ext cx="57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8" name="Line 62"/>
            <p:cNvSpPr>
              <a:spLocks noChangeShapeType="1"/>
            </p:cNvSpPr>
            <p:nvPr/>
          </p:nvSpPr>
          <p:spPr bwMode="auto">
            <a:xfrm flipH="1">
              <a:off x="2040" y="2357"/>
              <a:ext cx="288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9" name="Line 63"/>
            <p:cNvSpPr>
              <a:spLocks noChangeShapeType="1"/>
            </p:cNvSpPr>
            <p:nvPr/>
          </p:nvSpPr>
          <p:spPr bwMode="auto">
            <a:xfrm>
              <a:off x="2328" y="2357"/>
              <a:ext cx="288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47947" name="Group 75"/>
          <p:cNvGrpSpPr>
            <a:grpSpLocks/>
          </p:cNvGrpSpPr>
          <p:nvPr/>
        </p:nvGrpSpPr>
        <p:grpSpPr bwMode="auto">
          <a:xfrm>
            <a:off x="5943600" y="3549650"/>
            <a:ext cx="914400" cy="893763"/>
            <a:chOff x="3120" y="2093"/>
            <a:chExt cx="576" cy="563"/>
          </a:xfrm>
        </p:grpSpPr>
        <p:sp>
          <p:nvSpPr>
            <p:cNvPr id="17426" name="Line 66"/>
            <p:cNvSpPr>
              <a:spLocks noChangeShapeType="1"/>
            </p:cNvSpPr>
            <p:nvPr/>
          </p:nvSpPr>
          <p:spPr bwMode="auto">
            <a:xfrm flipH="1">
              <a:off x="3120" y="2093"/>
              <a:ext cx="288" cy="5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27" name="Line 67"/>
            <p:cNvSpPr>
              <a:spLocks noChangeShapeType="1"/>
            </p:cNvSpPr>
            <p:nvPr/>
          </p:nvSpPr>
          <p:spPr bwMode="auto">
            <a:xfrm>
              <a:off x="3408" y="2093"/>
              <a:ext cx="288" cy="5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28" name="Line 68"/>
            <p:cNvSpPr>
              <a:spLocks noChangeShapeType="1"/>
            </p:cNvSpPr>
            <p:nvPr/>
          </p:nvSpPr>
          <p:spPr bwMode="auto">
            <a:xfrm flipV="1">
              <a:off x="3408" y="2093"/>
              <a:ext cx="0" cy="25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29" name="Line 69"/>
            <p:cNvSpPr>
              <a:spLocks noChangeShapeType="1"/>
            </p:cNvSpPr>
            <p:nvPr/>
          </p:nvSpPr>
          <p:spPr bwMode="auto">
            <a:xfrm>
              <a:off x="3120" y="2656"/>
              <a:ext cx="57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0" name="Line 70"/>
            <p:cNvSpPr>
              <a:spLocks noChangeShapeType="1"/>
            </p:cNvSpPr>
            <p:nvPr/>
          </p:nvSpPr>
          <p:spPr bwMode="auto">
            <a:xfrm flipH="1">
              <a:off x="3120" y="2343"/>
              <a:ext cx="288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1" name="Line 71"/>
            <p:cNvSpPr>
              <a:spLocks noChangeShapeType="1"/>
            </p:cNvSpPr>
            <p:nvPr/>
          </p:nvSpPr>
          <p:spPr bwMode="auto">
            <a:xfrm>
              <a:off x="3408" y="2343"/>
              <a:ext cx="288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47948" name="Text Box 76"/>
          <p:cNvSpPr txBox="1">
            <a:spLocks noChangeArrowheads="1"/>
          </p:cNvSpPr>
          <p:nvPr/>
        </p:nvSpPr>
        <p:spPr bwMode="auto">
          <a:xfrm>
            <a:off x="381000" y="5284788"/>
            <a:ext cx="80772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2</a:t>
            </a:r>
            <a:r>
              <a:rPr lang="en-US" altLang="zh-CN" dirty="0" smtClean="0"/>
              <a:t> (</a:t>
            </a:r>
            <a:r>
              <a:rPr lang="en-US" altLang="zh-CN" b="0" dirty="0" smtClean="0"/>
              <a:t>Wagner,1937</a:t>
            </a:r>
            <a:r>
              <a:rPr lang="en-US" altLang="zh-CN" dirty="0" smtClean="0"/>
              <a:t>):  </a:t>
            </a:r>
            <a:r>
              <a:rPr lang="zh-CN" altLang="en-US" dirty="0" smtClean="0"/>
              <a:t>简单图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是可平面图当且仅当它不包含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3, 3</a:t>
            </a:r>
            <a:r>
              <a:rPr lang="zh-CN" altLang="en-US" dirty="0" smtClean="0"/>
              <a:t>的</a:t>
            </a:r>
            <a:r>
              <a:rPr lang="en-US" altLang="zh-CN" b="0" dirty="0" smtClean="0"/>
              <a:t>minor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37" name="Text Box 77"/>
          <p:cNvSpPr txBox="1">
            <a:spLocks noChangeArrowheads="1"/>
          </p:cNvSpPr>
          <p:nvPr/>
        </p:nvSpPr>
        <p:spPr bwMode="auto">
          <a:xfrm>
            <a:off x="1905000" y="4637088"/>
            <a:ext cx="45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 Box 77"/>
          <p:cNvSpPr txBox="1">
            <a:spLocks noChangeArrowheads="1"/>
          </p:cNvSpPr>
          <p:nvPr/>
        </p:nvSpPr>
        <p:spPr bwMode="auto">
          <a:xfrm>
            <a:off x="6172200" y="4637088"/>
            <a:ext cx="45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2971800" y="3906838"/>
            <a:ext cx="457200" cy="258762"/>
          </a:xfrm>
          <a:prstGeom prst="rightArrow">
            <a:avLst>
              <a:gd name="adj1" fmla="val 50000"/>
              <a:gd name="adj2" fmla="val 49931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右箭头 40"/>
          <p:cNvSpPr>
            <a:spLocks noChangeArrowheads="1"/>
          </p:cNvSpPr>
          <p:nvPr/>
        </p:nvSpPr>
        <p:spPr bwMode="auto">
          <a:xfrm>
            <a:off x="5105400" y="3878263"/>
            <a:ext cx="457200" cy="257175"/>
          </a:xfrm>
          <a:prstGeom prst="rightArrow">
            <a:avLst>
              <a:gd name="adj1" fmla="val 50000"/>
              <a:gd name="adj2" fmla="val 50239"/>
            </a:avLst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>
            <a:off x="1905000" y="3946525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Line 59"/>
          <p:cNvSpPr>
            <a:spLocks noChangeShapeType="1"/>
          </p:cNvSpPr>
          <p:nvPr/>
        </p:nvSpPr>
        <p:spPr bwMode="auto">
          <a:xfrm>
            <a:off x="4724400" y="3549650"/>
            <a:ext cx="0" cy="892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Line 58"/>
          <p:cNvSpPr>
            <a:spLocks noChangeShapeType="1"/>
          </p:cNvSpPr>
          <p:nvPr/>
        </p:nvSpPr>
        <p:spPr bwMode="auto">
          <a:xfrm>
            <a:off x="3810000" y="3549650"/>
            <a:ext cx="0" cy="892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 Box 76"/>
          <p:cNvSpPr txBox="1">
            <a:spLocks noChangeArrowheads="1"/>
          </p:cNvSpPr>
          <p:nvPr/>
        </p:nvSpPr>
        <p:spPr bwMode="auto">
          <a:xfrm>
            <a:off x="381000" y="6176963"/>
            <a:ext cx="8077200" cy="461962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注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在结构图论中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,  </a:t>
            </a:r>
            <a:r>
              <a:rPr lang="en-US" altLang="zh-CN" b="0" dirty="0" smtClean="0">
                <a:solidFill>
                  <a:schemeClr val="tx1">
                    <a:lumMod val="95000"/>
                  </a:schemeClr>
                </a:solidFill>
              </a:rPr>
              <a:t>minor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的一个非常重要的概念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381000" y="973138"/>
            <a:ext cx="8077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关于图的可平面性刻画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德国数学家瓦格纳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(Wagner)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1937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年科隆大学博士毕业时得到了一个漂亮定理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7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7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animBg="1"/>
      <p:bldP spid="847885" grpId="0"/>
      <p:bldP spid="847948" grpId="0" animBg="1"/>
      <p:bldP spid="37" grpId="0"/>
      <p:bldP spid="38" grpId="0"/>
      <p:bldP spid="2" grpId="0" animBg="1"/>
      <p:bldP spid="41" grpId="0" animBg="1"/>
      <p:bldP spid="45" grpId="0" animBg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C1BA622-0D79-43DB-AE75-CB19A5FEFB5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8930" name="Text Box 34"/>
          <p:cNvSpPr txBox="1">
            <a:spLocks noChangeArrowheads="1"/>
          </p:cNvSpPr>
          <p:nvPr/>
        </p:nvSpPr>
        <p:spPr bwMode="auto">
          <a:xfrm>
            <a:off x="331788" y="920750"/>
            <a:ext cx="820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5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Petersen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图不可平面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48950" name="Group 54"/>
          <p:cNvGrpSpPr>
            <a:grpSpLocks/>
          </p:cNvGrpSpPr>
          <p:nvPr/>
        </p:nvGrpSpPr>
        <p:grpSpPr bwMode="auto">
          <a:xfrm>
            <a:off x="1371600" y="1443038"/>
            <a:ext cx="1763713" cy="1833562"/>
            <a:chOff x="1007" y="942"/>
            <a:chExt cx="1111" cy="1155"/>
          </a:xfrm>
        </p:grpSpPr>
        <p:sp>
          <p:nvSpPr>
            <p:cNvPr id="18459" name="Line 37"/>
            <p:cNvSpPr>
              <a:spLocks noChangeShapeType="1"/>
            </p:cNvSpPr>
            <p:nvPr/>
          </p:nvSpPr>
          <p:spPr bwMode="auto">
            <a:xfrm rot="1686053">
              <a:off x="1936" y="1391"/>
              <a:ext cx="146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0" name="Line 38"/>
            <p:cNvSpPr>
              <a:spLocks noChangeShapeType="1"/>
            </p:cNvSpPr>
            <p:nvPr/>
          </p:nvSpPr>
          <p:spPr bwMode="auto">
            <a:xfrm rot="1686053" flipV="1">
              <a:off x="1227" y="942"/>
              <a:ext cx="248" cy="5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1" name="Line 39"/>
            <p:cNvSpPr>
              <a:spLocks noChangeShapeType="1"/>
            </p:cNvSpPr>
            <p:nvPr/>
          </p:nvSpPr>
          <p:spPr bwMode="auto">
            <a:xfrm rot="1686053">
              <a:off x="1546" y="1162"/>
              <a:ext cx="572" cy="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2" name="Line 40"/>
            <p:cNvSpPr>
              <a:spLocks noChangeShapeType="1"/>
            </p:cNvSpPr>
            <p:nvPr/>
          </p:nvSpPr>
          <p:spPr bwMode="auto">
            <a:xfrm rot="1686053">
              <a:off x="1355" y="1742"/>
              <a:ext cx="15" cy="19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3" name="Line 43"/>
            <p:cNvSpPr>
              <a:spLocks noChangeShapeType="1"/>
            </p:cNvSpPr>
            <p:nvPr/>
          </p:nvSpPr>
          <p:spPr bwMode="auto">
            <a:xfrm rot="1686053" flipV="1">
              <a:off x="1149" y="1381"/>
              <a:ext cx="173" cy="6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4" name="Line 44"/>
            <p:cNvSpPr>
              <a:spLocks noChangeShapeType="1"/>
            </p:cNvSpPr>
            <p:nvPr/>
          </p:nvSpPr>
          <p:spPr bwMode="auto">
            <a:xfrm rot="1686053" flipH="1">
              <a:off x="1515" y="1338"/>
              <a:ext cx="291" cy="49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5" name="Line 45"/>
            <p:cNvSpPr>
              <a:spLocks noChangeShapeType="1"/>
            </p:cNvSpPr>
            <p:nvPr/>
          </p:nvSpPr>
          <p:spPr bwMode="auto">
            <a:xfrm rot="1686053" flipH="1">
              <a:off x="1369" y="1297"/>
              <a:ext cx="504" cy="26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6" name="Line 46"/>
            <p:cNvSpPr>
              <a:spLocks noChangeShapeType="1"/>
            </p:cNvSpPr>
            <p:nvPr/>
          </p:nvSpPr>
          <p:spPr bwMode="auto">
            <a:xfrm rot="1686053">
              <a:off x="1485" y="1325"/>
              <a:ext cx="449" cy="33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7" name="Line 47"/>
            <p:cNvSpPr>
              <a:spLocks noChangeShapeType="1"/>
            </p:cNvSpPr>
            <p:nvPr/>
          </p:nvSpPr>
          <p:spPr bwMode="auto">
            <a:xfrm rot="1686053">
              <a:off x="1298" y="1570"/>
              <a:ext cx="568" cy="5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8" name="Line 48"/>
            <p:cNvSpPr>
              <a:spLocks noChangeShapeType="1"/>
            </p:cNvSpPr>
            <p:nvPr/>
          </p:nvSpPr>
          <p:spPr bwMode="auto">
            <a:xfrm flipH="1">
              <a:off x="1583" y="1047"/>
              <a:ext cx="16" cy="20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69" name="Line 49"/>
            <p:cNvSpPr>
              <a:spLocks noChangeShapeType="1"/>
            </p:cNvSpPr>
            <p:nvPr/>
          </p:nvSpPr>
          <p:spPr bwMode="auto">
            <a:xfrm flipH="1">
              <a:off x="1409" y="1253"/>
              <a:ext cx="174" cy="48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0" name="Line 50"/>
            <p:cNvSpPr>
              <a:spLocks noChangeShapeType="1"/>
            </p:cNvSpPr>
            <p:nvPr/>
          </p:nvSpPr>
          <p:spPr bwMode="auto">
            <a:xfrm rot="1686053">
              <a:off x="1007" y="1462"/>
              <a:ext cx="435" cy="3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 rot="1686053" flipV="1">
              <a:off x="1358" y="1785"/>
              <a:ext cx="576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 flipH="1">
              <a:off x="1895" y="1392"/>
              <a:ext cx="169" cy="31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73" name="Line 53"/>
            <p:cNvSpPr>
              <a:spLocks noChangeShapeType="1"/>
            </p:cNvSpPr>
            <p:nvPr/>
          </p:nvSpPr>
          <p:spPr bwMode="auto">
            <a:xfrm>
              <a:off x="1820" y="1754"/>
              <a:ext cx="121" cy="15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48951" name="Text Box 55"/>
          <p:cNvSpPr txBox="1">
            <a:spLocks noChangeArrowheads="1"/>
          </p:cNvSpPr>
          <p:nvPr/>
        </p:nvSpPr>
        <p:spPr bwMode="auto">
          <a:xfrm>
            <a:off x="331788" y="3243263"/>
            <a:ext cx="82946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证明</a:t>
            </a:r>
            <a:r>
              <a:rPr lang="en-US" altLang="zh-CN" dirty="0" smtClean="0">
                <a:solidFill>
                  <a:srgbClr val="0070C0"/>
                </a:solidFill>
              </a:rPr>
              <a:t>: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Petersen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图可通过一些边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辐条边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spokes,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红色边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收缩运算后得到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或通过下图的变换为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由瓦格纳定理得证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 flipH="1">
            <a:off x="2290763" y="1579563"/>
            <a:ext cx="25400" cy="327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 flipH="1">
            <a:off x="2787650" y="2157413"/>
            <a:ext cx="268288" cy="49212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>
            <a:off x="2665413" y="2736850"/>
            <a:ext cx="192087" cy="24447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rot="1686053">
            <a:off x="1939925" y="2681288"/>
            <a:ext cx="23813" cy="306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rot="1686053" flipV="1">
            <a:off x="1592263" y="2136775"/>
            <a:ext cx="274637" cy="9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4092575"/>
            <a:ext cx="3965575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54"/>
          <p:cNvGrpSpPr>
            <a:grpSpLocks/>
          </p:cNvGrpSpPr>
          <p:nvPr/>
        </p:nvGrpSpPr>
        <p:grpSpPr bwMode="auto">
          <a:xfrm>
            <a:off x="5340350" y="1462088"/>
            <a:ext cx="1855808" cy="1920876"/>
            <a:chOff x="1007" y="887"/>
            <a:chExt cx="1168" cy="1210"/>
          </a:xfrm>
        </p:grpSpPr>
        <p:sp>
          <p:nvSpPr>
            <p:cNvPr id="18449" name="Line 37"/>
            <p:cNvSpPr>
              <a:spLocks noChangeShapeType="1"/>
            </p:cNvSpPr>
            <p:nvPr/>
          </p:nvSpPr>
          <p:spPr bwMode="auto">
            <a:xfrm rot="1686053">
              <a:off x="1978" y="1387"/>
              <a:ext cx="129" cy="53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0" name="Line 38"/>
            <p:cNvSpPr>
              <a:spLocks noChangeShapeType="1"/>
            </p:cNvSpPr>
            <p:nvPr/>
          </p:nvSpPr>
          <p:spPr bwMode="auto">
            <a:xfrm rot="1686053" flipV="1">
              <a:off x="1240" y="887"/>
              <a:ext cx="273" cy="61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1" name="Line 39"/>
            <p:cNvSpPr>
              <a:spLocks noChangeShapeType="1"/>
            </p:cNvSpPr>
            <p:nvPr/>
          </p:nvSpPr>
          <p:spPr bwMode="auto">
            <a:xfrm rot="1686053">
              <a:off x="1576" y="1120"/>
              <a:ext cx="596" cy="12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2" name="Line 44"/>
            <p:cNvSpPr>
              <a:spLocks noChangeShapeType="1"/>
            </p:cNvSpPr>
            <p:nvPr/>
          </p:nvSpPr>
          <p:spPr bwMode="auto">
            <a:xfrm rot="1686053" flipH="1">
              <a:off x="1495" y="1240"/>
              <a:ext cx="439" cy="84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3" name="Line 45"/>
            <p:cNvSpPr>
              <a:spLocks noChangeShapeType="1"/>
            </p:cNvSpPr>
            <p:nvPr/>
          </p:nvSpPr>
          <p:spPr bwMode="auto">
            <a:xfrm rot="1686053" flipH="1">
              <a:off x="1189" y="1158"/>
              <a:ext cx="861" cy="45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4" name="Line 46"/>
            <p:cNvSpPr>
              <a:spLocks noChangeShapeType="1"/>
            </p:cNvSpPr>
            <p:nvPr/>
          </p:nvSpPr>
          <p:spPr bwMode="auto">
            <a:xfrm rot="1686053">
              <a:off x="1439" y="1119"/>
              <a:ext cx="736" cy="6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5" name="Line 47"/>
            <p:cNvSpPr>
              <a:spLocks noChangeShapeType="1"/>
            </p:cNvSpPr>
            <p:nvPr/>
          </p:nvSpPr>
          <p:spPr bwMode="auto">
            <a:xfrm rot="1686053">
              <a:off x="1034" y="1618"/>
              <a:ext cx="1017" cy="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6" name="Line 49"/>
            <p:cNvSpPr>
              <a:spLocks noChangeShapeType="1"/>
            </p:cNvSpPr>
            <p:nvPr/>
          </p:nvSpPr>
          <p:spPr bwMode="auto">
            <a:xfrm flipH="1">
              <a:off x="1323" y="987"/>
              <a:ext cx="318" cy="93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7" name="Line 50"/>
            <p:cNvSpPr>
              <a:spLocks noChangeShapeType="1"/>
            </p:cNvSpPr>
            <p:nvPr/>
          </p:nvSpPr>
          <p:spPr bwMode="auto">
            <a:xfrm rot="1686053">
              <a:off x="1007" y="1462"/>
              <a:ext cx="435" cy="38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58" name="Line 51"/>
            <p:cNvSpPr>
              <a:spLocks noChangeShapeType="1"/>
            </p:cNvSpPr>
            <p:nvPr/>
          </p:nvSpPr>
          <p:spPr bwMode="auto">
            <a:xfrm rot="1686053" flipV="1">
              <a:off x="1358" y="1785"/>
              <a:ext cx="576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右箭头 3"/>
          <p:cNvSpPr>
            <a:spLocks noChangeArrowheads="1"/>
          </p:cNvSpPr>
          <p:nvPr/>
        </p:nvSpPr>
        <p:spPr bwMode="auto">
          <a:xfrm>
            <a:off x="3517900" y="2165350"/>
            <a:ext cx="1400175" cy="169863"/>
          </a:xfrm>
          <a:prstGeom prst="rightArrow">
            <a:avLst>
              <a:gd name="adj1" fmla="val 50000"/>
              <a:gd name="adj2" fmla="val 49992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30" grpId="0"/>
      <p:bldP spid="848951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00900" y="637063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08F0C5B-2CD9-4588-805C-8E976626184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0951" name="Text Box 7"/>
          <p:cNvSpPr txBox="1">
            <a:spLocks noChangeArrowheads="1"/>
          </p:cNvSpPr>
          <p:nvPr/>
        </p:nvSpPr>
        <p:spPr bwMode="auto">
          <a:xfrm>
            <a:off x="381000" y="914400"/>
            <a:ext cx="83058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例</a:t>
            </a:r>
            <a:r>
              <a:rPr lang="en-US" altLang="zh-CN" dirty="0" smtClean="0">
                <a:solidFill>
                  <a:srgbClr val="FF6600"/>
                </a:solidFill>
              </a:rPr>
              <a:t>6 </a:t>
            </a:r>
            <a:r>
              <a:rPr lang="en-US" altLang="zh-CN" dirty="0" smtClean="0"/>
              <a:t>(</a:t>
            </a:r>
            <a:r>
              <a:rPr lang="en-US" altLang="zh-CN" b="0" dirty="0" smtClean="0">
                <a:solidFill>
                  <a:srgbClr val="FFFF00"/>
                </a:solidFill>
              </a:rPr>
              <a:t>Selfridge 1960s</a:t>
            </a:r>
            <a:r>
              <a:rPr lang="en-US" altLang="zh-CN" dirty="0" smtClean="0"/>
              <a:t>)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是一个简单图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若顶点数</a:t>
            </a:r>
            <a:r>
              <a:rPr lang="en-US" altLang="zh-CN" dirty="0" smtClean="0"/>
              <a:t>n</a:t>
            </a:r>
            <a:r>
              <a:rPr lang="en-US" altLang="zh-CN" dirty="0" smtClean="0">
                <a:cs typeface="Times New Roman" panose="02020603050405020304" pitchFamily="18" charset="0"/>
              </a:rPr>
              <a:t>≥11,  </a:t>
            </a:r>
            <a:r>
              <a:rPr lang="zh-CN" altLang="en-US" dirty="0" smtClean="0">
                <a:cs typeface="Times New Roman" panose="02020603050405020304" pitchFamily="18" charset="0"/>
              </a:rPr>
              <a:t>则</a:t>
            </a:r>
            <a:r>
              <a:rPr lang="en-US" altLang="zh-CN" dirty="0" smtClean="0"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cs typeface="Times New Roman" panose="02020603050405020304" pitchFamily="18" charset="0"/>
              </a:rPr>
              <a:t>的补图中</a:t>
            </a:r>
            <a:r>
              <a:rPr lang="en-US" altLang="zh-CN" dirty="0" smtClean="0"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cs typeface="Times New Roman" panose="02020603050405020304" pitchFamily="18" charset="0"/>
              </a:rPr>
              <a:t>至少有一个是不可平面图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51005" name="Text Box 61"/>
          <p:cNvSpPr txBox="1">
            <a:spLocks noChangeArrowheads="1"/>
          </p:cNvSpPr>
          <p:nvPr/>
        </p:nvSpPr>
        <p:spPr bwMode="auto">
          <a:xfrm>
            <a:off x="381000" y="17764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是一个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5100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37351"/>
              </p:ext>
            </p:extLst>
          </p:nvPr>
        </p:nvGraphicFramePr>
        <p:xfrm>
          <a:off x="3321050" y="2284413"/>
          <a:ext cx="160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4" imgW="888614" imgH="203112" progId="Equation.DSMT4">
                  <p:embed/>
                </p:oleObj>
              </mc:Choice>
              <mc:Fallback>
                <p:oleObj name="Equation" r:id="rId4" imgW="888614" imgH="203112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2284413"/>
                        <a:ext cx="16002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007" name="Text Box 63"/>
          <p:cNvSpPr txBox="1">
            <a:spLocks noChangeArrowheads="1"/>
          </p:cNvSpPr>
          <p:nvPr/>
        </p:nvSpPr>
        <p:spPr bwMode="auto">
          <a:xfrm>
            <a:off x="381000" y="26654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的补图均为平面图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85100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60456"/>
              </p:ext>
            </p:extLst>
          </p:nvPr>
        </p:nvGraphicFramePr>
        <p:xfrm>
          <a:off x="2840038" y="3276600"/>
          <a:ext cx="25622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6" imgW="1422400" imgH="228600" progId="Equation.DSMT4">
                  <p:embed/>
                </p:oleObj>
              </mc:Choice>
              <mc:Fallback>
                <p:oleObj name="Equation" r:id="rId6" imgW="1422400" imgH="2286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3276600"/>
                        <a:ext cx="2562225" cy="342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009" name="Text Box 65"/>
          <p:cNvSpPr txBox="1">
            <a:spLocks noChangeArrowheads="1"/>
          </p:cNvSpPr>
          <p:nvPr/>
        </p:nvSpPr>
        <p:spPr bwMode="auto">
          <a:xfrm>
            <a:off x="381000" y="37036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5101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169895"/>
              </p:ext>
            </p:extLst>
          </p:nvPr>
        </p:nvGraphicFramePr>
        <p:xfrm>
          <a:off x="2773363" y="4186238"/>
          <a:ext cx="2628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8" imgW="1459866" imgH="393529" progId="Equation.DSMT4">
                  <p:embed/>
                </p:oleObj>
              </mc:Choice>
              <mc:Fallback>
                <p:oleObj name="Equation" r:id="rId8" imgW="1459866" imgH="393529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186238"/>
                        <a:ext cx="2628900" cy="590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384175" y="49006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≥11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显然有</a:t>
            </a:r>
          </a:p>
        </p:txBody>
      </p:sp>
      <p:graphicFrame>
        <p:nvGraphicFramePr>
          <p:cNvPr id="13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739721"/>
              </p:ext>
            </p:extLst>
          </p:nvPr>
        </p:nvGraphicFramePr>
        <p:xfrm>
          <a:off x="3284538" y="5389563"/>
          <a:ext cx="1965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10" imgW="1091726" imgH="393529" progId="Equation.DSMT4">
                  <p:embed/>
                </p:oleObj>
              </mc:Choice>
              <mc:Fallback>
                <p:oleObj name="Equation" r:id="rId10" imgW="1091726" imgH="393529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5389563"/>
                        <a:ext cx="1965325" cy="590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5"/>
          <p:cNvSpPr txBox="1">
            <a:spLocks noChangeArrowheads="1"/>
          </p:cNvSpPr>
          <p:nvPr/>
        </p:nvSpPr>
        <p:spPr bwMode="auto">
          <a:xfrm>
            <a:off x="381000" y="6049963"/>
            <a:ext cx="8310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矛盾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的补图中至少有一个是不可平面图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51" grpId="0" animBg="1"/>
      <p:bldP spid="851005" grpId="0"/>
      <p:bldP spid="851007" grpId="0"/>
      <p:bldP spid="851009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134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92FC1C5-5825-41A0-A061-B3874B73E5D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16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393700" y="931863"/>
            <a:ext cx="8077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7</a:t>
            </a:r>
            <a:r>
              <a:rPr lang="en-US" altLang="zh-CN" dirty="0" smtClean="0">
                <a:solidFill>
                  <a:srgbClr val="698CC9"/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i="1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是一个有</a:t>
            </a:r>
            <a:r>
              <a:rPr lang="en-US" altLang="zh-CN" i="1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i="1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i="1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条边的图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=1, 2.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同胚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3002" name="Text Box 10"/>
          <p:cNvSpPr txBox="1">
            <a:spLocks noChangeArrowheads="1"/>
          </p:cNvSpPr>
          <p:nvPr/>
        </p:nvSpPr>
        <p:spPr bwMode="auto">
          <a:xfrm>
            <a:off x="393700" y="175260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经过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次剖分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p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次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度顶点收缩得到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经过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q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次剖分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q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次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度顶点收缩得到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53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575806"/>
              </p:ext>
            </p:extLst>
          </p:nvPr>
        </p:nvGraphicFramePr>
        <p:xfrm>
          <a:off x="2438400" y="1347788"/>
          <a:ext cx="21685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7" name="Equation" r:id="rId4" imgW="1028254" imgH="215806" progId="Equation.DSMT4">
                  <p:embed/>
                </p:oleObj>
              </mc:Choice>
              <mc:Fallback>
                <p:oleObj name="Equation" r:id="rId4" imgW="1028254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47788"/>
                        <a:ext cx="216852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04" name="Text Box 12"/>
          <p:cNvSpPr txBox="1">
            <a:spLocks noChangeArrowheads="1"/>
          </p:cNvSpPr>
          <p:nvPr/>
        </p:nvSpPr>
        <p:spPr bwMode="auto">
          <a:xfrm>
            <a:off x="393700" y="2981325"/>
            <a:ext cx="8001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又设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的顶点数分别为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*,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边数分别为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*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*.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那么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53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34519"/>
              </p:ext>
            </p:extLst>
          </p:nvPr>
        </p:nvGraphicFramePr>
        <p:xfrm>
          <a:off x="3857625" y="2582863"/>
          <a:ext cx="1150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8" name="Equation" r:id="rId6" imgW="545626" imgH="215713" progId="Equation.DSMT4">
                  <p:embed/>
                </p:oleObj>
              </mc:Choice>
              <mc:Fallback>
                <p:oleObj name="Equation" r:id="rId6" imgW="545626" imgH="2157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582863"/>
                        <a:ext cx="1150938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835394"/>
              </p:ext>
            </p:extLst>
          </p:nvPr>
        </p:nvGraphicFramePr>
        <p:xfrm>
          <a:off x="685800" y="3795713"/>
          <a:ext cx="2114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9" name="Equation" r:id="rId8" imgW="1002865" imgH="215806" progId="Equation.DSMT4">
                  <p:embed/>
                </p:oleObj>
              </mc:Choice>
              <mc:Fallback>
                <p:oleObj name="Equation" r:id="rId8" imgW="1002865" imgH="21580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95713"/>
                        <a:ext cx="2114550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703985"/>
              </p:ext>
            </p:extLst>
          </p:nvPr>
        </p:nvGraphicFramePr>
        <p:xfrm>
          <a:off x="3043238" y="3795713"/>
          <a:ext cx="22764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" name="Equation" r:id="rId10" imgW="1079032" imgH="215806" progId="Equation.DSMT4">
                  <p:embed/>
                </p:oleObj>
              </mc:Choice>
              <mc:Fallback>
                <p:oleObj name="Equation" r:id="rId10" imgW="1079032" imgH="21580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3795713"/>
                        <a:ext cx="227647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977226"/>
              </p:ext>
            </p:extLst>
          </p:nvPr>
        </p:nvGraphicFramePr>
        <p:xfrm>
          <a:off x="685800" y="4210050"/>
          <a:ext cx="21955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1" name="Equation" r:id="rId12" imgW="1040948" imgH="215806" progId="Equation.DSMT4">
                  <p:embed/>
                </p:oleObj>
              </mc:Choice>
              <mc:Fallback>
                <p:oleObj name="Equation" r:id="rId12" imgW="1040948" imgH="21580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10050"/>
                        <a:ext cx="2195513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223934"/>
              </p:ext>
            </p:extLst>
          </p:nvPr>
        </p:nvGraphicFramePr>
        <p:xfrm>
          <a:off x="3043238" y="4210050"/>
          <a:ext cx="23288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2" name="Equation" r:id="rId14" imgW="1104421" imgH="215806" progId="Equation.DSMT4">
                  <p:embed/>
                </p:oleObj>
              </mc:Choice>
              <mc:Fallback>
                <p:oleObj name="Equation" r:id="rId14" imgW="1104421" imgH="21580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4210050"/>
                        <a:ext cx="2328862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3700" y="462597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83934"/>
              </p:ext>
            </p:extLst>
          </p:nvPr>
        </p:nvGraphicFramePr>
        <p:xfrm>
          <a:off x="1600200" y="4681538"/>
          <a:ext cx="46307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" name="Equation" r:id="rId16" imgW="2197100" imgH="215900" progId="Equation.DSMT4">
                  <p:embed/>
                </p:oleObj>
              </mc:Choice>
              <mc:Fallback>
                <p:oleObj name="Equation" r:id="rId16" imgW="21971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81538"/>
                        <a:ext cx="4630738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238719"/>
              </p:ext>
            </p:extLst>
          </p:nvPr>
        </p:nvGraphicFramePr>
        <p:xfrm>
          <a:off x="1600200" y="5118100"/>
          <a:ext cx="46307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" name="Equation" r:id="rId18" imgW="2197100" imgH="215900" progId="Equation.DSMT4">
                  <p:embed/>
                </p:oleObj>
              </mc:Choice>
              <mc:Fallback>
                <p:oleObj name="Equation" r:id="rId18" imgW="21971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18100"/>
                        <a:ext cx="4630738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93700" y="550545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而由                 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53059"/>
              </p:ext>
            </p:extLst>
          </p:nvPr>
        </p:nvGraphicFramePr>
        <p:xfrm>
          <a:off x="1457325" y="5581650"/>
          <a:ext cx="1150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5" name="Equation" r:id="rId20" imgW="545626" imgH="215713" progId="Equation.DSMT4">
                  <p:embed/>
                </p:oleObj>
              </mc:Choice>
              <mc:Fallback>
                <p:oleObj name="Equation" r:id="rId20" imgW="545626" imgH="2157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5581650"/>
                        <a:ext cx="1150938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7534"/>
              </p:ext>
            </p:extLst>
          </p:nvPr>
        </p:nvGraphicFramePr>
        <p:xfrm>
          <a:off x="3200400" y="5564188"/>
          <a:ext cx="26511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name="Equation" r:id="rId22" imgW="1256755" imgH="215806" progId="Equation.DSMT4">
                  <p:embed/>
                </p:oleObj>
              </mc:Choice>
              <mc:Fallback>
                <p:oleObj name="Equation" r:id="rId22" imgW="1256755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64188"/>
                        <a:ext cx="265112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93700" y="603567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                                                                                   □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22442"/>
              </p:ext>
            </p:extLst>
          </p:nvPr>
        </p:nvGraphicFramePr>
        <p:xfrm>
          <a:off x="1600200" y="6062663"/>
          <a:ext cx="2166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Equation" r:id="rId24" imgW="1028254" imgH="215806" progId="Equation.DSMT4">
                  <p:embed/>
                </p:oleObj>
              </mc:Choice>
              <mc:Fallback>
                <p:oleObj name="Equation" r:id="rId24" imgW="1028254" imgH="21580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062663"/>
                        <a:ext cx="2166938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5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5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/>
      <p:bldP spid="853002" grpId="0"/>
      <p:bldP spid="853004" grpId="0"/>
      <p:bldP spid="14" grpId="0"/>
      <p:bldP spid="1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8C1278C-C34A-4447-9AEE-2074D69D157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4032" name="Text Box 16"/>
          <p:cNvSpPr txBox="1">
            <a:spLocks noChangeArrowheads="1"/>
          </p:cNvSpPr>
          <p:nvPr/>
        </p:nvSpPr>
        <p:spPr bwMode="auto">
          <a:xfrm>
            <a:off x="381000" y="8763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涉及平面性的不变量</a:t>
            </a:r>
          </a:p>
        </p:txBody>
      </p:sp>
      <p:sp>
        <p:nvSpPr>
          <p:cNvPr id="854033" name="Text Box 17"/>
          <p:cNvSpPr txBox="1">
            <a:spLocks noChangeArrowheads="1"/>
          </p:cNvSpPr>
          <p:nvPr/>
        </p:nvSpPr>
        <p:spPr bwMode="auto">
          <a:xfrm>
            <a:off x="381000" y="1608138"/>
            <a:ext cx="8272463" cy="830262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    我们将要讨论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如何刻画非可平面图的差别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即不可平面性的强弱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54034" name="Text Box 18"/>
          <p:cNvSpPr txBox="1">
            <a:spLocks noChangeArrowheads="1"/>
          </p:cNvSpPr>
          <p:nvPr/>
        </p:nvSpPr>
        <p:spPr bwMode="auto">
          <a:xfrm>
            <a:off x="381000" y="2590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    图的亏格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b="0" dirty="0">
                <a:solidFill>
                  <a:srgbClr val="0070C0"/>
                </a:solidFill>
              </a:rPr>
              <a:t>genus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1000" y="4089400"/>
            <a:ext cx="8272463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4  </a:t>
            </a:r>
            <a:r>
              <a:rPr lang="zh-CN" altLang="en-US" dirty="0" smtClean="0">
                <a:solidFill>
                  <a:srgbClr val="FFFF00"/>
                </a:solidFill>
              </a:rPr>
              <a:t>环柄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handle</a:t>
            </a:r>
            <a:r>
              <a:rPr lang="en-US" altLang="zh-CN" dirty="0" smtClean="0"/>
              <a:t>), </a:t>
            </a:r>
            <a:r>
              <a:rPr lang="zh-CN" altLang="en-US" dirty="0" smtClean="0"/>
              <a:t>直观地理解为咖啡杯的手把</a:t>
            </a:r>
            <a:r>
              <a:rPr lang="en-US" altLang="zh-CN" dirty="0" smtClean="0"/>
              <a:t>. (</a:t>
            </a:r>
            <a:r>
              <a:rPr lang="zh-CN" altLang="en-US" dirty="0" smtClean="0"/>
              <a:t>在边交叉处建立的“立交桥”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环柄</a:t>
            </a:r>
            <a:r>
              <a:rPr lang="en-US" altLang="zh-CN" dirty="0" smtClean="0"/>
              <a:t>). </a:t>
            </a:r>
            <a:r>
              <a:rPr lang="zh-CN" altLang="en-US" dirty="0" smtClean="0"/>
              <a:t>让一条边经过 “桥下”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而另一条边经过“桥上”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从而把两条边在交叉处分开</a:t>
            </a:r>
            <a:r>
              <a:rPr lang="en-US" altLang="zh-CN" dirty="0" smtClean="0"/>
              <a:t>)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81000" y="3130550"/>
            <a:ext cx="8239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将图嵌入到一些曲面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通过曲面的拓扑不变量来衡量图的一些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拓扑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性质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如不可平面性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第七章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81000" y="5494338"/>
            <a:ext cx="8272463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5  </a:t>
            </a:r>
            <a:r>
              <a:rPr lang="zh-CN" altLang="en-US" dirty="0" smtClean="0">
                <a:solidFill>
                  <a:srgbClr val="FFFF00"/>
                </a:solidFill>
              </a:rPr>
              <a:t>交叉帽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cross cap</a:t>
            </a:r>
            <a:r>
              <a:rPr lang="en-US" altLang="zh-CN" dirty="0" smtClean="0"/>
              <a:t>), </a:t>
            </a:r>
            <a:r>
              <a:rPr lang="en-US" altLang="zh-CN" b="0" dirty="0" smtClean="0"/>
              <a:t>M</a:t>
            </a:r>
            <a:r>
              <a:rPr lang="az-Cyrl-AZ" altLang="zh-CN" b="0" dirty="0" smtClean="0"/>
              <a:t>ӧ</a:t>
            </a:r>
            <a:r>
              <a:rPr lang="en-US" altLang="zh-CN" b="0" dirty="0" err="1" smtClean="0"/>
              <a:t>bius</a:t>
            </a:r>
            <a:r>
              <a:rPr lang="zh-CN" altLang="en-US" dirty="0" smtClean="0"/>
              <a:t>带的另一种叫法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通过扭曲将嵌入图上可能交叉的两条边分开</a:t>
            </a:r>
            <a:r>
              <a:rPr lang="en-US" altLang="zh-CN" dirty="0" smtClean="0"/>
              <a:t>). 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32" grpId="0"/>
      <p:bldP spid="854033" grpId="0" animBg="1"/>
      <p:bldP spid="854034" grpId="0"/>
      <p:bldP spid="15" grpId="0" animBg="1"/>
      <p:bldP spid="16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3BA8FE1-F04F-4AAB-8609-68BDA90ACBF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34963" y="3541713"/>
            <a:ext cx="8275637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6 </a:t>
            </a:r>
            <a:r>
              <a:rPr lang="zh-CN" altLang="en-US" dirty="0" smtClean="0"/>
              <a:t>每一个</a:t>
            </a:r>
            <a:r>
              <a:rPr lang="zh-CN" altLang="en-US" dirty="0" smtClean="0">
                <a:solidFill>
                  <a:srgbClr val="FFFF00"/>
                </a:solidFill>
              </a:rPr>
              <a:t>紧致的</a:t>
            </a:r>
            <a:r>
              <a:rPr lang="en-US" altLang="zh-CN" dirty="0" smtClean="0"/>
              <a:t>(</a:t>
            </a:r>
            <a:r>
              <a:rPr lang="zh-CN" altLang="en-US" b="0" dirty="0" smtClean="0"/>
              <a:t>它的所有开覆盖都有有限子覆盖</a:t>
            </a:r>
            <a:r>
              <a:rPr lang="en-US" altLang="zh-CN" dirty="0" smtClean="0"/>
              <a:t>)</a:t>
            </a:r>
            <a:r>
              <a:rPr lang="zh-CN" altLang="en-US" dirty="0" smtClean="0">
                <a:solidFill>
                  <a:srgbClr val="FFFF00"/>
                </a:solidFill>
              </a:rPr>
              <a:t>连通</a:t>
            </a:r>
            <a:r>
              <a:rPr lang="zh-CN" altLang="en-US" dirty="0" smtClean="0"/>
              <a:t>曲面都同胚于一个球面去掉一些圆盘后粘上环柄或者交叉帽</a:t>
            </a:r>
            <a:r>
              <a:rPr lang="en-US" altLang="zh-CN" dirty="0" smtClean="0"/>
              <a:t>.</a:t>
            </a:r>
            <a:endParaRPr lang="zh-CN" altLang="ru-RU" i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990600"/>
            <a:ext cx="3579812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330200" y="4538663"/>
            <a:ext cx="8280400" cy="8318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(1) </a:t>
            </a:r>
            <a:r>
              <a:rPr lang="zh-CN" altLang="en-US" dirty="0"/>
              <a:t>两个拓扑空间</a:t>
            </a:r>
            <a:r>
              <a:rPr lang="en-US" altLang="zh-CN" b="0" dirty="0"/>
              <a:t>X</a:t>
            </a:r>
            <a:r>
              <a:rPr lang="zh-CN" altLang="en-US" dirty="0"/>
              <a:t>和</a:t>
            </a:r>
            <a:r>
              <a:rPr lang="en-US" altLang="zh-CN" b="0" dirty="0"/>
              <a:t>Y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FF00"/>
                </a:solidFill>
              </a:rPr>
              <a:t>同胚的</a:t>
            </a:r>
            <a:r>
              <a:rPr lang="en-US" altLang="zh-CN" dirty="0"/>
              <a:t>(</a:t>
            </a:r>
            <a:r>
              <a:rPr lang="en-US" altLang="zh-CN" b="0" dirty="0"/>
              <a:t>homeomorphic</a:t>
            </a:r>
            <a:r>
              <a:rPr lang="en-US" altLang="zh-CN" dirty="0"/>
              <a:t>)</a:t>
            </a:r>
            <a:r>
              <a:rPr lang="zh-CN" altLang="en-US" dirty="0"/>
              <a:t>如果存在</a:t>
            </a:r>
            <a:r>
              <a:rPr lang="en-US" altLang="zh-CN" dirty="0"/>
              <a:t>f:  X→Y</a:t>
            </a:r>
            <a:r>
              <a:rPr lang="zh-CN" altLang="en-US" dirty="0"/>
              <a:t>满足</a:t>
            </a:r>
            <a:r>
              <a:rPr lang="en-US" altLang="zh-CN" dirty="0"/>
              <a:t>f</a:t>
            </a:r>
            <a:r>
              <a:rPr lang="zh-CN" altLang="en-US" dirty="0"/>
              <a:t>连续且是双射且</a:t>
            </a:r>
            <a:r>
              <a:rPr lang="en-US" altLang="zh-CN" dirty="0"/>
              <a:t>f</a:t>
            </a:r>
            <a:r>
              <a:rPr lang="zh-CN" altLang="en-US" dirty="0"/>
              <a:t>的逆也连续</a:t>
            </a:r>
            <a:r>
              <a:rPr lang="en-US" altLang="zh-CN" dirty="0"/>
              <a:t>. </a:t>
            </a:r>
            <a:endParaRPr lang="zh-CN" altLang="ru-RU" i="1" dirty="0"/>
          </a:p>
        </p:txBody>
      </p:sp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334963" y="5421313"/>
            <a:ext cx="8275637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(2) </a:t>
            </a:r>
            <a:r>
              <a:rPr lang="zh-CN" altLang="en-US" dirty="0"/>
              <a:t>注意图同胚</a:t>
            </a:r>
            <a:r>
              <a:rPr lang="en-US" altLang="zh-CN" dirty="0"/>
              <a:t>,  </a:t>
            </a:r>
            <a:r>
              <a:rPr lang="zh-CN" altLang="en-US" dirty="0"/>
              <a:t>拓扑空间同胚与图</a:t>
            </a:r>
            <a:r>
              <a:rPr lang="zh-CN" altLang="en-US" dirty="0">
                <a:solidFill>
                  <a:srgbClr val="FFFF00"/>
                </a:solidFill>
              </a:rPr>
              <a:t>同态</a:t>
            </a:r>
            <a:r>
              <a:rPr lang="en-US" altLang="zh-CN" dirty="0"/>
              <a:t>(</a:t>
            </a:r>
            <a:r>
              <a:rPr lang="en-US" altLang="zh-CN" b="0" dirty="0"/>
              <a:t>homomorphic</a:t>
            </a:r>
            <a:r>
              <a:rPr lang="en-US" altLang="zh-CN" dirty="0"/>
              <a:t>)</a:t>
            </a:r>
            <a:r>
              <a:rPr lang="zh-CN" altLang="en-US" dirty="0"/>
              <a:t>的区别</a:t>
            </a:r>
            <a:r>
              <a:rPr lang="en-US" altLang="zh-CN" dirty="0"/>
              <a:t>. </a:t>
            </a:r>
            <a:endParaRPr lang="zh-CN" altLang="ru-RU" i="1" dirty="0"/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600200" y="1454150"/>
            <a:ext cx="1524000" cy="1555750"/>
            <a:chOff x="1824" y="1248"/>
            <a:chExt cx="960" cy="980"/>
          </a:xfrm>
        </p:grpSpPr>
        <p:grpSp>
          <p:nvGrpSpPr>
            <p:cNvPr id="20488" name="Group 32"/>
            <p:cNvGrpSpPr>
              <a:grpSpLocks/>
            </p:cNvGrpSpPr>
            <p:nvPr/>
          </p:nvGrpSpPr>
          <p:grpSpPr bwMode="auto">
            <a:xfrm>
              <a:off x="1824" y="1248"/>
              <a:ext cx="960" cy="688"/>
              <a:chOff x="1824" y="1248"/>
              <a:chExt cx="960" cy="688"/>
            </a:xfrm>
          </p:grpSpPr>
          <p:sp>
            <p:nvSpPr>
              <p:cNvPr id="22539" name="Line 15"/>
              <p:cNvSpPr>
                <a:spLocks noChangeShapeType="1"/>
              </p:cNvSpPr>
              <p:nvPr/>
            </p:nvSpPr>
            <p:spPr bwMode="auto">
              <a:xfrm flipH="1">
                <a:off x="2016" y="1248"/>
                <a:ext cx="288" cy="25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0" name="Line 16"/>
              <p:cNvSpPr>
                <a:spLocks noChangeShapeType="1"/>
              </p:cNvSpPr>
              <p:nvPr/>
            </p:nvSpPr>
            <p:spPr bwMode="auto">
              <a:xfrm>
                <a:off x="2016" y="1498"/>
                <a:ext cx="58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1" name="Line 17"/>
              <p:cNvSpPr>
                <a:spLocks noChangeShapeType="1"/>
              </p:cNvSpPr>
              <p:nvPr/>
            </p:nvSpPr>
            <p:spPr bwMode="auto">
              <a:xfrm>
                <a:off x="2016" y="1936"/>
                <a:ext cx="58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2" name="Line 18"/>
              <p:cNvSpPr>
                <a:spLocks noChangeShapeType="1"/>
              </p:cNvSpPr>
              <p:nvPr/>
            </p:nvSpPr>
            <p:spPr bwMode="auto">
              <a:xfrm flipH="1">
                <a:off x="2016" y="1498"/>
                <a:ext cx="0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3" name="Line 19"/>
              <p:cNvSpPr>
                <a:spLocks noChangeShapeType="1"/>
              </p:cNvSpPr>
              <p:nvPr/>
            </p:nvSpPr>
            <p:spPr bwMode="auto">
              <a:xfrm flipH="1">
                <a:off x="2604" y="1498"/>
                <a:ext cx="0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4" name="Line 20"/>
              <p:cNvSpPr>
                <a:spLocks noChangeShapeType="1"/>
              </p:cNvSpPr>
              <p:nvPr/>
            </p:nvSpPr>
            <p:spPr bwMode="auto">
              <a:xfrm>
                <a:off x="2304" y="1248"/>
                <a:ext cx="300" cy="25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5" name="Line 21"/>
              <p:cNvSpPr>
                <a:spLocks noChangeShapeType="1"/>
              </p:cNvSpPr>
              <p:nvPr/>
            </p:nvSpPr>
            <p:spPr bwMode="auto">
              <a:xfrm>
                <a:off x="2016" y="1498"/>
                <a:ext cx="240" cy="187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prstDash val="dash"/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6" name="Freeform 22"/>
              <p:cNvSpPr>
                <a:spLocks/>
              </p:cNvSpPr>
              <p:nvPr/>
            </p:nvSpPr>
            <p:spPr bwMode="auto">
              <a:xfrm>
                <a:off x="2304" y="1248"/>
                <a:ext cx="480" cy="687"/>
              </a:xfrm>
              <a:custGeom>
                <a:avLst/>
                <a:gdLst>
                  <a:gd name="T0" fmla="*/ 0 w 1200"/>
                  <a:gd name="T1" fmla="*/ 0 h 1716"/>
                  <a:gd name="T2" fmla="*/ 0 w 1200"/>
                  <a:gd name="T3" fmla="*/ 0 h 1716"/>
                  <a:gd name="T4" fmla="*/ 0 w 1200"/>
                  <a:gd name="T5" fmla="*/ 0 h 1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00" h="1716">
                    <a:moveTo>
                      <a:pt x="0" y="0"/>
                    </a:moveTo>
                    <a:cubicBezTo>
                      <a:pt x="480" y="169"/>
                      <a:pt x="960" y="338"/>
                      <a:pt x="1080" y="624"/>
                    </a:cubicBezTo>
                    <a:cubicBezTo>
                      <a:pt x="1200" y="910"/>
                      <a:pt x="780" y="1534"/>
                      <a:pt x="720" y="1716"/>
                    </a:cubicBezTo>
                  </a:path>
                </a:pathLst>
              </a:custGeom>
              <a:noFill/>
              <a:ln w="28575" cmpd="sng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7" name="Freeform 23"/>
              <p:cNvSpPr>
                <a:spLocks/>
              </p:cNvSpPr>
              <p:nvPr/>
            </p:nvSpPr>
            <p:spPr bwMode="auto">
              <a:xfrm>
                <a:off x="1824" y="1248"/>
                <a:ext cx="480" cy="687"/>
              </a:xfrm>
              <a:custGeom>
                <a:avLst/>
                <a:gdLst>
                  <a:gd name="T0" fmla="*/ 0 w 1200"/>
                  <a:gd name="T1" fmla="*/ 0 h 1716"/>
                  <a:gd name="T2" fmla="*/ 0 w 1200"/>
                  <a:gd name="T3" fmla="*/ 0 h 1716"/>
                  <a:gd name="T4" fmla="*/ 0 w 1200"/>
                  <a:gd name="T5" fmla="*/ 0 h 1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00" h="1716">
                    <a:moveTo>
                      <a:pt x="1200" y="0"/>
                    </a:moveTo>
                    <a:cubicBezTo>
                      <a:pt x="720" y="169"/>
                      <a:pt x="240" y="338"/>
                      <a:pt x="120" y="624"/>
                    </a:cubicBezTo>
                    <a:cubicBezTo>
                      <a:pt x="0" y="910"/>
                      <a:pt x="420" y="1534"/>
                      <a:pt x="480" y="1716"/>
                    </a:cubicBezTo>
                  </a:path>
                </a:pathLst>
              </a:custGeom>
              <a:noFill/>
              <a:ln w="28575" cmpd="sng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8" name="Freeform 24"/>
              <p:cNvSpPr>
                <a:spLocks/>
              </p:cNvSpPr>
              <p:nvPr/>
            </p:nvSpPr>
            <p:spPr bwMode="auto">
              <a:xfrm rot="-1493897">
                <a:off x="2090" y="1643"/>
                <a:ext cx="288" cy="69"/>
              </a:xfrm>
              <a:custGeom>
                <a:avLst/>
                <a:gdLst>
                  <a:gd name="T0" fmla="*/ 0 w 720"/>
                  <a:gd name="T1" fmla="*/ 0 h 182"/>
                  <a:gd name="T2" fmla="*/ 0 w 720"/>
                  <a:gd name="T3" fmla="*/ 0 h 182"/>
                  <a:gd name="T4" fmla="*/ 0 w 720"/>
                  <a:gd name="T5" fmla="*/ 0 h 182"/>
                  <a:gd name="T6" fmla="*/ 0 w 720"/>
                  <a:gd name="T7" fmla="*/ 0 h 182"/>
                  <a:gd name="T8" fmla="*/ 0 w 72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0" h="182">
                    <a:moveTo>
                      <a:pt x="0" y="156"/>
                    </a:moveTo>
                    <a:cubicBezTo>
                      <a:pt x="60" y="169"/>
                      <a:pt x="120" y="182"/>
                      <a:pt x="180" y="156"/>
                    </a:cubicBezTo>
                    <a:cubicBezTo>
                      <a:pt x="240" y="130"/>
                      <a:pt x="300" y="0"/>
                      <a:pt x="360" y="0"/>
                    </a:cubicBezTo>
                    <a:cubicBezTo>
                      <a:pt x="420" y="0"/>
                      <a:pt x="480" y="130"/>
                      <a:pt x="540" y="156"/>
                    </a:cubicBezTo>
                    <a:cubicBezTo>
                      <a:pt x="600" y="182"/>
                      <a:pt x="690" y="156"/>
                      <a:pt x="720" y="156"/>
                    </a:cubicBez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810080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49" name="Freeform 25"/>
              <p:cNvSpPr>
                <a:spLocks/>
              </p:cNvSpPr>
              <p:nvPr/>
            </p:nvSpPr>
            <p:spPr bwMode="auto">
              <a:xfrm rot="-1493897">
                <a:off x="2205" y="1720"/>
                <a:ext cx="288" cy="69"/>
              </a:xfrm>
              <a:custGeom>
                <a:avLst/>
                <a:gdLst>
                  <a:gd name="T0" fmla="*/ 0 w 720"/>
                  <a:gd name="T1" fmla="*/ 0 h 182"/>
                  <a:gd name="T2" fmla="*/ 0 w 720"/>
                  <a:gd name="T3" fmla="*/ 0 h 182"/>
                  <a:gd name="T4" fmla="*/ 0 w 720"/>
                  <a:gd name="T5" fmla="*/ 0 h 182"/>
                  <a:gd name="T6" fmla="*/ 0 w 720"/>
                  <a:gd name="T7" fmla="*/ 0 h 182"/>
                  <a:gd name="T8" fmla="*/ 0 w 72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0" h="182">
                    <a:moveTo>
                      <a:pt x="0" y="156"/>
                    </a:moveTo>
                    <a:cubicBezTo>
                      <a:pt x="60" y="169"/>
                      <a:pt x="120" y="182"/>
                      <a:pt x="180" y="156"/>
                    </a:cubicBezTo>
                    <a:cubicBezTo>
                      <a:pt x="240" y="130"/>
                      <a:pt x="300" y="0"/>
                      <a:pt x="360" y="0"/>
                    </a:cubicBezTo>
                    <a:cubicBezTo>
                      <a:pt x="420" y="0"/>
                      <a:pt x="480" y="130"/>
                      <a:pt x="540" y="156"/>
                    </a:cubicBezTo>
                    <a:cubicBezTo>
                      <a:pt x="600" y="182"/>
                      <a:pt x="690" y="156"/>
                      <a:pt x="720" y="156"/>
                    </a:cubicBez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810080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0" name="Freeform 26"/>
              <p:cNvSpPr>
                <a:spLocks/>
              </p:cNvSpPr>
              <p:nvPr/>
            </p:nvSpPr>
            <p:spPr bwMode="auto">
              <a:xfrm rot="-1493897">
                <a:off x="2397" y="1619"/>
                <a:ext cx="72" cy="118"/>
              </a:xfrm>
              <a:custGeom>
                <a:avLst/>
                <a:gdLst>
                  <a:gd name="T0" fmla="*/ 0 w 180"/>
                  <a:gd name="T1" fmla="*/ 0 h 312"/>
                  <a:gd name="T2" fmla="*/ 0 w 180"/>
                  <a:gd name="T3" fmla="*/ 0 h 3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80" h="312">
                    <a:moveTo>
                      <a:pt x="0" y="0"/>
                    </a:moveTo>
                    <a:cubicBezTo>
                      <a:pt x="75" y="130"/>
                      <a:pt x="150" y="260"/>
                      <a:pt x="180" y="312"/>
                    </a:cubicBez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810080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1" name="Freeform 27"/>
              <p:cNvSpPr>
                <a:spLocks/>
              </p:cNvSpPr>
              <p:nvPr/>
            </p:nvSpPr>
            <p:spPr bwMode="auto">
              <a:xfrm rot="-1493897">
                <a:off x="2136" y="1740"/>
                <a:ext cx="72" cy="118"/>
              </a:xfrm>
              <a:custGeom>
                <a:avLst/>
                <a:gdLst>
                  <a:gd name="T0" fmla="*/ 0 w 180"/>
                  <a:gd name="T1" fmla="*/ 0 h 312"/>
                  <a:gd name="T2" fmla="*/ 0 w 180"/>
                  <a:gd name="T3" fmla="*/ 0 h 3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80" h="312">
                    <a:moveTo>
                      <a:pt x="0" y="0"/>
                    </a:moveTo>
                    <a:cubicBezTo>
                      <a:pt x="75" y="130"/>
                      <a:pt x="150" y="260"/>
                      <a:pt x="180" y="312"/>
                    </a:cubicBez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810080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2" name="Line 28"/>
              <p:cNvSpPr>
                <a:spLocks noChangeShapeType="1"/>
              </p:cNvSpPr>
              <p:nvPr/>
            </p:nvSpPr>
            <p:spPr bwMode="auto">
              <a:xfrm>
                <a:off x="2328" y="1747"/>
                <a:ext cx="288" cy="188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prstDash val="dash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n>
                    <a:solidFill>
                      <a:srgbClr val="0070C0"/>
                    </a:solidFill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3" name="Line 29"/>
              <p:cNvSpPr>
                <a:spLocks noChangeShapeType="1"/>
              </p:cNvSpPr>
              <p:nvPr/>
            </p:nvSpPr>
            <p:spPr bwMode="auto">
              <a:xfrm flipV="1">
                <a:off x="2040" y="1787"/>
                <a:ext cx="189" cy="1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4" name="Line 30"/>
              <p:cNvSpPr>
                <a:spLocks noChangeShapeType="1"/>
              </p:cNvSpPr>
              <p:nvPr/>
            </p:nvSpPr>
            <p:spPr bwMode="auto">
              <a:xfrm flipV="1">
                <a:off x="2400" y="1498"/>
                <a:ext cx="216" cy="1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555" name="Freeform 31"/>
              <p:cNvSpPr>
                <a:spLocks/>
              </p:cNvSpPr>
              <p:nvPr/>
            </p:nvSpPr>
            <p:spPr bwMode="auto">
              <a:xfrm rot="20106103">
                <a:off x="2191" y="1690"/>
                <a:ext cx="220" cy="62"/>
              </a:xfrm>
              <a:custGeom>
                <a:avLst/>
                <a:gdLst>
                  <a:gd name="T0" fmla="*/ 0 w 720"/>
                  <a:gd name="T1" fmla="*/ 0 h 182"/>
                  <a:gd name="T2" fmla="*/ 0 w 720"/>
                  <a:gd name="T3" fmla="*/ 0 h 182"/>
                  <a:gd name="T4" fmla="*/ 0 w 720"/>
                  <a:gd name="T5" fmla="*/ 0 h 182"/>
                  <a:gd name="T6" fmla="*/ 0 w 720"/>
                  <a:gd name="T7" fmla="*/ 0 h 182"/>
                  <a:gd name="T8" fmla="*/ 0 w 72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0" h="182">
                    <a:moveTo>
                      <a:pt x="0" y="156"/>
                    </a:moveTo>
                    <a:cubicBezTo>
                      <a:pt x="60" y="169"/>
                      <a:pt x="120" y="182"/>
                      <a:pt x="180" y="156"/>
                    </a:cubicBezTo>
                    <a:cubicBezTo>
                      <a:pt x="240" y="130"/>
                      <a:pt x="300" y="0"/>
                      <a:pt x="360" y="0"/>
                    </a:cubicBezTo>
                    <a:cubicBezTo>
                      <a:pt x="420" y="0"/>
                      <a:pt x="480" y="130"/>
                      <a:pt x="540" y="156"/>
                    </a:cubicBezTo>
                    <a:cubicBezTo>
                      <a:pt x="600" y="182"/>
                      <a:pt x="690" y="156"/>
                      <a:pt x="720" y="156"/>
                    </a:cubicBez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2538" name="Text Box 33"/>
            <p:cNvSpPr txBox="1">
              <a:spLocks noChangeArrowheads="1"/>
            </p:cNvSpPr>
            <p:nvPr/>
          </p:nvSpPr>
          <p:spPr bwMode="auto">
            <a:xfrm>
              <a:off x="1968" y="2016"/>
              <a:ext cx="81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环柄示意图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8" grpId="0" animBg="1"/>
      <p:bldP spid="235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4388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138CC33-04F4-4C37-B019-B0E9CF8ABD2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5075" name="Text Box 35"/>
          <p:cNvSpPr txBox="1">
            <a:spLocks noChangeArrowheads="1"/>
          </p:cNvSpPr>
          <p:nvPr/>
        </p:nvSpPr>
        <p:spPr bwMode="auto">
          <a:xfrm>
            <a:off x="311150" y="906463"/>
            <a:ext cx="8482013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6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不包含交叉帽的曲面称为</a:t>
            </a:r>
            <a:r>
              <a:rPr lang="zh-CN" altLang="en-US" dirty="0" smtClean="0">
                <a:solidFill>
                  <a:srgbClr val="FFFF00"/>
                </a:solidFill>
              </a:rPr>
              <a:t>可定向的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orientable</a:t>
            </a:r>
            <a:r>
              <a:rPr lang="en-US" altLang="zh-CN" dirty="0" smtClean="0"/>
              <a:t>); </a:t>
            </a:r>
            <a:r>
              <a:rPr lang="zh-CN" altLang="en-US" dirty="0" smtClean="0"/>
              <a:t>包含交叉帽的曲面称为</a:t>
            </a:r>
            <a:r>
              <a:rPr lang="zh-CN" altLang="en-US" dirty="0" smtClean="0">
                <a:solidFill>
                  <a:srgbClr val="FFFF00"/>
                </a:solidFill>
              </a:rPr>
              <a:t>不可定向的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non-orientable</a:t>
            </a:r>
            <a:r>
              <a:rPr lang="en-US" altLang="zh-CN" dirty="0" smtClean="0"/>
              <a:t>).</a:t>
            </a:r>
            <a:endParaRPr lang="zh-CN" altLang="el-GR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266700" y="3892550"/>
            <a:ext cx="7772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endParaRPr lang="zh-CN" altLang="ru-RU" i="1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11150" y="3916363"/>
            <a:ext cx="8482013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7</a:t>
            </a:r>
            <a:r>
              <a:rPr lang="en-US" altLang="zh-CN" dirty="0" smtClean="0"/>
              <a:t> </a:t>
            </a:r>
            <a:r>
              <a:rPr lang="zh-CN" altLang="en-US" dirty="0" smtClean="0"/>
              <a:t>曲面∑上包含</a:t>
            </a:r>
            <a:r>
              <a:rPr lang="en-US" altLang="zh-CN" b="0" i="1" dirty="0" smtClean="0"/>
              <a:t>k</a:t>
            </a:r>
            <a:r>
              <a:rPr lang="zh-CN" altLang="en-US" dirty="0" smtClean="0"/>
              <a:t>个环柄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或交叉帽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事实上是</a:t>
            </a:r>
            <a:r>
              <a:rPr lang="en-US" altLang="zh-CN" b="0" dirty="0" smtClean="0"/>
              <a:t>M</a:t>
            </a:r>
            <a:r>
              <a:rPr lang="az-Cyrl-AZ" altLang="zh-CN" b="0" dirty="0" smtClean="0"/>
              <a:t>ӧ</a:t>
            </a:r>
            <a:r>
              <a:rPr lang="en-US" altLang="zh-CN" b="0" dirty="0" err="1" smtClean="0"/>
              <a:t>bius</a:t>
            </a:r>
            <a:r>
              <a:rPr lang="zh-CN" altLang="en-US" dirty="0" smtClean="0"/>
              <a:t>带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的数目</a:t>
            </a:r>
            <a:r>
              <a:rPr lang="en-US" altLang="zh-CN" dirty="0" smtClean="0"/>
              <a:t>,  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FF00"/>
                </a:solidFill>
              </a:rPr>
              <a:t>可定向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FF00"/>
                </a:solidFill>
              </a:rPr>
              <a:t>不可定向亏格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记为</a:t>
            </a:r>
            <a:r>
              <a:rPr lang="en-US" altLang="zh-CN" dirty="0" smtClean="0"/>
              <a:t>:  </a:t>
            </a:r>
            <a:r>
              <a:rPr lang="en-US" altLang="zh-CN" b="0" i="1" dirty="0" smtClean="0"/>
              <a:t>g</a:t>
            </a:r>
            <a:r>
              <a:rPr lang="en-US" altLang="zh-CN" dirty="0" smtClean="0"/>
              <a:t>(</a:t>
            </a:r>
            <a:r>
              <a:rPr lang="zh-CN" altLang="en-US" dirty="0" smtClean="0"/>
              <a:t>∑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宋体" panose="02010600030101010101" pitchFamily="2" charset="-122"/>
              </a:rPr>
              <a:t>.</a:t>
            </a:r>
            <a:endParaRPr lang="zh-CN" altLang="el-GR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491172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4754563"/>
            <a:ext cx="146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5029200"/>
            <a:ext cx="1881188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40338"/>
            <a:ext cx="16827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77"/>
          <p:cNvSpPr txBox="1">
            <a:spLocks noChangeArrowheads="1"/>
          </p:cNvSpPr>
          <p:nvPr/>
        </p:nvSpPr>
        <p:spPr bwMode="auto">
          <a:xfrm>
            <a:off x="904875" y="6324600"/>
            <a:ext cx="650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g=0</a:t>
            </a:r>
            <a:endParaRPr lang="zh-CN" altLang="en-US" sz="2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 Box 77"/>
          <p:cNvSpPr txBox="1">
            <a:spLocks noChangeArrowheads="1"/>
          </p:cNvSpPr>
          <p:nvPr/>
        </p:nvSpPr>
        <p:spPr bwMode="auto">
          <a:xfrm>
            <a:off x="2844800" y="6340475"/>
            <a:ext cx="650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g=1</a:t>
            </a:r>
            <a:endParaRPr lang="zh-CN" altLang="en-US" sz="2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4738688" y="6324600"/>
            <a:ext cx="654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g=2</a:t>
            </a:r>
            <a:endParaRPr lang="zh-CN" altLang="en-US" sz="2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6727825" y="6324600"/>
            <a:ext cx="681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g=3</a:t>
            </a:r>
            <a:endParaRPr lang="zh-CN" altLang="en-US" sz="2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66800" y="1455738"/>
            <a:ext cx="3251200" cy="2460625"/>
            <a:chOff x="1066800" y="1455517"/>
            <a:chExt cx="3251200" cy="2460845"/>
          </a:xfrm>
        </p:grpSpPr>
        <p:pic>
          <p:nvPicPr>
            <p:cNvPr id="2152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455517"/>
              <a:ext cx="32512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77"/>
            <p:cNvSpPr txBox="1">
              <a:spLocks noChangeArrowheads="1"/>
            </p:cNvSpPr>
            <p:nvPr/>
          </p:nvSpPr>
          <p:spPr bwMode="auto">
            <a:xfrm>
              <a:off x="2084388" y="3516276"/>
              <a:ext cx="960437" cy="400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可定向</a:t>
              </a:r>
            </a:p>
          </p:txBody>
        </p:sp>
      </p:grpSp>
      <p:sp>
        <p:nvSpPr>
          <p:cNvPr id="25" name="Text Box 77"/>
          <p:cNvSpPr txBox="1">
            <a:spLocks noChangeArrowheads="1"/>
          </p:cNvSpPr>
          <p:nvPr/>
        </p:nvSpPr>
        <p:spPr bwMode="auto">
          <a:xfrm>
            <a:off x="7396163" y="2695575"/>
            <a:ext cx="128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不可定向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24025"/>
            <a:ext cx="11430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75" grpId="0" animBg="1"/>
      <p:bldP spid="13" grpId="0" animBg="1"/>
      <p:bldP spid="20" grpId="0"/>
      <p:bldP spid="21" grpId="0"/>
      <p:bldP spid="22" grpId="0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7778845-76EC-4E28-892B-B67E1077420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39"/>
          <p:cNvSpPr txBox="1">
            <a:spLocks noChangeArrowheads="1"/>
          </p:cNvSpPr>
          <p:nvPr/>
        </p:nvSpPr>
        <p:spPr bwMode="auto">
          <a:xfrm>
            <a:off x="457200" y="124936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6148" name="Text Box 107"/>
          <p:cNvSpPr txBox="1">
            <a:spLocks noChangeArrowheads="1"/>
          </p:cNvSpPr>
          <p:nvPr/>
        </p:nvSpPr>
        <p:spPr bwMode="auto">
          <a:xfrm>
            <a:off x="457200" y="27733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、平面图的判定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108"/>
          <p:cNvSpPr txBox="1">
            <a:spLocks noChangeArrowheads="1"/>
          </p:cNvSpPr>
          <p:nvPr/>
        </p:nvSpPr>
        <p:spPr bwMode="auto">
          <a:xfrm>
            <a:off x="381000" y="35353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、涉及平面性的不变量</a:t>
            </a:r>
          </a:p>
        </p:txBody>
      </p:sp>
      <p:sp>
        <p:nvSpPr>
          <p:cNvPr id="6150" name="Text Box 119"/>
          <p:cNvSpPr txBox="1">
            <a:spLocks noChangeArrowheads="1"/>
          </p:cNvSpPr>
          <p:nvPr/>
        </p:nvSpPr>
        <p:spPr bwMode="auto">
          <a:xfrm>
            <a:off x="381000" y="2011363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平面图的判定与涉及平面性的不变量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73913" y="632936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CB34775-01B9-4E37-B4C2-6FAF8FCBCA2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20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261938" y="862013"/>
            <a:ext cx="8482012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(1) </a:t>
            </a:r>
            <a:r>
              <a:rPr lang="zh-CN" altLang="en-US"/>
              <a:t>射影平面</a:t>
            </a:r>
            <a:r>
              <a:rPr lang="en-US" altLang="zh-CN"/>
              <a:t>(</a:t>
            </a:r>
            <a:r>
              <a:rPr lang="zh-CN" altLang="en-US"/>
              <a:t>球面粘上一个交叉帽所得</a:t>
            </a:r>
            <a:r>
              <a:rPr lang="en-US" altLang="zh-CN"/>
              <a:t>)</a:t>
            </a:r>
            <a:r>
              <a:rPr lang="zh-CN" altLang="en-US"/>
              <a:t>的亏格为</a:t>
            </a:r>
            <a:r>
              <a:rPr lang="en-US" altLang="zh-CN"/>
              <a:t>1;</a:t>
            </a:r>
            <a:endParaRPr lang="zh-CN" altLang="el-GR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61938" y="2800350"/>
            <a:ext cx="8482012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  </a:t>
            </a:r>
            <a:r>
              <a:rPr lang="en-US" altLang="zh-CN" dirty="0"/>
              <a:t>(2) Klein</a:t>
            </a:r>
            <a:r>
              <a:rPr lang="zh-CN" altLang="en-US" dirty="0"/>
              <a:t>瓶的亏格为</a:t>
            </a:r>
            <a:r>
              <a:rPr lang="en-US" altLang="zh-CN" dirty="0"/>
              <a:t>2.</a:t>
            </a:r>
            <a:endParaRPr lang="zh-CN" altLang="el-GR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261938" y="3277396"/>
            <a:ext cx="8482012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8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可以嵌入的最小亏格的可定向或不可定向曲面的亏格称为</a:t>
            </a:r>
            <a:r>
              <a:rPr lang="zh-CN" altLang="en-US" dirty="0" smtClean="0">
                <a:solidFill>
                  <a:srgbClr val="FFFF00"/>
                </a:solidFill>
              </a:rPr>
              <a:t>图</a:t>
            </a:r>
            <a:r>
              <a:rPr lang="en-US" altLang="zh-CN" dirty="0" smtClean="0">
                <a:solidFill>
                  <a:srgbClr val="FFFF00"/>
                </a:solidFill>
              </a:rPr>
              <a:t>G</a:t>
            </a:r>
            <a:r>
              <a:rPr lang="zh-CN" altLang="en-US" dirty="0" smtClean="0">
                <a:solidFill>
                  <a:srgbClr val="FFFF00"/>
                </a:solidFill>
              </a:rPr>
              <a:t>的可定向或不可定向亏格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记为</a:t>
            </a:r>
            <a:r>
              <a:rPr lang="en-US" altLang="zh-CN" dirty="0" smtClean="0"/>
              <a:t>: </a:t>
            </a:r>
            <a:r>
              <a:rPr lang="en-US" altLang="zh-CN" b="0" i="1" dirty="0" smtClean="0"/>
              <a:t>g</a:t>
            </a:r>
            <a:r>
              <a:rPr lang="en-US" altLang="zh-CN" dirty="0" smtClean="0"/>
              <a:t>(G)</a:t>
            </a:r>
            <a:r>
              <a:rPr lang="en-US" altLang="zh-CN" dirty="0" smtClean="0">
                <a:latin typeface="宋体" panose="02010600030101010101" pitchFamily="2" charset="-122"/>
              </a:rPr>
              <a:t>.</a:t>
            </a:r>
            <a:endParaRPr lang="zh-CN" altLang="el-GR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1" y="1323976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61938" y="4114800"/>
            <a:ext cx="8482012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9 </a:t>
            </a:r>
            <a:r>
              <a:rPr lang="zh-CN" altLang="en-US" dirty="0" smtClean="0"/>
              <a:t>曲面     的欧拉示性数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Euler</a:t>
            </a:r>
            <a:r>
              <a:rPr lang="en-US" altLang="zh-CN" dirty="0" smtClean="0"/>
              <a:t> </a:t>
            </a:r>
            <a:r>
              <a:rPr lang="en-US" altLang="zh-CN" b="0" dirty="0" err="1" smtClean="0"/>
              <a:t>chracteristic</a:t>
            </a:r>
            <a:r>
              <a:rPr lang="en-US" altLang="zh-CN" dirty="0" smtClean="0"/>
              <a:t>)          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:   </a:t>
            </a:r>
            <a:endParaRPr lang="zh-CN" altLang="el-GR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772382"/>
              </p:ext>
            </p:extLst>
          </p:nvPr>
        </p:nvGraphicFramePr>
        <p:xfrm>
          <a:off x="2239963" y="4611688"/>
          <a:ext cx="48450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4" imgW="2298700" imgH="482600" progId="Equation.DSMT4">
                  <p:embed/>
                </p:oleObj>
              </mc:Choice>
              <mc:Fallback>
                <p:oleObj name="Equation" r:id="rId4" imgW="2298700" imgH="482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611688"/>
                        <a:ext cx="4845050" cy="8302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828395"/>
              </p:ext>
            </p:extLst>
          </p:nvPr>
        </p:nvGraphicFramePr>
        <p:xfrm>
          <a:off x="1828800" y="4223546"/>
          <a:ext cx="2952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6" imgW="139639" imgH="152334" progId="Equation.DSMT4">
                  <p:embed/>
                </p:oleObj>
              </mc:Choice>
              <mc:Fallback>
                <p:oleObj name="Equation" r:id="rId6" imgW="139639" imgH="152334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23546"/>
                        <a:ext cx="295275" cy="261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20704"/>
              </p:ext>
            </p:extLst>
          </p:nvPr>
        </p:nvGraphicFramePr>
        <p:xfrm>
          <a:off x="6486525" y="4179888"/>
          <a:ext cx="6683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8" imgW="317225" imgH="203024" progId="Equation.DSMT4">
                  <p:embed/>
                </p:oleObj>
              </mc:Choice>
              <mc:Fallback>
                <p:oleObj name="Equation" r:id="rId8" imgW="317225" imgH="203024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4179888"/>
                        <a:ext cx="668338" cy="349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66700" y="5472113"/>
            <a:ext cx="8477250" cy="1200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K</a:t>
            </a:r>
            <a:r>
              <a:rPr lang="en-US" altLang="zh-CN" baseline="-25000" dirty="0"/>
              <a:t>5</a:t>
            </a:r>
            <a:r>
              <a:rPr lang="zh-CN" altLang="en-US" dirty="0"/>
              <a:t>不可嵌入到平面上</a:t>
            </a:r>
            <a:r>
              <a:rPr lang="en-US" altLang="zh-CN" dirty="0"/>
              <a:t>,  </a:t>
            </a:r>
            <a:r>
              <a:rPr lang="zh-CN" altLang="en-US" dirty="0"/>
              <a:t>所以</a:t>
            </a:r>
            <a:r>
              <a:rPr lang="en-US" altLang="zh-CN" dirty="0"/>
              <a:t>K</a:t>
            </a:r>
            <a:r>
              <a:rPr lang="en-US" altLang="zh-CN" baseline="-25000" dirty="0"/>
              <a:t>5</a:t>
            </a:r>
            <a:r>
              <a:rPr lang="zh-CN" altLang="en-US" dirty="0"/>
              <a:t>的亏格大于</a:t>
            </a:r>
            <a:r>
              <a:rPr lang="en-US" altLang="zh-CN" dirty="0"/>
              <a:t>0. </a:t>
            </a:r>
            <a:r>
              <a:rPr lang="zh-CN" altLang="en-US" dirty="0"/>
              <a:t>但</a:t>
            </a:r>
            <a:r>
              <a:rPr lang="en-US" altLang="zh-CN" dirty="0"/>
              <a:t>K</a:t>
            </a:r>
            <a:r>
              <a:rPr lang="en-US" altLang="zh-CN" baseline="-25000" dirty="0"/>
              <a:t>5</a:t>
            </a:r>
            <a:r>
              <a:rPr lang="zh-CN" altLang="en-US" dirty="0"/>
              <a:t>可以嵌入到环面上</a:t>
            </a:r>
            <a:r>
              <a:rPr lang="en-US" altLang="zh-CN" dirty="0"/>
              <a:t>,  </a:t>
            </a:r>
            <a:r>
              <a:rPr lang="zh-CN" altLang="en-US" dirty="0"/>
              <a:t>所以</a:t>
            </a:r>
            <a:r>
              <a:rPr lang="en-US" altLang="zh-CN" dirty="0"/>
              <a:t>K</a:t>
            </a:r>
            <a:r>
              <a:rPr lang="en-US" altLang="zh-CN" baseline="-25000" dirty="0"/>
              <a:t>5</a:t>
            </a:r>
            <a:r>
              <a:rPr lang="zh-CN" altLang="en-US" dirty="0"/>
              <a:t>的可定向亏格是</a:t>
            </a:r>
            <a:r>
              <a:rPr lang="en-US" altLang="zh-CN" dirty="0"/>
              <a:t>1. K</a:t>
            </a:r>
            <a:r>
              <a:rPr lang="en-US" altLang="zh-CN" baseline="-25000" dirty="0"/>
              <a:t>5</a:t>
            </a:r>
            <a:r>
              <a:rPr lang="zh-CN" altLang="en-US" dirty="0"/>
              <a:t>也可以嵌入到射影平面上</a:t>
            </a:r>
            <a:r>
              <a:rPr lang="en-US" altLang="zh-CN" dirty="0"/>
              <a:t>,  </a:t>
            </a:r>
            <a:r>
              <a:rPr lang="zh-CN" altLang="en-US" dirty="0"/>
              <a:t>所以</a:t>
            </a:r>
            <a:r>
              <a:rPr lang="en-US" altLang="zh-CN" dirty="0"/>
              <a:t>K</a:t>
            </a:r>
            <a:r>
              <a:rPr lang="en-US" altLang="zh-CN" baseline="-25000" dirty="0"/>
              <a:t>5</a:t>
            </a:r>
            <a:r>
              <a:rPr lang="zh-CN" altLang="en-US" dirty="0"/>
              <a:t>的不可定向亏格是</a:t>
            </a:r>
            <a:r>
              <a:rPr lang="en-US" altLang="zh-CN" dirty="0"/>
              <a:t>1.</a:t>
            </a:r>
            <a:endParaRPr lang="zh-CN" altLang="el-GR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4078E1A-9221-4319-B0E7-44E50B6A421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57200" y="5865813"/>
            <a:ext cx="83058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7 </a:t>
            </a:r>
            <a:r>
              <a:rPr lang="zh-CN" altLang="en-US" dirty="0" smtClean="0"/>
              <a:t>设     是图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的在曲面     的</a:t>
            </a:r>
            <a:r>
              <a:rPr lang="zh-CN" altLang="en-US" dirty="0" smtClean="0">
                <a:solidFill>
                  <a:srgbClr val="FFFF00"/>
                </a:solidFill>
              </a:rPr>
              <a:t>胞腔嵌入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cellular embedding</a:t>
            </a:r>
            <a:r>
              <a:rPr lang="en-US" altLang="zh-CN" dirty="0" smtClean="0"/>
              <a:t>), 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:                             .</a:t>
            </a:r>
            <a:endParaRPr lang="zh-CN" altLang="ru-RU" i="1" dirty="0" smtClean="0"/>
          </a:p>
        </p:txBody>
      </p:sp>
      <p:graphicFrame>
        <p:nvGraphicFramePr>
          <p:cNvPr id="2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25760"/>
              </p:ext>
            </p:extLst>
          </p:nvPr>
        </p:nvGraphicFramePr>
        <p:xfrm>
          <a:off x="1009650" y="6291263"/>
          <a:ext cx="21129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3" imgW="1002865" imgH="203112" progId="Equation.DSMT4">
                  <p:embed/>
                </p:oleObj>
              </mc:Choice>
              <mc:Fallback>
                <p:oleObj name="Equation" r:id="rId3" imgW="1002865" imgH="2031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291263"/>
                        <a:ext cx="2112963" cy="349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31280"/>
              </p:ext>
            </p:extLst>
          </p:nvPr>
        </p:nvGraphicFramePr>
        <p:xfrm>
          <a:off x="1719263" y="5892800"/>
          <a:ext cx="3476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5" imgW="164885" imgH="215619" progId="Equation.DSMT4">
                  <p:embed/>
                </p:oleObj>
              </mc:Choice>
              <mc:Fallback>
                <p:oleObj name="Equation" r:id="rId5" imgW="164885" imgH="21561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892800"/>
                        <a:ext cx="347662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1865"/>
              </p:ext>
            </p:extLst>
          </p:nvPr>
        </p:nvGraphicFramePr>
        <p:xfrm>
          <a:off x="4229100" y="5948363"/>
          <a:ext cx="2952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7" imgW="139639" imgH="152334" progId="Equation.DSMT4">
                  <p:embed/>
                </p:oleObj>
              </mc:Choice>
              <mc:Fallback>
                <p:oleObj name="Equation" r:id="rId7" imgW="139639" imgH="152334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5948363"/>
                        <a:ext cx="295275" cy="261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838200"/>
            <a:ext cx="148431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3" y="685800"/>
            <a:ext cx="170338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77"/>
          <p:cNvSpPr txBox="1">
            <a:spLocks noChangeArrowheads="1"/>
          </p:cNvSpPr>
          <p:nvPr/>
        </p:nvSpPr>
        <p:spPr bwMode="auto">
          <a:xfrm>
            <a:off x="2084388" y="2271713"/>
            <a:ext cx="1495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嵌入环面</a:t>
            </a:r>
            <a:endParaRPr lang="zh-CN" altLang="en-US" sz="20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5530850" y="2247900"/>
            <a:ext cx="2032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嵌入射影平面</a:t>
            </a:r>
            <a:endParaRPr lang="zh-CN" altLang="en-US" sz="2000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05100"/>
            <a:ext cx="260191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2728913"/>
            <a:ext cx="252888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7"/>
          <p:cNvSpPr txBox="1">
            <a:spLocks noChangeArrowheads="1"/>
          </p:cNvSpPr>
          <p:nvPr/>
        </p:nvSpPr>
        <p:spPr bwMode="auto">
          <a:xfrm>
            <a:off x="1784350" y="5459413"/>
            <a:ext cx="21351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20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嵌入射影平面</a:t>
            </a:r>
            <a:endParaRPr lang="zh-CN" altLang="en-US" sz="2000" baseline="-250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Box 77"/>
          <p:cNvSpPr txBox="1">
            <a:spLocks noChangeArrowheads="1"/>
          </p:cNvSpPr>
          <p:nvPr/>
        </p:nvSpPr>
        <p:spPr bwMode="auto">
          <a:xfrm>
            <a:off x="5943600" y="5410200"/>
            <a:ext cx="21351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Petersen</a:t>
            </a: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endParaRPr lang="zh-CN" altLang="en-US" sz="2000" baseline="-250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右箭头 3"/>
          <p:cNvSpPr>
            <a:spLocks noChangeArrowheads="1"/>
          </p:cNvSpPr>
          <p:nvPr/>
        </p:nvSpPr>
        <p:spPr bwMode="auto">
          <a:xfrm>
            <a:off x="4229100" y="3943350"/>
            <a:ext cx="762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4178300" y="3408363"/>
            <a:ext cx="863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aseline="-25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/>
      <p:bldP spid="22" grpId="0"/>
      <p:bldP spid="15" grpId="0"/>
      <p:bldP spid="16" grpId="0"/>
      <p:bldP spid="4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58038" y="640715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7FC79AD-6982-41CB-92B9-9B6857754E7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 Box 77"/>
          <p:cNvSpPr txBox="1">
            <a:spLocks noChangeArrowheads="1"/>
          </p:cNvSpPr>
          <p:nvPr/>
        </p:nvSpPr>
        <p:spPr bwMode="auto">
          <a:xfrm>
            <a:off x="1689100" y="3638550"/>
            <a:ext cx="1495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胞腔嵌入</a:t>
            </a:r>
            <a:endParaRPr lang="zh-CN" altLang="en-US" sz="2000" baseline="-250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6172200" y="3638550"/>
            <a:ext cx="1600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非胞腔嵌入</a:t>
            </a:r>
            <a:endParaRPr lang="zh-CN" altLang="en-US" sz="2000" baseline="-250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04800" y="4019550"/>
            <a:ext cx="8534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8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验证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的嵌入满足曲面胞腔嵌入的欧拉公式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63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0375"/>
            <a:ext cx="1981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1730375"/>
            <a:ext cx="197485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435475"/>
            <a:ext cx="148431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4457700"/>
            <a:ext cx="167798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04800" y="5919788"/>
            <a:ext cx="8534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嵌入环面有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嵌入射影平面有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环面和射影平面的亏格都是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所以欧拉公式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定理</a:t>
            </a:r>
            <a:r>
              <a:rPr lang="en-US" altLang="zh-CN" dirty="0" smtClean="0">
                <a:solidFill>
                  <a:srgbClr val="0070C0"/>
                </a:solidFill>
              </a:rPr>
              <a:t>7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均成立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04800" y="900113"/>
            <a:ext cx="853440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en-US"/>
              <a:t>因多面体对应一个连通图</a:t>
            </a:r>
            <a:r>
              <a:rPr lang="en-US" altLang="zh-CN"/>
              <a:t>, </a:t>
            </a:r>
            <a:r>
              <a:rPr lang="zh-CN" altLang="en-US"/>
              <a:t>所以上面恒等式称为一般连通图的欧拉公式</a:t>
            </a:r>
            <a:r>
              <a:rPr lang="en-US" altLang="zh-CN"/>
              <a:t>. (</a:t>
            </a:r>
            <a:r>
              <a:rPr lang="en-US" altLang="zh-CN" b="0"/>
              <a:t>cellular embedding</a:t>
            </a:r>
            <a:r>
              <a:rPr lang="en-US" altLang="zh-CN"/>
              <a:t>: </a:t>
            </a:r>
            <a:r>
              <a:rPr lang="zh-CN" altLang="en-US"/>
              <a:t>每个面都同胚于一个开圆盘</a:t>
            </a:r>
            <a:r>
              <a:rPr lang="en-US" altLang="zh-CN" b="0"/>
              <a:t>).</a:t>
            </a:r>
            <a:endParaRPr lang="zh-CN" altLang="el-GR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58038" y="640715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7FC79AD-6982-41CB-92B9-9B6857754E7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04800" y="990600"/>
            <a:ext cx="8534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9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维超立方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Q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能胞腔嵌入到环面吗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?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04800" y="1453528"/>
            <a:ext cx="853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Q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能嵌入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环面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则由欧拉公式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定理</a:t>
            </a:r>
            <a:r>
              <a:rPr lang="en-US" altLang="zh-CN" dirty="0" smtClean="0">
                <a:solidFill>
                  <a:srgbClr val="0070C0"/>
                </a:solidFill>
              </a:rPr>
              <a:t>7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04800" y="1915193"/>
            <a:ext cx="853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m+f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=0.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04800" y="2376858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f=16.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这说明该嵌入有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事实上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确实存在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Q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的环面嵌入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如下图所示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207855"/>
            <a:ext cx="2438400" cy="2661198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304800" y="5842467"/>
            <a:ext cx="853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Q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不能嵌入平面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这一点容易证明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9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12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EB2F078-F7DA-404F-9EF7-5133FE02C8A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199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    图的厚度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b="0" dirty="0">
                <a:solidFill>
                  <a:srgbClr val="0070C0"/>
                </a:solidFill>
              </a:rPr>
              <a:t>Application in Printed Circuit Board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zh-CN" altLang="el-GR" i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860170" name="Rectangle 10"/>
          <p:cNvSpPr>
            <a:spLocks noChangeArrowheads="1"/>
          </p:cNvSpPr>
          <p:nvPr/>
        </p:nvSpPr>
        <p:spPr bwMode="auto">
          <a:xfrm>
            <a:off x="381000" y="1436688"/>
            <a:ext cx="8275638" cy="8286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10  </a:t>
            </a:r>
            <a:r>
              <a:rPr lang="zh-CN" altLang="en-US" dirty="0" smtClean="0"/>
              <a:t>若图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个可平面子图的并等于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则称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的最小值为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厚度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thickness</a:t>
            </a:r>
            <a:r>
              <a:rPr lang="en-US" altLang="zh-CN" dirty="0" smtClean="0"/>
              <a:t>),  </a:t>
            </a:r>
            <a:r>
              <a:rPr lang="zh-CN" altLang="en-US" dirty="0" smtClean="0"/>
              <a:t>记为         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980901"/>
              </p:ext>
            </p:extLst>
          </p:nvPr>
        </p:nvGraphicFramePr>
        <p:xfrm>
          <a:off x="4143375" y="1873250"/>
          <a:ext cx="5810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3" imgW="355292" imgH="203024" progId="Equation.DSMT4">
                  <p:embed/>
                </p:oleObj>
              </mc:Choice>
              <mc:Fallback>
                <p:oleObj name="Equation" r:id="rId3" imgW="355292" imgH="2030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873250"/>
                        <a:ext cx="581025" cy="322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81000" y="2250392"/>
            <a:ext cx="827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平面图的厚度是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81000" y="2692400"/>
            <a:ext cx="8275638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/>
              <a:t>    厚度为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的图称为</a:t>
            </a:r>
            <a:r>
              <a:rPr lang="zh-CN" altLang="en-US" dirty="0" smtClean="0">
                <a:solidFill>
                  <a:srgbClr val="FFFF00"/>
                </a:solidFill>
              </a:rPr>
              <a:t>双可平面图</a:t>
            </a:r>
            <a:r>
              <a:rPr lang="en-US" altLang="zh-CN" dirty="0" smtClean="0"/>
              <a:t>(</a:t>
            </a:r>
            <a:r>
              <a:rPr lang="en-US" altLang="zh-CN" b="0" dirty="0" err="1" smtClean="0"/>
              <a:t>biplanar</a:t>
            </a:r>
            <a:r>
              <a:rPr lang="en-US" altLang="zh-CN" b="0" dirty="0" smtClean="0"/>
              <a:t> graph</a:t>
            </a:r>
            <a:r>
              <a:rPr lang="en-US" altLang="zh-CN" dirty="0" smtClean="0"/>
              <a:t>).</a:t>
            </a:r>
            <a:endParaRPr lang="zh-CN" altLang="en-US" dirty="0" smtClean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81000" y="3122613"/>
            <a:ext cx="82756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图厚度的研究起源于下面问题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哪些完全图的边可以分解为两个平面图的并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?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381000" y="3879850"/>
            <a:ext cx="8199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讨论了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阶完全图的边不能分解为两个可平面图的并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4830763"/>
            <a:ext cx="388620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81000" y="4368800"/>
            <a:ext cx="82756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10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下图展示了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阶完全图的边分解为两个平面图的并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3" grpId="0"/>
      <p:bldP spid="860170" grpId="0" animBg="1"/>
      <p:bldP spid="17" grpId="0"/>
      <p:bldP spid="18" grpId="0" animBg="1"/>
      <p:bldP spid="11" grpId="0"/>
      <p:bldP spid="12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626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D6D584B-00B3-45F6-AAE9-D5611A3E98B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323850" y="3352800"/>
            <a:ext cx="836295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1962</a:t>
            </a:r>
            <a:r>
              <a:rPr lang="zh-CN" altLang="en-US"/>
              <a:t>年</a:t>
            </a:r>
            <a:r>
              <a:rPr lang="en-US" altLang="zh-CN"/>
              <a:t>,  </a:t>
            </a:r>
            <a:r>
              <a:rPr lang="zh-CN" altLang="en-US"/>
              <a:t>著名图论专家</a:t>
            </a:r>
            <a:r>
              <a:rPr lang="en-US" altLang="zh-CN" b="0"/>
              <a:t>Frank Harary</a:t>
            </a:r>
            <a:r>
              <a:rPr lang="zh-CN" altLang="en-US" b="0"/>
              <a:t>猜想</a:t>
            </a:r>
            <a:r>
              <a:rPr lang="en-US" altLang="zh-CN" b="0"/>
              <a:t>: </a:t>
            </a:r>
            <a:r>
              <a:rPr lang="zh-CN" altLang="en-US" b="0"/>
              <a:t>存在一个</a:t>
            </a:r>
            <a:r>
              <a:rPr lang="en-US" altLang="zh-CN" b="0"/>
              <a:t>9</a:t>
            </a:r>
            <a:r>
              <a:rPr lang="zh-CN" altLang="en-US" b="0"/>
              <a:t>阶图和它的补图都不可平面</a:t>
            </a:r>
            <a:r>
              <a:rPr lang="en-US" altLang="zh-CN" b="0"/>
              <a:t>(</a:t>
            </a:r>
            <a:r>
              <a:rPr lang="zh-CN" altLang="en-US" b="0"/>
              <a:t>对比例</a:t>
            </a:r>
            <a:r>
              <a:rPr lang="en-US" altLang="zh-CN" b="0"/>
              <a:t>4</a:t>
            </a:r>
            <a:r>
              <a:rPr lang="zh-CN" altLang="en-US" b="0"/>
              <a:t>中</a:t>
            </a:r>
            <a:r>
              <a:rPr lang="en-US" altLang="zh-CN" b="0"/>
              <a:t>11</a:t>
            </a:r>
            <a:r>
              <a:rPr lang="zh-CN" altLang="en-US" b="0"/>
              <a:t>阶图</a:t>
            </a:r>
            <a:r>
              <a:rPr lang="en-US" altLang="zh-CN" b="0"/>
              <a:t>). </a:t>
            </a:r>
            <a:r>
              <a:rPr lang="zh-CN" altLang="en-US" b="0"/>
              <a:t>事实上该问题等价于</a:t>
            </a:r>
            <a:r>
              <a:rPr lang="en-US" altLang="zh-CN" b="0"/>
              <a:t>:   </a:t>
            </a:r>
            <a:r>
              <a:rPr lang="en-US" altLang="zh-CN"/>
              <a:t>K</a:t>
            </a:r>
            <a:r>
              <a:rPr lang="en-US" altLang="zh-CN" baseline="-25000"/>
              <a:t>9</a:t>
            </a:r>
            <a:r>
              <a:rPr lang="zh-CN" altLang="en-US" b="0"/>
              <a:t>是否双可平面</a:t>
            </a:r>
            <a:r>
              <a:rPr lang="en-US" altLang="zh-CN" b="0"/>
              <a:t>? (</a:t>
            </a:r>
            <a:r>
              <a:rPr lang="zh-CN" altLang="en-US" b="0"/>
              <a:t>猜想正确</a:t>
            </a:r>
            <a:r>
              <a:rPr lang="en-US" altLang="zh-CN" b="0"/>
              <a:t>, </a:t>
            </a:r>
            <a:r>
              <a:rPr lang="en-US" altLang="zh-CN"/>
              <a:t>K</a:t>
            </a:r>
            <a:r>
              <a:rPr lang="en-US" altLang="zh-CN" baseline="-25000"/>
              <a:t>9</a:t>
            </a:r>
            <a:r>
              <a:rPr lang="zh-CN" altLang="en-US" b="0"/>
              <a:t>的厚度是</a:t>
            </a:r>
            <a:r>
              <a:rPr lang="en-US" altLang="zh-CN" b="0"/>
              <a:t>3)  </a:t>
            </a:r>
            <a:endParaRPr lang="zh-CN" altLang="en-US" b="0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23850" y="4552950"/>
            <a:ext cx="836295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Frank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Harary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(1921–2005),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美国数学家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曾在密歇根大学和新墨西哥州立大学执教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被认为是现代图论的奠基人之一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他是组合数学顶级期刊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Journal of Combinatorial Theory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Journal of Graph Theory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的创刊者之一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第三章学过的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Harary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图正是以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Frank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Harary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命名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390650"/>
            <a:ext cx="57912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400050" y="928688"/>
            <a:ext cx="7886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11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下图所示的一个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8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阶图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自补图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及其补图均是平面的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3D0AB4C-EA81-4D08-833C-99614FEBF52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700" name="Rectangle 20"/>
          <p:cNvSpPr>
            <a:spLocks noChangeArrowheads="1"/>
          </p:cNvSpPr>
          <p:nvPr/>
        </p:nvSpPr>
        <p:spPr bwMode="auto">
          <a:xfrm>
            <a:off x="0" y="2970213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52438" y="990600"/>
            <a:ext cx="8158162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8  </a:t>
            </a:r>
            <a:r>
              <a:rPr lang="en-US" altLang="zh-CN" dirty="0" smtClean="0"/>
              <a:t>(1)(</a:t>
            </a:r>
            <a:r>
              <a:rPr lang="en-US" altLang="zh-CN" b="0" dirty="0" err="1" smtClean="0"/>
              <a:t>Vasak</a:t>
            </a:r>
            <a:r>
              <a:rPr lang="en-US" altLang="zh-CN" b="0" dirty="0" smtClean="0"/>
              <a:t>; </a:t>
            </a:r>
            <a:r>
              <a:rPr lang="en-US" altLang="zh-CN" b="0" dirty="0" err="1" smtClean="0"/>
              <a:t>Aleksee</a:t>
            </a:r>
            <a:r>
              <a:rPr lang="zh-CN" altLang="en-US" b="0" dirty="0" smtClean="0"/>
              <a:t>和</a:t>
            </a:r>
            <a:r>
              <a:rPr lang="en-US" altLang="zh-CN" b="0" dirty="0" err="1" smtClean="0"/>
              <a:t>Gonchakov</a:t>
            </a:r>
            <a:r>
              <a:rPr lang="en-US" altLang="zh-CN" b="0" dirty="0" smtClean="0"/>
              <a:t> 1976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91683"/>
              </p:ext>
            </p:extLst>
          </p:nvPr>
        </p:nvGraphicFramePr>
        <p:xfrm>
          <a:off x="1054100" y="1493838"/>
          <a:ext cx="1660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493838"/>
                        <a:ext cx="1660525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61963" y="2232025"/>
            <a:ext cx="8148637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/>
              <a:t>(2) (</a:t>
            </a:r>
            <a:r>
              <a:rPr lang="en-US" altLang="zh-CN" b="0" dirty="0" err="1" smtClean="0"/>
              <a:t>Beineke</a:t>
            </a:r>
            <a:r>
              <a:rPr lang="en-US" altLang="zh-CN" b="0" dirty="0" smtClean="0"/>
              <a:t>,  </a:t>
            </a:r>
            <a:r>
              <a:rPr lang="en-US" altLang="zh-CN" b="0" dirty="0" err="1" smtClean="0"/>
              <a:t>Harary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 Moon 1964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450850" y="4067175"/>
            <a:ext cx="815975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/>
              <a:t>(3) </a:t>
            </a:r>
            <a:r>
              <a:rPr lang="zh-CN" altLang="en-US" dirty="0" smtClean="0"/>
              <a:t>对任意的简单图</a:t>
            </a:r>
            <a:r>
              <a:rPr lang="en-US" altLang="zh-CN" dirty="0" smtClean="0"/>
              <a:t>G=(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:  </a:t>
            </a:r>
            <a:endParaRPr lang="zh-CN" altLang="en-US" dirty="0" smtClean="0"/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301040"/>
              </p:ext>
            </p:extLst>
          </p:nvPr>
        </p:nvGraphicFramePr>
        <p:xfrm>
          <a:off x="4800600" y="4006057"/>
          <a:ext cx="10795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5" imgW="660113" imgH="393529" progId="Equation.DSMT4">
                  <p:embed/>
                </p:oleObj>
              </mc:Choice>
              <mc:Fallback>
                <p:oleObj name="Equation" r:id="rId5" imgW="660113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06057"/>
                        <a:ext cx="1079500" cy="627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450850" y="4827588"/>
            <a:ext cx="815975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注</a:t>
            </a:r>
            <a:r>
              <a:rPr lang="en-US" altLang="zh-CN"/>
              <a:t>: (1) </a:t>
            </a:r>
            <a:r>
              <a:rPr lang="zh-CN" altLang="en-US"/>
              <a:t>计算给定图的厚度是</a:t>
            </a:r>
            <a:r>
              <a:rPr lang="en-US" altLang="zh-CN"/>
              <a:t>NP-</a:t>
            </a:r>
            <a:r>
              <a:rPr lang="zh-CN" altLang="en-US"/>
              <a:t>困难的</a:t>
            </a:r>
            <a:r>
              <a:rPr lang="en-US" altLang="zh-CN"/>
              <a:t>(</a:t>
            </a:r>
            <a:r>
              <a:rPr lang="zh-CN" altLang="en-US"/>
              <a:t>判断厚度是否为</a:t>
            </a:r>
            <a:r>
              <a:rPr lang="en-US" altLang="zh-CN"/>
              <a:t>2</a:t>
            </a:r>
            <a:r>
              <a:rPr lang="zh-CN" altLang="en-US"/>
              <a:t>是</a:t>
            </a:r>
            <a:r>
              <a:rPr lang="en-US" altLang="zh-CN"/>
              <a:t>NP-</a:t>
            </a:r>
            <a:r>
              <a:rPr lang="zh-CN" altLang="en-US"/>
              <a:t>完全的</a:t>
            </a:r>
            <a:r>
              <a:rPr lang="en-US" altLang="zh-CN"/>
              <a:t>).</a:t>
            </a:r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50850" y="5722938"/>
            <a:ext cx="8159750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(2) </a:t>
            </a:r>
            <a:r>
              <a:rPr lang="zh-CN" altLang="en-US"/>
              <a:t>印刷电路板的厚度与对应图的厚度有直接的关系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461963" y="1590675"/>
            <a:ext cx="814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       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除了          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452438" y="3078163"/>
            <a:ext cx="8158162" cy="8286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/>
              <a:t>                                         ,  </a:t>
            </a:r>
            <a:r>
              <a:rPr lang="zh-CN" altLang="en-US" dirty="0" smtClean="0"/>
              <a:t>除了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均为奇数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m</a:t>
            </a:r>
            <a:r>
              <a:rPr lang="en-US" altLang="zh-CN" dirty="0" err="1" smtClean="0">
                <a:latin typeface="+mn-lt"/>
              </a:rPr>
              <a:t>≤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存在一个偶数</a:t>
            </a:r>
            <a:r>
              <a:rPr lang="en-US" altLang="zh-CN" dirty="0" smtClean="0"/>
              <a:t> r </a:t>
            </a:r>
            <a:r>
              <a:rPr lang="zh-CN" altLang="en-US" dirty="0" smtClean="0"/>
              <a:t>使得                                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038509"/>
              </p:ext>
            </p:extLst>
          </p:nvPr>
        </p:nvGraphicFramePr>
        <p:xfrm>
          <a:off x="2719388" y="3492500"/>
          <a:ext cx="23463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7" imgW="1435100" imgH="254000" progId="Equation.DSMT4">
                  <p:embed/>
                </p:oleObj>
              </mc:Choice>
              <mc:Fallback>
                <p:oleObj name="Equation" r:id="rId7" imgW="1435100" imgH="254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492500"/>
                        <a:ext cx="2346325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28697"/>
              </p:ext>
            </p:extLst>
          </p:nvPr>
        </p:nvGraphicFramePr>
        <p:xfrm>
          <a:off x="3640138" y="1660525"/>
          <a:ext cx="19304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9" imgW="1181100" imgH="228600" progId="Equation.DSMT4">
                  <p:embed/>
                </p:oleObj>
              </mc:Choice>
              <mc:Fallback>
                <p:oleObj name="Equation" r:id="rId9" imgW="11811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1660525"/>
                        <a:ext cx="1930400" cy="3635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35856"/>
              </p:ext>
            </p:extLst>
          </p:nvPr>
        </p:nvGraphicFramePr>
        <p:xfrm>
          <a:off x="1054100" y="2717800"/>
          <a:ext cx="25320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Equation" r:id="rId11" imgW="1549400" imgH="457200" progId="Equation.DSMT4">
                  <p:embed/>
                </p:oleObj>
              </mc:Choice>
              <mc:Fallback>
                <p:oleObj name="Equation" r:id="rId11" imgW="154940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717800"/>
                        <a:ext cx="2532063" cy="727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9" grpId="0" animBg="1"/>
      <p:bldP spid="20" grpId="0" animBg="1"/>
      <p:bldP spid="23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17780" y="6370899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en-US" altLang="zh-CN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26</a:t>
            </a:r>
          </a:p>
        </p:txBody>
      </p:sp>
      <p:sp>
        <p:nvSpPr>
          <p:cNvPr id="862221" name="Rectangle 13"/>
          <p:cNvSpPr>
            <a:spLocks noChangeArrowheads="1"/>
          </p:cNvSpPr>
          <p:nvPr/>
        </p:nvSpPr>
        <p:spPr bwMode="auto">
          <a:xfrm>
            <a:off x="325438" y="1295400"/>
            <a:ext cx="8513762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11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G</a:t>
            </a:r>
            <a:r>
              <a:rPr lang="zh-CN" altLang="en-US" dirty="0" smtClean="0"/>
              <a:t>画在平面上时相交边对的最少数目称为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的交叉数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记为           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graphicFrame>
        <p:nvGraphicFramePr>
          <p:cNvPr id="8622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22911"/>
              </p:ext>
            </p:extLst>
          </p:nvPr>
        </p:nvGraphicFramePr>
        <p:xfrm>
          <a:off x="1066800" y="1722456"/>
          <a:ext cx="7620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4" imgW="304404" imgH="177569" progId="Equation.DSMT4">
                  <p:embed/>
                </p:oleObj>
              </mc:Choice>
              <mc:Fallback>
                <p:oleObj name="Equation" r:id="rId4" imgW="304404" imgH="17756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22456"/>
                        <a:ext cx="762000" cy="341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325438" y="2608263"/>
            <a:ext cx="8513762" cy="1570037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/>
              <a:t>    WWII</a:t>
            </a:r>
            <a:r>
              <a:rPr lang="zh-CN" altLang="en-US" b="0" dirty="0" smtClean="0"/>
              <a:t>期间</a:t>
            </a:r>
            <a:r>
              <a:rPr lang="en-US" altLang="zh-CN" b="0" dirty="0" smtClean="0"/>
              <a:t>(1944),  </a:t>
            </a:r>
            <a:r>
              <a:rPr lang="en-US" altLang="zh-CN" b="0" dirty="0" err="1"/>
              <a:t>Pál</a:t>
            </a:r>
            <a:r>
              <a:rPr lang="en-US" altLang="zh-CN" b="0" dirty="0"/>
              <a:t> </a:t>
            </a:r>
            <a:r>
              <a:rPr lang="en-US" altLang="zh-CN" b="0" dirty="0" err="1"/>
              <a:t>Turán</a:t>
            </a:r>
            <a:r>
              <a:rPr lang="en-US" altLang="zh-CN" b="0" dirty="0"/>
              <a:t>(</a:t>
            </a:r>
            <a:r>
              <a:rPr lang="en-US" altLang="zh-CN" b="0" dirty="0" err="1"/>
              <a:t>Turán</a:t>
            </a:r>
            <a:r>
              <a:rPr lang="zh-CN" altLang="en-US" b="0" dirty="0"/>
              <a:t>定理的发现者</a:t>
            </a:r>
            <a:r>
              <a:rPr lang="en-US" altLang="zh-CN" b="0" dirty="0"/>
              <a:t>)</a:t>
            </a:r>
            <a:r>
              <a:rPr lang="zh-CN" altLang="en-US" b="0" dirty="0"/>
              <a:t>被迫在一个砖厂工作</a:t>
            </a:r>
            <a:r>
              <a:rPr lang="en-US" altLang="zh-CN" b="0" dirty="0"/>
              <a:t>(</a:t>
            </a:r>
            <a:r>
              <a:rPr lang="zh-CN" altLang="en-US" b="0" dirty="0"/>
              <a:t>使用货车把砖从砖窑运到储存地</a:t>
            </a:r>
            <a:r>
              <a:rPr lang="en-US" altLang="zh-CN" b="0" dirty="0"/>
              <a:t>). </a:t>
            </a:r>
            <a:r>
              <a:rPr lang="zh-CN" altLang="en-US" b="0" dirty="0"/>
              <a:t>窑和储存地之间有固定的路线</a:t>
            </a:r>
            <a:r>
              <a:rPr lang="en-US" altLang="zh-CN" b="0" dirty="0"/>
              <a:t>,  </a:t>
            </a:r>
            <a:r>
              <a:rPr lang="zh-CN" altLang="en-US" b="0" dirty="0"/>
              <a:t>货车经过路线交叉点时效率很低</a:t>
            </a:r>
            <a:r>
              <a:rPr lang="en-US" altLang="zh-CN" b="0" dirty="0"/>
              <a:t>. </a:t>
            </a:r>
            <a:r>
              <a:rPr lang="zh-CN" altLang="en-US" b="0" dirty="0"/>
              <a:t>问题</a:t>
            </a:r>
            <a:r>
              <a:rPr lang="en-US" altLang="zh-CN" b="0" dirty="0"/>
              <a:t>:   </a:t>
            </a:r>
            <a:r>
              <a:rPr lang="zh-CN" altLang="en-US" b="0" dirty="0"/>
              <a:t>怎么样设计窑</a:t>
            </a:r>
            <a:r>
              <a:rPr lang="en-US" altLang="zh-CN" b="0" dirty="0"/>
              <a:t>,  </a:t>
            </a:r>
            <a:r>
              <a:rPr lang="zh-CN" altLang="en-US" b="0" dirty="0"/>
              <a:t>储存和路线使得交叉点最少</a:t>
            </a:r>
            <a:r>
              <a:rPr lang="en-US" altLang="zh-CN" b="0" dirty="0"/>
              <a:t>?</a:t>
            </a:r>
            <a:endParaRPr lang="en-US" altLang="zh-CN" dirty="0"/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325438" y="828675"/>
            <a:ext cx="837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    图的交叉数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b="0" dirty="0">
                <a:solidFill>
                  <a:srgbClr val="0070C0"/>
                </a:solidFill>
              </a:rPr>
              <a:t>crossing number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zh-CN" altLang="el-GR" i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25438" y="4160083"/>
            <a:ext cx="8375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问题可以建模为求二部图的交叉数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25438" y="2136775"/>
            <a:ext cx="8513762" cy="4619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注</a:t>
            </a:r>
            <a:r>
              <a:rPr lang="en-US" altLang="zh-CN" b="0"/>
              <a:t>: </a:t>
            </a:r>
            <a:r>
              <a:rPr lang="zh-CN" altLang="en-US" b="0"/>
              <a:t>一个图是平面图当且仅当其交叉数是</a:t>
            </a:r>
            <a:r>
              <a:rPr lang="en-US" altLang="zh-CN" b="0"/>
              <a:t>0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25438" y="4607336"/>
            <a:ext cx="8513762" cy="46166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FF6600"/>
                </a:solidFill>
              </a:rPr>
              <a:t>Conjecture 9 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Zarankiewicz,1954</a:t>
            </a:r>
            <a:r>
              <a:rPr lang="en-US" altLang="zh-CN" dirty="0" smtClean="0"/>
              <a:t>)                                               . </a:t>
            </a:r>
            <a:endParaRPr lang="en-US" altLang="zh-CN" dirty="0" smtClean="0"/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77077"/>
              </p:ext>
            </p:extLst>
          </p:nvPr>
        </p:nvGraphicFramePr>
        <p:xfrm>
          <a:off x="4800600" y="4562156"/>
          <a:ext cx="3474731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Equation" r:id="rId6" imgW="1473200" imgH="304800" progId="Equation.DSMT4">
                  <p:embed/>
                </p:oleObj>
              </mc:Choice>
              <mc:Fallback>
                <p:oleObj name="Equation" r:id="rId6" imgW="1473200" imgH="304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62156"/>
                        <a:ext cx="3474731" cy="642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25438" y="5314360"/>
            <a:ext cx="8513762" cy="46166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6600"/>
                </a:solidFill>
              </a:rPr>
              <a:t>Conjecture 10 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Guy,1963</a:t>
            </a:r>
            <a:r>
              <a:rPr lang="en-US" altLang="zh-CN" dirty="0" smtClean="0"/>
              <a:t>)                                             , </a:t>
            </a:r>
            <a:r>
              <a:rPr lang="pt-BR" altLang="zh-CN" b="0" dirty="0"/>
              <a:t>n≤</a:t>
            </a:r>
            <a:r>
              <a:rPr lang="pt-BR" altLang="zh-CN" b="0" dirty="0" smtClean="0"/>
              <a:t>10</a:t>
            </a:r>
            <a:r>
              <a:rPr lang="zh-CN" altLang="en-US" b="0" dirty="0" smtClean="0"/>
              <a:t>成立</a:t>
            </a:r>
            <a:r>
              <a:rPr lang="en-US" altLang="zh-CN" dirty="0" smtClean="0"/>
              <a:t>. </a:t>
            </a:r>
            <a:endParaRPr lang="en-US" altLang="zh-CN" dirty="0" smtClean="0"/>
          </a:p>
        </p:txBody>
      </p:sp>
      <p:graphicFrame>
        <p:nvGraphicFramePr>
          <p:cNvPr id="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64485"/>
              </p:ext>
            </p:extLst>
          </p:nvPr>
        </p:nvGraphicFramePr>
        <p:xfrm>
          <a:off x="3733800" y="5227320"/>
          <a:ext cx="341925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Equation" r:id="rId8" imgW="1600200" imgH="304800" progId="Equation.DSMT4">
                  <p:embed/>
                </p:oleObj>
              </mc:Choice>
              <mc:Fallback>
                <p:oleObj name="Equation" r:id="rId8" imgW="1600200" imgH="304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27320"/>
                        <a:ext cx="3419252" cy="633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25438" y="5869527"/>
            <a:ext cx="8513762" cy="830997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FF6600"/>
                </a:solidFill>
              </a:rPr>
              <a:t>注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当</a:t>
            </a:r>
            <a:r>
              <a:rPr lang="en-US" altLang="zh-CN" b="0" dirty="0" smtClean="0"/>
              <a:t>min{</a:t>
            </a:r>
            <a:r>
              <a:rPr lang="en-US" altLang="zh-CN" b="0" dirty="0" err="1" smtClean="0"/>
              <a:t>m,n</a:t>
            </a:r>
            <a:r>
              <a:rPr lang="en-US" altLang="zh-CN" b="0" dirty="0" smtClean="0"/>
              <a:t>}</a:t>
            </a:r>
            <a:r>
              <a:rPr lang="pt-BR" altLang="zh-CN" b="0" dirty="0" smtClean="0"/>
              <a:t>≤6 (</a:t>
            </a:r>
            <a:r>
              <a:rPr lang="en-US" altLang="zh-CN" b="0" dirty="0" err="1" smtClean="0"/>
              <a:t>Kleitman</a:t>
            </a:r>
            <a:r>
              <a:rPr lang="en-US" altLang="zh-CN" b="0" dirty="0" smtClean="0"/>
              <a:t>, JCT,</a:t>
            </a:r>
            <a:r>
              <a:rPr lang="pt-BR" altLang="zh-CN" b="0" dirty="0" smtClean="0"/>
              <a:t>1970), </a:t>
            </a:r>
            <a:r>
              <a:rPr lang="zh-CN" altLang="en-US" b="0" dirty="0" smtClean="0"/>
              <a:t>以及当</a:t>
            </a:r>
            <a:r>
              <a:rPr lang="pt-BR" altLang="zh-CN" b="0" dirty="0" smtClean="0"/>
              <a:t>7≤m≤8</a:t>
            </a:r>
            <a:r>
              <a:rPr lang="pt-BR" altLang="zh-CN" b="0" dirty="0"/>
              <a:t>, </a:t>
            </a:r>
            <a:r>
              <a:rPr lang="pt-BR" altLang="zh-CN" b="0" dirty="0" smtClean="0"/>
              <a:t>7≤n≤10 (</a:t>
            </a:r>
            <a:r>
              <a:rPr lang="en-US" altLang="zh-CN" b="0" dirty="0"/>
              <a:t>Woodall</a:t>
            </a:r>
            <a:r>
              <a:rPr lang="en-US" altLang="zh-CN" b="0" dirty="0" smtClean="0"/>
              <a:t>, JGT, </a:t>
            </a:r>
            <a:r>
              <a:rPr lang="pt-BR" altLang="zh-CN" b="0" dirty="0" smtClean="0"/>
              <a:t>1993) </a:t>
            </a:r>
            <a:r>
              <a:rPr lang="zh-CN" altLang="en-US" b="0" dirty="0" smtClean="0"/>
              <a:t>时</a:t>
            </a:r>
            <a:r>
              <a:rPr lang="pt-BR" altLang="zh-CN" b="0" dirty="0"/>
              <a:t>C</a:t>
            </a:r>
            <a:r>
              <a:rPr lang="en-US" altLang="zh-CN" b="0" dirty="0" err="1"/>
              <a:t>onj</a:t>
            </a:r>
            <a:r>
              <a:rPr lang="en-US" altLang="zh-CN" b="0" dirty="0"/>
              <a:t>. 9 </a:t>
            </a:r>
            <a:r>
              <a:rPr lang="zh-CN" altLang="en-US" b="0" dirty="0" smtClean="0"/>
              <a:t>已被证明</a:t>
            </a:r>
            <a:r>
              <a:rPr lang="en-US" altLang="zh-CN" b="0" dirty="0" smtClean="0"/>
              <a:t>.</a:t>
            </a:r>
            <a:endParaRPr lang="en-US" altLang="zh-CN" dirty="0" smtClean="0"/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21" grpId="0" animBg="1"/>
      <p:bldP spid="862224" grpId="0" animBg="1"/>
      <p:bldP spid="14" grpId="0"/>
      <p:bldP spid="22" grpId="0"/>
      <p:bldP spid="21" grpId="0" animBg="1"/>
      <p:bldP spid="26" grpId="0" animBg="1"/>
      <p:bldP spid="18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00900" y="638175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en-US" altLang="zh-CN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27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03238" y="2913063"/>
            <a:ext cx="2413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13</a:t>
            </a:r>
            <a:r>
              <a:rPr lang="en-US" altLang="zh-CN" b="0" dirty="0" smtClean="0">
                <a:solidFill>
                  <a:srgbClr val="0070C0"/>
                </a:solidFill>
              </a:rPr>
              <a:t>  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318373"/>
              </p:ext>
            </p:extLst>
          </p:nvPr>
        </p:nvGraphicFramePr>
        <p:xfrm>
          <a:off x="1371600" y="2992438"/>
          <a:ext cx="12620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4" imgW="494870" imgH="177646" progId="Equation.DSMT4">
                  <p:embed/>
                </p:oleObj>
              </mc:Choice>
              <mc:Fallback>
                <p:oleObj name="Equation" r:id="rId4" imgW="494870" imgH="1776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92438"/>
                        <a:ext cx="1262063" cy="346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800600" y="4297363"/>
            <a:ext cx="25146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的一种正好有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个交叉点的画法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3808413"/>
            <a:ext cx="17526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503238" y="3373438"/>
            <a:ext cx="78184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个顶点的平面图最多包含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503238" y="5391150"/>
            <a:ext cx="8093075" cy="830263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注</a:t>
            </a:r>
            <a:r>
              <a:rPr lang="en-US" altLang="zh-CN"/>
              <a:t>: (1) </a:t>
            </a:r>
            <a:r>
              <a:rPr lang="zh-CN" altLang="en-US"/>
              <a:t>求给定图的交叉数是</a:t>
            </a:r>
            <a:r>
              <a:rPr lang="en-US" altLang="zh-CN"/>
              <a:t>NP-</a:t>
            </a:r>
            <a:r>
              <a:rPr lang="zh-CN" altLang="en-US"/>
              <a:t>困难的</a:t>
            </a:r>
            <a:r>
              <a:rPr lang="en-US" altLang="zh-CN"/>
              <a:t>(</a:t>
            </a:r>
            <a:r>
              <a:rPr lang="zh-CN" altLang="en-US"/>
              <a:t>限定在最大度不超过</a:t>
            </a:r>
            <a:r>
              <a:rPr lang="en-US" altLang="zh-CN"/>
              <a:t>3</a:t>
            </a:r>
            <a:r>
              <a:rPr lang="zh-CN" altLang="en-US"/>
              <a:t>的图上是</a:t>
            </a:r>
            <a:r>
              <a:rPr lang="en-US" altLang="zh-CN"/>
              <a:t>NP-</a:t>
            </a:r>
            <a:r>
              <a:rPr lang="zh-CN" altLang="en-US"/>
              <a:t>完全的</a:t>
            </a:r>
            <a:r>
              <a:rPr lang="en-US" altLang="zh-CN"/>
              <a:t>);</a:t>
            </a:r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3238" y="6253163"/>
            <a:ext cx="8093075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     (2) </a:t>
            </a:r>
            <a:r>
              <a:rPr lang="zh-CN" altLang="en-US" dirty="0"/>
              <a:t>交叉数在</a:t>
            </a:r>
            <a:r>
              <a:rPr lang="en-US" altLang="zh-CN" dirty="0"/>
              <a:t>VLSI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数论和</a:t>
            </a:r>
            <a:r>
              <a:rPr lang="zh-CN" altLang="en-US" dirty="0"/>
              <a:t>关联几何中也有应用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06463"/>
            <a:ext cx="1804988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605213" y="1524000"/>
            <a:ext cx="4251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03238" y="895350"/>
            <a:ext cx="4156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12 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Petersen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图的交叉数是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22882"/>
              </p:ext>
            </p:extLst>
          </p:nvPr>
        </p:nvGraphicFramePr>
        <p:xfrm>
          <a:off x="6508750" y="3432175"/>
          <a:ext cx="1263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8" imgW="494870" imgH="177646" progId="Equation.DSMT4">
                  <p:embed/>
                </p:oleObj>
              </mc:Choice>
              <mc:Fallback>
                <p:oleObj name="Equation" r:id="rId8" imgW="494870" imgH="1776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3432175"/>
                        <a:ext cx="1263650" cy="346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26" grpId="0" animBg="1"/>
      <p:bldP spid="16" grpId="0" animBg="1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881B4EE-E31E-4480-9DE5-7248D88EA75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533400" y="1352550"/>
            <a:ext cx="76962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>
                <a:solidFill>
                  <a:srgbClr val="FF6600"/>
                </a:solidFill>
                <a:latin typeface="宋体" panose="02010600030101010101" pitchFamily="2" charset="-122"/>
              </a:rPr>
              <a:t>作业</a:t>
            </a:r>
            <a:endParaRPr lang="zh-CN" altLang="el-GR" sz="44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381000" y="25908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P143---146  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 :  7, 11.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35800" y="629443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3EFC0A0-FE2A-4146-8025-B3A8C3947A3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390" name="Text Box 110"/>
          <p:cNvSpPr txBox="1">
            <a:spLocks noChangeArrowheads="1"/>
          </p:cNvSpPr>
          <p:nvPr/>
        </p:nvSpPr>
        <p:spPr bwMode="auto">
          <a:xfrm>
            <a:off x="441325" y="4665663"/>
            <a:ext cx="8245475" cy="4619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是否存在可平面图的充分必要条件</a:t>
            </a:r>
            <a:r>
              <a:rPr lang="en-US" altLang="zh-CN"/>
              <a:t>? </a:t>
            </a:r>
            <a:endParaRPr lang="zh-CN" altLang="en-US"/>
          </a:p>
        </p:txBody>
      </p:sp>
      <p:sp>
        <p:nvSpPr>
          <p:cNvPr id="609460" name="Text Box 180"/>
          <p:cNvSpPr txBox="1">
            <a:spLocks noChangeArrowheads="1"/>
          </p:cNvSpPr>
          <p:nvPr/>
        </p:nvSpPr>
        <p:spPr bwMode="auto">
          <a:xfrm>
            <a:off x="444500" y="877888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平面图的判定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61" name="Text Box 181"/>
          <p:cNvSpPr txBox="1">
            <a:spLocks noChangeArrowheads="1"/>
          </p:cNvSpPr>
          <p:nvPr/>
        </p:nvSpPr>
        <p:spPr bwMode="auto">
          <a:xfrm>
            <a:off x="444500" y="1466850"/>
            <a:ext cx="82423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在本章第一次课中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我们已经明确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阶以上的具有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条边的简单图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满足如下条件之一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09462" name="Text Box 182"/>
          <p:cNvSpPr txBox="1">
            <a:spLocks noChangeArrowheads="1"/>
          </p:cNvSpPr>
          <p:nvPr/>
        </p:nvSpPr>
        <p:spPr bwMode="auto">
          <a:xfrm>
            <a:off x="444500" y="4202113"/>
            <a:ext cx="824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但上面的条件仅为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不可平面的充分条件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63" name="Text Box 183"/>
          <p:cNvSpPr txBox="1">
            <a:spLocks noChangeArrowheads="1"/>
          </p:cNvSpPr>
          <p:nvPr/>
        </p:nvSpPr>
        <p:spPr bwMode="auto">
          <a:xfrm>
            <a:off x="441325" y="5203825"/>
            <a:ext cx="824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波兰数学家</a:t>
            </a:r>
            <a:r>
              <a:rPr lang="en-US" altLang="zh-CN" b="0" dirty="0">
                <a:solidFill>
                  <a:srgbClr val="C00000"/>
                </a:solidFill>
              </a:rPr>
              <a:t>Kazimierz</a:t>
            </a:r>
            <a:r>
              <a:rPr lang="en-US" altLang="zh-CN" b="0" dirty="0" smtClean="0">
                <a:solidFill>
                  <a:srgbClr val="C00000"/>
                </a:solidFill>
              </a:rPr>
              <a:t> </a:t>
            </a:r>
            <a:r>
              <a:rPr lang="en-US" altLang="zh-CN" b="0" dirty="0" err="1" smtClean="0">
                <a:solidFill>
                  <a:srgbClr val="C00000"/>
                </a:solidFill>
              </a:rPr>
              <a:t>Kuratowski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最早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世纪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给出图的平面性判定充要条件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后来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美国数学家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Whitney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加拿大数学家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我国数学家吴文俊等都给出了不同的充要条件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8" name="Text Box 182"/>
          <p:cNvSpPr txBox="1">
            <a:spLocks noChangeArrowheads="1"/>
          </p:cNvSpPr>
          <p:nvPr/>
        </p:nvSpPr>
        <p:spPr bwMode="auto">
          <a:xfrm>
            <a:off x="444500" y="2300288"/>
            <a:ext cx="8242300" cy="45720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m&gt;3n</a:t>
            </a:r>
            <a:r>
              <a:rPr lang="en-US" altLang="zh-CN">
                <a:cs typeface="Times New Roman" panose="02020603050405020304" pitchFamily="18" charset="0"/>
              </a:rPr>
              <a:t>−</a:t>
            </a:r>
            <a:r>
              <a:rPr lang="en-US" altLang="zh-CN"/>
              <a:t>6;</a:t>
            </a:r>
            <a:endParaRPr lang="zh-CN" altLang="en-US"/>
          </a:p>
        </p:txBody>
      </p:sp>
      <p:sp>
        <p:nvSpPr>
          <p:cNvPr id="9" name="Text Box 182"/>
          <p:cNvSpPr txBox="1">
            <a:spLocks noChangeArrowheads="1"/>
          </p:cNvSpPr>
          <p:nvPr/>
        </p:nvSpPr>
        <p:spPr bwMode="auto">
          <a:xfrm>
            <a:off x="444500" y="2779713"/>
            <a:ext cx="8242300" cy="45720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包含</a:t>
            </a:r>
            <a:r>
              <a:rPr lang="en-US" altLang="zh-CN"/>
              <a:t>K</a:t>
            </a:r>
            <a:r>
              <a:rPr lang="en-US" altLang="zh-CN" baseline="-25000"/>
              <a:t>5</a:t>
            </a:r>
            <a:r>
              <a:rPr lang="zh-CN" altLang="en-US"/>
              <a:t>作为子图</a:t>
            </a:r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10" name="Text Box 182"/>
          <p:cNvSpPr txBox="1">
            <a:spLocks noChangeArrowheads="1"/>
          </p:cNvSpPr>
          <p:nvPr/>
        </p:nvSpPr>
        <p:spPr bwMode="auto">
          <a:xfrm>
            <a:off x="444500" y="3265488"/>
            <a:ext cx="8242300" cy="461962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包含</a:t>
            </a:r>
            <a:r>
              <a:rPr lang="en-US" altLang="zh-CN"/>
              <a:t>K</a:t>
            </a:r>
            <a:r>
              <a:rPr lang="en-US" altLang="zh-CN" baseline="-25000"/>
              <a:t>3, 3</a:t>
            </a:r>
            <a:r>
              <a:rPr lang="zh-CN" altLang="en-US"/>
              <a:t>作为子图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11" name="Text Box 182"/>
          <p:cNvSpPr txBox="1">
            <a:spLocks noChangeArrowheads="1"/>
          </p:cNvSpPr>
          <p:nvPr/>
        </p:nvSpPr>
        <p:spPr bwMode="auto">
          <a:xfrm>
            <a:off x="444500" y="3787775"/>
            <a:ext cx="824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那么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不是平面图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90" grpId="0" animBg="1"/>
      <p:bldP spid="609460" grpId="0"/>
      <p:bldP spid="609461" grpId="0"/>
      <p:bldP spid="609462" grpId="0"/>
      <p:bldP spid="609463" grpId="0"/>
      <p:bldP spid="8" grpId="0" animBg="1"/>
      <p:bldP spid="9" grpId="0" animBg="1"/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AAB4831-2322-46D9-A20A-D826B691F83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30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ADF8913-179C-4FAC-8D3E-256C7213666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7687" name="Text Box 55"/>
          <p:cNvSpPr txBox="1">
            <a:spLocks noChangeArrowheads="1"/>
          </p:cNvSpPr>
          <p:nvPr/>
        </p:nvSpPr>
        <p:spPr bwMode="auto">
          <a:xfrm>
            <a:off x="457200" y="1490663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    相关概念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p:sp>
        <p:nvSpPr>
          <p:cNvPr id="837688" name="Text Box 56"/>
          <p:cNvSpPr txBox="1">
            <a:spLocks noChangeArrowheads="1"/>
          </p:cNvSpPr>
          <p:nvPr/>
        </p:nvSpPr>
        <p:spPr bwMode="auto">
          <a:xfrm>
            <a:off x="457200" y="1981200"/>
            <a:ext cx="8001000" cy="1570038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在图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的边上插入一个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度顶点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使一条边分成两条边</a:t>
            </a:r>
            <a:r>
              <a:rPr lang="en-US" altLang="zh-CN" dirty="0" smtClean="0"/>
              <a:t>,  </a:t>
            </a:r>
            <a:r>
              <a:rPr lang="zh-CN" altLang="en-US" dirty="0" smtClean="0"/>
              <a:t>称将图在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度顶点</a:t>
            </a:r>
            <a:r>
              <a:rPr lang="zh-CN" altLang="en-US" dirty="0" smtClean="0">
                <a:solidFill>
                  <a:srgbClr val="FFFF00"/>
                </a:solidFill>
              </a:rPr>
              <a:t>剖分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subdivision</a:t>
            </a:r>
            <a:r>
              <a:rPr lang="en-US" altLang="zh-CN" dirty="0" smtClean="0"/>
              <a:t>); </a:t>
            </a:r>
            <a:r>
              <a:rPr lang="zh-CN" altLang="en-US" dirty="0" smtClean="0"/>
              <a:t>去掉一个图的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度顶点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使关联它们的两条边合并成一条边</a:t>
            </a:r>
            <a:r>
              <a:rPr lang="en-US" altLang="zh-CN" dirty="0" smtClean="0"/>
              <a:t>,  </a:t>
            </a:r>
            <a:r>
              <a:rPr lang="zh-CN" altLang="en-US" dirty="0" smtClean="0"/>
              <a:t>称将图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度顶点</a:t>
            </a:r>
            <a:r>
              <a:rPr lang="zh-CN" altLang="en-US" dirty="0" smtClean="0">
                <a:solidFill>
                  <a:srgbClr val="FFFF00"/>
                </a:solidFill>
              </a:rPr>
              <a:t>内收缩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contraction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FF00"/>
                </a:solidFill>
              </a:rPr>
              <a:t>简化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simplify</a:t>
            </a:r>
            <a:r>
              <a:rPr lang="en-US" altLang="zh-CN" dirty="0" smtClean="0"/>
              <a:t>).</a:t>
            </a:r>
            <a:endParaRPr lang="zh-CN" altLang="en-US" baseline="-25000" dirty="0" smtClean="0"/>
          </a:p>
        </p:txBody>
      </p:sp>
      <p:grpSp>
        <p:nvGrpSpPr>
          <p:cNvPr id="837724" name="Group 92"/>
          <p:cNvGrpSpPr>
            <a:grpSpLocks/>
          </p:cNvGrpSpPr>
          <p:nvPr/>
        </p:nvGrpSpPr>
        <p:grpSpPr bwMode="auto">
          <a:xfrm>
            <a:off x="1981200" y="3962400"/>
            <a:ext cx="3657600" cy="1066800"/>
            <a:chOff x="1104" y="2736"/>
            <a:chExt cx="2304" cy="672"/>
          </a:xfrm>
        </p:grpSpPr>
        <p:grpSp>
          <p:nvGrpSpPr>
            <p:cNvPr id="7178" name="Group 58"/>
            <p:cNvGrpSpPr>
              <a:grpSpLocks/>
            </p:cNvGrpSpPr>
            <p:nvPr/>
          </p:nvGrpSpPr>
          <p:grpSpPr bwMode="auto">
            <a:xfrm>
              <a:off x="1104" y="2784"/>
              <a:ext cx="576" cy="624"/>
              <a:chOff x="3240" y="12516"/>
              <a:chExt cx="1440" cy="1560"/>
            </a:xfrm>
          </p:grpSpPr>
          <p:sp>
            <p:nvSpPr>
              <p:cNvPr id="8214" name="Line 59"/>
              <p:cNvSpPr>
                <a:spLocks noChangeShapeType="1"/>
              </p:cNvSpPr>
              <p:nvPr/>
            </p:nvSpPr>
            <p:spPr bwMode="auto">
              <a:xfrm flipH="1">
                <a:off x="3240" y="12519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5" name="Line 60"/>
              <p:cNvSpPr>
                <a:spLocks noChangeShapeType="1"/>
              </p:cNvSpPr>
              <p:nvPr/>
            </p:nvSpPr>
            <p:spPr bwMode="auto">
              <a:xfrm>
                <a:off x="3240" y="1329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6" name="Line 61"/>
              <p:cNvSpPr>
                <a:spLocks noChangeShapeType="1"/>
              </p:cNvSpPr>
              <p:nvPr/>
            </p:nvSpPr>
            <p:spPr bwMode="auto">
              <a:xfrm>
                <a:off x="3960" y="1329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7" name="Line 62"/>
              <p:cNvSpPr>
                <a:spLocks noChangeShapeType="1"/>
              </p:cNvSpPr>
              <p:nvPr/>
            </p:nvSpPr>
            <p:spPr bwMode="auto">
              <a:xfrm>
                <a:off x="3960" y="12516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8" name="Line 63"/>
              <p:cNvSpPr>
                <a:spLocks noChangeShapeType="1"/>
              </p:cNvSpPr>
              <p:nvPr/>
            </p:nvSpPr>
            <p:spPr bwMode="auto">
              <a:xfrm>
                <a:off x="3240" y="13296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9" name="Line 64"/>
              <p:cNvSpPr>
                <a:spLocks noChangeShapeType="1"/>
              </p:cNvSpPr>
              <p:nvPr/>
            </p:nvSpPr>
            <p:spPr bwMode="auto">
              <a:xfrm flipH="1">
                <a:off x="3960" y="13296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179" name="Group 65"/>
            <p:cNvGrpSpPr>
              <a:grpSpLocks/>
            </p:cNvGrpSpPr>
            <p:nvPr/>
          </p:nvGrpSpPr>
          <p:grpSpPr bwMode="auto">
            <a:xfrm>
              <a:off x="2832" y="2784"/>
              <a:ext cx="576" cy="624"/>
              <a:chOff x="7560" y="12516"/>
              <a:chExt cx="1440" cy="1560"/>
            </a:xfrm>
          </p:grpSpPr>
          <p:sp>
            <p:nvSpPr>
              <p:cNvPr id="8209" name="Line 66"/>
              <p:cNvSpPr>
                <a:spLocks noChangeShapeType="1"/>
              </p:cNvSpPr>
              <p:nvPr/>
            </p:nvSpPr>
            <p:spPr bwMode="auto">
              <a:xfrm flipH="1">
                <a:off x="7560" y="12519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0" name="Line 67"/>
              <p:cNvSpPr>
                <a:spLocks noChangeShapeType="1"/>
              </p:cNvSpPr>
              <p:nvPr/>
            </p:nvSpPr>
            <p:spPr bwMode="auto">
              <a:xfrm>
                <a:off x="7560" y="13296"/>
                <a:ext cx="14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1" name="Line 68"/>
              <p:cNvSpPr>
                <a:spLocks noChangeShapeType="1"/>
              </p:cNvSpPr>
              <p:nvPr/>
            </p:nvSpPr>
            <p:spPr bwMode="auto">
              <a:xfrm>
                <a:off x="8280" y="12516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2" name="Line 69"/>
              <p:cNvSpPr>
                <a:spLocks noChangeShapeType="1"/>
              </p:cNvSpPr>
              <p:nvPr/>
            </p:nvSpPr>
            <p:spPr bwMode="auto">
              <a:xfrm>
                <a:off x="7560" y="13296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3" name="Line 70"/>
              <p:cNvSpPr>
                <a:spLocks noChangeShapeType="1"/>
              </p:cNvSpPr>
              <p:nvPr/>
            </p:nvSpPr>
            <p:spPr bwMode="auto">
              <a:xfrm flipH="1">
                <a:off x="8280" y="13296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320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207" name="Line 88"/>
            <p:cNvSpPr>
              <a:spLocks noChangeShapeType="1"/>
            </p:cNvSpPr>
            <p:nvPr/>
          </p:nvSpPr>
          <p:spPr bwMode="auto">
            <a:xfrm>
              <a:off x="1728" y="2976"/>
              <a:ext cx="1104" cy="0"/>
            </a:xfrm>
            <a:prstGeom prst="line">
              <a:avLst/>
            </a:prstGeom>
            <a:noFill/>
            <a:ln w="9525">
              <a:solidFill>
                <a:srgbClr val="81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320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8" name="Text Box 90"/>
            <p:cNvSpPr txBox="1">
              <a:spLocks noChangeArrowheads="1"/>
            </p:cNvSpPr>
            <p:nvPr/>
          </p:nvSpPr>
          <p:spPr bwMode="auto">
            <a:xfrm>
              <a:off x="1819" y="2736"/>
              <a:ext cx="1091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zh-CN" altLang="en-US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度顶点内收缩</a:t>
              </a:r>
            </a:p>
          </p:txBody>
        </p:sp>
      </p:grpSp>
      <p:sp>
        <p:nvSpPr>
          <p:cNvPr id="837725" name="Text Box 93"/>
          <p:cNvSpPr txBox="1">
            <a:spLocks noChangeArrowheads="1"/>
          </p:cNvSpPr>
          <p:nvPr/>
        </p:nvSpPr>
        <p:spPr bwMode="auto">
          <a:xfrm>
            <a:off x="457200" y="98901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我们主要介绍波兰数学家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Kuratowski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的结果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457200" y="5486400"/>
            <a:ext cx="8001000" cy="461963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 </a:t>
            </a:r>
            <a:r>
              <a:rPr lang="zh-CN" altLang="en-US" dirty="0" smtClean="0"/>
              <a:t>内</a:t>
            </a:r>
            <a:r>
              <a:rPr lang="zh-CN" altLang="en-US" dirty="0"/>
              <a:t>收缩事实上是一种特殊的收缩运算</a:t>
            </a:r>
            <a:r>
              <a:rPr lang="en-US" altLang="zh-CN" dirty="0"/>
              <a:t>(2</a:t>
            </a:r>
            <a:r>
              <a:rPr lang="zh-CN" altLang="en-US" dirty="0"/>
              <a:t>度点的收缩</a:t>
            </a:r>
            <a:r>
              <a:rPr lang="en-US" altLang="zh-CN" dirty="0"/>
              <a:t>).</a:t>
            </a:r>
            <a:endParaRPr lang="zh-CN" altLang="en-US" baseline="-25000" dirty="0"/>
          </a:p>
        </p:txBody>
      </p:sp>
      <p:sp>
        <p:nvSpPr>
          <p:cNvPr id="28" name="Line 89"/>
          <p:cNvSpPr>
            <a:spLocks noChangeShapeType="1"/>
          </p:cNvSpPr>
          <p:nvPr/>
        </p:nvSpPr>
        <p:spPr bwMode="auto">
          <a:xfrm>
            <a:off x="2971800" y="4800600"/>
            <a:ext cx="1676400" cy="0"/>
          </a:xfrm>
          <a:prstGeom prst="line">
            <a:avLst/>
          </a:prstGeom>
          <a:noFill/>
          <a:ln w="9525">
            <a:solidFill>
              <a:srgbClr val="810080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3116263" y="4848225"/>
            <a:ext cx="1463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剖分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87" grpId="0"/>
      <p:bldP spid="837688" grpId="0" animBg="1"/>
      <p:bldP spid="837725" grpId="0"/>
      <p:bldP spid="27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3745" y="6377152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50F44AC-CC4A-452E-8921-6842506E658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8661" name="Text Box 5"/>
          <p:cNvSpPr txBox="1">
            <a:spLocks noChangeArrowheads="1"/>
          </p:cNvSpPr>
          <p:nvPr/>
        </p:nvSpPr>
        <p:spPr bwMode="auto">
          <a:xfrm>
            <a:off x="360363" y="847726"/>
            <a:ext cx="83058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2 </a:t>
            </a:r>
            <a:r>
              <a:rPr lang="zh-CN" altLang="en-US" dirty="0" smtClean="0"/>
              <a:t>两个图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FF00"/>
                </a:solidFill>
              </a:rPr>
              <a:t>同胚的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homeomorphic</a:t>
            </a:r>
            <a:r>
              <a:rPr lang="en-US" altLang="zh-CN" dirty="0" smtClean="0"/>
              <a:t>),  </a:t>
            </a:r>
            <a:r>
              <a:rPr lang="zh-CN" altLang="en-US" dirty="0" smtClean="0"/>
              <a:t>如果           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或者通过反复剖分和内收缩后能够变成一对同构的图</a:t>
            </a:r>
            <a:r>
              <a:rPr lang="en-US" altLang="zh-CN" dirty="0" smtClean="0"/>
              <a:t>.</a:t>
            </a:r>
            <a:endParaRPr lang="zh-CN" altLang="en-US" baseline="-25000" dirty="0" smtClean="0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3030538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0" y="3497263"/>
            <a:ext cx="1082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0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      </a:t>
            </a:r>
            <a:endParaRPr lang="zh-CN" altLang="en-US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386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15400"/>
              </p:ext>
            </p:extLst>
          </p:nvPr>
        </p:nvGraphicFramePr>
        <p:xfrm>
          <a:off x="7315200" y="928689"/>
          <a:ext cx="781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4" imgW="494870" imgH="215713" progId="Equation.DSMT4">
                  <p:embed/>
                </p:oleObj>
              </mc:Choice>
              <mc:Fallback>
                <p:oleObj name="Equation" r:id="rId4" imgW="494870" imgH="21571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28689"/>
                        <a:ext cx="78105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8709" name="Group 53"/>
          <p:cNvGrpSpPr>
            <a:grpSpLocks/>
          </p:cNvGrpSpPr>
          <p:nvPr/>
        </p:nvGrpSpPr>
        <p:grpSpPr bwMode="auto">
          <a:xfrm>
            <a:off x="2398713" y="2193304"/>
            <a:ext cx="4229100" cy="1331913"/>
            <a:chOff x="960" y="1488"/>
            <a:chExt cx="2664" cy="839"/>
          </a:xfrm>
        </p:grpSpPr>
        <p:grpSp>
          <p:nvGrpSpPr>
            <p:cNvPr id="8205" name="Group 28"/>
            <p:cNvGrpSpPr>
              <a:grpSpLocks/>
            </p:cNvGrpSpPr>
            <p:nvPr/>
          </p:nvGrpSpPr>
          <p:grpSpPr bwMode="auto">
            <a:xfrm>
              <a:off x="960" y="1488"/>
              <a:ext cx="576" cy="624"/>
              <a:chOff x="2520" y="2844"/>
              <a:chExt cx="1440" cy="1560"/>
            </a:xfrm>
          </p:grpSpPr>
          <p:sp>
            <p:nvSpPr>
              <p:cNvPr id="9249" name="Line 29"/>
              <p:cNvSpPr>
                <a:spLocks noChangeShapeType="1"/>
              </p:cNvSpPr>
              <p:nvPr/>
            </p:nvSpPr>
            <p:spPr bwMode="auto">
              <a:xfrm flipH="1">
                <a:off x="2520" y="2846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50" name="Line 30"/>
              <p:cNvSpPr>
                <a:spLocks noChangeShapeType="1"/>
              </p:cNvSpPr>
              <p:nvPr/>
            </p:nvSpPr>
            <p:spPr bwMode="auto">
              <a:xfrm>
                <a:off x="2520" y="3624"/>
                <a:ext cx="144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51" name="Line 31"/>
              <p:cNvSpPr>
                <a:spLocks noChangeShapeType="1"/>
              </p:cNvSpPr>
              <p:nvPr/>
            </p:nvSpPr>
            <p:spPr bwMode="auto">
              <a:xfrm>
                <a:off x="3240" y="2844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52" name="Line 32"/>
              <p:cNvSpPr>
                <a:spLocks noChangeShapeType="1"/>
              </p:cNvSpPr>
              <p:nvPr/>
            </p:nvSpPr>
            <p:spPr bwMode="auto">
              <a:xfrm>
                <a:off x="2520" y="3624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53" name="Line 33"/>
              <p:cNvSpPr>
                <a:spLocks noChangeShapeType="1"/>
              </p:cNvSpPr>
              <p:nvPr/>
            </p:nvSpPr>
            <p:spPr bwMode="auto">
              <a:xfrm flipH="1">
                <a:off x="3240" y="3624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8206" name="Group 34"/>
            <p:cNvGrpSpPr>
              <a:grpSpLocks/>
            </p:cNvGrpSpPr>
            <p:nvPr/>
          </p:nvGrpSpPr>
          <p:grpSpPr bwMode="auto">
            <a:xfrm>
              <a:off x="1968" y="1488"/>
              <a:ext cx="576" cy="624"/>
              <a:chOff x="5040" y="2844"/>
              <a:chExt cx="1440" cy="1560"/>
            </a:xfrm>
          </p:grpSpPr>
          <p:sp>
            <p:nvSpPr>
              <p:cNvPr id="9242" name="Line 35"/>
              <p:cNvSpPr>
                <a:spLocks noChangeShapeType="1"/>
              </p:cNvSpPr>
              <p:nvPr/>
            </p:nvSpPr>
            <p:spPr bwMode="auto">
              <a:xfrm flipH="1">
                <a:off x="5040" y="2846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43" name="Line 36"/>
              <p:cNvSpPr>
                <a:spLocks noChangeShapeType="1"/>
              </p:cNvSpPr>
              <p:nvPr/>
            </p:nvSpPr>
            <p:spPr bwMode="auto">
              <a:xfrm>
                <a:off x="5040" y="3624"/>
                <a:ext cx="54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44" name="Line 37"/>
              <p:cNvSpPr>
                <a:spLocks noChangeShapeType="1"/>
              </p:cNvSpPr>
              <p:nvPr/>
            </p:nvSpPr>
            <p:spPr bwMode="auto">
              <a:xfrm>
                <a:off x="5760" y="2844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45" name="Line 38"/>
              <p:cNvSpPr>
                <a:spLocks noChangeShapeType="1"/>
              </p:cNvSpPr>
              <p:nvPr/>
            </p:nvSpPr>
            <p:spPr bwMode="auto">
              <a:xfrm>
                <a:off x="5040" y="3624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46" name="Line 39"/>
              <p:cNvSpPr>
                <a:spLocks noChangeShapeType="1"/>
              </p:cNvSpPr>
              <p:nvPr/>
            </p:nvSpPr>
            <p:spPr bwMode="auto">
              <a:xfrm flipH="1">
                <a:off x="5760" y="3624"/>
                <a:ext cx="720" cy="7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47" name="Line 40"/>
              <p:cNvSpPr>
                <a:spLocks noChangeShapeType="1"/>
              </p:cNvSpPr>
              <p:nvPr/>
            </p:nvSpPr>
            <p:spPr bwMode="auto">
              <a:xfrm>
                <a:off x="5580" y="3624"/>
                <a:ext cx="36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48" name="Line 41"/>
              <p:cNvSpPr>
                <a:spLocks noChangeShapeType="1"/>
              </p:cNvSpPr>
              <p:nvPr/>
            </p:nvSpPr>
            <p:spPr bwMode="auto">
              <a:xfrm>
                <a:off x="5940" y="3624"/>
                <a:ext cx="54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8207" name="Group 42"/>
            <p:cNvGrpSpPr>
              <a:grpSpLocks/>
            </p:cNvGrpSpPr>
            <p:nvPr/>
          </p:nvGrpSpPr>
          <p:grpSpPr bwMode="auto">
            <a:xfrm>
              <a:off x="3048" y="1490"/>
              <a:ext cx="576" cy="622"/>
              <a:chOff x="7740" y="2847"/>
              <a:chExt cx="1440" cy="1557"/>
            </a:xfrm>
          </p:grpSpPr>
          <p:sp>
            <p:nvSpPr>
              <p:cNvPr id="9235" name="Line 43"/>
              <p:cNvSpPr>
                <a:spLocks noChangeShapeType="1"/>
              </p:cNvSpPr>
              <p:nvPr/>
            </p:nvSpPr>
            <p:spPr bwMode="auto">
              <a:xfrm flipH="1">
                <a:off x="7740" y="2847"/>
                <a:ext cx="720" cy="78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6" name="Line 44"/>
              <p:cNvSpPr>
                <a:spLocks noChangeShapeType="1"/>
              </p:cNvSpPr>
              <p:nvPr/>
            </p:nvSpPr>
            <p:spPr bwMode="auto">
              <a:xfrm>
                <a:off x="7740" y="3623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7" name="Line 45"/>
              <p:cNvSpPr>
                <a:spLocks noChangeShapeType="1"/>
              </p:cNvSpPr>
              <p:nvPr/>
            </p:nvSpPr>
            <p:spPr bwMode="auto">
              <a:xfrm>
                <a:off x="8460" y="2847"/>
                <a:ext cx="300" cy="32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8" name="Line 46"/>
              <p:cNvSpPr>
                <a:spLocks noChangeShapeType="1"/>
              </p:cNvSpPr>
              <p:nvPr/>
            </p:nvSpPr>
            <p:spPr bwMode="auto">
              <a:xfrm>
                <a:off x="7740" y="3623"/>
                <a:ext cx="720" cy="78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39" name="Line 47"/>
              <p:cNvSpPr>
                <a:spLocks noChangeShapeType="1"/>
              </p:cNvSpPr>
              <p:nvPr/>
            </p:nvSpPr>
            <p:spPr bwMode="auto">
              <a:xfrm flipH="1">
                <a:off x="8460" y="3623"/>
                <a:ext cx="720" cy="78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40" name="Line 48"/>
              <p:cNvSpPr>
                <a:spLocks noChangeShapeType="1"/>
              </p:cNvSpPr>
              <p:nvPr/>
            </p:nvSpPr>
            <p:spPr bwMode="auto">
              <a:xfrm>
                <a:off x="8460" y="3623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41" name="Line 49"/>
              <p:cNvSpPr>
                <a:spLocks noChangeShapeType="1"/>
              </p:cNvSpPr>
              <p:nvPr/>
            </p:nvSpPr>
            <p:spPr bwMode="auto">
              <a:xfrm>
                <a:off x="8760" y="3170"/>
                <a:ext cx="420" cy="453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232" name="Text Box 50"/>
            <p:cNvSpPr txBox="1">
              <a:spLocks noChangeArrowheads="1"/>
            </p:cNvSpPr>
            <p:nvPr/>
          </p:nvSpPr>
          <p:spPr bwMode="auto">
            <a:xfrm>
              <a:off x="3235" y="2115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9233" name="Text Box 51"/>
            <p:cNvSpPr txBox="1">
              <a:spLocks noChangeArrowheads="1"/>
            </p:cNvSpPr>
            <p:nvPr/>
          </p:nvSpPr>
          <p:spPr bwMode="auto">
            <a:xfrm>
              <a:off x="2146" y="2115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9234" name="Text Box 52"/>
            <p:cNvSpPr txBox="1">
              <a:spLocks noChangeArrowheads="1"/>
            </p:cNvSpPr>
            <p:nvPr/>
          </p:nvSpPr>
          <p:spPr bwMode="auto">
            <a:xfrm>
              <a:off x="1140" y="2115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16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838710" name="Text Box 54"/>
          <p:cNvSpPr txBox="1">
            <a:spLocks noChangeArrowheads="1"/>
          </p:cNvSpPr>
          <p:nvPr/>
        </p:nvSpPr>
        <p:spPr bwMode="auto">
          <a:xfrm>
            <a:off x="357351" y="1695846"/>
            <a:ext cx="8308811" cy="369332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 wrap="square"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例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,G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是同胚图</a:t>
            </a:r>
            <a:r>
              <a:rPr lang="en-US" altLang="zh-CN" dirty="0" smtClean="0"/>
              <a:t>.</a:t>
            </a:r>
            <a:endParaRPr lang="zh-CN" altLang="en-US" baseline="-25000" dirty="0" smtClean="0"/>
          </a:p>
        </p:txBody>
      </p:sp>
      <p:sp>
        <p:nvSpPr>
          <p:cNvPr id="838711" name="Text Box 55"/>
          <p:cNvSpPr txBox="1">
            <a:spLocks noChangeArrowheads="1"/>
          </p:cNvSpPr>
          <p:nvPr/>
        </p:nvSpPr>
        <p:spPr bwMode="auto">
          <a:xfrm>
            <a:off x="360363" y="3625389"/>
            <a:ext cx="83058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en-US" altLang="zh-CN" dirty="0" smtClean="0"/>
              <a:t>(</a:t>
            </a:r>
            <a:r>
              <a:rPr lang="en-US" altLang="zh-CN" dirty="0"/>
              <a:t>1) </a:t>
            </a:r>
            <a:r>
              <a:rPr lang="zh-CN" altLang="en-US" dirty="0"/>
              <a:t>图的平面性在同胚意义下不变</a:t>
            </a:r>
            <a:r>
              <a:rPr lang="en-US" altLang="zh-CN" dirty="0"/>
              <a:t>;</a:t>
            </a:r>
            <a:endParaRPr lang="zh-CN" altLang="en-US" baseline="-25000" dirty="0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360363" y="5032298"/>
            <a:ext cx="83058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en-US" altLang="zh-CN" dirty="0" smtClean="0"/>
              <a:t>(</a:t>
            </a:r>
            <a:r>
              <a:rPr lang="en-US" altLang="zh-CN" b="0" dirty="0" err="1" smtClean="0"/>
              <a:t>Kuratowski</a:t>
            </a:r>
            <a:r>
              <a:rPr lang="en-US" altLang="zh-CN" b="0" dirty="0" smtClean="0"/>
              <a:t>, 1930</a:t>
            </a:r>
            <a:r>
              <a:rPr lang="en-US" altLang="zh-CN" dirty="0" smtClean="0"/>
              <a:t>)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是可平面的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当且仅当它不含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3, 3</a:t>
            </a:r>
            <a:r>
              <a:rPr lang="zh-CN" altLang="en-US" dirty="0" smtClean="0"/>
              <a:t>同胚的子图</a:t>
            </a:r>
            <a:r>
              <a:rPr lang="en-US" altLang="zh-CN" dirty="0" smtClean="0"/>
              <a:t>.</a:t>
            </a:r>
            <a:endParaRPr lang="zh-CN" altLang="en-US" baseline="-25000" dirty="0" smtClean="0"/>
          </a:p>
        </p:txBody>
      </p:sp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360363" y="4093814"/>
            <a:ext cx="83058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(2) </a:t>
            </a:r>
            <a:r>
              <a:rPr lang="zh-CN" altLang="en-US"/>
              <a:t>判定两个图是否同胚是</a:t>
            </a:r>
            <a:r>
              <a:rPr lang="en-US" altLang="zh-CN"/>
              <a:t>NP</a:t>
            </a:r>
            <a:r>
              <a:rPr lang="zh-CN" altLang="en-US"/>
              <a:t>完全的</a:t>
            </a:r>
            <a:r>
              <a:rPr lang="en-US" altLang="zh-CN"/>
              <a:t>;</a:t>
            </a:r>
            <a:endParaRPr lang="zh-CN" altLang="en-US" baseline="-25000"/>
          </a:p>
        </p:txBody>
      </p:sp>
      <p:sp>
        <p:nvSpPr>
          <p:cNvPr id="38" name="Text Box 55"/>
          <p:cNvSpPr txBox="1">
            <a:spLocks noChangeArrowheads="1"/>
          </p:cNvSpPr>
          <p:nvPr/>
        </p:nvSpPr>
        <p:spPr bwMode="auto">
          <a:xfrm>
            <a:off x="360363" y="4563056"/>
            <a:ext cx="83058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(3) </a:t>
            </a:r>
            <a:r>
              <a:rPr lang="zh-CN" altLang="en-US" dirty="0"/>
              <a:t>图的同胚是等价关系</a:t>
            </a:r>
            <a:r>
              <a:rPr lang="en-US" altLang="zh-CN" dirty="0"/>
              <a:t>.</a:t>
            </a:r>
            <a:endParaRPr lang="zh-CN" altLang="en-US" baseline="-25000" dirty="0"/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352864" y="5874603"/>
            <a:ext cx="8305800" cy="830997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注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上述结论是</a:t>
            </a:r>
            <a:r>
              <a:rPr lang="en-US" altLang="zh-CN" dirty="0" smtClean="0"/>
              <a:t>1965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Harary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Tutte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Kuratowski</a:t>
            </a:r>
            <a:r>
              <a:rPr lang="zh-CN" altLang="en-US" dirty="0" smtClean="0"/>
              <a:t>定理的表述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与</a:t>
            </a:r>
            <a:r>
              <a:rPr lang="en-US" altLang="zh-CN" b="0" dirty="0" smtClean="0"/>
              <a:t>1930</a:t>
            </a:r>
            <a:r>
              <a:rPr lang="zh-CN" altLang="en-US" b="0" dirty="0" smtClean="0"/>
              <a:t>年</a:t>
            </a:r>
            <a:r>
              <a:rPr lang="en-US" altLang="zh-CN" b="0" dirty="0" err="1" smtClean="0"/>
              <a:t>Kuratowski</a:t>
            </a:r>
            <a:r>
              <a:rPr lang="zh-CN" altLang="en-US" b="0" dirty="0" smtClean="0"/>
              <a:t>论文中的表述不同</a:t>
            </a:r>
            <a:r>
              <a:rPr lang="en-US" altLang="zh-CN" b="0" dirty="0" smtClean="0"/>
              <a:t>(</a:t>
            </a:r>
            <a:r>
              <a:rPr lang="zh-CN" altLang="en-US" b="0" dirty="0"/>
              <a:t>亦</a:t>
            </a:r>
            <a:r>
              <a:rPr lang="zh-CN" altLang="en-US" b="0" dirty="0" smtClean="0"/>
              <a:t>未说明充分性</a:t>
            </a:r>
            <a:r>
              <a:rPr lang="en-US" altLang="zh-CN" b="0" dirty="0" smtClean="0"/>
              <a:t>)</a:t>
            </a:r>
            <a:r>
              <a:rPr lang="en-US" altLang="zh-CN" dirty="0" smtClean="0"/>
              <a:t>.</a:t>
            </a:r>
            <a:endParaRPr lang="zh-CN" altLang="en-US" baseline="-25000" dirty="0"/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1" grpId="0" animBg="1"/>
      <p:bldP spid="838710" grpId="0" animBg="1"/>
      <p:bldP spid="838711" grpId="0" animBg="1"/>
      <p:bldP spid="35" grpId="0" animBg="1"/>
      <p:bldP spid="37" grpId="0" animBg="1"/>
      <p:bldP spid="38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3745" y="6377152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50F44AC-CC4A-452E-8921-6842506E658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3030538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0" y="3497263"/>
            <a:ext cx="1082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0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      </a:t>
            </a:r>
            <a:endParaRPr lang="zh-CN" altLang="en-US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914400"/>
            <a:ext cx="2992437" cy="1933575"/>
          </a:xfrm>
          <a:prstGeom prst="rect">
            <a:avLst/>
          </a:prstGeom>
        </p:spPr>
      </p:pic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3733800" y="1585802"/>
            <a:ext cx="4722319" cy="461665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 smtClean="0">
                <a:solidFill>
                  <a:srgbClr val="FF6600"/>
                </a:solidFill>
              </a:rPr>
              <a:t>Kuratowski</a:t>
            </a:r>
            <a:r>
              <a:rPr lang="zh-CN" altLang="en-US" dirty="0" smtClean="0"/>
              <a:t>原始论文中的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3,3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5</a:t>
            </a:r>
            <a:endParaRPr lang="zh-CN" altLang="en-US" baseline="-25000" dirty="0" smtClean="0"/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360363" y="2870102"/>
            <a:ext cx="8477250" cy="1569660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 smtClean="0"/>
              <a:t>著名图论专家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现代图论的奠基者</a:t>
            </a:r>
            <a:r>
              <a:rPr lang="en-US" altLang="zh-CN" b="0" dirty="0" smtClean="0"/>
              <a:t>Frank </a:t>
            </a:r>
            <a:r>
              <a:rPr lang="en-US" altLang="zh-CN" b="0" dirty="0" err="1" smtClean="0"/>
              <a:t>Harary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在</a:t>
            </a:r>
            <a:r>
              <a:rPr lang="en-US" altLang="zh-CN" b="0" dirty="0" smtClean="0"/>
              <a:t>1981</a:t>
            </a:r>
            <a:r>
              <a:rPr lang="zh-CN" altLang="en-US" b="0" dirty="0" smtClean="0"/>
              <a:t>纪念</a:t>
            </a:r>
            <a:r>
              <a:rPr lang="en-US" altLang="zh-CN" b="0" dirty="0" err="1" smtClean="0"/>
              <a:t>Kuratowski</a:t>
            </a:r>
            <a:r>
              <a:rPr lang="zh-CN" altLang="en-US" b="0" dirty="0" smtClean="0"/>
              <a:t>的文章中曾提及他</a:t>
            </a:r>
            <a:r>
              <a:rPr lang="zh-CN" altLang="en-US" b="0" dirty="0"/>
              <a:t>最后一</a:t>
            </a:r>
            <a:r>
              <a:rPr lang="zh-CN" altLang="en-US" b="0" dirty="0" smtClean="0"/>
              <a:t>次见到</a:t>
            </a:r>
            <a:r>
              <a:rPr lang="en-US" altLang="zh-CN" b="0" dirty="0" err="1" smtClean="0"/>
              <a:t>Kuratowski</a:t>
            </a:r>
            <a:r>
              <a:rPr lang="zh-CN" altLang="en-US" b="0" dirty="0" smtClean="0"/>
              <a:t>是在</a:t>
            </a:r>
            <a:r>
              <a:rPr lang="en-US" altLang="zh-CN" b="0" dirty="0" smtClean="0"/>
              <a:t>1973</a:t>
            </a:r>
            <a:r>
              <a:rPr lang="zh-CN" altLang="en-US" b="0" dirty="0" smtClean="0"/>
              <a:t>年</a:t>
            </a:r>
            <a:r>
              <a:rPr lang="en-US" altLang="zh-CN" b="0" dirty="0" smtClean="0"/>
              <a:t>9</a:t>
            </a:r>
            <a:r>
              <a:rPr lang="zh-CN" altLang="en-US" b="0" dirty="0" smtClean="0"/>
              <a:t>月</a:t>
            </a:r>
            <a:r>
              <a:rPr lang="en-US" altLang="zh-CN" b="0" dirty="0" smtClean="0"/>
              <a:t>7-10</a:t>
            </a:r>
            <a:r>
              <a:rPr lang="zh-CN" altLang="en-US" b="0" dirty="0" smtClean="0"/>
              <a:t>日在罗马召开的组合会议期间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他们曾有一段有趣的对话</a:t>
            </a:r>
            <a:r>
              <a:rPr lang="en-US" altLang="zh-CN" b="0" dirty="0" smtClean="0"/>
              <a:t>:</a:t>
            </a:r>
            <a:endParaRPr lang="zh-CN" altLang="en-US" baseline="-25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59408"/>
            <a:ext cx="1764664" cy="23749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13" y="4459408"/>
            <a:ext cx="1864987" cy="2374944"/>
          </a:xfrm>
          <a:prstGeom prst="rect">
            <a:avLst/>
          </a:prstGeom>
        </p:spPr>
      </p:pic>
      <p:sp>
        <p:nvSpPr>
          <p:cNvPr id="44" name="Text Box 54"/>
          <p:cNvSpPr txBox="1">
            <a:spLocks noChangeArrowheads="1"/>
          </p:cNvSpPr>
          <p:nvPr/>
        </p:nvSpPr>
        <p:spPr bwMode="auto">
          <a:xfrm>
            <a:off x="2145664" y="6144086"/>
            <a:ext cx="1752600" cy="461665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 smtClean="0">
                <a:solidFill>
                  <a:srgbClr val="FF6600"/>
                </a:solidFill>
              </a:rPr>
              <a:t>Kuratowski</a:t>
            </a:r>
            <a:endParaRPr lang="zh-CN" altLang="en-US" baseline="-25000" dirty="0" smtClean="0"/>
          </a:p>
        </p:txBody>
      </p:sp>
      <p:sp>
        <p:nvSpPr>
          <p:cNvPr id="45" name="Text Box 54"/>
          <p:cNvSpPr txBox="1">
            <a:spLocks noChangeArrowheads="1"/>
          </p:cNvSpPr>
          <p:nvPr/>
        </p:nvSpPr>
        <p:spPr bwMode="auto">
          <a:xfrm>
            <a:off x="5786157" y="6144087"/>
            <a:ext cx="1195939" cy="461665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 smtClean="0">
                <a:solidFill>
                  <a:srgbClr val="FF6600"/>
                </a:solidFill>
              </a:rPr>
              <a:t>Harary</a:t>
            </a:r>
            <a:endParaRPr lang="zh-CN" altLang="en-US" baseline="-25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59" y="4613822"/>
            <a:ext cx="756880" cy="869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01" y="4613822"/>
            <a:ext cx="756880" cy="869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3754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5DAF9B4-B45C-4649-9C89-EE0EED7E5D3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317259" y="4964637"/>
            <a:ext cx="8477250" cy="1200329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 smtClean="0"/>
              <a:t>(3) </a:t>
            </a:r>
            <a:r>
              <a:rPr lang="en-US" altLang="zh-CN" b="0" dirty="0"/>
              <a:t>Carsten </a:t>
            </a:r>
            <a:r>
              <a:rPr lang="en-US" altLang="zh-CN" b="0" dirty="0" err="1"/>
              <a:t>Thomassen</a:t>
            </a:r>
            <a:r>
              <a:rPr lang="en-US" altLang="zh-CN" b="0" dirty="0"/>
              <a:t> (Editor-in-Chief of JGT</a:t>
            </a:r>
            <a:r>
              <a:rPr lang="zh-CN" altLang="en-US" b="0" dirty="0"/>
              <a:t> </a:t>
            </a:r>
            <a:r>
              <a:rPr lang="en-US" altLang="zh-CN" b="0" dirty="0"/>
              <a:t>since 1989,  Editor of DM,  JCTB,  </a:t>
            </a:r>
            <a:r>
              <a:rPr lang="en-US" altLang="zh-CN" b="0" dirty="0" err="1" smtClean="0"/>
              <a:t>Combinatorica</a:t>
            </a:r>
            <a:r>
              <a:rPr lang="en-US" altLang="zh-CN" b="0" dirty="0" smtClean="0"/>
              <a:t>,  </a:t>
            </a:r>
            <a:r>
              <a:rPr lang="en-US" altLang="zh-CN" b="0" dirty="0"/>
              <a:t>SIAM J. DM; </a:t>
            </a:r>
            <a:r>
              <a:rPr lang="zh-CN" altLang="en-US" b="0" dirty="0"/>
              <a:t>当今著名的拓扑图论</a:t>
            </a:r>
            <a:r>
              <a:rPr lang="zh-CN" altLang="en-US" b="0" dirty="0" smtClean="0"/>
              <a:t>专家</a:t>
            </a:r>
            <a:r>
              <a:rPr lang="en-US" altLang="zh-CN" b="0" dirty="0" smtClean="0"/>
              <a:t>)</a:t>
            </a:r>
            <a:r>
              <a:rPr lang="zh-CN" altLang="en-US" b="0" dirty="0"/>
              <a:t>称此定理是迄今为止最深刻的图论结果之一</a:t>
            </a:r>
            <a:r>
              <a:rPr lang="en-US" altLang="zh-CN" b="0" dirty="0"/>
              <a:t>.</a:t>
            </a:r>
            <a:endParaRPr lang="zh-CN" altLang="en-US" baseline="-25000" dirty="0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17259" y="4489950"/>
            <a:ext cx="8477250" cy="461665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      (2) </a:t>
            </a:r>
            <a:r>
              <a:rPr lang="en-US" altLang="zh-CN" b="0" dirty="0" smtClean="0"/>
              <a:t>K</a:t>
            </a:r>
            <a:r>
              <a:rPr lang="en-US" altLang="zh-CN" b="0" baseline="-25000" dirty="0" smtClean="0"/>
              <a:t>5</a:t>
            </a:r>
            <a:r>
              <a:rPr lang="zh-CN" altLang="en-US" b="0" dirty="0" smtClean="0"/>
              <a:t>中的</a:t>
            </a:r>
            <a:r>
              <a:rPr lang="en-US" altLang="zh-CN" b="0" dirty="0" smtClean="0"/>
              <a:t>K</a:t>
            </a:r>
            <a:r>
              <a:rPr lang="zh-CN" altLang="en-US" b="0" dirty="0" smtClean="0"/>
              <a:t>代表</a:t>
            </a:r>
            <a:r>
              <a:rPr lang="en-US" altLang="zh-CN" b="0" dirty="0" smtClean="0"/>
              <a:t>Kazimierz, K</a:t>
            </a:r>
            <a:r>
              <a:rPr lang="en-US" altLang="zh-CN" b="0" baseline="-25000" dirty="0" smtClean="0"/>
              <a:t>3,3</a:t>
            </a:r>
            <a:r>
              <a:rPr lang="zh-CN" altLang="en-US" b="0" dirty="0" smtClean="0"/>
              <a:t>中</a:t>
            </a:r>
            <a:r>
              <a:rPr lang="zh-CN" altLang="en-US" b="0" dirty="0"/>
              <a:t>的</a:t>
            </a:r>
            <a:r>
              <a:rPr lang="en-US" altLang="zh-CN" b="0" dirty="0"/>
              <a:t>K</a:t>
            </a:r>
            <a:r>
              <a:rPr lang="zh-CN" altLang="en-US" b="0" dirty="0" smtClean="0"/>
              <a:t>代表</a:t>
            </a:r>
            <a:r>
              <a:rPr lang="en-US" altLang="zh-CN" b="0" dirty="0" err="1" smtClean="0"/>
              <a:t>Kuratowski</a:t>
            </a:r>
            <a:r>
              <a:rPr lang="en-US" altLang="zh-CN" b="0" dirty="0" smtClean="0"/>
              <a:t>.</a:t>
            </a:r>
            <a:endParaRPr lang="zh-CN" altLang="en-US" baseline="-25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9" y="1096421"/>
            <a:ext cx="8477250" cy="1860860"/>
          </a:xfrm>
          <a:prstGeom prst="rect">
            <a:avLst/>
          </a:prstGeom>
        </p:spPr>
      </p:pic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17259" y="3276600"/>
            <a:ext cx="8477250" cy="1200329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注</a:t>
            </a:r>
            <a:r>
              <a:rPr lang="en-US" altLang="zh-CN" dirty="0" smtClean="0"/>
              <a:t>: (1) </a:t>
            </a:r>
            <a:r>
              <a:rPr lang="zh-CN" altLang="en-US" dirty="0" smtClean="0"/>
              <a:t>二部图的概念由</a:t>
            </a:r>
            <a:r>
              <a:rPr lang="en-US" altLang="zh-CN" dirty="0" err="1" smtClean="0"/>
              <a:t>König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1914</a:t>
            </a:r>
            <a:r>
              <a:rPr lang="zh-CN" altLang="en-US" dirty="0" smtClean="0"/>
              <a:t>年在巴黎召开的数学哲学大会上提出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而完全图是由</a:t>
            </a:r>
            <a:r>
              <a:rPr lang="en-US" altLang="zh-CN" b="0" dirty="0" smtClean="0"/>
              <a:t>A</a:t>
            </a:r>
            <a:r>
              <a:rPr lang="en-US" altLang="zh-CN" b="0" dirty="0"/>
              <a:t>. </a:t>
            </a:r>
            <a:r>
              <a:rPr lang="en-US" altLang="zh-CN" b="0" dirty="0" smtClean="0"/>
              <a:t>Sainte-</a:t>
            </a:r>
            <a:r>
              <a:rPr lang="en-US" altLang="zh-CN" b="0" dirty="0" err="1" smtClean="0"/>
              <a:t>Laguë</a:t>
            </a:r>
            <a:r>
              <a:rPr lang="zh-CN" altLang="en-US" b="0" dirty="0" smtClean="0"/>
              <a:t>于</a:t>
            </a:r>
            <a:r>
              <a:rPr lang="en-US" altLang="zh-CN" b="0" dirty="0" smtClean="0"/>
              <a:t>1924</a:t>
            </a:r>
            <a:r>
              <a:rPr lang="zh-CN" altLang="en-US" b="0" dirty="0" smtClean="0"/>
              <a:t>年提出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但他们均未给出记号</a:t>
            </a:r>
            <a:r>
              <a:rPr lang="en-US" altLang="zh-CN" b="0" dirty="0" smtClean="0"/>
              <a:t>.</a:t>
            </a:r>
            <a:endParaRPr lang="zh-CN" altLang="en-US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935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30475" y="6535738"/>
            <a:ext cx="913525" cy="297628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F6EF483-77E8-4951-BA67-05BCA9E1DA0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4332289"/>
            <a:ext cx="1082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0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      </a:t>
            </a:r>
            <a:endParaRPr lang="zh-CN" altLang="en-US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40743" name="Group 39"/>
          <p:cNvGrpSpPr>
            <a:grpSpLocks/>
          </p:cNvGrpSpPr>
          <p:nvPr/>
        </p:nvGrpSpPr>
        <p:grpSpPr bwMode="auto">
          <a:xfrm>
            <a:off x="5186363" y="3048000"/>
            <a:ext cx="1641475" cy="1493838"/>
            <a:chOff x="1235" y="816"/>
            <a:chExt cx="1034" cy="941"/>
          </a:xfrm>
        </p:grpSpPr>
        <p:sp>
          <p:nvSpPr>
            <p:cNvPr id="11330" name="Line 20"/>
            <p:cNvSpPr>
              <a:spLocks noChangeShapeType="1"/>
            </p:cNvSpPr>
            <p:nvPr/>
          </p:nvSpPr>
          <p:spPr bwMode="auto">
            <a:xfrm>
              <a:off x="1392" y="816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31" name="Line 21"/>
            <p:cNvSpPr>
              <a:spLocks noChangeShapeType="1"/>
            </p:cNvSpPr>
            <p:nvPr/>
          </p:nvSpPr>
          <p:spPr bwMode="auto">
            <a:xfrm>
              <a:off x="1752" y="816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32" name="Line 22"/>
            <p:cNvSpPr>
              <a:spLocks noChangeShapeType="1"/>
            </p:cNvSpPr>
            <p:nvPr/>
          </p:nvSpPr>
          <p:spPr bwMode="auto">
            <a:xfrm>
              <a:off x="1392" y="816"/>
              <a:ext cx="0" cy="62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33" name="Line 23"/>
            <p:cNvSpPr>
              <a:spLocks noChangeShapeType="1"/>
            </p:cNvSpPr>
            <p:nvPr/>
          </p:nvSpPr>
          <p:spPr bwMode="auto">
            <a:xfrm>
              <a:off x="2112" y="816"/>
              <a:ext cx="0" cy="62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34" name="Line 24"/>
            <p:cNvSpPr>
              <a:spLocks noChangeShapeType="1"/>
            </p:cNvSpPr>
            <p:nvPr/>
          </p:nvSpPr>
          <p:spPr bwMode="auto">
            <a:xfrm>
              <a:off x="1608" y="1065"/>
              <a:ext cx="28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35" name="Line 25"/>
            <p:cNvSpPr>
              <a:spLocks noChangeShapeType="1"/>
            </p:cNvSpPr>
            <p:nvPr/>
          </p:nvSpPr>
          <p:spPr bwMode="auto">
            <a:xfrm>
              <a:off x="1392" y="1439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36" name="Line 26"/>
            <p:cNvSpPr>
              <a:spLocks noChangeShapeType="1"/>
            </p:cNvSpPr>
            <p:nvPr/>
          </p:nvSpPr>
          <p:spPr bwMode="auto">
            <a:xfrm>
              <a:off x="1752" y="1439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37" name="Line 27"/>
            <p:cNvSpPr>
              <a:spLocks noChangeShapeType="1"/>
            </p:cNvSpPr>
            <p:nvPr/>
          </p:nvSpPr>
          <p:spPr bwMode="auto">
            <a:xfrm>
              <a:off x="1392" y="816"/>
              <a:ext cx="504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38" name="Line 28"/>
            <p:cNvSpPr>
              <a:spLocks noChangeShapeType="1"/>
            </p:cNvSpPr>
            <p:nvPr/>
          </p:nvSpPr>
          <p:spPr bwMode="auto">
            <a:xfrm flipV="1">
              <a:off x="1608" y="816"/>
              <a:ext cx="504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39" name="Line 29"/>
            <p:cNvSpPr>
              <a:spLocks noChangeShapeType="1"/>
            </p:cNvSpPr>
            <p:nvPr/>
          </p:nvSpPr>
          <p:spPr bwMode="auto">
            <a:xfrm flipH="1">
              <a:off x="1392" y="1065"/>
              <a:ext cx="216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40" name="Line 30"/>
            <p:cNvSpPr>
              <a:spLocks noChangeShapeType="1"/>
            </p:cNvSpPr>
            <p:nvPr/>
          </p:nvSpPr>
          <p:spPr bwMode="auto">
            <a:xfrm>
              <a:off x="1896" y="1065"/>
              <a:ext cx="216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 Box 36"/>
            <p:cNvSpPr txBox="1">
              <a:spLocks noChangeArrowheads="1"/>
            </p:cNvSpPr>
            <p:nvPr/>
          </p:nvSpPr>
          <p:spPr bwMode="auto">
            <a:xfrm>
              <a:off x="1235" y="1517"/>
              <a:ext cx="10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+mn-lt"/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+mn-lt"/>
                </a:rPr>
                <a:t>2</a:t>
              </a: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</a:rPr>
                <a:t>的一个子图</a:t>
              </a:r>
              <a:endParaRPr lang="zh-CN" altLang="en-US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40741" name="Text Box 37"/>
          <p:cNvSpPr txBox="1">
            <a:spLocks noChangeArrowheads="1"/>
          </p:cNvSpPr>
          <p:nvPr/>
        </p:nvSpPr>
        <p:spPr bwMode="auto">
          <a:xfrm>
            <a:off x="281808" y="450691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对上面子图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度顶点收缩得与之同胚子图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endParaRPr lang="en-US" altLang="zh-CN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0761" name="Text Box 57"/>
          <p:cNvSpPr txBox="1">
            <a:spLocks noChangeArrowheads="1"/>
          </p:cNvSpPr>
          <p:nvPr/>
        </p:nvSpPr>
        <p:spPr bwMode="auto">
          <a:xfrm>
            <a:off x="281807" y="6331089"/>
            <a:ext cx="84834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                               □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40778" name="Group 74"/>
          <p:cNvGrpSpPr>
            <a:grpSpLocks/>
          </p:cNvGrpSpPr>
          <p:nvPr/>
        </p:nvGrpSpPr>
        <p:grpSpPr bwMode="auto">
          <a:xfrm>
            <a:off x="1790700" y="3094038"/>
            <a:ext cx="1143000" cy="1482725"/>
            <a:chOff x="2832" y="864"/>
            <a:chExt cx="720" cy="934"/>
          </a:xfrm>
        </p:grpSpPr>
        <p:sp>
          <p:nvSpPr>
            <p:cNvPr id="11314" name="Line 58"/>
            <p:cNvSpPr>
              <a:spLocks noChangeShapeType="1"/>
            </p:cNvSpPr>
            <p:nvPr/>
          </p:nvSpPr>
          <p:spPr bwMode="auto">
            <a:xfrm>
              <a:off x="2832" y="864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5" name="Line 59"/>
            <p:cNvSpPr>
              <a:spLocks noChangeShapeType="1"/>
            </p:cNvSpPr>
            <p:nvPr/>
          </p:nvSpPr>
          <p:spPr bwMode="auto">
            <a:xfrm>
              <a:off x="3192" y="864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6" name="Line 60"/>
            <p:cNvSpPr>
              <a:spLocks noChangeShapeType="1"/>
            </p:cNvSpPr>
            <p:nvPr/>
          </p:nvSpPr>
          <p:spPr bwMode="auto">
            <a:xfrm>
              <a:off x="2832" y="864"/>
              <a:ext cx="0" cy="62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7" name="Line 61"/>
            <p:cNvSpPr>
              <a:spLocks noChangeShapeType="1"/>
            </p:cNvSpPr>
            <p:nvPr/>
          </p:nvSpPr>
          <p:spPr bwMode="auto">
            <a:xfrm>
              <a:off x="3552" y="864"/>
              <a:ext cx="0" cy="62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8" name="Line 62"/>
            <p:cNvSpPr>
              <a:spLocks noChangeShapeType="1"/>
            </p:cNvSpPr>
            <p:nvPr/>
          </p:nvSpPr>
          <p:spPr bwMode="auto">
            <a:xfrm>
              <a:off x="3048" y="1113"/>
              <a:ext cx="28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9" name="Line 63"/>
            <p:cNvSpPr>
              <a:spLocks noChangeShapeType="1"/>
            </p:cNvSpPr>
            <p:nvPr/>
          </p:nvSpPr>
          <p:spPr bwMode="auto">
            <a:xfrm>
              <a:off x="2832" y="1487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20" name="Line 64"/>
            <p:cNvSpPr>
              <a:spLocks noChangeShapeType="1"/>
            </p:cNvSpPr>
            <p:nvPr/>
          </p:nvSpPr>
          <p:spPr bwMode="auto">
            <a:xfrm>
              <a:off x="3192" y="1487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21" name="Line 65"/>
            <p:cNvSpPr>
              <a:spLocks noChangeShapeType="1"/>
            </p:cNvSpPr>
            <p:nvPr/>
          </p:nvSpPr>
          <p:spPr bwMode="auto">
            <a:xfrm>
              <a:off x="2832" y="864"/>
              <a:ext cx="504" cy="2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22" name="Line 66"/>
            <p:cNvSpPr>
              <a:spLocks noChangeShapeType="1"/>
            </p:cNvSpPr>
            <p:nvPr/>
          </p:nvSpPr>
          <p:spPr bwMode="auto">
            <a:xfrm flipV="1">
              <a:off x="3048" y="864"/>
              <a:ext cx="504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23" name="Line 67"/>
            <p:cNvSpPr>
              <a:spLocks noChangeShapeType="1"/>
            </p:cNvSpPr>
            <p:nvPr/>
          </p:nvSpPr>
          <p:spPr bwMode="auto">
            <a:xfrm flipH="1">
              <a:off x="2832" y="1113"/>
              <a:ext cx="216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24" name="Line 68"/>
            <p:cNvSpPr>
              <a:spLocks noChangeShapeType="1"/>
            </p:cNvSpPr>
            <p:nvPr/>
          </p:nvSpPr>
          <p:spPr bwMode="auto">
            <a:xfrm>
              <a:off x="3336" y="1112"/>
              <a:ext cx="216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25" name="Line 69"/>
            <p:cNvSpPr>
              <a:spLocks noChangeShapeType="1"/>
            </p:cNvSpPr>
            <p:nvPr/>
          </p:nvSpPr>
          <p:spPr bwMode="auto">
            <a:xfrm>
              <a:off x="2832" y="864"/>
              <a:ext cx="216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26" name="Line 70"/>
            <p:cNvSpPr>
              <a:spLocks noChangeShapeType="1"/>
            </p:cNvSpPr>
            <p:nvPr/>
          </p:nvSpPr>
          <p:spPr bwMode="auto">
            <a:xfrm flipH="1">
              <a:off x="3336" y="864"/>
              <a:ext cx="216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27" name="Line 71"/>
            <p:cNvSpPr>
              <a:spLocks noChangeShapeType="1"/>
            </p:cNvSpPr>
            <p:nvPr/>
          </p:nvSpPr>
          <p:spPr bwMode="auto">
            <a:xfrm>
              <a:off x="3048" y="1113"/>
              <a:ext cx="504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28" name="Line 72"/>
            <p:cNvSpPr>
              <a:spLocks noChangeShapeType="1"/>
            </p:cNvSpPr>
            <p:nvPr/>
          </p:nvSpPr>
          <p:spPr bwMode="auto">
            <a:xfrm flipH="1">
              <a:off x="2832" y="1113"/>
              <a:ext cx="504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Text Box 73"/>
            <p:cNvSpPr txBox="1">
              <a:spLocks noChangeArrowheads="1"/>
            </p:cNvSpPr>
            <p:nvPr/>
          </p:nvSpPr>
          <p:spPr bwMode="auto">
            <a:xfrm>
              <a:off x="3068" y="1558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+mn-lt"/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+mn-lt"/>
                </a:rPr>
                <a:t>2</a:t>
              </a:r>
            </a:p>
          </p:txBody>
        </p:sp>
      </p:grpSp>
      <p:sp>
        <p:nvSpPr>
          <p:cNvPr id="48" name="Line 72"/>
          <p:cNvSpPr>
            <a:spLocks noChangeShapeType="1"/>
          </p:cNvSpPr>
          <p:nvPr/>
        </p:nvSpPr>
        <p:spPr bwMode="auto">
          <a:xfrm flipH="1">
            <a:off x="1790700" y="3498850"/>
            <a:ext cx="800100" cy="593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Line 71"/>
          <p:cNvSpPr>
            <a:spLocks noChangeShapeType="1"/>
          </p:cNvSpPr>
          <p:nvPr/>
        </p:nvSpPr>
        <p:spPr bwMode="auto">
          <a:xfrm>
            <a:off x="2133600" y="3489325"/>
            <a:ext cx="800100" cy="593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Line 69"/>
          <p:cNvSpPr>
            <a:spLocks noChangeShapeType="1"/>
          </p:cNvSpPr>
          <p:nvPr/>
        </p:nvSpPr>
        <p:spPr bwMode="auto">
          <a:xfrm>
            <a:off x="1790700" y="3094038"/>
            <a:ext cx="342900" cy="395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Line 70"/>
          <p:cNvSpPr>
            <a:spLocks noChangeShapeType="1"/>
          </p:cNvSpPr>
          <p:nvPr/>
        </p:nvSpPr>
        <p:spPr bwMode="auto">
          <a:xfrm flipH="1">
            <a:off x="2590800" y="3094038"/>
            <a:ext cx="342900" cy="395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3390900" y="3416300"/>
            <a:ext cx="1371600" cy="225425"/>
          </a:xfrm>
          <a:prstGeom prst="rightArrow">
            <a:avLst>
              <a:gd name="adj1" fmla="val 50000"/>
              <a:gd name="adj2" fmla="val 50338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右箭头 52"/>
          <p:cNvSpPr>
            <a:spLocks noChangeArrowheads="1"/>
          </p:cNvSpPr>
          <p:nvPr/>
        </p:nvSpPr>
        <p:spPr bwMode="auto">
          <a:xfrm>
            <a:off x="3314700" y="5487989"/>
            <a:ext cx="1371600" cy="225425"/>
          </a:xfrm>
          <a:prstGeom prst="rightArrow">
            <a:avLst>
              <a:gd name="adj1" fmla="val 50000"/>
              <a:gd name="adj2" fmla="val 50338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514475" y="4887914"/>
            <a:ext cx="1706563" cy="1490663"/>
            <a:chOff x="1514473" y="3489327"/>
            <a:chExt cx="1705791" cy="1490400"/>
          </a:xfrm>
        </p:grpSpPr>
        <p:grpSp>
          <p:nvGrpSpPr>
            <p:cNvPr id="10274" name="Group 56"/>
            <p:cNvGrpSpPr>
              <a:grpSpLocks/>
            </p:cNvGrpSpPr>
            <p:nvPr/>
          </p:nvGrpSpPr>
          <p:grpSpPr bwMode="auto">
            <a:xfrm>
              <a:off x="1790699" y="3707607"/>
              <a:ext cx="1143000" cy="990600"/>
              <a:chOff x="1488" y="2256"/>
              <a:chExt cx="720" cy="624"/>
            </a:xfrm>
          </p:grpSpPr>
          <p:sp>
            <p:nvSpPr>
              <p:cNvPr id="11305" name="Line 43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0" cy="623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06" name="Line 44"/>
              <p:cNvSpPr>
                <a:spLocks noChangeShapeType="1"/>
              </p:cNvSpPr>
              <p:nvPr/>
            </p:nvSpPr>
            <p:spPr bwMode="auto">
              <a:xfrm>
                <a:off x="2208" y="2256"/>
                <a:ext cx="0" cy="623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07" name="Line 45"/>
              <p:cNvSpPr>
                <a:spLocks noChangeShapeType="1"/>
              </p:cNvSpPr>
              <p:nvPr/>
            </p:nvSpPr>
            <p:spPr bwMode="auto">
              <a:xfrm>
                <a:off x="1704" y="2505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08" name="Line 48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504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09" name="Line 49"/>
              <p:cNvSpPr>
                <a:spLocks noChangeShapeType="1"/>
              </p:cNvSpPr>
              <p:nvPr/>
            </p:nvSpPr>
            <p:spPr bwMode="auto">
              <a:xfrm flipV="1">
                <a:off x="1704" y="2256"/>
                <a:ext cx="504" cy="24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10" name="Line 50"/>
              <p:cNvSpPr>
                <a:spLocks noChangeShapeType="1"/>
              </p:cNvSpPr>
              <p:nvPr/>
            </p:nvSpPr>
            <p:spPr bwMode="auto">
              <a:xfrm flipH="1">
                <a:off x="1488" y="2505"/>
                <a:ext cx="216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11" name="Line 51"/>
              <p:cNvSpPr>
                <a:spLocks noChangeShapeType="1"/>
              </p:cNvSpPr>
              <p:nvPr/>
            </p:nvSpPr>
            <p:spPr bwMode="auto">
              <a:xfrm>
                <a:off x="1992" y="2505"/>
                <a:ext cx="216" cy="37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12" name="Line 54"/>
              <p:cNvSpPr>
                <a:spLocks noChangeShapeType="1"/>
              </p:cNvSpPr>
              <p:nvPr/>
            </p:nvSpPr>
            <p:spPr bwMode="auto">
              <a:xfrm>
                <a:off x="1488" y="2880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13" name="Line 55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99" name="Text Box 53"/>
            <p:cNvSpPr txBox="1">
              <a:spLocks noChangeArrowheads="1"/>
            </p:cNvSpPr>
            <p:nvPr/>
          </p:nvSpPr>
          <p:spPr bwMode="auto">
            <a:xfrm>
              <a:off x="1514473" y="3489327"/>
              <a:ext cx="285621" cy="36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0" name="Text Box 53"/>
            <p:cNvSpPr txBox="1">
              <a:spLocks noChangeArrowheads="1"/>
            </p:cNvSpPr>
            <p:nvPr/>
          </p:nvSpPr>
          <p:spPr bwMode="auto">
            <a:xfrm>
              <a:off x="2934643" y="3492501"/>
              <a:ext cx="285621" cy="36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1" name="Text Box 53"/>
            <p:cNvSpPr txBox="1">
              <a:spLocks noChangeArrowheads="1"/>
            </p:cNvSpPr>
            <p:nvPr/>
          </p:nvSpPr>
          <p:spPr bwMode="auto">
            <a:xfrm>
              <a:off x="1873754" y="3871958"/>
              <a:ext cx="285621" cy="369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2" name="Text Box 53"/>
            <p:cNvSpPr txBox="1">
              <a:spLocks noChangeArrowheads="1"/>
            </p:cNvSpPr>
            <p:nvPr/>
          </p:nvSpPr>
          <p:spPr bwMode="auto">
            <a:xfrm>
              <a:off x="2576346" y="3877001"/>
              <a:ext cx="285621" cy="36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3" name="Text Box 53"/>
            <p:cNvSpPr txBox="1">
              <a:spLocks noChangeArrowheads="1"/>
            </p:cNvSpPr>
            <p:nvPr/>
          </p:nvSpPr>
          <p:spPr bwMode="auto">
            <a:xfrm>
              <a:off x="2933056" y="4578160"/>
              <a:ext cx="285621" cy="36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4" name="Text Box 53"/>
            <p:cNvSpPr txBox="1">
              <a:spLocks noChangeArrowheads="1"/>
            </p:cNvSpPr>
            <p:nvPr/>
          </p:nvSpPr>
          <p:spPr bwMode="auto">
            <a:xfrm>
              <a:off x="1514473" y="4609904"/>
              <a:ext cx="285621" cy="36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5213350" y="4808538"/>
            <a:ext cx="2492374" cy="1668462"/>
            <a:chOff x="1652587" y="3377118"/>
            <a:chExt cx="2492377" cy="1668708"/>
          </a:xfrm>
        </p:grpSpPr>
        <p:grpSp>
          <p:nvGrpSpPr>
            <p:cNvPr id="10257" name="Group 56"/>
            <p:cNvGrpSpPr>
              <a:grpSpLocks/>
            </p:cNvGrpSpPr>
            <p:nvPr/>
          </p:nvGrpSpPr>
          <p:grpSpPr bwMode="auto">
            <a:xfrm>
              <a:off x="1789113" y="3696497"/>
              <a:ext cx="2355851" cy="1001713"/>
              <a:chOff x="1487" y="2249"/>
              <a:chExt cx="1484" cy="631"/>
            </a:xfrm>
          </p:grpSpPr>
          <p:sp>
            <p:nvSpPr>
              <p:cNvPr id="11288" name="Line 43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0" cy="623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9" name="Line 44"/>
              <p:cNvSpPr>
                <a:spLocks noChangeShapeType="1"/>
              </p:cNvSpPr>
              <p:nvPr/>
            </p:nvSpPr>
            <p:spPr bwMode="auto">
              <a:xfrm>
                <a:off x="2208" y="2256"/>
                <a:ext cx="0" cy="623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0" name="Line 45"/>
              <p:cNvSpPr>
                <a:spLocks noChangeShapeType="1"/>
              </p:cNvSpPr>
              <p:nvPr/>
            </p:nvSpPr>
            <p:spPr bwMode="auto">
              <a:xfrm flipV="1">
                <a:off x="1487" y="2254"/>
                <a:ext cx="359" cy="62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1" name="Line 48"/>
              <p:cNvSpPr>
                <a:spLocks noChangeShapeType="1"/>
              </p:cNvSpPr>
              <p:nvPr/>
            </p:nvSpPr>
            <p:spPr bwMode="auto">
              <a:xfrm>
                <a:off x="1846" y="2255"/>
                <a:ext cx="8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2" name="Line 49"/>
              <p:cNvSpPr>
                <a:spLocks noChangeShapeType="1"/>
              </p:cNvSpPr>
              <p:nvPr/>
            </p:nvSpPr>
            <p:spPr bwMode="auto">
              <a:xfrm flipV="1">
                <a:off x="1852" y="2256"/>
                <a:ext cx="356" cy="623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3" name="Line 50"/>
              <p:cNvSpPr>
                <a:spLocks noChangeShapeType="1"/>
              </p:cNvSpPr>
              <p:nvPr/>
            </p:nvSpPr>
            <p:spPr bwMode="auto">
              <a:xfrm flipH="1">
                <a:off x="1488" y="2258"/>
                <a:ext cx="726" cy="62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4" name="Line 51"/>
              <p:cNvSpPr>
                <a:spLocks noChangeShapeType="1"/>
              </p:cNvSpPr>
              <p:nvPr/>
            </p:nvSpPr>
            <p:spPr bwMode="auto">
              <a:xfrm>
                <a:off x="1846" y="2255"/>
                <a:ext cx="362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5" name="Text Box 53"/>
              <p:cNvSpPr txBox="1">
                <a:spLocks noChangeArrowheads="1"/>
              </p:cNvSpPr>
              <p:nvPr/>
            </p:nvSpPr>
            <p:spPr bwMode="auto">
              <a:xfrm>
                <a:off x="2491" y="2449"/>
                <a:ext cx="480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K</a:t>
                </a:r>
                <a:r>
                  <a:rPr lang="en-US" altLang="zh-CN" sz="18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3, 3</a:t>
                </a:r>
              </a:p>
            </p:txBody>
          </p:sp>
          <p:sp>
            <p:nvSpPr>
              <p:cNvPr id="11296" name="Line 54"/>
              <p:cNvSpPr>
                <a:spLocks noChangeShapeType="1"/>
              </p:cNvSpPr>
              <p:nvPr/>
            </p:nvSpPr>
            <p:spPr bwMode="auto">
              <a:xfrm>
                <a:off x="1488" y="2249"/>
                <a:ext cx="720" cy="63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7" name="Line 55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370" cy="623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82" name="Text Box 53"/>
            <p:cNvSpPr txBox="1">
              <a:spLocks noChangeArrowheads="1"/>
            </p:cNvSpPr>
            <p:nvPr/>
          </p:nvSpPr>
          <p:spPr bwMode="auto">
            <a:xfrm>
              <a:off x="1652587" y="3377118"/>
              <a:ext cx="285750" cy="369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83" name="Text Box 53"/>
            <p:cNvSpPr txBox="1">
              <a:spLocks noChangeArrowheads="1"/>
            </p:cNvSpPr>
            <p:nvPr/>
          </p:nvSpPr>
          <p:spPr bwMode="auto">
            <a:xfrm>
              <a:off x="1652587" y="4674297"/>
              <a:ext cx="285750" cy="36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84" name="Text Box 53"/>
            <p:cNvSpPr txBox="1">
              <a:spLocks noChangeArrowheads="1"/>
            </p:cNvSpPr>
            <p:nvPr/>
          </p:nvSpPr>
          <p:spPr bwMode="auto">
            <a:xfrm>
              <a:off x="2208213" y="3383469"/>
              <a:ext cx="285750" cy="369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85" name="Text Box 53"/>
            <p:cNvSpPr txBox="1">
              <a:spLocks noChangeArrowheads="1"/>
            </p:cNvSpPr>
            <p:nvPr/>
          </p:nvSpPr>
          <p:spPr bwMode="auto">
            <a:xfrm>
              <a:off x="2228851" y="4675884"/>
              <a:ext cx="285750" cy="369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86" name="Text Box 53"/>
            <p:cNvSpPr txBox="1">
              <a:spLocks noChangeArrowheads="1"/>
            </p:cNvSpPr>
            <p:nvPr/>
          </p:nvSpPr>
          <p:spPr bwMode="auto">
            <a:xfrm>
              <a:off x="2798764" y="3378706"/>
              <a:ext cx="285750" cy="36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87" name="Text Box 53"/>
            <p:cNvSpPr txBox="1">
              <a:spLocks noChangeArrowheads="1"/>
            </p:cNvSpPr>
            <p:nvPr/>
          </p:nvSpPr>
          <p:spPr bwMode="auto">
            <a:xfrm>
              <a:off x="2805114" y="4667946"/>
              <a:ext cx="285750" cy="368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  <a:endParaRPr lang="en-US" altLang="zh-CN" sz="1800" baseline="-25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288049" y="822967"/>
            <a:ext cx="847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2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下面两图均不可平面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9" name="Group 69"/>
          <p:cNvGrpSpPr>
            <a:grpSpLocks/>
          </p:cNvGrpSpPr>
          <p:nvPr/>
        </p:nvGrpSpPr>
        <p:grpSpPr bwMode="auto">
          <a:xfrm>
            <a:off x="2077435" y="1296728"/>
            <a:ext cx="4845050" cy="1092200"/>
            <a:chOff x="1104" y="1536"/>
            <a:chExt cx="3052" cy="688"/>
          </a:xfrm>
        </p:grpSpPr>
        <p:sp>
          <p:nvSpPr>
            <p:cNvPr id="80" name="Line 35"/>
            <p:cNvSpPr>
              <a:spLocks noChangeShapeType="1"/>
            </p:cNvSpPr>
            <p:nvPr/>
          </p:nvSpPr>
          <p:spPr bwMode="auto">
            <a:xfrm flipH="1">
              <a:off x="1104" y="1662"/>
              <a:ext cx="216" cy="12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Line 36"/>
            <p:cNvSpPr>
              <a:spLocks noChangeShapeType="1"/>
            </p:cNvSpPr>
            <p:nvPr/>
          </p:nvSpPr>
          <p:spPr bwMode="auto">
            <a:xfrm>
              <a:off x="1537" y="1536"/>
              <a:ext cx="216" cy="14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1753" y="1787"/>
              <a:ext cx="144" cy="43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Line 38"/>
            <p:cNvSpPr>
              <a:spLocks noChangeShapeType="1"/>
            </p:cNvSpPr>
            <p:nvPr/>
          </p:nvSpPr>
          <p:spPr bwMode="auto">
            <a:xfrm>
              <a:off x="1114" y="1792"/>
              <a:ext cx="94" cy="19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Line 39"/>
            <p:cNvSpPr>
              <a:spLocks noChangeShapeType="1"/>
            </p:cNvSpPr>
            <p:nvPr/>
          </p:nvSpPr>
          <p:spPr bwMode="auto">
            <a:xfrm>
              <a:off x="1210" y="1990"/>
              <a:ext cx="84" cy="23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Line 40"/>
            <p:cNvSpPr>
              <a:spLocks noChangeShapeType="1"/>
            </p:cNvSpPr>
            <p:nvPr/>
          </p:nvSpPr>
          <p:spPr bwMode="auto">
            <a:xfrm>
              <a:off x="1296" y="2220"/>
              <a:ext cx="457" cy="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Line 41"/>
            <p:cNvSpPr>
              <a:spLocks noChangeShapeType="1"/>
            </p:cNvSpPr>
            <p:nvPr/>
          </p:nvSpPr>
          <p:spPr bwMode="auto">
            <a:xfrm flipH="1">
              <a:off x="1536" y="1678"/>
              <a:ext cx="217" cy="54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Line 42"/>
            <p:cNvSpPr>
              <a:spLocks noChangeShapeType="1"/>
            </p:cNvSpPr>
            <p:nvPr/>
          </p:nvSpPr>
          <p:spPr bwMode="auto">
            <a:xfrm>
              <a:off x="1753" y="1680"/>
              <a:ext cx="144" cy="10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" name="Line 43"/>
            <p:cNvSpPr>
              <a:spLocks noChangeShapeType="1"/>
            </p:cNvSpPr>
            <p:nvPr/>
          </p:nvSpPr>
          <p:spPr bwMode="auto">
            <a:xfrm flipV="1">
              <a:off x="1210" y="1678"/>
              <a:ext cx="543" cy="30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9" name="Line 44"/>
            <p:cNvSpPr>
              <a:spLocks noChangeShapeType="1"/>
            </p:cNvSpPr>
            <p:nvPr/>
          </p:nvSpPr>
          <p:spPr bwMode="auto">
            <a:xfrm>
              <a:off x="1321" y="1662"/>
              <a:ext cx="504" cy="3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0" name="Line 45"/>
            <p:cNvSpPr>
              <a:spLocks noChangeShapeType="1"/>
            </p:cNvSpPr>
            <p:nvPr/>
          </p:nvSpPr>
          <p:spPr bwMode="auto">
            <a:xfrm>
              <a:off x="1321" y="1661"/>
              <a:ext cx="214" cy="56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1" name="Line 46"/>
            <p:cNvSpPr>
              <a:spLocks noChangeShapeType="1"/>
            </p:cNvSpPr>
            <p:nvPr/>
          </p:nvSpPr>
          <p:spPr bwMode="auto">
            <a:xfrm flipV="1">
              <a:off x="1210" y="1973"/>
              <a:ext cx="615" cy="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 flipV="1">
              <a:off x="1321" y="1537"/>
              <a:ext cx="216" cy="12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3" name="Line 48"/>
            <p:cNvSpPr>
              <a:spLocks noChangeShapeType="1"/>
            </p:cNvSpPr>
            <p:nvPr/>
          </p:nvSpPr>
          <p:spPr bwMode="auto">
            <a:xfrm>
              <a:off x="2832" y="1599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4" name="Line 49"/>
            <p:cNvSpPr>
              <a:spLocks noChangeShapeType="1"/>
            </p:cNvSpPr>
            <p:nvPr/>
          </p:nvSpPr>
          <p:spPr bwMode="auto">
            <a:xfrm>
              <a:off x="3192" y="1599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5" name="Line 50"/>
            <p:cNvSpPr>
              <a:spLocks noChangeShapeType="1"/>
            </p:cNvSpPr>
            <p:nvPr/>
          </p:nvSpPr>
          <p:spPr bwMode="auto">
            <a:xfrm>
              <a:off x="2832" y="1599"/>
              <a:ext cx="0" cy="62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6" name="Line 51"/>
            <p:cNvSpPr>
              <a:spLocks noChangeShapeType="1"/>
            </p:cNvSpPr>
            <p:nvPr/>
          </p:nvSpPr>
          <p:spPr bwMode="auto">
            <a:xfrm>
              <a:off x="3552" y="1599"/>
              <a:ext cx="0" cy="62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7" name="Line 52"/>
            <p:cNvSpPr>
              <a:spLocks noChangeShapeType="1"/>
            </p:cNvSpPr>
            <p:nvPr/>
          </p:nvSpPr>
          <p:spPr bwMode="auto">
            <a:xfrm>
              <a:off x="3048" y="1848"/>
              <a:ext cx="28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Line 53"/>
            <p:cNvSpPr>
              <a:spLocks noChangeShapeType="1"/>
            </p:cNvSpPr>
            <p:nvPr/>
          </p:nvSpPr>
          <p:spPr bwMode="auto">
            <a:xfrm>
              <a:off x="2832" y="2222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Line 54"/>
            <p:cNvSpPr>
              <a:spLocks noChangeShapeType="1"/>
            </p:cNvSpPr>
            <p:nvPr/>
          </p:nvSpPr>
          <p:spPr bwMode="auto">
            <a:xfrm>
              <a:off x="3192" y="2222"/>
              <a:ext cx="36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2832" y="1599"/>
              <a:ext cx="504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1" name="Line 56"/>
            <p:cNvSpPr>
              <a:spLocks noChangeShapeType="1"/>
            </p:cNvSpPr>
            <p:nvPr/>
          </p:nvSpPr>
          <p:spPr bwMode="auto">
            <a:xfrm flipV="1">
              <a:off x="3048" y="1599"/>
              <a:ext cx="504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Line 57"/>
            <p:cNvSpPr>
              <a:spLocks noChangeShapeType="1"/>
            </p:cNvSpPr>
            <p:nvPr/>
          </p:nvSpPr>
          <p:spPr bwMode="auto">
            <a:xfrm flipH="1">
              <a:off x="2832" y="1848"/>
              <a:ext cx="216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3336" y="1848"/>
              <a:ext cx="216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>
              <a:off x="2832" y="1599"/>
              <a:ext cx="216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 flipH="1">
              <a:off x="3336" y="1599"/>
              <a:ext cx="216" cy="24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Line 61"/>
            <p:cNvSpPr>
              <a:spLocks noChangeShapeType="1"/>
            </p:cNvSpPr>
            <p:nvPr/>
          </p:nvSpPr>
          <p:spPr bwMode="auto">
            <a:xfrm>
              <a:off x="3048" y="1848"/>
              <a:ext cx="504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Line 62"/>
            <p:cNvSpPr>
              <a:spLocks noChangeShapeType="1"/>
            </p:cNvSpPr>
            <p:nvPr/>
          </p:nvSpPr>
          <p:spPr bwMode="auto">
            <a:xfrm flipH="1">
              <a:off x="2832" y="1848"/>
              <a:ext cx="504" cy="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Text Box 65"/>
            <p:cNvSpPr txBox="1">
              <a:spLocks noChangeArrowheads="1"/>
            </p:cNvSpPr>
            <p:nvPr/>
          </p:nvSpPr>
          <p:spPr bwMode="auto">
            <a:xfrm>
              <a:off x="1926" y="1795"/>
              <a:ext cx="45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+mn-lt"/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+mn-lt"/>
                </a:rPr>
                <a:t>1</a:t>
              </a:r>
            </a:p>
          </p:txBody>
        </p:sp>
        <p:sp>
          <p:nvSpPr>
            <p:cNvPr id="109" name="Text Box 66"/>
            <p:cNvSpPr txBox="1">
              <a:spLocks noChangeArrowheads="1"/>
            </p:cNvSpPr>
            <p:nvPr/>
          </p:nvSpPr>
          <p:spPr bwMode="auto">
            <a:xfrm>
              <a:off x="3724" y="1770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+mn-lt"/>
                </a:rPr>
                <a:t>G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latin typeface="+mn-lt"/>
                </a:rPr>
                <a:t>2</a:t>
              </a:r>
            </a:p>
          </p:txBody>
        </p:sp>
      </p:grpSp>
      <p:sp>
        <p:nvSpPr>
          <p:cNvPr id="110" name="Text Box 68"/>
          <p:cNvSpPr txBox="1">
            <a:spLocks noChangeArrowheads="1"/>
          </p:cNvSpPr>
          <p:nvPr/>
        </p:nvSpPr>
        <p:spPr bwMode="auto">
          <a:xfrm>
            <a:off x="281808" y="2502068"/>
            <a:ext cx="86789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证明</a:t>
            </a:r>
            <a:r>
              <a:rPr lang="en-US" altLang="zh-CN" dirty="0" smtClean="0">
                <a:solidFill>
                  <a:srgbClr val="0070C0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内收缩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度点后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不可平面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的如下子图</a:t>
            </a:r>
            <a:endParaRPr lang="zh-CN" altLang="en-US" baseline="-250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0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0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41" grpId="0"/>
      <p:bldP spid="840761" grpId="0"/>
      <p:bldP spid="2" grpId="0" animBg="1"/>
      <p:bldP spid="53" grpId="0" animBg="1"/>
      <p:bldP spid="78" grpId="0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1666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4A0EB2F-8E2C-45EF-848F-83C4CAB0A0B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3314700"/>
            <a:ext cx="1082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0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      </a:t>
            </a:r>
            <a:endParaRPr lang="zh-CN" altLang="en-US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1757" name="Text Box 29"/>
          <p:cNvSpPr txBox="1">
            <a:spLocks noChangeArrowheads="1"/>
          </p:cNvSpPr>
          <p:nvPr/>
        </p:nvSpPr>
        <p:spPr bwMode="auto">
          <a:xfrm>
            <a:off x="388938" y="904875"/>
            <a:ext cx="814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例</a:t>
            </a:r>
            <a:r>
              <a:rPr lang="en-US" altLang="zh-CN" dirty="0" smtClean="0">
                <a:solidFill>
                  <a:srgbClr val="0070C0"/>
                </a:solidFill>
              </a:rPr>
              <a:t>3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确定下图是否可平面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41785" name="Group 57"/>
          <p:cNvGrpSpPr>
            <a:grpSpLocks/>
          </p:cNvGrpSpPr>
          <p:nvPr/>
        </p:nvGrpSpPr>
        <p:grpSpPr bwMode="auto">
          <a:xfrm>
            <a:off x="2492375" y="1409700"/>
            <a:ext cx="3154363" cy="2282825"/>
            <a:chOff x="1104" y="720"/>
            <a:chExt cx="1987" cy="1438"/>
          </a:xfrm>
        </p:grpSpPr>
        <p:sp>
          <p:nvSpPr>
            <p:cNvPr id="12298" name="Line 30"/>
            <p:cNvSpPr>
              <a:spLocks noChangeShapeType="1"/>
            </p:cNvSpPr>
            <p:nvPr/>
          </p:nvSpPr>
          <p:spPr bwMode="auto">
            <a:xfrm flipH="1">
              <a:off x="1344" y="960"/>
              <a:ext cx="720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299" name="Line 31"/>
            <p:cNvSpPr>
              <a:spLocks noChangeShapeType="1"/>
            </p:cNvSpPr>
            <p:nvPr/>
          </p:nvSpPr>
          <p:spPr bwMode="auto">
            <a:xfrm>
              <a:off x="2064" y="960"/>
              <a:ext cx="768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0" name="Line 32"/>
            <p:cNvSpPr>
              <a:spLocks noChangeShapeType="1"/>
            </p:cNvSpPr>
            <p:nvPr/>
          </p:nvSpPr>
          <p:spPr bwMode="auto">
            <a:xfrm>
              <a:off x="1344" y="1344"/>
              <a:ext cx="0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1" name="Line 33"/>
            <p:cNvSpPr>
              <a:spLocks noChangeShapeType="1"/>
            </p:cNvSpPr>
            <p:nvPr/>
          </p:nvSpPr>
          <p:spPr bwMode="auto">
            <a:xfrm>
              <a:off x="1344" y="1968"/>
              <a:ext cx="148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2" name="Line 34"/>
            <p:cNvSpPr>
              <a:spLocks noChangeShapeType="1"/>
            </p:cNvSpPr>
            <p:nvPr/>
          </p:nvSpPr>
          <p:spPr bwMode="auto">
            <a:xfrm>
              <a:off x="2832" y="1296"/>
              <a:ext cx="0" cy="67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3" name="Line 35"/>
            <p:cNvSpPr>
              <a:spLocks noChangeShapeType="1"/>
            </p:cNvSpPr>
            <p:nvPr/>
          </p:nvSpPr>
          <p:spPr bwMode="auto">
            <a:xfrm flipH="1">
              <a:off x="1728" y="1296"/>
              <a:ext cx="336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4" name="Line 36"/>
            <p:cNvSpPr>
              <a:spLocks noChangeShapeType="1"/>
            </p:cNvSpPr>
            <p:nvPr/>
          </p:nvSpPr>
          <p:spPr bwMode="auto">
            <a:xfrm>
              <a:off x="2064" y="1296"/>
              <a:ext cx="432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5" name="Line 37"/>
            <p:cNvSpPr>
              <a:spLocks noChangeShapeType="1"/>
            </p:cNvSpPr>
            <p:nvPr/>
          </p:nvSpPr>
          <p:spPr bwMode="auto">
            <a:xfrm>
              <a:off x="1728" y="1488"/>
              <a:ext cx="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6" name="Line 38"/>
            <p:cNvSpPr>
              <a:spLocks noChangeShapeType="1"/>
            </p:cNvSpPr>
            <p:nvPr/>
          </p:nvSpPr>
          <p:spPr bwMode="auto">
            <a:xfrm>
              <a:off x="1728" y="1776"/>
              <a:ext cx="7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7" name="Line 39"/>
            <p:cNvSpPr>
              <a:spLocks noChangeShapeType="1"/>
            </p:cNvSpPr>
            <p:nvPr/>
          </p:nvSpPr>
          <p:spPr bwMode="auto">
            <a:xfrm flipH="1">
              <a:off x="2448" y="1488"/>
              <a:ext cx="48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8" name="Line 40"/>
            <p:cNvSpPr>
              <a:spLocks noChangeShapeType="1"/>
            </p:cNvSpPr>
            <p:nvPr/>
          </p:nvSpPr>
          <p:spPr bwMode="auto">
            <a:xfrm flipH="1">
              <a:off x="2496" y="1296"/>
              <a:ext cx="336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09" name="Line 41"/>
            <p:cNvSpPr>
              <a:spLocks noChangeShapeType="1"/>
            </p:cNvSpPr>
            <p:nvPr/>
          </p:nvSpPr>
          <p:spPr bwMode="auto">
            <a:xfrm flipH="1">
              <a:off x="1728" y="1488"/>
              <a:ext cx="768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0" name="Line 42"/>
            <p:cNvSpPr>
              <a:spLocks noChangeShapeType="1"/>
            </p:cNvSpPr>
            <p:nvPr/>
          </p:nvSpPr>
          <p:spPr bwMode="auto">
            <a:xfrm flipH="1">
              <a:off x="1344" y="1776"/>
              <a:ext cx="384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1" name="Line 43"/>
            <p:cNvSpPr>
              <a:spLocks noChangeShapeType="1"/>
            </p:cNvSpPr>
            <p:nvPr/>
          </p:nvSpPr>
          <p:spPr bwMode="auto">
            <a:xfrm>
              <a:off x="1344" y="1344"/>
              <a:ext cx="384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2" name="Line 44"/>
            <p:cNvSpPr>
              <a:spLocks noChangeShapeType="1"/>
            </p:cNvSpPr>
            <p:nvPr/>
          </p:nvSpPr>
          <p:spPr bwMode="auto">
            <a:xfrm>
              <a:off x="1728" y="1488"/>
              <a:ext cx="72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3" name="Line 45"/>
            <p:cNvSpPr>
              <a:spLocks noChangeShapeType="1"/>
            </p:cNvSpPr>
            <p:nvPr/>
          </p:nvSpPr>
          <p:spPr bwMode="auto">
            <a:xfrm>
              <a:off x="2448" y="1776"/>
              <a:ext cx="384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4" name="Line 46"/>
            <p:cNvSpPr>
              <a:spLocks noChangeShapeType="1"/>
            </p:cNvSpPr>
            <p:nvPr/>
          </p:nvSpPr>
          <p:spPr bwMode="auto">
            <a:xfrm>
              <a:off x="2064" y="960"/>
              <a:ext cx="0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15" name="Text Box 47"/>
            <p:cNvSpPr txBox="1">
              <a:spLocks noChangeArrowheads="1"/>
            </p:cNvSpPr>
            <p:nvPr/>
          </p:nvSpPr>
          <p:spPr bwMode="auto">
            <a:xfrm>
              <a:off x="1968" y="72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316" name="Text Box 48"/>
            <p:cNvSpPr txBox="1">
              <a:spLocks noChangeArrowheads="1"/>
            </p:cNvSpPr>
            <p:nvPr/>
          </p:nvSpPr>
          <p:spPr bwMode="auto">
            <a:xfrm>
              <a:off x="2064" y="110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2317" name="Text Box 49"/>
            <p:cNvSpPr txBox="1">
              <a:spLocks noChangeArrowheads="1"/>
            </p:cNvSpPr>
            <p:nvPr/>
          </p:nvSpPr>
          <p:spPr bwMode="auto">
            <a:xfrm>
              <a:off x="1104" y="120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318" name="Text Box 50"/>
            <p:cNvSpPr txBox="1">
              <a:spLocks noChangeArrowheads="1"/>
            </p:cNvSpPr>
            <p:nvPr/>
          </p:nvSpPr>
          <p:spPr bwMode="auto">
            <a:xfrm>
              <a:off x="1488" y="144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2319" name="Text Box 51"/>
            <p:cNvSpPr txBox="1">
              <a:spLocks noChangeArrowheads="1"/>
            </p:cNvSpPr>
            <p:nvPr/>
          </p:nvSpPr>
          <p:spPr bwMode="auto">
            <a:xfrm>
              <a:off x="2841" y="1159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320" name="Text Box 52"/>
            <p:cNvSpPr txBox="1">
              <a:spLocks noChangeArrowheads="1"/>
            </p:cNvSpPr>
            <p:nvPr/>
          </p:nvSpPr>
          <p:spPr bwMode="auto">
            <a:xfrm>
              <a:off x="2496" y="144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2321" name="Text Box 53"/>
            <p:cNvSpPr txBox="1">
              <a:spLocks noChangeArrowheads="1"/>
            </p:cNvSpPr>
            <p:nvPr/>
          </p:nvSpPr>
          <p:spPr bwMode="auto">
            <a:xfrm>
              <a:off x="2832" y="192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322" name="Text Box 54"/>
            <p:cNvSpPr txBox="1">
              <a:spLocks noChangeArrowheads="1"/>
            </p:cNvSpPr>
            <p:nvPr/>
          </p:nvSpPr>
          <p:spPr bwMode="auto">
            <a:xfrm>
              <a:off x="2304" y="172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2323" name="Text Box 55"/>
            <p:cNvSpPr txBox="1">
              <a:spLocks noChangeArrowheads="1"/>
            </p:cNvSpPr>
            <p:nvPr/>
          </p:nvSpPr>
          <p:spPr bwMode="auto">
            <a:xfrm>
              <a:off x="1104" y="1925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324" name="Text Box 56"/>
            <p:cNvSpPr txBox="1">
              <a:spLocks noChangeArrowheads="1"/>
            </p:cNvSpPr>
            <p:nvPr/>
          </p:nvSpPr>
          <p:spPr bwMode="auto">
            <a:xfrm>
              <a:off x="1632" y="172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841786" name="Text Box 58"/>
          <p:cNvSpPr txBox="1">
            <a:spLocks noChangeArrowheads="1"/>
          </p:cNvSpPr>
          <p:nvPr/>
        </p:nvSpPr>
        <p:spPr bwMode="auto">
          <a:xfrm>
            <a:off x="388938" y="3722688"/>
            <a:ext cx="8145462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分析</a:t>
            </a:r>
            <a:r>
              <a:rPr lang="en-US" altLang="zh-CN"/>
              <a:t>:  </a:t>
            </a:r>
            <a:r>
              <a:rPr lang="zh-CN" altLang="en-US"/>
              <a:t>根据图的结构</a:t>
            </a:r>
            <a:r>
              <a:rPr lang="en-US" altLang="zh-CN"/>
              <a:t>, </a:t>
            </a:r>
            <a:r>
              <a:rPr lang="zh-CN" altLang="en-US"/>
              <a:t>突破方向是</a:t>
            </a:r>
            <a:r>
              <a:rPr lang="en-US" altLang="zh-CN"/>
              <a:t>:   </a:t>
            </a:r>
            <a:r>
              <a:rPr lang="zh-CN" altLang="en-US"/>
              <a:t>该图不可平面</a:t>
            </a:r>
            <a:r>
              <a:rPr lang="en-US" altLang="zh-CN"/>
              <a:t>. </a:t>
            </a:r>
            <a:endParaRPr lang="en-US" altLang="zh-CN" baseline="-25000"/>
          </a:p>
        </p:txBody>
      </p:sp>
      <p:sp>
        <p:nvSpPr>
          <p:cNvPr id="841787" name="Text Box 59"/>
          <p:cNvSpPr txBox="1">
            <a:spLocks noChangeArrowheads="1"/>
          </p:cNvSpPr>
          <p:nvPr/>
        </p:nvSpPr>
        <p:spPr bwMode="auto">
          <a:xfrm>
            <a:off x="388938" y="4213225"/>
            <a:ext cx="8145462" cy="830263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当然可以考虑是否满足</a:t>
            </a:r>
            <a:r>
              <a:rPr lang="en-US" altLang="zh-CN"/>
              <a:t>m&gt;3n</a:t>
            </a:r>
            <a:r>
              <a:rPr lang="en-US" altLang="zh-CN">
                <a:cs typeface="Times New Roman" panose="02020603050405020304" pitchFamily="18" charset="0"/>
              </a:rPr>
              <a:t>−</a:t>
            </a:r>
            <a:r>
              <a:rPr lang="en-US" altLang="zh-CN"/>
              <a:t>6. </a:t>
            </a:r>
            <a:r>
              <a:rPr lang="zh-CN" altLang="en-US"/>
              <a:t>遗憾的是该图不满足这个不等式！</a:t>
            </a:r>
            <a:endParaRPr lang="zh-CN" altLang="en-US" baseline="-25000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88938" y="5084763"/>
            <a:ext cx="8145462" cy="4619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所以</a:t>
            </a:r>
            <a:r>
              <a:rPr lang="en-US" altLang="zh-CN"/>
              <a:t>, </a:t>
            </a:r>
            <a:r>
              <a:rPr lang="zh-CN" altLang="en-US"/>
              <a:t>要在该图中寻找一个与</a:t>
            </a:r>
            <a:r>
              <a:rPr lang="en-US" altLang="zh-CN"/>
              <a:t>K</a:t>
            </a:r>
            <a:r>
              <a:rPr lang="en-US" altLang="zh-CN" baseline="-25000"/>
              <a:t>5</a:t>
            </a:r>
            <a:r>
              <a:rPr lang="zh-CN" altLang="en-US"/>
              <a:t>或</a:t>
            </a:r>
            <a:r>
              <a:rPr lang="en-US" altLang="zh-CN"/>
              <a:t>K</a:t>
            </a:r>
            <a:r>
              <a:rPr lang="en-US" altLang="zh-CN" baseline="-25000"/>
              <a:t>3, 3</a:t>
            </a:r>
            <a:r>
              <a:rPr lang="zh-CN" altLang="en-US"/>
              <a:t>同胚的子图</a:t>
            </a:r>
            <a:r>
              <a:rPr lang="en-US" altLang="zh-CN"/>
              <a:t>!</a:t>
            </a:r>
            <a:endParaRPr lang="zh-CN" altLang="en-US" baseline="-25000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8938" y="5630863"/>
            <a:ext cx="81454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由于该图的最大度为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的顶点才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不存在与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同胚的子图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只有寻找与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同胚的子图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!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1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57" grpId="0"/>
      <p:bldP spid="841786" grpId="0" animBg="1"/>
      <p:bldP spid="841787" grpId="0" animBg="1"/>
      <p:bldP spid="35" grpId="0" animBg="1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7|23.8|8.8|14.1|10.9|31.8|42.7|1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9.2|18.6|34.2|43|30.1|2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94.4|7.4|6.6|5.1|0.9|18.4|11.2|0.7|2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1.9|5.5|1.3|47.2|1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4.7|39.7|24.8|14.7|5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1.9|73.6|21.5|42.5|31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7|19.3|6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|49.6|88.1|43.6|3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7.5|3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5|29.4|7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4.8|25.8|1.6|64.1|2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4.8|25.8|1.6|64.1|2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3.2|57.6|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1.1|27.8|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4|3.3|93.4|4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3|1.3|6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5.3|31.5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16996</TotalTime>
  <Words>2900</Words>
  <Application>Microsoft Office PowerPoint</Application>
  <PresentationFormat>全屏显示(4:3)</PresentationFormat>
  <Paragraphs>255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1615</cp:revision>
  <dcterms:created xsi:type="dcterms:W3CDTF">1601-01-01T00:00:00Z</dcterms:created>
  <dcterms:modified xsi:type="dcterms:W3CDTF">2021-11-14T15:34:58Z</dcterms:modified>
</cp:coreProperties>
</file>