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632" r:id="rId2"/>
    <p:sldId id="638" r:id="rId3"/>
    <p:sldId id="702" r:id="rId4"/>
    <p:sldId id="740" r:id="rId5"/>
    <p:sldId id="741" r:id="rId6"/>
    <p:sldId id="742" r:id="rId7"/>
    <p:sldId id="765" r:id="rId8"/>
    <p:sldId id="747" r:id="rId9"/>
    <p:sldId id="768" r:id="rId10"/>
    <p:sldId id="749" r:id="rId11"/>
    <p:sldId id="750" r:id="rId12"/>
    <p:sldId id="752" r:id="rId13"/>
    <p:sldId id="753" r:id="rId14"/>
    <p:sldId id="754" r:id="rId15"/>
    <p:sldId id="756" r:id="rId16"/>
    <p:sldId id="766" r:id="rId17"/>
    <p:sldId id="739" r:id="rId18"/>
    <p:sldId id="631" r:id="rId19"/>
    <p:sldId id="759" r:id="rId20"/>
    <p:sldId id="760" r:id="rId21"/>
    <p:sldId id="761" r:id="rId22"/>
    <p:sldId id="762" r:id="rId23"/>
    <p:sldId id="763" r:id="rId24"/>
    <p:sldId id="764" r:id="rId25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80"/>
    <a:srgbClr val="FF6600"/>
    <a:srgbClr val="1C3146"/>
    <a:srgbClr val="10203A"/>
    <a:srgbClr val="698CC9"/>
    <a:srgbClr val="BEDDF1"/>
    <a:srgbClr val="406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2" autoAdjust="0"/>
    <p:restoredTop sz="97407" autoAdjust="0"/>
  </p:normalViewPr>
  <p:slideViewPr>
    <p:cSldViewPr>
      <p:cViewPr varScale="1">
        <p:scale>
          <a:sx n="91" d="100"/>
          <a:sy n="91" d="100"/>
        </p:scale>
        <p:origin x="16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16.wmf"/><Relationship Id="rId16" Type="http://schemas.openxmlformats.org/officeDocument/2006/relationships/image" Target="../media/image30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8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7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3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C0397E4-6FD5-47DF-8FDD-6A82DBAAA2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362C5A-A0CD-465B-8310-2DBAE36E2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13C06-E2CB-41B3-9AFF-7CDE36AF6620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E5426-252C-4C9B-81A1-856AF5472C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C2C1-B6F0-43FD-BC61-C301733C3A1F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3482-E0FC-48A4-AB24-2DBB32ED6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1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CC33-E455-4CD3-8824-8CC141DD465A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5644E-A164-4ABF-BE0C-96AD5D80E1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0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407D-B1E5-4A99-BF2C-4141C12EBFBF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5B93-AF70-47F0-8E7E-AA9C06BF96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91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9AA7C-F220-4C39-AE37-19BEB41B562B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8590-E090-45CF-B5BA-A8E7DB2636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8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D42E5-FF32-4447-B7AF-84D17B48A607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59E6-536D-40E1-920A-43F9CED86F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1D2AB-5028-43E8-81C5-146AA3DCCD60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A8360-118A-43CC-A851-B1C4EF5746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65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289F0-D91F-4069-8987-7D585377DD55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15867-1FB4-4AF7-8A40-D5BFB6D318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9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70E39-E4E6-4B1C-A37B-55CC9E9ADEDB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38515-3554-4B38-9A96-EC83426327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5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8E9EB-1E53-4CC8-B061-8958BF2D46E2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823A7-8232-460C-B98B-25DE17FDB4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33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317DE-2F77-40DD-845E-84BA690D4ED1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B31A4-0A70-43D5-890E-CAFB3C1B89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4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AFAAA877-80C5-4449-925C-7CD3BBE57262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FDE1C99C-A68D-488F-A470-8C05D2DD0C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30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5.wmf"/><Relationship Id="rId32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7.wmf"/><Relationship Id="rId36" Type="http://schemas.openxmlformats.org/officeDocument/2006/relationships/image" Target="../media/image31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29.bin"/><Relationship Id="rId8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4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5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2.wmf"/><Relationship Id="rId2" Type="http://schemas.openxmlformats.org/officeDocument/2006/relationships/tags" Target="../tags/tag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tags" Target="../tags/tag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80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30A276B-06BF-4942-9066-64CA807CACC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2464" name="Text Box 16"/>
          <p:cNvSpPr txBox="1">
            <a:spLocks noChangeArrowheads="1"/>
          </p:cNvSpPr>
          <p:nvPr/>
        </p:nvSpPr>
        <p:spPr bwMode="auto">
          <a:xfrm>
            <a:off x="457200" y="90487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用平面性算法考察下图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的平面性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872490" name="Group 42"/>
          <p:cNvGrpSpPr>
            <a:grpSpLocks/>
          </p:cNvGrpSpPr>
          <p:nvPr/>
        </p:nvGrpSpPr>
        <p:grpSpPr bwMode="auto">
          <a:xfrm>
            <a:off x="3116263" y="1362075"/>
            <a:ext cx="2682875" cy="2601913"/>
            <a:chOff x="1008" y="1344"/>
            <a:chExt cx="1690" cy="1639"/>
          </a:xfrm>
        </p:grpSpPr>
        <p:sp>
          <p:nvSpPr>
            <p:cNvPr id="15366" name="Line 17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67" name="Line 18"/>
            <p:cNvSpPr>
              <a:spLocks noChangeShapeType="1"/>
            </p:cNvSpPr>
            <p:nvPr/>
          </p:nvSpPr>
          <p:spPr bwMode="auto">
            <a:xfrm>
              <a:off x="1296" y="1872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68" name="Line 19"/>
            <p:cNvSpPr>
              <a:spLocks noChangeShapeType="1"/>
            </p:cNvSpPr>
            <p:nvPr/>
          </p:nvSpPr>
          <p:spPr bwMode="auto">
            <a:xfrm>
              <a:off x="1296" y="2352"/>
              <a:ext cx="24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69" name="Line 20"/>
            <p:cNvSpPr>
              <a:spLocks noChangeShapeType="1"/>
            </p:cNvSpPr>
            <p:nvPr/>
          </p:nvSpPr>
          <p:spPr bwMode="auto">
            <a:xfrm>
              <a:off x="1536" y="254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0" name="Line 21"/>
            <p:cNvSpPr>
              <a:spLocks noChangeShapeType="1"/>
            </p:cNvSpPr>
            <p:nvPr/>
          </p:nvSpPr>
          <p:spPr bwMode="auto">
            <a:xfrm flipV="1">
              <a:off x="2208" y="2352"/>
              <a:ext cx="14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1" name="Line 22"/>
            <p:cNvSpPr>
              <a:spLocks noChangeShapeType="1"/>
            </p:cNvSpPr>
            <p:nvPr/>
          </p:nvSpPr>
          <p:spPr bwMode="auto">
            <a:xfrm>
              <a:off x="2352" y="1776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2" name="Line 23"/>
            <p:cNvSpPr>
              <a:spLocks noChangeShapeType="1"/>
            </p:cNvSpPr>
            <p:nvPr/>
          </p:nvSpPr>
          <p:spPr bwMode="auto">
            <a:xfrm flipV="1">
              <a:off x="1296" y="1776"/>
              <a:ext cx="1056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3" name="Line 24"/>
            <p:cNvSpPr>
              <a:spLocks noChangeShapeType="1"/>
            </p:cNvSpPr>
            <p:nvPr/>
          </p:nvSpPr>
          <p:spPr bwMode="auto">
            <a:xfrm flipH="1" flipV="1">
              <a:off x="2160" y="1536"/>
              <a:ext cx="192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4" name="Line 25"/>
            <p:cNvSpPr>
              <a:spLocks noChangeShapeType="1"/>
            </p:cNvSpPr>
            <p:nvPr/>
          </p:nvSpPr>
          <p:spPr bwMode="auto">
            <a:xfrm>
              <a:off x="2160" y="1536"/>
              <a:ext cx="192" cy="81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5" name="Line 26"/>
            <p:cNvSpPr>
              <a:spLocks noChangeShapeType="1"/>
            </p:cNvSpPr>
            <p:nvPr/>
          </p:nvSpPr>
          <p:spPr bwMode="auto">
            <a:xfrm>
              <a:off x="2160" y="1536"/>
              <a:ext cx="48" cy="100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6" name="Line 27"/>
            <p:cNvSpPr>
              <a:spLocks noChangeShapeType="1"/>
            </p:cNvSpPr>
            <p:nvPr/>
          </p:nvSpPr>
          <p:spPr bwMode="auto">
            <a:xfrm flipH="1">
              <a:off x="1536" y="1536"/>
              <a:ext cx="624" cy="100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7" name="Line 28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8" name="Line 29"/>
            <p:cNvSpPr>
              <a:spLocks noChangeShapeType="1"/>
            </p:cNvSpPr>
            <p:nvPr/>
          </p:nvSpPr>
          <p:spPr bwMode="auto">
            <a:xfrm flipH="1">
              <a:off x="1536" y="1488"/>
              <a:ext cx="144" cy="105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9" name="Line 30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0" name="Line 31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1" name="Line 32"/>
            <p:cNvSpPr>
              <a:spLocks noChangeShapeType="1"/>
            </p:cNvSpPr>
            <p:nvPr/>
          </p:nvSpPr>
          <p:spPr bwMode="auto">
            <a:xfrm>
              <a:off x="1296" y="1872"/>
              <a:ext cx="105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2" name="Text Box 33"/>
            <p:cNvSpPr txBox="1">
              <a:spLocks noChangeArrowheads="1"/>
            </p:cNvSpPr>
            <p:nvPr/>
          </p:nvSpPr>
          <p:spPr bwMode="auto">
            <a:xfrm>
              <a:off x="2352" y="2304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5383" name="Text Box 34"/>
            <p:cNvSpPr txBox="1">
              <a:spLocks noChangeArrowheads="1"/>
            </p:cNvSpPr>
            <p:nvPr/>
          </p:nvSpPr>
          <p:spPr bwMode="auto">
            <a:xfrm>
              <a:off x="2016" y="259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5384" name="Text Box 35"/>
            <p:cNvSpPr txBox="1">
              <a:spLocks noChangeArrowheads="1"/>
            </p:cNvSpPr>
            <p:nvPr/>
          </p:nvSpPr>
          <p:spPr bwMode="auto">
            <a:xfrm>
              <a:off x="1296" y="2544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385" name="Text Box 36"/>
            <p:cNvSpPr txBox="1">
              <a:spLocks noChangeArrowheads="1"/>
            </p:cNvSpPr>
            <p:nvPr/>
          </p:nvSpPr>
          <p:spPr bwMode="auto">
            <a:xfrm>
              <a:off x="1008" y="2256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386" name="Text Box 37"/>
            <p:cNvSpPr txBox="1">
              <a:spLocks noChangeArrowheads="1"/>
            </p:cNvSpPr>
            <p:nvPr/>
          </p:nvSpPr>
          <p:spPr bwMode="auto">
            <a:xfrm>
              <a:off x="1008" y="1776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5387" name="Text Box 38"/>
            <p:cNvSpPr txBox="1">
              <a:spLocks noChangeArrowheads="1"/>
            </p:cNvSpPr>
            <p:nvPr/>
          </p:nvSpPr>
          <p:spPr bwMode="auto">
            <a:xfrm>
              <a:off x="1392" y="1344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5388" name="Text Box 39"/>
            <p:cNvSpPr txBox="1">
              <a:spLocks noChangeArrowheads="1"/>
            </p:cNvSpPr>
            <p:nvPr/>
          </p:nvSpPr>
          <p:spPr bwMode="auto">
            <a:xfrm>
              <a:off x="2160" y="1344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5389" name="Text Box 40"/>
            <p:cNvSpPr txBox="1">
              <a:spLocks noChangeArrowheads="1"/>
            </p:cNvSpPr>
            <p:nvPr/>
          </p:nvSpPr>
          <p:spPr bwMode="auto">
            <a:xfrm>
              <a:off x="2352" y="168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5390" name="Text Box 41"/>
            <p:cNvSpPr txBox="1">
              <a:spLocks noChangeArrowheads="1"/>
            </p:cNvSpPr>
            <p:nvPr/>
          </p:nvSpPr>
          <p:spPr bwMode="auto">
            <a:xfrm>
              <a:off x="1738" y="275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72491" name="Text Box 43"/>
          <p:cNvSpPr txBox="1">
            <a:spLocks noChangeArrowheads="1"/>
          </p:cNvSpPr>
          <p:nvPr/>
        </p:nvSpPr>
        <p:spPr bwMode="auto">
          <a:xfrm>
            <a:off x="461963" y="3898900"/>
            <a:ext cx="799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</a:t>
            </a:r>
            <a:r>
              <a:rPr lang="zh-CN" altLang="en-US" dirty="0" smtClean="0">
                <a:solidFill>
                  <a:srgbClr val="C00000"/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并作平面嵌入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455613" y="4310063"/>
            <a:ext cx="2362200" cy="2332037"/>
            <a:chOff x="1008" y="1344"/>
            <a:chExt cx="1690" cy="1714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1296" y="1873"/>
              <a:ext cx="0" cy="4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1296" y="2352"/>
              <a:ext cx="240" cy="1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1536" y="2543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2208" y="2352"/>
              <a:ext cx="142" cy="1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2352" y="177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1296" y="1776"/>
              <a:ext cx="1054" cy="9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 flipV="1">
              <a:off x="2160" y="1537"/>
              <a:ext cx="192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2160" y="1537"/>
              <a:ext cx="192" cy="81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2160" y="1537"/>
              <a:ext cx="49" cy="100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H="1">
              <a:off x="1536" y="1537"/>
              <a:ext cx="624" cy="10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H="1">
              <a:off x="1536" y="1488"/>
              <a:ext cx="144" cy="105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1296" y="1873"/>
              <a:ext cx="1054" cy="48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2352" y="230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017" y="2592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1296" y="2543"/>
              <a:ext cx="34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1008" y="2255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1008" y="1776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1392" y="134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2160" y="134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2352" y="1680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680" y="2832"/>
              <a:ext cx="52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</a:t>
              </a: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4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3081338" y="4356100"/>
            <a:ext cx="2309812" cy="2298700"/>
            <a:chOff x="2001" y="288"/>
            <a:chExt cx="1455" cy="1448"/>
          </a:xfrm>
        </p:grpSpPr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H="1">
              <a:off x="2222" y="411"/>
              <a:ext cx="338" cy="3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2222" y="740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2222" y="1152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 flipV="1">
              <a:off x="3025" y="1152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Line 37"/>
            <p:cNvSpPr>
              <a:spLocks noChangeShapeType="1"/>
            </p:cNvSpPr>
            <p:nvPr/>
          </p:nvSpPr>
          <p:spPr bwMode="auto">
            <a:xfrm>
              <a:off x="3151" y="658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Line 39"/>
            <p:cNvSpPr>
              <a:spLocks noChangeShapeType="1"/>
            </p:cNvSpPr>
            <p:nvPr/>
          </p:nvSpPr>
          <p:spPr bwMode="auto">
            <a:xfrm flipH="1" flipV="1">
              <a:off x="2982" y="453"/>
              <a:ext cx="169" cy="20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Line 42"/>
            <p:cNvSpPr>
              <a:spLocks noChangeShapeType="1"/>
            </p:cNvSpPr>
            <p:nvPr/>
          </p:nvSpPr>
          <p:spPr bwMode="auto">
            <a:xfrm flipH="1">
              <a:off x="2433" y="453"/>
              <a:ext cx="549" cy="8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>
              <a:off x="2560" y="411"/>
              <a:ext cx="465" cy="90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3151" y="1111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2901" y="1309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2294" y="1289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2001" y="1028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70" name="Text Box 52"/>
            <p:cNvSpPr txBox="1">
              <a:spLocks noChangeArrowheads="1"/>
            </p:cNvSpPr>
            <p:nvPr/>
          </p:nvSpPr>
          <p:spPr bwMode="auto">
            <a:xfrm>
              <a:off x="2001" y="619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2306" y="288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2982" y="288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73" name="Text Box 55"/>
            <p:cNvSpPr txBox="1">
              <a:spLocks noChangeArrowheads="1"/>
            </p:cNvSpPr>
            <p:nvPr/>
          </p:nvSpPr>
          <p:spPr bwMode="auto">
            <a:xfrm>
              <a:off x="3151" y="543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2571" y="1503"/>
              <a:ext cx="4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75" name="Group 95"/>
          <p:cNvGrpSpPr>
            <a:grpSpLocks/>
          </p:cNvGrpSpPr>
          <p:nvPr/>
        </p:nvGrpSpPr>
        <p:grpSpPr bwMode="auto">
          <a:xfrm>
            <a:off x="5562600" y="4392613"/>
            <a:ext cx="2889250" cy="2292350"/>
            <a:chOff x="3566" y="336"/>
            <a:chExt cx="1820" cy="1444"/>
          </a:xfrm>
        </p:grpSpPr>
        <p:sp>
          <p:nvSpPr>
            <p:cNvPr id="76" name="Line 59"/>
            <p:cNvSpPr>
              <a:spLocks noChangeShapeType="1"/>
            </p:cNvSpPr>
            <p:nvPr/>
          </p:nvSpPr>
          <p:spPr bwMode="auto">
            <a:xfrm flipH="1">
              <a:off x="3806" y="528"/>
              <a:ext cx="329" cy="3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>
              <a:off x="3806" y="836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Line 61"/>
            <p:cNvSpPr>
              <a:spLocks noChangeShapeType="1"/>
            </p:cNvSpPr>
            <p:nvPr/>
          </p:nvSpPr>
          <p:spPr bwMode="auto">
            <a:xfrm>
              <a:off x="3806" y="1248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Line 62"/>
            <p:cNvSpPr>
              <a:spLocks noChangeShapeType="1"/>
            </p:cNvSpPr>
            <p:nvPr/>
          </p:nvSpPr>
          <p:spPr bwMode="auto">
            <a:xfrm flipV="1">
              <a:off x="4609" y="1248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Line 63"/>
            <p:cNvSpPr>
              <a:spLocks noChangeShapeType="1"/>
            </p:cNvSpPr>
            <p:nvPr/>
          </p:nvSpPr>
          <p:spPr bwMode="auto">
            <a:xfrm>
              <a:off x="4735" y="754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Line 64"/>
            <p:cNvSpPr>
              <a:spLocks noChangeShapeType="1"/>
            </p:cNvSpPr>
            <p:nvPr/>
          </p:nvSpPr>
          <p:spPr bwMode="auto">
            <a:xfrm flipH="1" flipV="1">
              <a:off x="4560" y="528"/>
              <a:ext cx="175" cy="22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 Box 67"/>
            <p:cNvSpPr txBox="1">
              <a:spLocks noChangeArrowheads="1"/>
            </p:cNvSpPr>
            <p:nvPr/>
          </p:nvSpPr>
          <p:spPr bwMode="auto">
            <a:xfrm>
              <a:off x="4752" y="576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83" name="Text Box 68"/>
            <p:cNvSpPr txBox="1">
              <a:spLocks noChangeArrowheads="1"/>
            </p:cNvSpPr>
            <p:nvPr/>
          </p:nvSpPr>
          <p:spPr bwMode="auto">
            <a:xfrm>
              <a:off x="4512" y="336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84" name="Text Box 69"/>
            <p:cNvSpPr txBox="1">
              <a:spLocks noChangeArrowheads="1"/>
            </p:cNvSpPr>
            <p:nvPr/>
          </p:nvSpPr>
          <p:spPr bwMode="auto">
            <a:xfrm>
              <a:off x="3873" y="1407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5" name="Text Box 70"/>
            <p:cNvSpPr txBox="1">
              <a:spLocks noChangeArrowheads="1"/>
            </p:cNvSpPr>
            <p:nvPr/>
          </p:nvSpPr>
          <p:spPr bwMode="auto">
            <a:xfrm>
              <a:off x="3585" y="1146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6" name="Text Box 71"/>
            <p:cNvSpPr txBox="1">
              <a:spLocks noChangeArrowheads="1"/>
            </p:cNvSpPr>
            <p:nvPr/>
          </p:nvSpPr>
          <p:spPr bwMode="auto">
            <a:xfrm>
              <a:off x="3566" y="721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7" name="Text Box 72"/>
            <p:cNvSpPr txBox="1">
              <a:spLocks noChangeArrowheads="1"/>
            </p:cNvSpPr>
            <p:nvPr/>
          </p:nvSpPr>
          <p:spPr bwMode="auto">
            <a:xfrm>
              <a:off x="3902" y="357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8" name="Text Box 73"/>
            <p:cNvSpPr txBox="1">
              <a:spLocks noChangeArrowheads="1"/>
            </p:cNvSpPr>
            <p:nvPr/>
          </p:nvSpPr>
          <p:spPr bwMode="auto">
            <a:xfrm>
              <a:off x="4512" y="1412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89" name="Text Box 74"/>
            <p:cNvSpPr txBox="1">
              <a:spLocks noChangeArrowheads="1"/>
            </p:cNvSpPr>
            <p:nvPr/>
          </p:nvSpPr>
          <p:spPr bwMode="auto">
            <a:xfrm>
              <a:off x="4752" y="1152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graphicFrame>
          <p:nvGraphicFramePr>
            <p:cNvPr id="13335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478156"/>
                </p:ext>
              </p:extLst>
            </p:nvPr>
          </p:nvGraphicFramePr>
          <p:xfrm>
            <a:off x="4163" y="1540"/>
            <a:ext cx="2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1540"/>
                          <a:ext cx="275" cy="2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78"/>
            <p:cNvSpPr>
              <a:spLocks noChangeShapeType="1"/>
            </p:cNvSpPr>
            <p:nvPr/>
          </p:nvSpPr>
          <p:spPr bwMode="auto">
            <a:xfrm>
              <a:off x="4033" y="1412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Line 81"/>
            <p:cNvSpPr>
              <a:spLocks noChangeShapeType="1"/>
            </p:cNvSpPr>
            <p:nvPr/>
          </p:nvSpPr>
          <p:spPr bwMode="auto">
            <a:xfrm>
              <a:off x="4128" y="528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3" name="Text Box 84"/>
            <p:cNvSpPr txBox="1">
              <a:spLocks noChangeArrowheads="1"/>
            </p:cNvSpPr>
            <p:nvPr/>
          </p:nvSpPr>
          <p:spPr bwMode="auto">
            <a:xfrm>
              <a:off x="4080" y="864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94" name="Text Box 85"/>
            <p:cNvSpPr txBox="1">
              <a:spLocks noChangeArrowheads="1"/>
            </p:cNvSpPr>
            <p:nvPr/>
          </p:nvSpPr>
          <p:spPr bwMode="auto">
            <a:xfrm>
              <a:off x="4992" y="860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4" grpId="0"/>
      <p:bldP spid="8724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F4684C9-BC37-4934-9308-092BBB36AE6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3502" name="Text Box 30"/>
          <p:cNvSpPr txBox="1">
            <a:spLocks noChangeArrowheads="1"/>
          </p:cNvSpPr>
          <p:nvPr/>
        </p:nvSpPr>
        <p:spPr bwMode="auto">
          <a:xfrm>
            <a:off x="457200" y="838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355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46051"/>
              </p:ext>
            </p:extLst>
          </p:nvPr>
        </p:nvGraphicFramePr>
        <p:xfrm>
          <a:off x="1039813" y="919163"/>
          <a:ext cx="18843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3" imgW="875920" imgH="253890" progId="Equation.DSMT4">
                  <p:embed/>
                </p:oleObj>
              </mc:Choice>
              <mc:Fallback>
                <p:oleObj name="Equation" r:id="rId3" imgW="875920" imgH="25389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919163"/>
                        <a:ext cx="1884362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5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01831"/>
              </p:ext>
            </p:extLst>
          </p:nvPr>
        </p:nvGraphicFramePr>
        <p:xfrm>
          <a:off x="3200400" y="919163"/>
          <a:ext cx="26225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5" imgW="1218671" imgH="253890" progId="Equation.DSMT4">
                  <p:embed/>
                </p:oleObj>
              </mc:Choice>
              <mc:Fallback>
                <p:oleObj name="Equation" r:id="rId5" imgW="1218671" imgH="25389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9163"/>
                        <a:ext cx="2622550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5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295916"/>
              </p:ext>
            </p:extLst>
          </p:nvPr>
        </p:nvGraphicFramePr>
        <p:xfrm>
          <a:off x="1039813" y="1371600"/>
          <a:ext cx="1939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7" imgW="901309" imgH="253890" progId="Equation.DSMT4">
                  <p:embed/>
                </p:oleObj>
              </mc:Choice>
              <mc:Fallback>
                <p:oleObj name="Equation" r:id="rId7" imgW="901309" imgH="25389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371600"/>
                        <a:ext cx="19399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1747"/>
              </p:ext>
            </p:extLst>
          </p:nvPr>
        </p:nvGraphicFramePr>
        <p:xfrm>
          <a:off x="3195638" y="1371600"/>
          <a:ext cx="2676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9" imgW="1244600" imgH="254000" progId="Equation.DSMT4">
                  <p:embed/>
                </p:oleObj>
              </mc:Choice>
              <mc:Fallback>
                <p:oleObj name="Equation" r:id="rId9" imgW="1244600" imgH="2540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1371600"/>
                        <a:ext cx="26765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10706"/>
              </p:ext>
            </p:extLst>
          </p:nvPr>
        </p:nvGraphicFramePr>
        <p:xfrm>
          <a:off x="1039813" y="1828800"/>
          <a:ext cx="1968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Equation" r:id="rId11" imgW="914400" imgH="254000" progId="Equation.DSMT4">
                  <p:embed/>
                </p:oleObj>
              </mc:Choice>
              <mc:Fallback>
                <p:oleObj name="Equation" r:id="rId11" imgW="914400" imgH="2540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828800"/>
                        <a:ext cx="19685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78810"/>
              </p:ext>
            </p:extLst>
          </p:nvPr>
        </p:nvGraphicFramePr>
        <p:xfrm>
          <a:off x="3190875" y="1828800"/>
          <a:ext cx="2649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Equation" r:id="rId13" imgW="1231366" imgH="253890" progId="Equation.DSMT4">
                  <p:embed/>
                </p:oleObj>
              </mc:Choice>
              <mc:Fallback>
                <p:oleObj name="Equation" r:id="rId13" imgW="1231366" imgH="25389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1828800"/>
                        <a:ext cx="26495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895056"/>
              </p:ext>
            </p:extLst>
          </p:nvPr>
        </p:nvGraphicFramePr>
        <p:xfrm>
          <a:off x="1039813" y="2286000"/>
          <a:ext cx="1968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15" imgW="914400" imgH="254000" progId="Equation.DSMT4">
                  <p:embed/>
                </p:oleObj>
              </mc:Choice>
              <mc:Fallback>
                <p:oleObj name="Equation" r:id="rId15" imgW="914400" imgH="2540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286000"/>
                        <a:ext cx="19685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4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64869"/>
              </p:ext>
            </p:extLst>
          </p:nvPr>
        </p:nvGraphicFramePr>
        <p:xfrm>
          <a:off x="1039813" y="2743200"/>
          <a:ext cx="1968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Equation" r:id="rId17" imgW="914400" imgH="254000" progId="Equation.DSMT4">
                  <p:embed/>
                </p:oleObj>
              </mc:Choice>
              <mc:Fallback>
                <p:oleObj name="Equation" r:id="rId17" imgW="914400" imgH="2540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743200"/>
                        <a:ext cx="19685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5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6526"/>
              </p:ext>
            </p:extLst>
          </p:nvPr>
        </p:nvGraphicFramePr>
        <p:xfrm>
          <a:off x="3189288" y="2286000"/>
          <a:ext cx="2676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19" imgW="1244600" imgH="254000" progId="Equation.DSMT4">
                  <p:embed/>
                </p:oleObj>
              </mc:Choice>
              <mc:Fallback>
                <p:oleObj name="Equation" r:id="rId19" imgW="1244600" imgH="2540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286000"/>
                        <a:ext cx="26765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566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23789"/>
              </p:ext>
            </p:extLst>
          </p:nvPr>
        </p:nvGraphicFramePr>
        <p:xfrm>
          <a:off x="3186113" y="2743200"/>
          <a:ext cx="26495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Equation" r:id="rId21" imgW="1231366" imgH="253890" progId="Equation.DSMT4">
                  <p:embed/>
                </p:oleObj>
              </mc:Choice>
              <mc:Fallback>
                <p:oleObj name="Equation" r:id="rId21" imgW="1231366" imgH="25389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2743200"/>
                        <a:ext cx="2649537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96917"/>
              </p:ext>
            </p:extLst>
          </p:nvPr>
        </p:nvGraphicFramePr>
        <p:xfrm>
          <a:off x="1039813" y="3200400"/>
          <a:ext cx="1965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23" imgW="914400" imgH="254000" progId="Equation.DSMT4">
                  <p:embed/>
                </p:oleObj>
              </mc:Choice>
              <mc:Fallback>
                <p:oleObj name="Equation" r:id="rId23" imgW="914400" imgH="254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00400"/>
                        <a:ext cx="19653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38387"/>
              </p:ext>
            </p:extLst>
          </p:nvPr>
        </p:nvGraphicFramePr>
        <p:xfrm>
          <a:off x="3186113" y="3200400"/>
          <a:ext cx="2676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Equation" r:id="rId25" imgW="1244600" imgH="254000" progId="Equation.DSMT4">
                  <p:embed/>
                </p:oleObj>
              </mc:Choice>
              <mc:Fallback>
                <p:oleObj name="Equation" r:id="rId25" imgW="1244600" imgH="254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200400"/>
                        <a:ext cx="26765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99019"/>
              </p:ext>
            </p:extLst>
          </p:nvPr>
        </p:nvGraphicFramePr>
        <p:xfrm>
          <a:off x="1039813" y="3657600"/>
          <a:ext cx="19669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Equation" r:id="rId27" imgW="914400" imgH="254000" progId="Equation.DSMT4">
                  <p:embed/>
                </p:oleObj>
              </mc:Choice>
              <mc:Fallback>
                <p:oleObj name="Equation" r:id="rId27" imgW="914400" imgH="2540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657600"/>
                        <a:ext cx="1966912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73607"/>
              </p:ext>
            </p:extLst>
          </p:nvPr>
        </p:nvGraphicFramePr>
        <p:xfrm>
          <a:off x="3186113" y="3654425"/>
          <a:ext cx="2676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Equation" r:id="rId29" imgW="1244600" imgH="254000" progId="Equation.DSMT4">
                  <p:embed/>
                </p:oleObj>
              </mc:Choice>
              <mc:Fallback>
                <p:oleObj name="Equation" r:id="rId29" imgW="1244600" imgH="254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654425"/>
                        <a:ext cx="26765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363894"/>
              </p:ext>
            </p:extLst>
          </p:nvPr>
        </p:nvGraphicFramePr>
        <p:xfrm>
          <a:off x="1039813" y="4114800"/>
          <a:ext cx="19415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Equation" r:id="rId31" imgW="901309" imgH="253890" progId="Equation.DSMT4">
                  <p:embed/>
                </p:oleObj>
              </mc:Choice>
              <mc:Fallback>
                <p:oleObj name="Equation" r:id="rId31" imgW="901309" imgH="25389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114800"/>
                        <a:ext cx="1941512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04848"/>
              </p:ext>
            </p:extLst>
          </p:nvPr>
        </p:nvGraphicFramePr>
        <p:xfrm>
          <a:off x="3186113" y="4110038"/>
          <a:ext cx="26495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Equation" r:id="rId33" imgW="1231366" imgH="253890" progId="Equation.DSMT4">
                  <p:embed/>
                </p:oleObj>
              </mc:Choice>
              <mc:Fallback>
                <p:oleObj name="Equation" r:id="rId33" imgW="1231366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110038"/>
                        <a:ext cx="2649537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457200" y="4506913"/>
            <a:ext cx="794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134" name="Group 2"/>
          <p:cNvGrpSpPr>
            <a:grpSpLocks/>
          </p:cNvGrpSpPr>
          <p:nvPr/>
        </p:nvGrpSpPr>
        <p:grpSpPr bwMode="auto">
          <a:xfrm>
            <a:off x="1143000" y="4881563"/>
            <a:ext cx="2362200" cy="1955800"/>
            <a:chOff x="1008" y="1344"/>
            <a:chExt cx="1690" cy="1438"/>
          </a:xfrm>
        </p:grpSpPr>
        <p:sp>
          <p:nvSpPr>
            <p:cNvPr id="135" name="Line 3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Line 4"/>
            <p:cNvSpPr>
              <a:spLocks noChangeShapeType="1"/>
            </p:cNvSpPr>
            <p:nvPr/>
          </p:nvSpPr>
          <p:spPr bwMode="auto">
            <a:xfrm>
              <a:off x="1296" y="1872"/>
              <a:ext cx="0" cy="4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Line 5"/>
            <p:cNvSpPr>
              <a:spLocks noChangeShapeType="1"/>
            </p:cNvSpPr>
            <p:nvPr/>
          </p:nvSpPr>
          <p:spPr bwMode="auto">
            <a:xfrm>
              <a:off x="1296" y="2352"/>
              <a:ext cx="240" cy="1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8" name="Line 6"/>
            <p:cNvSpPr>
              <a:spLocks noChangeShapeType="1"/>
            </p:cNvSpPr>
            <p:nvPr/>
          </p:nvSpPr>
          <p:spPr bwMode="auto">
            <a:xfrm>
              <a:off x="1536" y="254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V="1">
              <a:off x="2208" y="2352"/>
              <a:ext cx="142" cy="1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>
              <a:off x="2352" y="1776"/>
              <a:ext cx="0" cy="57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1" name="Line 9"/>
            <p:cNvSpPr>
              <a:spLocks noChangeShapeType="1"/>
            </p:cNvSpPr>
            <p:nvPr/>
          </p:nvSpPr>
          <p:spPr bwMode="auto">
            <a:xfrm flipV="1">
              <a:off x="1296" y="1776"/>
              <a:ext cx="1054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Line 10"/>
            <p:cNvSpPr>
              <a:spLocks noChangeShapeType="1"/>
            </p:cNvSpPr>
            <p:nvPr/>
          </p:nvSpPr>
          <p:spPr bwMode="auto">
            <a:xfrm flipH="1" flipV="1">
              <a:off x="2160" y="1535"/>
              <a:ext cx="192" cy="2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2160" y="1535"/>
              <a:ext cx="192" cy="81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2160" y="1535"/>
              <a:ext cx="49" cy="100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Line 13"/>
            <p:cNvSpPr>
              <a:spLocks noChangeShapeType="1"/>
            </p:cNvSpPr>
            <p:nvPr/>
          </p:nvSpPr>
          <p:spPr bwMode="auto">
            <a:xfrm flipH="1">
              <a:off x="1536" y="1535"/>
              <a:ext cx="624" cy="100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6" name="Line 14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7" name="Line 15"/>
            <p:cNvSpPr>
              <a:spLocks noChangeShapeType="1"/>
            </p:cNvSpPr>
            <p:nvPr/>
          </p:nvSpPr>
          <p:spPr bwMode="auto">
            <a:xfrm flipH="1">
              <a:off x="1536" y="1488"/>
              <a:ext cx="144" cy="105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Line 16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9" name="Line 17"/>
            <p:cNvSpPr>
              <a:spLocks noChangeShapeType="1"/>
            </p:cNvSpPr>
            <p:nvPr/>
          </p:nvSpPr>
          <p:spPr bwMode="auto">
            <a:xfrm flipH="1">
              <a:off x="1296" y="1776"/>
              <a:ext cx="1054" cy="57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1296" y="1872"/>
              <a:ext cx="1054" cy="48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Text Box 19"/>
            <p:cNvSpPr txBox="1">
              <a:spLocks noChangeArrowheads="1"/>
            </p:cNvSpPr>
            <p:nvPr/>
          </p:nvSpPr>
          <p:spPr bwMode="auto">
            <a:xfrm>
              <a:off x="2352" y="2303"/>
              <a:ext cx="34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52" name="Text Box 20"/>
            <p:cNvSpPr txBox="1">
              <a:spLocks noChangeArrowheads="1"/>
            </p:cNvSpPr>
            <p:nvPr/>
          </p:nvSpPr>
          <p:spPr bwMode="auto">
            <a:xfrm>
              <a:off x="2090" y="2524"/>
              <a:ext cx="344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53" name="Text Box 21"/>
            <p:cNvSpPr txBox="1">
              <a:spLocks noChangeArrowheads="1"/>
            </p:cNvSpPr>
            <p:nvPr/>
          </p:nvSpPr>
          <p:spPr bwMode="auto">
            <a:xfrm>
              <a:off x="1408" y="2521"/>
              <a:ext cx="346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4" name="Text Box 22"/>
            <p:cNvSpPr txBox="1">
              <a:spLocks noChangeArrowheads="1"/>
            </p:cNvSpPr>
            <p:nvPr/>
          </p:nvSpPr>
          <p:spPr bwMode="auto">
            <a:xfrm>
              <a:off x="1008" y="2254"/>
              <a:ext cx="34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5" name="Text Box 23"/>
            <p:cNvSpPr txBox="1">
              <a:spLocks noChangeArrowheads="1"/>
            </p:cNvSpPr>
            <p:nvPr/>
          </p:nvSpPr>
          <p:spPr bwMode="auto">
            <a:xfrm>
              <a:off x="1008" y="1776"/>
              <a:ext cx="346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56" name="Text Box 24"/>
            <p:cNvSpPr txBox="1">
              <a:spLocks noChangeArrowheads="1"/>
            </p:cNvSpPr>
            <p:nvPr/>
          </p:nvSpPr>
          <p:spPr bwMode="auto">
            <a:xfrm>
              <a:off x="1392" y="1344"/>
              <a:ext cx="346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57" name="Text Box 25"/>
            <p:cNvSpPr txBox="1">
              <a:spLocks noChangeArrowheads="1"/>
            </p:cNvSpPr>
            <p:nvPr/>
          </p:nvSpPr>
          <p:spPr bwMode="auto">
            <a:xfrm>
              <a:off x="2160" y="1344"/>
              <a:ext cx="346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58" name="Text Box 26"/>
            <p:cNvSpPr txBox="1">
              <a:spLocks noChangeArrowheads="1"/>
            </p:cNvSpPr>
            <p:nvPr/>
          </p:nvSpPr>
          <p:spPr bwMode="auto">
            <a:xfrm>
              <a:off x="2352" y="1680"/>
              <a:ext cx="34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59" name="Text Box 27"/>
            <p:cNvSpPr txBox="1">
              <a:spLocks noChangeArrowheads="1"/>
            </p:cNvSpPr>
            <p:nvPr/>
          </p:nvSpPr>
          <p:spPr bwMode="auto">
            <a:xfrm>
              <a:off x="1719" y="2510"/>
              <a:ext cx="27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0" name="Group 105"/>
          <p:cNvGrpSpPr>
            <a:grpSpLocks/>
          </p:cNvGrpSpPr>
          <p:nvPr/>
        </p:nvGrpSpPr>
        <p:grpSpPr bwMode="auto">
          <a:xfrm>
            <a:off x="4427538" y="4737100"/>
            <a:ext cx="2976562" cy="2078038"/>
            <a:chOff x="2887" y="1906"/>
            <a:chExt cx="1875" cy="1309"/>
          </a:xfrm>
        </p:grpSpPr>
        <p:sp>
          <p:nvSpPr>
            <p:cNvPr id="161" name="Text Box 101"/>
            <p:cNvSpPr txBox="1">
              <a:spLocks noChangeArrowheads="1"/>
            </p:cNvSpPr>
            <p:nvPr/>
          </p:nvSpPr>
          <p:spPr bwMode="auto">
            <a:xfrm>
              <a:off x="4368" y="2352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grpSp>
          <p:nvGrpSpPr>
            <p:cNvPr id="14360" name="Group 104"/>
            <p:cNvGrpSpPr>
              <a:grpSpLocks/>
            </p:cNvGrpSpPr>
            <p:nvPr/>
          </p:nvGrpSpPr>
          <p:grpSpPr bwMode="auto">
            <a:xfrm>
              <a:off x="2887" y="1906"/>
              <a:ext cx="1499" cy="1309"/>
              <a:chOff x="2743" y="2050"/>
              <a:chExt cx="1499" cy="1309"/>
            </a:xfrm>
          </p:grpSpPr>
          <p:sp>
            <p:nvSpPr>
              <p:cNvPr id="163" name="Line 83"/>
              <p:cNvSpPr>
                <a:spLocks noChangeShapeType="1"/>
              </p:cNvSpPr>
              <p:nvPr/>
            </p:nvSpPr>
            <p:spPr bwMode="auto">
              <a:xfrm flipH="1">
                <a:off x="2990" y="2229"/>
                <a:ext cx="311" cy="2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" name="Line 84"/>
              <p:cNvSpPr>
                <a:spLocks noChangeShapeType="1"/>
              </p:cNvSpPr>
              <p:nvPr/>
            </p:nvSpPr>
            <p:spPr bwMode="auto">
              <a:xfrm>
                <a:off x="2990" y="2516"/>
                <a:ext cx="0" cy="41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5" name="Line 85"/>
              <p:cNvSpPr>
                <a:spLocks noChangeShapeType="1"/>
              </p:cNvSpPr>
              <p:nvPr/>
            </p:nvSpPr>
            <p:spPr bwMode="auto">
              <a:xfrm>
                <a:off x="2990" y="2928"/>
                <a:ext cx="211" cy="16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6" name="Line 86"/>
              <p:cNvSpPr>
                <a:spLocks noChangeShapeType="1"/>
              </p:cNvSpPr>
              <p:nvPr/>
            </p:nvSpPr>
            <p:spPr bwMode="auto">
              <a:xfrm flipV="1">
                <a:off x="3793" y="2928"/>
                <a:ext cx="126" cy="16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7" name="Line 87"/>
              <p:cNvSpPr>
                <a:spLocks noChangeShapeType="1"/>
              </p:cNvSpPr>
              <p:nvPr/>
            </p:nvSpPr>
            <p:spPr bwMode="auto">
              <a:xfrm>
                <a:off x="3919" y="2434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8" name="Line 88"/>
              <p:cNvSpPr>
                <a:spLocks noChangeShapeType="1"/>
              </p:cNvSpPr>
              <p:nvPr/>
            </p:nvSpPr>
            <p:spPr bwMode="auto">
              <a:xfrm flipH="1" flipV="1">
                <a:off x="3750" y="2229"/>
                <a:ext cx="169" cy="20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9" name="Text Box 89"/>
              <p:cNvSpPr txBox="1">
                <a:spLocks noChangeArrowheads="1"/>
              </p:cNvSpPr>
              <p:nvPr/>
            </p:nvSpPr>
            <p:spPr bwMode="auto">
              <a:xfrm>
                <a:off x="3937" y="2296"/>
                <a:ext cx="3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70" name="Text Box 90"/>
              <p:cNvSpPr txBox="1">
                <a:spLocks noChangeArrowheads="1"/>
              </p:cNvSpPr>
              <p:nvPr/>
            </p:nvSpPr>
            <p:spPr bwMode="auto">
              <a:xfrm>
                <a:off x="3704" y="2050"/>
                <a:ext cx="30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71" name="Text Box 91"/>
              <p:cNvSpPr txBox="1">
                <a:spLocks noChangeArrowheads="1"/>
              </p:cNvSpPr>
              <p:nvPr/>
            </p:nvSpPr>
            <p:spPr bwMode="auto">
              <a:xfrm>
                <a:off x="3003" y="3033"/>
                <a:ext cx="30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72" name="Text Box 92"/>
              <p:cNvSpPr txBox="1">
                <a:spLocks noChangeArrowheads="1"/>
              </p:cNvSpPr>
              <p:nvPr/>
            </p:nvSpPr>
            <p:spPr bwMode="auto">
              <a:xfrm>
                <a:off x="2749" y="2800"/>
                <a:ext cx="3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73" name="Text Box 93"/>
              <p:cNvSpPr txBox="1">
                <a:spLocks noChangeArrowheads="1"/>
              </p:cNvSpPr>
              <p:nvPr/>
            </p:nvSpPr>
            <p:spPr bwMode="auto">
              <a:xfrm>
                <a:off x="2743" y="2380"/>
                <a:ext cx="3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74" name="Text Box 94"/>
              <p:cNvSpPr txBox="1">
                <a:spLocks noChangeArrowheads="1"/>
              </p:cNvSpPr>
              <p:nvPr/>
            </p:nvSpPr>
            <p:spPr bwMode="auto">
              <a:xfrm>
                <a:off x="3095" y="2052"/>
                <a:ext cx="3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5" name="Text Box 95"/>
              <p:cNvSpPr txBox="1">
                <a:spLocks noChangeArrowheads="1"/>
              </p:cNvSpPr>
              <p:nvPr/>
            </p:nvSpPr>
            <p:spPr bwMode="auto">
              <a:xfrm>
                <a:off x="3744" y="3057"/>
                <a:ext cx="3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76" name="Text Box 96"/>
              <p:cNvSpPr txBox="1">
                <a:spLocks noChangeArrowheads="1"/>
              </p:cNvSpPr>
              <p:nvPr/>
            </p:nvSpPr>
            <p:spPr bwMode="auto">
              <a:xfrm>
                <a:off x="3928" y="2822"/>
                <a:ext cx="3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</p:txBody>
          </p:sp>
          <p:graphicFrame>
            <p:nvGraphicFramePr>
              <p:cNvPr id="14375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9607343"/>
                  </p:ext>
                </p:extLst>
              </p:nvPr>
            </p:nvGraphicFramePr>
            <p:xfrm>
              <a:off x="3349" y="3106"/>
              <a:ext cx="292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58" name="Equation" r:id="rId35" imgW="215713" imgH="241091" progId="Equation.DSMT4">
                      <p:embed/>
                    </p:oleObj>
                  </mc:Choice>
                  <mc:Fallback>
                    <p:oleObj name="Equation" r:id="rId35" imgW="215713" imgH="241091" progId="Equation.DSMT4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9" y="3106"/>
                            <a:ext cx="292" cy="25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" name="Line 98"/>
              <p:cNvSpPr>
                <a:spLocks noChangeShapeType="1"/>
              </p:cNvSpPr>
              <p:nvPr/>
            </p:nvSpPr>
            <p:spPr bwMode="auto">
              <a:xfrm>
                <a:off x="3217" y="309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9" name="Line 99"/>
              <p:cNvSpPr>
                <a:spLocks noChangeShapeType="1"/>
              </p:cNvSpPr>
              <p:nvPr/>
            </p:nvSpPr>
            <p:spPr bwMode="auto">
              <a:xfrm>
                <a:off x="3318" y="2229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0" name="Text Box 100"/>
              <p:cNvSpPr txBox="1">
                <a:spLocks noChangeArrowheads="1"/>
              </p:cNvSpPr>
              <p:nvPr/>
            </p:nvSpPr>
            <p:spPr bwMode="auto">
              <a:xfrm>
                <a:off x="3408" y="2592"/>
                <a:ext cx="3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f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81" name="Line 102"/>
              <p:cNvSpPr>
                <a:spLocks noChangeShapeType="1"/>
              </p:cNvSpPr>
              <p:nvPr/>
            </p:nvSpPr>
            <p:spPr bwMode="auto">
              <a:xfrm flipH="1">
                <a:off x="2990" y="2208"/>
                <a:ext cx="322" cy="72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2" name="Text Box 103"/>
              <p:cNvSpPr txBox="1">
                <a:spLocks noChangeArrowheads="1"/>
              </p:cNvSpPr>
              <p:nvPr/>
            </p:nvSpPr>
            <p:spPr bwMode="auto">
              <a:xfrm>
                <a:off x="2976" y="2400"/>
                <a:ext cx="3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f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502" grpId="0"/>
      <p:bldP spid="84" grpId="0"/>
      <p:bldP spid="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81812B9-F1F5-466A-A2EE-44698BF24CA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75522" name="Group 2"/>
          <p:cNvGrpSpPr>
            <a:grpSpLocks/>
          </p:cNvGrpSpPr>
          <p:nvPr/>
        </p:nvGrpSpPr>
        <p:grpSpPr bwMode="auto">
          <a:xfrm>
            <a:off x="6124575" y="1082675"/>
            <a:ext cx="2346325" cy="2414588"/>
            <a:chOff x="1028" y="1283"/>
            <a:chExt cx="1679" cy="1775"/>
          </a:xfrm>
        </p:grpSpPr>
        <p:sp>
          <p:nvSpPr>
            <p:cNvPr id="18473" name="Line 3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4" name="Line 4"/>
            <p:cNvSpPr>
              <a:spLocks noChangeShapeType="1"/>
            </p:cNvSpPr>
            <p:nvPr/>
          </p:nvSpPr>
          <p:spPr bwMode="auto">
            <a:xfrm>
              <a:off x="1296" y="1872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5" name="Line 5"/>
            <p:cNvSpPr>
              <a:spLocks noChangeShapeType="1"/>
            </p:cNvSpPr>
            <p:nvPr/>
          </p:nvSpPr>
          <p:spPr bwMode="auto">
            <a:xfrm>
              <a:off x="1296" y="2352"/>
              <a:ext cx="240" cy="1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6" name="Line 6"/>
            <p:cNvSpPr>
              <a:spLocks noChangeShapeType="1"/>
            </p:cNvSpPr>
            <p:nvPr/>
          </p:nvSpPr>
          <p:spPr bwMode="auto">
            <a:xfrm>
              <a:off x="1536" y="2545"/>
              <a:ext cx="67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7" name="Line 7"/>
            <p:cNvSpPr>
              <a:spLocks noChangeShapeType="1"/>
            </p:cNvSpPr>
            <p:nvPr/>
          </p:nvSpPr>
          <p:spPr bwMode="auto">
            <a:xfrm flipV="1">
              <a:off x="2208" y="2352"/>
              <a:ext cx="143" cy="1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8" name="Line 8"/>
            <p:cNvSpPr>
              <a:spLocks noChangeShapeType="1"/>
            </p:cNvSpPr>
            <p:nvPr/>
          </p:nvSpPr>
          <p:spPr bwMode="auto">
            <a:xfrm>
              <a:off x="2351" y="1775"/>
              <a:ext cx="0" cy="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9" name="Line 9"/>
            <p:cNvSpPr>
              <a:spLocks noChangeShapeType="1"/>
            </p:cNvSpPr>
            <p:nvPr/>
          </p:nvSpPr>
          <p:spPr bwMode="auto">
            <a:xfrm flipV="1">
              <a:off x="1296" y="1775"/>
              <a:ext cx="1055" cy="9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0" name="Line 10"/>
            <p:cNvSpPr>
              <a:spLocks noChangeShapeType="1"/>
            </p:cNvSpPr>
            <p:nvPr/>
          </p:nvSpPr>
          <p:spPr bwMode="auto">
            <a:xfrm flipH="1" flipV="1">
              <a:off x="2159" y="1536"/>
              <a:ext cx="192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1" name="Line 11"/>
            <p:cNvSpPr>
              <a:spLocks noChangeShapeType="1"/>
            </p:cNvSpPr>
            <p:nvPr/>
          </p:nvSpPr>
          <p:spPr bwMode="auto">
            <a:xfrm>
              <a:off x="2159" y="1536"/>
              <a:ext cx="192" cy="81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2" name="Line 12"/>
            <p:cNvSpPr>
              <a:spLocks noChangeShapeType="1"/>
            </p:cNvSpPr>
            <p:nvPr/>
          </p:nvSpPr>
          <p:spPr bwMode="auto">
            <a:xfrm>
              <a:off x="2159" y="1536"/>
              <a:ext cx="49" cy="100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3" name="Line 13"/>
            <p:cNvSpPr>
              <a:spLocks noChangeShapeType="1"/>
            </p:cNvSpPr>
            <p:nvPr/>
          </p:nvSpPr>
          <p:spPr bwMode="auto">
            <a:xfrm flipH="1">
              <a:off x="1536" y="1536"/>
              <a:ext cx="624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4" name="Line 14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5" name="Line 15"/>
            <p:cNvSpPr>
              <a:spLocks noChangeShapeType="1"/>
            </p:cNvSpPr>
            <p:nvPr/>
          </p:nvSpPr>
          <p:spPr bwMode="auto">
            <a:xfrm flipH="1">
              <a:off x="1536" y="1488"/>
              <a:ext cx="144" cy="105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6" name="Line 16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7" name="Line 17"/>
            <p:cNvSpPr>
              <a:spLocks noChangeShapeType="1"/>
            </p:cNvSpPr>
            <p:nvPr/>
          </p:nvSpPr>
          <p:spPr bwMode="auto">
            <a:xfrm flipH="1">
              <a:off x="1296" y="1775"/>
              <a:ext cx="1055" cy="5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8" name="Line 18"/>
            <p:cNvSpPr>
              <a:spLocks noChangeShapeType="1"/>
            </p:cNvSpPr>
            <p:nvPr/>
          </p:nvSpPr>
          <p:spPr bwMode="auto">
            <a:xfrm>
              <a:off x="1296" y="1872"/>
              <a:ext cx="1055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89" name="Text Box 19"/>
            <p:cNvSpPr txBox="1">
              <a:spLocks noChangeArrowheads="1"/>
            </p:cNvSpPr>
            <p:nvPr/>
          </p:nvSpPr>
          <p:spPr bwMode="auto">
            <a:xfrm>
              <a:off x="2351" y="2218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8490" name="Text Box 20"/>
            <p:cNvSpPr txBox="1">
              <a:spLocks noChangeArrowheads="1"/>
            </p:cNvSpPr>
            <p:nvPr/>
          </p:nvSpPr>
          <p:spPr bwMode="auto">
            <a:xfrm>
              <a:off x="2098" y="2531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8491" name="Text Box 21"/>
            <p:cNvSpPr txBox="1">
              <a:spLocks noChangeArrowheads="1"/>
            </p:cNvSpPr>
            <p:nvPr/>
          </p:nvSpPr>
          <p:spPr bwMode="auto">
            <a:xfrm>
              <a:off x="1342" y="2498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8492" name="Text Box 22"/>
            <p:cNvSpPr txBox="1">
              <a:spLocks noChangeArrowheads="1"/>
            </p:cNvSpPr>
            <p:nvPr/>
          </p:nvSpPr>
          <p:spPr bwMode="auto">
            <a:xfrm>
              <a:off x="1040" y="2193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8493" name="Text Box 23"/>
            <p:cNvSpPr txBox="1">
              <a:spLocks noChangeArrowheads="1"/>
            </p:cNvSpPr>
            <p:nvPr/>
          </p:nvSpPr>
          <p:spPr bwMode="auto">
            <a:xfrm>
              <a:off x="1028" y="1712"/>
              <a:ext cx="34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8494" name="Text Box 24"/>
            <p:cNvSpPr txBox="1">
              <a:spLocks noChangeArrowheads="1"/>
            </p:cNvSpPr>
            <p:nvPr/>
          </p:nvSpPr>
          <p:spPr bwMode="auto">
            <a:xfrm>
              <a:off x="1417" y="1283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8495" name="Text Box 25"/>
            <p:cNvSpPr txBox="1">
              <a:spLocks noChangeArrowheads="1"/>
            </p:cNvSpPr>
            <p:nvPr/>
          </p:nvSpPr>
          <p:spPr bwMode="auto">
            <a:xfrm>
              <a:off x="2131" y="1289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8496" name="Text Box 26"/>
            <p:cNvSpPr txBox="1">
              <a:spLocks noChangeArrowheads="1"/>
            </p:cNvSpPr>
            <p:nvPr/>
          </p:nvSpPr>
          <p:spPr bwMode="auto">
            <a:xfrm>
              <a:off x="2361" y="163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8497" name="Text Box 27"/>
            <p:cNvSpPr txBox="1">
              <a:spLocks noChangeArrowheads="1"/>
            </p:cNvSpPr>
            <p:nvPr/>
          </p:nvSpPr>
          <p:spPr bwMode="auto">
            <a:xfrm>
              <a:off x="1680" y="2832"/>
              <a:ext cx="52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</a:t>
              </a: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4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75555" name="Text Box 35"/>
          <p:cNvSpPr txBox="1">
            <a:spLocks noChangeArrowheads="1"/>
          </p:cNvSpPr>
          <p:nvPr/>
        </p:nvSpPr>
        <p:spPr bwMode="auto">
          <a:xfrm>
            <a:off x="381000" y="5029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(4)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 v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endParaRPr lang="en-US" altLang="zh-CN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557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70130"/>
              </p:ext>
            </p:extLst>
          </p:nvPr>
        </p:nvGraphicFramePr>
        <p:xfrm>
          <a:off x="838200" y="1143000"/>
          <a:ext cx="19129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3" imgW="888614" imgH="253890" progId="Equation.DSMT4">
                  <p:embed/>
                </p:oleObj>
              </mc:Choice>
              <mc:Fallback>
                <p:oleObj name="Equation" r:id="rId3" imgW="888614" imgH="25389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19129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7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63626"/>
              </p:ext>
            </p:extLst>
          </p:nvPr>
        </p:nvGraphicFramePr>
        <p:xfrm>
          <a:off x="2895600" y="1143000"/>
          <a:ext cx="2649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5" imgW="1231366" imgH="253890" progId="Equation.DSMT4">
                  <p:embed/>
                </p:oleObj>
              </mc:Choice>
              <mc:Fallback>
                <p:oleObj name="Equation" r:id="rId5" imgW="1231366" imgH="25389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6495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7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235455"/>
              </p:ext>
            </p:extLst>
          </p:nvPr>
        </p:nvGraphicFramePr>
        <p:xfrm>
          <a:off x="838200" y="1600200"/>
          <a:ext cx="1968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7" imgW="914400" imgH="254000" progId="Equation.DSMT4">
                  <p:embed/>
                </p:oleObj>
              </mc:Choice>
              <mc:Fallback>
                <p:oleObj name="Equation" r:id="rId7" imgW="914400" imgH="254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19685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79353"/>
              </p:ext>
            </p:extLst>
          </p:nvPr>
        </p:nvGraphicFramePr>
        <p:xfrm>
          <a:off x="2895600" y="1593850"/>
          <a:ext cx="22939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9" imgW="1066337" imgH="253890" progId="Equation.DSMT4">
                  <p:embed/>
                </p:oleObj>
              </mc:Choice>
              <mc:Fallback>
                <p:oleObj name="Equation" r:id="rId9" imgW="1066337" imgH="25389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93850"/>
                        <a:ext cx="22939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53049"/>
              </p:ext>
            </p:extLst>
          </p:nvPr>
        </p:nvGraphicFramePr>
        <p:xfrm>
          <a:off x="838200" y="2057400"/>
          <a:ext cx="1968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11" imgW="914400" imgH="254000" progId="Equation.DSMT4">
                  <p:embed/>
                </p:oleObj>
              </mc:Choice>
              <mc:Fallback>
                <p:oleObj name="Equation" r:id="rId11" imgW="914400" imgH="2540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19685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90404"/>
              </p:ext>
            </p:extLst>
          </p:nvPr>
        </p:nvGraphicFramePr>
        <p:xfrm>
          <a:off x="838200" y="2514600"/>
          <a:ext cx="1968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13" imgW="914400" imgH="254000" progId="Equation.DSMT4">
                  <p:embed/>
                </p:oleObj>
              </mc:Choice>
              <mc:Fallback>
                <p:oleObj name="Equation" r:id="rId13" imgW="914400" imgH="2540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19685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20170"/>
              </p:ext>
            </p:extLst>
          </p:nvPr>
        </p:nvGraphicFramePr>
        <p:xfrm>
          <a:off x="2895600" y="2057400"/>
          <a:ext cx="22939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15" imgW="1066337" imgH="253890" progId="Equation.DSMT4">
                  <p:embed/>
                </p:oleObj>
              </mc:Choice>
              <mc:Fallback>
                <p:oleObj name="Equation" r:id="rId15" imgW="1066337" imgH="25389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57400"/>
                        <a:ext cx="22939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86887"/>
              </p:ext>
            </p:extLst>
          </p:nvPr>
        </p:nvGraphicFramePr>
        <p:xfrm>
          <a:off x="2895600" y="2514600"/>
          <a:ext cx="26781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17" imgW="1244600" imgH="254000" progId="Equation.DSMT4">
                  <p:embed/>
                </p:oleObj>
              </mc:Choice>
              <mc:Fallback>
                <p:oleObj name="Equation" r:id="rId17" imgW="1244600" imgH="2540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2678113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67365"/>
              </p:ext>
            </p:extLst>
          </p:nvPr>
        </p:nvGraphicFramePr>
        <p:xfrm>
          <a:off x="838200" y="2971800"/>
          <a:ext cx="1965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19" imgW="914400" imgH="254000" progId="Equation.DSMT4">
                  <p:embed/>
                </p:oleObj>
              </mc:Choice>
              <mc:Fallback>
                <p:oleObj name="Equation" r:id="rId19" imgW="914400" imgH="254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19653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0585"/>
              </p:ext>
            </p:extLst>
          </p:nvPr>
        </p:nvGraphicFramePr>
        <p:xfrm>
          <a:off x="2895600" y="2971800"/>
          <a:ext cx="2676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21" imgW="1244600" imgH="254000" progId="Equation.DSMT4">
                  <p:embed/>
                </p:oleObj>
              </mc:Choice>
              <mc:Fallback>
                <p:oleObj name="Equation" r:id="rId21" imgW="1244600" imgH="2540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26765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125415"/>
              </p:ext>
            </p:extLst>
          </p:nvPr>
        </p:nvGraphicFramePr>
        <p:xfrm>
          <a:off x="838200" y="3429000"/>
          <a:ext cx="19383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23" imgW="901309" imgH="253890" progId="Equation.DSMT4">
                  <p:embed/>
                </p:oleObj>
              </mc:Choice>
              <mc:Fallback>
                <p:oleObj name="Equation" r:id="rId23" imgW="901309" imgH="25389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19383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00002"/>
              </p:ext>
            </p:extLst>
          </p:nvPr>
        </p:nvGraphicFramePr>
        <p:xfrm>
          <a:off x="2895600" y="3429000"/>
          <a:ext cx="2649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25" imgW="1231366" imgH="253890" progId="Equation.DSMT4">
                  <p:embed/>
                </p:oleObj>
              </mc:Choice>
              <mc:Fallback>
                <p:oleObj name="Equation" r:id="rId25" imgW="1231366" imgH="25389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6495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8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5051"/>
              </p:ext>
            </p:extLst>
          </p:nvPr>
        </p:nvGraphicFramePr>
        <p:xfrm>
          <a:off x="823913" y="3886200"/>
          <a:ext cx="19700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Equation" r:id="rId27" imgW="914400" imgH="254000" progId="Equation.DSMT4">
                  <p:embed/>
                </p:oleObj>
              </mc:Choice>
              <mc:Fallback>
                <p:oleObj name="Equation" r:id="rId27" imgW="914400" imgH="2540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886200"/>
                        <a:ext cx="1970087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9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21945"/>
              </p:ext>
            </p:extLst>
          </p:nvPr>
        </p:nvGraphicFramePr>
        <p:xfrm>
          <a:off x="2895600" y="3886200"/>
          <a:ext cx="26781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Equation" r:id="rId29" imgW="1244600" imgH="254000" progId="Equation.DSMT4">
                  <p:embed/>
                </p:oleObj>
              </mc:Choice>
              <mc:Fallback>
                <p:oleObj name="Equation" r:id="rId29" imgW="1244600" imgH="254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2678113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5616" name="Group 96"/>
          <p:cNvGrpSpPr>
            <a:grpSpLocks/>
          </p:cNvGrpSpPr>
          <p:nvPr/>
        </p:nvGrpSpPr>
        <p:grpSpPr bwMode="auto">
          <a:xfrm>
            <a:off x="6096000" y="3733800"/>
            <a:ext cx="2759075" cy="2197100"/>
            <a:chOff x="3792" y="2016"/>
            <a:chExt cx="1738" cy="1384"/>
          </a:xfrm>
        </p:grpSpPr>
        <p:sp>
          <p:nvSpPr>
            <p:cNvPr id="18452" name="Line 74"/>
            <p:cNvSpPr>
              <a:spLocks noChangeShapeType="1"/>
            </p:cNvSpPr>
            <p:nvPr/>
          </p:nvSpPr>
          <p:spPr bwMode="auto">
            <a:xfrm flipH="1">
              <a:off x="4046" y="2220"/>
              <a:ext cx="322" cy="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3" name="Line 75"/>
            <p:cNvSpPr>
              <a:spLocks noChangeShapeType="1"/>
            </p:cNvSpPr>
            <p:nvPr/>
          </p:nvSpPr>
          <p:spPr bwMode="auto">
            <a:xfrm>
              <a:off x="4046" y="2516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4" name="Line 76"/>
            <p:cNvSpPr>
              <a:spLocks noChangeShapeType="1"/>
            </p:cNvSpPr>
            <p:nvPr/>
          </p:nvSpPr>
          <p:spPr bwMode="auto">
            <a:xfrm>
              <a:off x="4046" y="2928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5" name="Line 77"/>
            <p:cNvSpPr>
              <a:spLocks noChangeShapeType="1"/>
            </p:cNvSpPr>
            <p:nvPr/>
          </p:nvSpPr>
          <p:spPr bwMode="auto">
            <a:xfrm flipV="1">
              <a:off x="4849" y="2928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6" name="Line 78"/>
            <p:cNvSpPr>
              <a:spLocks noChangeShapeType="1"/>
            </p:cNvSpPr>
            <p:nvPr/>
          </p:nvSpPr>
          <p:spPr bwMode="auto">
            <a:xfrm>
              <a:off x="4975" y="2434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7" name="Line 79"/>
            <p:cNvSpPr>
              <a:spLocks noChangeShapeType="1"/>
            </p:cNvSpPr>
            <p:nvPr/>
          </p:nvSpPr>
          <p:spPr bwMode="auto">
            <a:xfrm flipH="1" flipV="1">
              <a:off x="4806" y="2229"/>
              <a:ext cx="169" cy="20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8" name="Text Box 80"/>
            <p:cNvSpPr txBox="1">
              <a:spLocks noChangeArrowheads="1"/>
            </p:cNvSpPr>
            <p:nvPr/>
          </p:nvSpPr>
          <p:spPr bwMode="auto">
            <a:xfrm>
              <a:off x="4992" y="2256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8459" name="Text Box 81"/>
            <p:cNvSpPr txBox="1">
              <a:spLocks noChangeArrowheads="1"/>
            </p:cNvSpPr>
            <p:nvPr/>
          </p:nvSpPr>
          <p:spPr bwMode="auto">
            <a:xfrm>
              <a:off x="4752" y="2016"/>
              <a:ext cx="3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8460" name="Text Box 82"/>
            <p:cNvSpPr txBox="1">
              <a:spLocks noChangeArrowheads="1"/>
            </p:cNvSpPr>
            <p:nvPr/>
          </p:nvSpPr>
          <p:spPr bwMode="auto">
            <a:xfrm>
              <a:off x="4065" y="3047"/>
              <a:ext cx="3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8461" name="Text Box 83"/>
            <p:cNvSpPr txBox="1">
              <a:spLocks noChangeArrowheads="1"/>
            </p:cNvSpPr>
            <p:nvPr/>
          </p:nvSpPr>
          <p:spPr bwMode="auto">
            <a:xfrm>
              <a:off x="3792" y="2845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8462" name="Text Box 84"/>
            <p:cNvSpPr txBox="1">
              <a:spLocks noChangeArrowheads="1"/>
            </p:cNvSpPr>
            <p:nvPr/>
          </p:nvSpPr>
          <p:spPr bwMode="auto">
            <a:xfrm>
              <a:off x="3792" y="2434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8463" name="Text Box 85"/>
            <p:cNvSpPr txBox="1">
              <a:spLocks noChangeArrowheads="1"/>
            </p:cNvSpPr>
            <p:nvPr/>
          </p:nvSpPr>
          <p:spPr bwMode="auto">
            <a:xfrm>
              <a:off x="4130" y="2051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8464" name="Text Box 86"/>
            <p:cNvSpPr txBox="1">
              <a:spLocks noChangeArrowheads="1"/>
            </p:cNvSpPr>
            <p:nvPr/>
          </p:nvSpPr>
          <p:spPr bwMode="auto">
            <a:xfrm>
              <a:off x="4786" y="3060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8465" name="Text Box 87"/>
            <p:cNvSpPr txBox="1">
              <a:spLocks noChangeArrowheads="1"/>
            </p:cNvSpPr>
            <p:nvPr/>
          </p:nvSpPr>
          <p:spPr bwMode="auto">
            <a:xfrm>
              <a:off x="4992" y="2832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graphicFrame>
          <p:nvGraphicFramePr>
            <p:cNvPr id="15394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352936"/>
                </p:ext>
              </p:extLst>
            </p:nvPr>
          </p:nvGraphicFramePr>
          <p:xfrm>
            <a:off x="4444" y="3160"/>
            <a:ext cx="2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0" name="Equation" r:id="rId31" imgW="215806" imgH="228501" progId="Equation.DSMT4">
                    <p:embed/>
                  </p:oleObj>
                </mc:Choice>
                <mc:Fallback>
                  <p:oleObj name="Equation" r:id="rId31" imgW="215806" imgH="228501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3160"/>
                          <a:ext cx="292" cy="2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Line 89"/>
            <p:cNvSpPr>
              <a:spLocks noChangeShapeType="1"/>
            </p:cNvSpPr>
            <p:nvPr/>
          </p:nvSpPr>
          <p:spPr bwMode="auto">
            <a:xfrm>
              <a:off x="4273" y="3084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8" name="Line 90"/>
            <p:cNvSpPr>
              <a:spLocks noChangeShapeType="1"/>
            </p:cNvSpPr>
            <p:nvPr/>
          </p:nvSpPr>
          <p:spPr bwMode="auto">
            <a:xfrm>
              <a:off x="4374" y="2220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9" name="Text Box 91"/>
            <p:cNvSpPr txBox="1">
              <a:spLocks noChangeArrowheads="1"/>
            </p:cNvSpPr>
            <p:nvPr/>
          </p:nvSpPr>
          <p:spPr bwMode="auto">
            <a:xfrm>
              <a:off x="4464" y="2592"/>
              <a:ext cx="3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8470" name="Line 92"/>
            <p:cNvSpPr>
              <a:spLocks noChangeShapeType="1"/>
            </p:cNvSpPr>
            <p:nvPr/>
          </p:nvSpPr>
          <p:spPr bwMode="auto">
            <a:xfrm flipH="1">
              <a:off x="4046" y="2191"/>
              <a:ext cx="337" cy="74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1" name="Text Box 93"/>
            <p:cNvSpPr txBox="1">
              <a:spLocks noChangeArrowheads="1"/>
            </p:cNvSpPr>
            <p:nvPr/>
          </p:nvSpPr>
          <p:spPr bwMode="auto">
            <a:xfrm>
              <a:off x="4032" y="2400"/>
              <a:ext cx="3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8472" name="Text Box 94"/>
            <p:cNvSpPr txBox="1">
              <a:spLocks noChangeArrowheads="1"/>
            </p:cNvSpPr>
            <p:nvPr/>
          </p:nvSpPr>
          <p:spPr bwMode="auto">
            <a:xfrm>
              <a:off x="5136" y="2544"/>
              <a:ext cx="3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1BD3508-1B16-458D-9E04-794184139E1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76546" name="Group 2"/>
          <p:cNvGrpSpPr>
            <a:grpSpLocks/>
          </p:cNvGrpSpPr>
          <p:nvPr/>
        </p:nvGrpSpPr>
        <p:grpSpPr bwMode="auto">
          <a:xfrm>
            <a:off x="965200" y="969963"/>
            <a:ext cx="2300288" cy="2319337"/>
            <a:chOff x="1053" y="1344"/>
            <a:chExt cx="1645" cy="1705"/>
          </a:xfrm>
        </p:grpSpPr>
        <p:sp>
          <p:nvSpPr>
            <p:cNvPr id="19496" name="Line 3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97" name="Line 4"/>
            <p:cNvSpPr>
              <a:spLocks noChangeShapeType="1"/>
            </p:cNvSpPr>
            <p:nvPr/>
          </p:nvSpPr>
          <p:spPr bwMode="auto">
            <a:xfrm>
              <a:off x="1296" y="1871"/>
              <a:ext cx="0" cy="4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98" name="Line 5"/>
            <p:cNvSpPr>
              <a:spLocks noChangeShapeType="1"/>
            </p:cNvSpPr>
            <p:nvPr/>
          </p:nvSpPr>
          <p:spPr bwMode="auto">
            <a:xfrm>
              <a:off x="1296" y="2352"/>
              <a:ext cx="240" cy="1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99" name="Line 6"/>
            <p:cNvSpPr>
              <a:spLocks noChangeShapeType="1"/>
            </p:cNvSpPr>
            <p:nvPr/>
          </p:nvSpPr>
          <p:spPr bwMode="auto">
            <a:xfrm>
              <a:off x="1535" y="254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0" name="Line 7"/>
            <p:cNvSpPr>
              <a:spLocks noChangeShapeType="1"/>
            </p:cNvSpPr>
            <p:nvPr/>
          </p:nvSpPr>
          <p:spPr bwMode="auto">
            <a:xfrm flipV="1">
              <a:off x="2208" y="2352"/>
              <a:ext cx="144" cy="1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1" name="Line 8"/>
            <p:cNvSpPr>
              <a:spLocks noChangeShapeType="1"/>
            </p:cNvSpPr>
            <p:nvPr/>
          </p:nvSpPr>
          <p:spPr bwMode="auto">
            <a:xfrm>
              <a:off x="2352" y="1776"/>
              <a:ext cx="0" cy="57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2" name="Line 9"/>
            <p:cNvSpPr>
              <a:spLocks noChangeShapeType="1"/>
            </p:cNvSpPr>
            <p:nvPr/>
          </p:nvSpPr>
          <p:spPr bwMode="auto">
            <a:xfrm flipV="1">
              <a:off x="1296" y="1776"/>
              <a:ext cx="1056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3" name="Line 10"/>
            <p:cNvSpPr>
              <a:spLocks noChangeShapeType="1"/>
            </p:cNvSpPr>
            <p:nvPr/>
          </p:nvSpPr>
          <p:spPr bwMode="auto">
            <a:xfrm flipH="1" flipV="1">
              <a:off x="2160" y="1537"/>
              <a:ext cx="192" cy="2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4" name="Line 11"/>
            <p:cNvSpPr>
              <a:spLocks noChangeShapeType="1"/>
            </p:cNvSpPr>
            <p:nvPr/>
          </p:nvSpPr>
          <p:spPr bwMode="auto">
            <a:xfrm>
              <a:off x="2160" y="1537"/>
              <a:ext cx="192" cy="81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5" name="Line 12"/>
            <p:cNvSpPr>
              <a:spLocks noChangeShapeType="1"/>
            </p:cNvSpPr>
            <p:nvPr/>
          </p:nvSpPr>
          <p:spPr bwMode="auto">
            <a:xfrm>
              <a:off x="2160" y="1537"/>
              <a:ext cx="48" cy="100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6" name="Line 13"/>
            <p:cNvSpPr>
              <a:spLocks noChangeShapeType="1"/>
            </p:cNvSpPr>
            <p:nvPr/>
          </p:nvSpPr>
          <p:spPr bwMode="auto">
            <a:xfrm flipH="1">
              <a:off x="1535" y="1537"/>
              <a:ext cx="623" cy="100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7" name="Line 14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8" name="Line 15"/>
            <p:cNvSpPr>
              <a:spLocks noChangeShapeType="1"/>
            </p:cNvSpPr>
            <p:nvPr/>
          </p:nvSpPr>
          <p:spPr bwMode="auto">
            <a:xfrm flipH="1">
              <a:off x="1535" y="1488"/>
              <a:ext cx="143" cy="105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09" name="Line 16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10" name="Line 17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57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11" name="Line 18"/>
            <p:cNvSpPr>
              <a:spLocks noChangeShapeType="1"/>
            </p:cNvSpPr>
            <p:nvPr/>
          </p:nvSpPr>
          <p:spPr bwMode="auto">
            <a:xfrm>
              <a:off x="1296" y="1871"/>
              <a:ext cx="1056" cy="48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12" name="Text Box 19"/>
            <p:cNvSpPr txBox="1">
              <a:spLocks noChangeArrowheads="1"/>
            </p:cNvSpPr>
            <p:nvPr/>
          </p:nvSpPr>
          <p:spPr bwMode="auto">
            <a:xfrm>
              <a:off x="2352" y="230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9513" name="Text Box 20"/>
            <p:cNvSpPr txBox="1">
              <a:spLocks noChangeArrowheads="1"/>
            </p:cNvSpPr>
            <p:nvPr/>
          </p:nvSpPr>
          <p:spPr bwMode="auto">
            <a:xfrm>
              <a:off x="2045" y="2515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9514" name="Text Box 21"/>
            <p:cNvSpPr txBox="1">
              <a:spLocks noChangeArrowheads="1"/>
            </p:cNvSpPr>
            <p:nvPr/>
          </p:nvSpPr>
          <p:spPr bwMode="auto">
            <a:xfrm>
              <a:off x="1370" y="2529"/>
              <a:ext cx="35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9515" name="Text Box 22"/>
            <p:cNvSpPr txBox="1">
              <a:spLocks noChangeArrowheads="1"/>
            </p:cNvSpPr>
            <p:nvPr/>
          </p:nvSpPr>
          <p:spPr bwMode="auto">
            <a:xfrm>
              <a:off x="1053" y="2232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9516" name="Text Box 23"/>
            <p:cNvSpPr txBox="1">
              <a:spLocks noChangeArrowheads="1"/>
            </p:cNvSpPr>
            <p:nvPr/>
          </p:nvSpPr>
          <p:spPr bwMode="auto">
            <a:xfrm>
              <a:off x="1053" y="175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9517" name="Text Box 24"/>
            <p:cNvSpPr txBox="1">
              <a:spLocks noChangeArrowheads="1"/>
            </p:cNvSpPr>
            <p:nvPr/>
          </p:nvSpPr>
          <p:spPr bwMode="auto">
            <a:xfrm>
              <a:off x="1392" y="1344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9518" name="Text Box 25"/>
            <p:cNvSpPr txBox="1">
              <a:spLocks noChangeArrowheads="1"/>
            </p:cNvSpPr>
            <p:nvPr/>
          </p:nvSpPr>
          <p:spPr bwMode="auto">
            <a:xfrm>
              <a:off x="2160" y="134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9519" name="Text Box 26"/>
            <p:cNvSpPr txBox="1">
              <a:spLocks noChangeArrowheads="1"/>
            </p:cNvSpPr>
            <p:nvPr/>
          </p:nvSpPr>
          <p:spPr bwMode="auto">
            <a:xfrm>
              <a:off x="2352" y="1680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9520" name="Text Box 27"/>
            <p:cNvSpPr txBox="1">
              <a:spLocks noChangeArrowheads="1"/>
            </p:cNvSpPr>
            <p:nvPr/>
          </p:nvSpPr>
          <p:spPr bwMode="auto">
            <a:xfrm>
              <a:off x="1716" y="2777"/>
              <a:ext cx="52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87661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34465"/>
              </p:ext>
            </p:extLst>
          </p:nvPr>
        </p:nvGraphicFramePr>
        <p:xfrm>
          <a:off x="673100" y="4011613"/>
          <a:ext cx="19685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3" imgW="914400" imgH="254000" progId="Equation.DSMT4">
                  <p:embed/>
                </p:oleObj>
              </mc:Choice>
              <mc:Fallback>
                <p:oleObj name="Equation" r:id="rId3" imgW="914400" imgH="2540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011613"/>
                        <a:ext cx="1968500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1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511211"/>
              </p:ext>
            </p:extLst>
          </p:nvPr>
        </p:nvGraphicFramePr>
        <p:xfrm>
          <a:off x="669925" y="4506913"/>
          <a:ext cx="19415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5" imgW="901309" imgH="253890" progId="Equation.DSMT4">
                  <p:embed/>
                </p:oleObj>
              </mc:Choice>
              <mc:Fallback>
                <p:oleObj name="Equation" r:id="rId5" imgW="901309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506913"/>
                        <a:ext cx="1941513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1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59708"/>
              </p:ext>
            </p:extLst>
          </p:nvPr>
        </p:nvGraphicFramePr>
        <p:xfrm>
          <a:off x="2760663" y="4011613"/>
          <a:ext cx="22939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7" imgW="1066337" imgH="253890" progId="Equation.DSMT4">
                  <p:embed/>
                </p:oleObj>
              </mc:Choice>
              <mc:Fallback>
                <p:oleObj name="Equation" r:id="rId7" imgW="1066337" imgH="25389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011613"/>
                        <a:ext cx="2293937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1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19629"/>
              </p:ext>
            </p:extLst>
          </p:nvPr>
        </p:nvGraphicFramePr>
        <p:xfrm>
          <a:off x="2751138" y="4506913"/>
          <a:ext cx="26781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9" imgW="1244600" imgH="254000" progId="Equation.DSMT4">
                  <p:embed/>
                </p:oleObj>
              </mc:Choice>
              <mc:Fallback>
                <p:oleObj name="Equation" r:id="rId9" imgW="1244600" imgH="2540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506913"/>
                        <a:ext cx="2678112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1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57379"/>
              </p:ext>
            </p:extLst>
          </p:nvPr>
        </p:nvGraphicFramePr>
        <p:xfrm>
          <a:off x="669925" y="5022850"/>
          <a:ext cx="1965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11" imgW="914400" imgH="254000" progId="Equation.DSMT4">
                  <p:embed/>
                </p:oleObj>
              </mc:Choice>
              <mc:Fallback>
                <p:oleObj name="Equation" r:id="rId11" imgW="914400" imgH="2540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5022850"/>
                        <a:ext cx="19653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8739"/>
              </p:ext>
            </p:extLst>
          </p:nvPr>
        </p:nvGraphicFramePr>
        <p:xfrm>
          <a:off x="2751138" y="4995863"/>
          <a:ext cx="22653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13" imgW="1054100" imgH="254000" progId="Equation.DSMT4">
                  <p:embed/>
                </p:oleObj>
              </mc:Choice>
              <mc:Fallback>
                <p:oleObj name="Equation" r:id="rId13" imgW="1054100" imgH="2540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995863"/>
                        <a:ext cx="2265362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0388"/>
              </p:ext>
            </p:extLst>
          </p:nvPr>
        </p:nvGraphicFramePr>
        <p:xfrm>
          <a:off x="671513" y="5538788"/>
          <a:ext cx="19383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15" imgW="901309" imgH="253890" progId="Equation.DSMT4">
                  <p:embed/>
                </p:oleObj>
              </mc:Choice>
              <mc:Fallback>
                <p:oleObj name="Equation" r:id="rId15" imgW="901309" imgH="25389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538788"/>
                        <a:ext cx="1938337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465859"/>
              </p:ext>
            </p:extLst>
          </p:nvPr>
        </p:nvGraphicFramePr>
        <p:xfrm>
          <a:off x="2743200" y="5519738"/>
          <a:ext cx="22669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17" imgW="1054100" imgH="254000" progId="Equation.DSMT4">
                  <p:embed/>
                </p:oleObj>
              </mc:Choice>
              <mc:Fallback>
                <p:oleObj name="Equation" r:id="rId17" imgW="1054100" imgH="2540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19738"/>
                        <a:ext cx="2266950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55666"/>
              </p:ext>
            </p:extLst>
          </p:nvPr>
        </p:nvGraphicFramePr>
        <p:xfrm>
          <a:off x="671513" y="6053138"/>
          <a:ext cx="19700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19" imgW="914400" imgH="254000" progId="Equation.DSMT4">
                  <p:embed/>
                </p:oleObj>
              </mc:Choice>
              <mc:Fallback>
                <p:oleObj name="Equation" r:id="rId19" imgW="914400" imgH="2540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6053138"/>
                        <a:ext cx="1970087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832372"/>
              </p:ext>
            </p:extLst>
          </p:nvPr>
        </p:nvGraphicFramePr>
        <p:xfrm>
          <a:off x="2755900" y="6053138"/>
          <a:ext cx="22685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21" imgW="1054100" imgH="254000" progId="Equation.DSMT4">
                  <p:embed/>
                </p:oleObj>
              </mc:Choice>
              <mc:Fallback>
                <p:oleObj name="Equation" r:id="rId21" imgW="1054100" imgH="2540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6053138"/>
                        <a:ext cx="2268538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25373"/>
              </p:ext>
            </p:extLst>
          </p:nvPr>
        </p:nvGraphicFramePr>
        <p:xfrm>
          <a:off x="679450" y="3503613"/>
          <a:ext cx="19129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23" imgW="888614" imgH="253890" progId="Equation.DSMT4">
                  <p:embed/>
                </p:oleObj>
              </mc:Choice>
              <mc:Fallback>
                <p:oleObj name="Equation" r:id="rId23" imgW="888614" imgH="25389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503613"/>
                        <a:ext cx="1912938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26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95036"/>
              </p:ext>
            </p:extLst>
          </p:nvPr>
        </p:nvGraphicFramePr>
        <p:xfrm>
          <a:off x="2760663" y="3503613"/>
          <a:ext cx="22399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25" imgW="1040948" imgH="253890" progId="Equation.DSMT4">
                  <p:embed/>
                </p:oleObj>
              </mc:Choice>
              <mc:Fallback>
                <p:oleObj name="Equation" r:id="rId25" imgW="1040948" imgH="25389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3503613"/>
                        <a:ext cx="2239962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6651" name="Group 107"/>
          <p:cNvGrpSpPr>
            <a:grpSpLocks/>
          </p:cNvGrpSpPr>
          <p:nvPr/>
        </p:nvGrpSpPr>
        <p:grpSpPr bwMode="auto">
          <a:xfrm>
            <a:off x="4186238" y="808038"/>
            <a:ext cx="3340100" cy="2565400"/>
            <a:chOff x="2562" y="184"/>
            <a:chExt cx="2104" cy="1616"/>
          </a:xfrm>
        </p:grpSpPr>
        <p:sp>
          <p:nvSpPr>
            <p:cNvPr id="19473" name="Line 84"/>
            <p:cNvSpPr>
              <a:spLocks noChangeShapeType="1"/>
            </p:cNvSpPr>
            <p:nvPr/>
          </p:nvSpPr>
          <p:spPr bwMode="auto">
            <a:xfrm flipH="1">
              <a:off x="2798" y="459"/>
              <a:ext cx="338" cy="3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4" name="Line 85"/>
            <p:cNvSpPr>
              <a:spLocks noChangeShapeType="1"/>
            </p:cNvSpPr>
            <p:nvPr/>
          </p:nvSpPr>
          <p:spPr bwMode="auto">
            <a:xfrm>
              <a:off x="2798" y="788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5" name="Line 86"/>
            <p:cNvSpPr>
              <a:spLocks noChangeShapeType="1"/>
            </p:cNvSpPr>
            <p:nvPr/>
          </p:nvSpPr>
          <p:spPr bwMode="auto">
            <a:xfrm>
              <a:off x="2798" y="1200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6" name="Line 87"/>
            <p:cNvSpPr>
              <a:spLocks noChangeShapeType="1"/>
            </p:cNvSpPr>
            <p:nvPr/>
          </p:nvSpPr>
          <p:spPr bwMode="auto">
            <a:xfrm flipV="1">
              <a:off x="3601" y="1200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7" name="Line 88"/>
            <p:cNvSpPr>
              <a:spLocks noChangeShapeType="1"/>
            </p:cNvSpPr>
            <p:nvPr/>
          </p:nvSpPr>
          <p:spPr bwMode="auto">
            <a:xfrm>
              <a:off x="3727" y="706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8" name="Line 89"/>
            <p:cNvSpPr>
              <a:spLocks noChangeShapeType="1"/>
            </p:cNvSpPr>
            <p:nvPr/>
          </p:nvSpPr>
          <p:spPr bwMode="auto">
            <a:xfrm flipH="1" flipV="1">
              <a:off x="3552" y="459"/>
              <a:ext cx="175" cy="24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9" name="Text Box 90"/>
            <p:cNvSpPr txBox="1">
              <a:spLocks noChangeArrowheads="1"/>
            </p:cNvSpPr>
            <p:nvPr/>
          </p:nvSpPr>
          <p:spPr bwMode="auto">
            <a:xfrm>
              <a:off x="3744" y="528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9480" name="Text Box 91"/>
            <p:cNvSpPr txBox="1">
              <a:spLocks noChangeArrowheads="1"/>
            </p:cNvSpPr>
            <p:nvPr/>
          </p:nvSpPr>
          <p:spPr bwMode="auto">
            <a:xfrm>
              <a:off x="3504" y="288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9481" name="Text Box 92"/>
            <p:cNvSpPr txBox="1">
              <a:spLocks noChangeArrowheads="1"/>
            </p:cNvSpPr>
            <p:nvPr/>
          </p:nvSpPr>
          <p:spPr bwMode="auto">
            <a:xfrm>
              <a:off x="2854" y="1305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9482" name="Text Box 93"/>
            <p:cNvSpPr txBox="1">
              <a:spLocks noChangeArrowheads="1"/>
            </p:cNvSpPr>
            <p:nvPr/>
          </p:nvSpPr>
          <p:spPr bwMode="auto">
            <a:xfrm>
              <a:off x="2586" y="1070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9483" name="Text Box 94"/>
            <p:cNvSpPr txBox="1">
              <a:spLocks noChangeArrowheads="1"/>
            </p:cNvSpPr>
            <p:nvPr/>
          </p:nvSpPr>
          <p:spPr bwMode="auto">
            <a:xfrm>
              <a:off x="2562" y="687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9484" name="Text Box 95"/>
            <p:cNvSpPr txBox="1">
              <a:spLocks noChangeArrowheads="1"/>
            </p:cNvSpPr>
            <p:nvPr/>
          </p:nvSpPr>
          <p:spPr bwMode="auto">
            <a:xfrm>
              <a:off x="2882" y="336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9485" name="Text Box 96"/>
            <p:cNvSpPr txBox="1">
              <a:spLocks noChangeArrowheads="1"/>
            </p:cNvSpPr>
            <p:nvPr/>
          </p:nvSpPr>
          <p:spPr bwMode="auto">
            <a:xfrm>
              <a:off x="3519" y="1326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9486" name="Text Box 97"/>
            <p:cNvSpPr txBox="1">
              <a:spLocks noChangeArrowheads="1"/>
            </p:cNvSpPr>
            <p:nvPr/>
          </p:nvSpPr>
          <p:spPr bwMode="auto">
            <a:xfrm>
              <a:off x="3744" y="1104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graphicFrame>
          <p:nvGraphicFramePr>
            <p:cNvPr id="16415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210736"/>
                </p:ext>
              </p:extLst>
            </p:nvPr>
          </p:nvGraphicFramePr>
          <p:xfrm>
            <a:off x="3166" y="1547"/>
            <a:ext cx="29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5" name="Equation" r:id="rId27" imgW="215713" imgH="241091" progId="Equation.DSMT4">
                    <p:embed/>
                  </p:oleObj>
                </mc:Choice>
                <mc:Fallback>
                  <p:oleObj name="Equation" r:id="rId27" imgW="215713" imgH="241091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" y="1547"/>
                          <a:ext cx="292" cy="25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Line 99"/>
            <p:cNvSpPr>
              <a:spLocks noChangeShapeType="1"/>
            </p:cNvSpPr>
            <p:nvPr/>
          </p:nvSpPr>
          <p:spPr bwMode="auto">
            <a:xfrm>
              <a:off x="3025" y="1364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89" name="Line 100"/>
            <p:cNvSpPr>
              <a:spLocks noChangeShapeType="1"/>
            </p:cNvSpPr>
            <p:nvPr/>
          </p:nvSpPr>
          <p:spPr bwMode="auto">
            <a:xfrm>
              <a:off x="3136" y="475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90" name="Text Box 101"/>
            <p:cNvSpPr txBox="1">
              <a:spLocks noChangeArrowheads="1"/>
            </p:cNvSpPr>
            <p:nvPr/>
          </p:nvSpPr>
          <p:spPr bwMode="auto">
            <a:xfrm>
              <a:off x="3216" y="864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9491" name="Line 102"/>
            <p:cNvSpPr>
              <a:spLocks noChangeShapeType="1"/>
            </p:cNvSpPr>
            <p:nvPr/>
          </p:nvSpPr>
          <p:spPr bwMode="auto">
            <a:xfrm flipH="1">
              <a:off x="2784" y="451"/>
              <a:ext cx="336" cy="74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92" name="Text Box 103"/>
            <p:cNvSpPr txBox="1">
              <a:spLocks noChangeArrowheads="1"/>
            </p:cNvSpPr>
            <p:nvPr/>
          </p:nvSpPr>
          <p:spPr bwMode="auto">
            <a:xfrm>
              <a:off x="2784" y="672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9493" name="Text Box 104"/>
            <p:cNvSpPr txBox="1">
              <a:spLocks noChangeArrowheads="1"/>
            </p:cNvSpPr>
            <p:nvPr/>
          </p:nvSpPr>
          <p:spPr bwMode="auto">
            <a:xfrm>
              <a:off x="3888" y="816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9494" name="Freeform 105"/>
            <p:cNvSpPr>
              <a:spLocks/>
            </p:cNvSpPr>
            <p:nvPr/>
          </p:nvSpPr>
          <p:spPr bwMode="auto">
            <a:xfrm>
              <a:off x="2632" y="184"/>
              <a:ext cx="1736" cy="1016"/>
            </a:xfrm>
            <a:custGeom>
              <a:avLst/>
              <a:gdLst>
                <a:gd name="T0" fmla="*/ 152 w 1736"/>
                <a:gd name="T1" fmla="*/ 584 h 1016"/>
                <a:gd name="T2" fmla="*/ 8 w 1736"/>
                <a:gd name="T3" fmla="*/ 392 h 1016"/>
                <a:gd name="T4" fmla="*/ 200 w 1736"/>
                <a:gd name="T5" fmla="*/ 56 h 1016"/>
                <a:gd name="T6" fmla="*/ 680 w 1736"/>
                <a:gd name="T7" fmla="*/ 56 h 1016"/>
                <a:gd name="T8" fmla="*/ 1304 w 1736"/>
                <a:gd name="T9" fmla="*/ 104 h 1016"/>
                <a:gd name="T10" fmla="*/ 1688 w 1736"/>
                <a:gd name="T11" fmla="*/ 392 h 1016"/>
                <a:gd name="T12" fmla="*/ 1592 w 1736"/>
                <a:gd name="T13" fmla="*/ 824 h 1016"/>
                <a:gd name="T14" fmla="*/ 1112 w 1736"/>
                <a:gd name="T15" fmla="*/ 1016 h 10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6" h="1016">
                  <a:moveTo>
                    <a:pt x="152" y="584"/>
                  </a:moveTo>
                  <a:cubicBezTo>
                    <a:pt x="76" y="532"/>
                    <a:pt x="0" y="480"/>
                    <a:pt x="8" y="392"/>
                  </a:cubicBezTo>
                  <a:cubicBezTo>
                    <a:pt x="16" y="304"/>
                    <a:pt x="88" y="112"/>
                    <a:pt x="200" y="56"/>
                  </a:cubicBezTo>
                  <a:cubicBezTo>
                    <a:pt x="312" y="0"/>
                    <a:pt x="496" y="48"/>
                    <a:pt x="680" y="56"/>
                  </a:cubicBezTo>
                  <a:cubicBezTo>
                    <a:pt x="864" y="64"/>
                    <a:pt x="1136" y="48"/>
                    <a:pt x="1304" y="104"/>
                  </a:cubicBezTo>
                  <a:cubicBezTo>
                    <a:pt x="1472" y="160"/>
                    <a:pt x="1640" y="272"/>
                    <a:pt x="1688" y="392"/>
                  </a:cubicBezTo>
                  <a:cubicBezTo>
                    <a:pt x="1736" y="512"/>
                    <a:pt x="1688" y="720"/>
                    <a:pt x="1592" y="824"/>
                  </a:cubicBezTo>
                  <a:cubicBezTo>
                    <a:pt x="1496" y="928"/>
                    <a:pt x="1192" y="984"/>
                    <a:pt x="1112" y="101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95" name="Text Box 106"/>
            <p:cNvSpPr txBox="1">
              <a:spLocks noChangeArrowheads="1"/>
            </p:cNvSpPr>
            <p:nvPr/>
          </p:nvSpPr>
          <p:spPr bwMode="auto">
            <a:xfrm>
              <a:off x="4272" y="1248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6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6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6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6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6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6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6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9600" y="62912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EF99749-906C-463B-80F2-5AFF588BF9F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8656" name="Text Box 64"/>
          <p:cNvSpPr txBox="1">
            <a:spLocks noChangeArrowheads="1"/>
          </p:cNvSpPr>
          <p:nvPr/>
        </p:nvSpPr>
        <p:spPr bwMode="auto">
          <a:xfrm>
            <a:off x="228600" y="914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(4)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=v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endParaRPr lang="en-US" altLang="zh-CN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878657" name="Group 65"/>
          <p:cNvGrpSpPr>
            <a:grpSpLocks/>
          </p:cNvGrpSpPr>
          <p:nvPr/>
        </p:nvGrpSpPr>
        <p:grpSpPr bwMode="auto">
          <a:xfrm>
            <a:off x="884238" y="1398588"/>
            <a:ext cx="2362200" cy="2341562"/>
            <a:chOff x="1008" y="1344"/>
            <a:chExt cx="1690" cy="1721"/>
          </a:xfrm>
        </p:grpSpPr>
        <p:sp>
          <p:nvSpPr>
            <p:cNvPr id="20521" name="Line 66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2" name="Line 67"/>
            <p:cNvSpPr>
              <a:spLocks noChangeShapeType="1"/>
            </p:cNvSpPr>
            <p:nvPr/>
          </p:nvSpPr>
          <p:spPr bwMode="auto">
            <a:xfrm>
              <a:off x="1296" y="1873"/>
              <a:ext cx="0" cy="4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3" name="Line 68"/>
            <p:cNvSpPr>
              <a:spLocks noChangeShapeType="1"/>
            </p:cNvSpPr>
            <p:nvPr/>
          </p:nvSpPr>
          <p:spPr bwMode="auto">
            <a:xfrm>
              <a:off x="1296" y="2352"/>
              <a:ext cx="24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4" name="Line 69"/>
            <p:cNvSpPr>
              <a:spLocks noChangeShapeType="1"/>
            </p:cNvSpPr>
            <p:nvPr/>
          </p:nvSpPr>
          <p:spPr bwMode="auto">
            <a:xfrm>
              <a:off x="1536" y="2543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5" name="Line 70"/>
            <p:cNvSpPr>
              <a:spLocks noChangeShapeType="1"/>
            </p:cNvSpPr>
            <p:nvPr/>
          </p:nvSpPr>
          <p:spPr bwMode="auto">
            <a:xfrm flipV="1">
              <a:off x="2208" y="2352"/>
              <a:ext cx="142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6" name="Line 71"/>
            <p:cNvSpPr>
              <a:spLocks noChangeShapeType="1"/>
            </p:cNvSpPr>
            <p:nvPr/>
          </p:nvSpPr>
          <p:spPr bwMode="auto">
            <a:xfrm>
              <a:off x="2352" y="1776"/>
              <a:ext cx="0" cy="5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7" name="Line 72"/>
            <p:cNvSpPr>
              <a:spLocks noChangeShapeType="1"/>
            </p:cNvSpPr>
            <p:nvPr/>
          </p:nvSpPr>
          <p:spPr bwMode="auto">
            <a:xfrm flipV="1">
              <a:off x="1296" y="1776"/>
              <a:ext cx="1054" cy="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8" name="Line 73"/>
            <p:cNvSpPr>
              <a:spLocks noChangeShapeType="1"/>
            </p:cNvSpPr>
            <p:nvPr/>
          </p:nvSpPr>
          <p:spPr bwMode="auto">
            <a:xfrm flipH="1" flipV="1">
              <a:off x="2160" y="1537"/>
              <a:ext cx="192" cy="2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9" name="Line 74"/>
            <p:cNvSpPr>
              <a:spLocks noChangeShapeType="1"/>
            </p:cNvSpPr>
            <p:nvPr/>
          </p:nvSpPr>
          <p:spPr bwMode="auto">
            <a:xfrm>
              <a:off x="2160" y="1537"/>
              <a:ext cx="192" cy="81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0" name="Line 75"/>
            <p:cNvSpPr>
              <a:spLocks noChangeShapeType="1"/>
            </p:cNvSpPr>
            <p:nvPr/>
          </p:nvSpPr>
          <p:spPr bwMode="auto">
            <a:xfrm>
              <a:off x="2160" y="1537"/>
              <a:ext cx="49" cy="100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1" name="Line 76"/>
            <p:cNvSpPr>
              <a:spLocks noChangeShapeType="1"/>
            </p:cNvSpPr>
            <p:nvPr/>
          </p:nvSpPr>
          <p:spPr bwMode="auto">
            <a:xfrm flipH="1">
              <a:off x="1536" y="1537"/>
              <a:ext cx="624" cy="100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2" name="Line 77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3" name="Line 78"/>
            <p:cNvSpPr>
              <a:spLocks noChangeShapeType="1"/>
            </p:cNvSpPr>
            <p:nvPr/>
          </p:nvSpPr>
          <p:spPr bwMode="auto">
            <a:xfrm flipH="1">
              <a:off x="1536" y="1488"/>
              <a:ext cx="144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4" name="Line 79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5" name="Line 80"/>
            <p:cNvSpPr>
              <a:spLocks noChangeShapeType="1"/>
            </p:cNvSpPr>
            <p:nvPr/>
          </p:nvSpPr>
          <p:spPr bwMode="auto">
            <a:xfrm flipH="1">
              <a:off x="1296" y="1776"/>
              <a:ext cx="105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6" name="Line 81"/>
            <p:cNvSpPr>
              <a:spLocks noChangeShapeType="1"/>
            </p:cNvSpPr>
            <p:nvPr/>
          </p:nvSpPr>
          <p:spPr bwMode="auto">
            <a:xfrm>
              <a:off x="1296" y="1873"/>
              <a:ext cx="1054" cy="48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7" name="Text Box 82"/>
            <p:cNvSpPr txBox="1">
              <a:spLocks noChangeArrowheads="1"/>
            </p:cNvSpPr>
            <p:nvPr/>
          </p:nvSpPr>
          <p:spPr bwMode="auto">
            <a:xfrm>
              <a:off x="2352" y="230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0538" name="Text Box 83"/>
            <p:cNvSpPr txBox="1">
              <a:spLocks noChangeArrowheads="1"/>
            </p:cNvSpPr>
            <p:nvPr/>
          </p:nvSpPr>
          <p:spPr bwMode="auto">
            <a:xfrm>
              <a:off x="2068" y="2529"/>
              <a:ext cx="34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0539" name="Text Box 84"/>
            <p:cNvSpPr txBox="1">
              <a:spLocks noChangeArrowheads="1"/>
            </p:cNvSpPr>
            <p:nvPr/>
          </p:nvSpPr>
          <p:spPr bwMode="auto">
            <a:xfrm>
              <a:off x="1387" y="2528"/>
              <a:ext cx="3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0540" name="Text Box 85"/>
            <p:cNvSpPr txBox="1">
              <a:spLocks noChangeArrowheads="1"/>
            </p:cNvSpPr>
            <p:nvPr/>
          </p:nvSpPr>
          <p:spPr bwMode="auto">
            <a:xfrm>
              <a:off x="1008" y="2255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0541" name="Text Box 86"/>
            <p:cNvSpPr txBox="1">
              <a:spLocks noChangeArrowheads="1"/>
            </p:cNvSpPr>
            <p:nvPr/>
          </p:nvSpPr>
          <p:spPr bwMode="auto">
            <a:xfrm>
              <a:off x="1008" y="1776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0542" name="Text Box 87"/>
            <p:cNvSpPr txBox="1">
              <a:spLocks noChangeArrowheads="1"/>
            </p:cNvSpPr>
            <p:nvPr/>
          </p:nvSpPr>
          <p:spPr bwMode="auto">
            <a:xfrm>
              <a:off x="1392" y="134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0543" name="Text Box 88"/>
            <p:cNvSpPr txBox="1">
              <a:spLocks noChangeArrowheads="1"/>
            </p:cNvSpPr>
            <p:nvPr/>
          </p:nvSpPr>
          <p:spPr bwMode="auto">
            <a:xfrm>
              <a:off x="2160" y="1344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0544" name="Text Box 89"/>
            <p:cNvSpPr txBox="1">
              <a:spLocks noChangeArrowheads="1"/>
            </p:cNvSpPr>
            <p:nvPr/>
          </p:nvSpPr>
          <p:spPr bwMode="auto">
            <a:xfrm>
              <a:off x="2352" y="1680"/>
              <a:ext cx="34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0545" name="Text Box 90"/>
            <p:cNvSpPr txBox="1">
              <a:spLocks noChangeArrowheads="1"/>
            </p:cNvSpPr>
            <p:nvPr/>
          </p:nvSpPr>
          <p:spPr bwMode="auto">
            <a:xfrm>
              <a:off x="1694" y="2793"/>
              <a:ext cx="52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78736" name="Group 144"/>
          <p:cNvGrpSpPr>
            <a:grpSpLocks/>
          </p:cNvGrpSpPr>
          <p:nvPr/>
        </p:nvGrpSpPr>
        <p:grpSpPr bwMode="auto">
          <a:xfrm>
            <a:off x="4953000" y="1143000"/>
            <a:ext cx="3368675" cy="2543175"/>
            <a:chOff x="1968" y="912"/>
            <a:chExt cx="2122" cy="1602"/>
          </a:xfrm>
        </p:grpSpPr>
        <p:sp>
          <p:nvSpPr>
            <p:cNvPr id="20496" name="Line 119"/>
            <p:cNvSpPr>
              <a:spLocks noChangeShapeType="1"/>
            </p:cNvSpPr>
            <p:nvPr/>
          </p:nvSpPr>
          <p:spPr bwMode="auto">
            <a:xfrm flipH="1">
              <a:off x="2222" y="1205"/>
              <a:ext cx="322" cy="31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97" name="Line 120"/>
            <p:cNvSpPr>
              <a:spLocks noChangeShapeType="1"/>
            </p:cNvSpPr>
            <p:nvPr/>
          </p:nvSpPr>
          <p:spPr bwMode="auto">
            <a:xfrm>
              <a:off x="2222" y="1516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98" name="Line 121"/>
            <p:cNvSpPr>
              <a:spLocks noChangeShapeType="1"/>
            </p:cNvSpPr>
            <p:nvPr/>
          </p:nvSpPr>
          <p:spPr bwMode="auto">
            <a:xfrm>
              <a:off x="2222" y="1928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99" name="Line 122"/>
            <p:cNvSpPr>
              <a:spLocks noChangeShapeType="1"/>
            </p:cNvSpPr>
            <p:nvPr/>
          </p:nvSpPr>
          <p:spPr bwMode="auto">
            <a:xfrm flipV="1">
              <a:off x="3025" y="1928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0" name="Line 123"/>
            <p:cNvSpPr>
              <a:spLocks noChangeShapeType="1"/>
            </p:cNvSpPr>
            <p:nvPr/>
          </p:nvSpPr>
          <p:spPr bwMode="auto">
            <a:xfrm>
              <a:off x="3151" y="1434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1" name="Line 124"/>
            <p:cNvSpPr>
              <a:spLocks noChangeShapeType="1"/>
            </p:cNvSpPr>
            <p:nvPr/>
          </p:nvSpPr>
          <p:spPr bwMode="auto">
            <a:xfrm flipH="1" flipV="1">
              <a:off x="2982" y="1229"/>
              <a:ext cx="169" cy="20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2" name="Text Box 125"/>
            <p:cNvSpPr txBox="1">
              <a:spLocks noChangeArrowheads="1"/>
            </p:cNvSpPr>
            <p:nvPr/>
          </p:nvSpPr>
          <p:spPr bwMode="auto">
            <a:xfrm>
              <a:off x="3168" y="1256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0503" name="Text Box 126"/>
            <p:cNvSpPr txBox="1">
              <a:spLocks noChangeArrowheads="1"/>
            </p:cNvSpPr>
            <p:nvPr/>
          </p:nvSpPr>
          <p:spPr bwMode="auto">
            <a:xfrm>
              <a:off x="2928" y="1016"/>
              <a:ext cx="3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0504" name="Text Box 127"/>
            <p:cNvSpPr txBox="1">
              <a:spLocks noChangeArrowheads="1"/>
            </p:cNvSpPr>
            <p:nvPr/>
          </p:nvSpPr>
          <p:spPr bwMode="auto">
            <a:xfrm>
              <a:off x="2306" y="2054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0505" name="Text Box 128"/>
            <p:cNvSpPr txBox="1">
              <a:spLocks noChangeArrowheads="1"/>
            </p:cNvSpPr>
            <p:nvPr/>
          </p:nvSpPr>
          <p:spPr bwMode="auto">
            <a:xfrm>
              <a:off x="1968" y="1845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0506" name="Text Box 129"/>
            <p:cNvSpPr txBox="1">
              <a:spLocks noChangeArrowheads="1"/>
            </p:cNvSpPr>
            <p:nvPr/>
          </p:nvSpPr>
          <p:spPr bwMode="auto">
            <a:xfrm>
              <a:off x="1968" y="1434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0507" name="Text Box 130"/>
            <p:cNvSpPr txBox="1">
              <a:spLocks noChangeArrowheads="1"/>
            </p:cNvSpPr>
            <p:nvPr/>
          </p:nvSpPr>
          <p:spPr bwMode="auto">
            <a:xfrm>
              <a:off x="2306" y="1064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0508" name="Text Box 131"/>
            <p:cNvSpPr txBox="1">
              <a:spLocks noChangeArrowheads="1"/>
            </p:cNvSpPr>
            <p:nvPr/>
          </p:nvSpPr>
          <p:spPr bwMode="auto">
            <a:xfrm>
              <a:off x="2999" y="2062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0509" name="Text Box 132"/>
            <p:cNvSpPr txBox="1">
              <a:spLocks noChangeArrowheads="1"/>
            </p:cNvSpPr>
            <p:nvPr/>
          </p:nvSpPr>
          <p:spPr bwMode="auto">
            <a:xfrm>
              <a:off x="3168" y="1832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graphicFrame>
          <p:nvGraphicFramePr>
            <p:cNvPr id="17438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880186"/>
                </p:ext>
              </p:extLst>
            </p:nvPr>
          </p:nvGraphicFramePr>
          <p:xfrm>
            <a:off x="2775" y="2274"/>
            <a:ext cx="2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2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274"/>
                          <a:ext cx="292" cy="2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Line 134"/>
            <p:cNvSpPr>
              <a:spLocks noChangeShapeType="1"/>
            </p:cNvSpPr>
            <p:nvPr/>
          </p:nvSpPr>
          <p:spPr bwMode="auto">
            <a:xfrm>
              <a:off x="2448" y="2087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2" name="Line 135"/>
            <p:cNvSpPr>
              <a:spLocks noChangeShapeType="1"/>
            </p:cNvSpPr>
            <p:nvPr/>
          </p:nvSpPr>
          <p:spPr bwMode="auto">
            <a:xfrm>
              <a:off x="2544" y="1219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3" name="Text Box 136"/>
            <p:cNvSpPr txBox="1">
              <a:spLocks noChangeArrowheads="1"/>
            </p:cNvSpPr>
            <p:nvPr/>
          </p:nvSpPr>
          <p:spPr bwMode="auto">
            <a:xfrm>
              <a:off x="2640" y="1592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0514" name="Line 137"/>
            <p:cNvSpPr>
              <a:spLocks noChangeShapeType="1"/>
            </p:cNvSpPr>
            <p:nvPr/>
          </p:nvSpPr>
          <p:spPr bwMode="auto">
            <a:xfrm flipH="1">
              <a:off x="2208" y="1197"/>
              <a:ext cx="336" cy="73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5" name="Text Box 138"/>
            <p:cNvSpPr txBox="1">
              <a:spLocks noChangeArrowheads="1"/>
            </p:cNvSpPr>
            <p:nvPr/>
          </p:nvSpPr>
          <p:spPr bwMode="auto">
            <a:xfrm>
              <a:off x="2208" y="1400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0516" name="Text Box 139"/>
            <p:cNvSpPr txBox="1">
              <a:spLocks noChangeArrowheads="1"/>
            </p:cNvSpPr>
            <p:nvPr/>
          </p:nvSpPr>
          <p:spPr bwMode="auto">
            <a:xfrm>
              <a:off x="3312" y="154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0517" name="Freeform 140"/>
            <p:cNvSpPr>
              <a:spLocks/>
            </p:cNvSpPr>
            <p:nvPr/>
          </p:nvSpPr>
          <p:spPr bwMode="auto">
            <a:xfrm>
              <a:off x="2056" y="912"/>
              <a:ext cx="1736" cy="1016"/>
            </a:xfrm>
            <a:custGeom>
              <a:avLst/>
              <a:gdLst>
                <a:gd name="T0" fmla="*/ 152 w 1736"/>
                <a:gd name="T1" fmla="*/ 584 h 1016"/>
                <a:gd name="T2" fmla="*/ 8 w 1736"/>
                <a:gd name="T3" fmla="*/ 392 h 1016"/>
                <a:gd name="T4" fmla="*/ 200 w 1736"/>
                <a:gd name="T5" fmla="*/ 56 h 1016"/>
                <a:gd name="T6" fmla="*/ 680 w 1736"/>
                <a:gd name="T7" fmla="*/ 56 h 1016"/>
                <a:gd name="T8" fmla="*/ 1304 w 1736"/>
                <a:gd name="T9" fmla="*/ 104 h 1016"/>
                <a:gd name="T10" fmla="*/ 1688 w 1736"/>
                <a:gd name="T11" fmla="*/ 392 h 1016"/>
                <a:gd name="T12" fmla="*/ 1592 w 1736"/>
                <a:gd name="T13" fmla="*/ 824 h 1016"/>
                <a:gd name="T14" fmla="*/ 1112 w 1736"/>
                <a:gd name="T15" fmla="*/ 1016 h 10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6" h="1016">
                  <a:moveTo>
                    <a:pt x="152" y="584"/>
                  </a:moveTo>
                  <a:cubicBezTo>
                    <a:pt x="76" y="532"/>
                    <a:pt x="0" y="480"/>
                    <a:pt x="8" y="392"/>
                  </a:cubicBezTo>
                  <a:cubicBezTo>
                    <a:pt x="16" y="304"/>
                    <a:pt x="88" y="112"/>
                    <a:pt x="200" y="56"/>
                  </a:cubicBezTo>
                  <a:cubicBezTo>
                    <a:pt x="312" y="0"/>
                    <a:pt x="496" y="48"/>
                    <a:pt x="680" y="56"/>
                  </a:cubicBezTo>
                  <a:cubicBezTo>
                    <a:pt x="864" y="64"/>
                    <a:pt x="1136" y="48"/>
                    <a:pt x="1304" y="104"/>
                  </a:cubicBezTo>
                  <a:cubicBezTo>
                    <a:pt x="1472" y="160"/>
                    <a:pt x="1640" y="272"/>
                    <a:pt x="1688" y="392"/>
                  </a:cubicBezTo>
                  <a:cubicBezTo>
                    <a:pt x="1736" y="512"/>
                    <a:pt x="1688" y="720"/>
                    <a:pt x="1592" y="824"/>
                  </a:cubicBezTo>
                  <a:cubicBezTo>
                    <a:pt x="1496" y="928"/>
                    <a:pt x="1192" y="984"/>
                    <a:pt x="1112" y="101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8" name="Text Box 141"/>
            <p:cNvSpPr txBox="1">
              <a:spLocks noChangeArrowheads="1"/>
            </p:cNvSpPr>
            <p:nvPr/>
          </p:nvSpPr>
          <p:spPr bwMode="auto">
            <a:xfrm>
              <a:off x="3696" y="1976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0519" name="Line 142"/>
            <p:cNvSpPr>
              <a:spLocks noChangeShapeType="1"/>
            </p:cNvSpPr>
            <p:nvPr/>
          </p:nvSpPr>
          <p:spPr bwMode="auto">
            <a:xfrm flipH="1">
              <a:off x="2437" y="1200"/>
              <a:ext cx="107" cy="9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0" name="Text Box 143"/>
            <p:cNvSpPr txBox="1">
              <a:spLocks noChangeArrowheads="1"/>
            </p:cNvSpPr>
            <p:nvPr/>
          </p:nvSpPr>
          <p:spPr bwMode="auto">
            <a:xfrm>
              <a:off x="2208" y="1728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graphicFrame>
        <p:nvGraphicFramePr>
          <p:cNvPr id="878737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12384"/>
              </p:ext>
            </p:extLst>
          </p:nvPr>
        </p:nvGraphicFramePr>
        <p:xfrm>
          <a:off x="685800" y="3810000"/>
          <a:ext cx="19415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5" imgW="901309" imgH="253890" progId="Equation.DSMT4">
                  <p:embed/>
                </p:oleObj>
              </mc:Choice>
              <mc:Fallback>
                <p:oleObj name="Equation" r:id="rId5" imgW="901309" imgH="25389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1941513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38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1138"/>
              </p:ext>
            </p:extLst>
          </p:nvPr>
        </p:nvGraphicFramePr>
        <p:xfrm>
          <a:off x="692150" y="4294188"/>
          <a:ext cx="19685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7" imgW="914400" imgH="254000" progId="Equation.DSMT4">
                  <p:embed/>
                </p:oleObj>
              </mc:Choice>
              <mc:Fallback>
                <p:oleObj name="Equation" r:id="rId7" imgW="914400" imgH="25400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294188"/>
                        <a:ext cx="1968500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39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81085"/>
              </p:ext>
            </p:extLst>
          </p:nvPr>
        </p:nvGraphicFramePr>
        <p:xfrm>
          <a:off x="2743200" y="3810000"/>
          <a:ext cx="2266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9" imgW="1054100" imgH="254000" progId="Equation.DSMT4">
                  <p:embed/>
                </p:oleObj>
              </mc:Choice>
              <mc:Fallback>
                <p:oleObj name="Equation" r:id="rId9" imgW="1054100" imgH="25400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26695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0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69755"/>
              </p:ext>
            </p:extLst>
          </p:nvPr>
        </p:nvGraphicFramePr>
        <p:xfrm>
          <a:off x="2743200" y="4267200"/>
          <a:ext cx="23225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11" imgW="1079032" imgH="253890" progId="Equation.DSMT4">
                  <p:embed/>
                </p:oleObj>
              </mc:Choice>
              <mc:Fallback>
                <p:oleObj name="Equation" r:id="rId11" imgW="1079032" imgH="25389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322513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1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444252"/>
              </p:ext>
            </p:extLst>
          </p:nvPr>
        </p:nvGraphicFramePr>
        <p:xfrm>
          <a:off x="685800" y="4800600"/>
          <a:ext cx="1965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13" imgW="914400" imgH="254000" progId="Equation.DSMT4">
                  <p:embed/>
                </p:oleObj>
              </mc:Choice>
              <mc:Fallback>
                <p:oleObj name="Equation" r:id="rId13" imgW="914400" imgH="2540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19653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2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01500"/>
              </p:ext>
            </p:extLst>
          </p:nvPr>
        </p:nvGraphicFramePr>
        <p:xfrm>
          <a:off x="2730500" y="4800600"/>
          <a:ext cx="2265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15" imgW="1054100" imgH="254000" progId="Equation.DSMT4">
                  <p:embed/>
                </p:oleObj>
              </mc:Choice>
              <mc:Fallback>
                <p:oleObj name="Equation" r:id="rId15" imgW="1054100" imgH="254000" progId="Equation.DSMT4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800600"/>
                        <a:ext cx="2265363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54469"/>
              </p:ext>
            </p:extLst>
          </p:nvPr>
        </p:nvGraphicFramePr>
        <p:xfrm>
          <a:off x="685800" y="5334000"/>
          <a:ext cx="1965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17" imgW="914400" imgH="254000" progId="Equation.DSMT4">
                  <p:embed/>
                </p:oleObj>
              </mc:Choice>
              <mc:Fallback>
                <p:oleObj name="Equation" r:id="rId17" imgW="914400" imgH="25400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19653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4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70517"/>
              </p:ext>
            </p:extLst>
          </p:nvPr>
        </p:nvGraphicFramePr>
        <p:xfrm>
          <a:off x="2743200" y="5334000"/>
          <a:ext cx="22939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19" imgW="1066337" imgH="253890" progId="Equation.DSMT4">
                  <p:embed/>
                </p:oleObj>
              </mc:Choice>
              <mc:Fallback>
                <p:oleObj name="Equation" r:id="rId19" imgW="1066337" imgH="25389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0"/>
                        <a:ext cx="2293938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999483"/>
              </p:ext>
            </p:extLst>
          </p:nvPr>
        </p:nvGraphicFramePr>
        <p:xfrm>
          <a:off x="685800" y="5867400"/>
          <a:ext cx="19431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21" imgW="901309" imgH="253890" progId="Equation.DSMT4">
                  <p:embed/>
                </p:oleObj>
              </mc:Choice>
              <mc:Fallback>
                <p:oleObj name="Equation" r:id="rId21" imgW="901309" imgH="25389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19431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746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62822"/>
              </p:ext>
            </p:extLst>
          </p:nvPr>
        </p:nvGraphicFramePr>
        <p:xfrm>
          <a:off x="2743200" y="5867400"/>
          <a:ext cx="22701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23" imgW="1054100" imgH="254000" progId="Equation.DSMT4">
                  <p:embed/>
                </p:oleObj>
              </mc:Choice>
              <mc:Fallback>
                <p:oleObj name="Equation" r:id="rId23" imgW="1054100" imgH="254000" progId="Equation.DSMT4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867400"/>
                        <a:ext cx="2270125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8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6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20B4F54-921B-4F5E-B2A4-37CE6B7E520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80642" name="Group 2"/>
          <p:cNvGrpSpPr>
            <a:grpSpLocks/>
          </p:cNvGrpSpPr>
          <p:nvPr/>
        </p:nvGrpSpPr>
        <p:grpSpPr bwMode="auto">
          <a:xfrm>
            <a:off x="731838" y="1446213"/>
            <a:ext cx="2343150" cy="2366962"/>
            <a:chOff x="1021" y="1296"/>
            <a:chExt cx="1677" cy="1739"/>
          </a:xfrm>
        </p:grpSpPr>
        <p:sp>
          <p:nvSpPr>
            <p:cNvPr id="21537" name="Line 3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38" name="Line 4"/>
            <p:cNvSpPr>
              <a:spLocks noChangeShapeType="1"/>
            </p:cNvSpPr>
            <p:nvPr/>
          </p:nvSpPr>
          <p:spPr bwMode="auto">
            <a:xfrm>
              <a:off x="1296" y="1872"/>
              <a:ext cx="0" cy="4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39" name="Line 5"/>
            <p:cNvSpPr>
              <a:spLocks noChangeShapeType="1"/>
            </p:cNvSpPr>
            <p:nvPr/>
          </p:nvSpPr>
          <p:spPr bwMode="auto">
            <a:xfrm>
              <a:off x="1296" y="2352"/>
              <a:ext cx="24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0" name="Line 6"/>
            <p:cNvSpPr>
              <a:spLocks noChangeShapeType="1"/>
            </p:cNvSpPr>
            <p:nvPr/>
          </p:nvSpPr>
          <p:spPr bwMode="auto">
            <a:xfrm>
              <a:off x="1536" y="2544"/>
              <a:ext cx="67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1" name="Line 7"/>
            <p:cNvSpPr>
              <a:spLocks noChangeShapeType="1"/>
            </p:cNvSpPr>
            <p:nvPr/>
          </p:nvSpPr>
          <p:spPr bwMode="auto">
            <a:xfrm flipV="1">
              <a:off x="2208" y="2352"/>
              <a:ext cx="143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2" name="Line 8"/>
            <p:cNvSpPr>
              <a:spLocks noChangeShapeType="1"/>
            </p:cNvSpPr>
            <p:nvPr/>
          </p:nvSpPr>
          <p:spPr bwMode="auto">
            <a:xfrm>
              <a:off x="2351" y="1777"/>
              <a:ext cx="0" cy="5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3" name="Line 9"/>
            <p:cNvSpPr>
              <a:spLocks noChangeShapeType="1"/>
            </p:cNvSpPr>
            <p:nvPr/>
          </p:nvSpPr>
          <p:spPr bwMode="auto">
            <a:xfrm flipV="1">
              <a:off x="1296" y="1777"/>
              <a:ext cx="1056" cy="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4" name="Line 10"/>
            <p:cNvSpPr>
              <a:spLocks noChangeShapeType="1"/>
            </p:cNvSpPr>
            <p:nvPr/>
          </p:nvSpPr>
          <p:spPr bwMode="auto">
            <a:xfrm flipH="1" flipV="1">
              <a:off x="2159" y="1536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5" name="Line 11"/>
            <p:cNvSpPr>
              <a:spLocks noChangeShapeType="1"/>
            </p:cNvSpPr>
            <p:nvPr/>
          </p:nvSpPr>
          <p:spPr bwMode="auto">
            <a:xfrm>
              <a:off x="2159" y="1536"/>
              <a:ext cx="192" cy="81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6" name="Line 12"/>
            <p:cNvSpPr>
              <a:spLocks noChangeShapeType="1"/>
            </p:cNvSpPr>
            <p:nvPr/>
          </p:nvSpPr>
          <p:spPr bwMode="auto">
            <a:xfrm>
              <a:off x="2159" y="1536"/>
              <a:ext cx="49" cy="100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7" name="Line 13"/>
            <p:cNvSpPr>
              <a:spLocks noChangeShapeType="1"/>
            </p:cNvSpPr>
            <p:nvPr/>
          </p:nvSpPr>
          <p:spPr bwMode="auto">
            <a:xfrm flipH="1">
              <a:off x="1536" y="1536"/>
              <a:ext cx="624" cy="10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8" name="Line 14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49" name="Line 15"/>
            <p:cNvSpPr>
              <a:spLocks noChangeShapeType="1"/>
            </p:cNvSpPr>
            <p:nvPr/>
          </p:nvSpPr>
          <p:spPr bwMode="auto">
            <a:xfrm flipH="1">
              <a:off x="1536" y="1488"/>
              <a:ext cx="144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50" name="Line 16"/>
            <p:cNvSpPr>
              <a:spLocks noChangeShapeType="1"/>
            </p:cNvSpPr>
            <p:nvPr/>
          </p:nvSpPr>
          <p:spPr bwMode="auto">
            <a:xfrm>
              <a:off x="1680" y="1488"/>
              <a:ext cx="528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51" name="Line 17"/>
            <p:cNvSpPr>
              <a:spLocks noChangeShapeType="1"/>
            </p:cNvSpPr>
            <p:nvPr/>
          </p:nvSpPr>
          <p:spPr bwMode="auto">
            <a:xfrm flipH="1">
              <a:off x="1296" y="1777"/>
              <a:ext cx="1056" cy="57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52" name="Line 18"/>
            <p:cNvSpPr>
              <a:spLocks noChangeShapeType="1"/>
            </p:cNvSpPr>
            <p:nvPr/>
          </p:nvSpPr>
          <p:spPr bwMode="auto">
            <a:xfrm>
              <a:off x="1296" y="1872"/>
              <a:ext cx="1056" cy="4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53" name="Text Box 19"/>
            <p:cNvSpPr txBox="1">
              <a:spLocks noChangeArrowheads="1"/>
            </p:cNvSpPr>
            <p:nvPr/>
          </p:nvSpPr>
          <p:spPr bwMode="auto">
            <a:xfrm>
              <a:off x="2351" y="2304"/>
              <a:ext cx="34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1554" name="Text Box 20"/>
            <p:cNvSpPr txBox="1">
              <a:spLocks noChangeArrowheads="1"/>
            </p:cNvSpPr>
            <p:nvPr/>
          </p:nvSpPr>
          <p:spPr bwMode="auto">
            <a:xfrm>
              <a:off x="2077" y="2531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1555" name="Text Box 21"/>
            <p:cNvSpPr txBox="1">
              <a:spLocks noChangeArrowheads="1"/>
            </p:cNvSpPr>
            <p:nvPr/>
          </p:nvSpPr>
          <p:spPr bwMode="auto">
            <a:xfrm>
              <a:off x="1347" y="2512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1556" name="Text Box 22"/>
            <p:cNvSpPr txBox="1">
              <a:spLocks noChangeArrowheads="1"/>
            </p:cNvSpPr>
            <p:nvPr/>
          </p:nvSpPr>
          <p:spPr bwMode="auto">
            <a:xfrm>
              <a:off x="1021" y="2216"/>
              <a:ext cx="34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1557" name="Text Box 23"/>
            <p:cNvSpPr txBox="1">
              <a:spLocks noChangeArrowheads="1"/>
            </p:cNvSpPr>
            <p:nvPr/>
          </p:nvSpPr>
          <p:spPr bwMode="auto">
            <a:xfrm>
              <a:off x="1032" y="1710"/>
              <a:ext cx="3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1558" name="Text Box 24"/>
            <p:cNvSpPr txBox="1">
              <a:spLocks noChangeArrowheads="1"/>
            </p:cNvSpPr>
            <p:nvPr/>
          </p:nvSpPr>
          <p:spPr bwMode="auto">
            <a:xfrm>
              <a:off x="1413" y="1297"/>
              <a:ext cx="34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1559" name="Text Box 25"/>
            <p:cNvSpPr txBox="1">
              <a:spLocks noChangeArrowheads="1"/>
            </p:cNvSpPr>
            <p:nvPr/>
          </p:nvSpPr>
          <p:spPr bwMode="auto">
            <a:xfrm>
              <a:off x="2144" y="1296"/>
              <a:ext cx="34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1560" name="Text Box 26"/>
            <p:cNvSpPr txBox="1">
              <a:spLocks noChangeArrowheads="1"/>
            </p:cNvSpPr>
            <p:nvPr/>
          </p:nvSpPr>
          <p:spPr bwMode="auto">
            <a:xfrm>
              <a:off x="2351" y="1680"/>
              <a:ext cx="34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1561" name="Text Box 27"/>
            <p:cNvSpPr txBox="1">
              <a:spLocks noChangeArrowheads="1"/>
            </p:cNvSpPr>
            <p:nvPr/>
          </p:nvSpPr>
          <p:spPr bwMode="auto">
            <a:xfrm>
              <a:off x="1680" y="2763"/>
              <a:ext cx="52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80704" name="Text Box 64"/>
          <p:cNvSpPr txBox="1">
            <a:spLocks noChangeArrowheads="1"/>
          </p:cNvSpPr>
          <p:nvPr/>
        </p:nvSpPr>
        <p:spPr bwMode="auto">
          <a:xfrm>
            <a:off x="354013" y="838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880736" name="Group 96"/>
          <p:cNvGrpSpPr>
            <a:grpSpLocks/>
          </p:cNvGrpSpPr>
          <p:nvPr/>
        </p:nvGrpSpPr>
        <p:grpSpPr bwMode="auto">
          <a:xfrm>
            <a:off x="3832225" y="1412875"/>
            <a:ext cx="3232150" cy="2493963"/>
            <a:chOff x="2126" y="912"/>
            <a:chExt cx="2036" cy="1571"/>
          </a:xfrm>
        </p:grpSpPr>
        <p:sp>
          <p:nvSpPr>
            <p:cNvPr id="21510" name="Line 69"/>
            <p:cNvSpPr>
              <a:spLocks noChangeShapeType="1"/>
            </p:cNvSpPr>
            <p:nvPr/>
          </p:nvSpPr>
          <p:spPr bwMode="auto">
            <a:xfrm flipH="1">
              <a:off x="2366" y="1187"/>
              <a:ext cx="338" cy="3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11" name="Line 70"/>
            <p:cNvSpPr>
              <a:spLocks noChangeShapeType="1"/>
            </p:cNvSpPr>
            <p:nvPr/>
          </p:nvSpPr>
          <p:spPr bwMode="auto">
            <a:xfrm>
              <a:off x="2366" y="1516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12" name="Line 71"/>
            <p:cNvSpPr>
              <a:spLocks noChangeShapeType="1"/>
            </p:cNvSpPr>
            <p:nvPr/>
          </p:nvSpPr>
          <p:spPr bwMode="auto">
            <a:xfrm>
              <a:off x="2366" y="1928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13" name="Line 72"/>
            <p:cNvSpPr>
              <a:spLocks noChangeShapeType="1"/>
            </p:cNvSpPr>
            <p:nvPr/>
          </p:nvSpPr>
          <p:spPr bwMode="auto">
            <a:xfrm flipV="1">
              <a:off x="3169" y="1928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14" name="Line 73"/>
            <p:cNvSpPr>
              <a:spLocks noChangeShapeType="1"/>
            </p:cNvSpPr>
            <p:nvPr/>
          </p:nvSpPr>
          <p:spPr bwMode="auto">
            <a:xfrm>
              <a:off x="3295" y="1434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15" name="Line 74"/>
            <p:cNvSpPr>
              <a:spLocks noChangeShapeType="1"/>
            </p:cNvSpPr>
            <p:nvPr/>
          </p:nvSpPr>
          <p:spPr bwMode="auto">
            <a:xfrm flipH="1" flipV="1">
              <a:off x="3126" y="1229"/>
              <a:ext cx="169" cy="20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16" name="Text Box 75"/>
            <p:cNvSpPr txBox="1">
              <a:spLocks noChangeArrowheads="1"/>
            </p:cNvSpPr>
            <p:nvPr/>
          </p:nvSpPr>
          <p:spPr bwMode="auto">
            <a:xfrm>
              <a:off x="3312" y="1256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1517" name="Text Box 76"/>
            <p:cNvSpPr txBox="1">
              <a:spLocks noChangeArrowheads="1"/>
            </p:cNvSpPr>
            <p:nvPr/>
          </p:nvSpPr>
          <p:spPr bwMode="auto">
            <a:xfrm>
              <a:off x="3072" y="1016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1518" name="Text Box 77"/>
            <p:cNvSpPr txBox="1">
              <a:spLocks noChangeArrowheads="1"/>
            </p:cNvSpPr>
            <p:nvPr/>
          </p:nvSpPr>
          <p:spPr bwMode="auto">
            <a:xfrm>
              <a:off x="2426" y="2065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1519" name="Text Box 78"/>
            <p:cNvSpPr txBox="1">
              <a:spLocks noChangeArrowheads="1"/>
            </p:cNvSpPr>
            <p:nvPr/>
          </p:nvSpPr>
          <p:spPr bwMode="auto">
            <a:xfrm>
              <a:off x="2143" y="1818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1520" name="Text Box 79"/>
            <p:cNvSpPr txBox="1">
              <a:spLocks noChangeArrowheads="1"/>
            </p:cNvSpPr>
            <p:nvPr/>
          </p:nvSpPr>
          <p:spPr bwMode="auto">
            <a:xfrm>
              <a:off x="2126" y="1414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1521" name="Text Box 80"/>
            <p:cNvSpPr txBox="1">
              <a:spLocks noChangeArrowheads="1"/>
            </p:cNvSpPr>
            <p:nvPr/>
          </p:nvSpPr>
          <p:spPr bwMode="auto">
            <a:xfrm>
              <a:off x="2450" y="1064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1522" name="Text Box 81"/>
            <p:cNvSpPr txBox="1">
              <a:spLocks noChangeArrowheads="1"/>
            </p:cNvSpPr>
            <p:nvPr/>
          </p:nvSpPr>
          <p:spPr bwMode="auto">
            <a:xfrm>
              <a:off x="3093" y="2068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1523" name="Text Box 82"/>
            <p:cNvSpPr txBox="1">
              <a:spLocks noChangeArrowheads="1"/>
            </p:cNvSpPr>
            <p:nvPr/>
          </p:nvSpPr>
          <p:spPr bwMode="auto">
            <a:xfrm>
              <a:off x="3280" y="1871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graphicFrame>
          <p:nvGraphicFramePr>
            <p:cNvPr id="18505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667868"/>
                </p:ext>
              </p:extLst>
            </p:nvPr>
          </p:nvGraphicFramePr>
          <p:xfrm>
            <a:off x="2787" y="2243"/>
            <a:ext cx="2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name="Equation" r:id="rId3" imgW="215806" imgH="228501" progId="Equation.DSMT4">
                    <p:embed/>
                  </p:oleObj>
                </mc:Choice>
                <mc:Fallback>
                  <p:oleObj name="Equation" r:id="rId3" imgW="215806" imgH="228501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2243"/>
                          <a:ext cx="292" cy="2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Line 84"/>
            <p:cNvSpPr>
              <a:spLocks noChangeShapeType="1"/>
            </p:cNvSpPr>
            <p:nvPr/>
          </p:nvSpPr>
          <p:spPr bwMode="auto">
            <a:xfrm>
              <a:off x="2592" y="2072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6" name="Line 85"/>
            <p:cNvSpPr>
              <a:spLocks noChangeShapeType="1"/>
            </p:cNvSpPr>
            <p:nvPr/>
          </p:nvSpPr>
          <p:spPr bwMode="auto">
            <a:xfrm>
              <a:off x="2688" y="1208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7" name="Text Box 86"/>
            <p:cNvSpPr txBox="1">
              <a:spLocks noChangeArrowheads="1"/>
            </p:cNvSpPr>
            <p:nvPr/>
          </p:nvSpPr>
          <p:spPr bwMode="auto">
            <a:xfrm>
              <a:off x="2784" y="1592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1528" name="Line 87"/>
            <p:cNvSpPr>
              <a:spLocks noChangeShapeType="1"/>
            </p:cNvSpPr>
            <p:nvPr/>
          </p:nvSpPr>
          <p:spPr bwMode="auto">
            <a:xfrm flipH="1">
              <a:off x="2352" y="1160"/>
              <a:ext cx="336" cy="76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9" name="Text Box 88"/>
            <p:cNvSpPr txBox="1">
              <a:spLocks noChangeArrowheads="1"/>
            </p:cNvSpPr>
            <p:nvPr/>
          </p:nvSpPr>
          <p:spPr bwMode="auto">
            <a:xfrm>
              <a:off x="2352" y="1400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1530" name="Text Box 89"/>
            <p:cNvSpPr txBox="1">
              <a:spLocks noChangeArrowheads="1"/>
            </p:cNvSpPr>
            <p:nvPr/>
          </p:nvSpPr>
          <p:spPr bwMode="auto">
            <a:xfrm>
              <a:off x="3456" y="1544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1531" name="Freeform 90"/>
            <p:cNvSpPr>
              <a:spLocks/>
            </p:cNvSpPr>
            <p:nvPr/>
          </p:nvSpPr>
          <p:spPr bwMode="auto">
            <a:xfrm>
              <a:off x="2200" y="912"/>
              <a:ext cx="1736" cy="1016"/>
            </a:xfrm>
            <a:custGeom>
              <a:avLst/>
              <a:gdLst>
                <a:gd name="T0" fmla="*/ 152 w 1736"/>
                <a:gd name="T1" fmla="*/ 584 h 1016"/>
                <a:gd name="T2" fmla="*/ 8 w 1736"/>
                <a:gd name="T3" fmla="*/ 392 h 1016"/>
                <a:gd name="T4" fmla="*/ 200 w 1736"/>
                <a:gd name="T5" fmla="*/ 56 h 1016"/>
                <a:gd name="T6" fmla="*/ 680 w 1736"/>
                <a:gd name="T7" fmla="*/ 56 h 1016"/>
                <a:gd name="T8" fmla="*/ 1304 w 1736"/>
                <a:gd name="T9" fmla="*/ 104 h 1016"/>
                <a:gd name="T10" fmla="*/ 1688 w 1736"/>
                <a:gd name="T11" fmla="*/ 392 h 1016"/>
                <a:gd name="T12" fmla="*/ 1592 w 1736"/>
                <a:gd name="T13" fmla="*/ 824 h 1016"/>
                <a:gd name="T14" fmla="*/ 1112 w 1736"/>
                <a:gd name="T15" fmla="*/ 1016 h 10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6" h="1016">
                  <a:moveTo>
                    <a:pt x="152" y="584"/>
                  </a:moveTo>
                  <a:cubicBezTo>
                    <a:pt x="76" y="532"/>
                    <a:pt x="0" y="480"/>
                    <a:pt x="8" y="392"/>
                  </a:cubicBezTo>
                  <a:cubicBezTo>
                    <a:pt x="16" y="304"/>
                    <a:pt x="88" y="112"/>
                    <a:pt x="200" y="56"/>
                  </a:cubicBezTo>
                  <a:cubicBezTo>
                    <a:pt x="312" y="0"/>
                    <a:pt x="496" y="48"/>
                    <a:pt x="680" y="56"/>
                  </a:cubicBezTo>
                  <a:cubicBezTo>
                    <a:pt x="864" y="64"/>
                    <a:pt x="1136" y="48"/>
                    <a:pt x="1304" y="104"/>
                  </a:cubicBezTo>
                  <a:cubicBezTo>
                    <a:pt x="1472" y="160"/>
                    <a:pt x="1640" y="272"/>
                    <a:pt x="1688" y="392"/>
                  </a:cubicBezTo>
                  <a:cubicBezTo>
                    <a:pt x="1736" y="512"/>
                    <a:pt x="1688" y="720"/>
                    <a:pt x="1592" y="824"/>
                  </a:cubicBezTo>
                  <a:cubicBezTo>
                    <a:pt x="1496" y="928"/>
                    <a:pt x="1192" y="984"/>
                    <a:pt x="1112" y="101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32" name="Text Box 91"/>
            <p:cNvSpPr txBox="1">
              <a:spLocks noChangeArrowheads="1"/>
            </p:cNvSpPr>
            <p:nvPr/>
          </p:nvSpPr>
          <p:spPr bwMode="auto">
            <a:xfrm>
              <a:off x="3768" y="1879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1533" name="Line 92"/>
            <p:cNvSpPr>
              <a:spLocks noChangeShapeType="1"/>
            </p:cNvSpPr>
            <p:nvPr/>
          </p:nvSpPr>
          <p:spPr bwMode="auto">
            <a:xfrm flipH="1">
              <a:off x="2592" y="1200"/>
              <a:ext cx="96" cy="9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34" name="Text Box 93"/>
            <p:cNvSpPr txBox="1">
              <a:spLocks noChangeArrowheads="1"/>
            </p:cNvSpPr>
            <p:nvPr/>
          </p:nvSpPr>
          <p:spPr bwMode="auto">
            <a:xfrm>
              <a:off x="2352" y="1728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1535" name="Freeform 94"/>
            <p:cNvSpPr>
              <a:spLocks/>
            </p:cNvSpPr>
            <p:nvPr/>
          </p:nvSpPr>
          <p:spPr bwMode="auto">
            <a:xfrm>
              <a:off x="2328" y="984"/>
              <a:ext cx="1064" cy="504"/>
            </a:xfrm>
            <a:custGeom>
              <a:avLst/>
              <a:gdLst>
                <a:gd name="T0" fmla="*/ 24 w 1064"/>
                <a:gd name="T1" fmla="*/ 504 h 504"/>
                <a:gd name="T2" fmla="*/ 24 w 1064"/>
                <a:gd name="T3" fmla="*/ 264 h 504"/>
                <a:gd name="T4" fmla="*/ 168 w 1064"/>
                <a:gd name="T5" fmla="*/ 120 h 504"/>
                <a:gd name="T6" fmla="*/ 360 w 1064"/>
                <a:gd name="T7" fmla="*/ 72 h 504"/>
                <a:gd name="T8" fmla="*/ 792 w 1064"/>
                <a:gd name="T9" fmla="*/ 24 h 504"/>
                <a:gd name="T10" fmla="*/ 1032 w 1064"/>
                <a:gd name="T11" fmla="*/ 72 h 504"/>
                <a:gd name="T12" fmla="*/ 984 w 1064"/>
                <a:gd name="T13" fmla="*/ 45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4" h="504">
                  <a:moveTo>
                    <a:pt x="24" y="504"/>
                  </a:moveTo>
                  <a:cubicBezTo>
                    <a:pt x="12" y="416"/>
                    <a:pt x="0" y="328"/>
                    <a:pt x="24" y="264"/>
                  </a:cubicBezTo>
                  <a:cubicBezTo>
                    <a:pt x="48" y="200"/>
                    <a:pt x="112" y="152"/>
                    <a:pt x="168" y="120"/>
                  </a:cubicBezTo>
                  <a:cubicBezTo>
                    <a:pt x="224" y="88"/>
                    <a:pt x="256" y="88"/>
                    <a:pt x="360" y="72"/>
                  </a:cubicBezTo>
                  <a:cubicBezTo>
                    <a:pt x="464" y="56"/>
                    <a:pt x="680" y="24"/>
                    <a:pt x="792" y="24"/>
                  </a:cubicBezTo>
                  <a:cubicBezTo>
                    <a:pt x="904" y="24"/>
                    <a:pt x="1000" y="0"/>
                    <a:pt x="1032" y="72"/>
                  </a:cubicBezTo>
                  <a:cubicBezTo>
                    <a:pt x="1064" y="144"/>
                    <a:pt x="992" y="392"/>
                    <a:pt x="984" y="45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36" name="Text Box 95"/>
            <p:cNvSpPr txBox="1">
              <a:spLocks noChangeArrowheads="1"/>
            </p:cNvSpPr>
            <p:nvPr/>
          </p:nvSpPr>
          <p:spPr bwMode="auto">
            <a:xfrm>
              <a:off x="2736" y="1008"/>
              <a:ext cx="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354013" y="3810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继续下去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596900" y="4281488"/>
            <a:ext cx="2330450" cy="2347912"/>
            <a:chOff x="1039" y="1297"/>
            <a:chExt cx="1667" cy="1726"/>
          </a:xfrm>
        </p:grpSpPr>
        <p:sp>
          <p:nvSpPr>
            <p:cNvPr id="60" name="Line 3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1296" y="1872"/>
              <a:ext cx="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>
              <a:off x="1296" y="2352"/>
              <a:ext cx="242" cy="19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>
              <a:off x="1536" y="2545"/>
              <a:ext cx="67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2207" y="2352"/>
              <a:ext cx="143" cy="19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2352" y="1775"/>
              <a:ext cx="0" cy="57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1296" y="1775"/>
              <a:ext cx="1056" cy="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H="1" flipV="1">
              <a:off x="2160" y="1536"/>
              <a:ext cx="192" cy="2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2160" y="1536"/>
              <a:ext cx="192" cy="8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2160" y="1536"/>
              <a:ext cx="48" cy="10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H="1">
              <a:off x="1536" y="1536"/>
              <a:ext cx="622" cy="10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 flipH="1">
              <a:off x="1296" y="1488"/>
              <a:ext cx="384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 flipH="1">
              <a:off x="1536" y="1488"/>
              <a:ext cx="143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1679" y="1488"/>
              <a:ext cx="528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 flipH="1">
              <a:off x="1296" y="1775"/>
              <a:ext cx="1056" cy="57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1296" y="1872"/>
              <a:ext cx="1056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2360" y="2201"/>
              <a:ext cx="34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77" name="Text Box 20"/>
            <p:cNvSpPr txBox="1">
              <a:spLocks noChangeArrowheads="1"/>
            </p:cNvSpPr>
            <p:nvPr/>
          </p:nvSpPr>
          <p:spPr bwMode="auto">
            <a:xfrm>
              <a:off x="2083" y="2506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1364" y="2504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1045" y="2184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1039" y="1708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1422" y="1306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2136" y="1297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2343" y="1634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1699" y="2751"/>
              <a:ext cx="52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5" name="Group 61"/>
          <p:cNvGrpSpPr>
            <a:grpSpLocks/>
          </p:cNvGrpSpPr>
          <p:nvPr/>
        </p:nvGrpSpPr>
        <p:grpSpPr bwMode="auto">
          <a:xfrm>
            <a:off x="3835400" y="4105275"/>
            <a:ext cx="3402013" cy="2590800"/>
            <a:chOff x="2112" y="912"/>
            <a:chExt cx="2143" cy="1632"/>
          </a:xfrm>
        </p:grpSpPr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H="1">
              <a:off x="2366" y="1187"/>
              <a:ext cx="338" cy="3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2366" y="1516"/>
              <a:ext cx="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2366" y="1928"/>
              <a:ext cx="211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169" y="1928"/>
              <a:ext cx="126" cy="1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>
              <a:off x="3295" y="1434"/>
              <a:ext cx="0" cy="4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 flipH="1" flipV="1">
              <a:off x="3125" y="1193"/>
              <a:ext cx="170" cy="24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3312" y="1256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93" name="Text Box 37"/>
            <p:cNvSpPr txBox="1">
              <a:spLocks noChangeArrowheads="1"/>
            </p:cNvSpPr>
            <p:nvPr/>
          </p:nvSpPr>
          <p:spPr bwMode="auto">
            <a:xfrm>
              <a:off x="3102" y="1011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94" name="Text Box 38"/>
            <p:cNvSpPr txBox="1">
              <a:spLocks noChangeArrowheads="1"/>
            </p:cNvSpPr>
            <p:nvPr/>
          </p:nvSpPr>
          <p:spPr bwMode="auto">
            <a:xfrm>
              <a:off x="2366" y="2092"/>
              <a:ext cx="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95" name="Text Box 39"/>
            <p:cNvSpPr txBox="1">
              <a:spLocks noChangeArrowheads="1"/>
            </p:cNvSpPr>
            <p:nvPr/>
          </p:nvSpPr>
          <p:spPr bwMode="auto">
            <a:xfrm>
              <a:off x="2112" y="1845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96" name="Text Box 40"/>
            <p:cNvSpPr txBox="1">
              <a:spLocks noChangeArrowheads="1"/>
            </p:cNvSpPr>
            <p:nvPr/>
          </p:nvSpPr>
          <p:spPr bwMode="auto">
            <a:xfrm>
              <a:off x="2112" y="1434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97" name="Text Box 41"/>
            <p:cNvSpPr txBox="1">
              <a:spLocks noChangeArrowheads="1"/>
            </p:cNvSpPr>
            <p:nvPr/>
          </p:nvSpPr>
          <p:spPr bwMode="auto">
            <a:xfrm>
              <a:off x="2450" y="1064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98" name="Text Box 42"/>
            <p:cNvSpPr txBox="1">
              <a:spLocks noChangeArrowheads="1"/>
            </p:cNvSpPr>
            <p:nvPr/>
          </p:nvSpPr>
          <p:spPr bwMode="auto">
            <a:xfrm>
              <a:off x="3072" y="2120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99" name="Text Box 43"/>
            <p:cNvSpPr txBox="1">
              <a:spLocks noChangeArrowheads="1"/>
            </p:cNvSpPr>
            <p:nvPr/>
          </p:nvSpPr>
          <p:spPr bwMode="auto">
            <a:xfrm>
              <a:off x="3312" y="1832"/>
              <a:ext cx="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graphicFrame>
          <p:nvGraphicFramePr>
            <p:cNvPr id="1845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555615"/>
                </p:ext>
              </p:extLst>
            </p:nvPr>
          </p:nvGraphicFramePr>
          <p:xfrm>
            <a:off x="4032" y="1562"/>
            <a:ext cx="22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name="Equation" r:id="rId5" imgW="164885" imgH="215619" progId="Equation.DSMT4">
                    <p:embed/>
                  </p:oleObj>
                </mc:Choice>
                <mc:Fallback>
                  <p:oleObj name="Equation" r:id="rId5" imgW="164885" imgH="215619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62"/>
                          <a:ext cx="223" cy="22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Line 45"/>
            <p:cNvSpPr>
              <a:spLocks noChangeShapeType="1"/>
            </p:cNvSpPr>
            <p:nvPr/>
          </p:nvSpPr>
          <p:spPr bwMode="auto">
            <a:xfrm>
              <a:off x="2592" y="2072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>
              <a:off x="2693" y="1200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Line 48"/>
            <p:cNvSpPr>
              <a:spLocks noChangeShapeType="1"/>
            </p:cNvSpPr>
            <p:nvPr/>
          </p:nvSpPr>
          <p:spPr bwMode="auto">
            <a:xfrm flipH="1">
              <a:off x="2352" y="1178"/>
              <a:ext cx="352" cy="7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Freeform 51"/>
            <p:cNvSpPr>
              <a:spLocks/>
            </p:cNvSpPr>
            <p:nvPr/>
          </p:nvSpPr>
          <p:spPr bwMode="auto">
            <a:xfrm>
              <a:off x="2200" y="912"/>
              <a:ext cx="1736" cy="1016"/>
            </a:xfrm>
            <a:custGeom>
              <a:avLst/>
              <a:gdLst>
                <a:gd name="T0" fmla="*/ 152 w 1736"/>
                <a:gd name="T1" fmla="*/ 584 h 1016"/>
                <a:gd name="T2" fmla="*/ 8 w 1736"/>
                <a:gd name="T3" fmla="*/ 392 h 1016"/>
                <a:gd name="T4" fmla="*/ 200 w 1736"/>
                <a:gd name="T5" fmla="*/ 56 h 1016"/>
                <a:gd name="T6" fmla="*/ 680 w 1736"/>
                <a:gd name="T7" fmla="*/ 56 h 1016"/>
                <a:gd name="T8" fmla="*/ 1304 w 1736"/>
                <a:gd name="T9" fmla="*/ 104 h 1016"/>
                <a:gd name="T10" fmla="*/ 1688 w 1736"/>
                <a:gd name="T11" fmla="*/ 392 h 1016"/>
                <a:gd name="T12" fmla="*/ 1592 w 1736"/>
                <a:gd name="T13" fmla="*/ 824 h 1016"/>
                <a:gd name="T14" fmla="*/ 1112 w 1736"/>
                <a:gd name="T15" fmla="*/ 1016 h 10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6" h="1016">
                  <a:moveTo>
                    <a:pt x="152" y="584"/>
                  </a:moveTo>
                  <a:cubicBezTo>
                    <a:pt x="76" y="532"/>
                    <a:pt x="0" y="480"/>
                    <a:pt x="8" y="392"/>
                  </a:cubicBezTo>
                  <a:cubicBezTo>
                    <a:pt x="16" y="304"/>
                    <a:pt x="88" y="112"/>
                    <a:pt x="200" y="56"/>
                  </a:cubicBezTo>
                  <a:cubicBezTo>
                    <a:pt x="312" y="0"/>
                    <a:pt x="496" y="48"/>
                    <a:pt x="680" y="56"/>
                  </a:cubicBezTo>
                  <a:cubicBezTo>
                    <a:pt x="864" y="64"/>
                    <a:pt x="1136" y="48"/>
                    <a:pt x="1304" y="104"/>
                  </a:cubicBezTo>
                  <a:cubicBezTo>
                    <a:pt x="1472" y="160"/>
                    <a:pt x="1640" y="272"/>
                    <a:pt x="1688" y="392"/>
                  </a:cubicBezTo>
                  <a:cubicBezTo>
                    <a:pt x="1736" y="512"/>
                    <a:pt x="1688" y="720"/>
                    <a:pt x="1592" y="824"/>
                  </a:cubicBezTo>
                  <a:cubicBezTo>
                    <a:pt x="1496" y="928"/>
                    <a:pt x="1192" y="984"/>
                    <a:pt x="1112" y="101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 flipH="1">
              <a:off x="2592" y="1200"/>
              <a:ext cx="96" cy="9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Freeform 55"/>
            <p:cNvSpPr>
              <a:spLocks/>
            </p:cNvSpPr>
            <p:nvPr/>
          </p:nvSpPr>
          <p:spPr bwMode="auto">
            <a:xfrm>
              <a:off x="2328" y="984"/>
              <a:ext cx="1064" cy="504"/>
            </a:xfrm>
            <a:custGeom>
              <a:avLst/>
              <a:gdLst>
                <a:gd name="T0" fmla="*/ 24 w 1064"/>
                <a:gd name="T1" fmla="*/ 504 h 504"/>
                <a:gd name="T2" fmla="*/ 24 w 1064"/>
                <a:gd name="T3" fmla="*/ 264 h 504"/>
                <a:gd name="T4" fmla="*/ 168 w 1064"/>
                <a:gd name="T5" fmla="*/ 120 h 504"/>
                <a:gd name="T6" fmla="*/ 360 w 1064"/>
                <a:gd name="T7" fmla="*/ 72 h 504"/>
                <a:gd name="T8" fmla="*/ 792 w 1064"/>
                <a:gd name="T9" fmla="*/ 24 h 504"/>
                <a:gd name="T10" fmla="*/ 1032 w 1064"/>
                <a:gd name="T11" fmla="*/ 72 h 504"/>
                <a:gd name="T12" fmla="*/ 984 w 1064"/>
                <a:gd name="T13" fmla="*/ 45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4" h="504">
                  <a:moveTo>
                    <a:pt x="24" y="504"/>
                  </a:moveTo>
                  <a:cubicBezTo>
                    <a:pt x="12" y="416"/>
                    <a:pt x="0" y="328"/>
                    <a:pt x="24" y="264"/>
                  </a:cubicBezTo>
                  <a:cubicBezTo>
                    <a:pt x="48" y="200"/>
                    <a:pt x="112" y="152"/>
                    <a:pt x="168" y="120"/>
                  </a:cubicBezTo>
                  <a:cubicBezTo>
                    <a:pt x="224" y="88"/>
                    <a:pt x="256" y="88"/>
                    <a:pt x="360" y="72"/>
                  </a:cubicBezTo>
                  <a:cubicBezTo>
                    <a:pt x="464" y="56"/>
                    <a:pt x="680" y="24"/>
                    <a:pt x="792" y="24"/>
                  </a:cubicBezTo>
                  <a:cubicBezTo>
                    <a:pt x="904" y="24"/>
                    <a:pt x="1000" y="0"/>
                    <a:pt x="1032" y="72"/>
                  </a:cubicBezTo>
                  <a:cubicBezTo>
                    <a:pt x="1064" y="144"/>
                    <a:pt x="992" y="392"/>
                    <a:pt x="984" y="45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2256" y="1920"/>
              <a:ext cx="1168" cy="624"/>
            </a:xfrm>
            <a:custGeom>
              <a:avLst/>
              <a:gdLst>
                <a:gd name="T0" fmla="*/ 96 w 1168"/>
                <a:gd name="T1" fmla="*/ 0 h 624"/>
                <a:gd name="T2" fmla="*/ 48 w 1168"/>
                <a:gd name="T3" fmla="*/ 240 h 624"/>
                <a:gd name="T4" fmla="*/ 384 w 1168"/>
                <a:gd name="T5" fmla="*/ 576 h 624"/>
                <a:gd name="T6" fmla="*/ 960 w 1168"/>
                <a:gd name="T7" fmla="*/ 528 h 624"/>
                <a:gd name="T8" fmla="*/ 1152 w 1168"/>
                <a:gd name="T9" fmla="*/ 240 h 624"/>
                <a:gd name="T10" fmla="*/ 1056 w 1168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8" h="624">
                  <a:moveTo>
                    <a:pt x="96" y="0"/>
                  </a:moveTo>
                  <a:cubicBezTo>
                    <a:pt x="48" y="72"/>
                    <a:pt x="0" y="144"/>
                    <a:pt x="48" y="240"/>
                  </a:cubicBezTo>
                  <a:cubicBezTo>
                    <a:pt x="96" y="336"/>
                    <a:pt x="232" y="528"/>
                    <a:pt x="384" y="576"/>
                  </a:cubicBezTo>
                  <a:cubicBezTo>
                    <a:pt x="536" y="624"/>
                    <a:pt x="832" y="584"/>
                    <a:pt x="960" y="528"/>
                  </a:cubicBezTo>
                  <a:cubicBezTo>
                    <a:pt x="1088" y="472"/>
                    <a:pt x="1136" y="328"/>
                    <a:pt x="1152" y="240"/>
                  </a:cubicBezTo>
                  <a:cubicBezTo>
                    <a:pt x="1168" y="152"/>
                    <a:pt x="1072" y="40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Line 58"/>
            <p:cNvSpPr>
              <a:spLocks noChangeShapeType="1"/>
            </p:cNvSpPr>
            <p:nvPr/>
          </p:nvSpPr>
          <p:spPr bwMode="auto">
            <a:xfrm flipH="1">
              <a:off x="2592" y="1191"/>
              <a:ext cx="544" cy="87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3136" y="1206"/>
              <a:ext cx="32" cy="8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168" y="1462"/>
              <a:ext cx="126" cy="60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4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</a:t>
            </a:r>
          </a:p>
        </p:txBody>
      </p:sp>
      <p:sp>
        <p:nvSpPr>
          <p:cNvPr id="882744" name="Rectangle 56"/>
          <p:cNvSpPr>
            <a:spLocks noChangeArrowheads="1"/>
          </p:cNvSpPr>
          <p:nvPr/>
        </p:nvSpPr>
        <p:spPr bwMode="auto">
          <a:xfrm>
            <a:off x="457200" y="1755775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找出块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中的一个圈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 O(V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2745" name="Rectangle 57"/>
          <p:cNvSpPr>
            <a:spLocks noChangeArrowheads="1"/>
          </p:cNvSpPr>
          <p:nvPr/>
        </p:nvSpPr>
        <p:spPr bwMode="auto">
          <a:xfrm>
            <a:off x="457200" y="2297113"/>
            <a:ext cx="777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(ii)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的片断以及它们对于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的附着点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O(V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7" name="Rectangle 61"/>
          <p:cNvSpPr>
            <a:spLocks noChangeArrowheads="1"/>
          </p:cNvSpPr>
          <p:nvPr/>
        </p:nvSpPr>
        <p:spPr bwMode="auto">
          <a:xfrm>
            <a:off x="457200" y="2827338"/>
            <a:ext cx="678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(iii)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    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的每个面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确定其周界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O(V)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graphicFrame>
        <p:nvGraphicFramePr>
          <p:cNvPr id="2355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60017"/>
              </p:ext>
            </p:extLst>
          </p:nvPr>
        </p:nvGraphicFramePr>
        <p:xfrm>
          <a:off x="1762125" y="2868613"/>
          <a:ext cx="436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4" imgW="203112" imgH="228501" progId="Equation.DSMT4">
                  <p:embed/>
                </p:oleObj>
              </mc:Choice>
              <mc:Fallback>
                <p:oleObj name="Equation" r:id="rId4" imgW="203112" imgH="228501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868613"/>
                        <a:ext cx="436563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3"/>
          <p:cNvSpPr>
            <a:spLocks noChangeArrowheads="1"/>
          </p:cNvSpPr>
          <p:nvPr/>
        </p:nvSpPr>
        <p:spPr bwMode="auto">
          <a:xfrm>
            <a:off x="457200" y="33607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(iv)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   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的每个片断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O(V)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graphicFrame>
        <p:nvGraphicFramePr>
          <p:cNvPr id="2356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68272"/>
              </p:ext>
            </p:extLst>
          </p:nvPr>
        </p:nvGraphicFramePr>
        <p:xfrm>
          <a:off x="1762125" y="3405188"/>
          <a:ext cx="436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6" imgW="203112" imgH="228501" progId="Equation.DSMT4">
                  <p:embed/>
                </p:oleObj>
              </mc:Choice>
              <mc:Fallback>
                <p:oleObj name="Equation" r:id="rId6" imgW="203112" imgH="228501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405188"/>
                        <a:ext cx="436563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66"/>
          <p:cNvSpPr>
            <a:spLocks noChangeArrowheads="1"/>
          </p:cNvSpPr>
          <p:nvPr/>
        </p:nvSpPr>
        <p:spPr bwMode="auto">
          <a:xfrm>
            <a:off x="0" y="391953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3562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40789"/>
              </p:ext>
            </p:extLst>
          </p:nvPr>
        </p:nvGraphicFramePr>
        <p:xfrm>
          <a:off x="4724400" y="3411538"/>
          <a:ext cx="8493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8" imgW="418918" imgH="177723" progId="Equation.DSMT4">
                  <p:embed/>
                </p:oleObj>
              </mc:Choice>
              <mc:Fallback>
                <p:oleObj name="Equation" r:id="rId8" imgW="418918" imgH="177723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11538"/>
                        <a:ext cx="849313" cy="363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67"/>
          <p:cNvSpPr>
            <a:spLocks noChangeArrowheads="1"/>
          </p:cNvSpPr>
          <p:nvPr/>
        </p:nvSpPr>
        <p:spPr bwMode="auto">
          <a:xfrm>
            <a:off x="457200" y="3862388"/>
            <a:ext cx="8001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(v)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的某个片断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中求一条起点与终点均为附着点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的一条路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O(V)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64" name="Rectangle 68"/>
          <p:cNvSpPr>
            <a:spLocks noChangeArrowheads="1"/>
          </p:cNvSpPr>
          <p:nvPr/>
        </p:nvSpPr>
        <p:spPr bwMode="auto">
          <a:xfrm>
            <a:off x="457200" y="4738688"/>
            <a:ext cx="79279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可证上述每一个算法均存在好算法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因此平面性算法是好算法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457200" y="1233488"/>
            <a:ext cx="80010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算法分析</a:t>
            </a:r>
            <a:r>
              <a:rPr lang="en-US" altLang="zh-CN"/>
              <a:t>(</a:t>
            </a:r>
            <a:r>
              <a:rPr lang="zh-CN" altLang="en-US"/>
              <a:t>主要运算</a:t>
            </a:r>
            <a:r>
              <a:rPr lang="en-US" altLang="zh-CN"/>
              <a:t>) :  </a:t>
            </a:r>
            <a:endParaRPr lang="zh-CN" altLang="en-US" baseline="-25000">
              <a:latin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4" grpId="0"/>
      <p:bldP spid="882745" grpId="0"/>
      <p:bldP spid="23557" grpId="0"/>
      <p:bldP spid="23559" grpId="0"/>
      <p:bldP spid="23563" grpId="0"/>
      <p:bldP spid="2356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6B8AB4A-8BFE-48ED-84B6-D3A4796B351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412750" y="1428750"/>
            <a:ext cx="7696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24580" name="Rectangle 9"/>
          <p:cNvSpPr>
            <a:spLocks noChangeArrowheads="1"/>
          </p:cNvSpPr>
          <p:nvPr/>
        </p:nvSpPr>
        <p:spPr bwMode="auto">
          <a:xfrm>
            <a:off x="412750" y="27432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P143---146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 :  20,  23(1),  29,  31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BD75934-6167-4DBB-A1E2-C85F56089AD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263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F3ABD58-0CCD-438F-B5D3-9479D4EBAAD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477838" y="1506538"/>
            <a:ext cx="805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5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连通简单可平面图至少有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</a:p>
        </p:txBody>
      </p:sp>
      <p:sp>
        <p:nvSpPr>
          <p:cNvPr id="883725" name="Rectangle 13"/>
          <p:cNvSpPr>
            <a:spLocks noChangeArrowheads="1"/>
          </p:cNvSpPr>
          <p:nvPr/>
        </p:nvSpPr>
        <p:spPr bwMode="auto">
          <a:xfrm>
            <a:off x="482600" y="1981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3726" name="Object 14"/>
          <p:cNvGraphicFramePr>
            <a:graphicFrameLocks noChangeAspect="1"/>
          </p:cNvGraphicFramePr>
          <p:nvPr/>
        </p:nvGraphicFramePr>
        <p:xfrm>
          <a:off x="3986213" y="2044700"/>
          <a:ext cx="12287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044700"/>
                        <a:ext cx="1228725" cy="3381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27" name="Rectangle 15"/>
          <p:cNvSpPr>
            <a:spLocks noChangeArrowheads="1"/>
          </p:cNvSpPr>
          <p:nvPr/>
        </p:nvSpPr>
        <p:spPr bwMode="auto">
          <a:xfrm>
            <a:off x="477838" y="24844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Whitney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3728" name="Object 16"/>
          <p:cNvGraphicFramePr>
            <a:graphicFrameLocks noChangeAspect="1"/>
          </p:cNvGraphicFramePr>
          <p:nvPr/>
        </p:nvGraphicFramePr>
        <p:xfrm>
          <a:off x="3060700" y="2565400"/>
          <a:ext cx="2209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5" imgW="1028254" imgH="203112" progId="Equation.DSMT4">
                  <p:embed/>
                </p:oleObj>
              </mc:Choice>
              <mc:Fallback>
                <p:oleObj name="Equation" r:id="rId5" imgW="1028254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565400"/>
                        <a:ext cx="2209800" cy="33972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29" name="Rectangle 17"/>
          <p:cNvSpPr>
            <a:spLocks noChangeArrowheads="1"/>
          </p:cNvSpPr>
          <p:nvPr/>
        </p:nvSpPr>
        <p:spPr bwMode="auto">
          <a:xfrm>
            <a:off x="477838" y="30353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3730" name="Object 18"/>
          <p:cNvGraphicFramePr>
            <a:graphicFrameLocks noChangeAspect="1"/>
          </p:cNvGraphicFramePr>
          <p:nvPr/>
        </p:nvGraphicFramePr>
        <p:xfrm>
          <a:off x="1368425" y="2981325"/>
          <a:ext cx="3000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7" imgW="1396394" imgH="355446" progId="Equation.DSMT4">
                  <p:embed/>
                </p:oleObj>
              </mc:Choice>
              <mc:Fallback>
                <p:oleObj name="Equation" r:id="rId7" imgW="1396394" imgH="35544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981325"/>
                        <a:ext cx="3000375" cy="5921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1" name="Rectangle 19"/>
          <p:cNvSpPr>
            <a:spLocks noChangeArrowheads="1"/>
          </p:cNvSpPr>
          <p:nvPr/>
        </p:nvSpPr>
        <p:spPr bwMode="auto">
          <a:xfrm>
            <a:off x="477838" y="36782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连通简单可平面图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3732" name="Object 20"/>
          <p:cNvGraphicFramePr>
            <a:graphicFrameLocks noChangeAspect="1"/>
          </p:cNvGraphicFramePr>
          <p:nvPr/>
        </p:nvGraphicFramePr>
        <p:xfrm>
          <a:off x="568325" y="4168775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9" imgW="660113" imgH="177723" progId="Equation.DSMT4">
                  <p:embed/>
                </p:oleObj>
              </mc:Choice>
              <mc:Fallback>
                <p:oleObj name="Equation" r:id="rId9" imgW="660113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168775"/>
                        <a:ext cx="1600200" cy="4572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3" name="Rectangle 21"/>
          <p:cNvSpPr>
            <a:spLocks noChangeArrowheads="1"/>
          </p:cNvSpPr>
          <p:nvPr/>
        </p:nvSpPr>
        <p:spPr bwMode="auto">
          <a:xfrm>
            <a:off x="477838" y="47783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3734" name="Object 22"/>
          <p:cNvGraphicFramePr>
            <a:graphicFrameLocks noChangeAspect="1"/>
          </p:cNvGraphicFramePr>
          <p:nvPr/>
        </p:nvGraphicFramePr>
        <p:xfrm>
          <a:off x="1695450" y="4800600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11" imgW="1079032" imgH="177723" progId="Equation.DSMT4">
                  <p:embed/>
                </p:oleObj>
              </mc:Choice>
              <mc:Fallback>
                <p:oleObj name="Equation" r:id="rId11" imgW="1079032" imgH="17772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800600"/>
                        <a:ext cx="2616200" cy="4572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5" name="Rectangle 23"/>
          <p:cNvSpPr>
            <a:spLocks noChangeArrowheads="1"/>
          </p:cNvSpPr>
          <p:nvPr/>
        </p:nvSpPr>
        <p:spPr bwMode="auto">
          <a:xfrm>
            <a:off x="477838" y="53879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3736" name="Object 24"/>
          <p:cNvGraphicFramePr>
            <a:graphicFrameLocks noChangeAspect="1"/>
          </p:cNvGraphicFramePr>
          <p:nvPr/>
        </p:nvGraphicFramePr>
        <p:xfrm>
          <a:off x="1089025" y="5399088"/>
          <a:ext cx="341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13" imgW="1409088" imgH="177723" progId="Equation.DSMT4">
                  <p:embed/>
                </p:oleObj>
              </mc:Choice>
              <mc:Fallback>
                <p:oleObj name="Equation" r:id="rId13" imgW="1409088" imgH="17772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399088"/>
                        <a:ext cx="3416300" cy="4572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7" name="Rectangle 25"/>
          <p:cNvSpPr>
            <a:spLocks noChangeArrowheads="1"/>
          </p:cNvSpPr>
          <p:nvPr/>
        </p:nvSpPr>
        <p:spPr bwMode="auto">
          <a:xfrm>
            <a:off x="487363" y="5926138"/>
            <a:ext cx="804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≥12.                                                                              □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6641" name="Text Box 69"/>
          <p:cNvSpPr txBox="1">
            <a:spLocks noChangeArrowheads="1"/>
          </p:cNvSpPr>
          <p:nvPr/>
        </p:nvSpPr>
        <p:spPr bwMode="auto">
          <a:xfrm>
            <a:off x="1295400" y="88265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本章部分习题解答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3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3" grpId="0"/>
      <p:bldP spid="883725" grpId="0"/>
      <p:bldP spid="883727" grpId="0"/>
      <p:bldP spid="883729" grpId="0"/>
      <p:bldP spid="883731" grpId="0"/>
      <p:bldP spid="883733" grpId="0"/>
      <p:bldP spid="883735" grpId="0"/>
      <p:bldP spid="8837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4B784F3-D927-4970-B800-F121C6715E8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457200" y="9144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107"/>
          <p:cNvSpPr txBox="1">
            <a:spLocks noChangeArrowheads="1"/>
          </p:cNvSpPr>
          <p:nvPr/>
        </p:nvSpPr>
        <p:spPr bwMode="auto">
          <a:xfrm>
            <a:off x="457200" y="24384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、涉及算法的相关概念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8"/>
          <p:cNvSpPr txBox="1">
            <a:spLocks noChangeArrowheads="1"/>
          </p:cNvSpPr>
          <p:nvPr/>
        </p:nvSpPr>
        <p:spPr bwMode="auto">
          <a:xfrm>
            <a:off x="457200" y="32004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、平面性算法</a:t>
            </a:r>
          </a:p>
        </p:txBody>
      </p:sp>
      <p:sp>
        <p:nvSpPr>
          <p:cNvPr id="6150" name="Text Box 119"/>
          <p:cNvSpPr txBox="1">
            <a:spLocks noChangeArrowheads="1"/>
          </p:cNvSpPr>
          <p:nvPr/>
        </p:nvSpPr>
        <p:spPr bwMode="auto">
          <a:xfrm>
            <a:off x="381000" y="16764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平面性算法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81FE409-E297-4C6F-93B5-C813AC545CE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4738" name="Rectangle 2"/>
          <p:cNvSpPr>
            <a:spLocks noChangeArrowheads="1"/>
          </p:cNvSpPr>
          <p:nvPr/>
        </p:nvSpPr>
        <p:spPr bwMode="auto">
          <a:xfrm>
            <a:off x="228600" y="10318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rgbClr val="698CC9"/>
                </a:solidFill>
              </a:rPr>
              <a:t>例</a:t>
            </a:r>
            <a:r>
              <a:rPr lang="en-US" altLang="zh-CN" dirty="0" smtClean="0">
                <a:solidFill>
                  <a:srgbClr val="698CC9"/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没有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连通简单可平面图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auto">
          <a:xfrm>
            <a:off x="228600" y="15652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若不然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4740" name="Object 4"/>
          <p:cNvGraphicFramePr>
            <a:graphicFrameLocks noChangeAspect="1"/>
          </p:cNvGraphicFramePr>
          <p:nvPr/>
        </p:nvGraphicFramePr>
        <p:xfrm>
          <a:off x="5105400" y="1647825"/>
          <a:ext cx="1227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47825"/>
                        <a:ext cx="1227138" cy="3381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228600" y="21748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Whitney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/>
        </p:nvGraphicFramePr>
        <p:xfrm>
          <a:off x="3108325" y="2244725"/>
          <a:ext cx="2209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1028254" imgH="203112" progId="Equation.DSMT4">
                  <p:embed/>
                </p:oleObj>
              </mc:Choice>
              <mc:Fallback>
                <p:oleObj name="Equation" r:id="rId5" imgW="1028254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244725"/>
                        <a:ext cx="2209800" cy="3381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3" name="Rectangle 7"/>
          <p:cNvSpPr>
            <a:spLocks noChangeArrowheads="1"/>
          </p:cNvSpPr>
          <p:nvPr/>
        </p:nvSpPr>
        <p:spPr bwMode="auto">
          <a:xfrm>
            <a:off x="228600" y="27844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4744" name="Object 8"/>
          <p:cNvGraphicFramePr>
            <a:graphicFrameLocks noChangeAspect="1"/>
          </p:cNvGraphicFramePr>
          <p:nvPr/>
        </p:nvGraphicFramePr>
        <p:xfrm>
          <a:off x="1452563" y="2720975"/>
          <a:ext cx="27003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7" imgW="1256755" imgH="355446" progId="Equation.DSMT4">
                  <p:embed/>
                </p:oleObj>
              </mc:Choice>
              <mc:Fallback>
                <p:oleObj name="Equation" r:id="rId7" imgW="1256755" imgH="3554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720975"/>
                        <a:ext cx="2700337" cy="5921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5" name="Rectangle 9"/>
          <p:cNvSpPr>
            <a:spLocks noChangeArrowheads="1"/>
          </p:cNvSpPr>
          <p:nvPr/>
        </p:nvSpPr>
        <p:spPr bwMode="auto">
          <a:xfrm>
            <a:off x="228600" y="35464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4746" name="Object 10"/>
          <p:cNvGraphicFramePr>
            <a:graphicFrameLocks noChangeAspect="1"/>
          </p:cNvGraphicFramePr>
          <p:nvPr/>
        </p:nvGraphicFramePr>
        <p:xfrm>
          <a:off x="1676400" y="3546475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9" imgW="660113" imgH="177723" progId="Equation.DSMT4">
                  <p:embed/>
                </p:oleObj>
              </mc:Choice>
              <mc:Fallback>
                <p:oleObj name="Equation" r:id="rId9" imgW="660113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46475"/>
                        <a:ext cx="1600200" cy="4572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228600" y="41449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这与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是简单平面图矛盾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4752" name="Rectangle 16"/>
          <p:cNvSpPr>
            <a:spLocks noChangeArrowheads="1"/>
          </p:cNvSpPr>
          <p:nvPr/>
        </p:nvSpPr>
        <p:spPr bwMode="auto">
          <a:xfrm>
            <a:off x="457200" y="4711700"/>
            <a:ext cx="8382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698CC9"/>
                </a:solidFill>
              </a:rPr>
              <a:t>例</a:t>
            </a:r>
            <a:r>
              <a:rPr lang="en-US" altLang="zh-CN" sz="2400" dirty="0">
                <a:solidFill>
                  <a:srgbClr val="698CC9"/>
                </a:solidFill>
              </a:rPr>
              <a:t>3</a:t>
            </a:r>
            <a:r>
              <a:rPr lang="zh-CN" altLang="en-US" sz="2400" dirty="0">
                <a:solidFill>
                  <a:srgbClr val="698CC9"/>
                </a:solidFill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是连通平面图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且所有顶点度数不小于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至少有一个面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deg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)≤5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8" grpId="0"/>
      <p:bldP spid="884739" grpId="0"/>
      <p:bldP spid="884741" grpId="0"/>
      <p:bldP spid="884743" grpId="0"/>
      <p:bldP spid="884745" grpId="0"/>
      <p:bldP spid="884747" grpId="0"/>
      <p:bldP spid="8847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0DAEA65-D6EB-4174-9BA5-CE753CBB13C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5763" name="Rectangle 3"/>
          <p:cNvSpPr>
            <a:spLocks noChangeArrowheads="1"/>
          </p:cNvSpPr>
          <p:nvPr/>
        </p:nvSpPr>
        <p:spPr bwMode="auto">
          <a:xfrm>
            <a:off x="228600" y="1143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证明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若不然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5764" name="Object 4"/>
          <p:cNvGraphicFramePr>
            <a:graphicFrameLocks noChangeAspect="1"/>
          </p:cNvGraphicFramePr>
          <p:nvPr/>
        </p:nvGraphicFramePr>
        <p:xfrm>
          <a:off x="3124200" y="1109663"/>
          <a:ext cx="28638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" imgW="1333500" imgH="355600" progId="Equation.DSMT4">
                  <p:embed/>
                </p:oleObj>
              </mc:Choice>
              <mc:Fallback>
                <p:oleObj name="Equation" r:id="rId3" imgW="13335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09663"/>
                        <a:ext cx="2863850" cy="592137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5" name="Rectangle 5"/>
          <p:cNvSpPr>
            <a:spLocks noChangeArrowheads="1"/>
          </p:cNvSpPr>
          <p:nvPr/>
        </p:nvSpPr>
        <p:spPr bwMode="auto">
          <a:xfrm>
            <a:off x="228600" y="1905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由欧拉公式得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5766" name="Object 6"/>
          <p:cNvGraphicFramePr>
            <a:graphicFrameLocks noChangeAspect="1"/>
          </p:cNvGraphicFramePr>
          <p:nvPr/>
        </p:nvGraphicFramePr>
        <p:xfrm>
          <a:off x="2743200" y="1905000"/>
          <a:ext cx="2374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5" imgW="1104900" imgH="393700" progId="Equation.DSMT4">
                  <p:embed/>
                </p:oleObj>
              </mc:Choice>
              <mc:Fallback>
                <p:oleObj name="Equation" r:id="rId5" imgW="1104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2374900" cy="6556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9" name="Rectangle 9"/>
          <p:cNvSpPr>
            <a:spLocks noChangeArrowheads="1"/>
          </p:cNvSpPr>
          <p:nvPr/>
        </p:nvSpPr>
        <p:spPr bwMode="auto">
          <a:xfrm>
            <a:off x="260350" y="2895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5770" name="Object 10"/>
          <p:cNvGraphicFramePr>
            <a:graphicFrameLocks noChangeAspect="1"/>
          </p:cNvGraphicFramePr>
          <p:nvPr/>
        </p:nvGraphicFramePr>
        <p:xfrm>
          <a:off x="1752600" y="2895600"/>
          <a:ext cx="1785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7" imgW="736280" imgH="177723" progId="Equation.DSMT4">
                  <p:embed/>
                </p:oleObj>
              </mc:Choice>
              <mc:Fallback>
                <p:oleObj name="Equation" r:id="rId7" imgW="736280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1785938" cy="4572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71" name="Rectangle 11"/>
          <p:cNvSpPr>
            <a:spLocks noChangeArrowheads="1"/>
          </p:cNvSpPr>
          <p:nvPr/>
        </p:nvSpPr>
        <p:spPr bwMode="auto">
          <a:xfrm>
            <a:off x="260350" y="3581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(G)≥3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得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2m≥3n&gt;3n-6</a:t>
            </a:r>
          </a:p>
        </p:txBody>
      </p:sp>
      <p:sp>
        <p:nvSpPr>
          <p:cNvPr id="885773" name="Rectangle 13"/>
          <p:cNvSpPr>
            <a:spLocks noChangeArrowheads="1"/>
          </p:cNvSpPr>
          <p:nvPr/>
        </p:nvSpPr>
        <p:spPr bwMode="auto">
          <a:xfrm>
            <a:off x="260350" y="4267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这样导出矛盾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5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5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/>
      <p:bldP spid="885765" grpId="0"/>
      <p:bldP spid="885769" grpId="0"/>
      <p:bldP spid="885771" grpId="0"/>
      <p:bldP spid="8857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37F0168-6E1F-49D7-94A1-0BC16E2E0FB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6794" name="Rectangle 10"/>
          <p:cNvSpPr>
            <a:spLocks noChangeArrowheads="1"/>
          </p:cNvSpPr>
          <p:nvPr/>
        </p:nvSpPr>
        <p:spPr bwMode="auto">
          <a:xfrm>
            <a:off x="457200" y="1028700"/>
            <a:ext cx="8001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698CC9"/>
                </a:solidFill>
              </a:rPr>
              <a:t>例</a:t>
            </a:r>
            <a:r>
              <a:rPr lang="en-US" altLang="zh-CN" dirty="0">
                <a:solidFill>
                  <a:srgbClr val="698CC9"/>
                </a:solidFill>
              </a:rPr>
              <a:t>4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(n,  m)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分解为可平面子图的最少个数称为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的厚度</a:t>
            </a:r>
            <a:r>
              <a:rPr lang="el-GR" altLang="zh-CN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θ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533400" y="2057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</a:p>
        </p:txBody>
      </p:sp>
      <p:graphicFrame>
        <p:nvGraphicFramePr>
          <p:cNvPr id="886796" name="Object 12"/>
          <p:cNvGraphicFramePr>
            <a:graphicFrameLocks noChangeAspect="1"/>
          </p:cNvGraphicFramePr>
          <p:nvPr/>
        </p:nvGraphicFramePr>
        <p:xfrm>
          <a:off x="1066800" y="1889125"/>
          <a:ext cx="2463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89125"/>
                        <a:ext cx="2463800" cy="893763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533400" y="33528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</a:p>
        </p:txBody>
      </p:sp>
      <p:graphicFrame>
        <p:nvGraphicFramePr>
          <p:cNvPr id="886798" name="Object 14"/>
          <p:cNvGraphicFramePr>
            <a:graphicFrameLocks noChangeAspect="1"/>
          </p:cNvGraphicFramePr>
          <p:nvPr/>
        </p:nvGraphicFramePr>
        <p:xfrm>
          <a:off x="1093788" y="3200400"/>
          <a:ext cx="73453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5" imgW="3416300" imgH="457200" progId="Equation.DSMT4">
                  <p:embed/>
                </p:oleObj>
              </mc:Choice>
              <mc:Fallback>
                <p:oleObj name="Equation" r:id="rId5" imgW="34163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200400"/>
                        <a:ext cx="7345362" cy="7620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4" grpId="0"/>
      <p:bldP spid="886795" grpId="0"/>
      <p:bldP spid="8867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28D247C-73F6-448D-83AE-D01FB999262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auto">
          <a:xfrm>
            <a:off x="609600" y="11049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7819" name="Rectangle 11"/>
          <p:cNvSpPr>
            <a:spLocks noChangeArrowheads="1"/>
          </p:cNvSpPr>
          <p:nvPr/>
        </p:nvSpPr>
        <p:spPr bwMode="auto">
          <a:xfrm>
            <a:off x="609600" y="16764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分解为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个可平面子图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(1≤i ≤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(G))</a:t>
            </a:r>
          </a:p>
        </p:txBody>
      </p:sp>
      <p:sp>
        <p:nvSpPr>
          <p:cNvPr id="887820" name="Rectangle 12"/>
          <p:cNvSpPr>
            <a:spLocks noChangeArrowheads="1"/>
          </p:cNvSpPr>
          <p:nvPr/>
        </p:nvSpPr>
        <p:spPr bwMode="auto">
          <a:xfrm>
            <a:off x="304800" y="23018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因为每个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是平面单图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7822" name="Object 14"/>
          <p:cNvGraphicFramePr>
            <a:graphicFrameLocks noChangeAspect="1"/>
          </p:cNvGraphicFramePr>
          <p:nvPr/>
        </p:nvGraphicFramePr>
        <p:xfrm>
          <a:off x="2381250" y="2803525"/>
          <a:ext cx="3541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3" imgW="1460500" imgH="228600" progId="Equation.DSMT4">
                  <p:embed/>
                </p:oleObj>
              </mc:Choice>
              <mc:Fallback>
                <p:oleObj name="Equation" r:id="rId3" imgW="14605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803525"/>
                        <a:ext cx="3541713" cy="4730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25" name="Object 17"/>
          <p:cNvGraphicFramePr>
            <a:graphicFrameLocks noChangeAspect="1"/>
          </p:cNvGraphicFramePr>
          <p:nvPr/>
        </p:nvGraphicFramePr>
        <p:xfrm>
          <a:off x="1673225" y="3629025"/>
          <a:ext cx="53895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5" imgW="2222500" imgH="241300" progId="Equation.DSMT4">
                  <p:embed/>
                </p:oleObj>
              </mc:Choice>
              <mc:Fallback>
                <p:oleObj name="Equation" r:id="rId5" imgW="22225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629025"/>
                        <a:ext cx="5389563" cy="500063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26" name="Rectangle 18"/>
          <p:cNvSpPr>
            <a:spLocks noChangeArrowheads="1"/>
          </p:cNvSpPr>
          <p:nvPr/>
        </p:nvSpPr>
        <p:spPr bwMode="auto">
          <a:xfrm>
            <a:off x="609600" y="5283200"/>
            <a:ext cx="769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7827" name="Object 19"/>
          <p:cNvGraphicFramePr>
            <a:graphicFrameLocks noChangeAspect="1"/>
          </p:cNvGraphicFramePr>
          <p:nvPr/>
        </p:nvGraphicFramePr>
        <p:xfrm>
          <a:off x="2057400" y="5054600"/>
          <a:ext cx="2463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7" imgW="1016000" imgH="431800" progId="Equation.DSMT4">
                  <p:embed/>
                </p:oleObj>
              </mc:Choice>
              <mc:Fallback>
                <p:oleObj name="Equation" r:id="rId7" imgW="10160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54600"/>
                        <a:ext cx="2463800" cy="893763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2" grpId="0"/>
      <p:bldP spid="887819" grpId="0"/>
      <p:bldP spid="887820" grpId="0"/>
      <p:bldP spid="8878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A386CC0-BDA9-417A-A165-EF4C2EC5E04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8834" name="Rectangle 2"/>
          <p:cNvSpPr>
            <a:spLocks noChangeArrowheads="1"/>
          </p:cNvSpPr>
          <p:nvPr/>
        </p:nvSpPr>
        <p:spPr bwMode="auto">
          <a:xfrm>
            <a:off x="381000" y="1200150"/>
            <a:ext cx="8077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根据完全图的边数和结论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中不等式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又因为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)=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)=1,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而直接计算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8845" name="Object 13"/>
          <p:cNvGraphicFramePr>
            <a:graphicFrameLocks noChangeAspect="1"/>
          </p:cNvGraphicFramePr>
          <p:nvPr/>
        </p:nvGraphicFramePr>
        <p:xfrm>
          <a:off x="787400" y="2286000"/>
          <a:ext cx="29194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3" imgW="1358900" imgH="457200" progId="Equation.DSMT4">
                  <p:embed/>
                </p:oleObj>
              </mc:Choice>
              <mc:Fallback>
                <p:oleObj name="Equation" r:id="rId3" imgW="13589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286000"/>
                        <a:ext cx="2919413" cy="7620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46" name="Object 14"/>
          <p:cNvGraphicFramePr>
            <a:graphicFrameLocks noChangeAspect="1"/>
          </p:cNvGraphicFramePr>
          <p:nvPr/>
        </p:nvGraphicFramePr>
        <p:xfrm>
          <a:off x="3987800" y="2286000"/>
          <a:ext cx="294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5" imgW="1371600" imgH="457200" progId="Equation.DSMT4">
                  <p:embed/>
                </p:oleObj>
              </mc:Choice>
              <mc:Fallback>
                <p:oleObj name="Equation" r:id="rId5" imgW="13716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286000"/>
                        <a:ext cx="2946400" cy="7620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47" name="Rectangle 15"/>
          <p:cNvSpPr>
            <a:spLocks noChangeArrowheads="1"/>
          </p:cNvSpPr>
          <p:nvPr/>
        </p:nvSpPr>
        <p:spPr bwMode="auto">
          <a:xfrm>
            <a:off x="381000" y="3163888"/>
            <a:ext cx="80772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等式对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时也成立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5≤n≤8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是非可平面图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因为存在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阶简单可平面图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其补图也是可平面图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所以对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5≤n≤8,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可以分解为两个可平面图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θ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)=2 (5≤n≤8).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8848" name="Rectangle 16"/>
          <p:cNvSpPr>
            <a:spLocks noChangeArrowheads="1"/>
          </p:cNvSpPr>
          <p:nvPr/>
        </p:nvSpPr>
        <p:spPr bwMode="auto">
          <a:xfrm>
            <a:off x="304800" y="473075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5≤n≤8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直接计算知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88849" name="Object 17"/>
          <p:cNvGraphicFramePr>
            <a:graphicFrameLocks noChangeAspect="1"/>
          </p:cNvGraphicFramePr>
          <p:nvPr/>
        </p:nvGraphicFramePr>
        <p:xfrm>
          <a:off x="3581400" y="5257800"/>
          <a:ext cx="1855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7" imgW="863225" imgH="457002" progId="Equation.DSMT4">
                  <p:embed/>
                </p:oleObj>
              </mc:Choice>
              <mc:Fallback>
                <p:oleObj name="Equation" r:id="rId7" imgW="863225" imgH="45700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1855788" cy="7620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50" name="Rectangle 18"/>
          <p:cNvSpPr>
            <a:spLocks noChangeArrowheads="1"/>
          </p:cNvSpPr>
          <p:nvPr/>
        </p:nvSpPr>
        <p:spPr bwMode="auto">
          <a:xfrm>
            <a:off x="304800" y="60198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这就证明了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(2).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/>
      <p:bldP spid="888847" grpId="0"/>
      <p:bldP spid="888848" grpId="0"/>
      <p:bldP spid="8888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5904343-6AA2-497A-BDA2-A291B598F06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90" name="Text Box 110"/>
          <p:cNvSpPr txBox="1">
            <a:spLocks noChangeArrowheads="1"/>
          </p:cNvSpPr>
          <p:nvPr/>
        </p:nvSpPr>
        <p:spPr bwMode="auto">
          <a:xfrm>
            <a:off x="381000" y="1520825"/>
            <a:ext cx="8382000" cy="4619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关于图的平面性问题</a:t>
            </a:r>
            <a:r>
              <a:rPr lang="en-US" altLang="zh-CN" dirty="0"/>
              <a:t>, </a:t>
            </a:r>
            <a:r>
              <a:rPr lang="zh-CN" altLang="en-US" dirty="0"/>
              <a:t>我们已经建立了一些平面性判定方法</a:t>
            </a:r>
            <a:r>
              <a:rPr lang="en-US" altLang="zh-CN" dirty="0"/>
              <a:t>:  </a:t>
            </a:r>
            <a:endParaRPr lang="zh-CN" altLang="en-US" dirty="0"/>
          </a:p>
        </p:txBody>
      </p:sp>
      <p:sp>
        <p:nvSpPr>
          <p:cNvPr id="609464" name="Text Box 184"/>
          <p:cNvSpPr txBox="1">
            <a:spLocks noChangeArrowheads="1"/>
          </p:cNvSpPr>
          <p:nvPr/>
        </p:nvSpPr>
        <p:spPr bwMode="auto">
          <a:xfrm>
            <a:off x="381000" y="8763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涉及算法的相关概念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5" name="Text Box 185"/>
          <p:cNvSpPr txBox="1">
            <a:spLocks noChangeArrowheads="1"/>
          </p:cNvSpPr>
          <p:nvPr/>
        </p:nvSpPr>
        <p:spPr bwMode="auto">
          <a:xfrm>
            <a:off x="381000" y="2058988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n,m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m&gt;3n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6" name="Text Box 186"/>
          <p:cNvSpPr txBox="1">
            <a:spLocks noChangeArrowheads="1"/>
          </p:cNvSpPr>
          <p:nvPr/>
        </p:nvSpPr>
        <p:spPr bwMode="auto">
          <a:xfrm>
            <a:off x="381000" y="2500313"/>
            <a:ext cx="838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对于连通图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n,m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如果每个面次数至少为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≥3,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m&gt;(n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2)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/(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7" name="Text Box 187"/>
          <p:cNvSpPr txBox="1">
            <a:spLocks noChangeArrowheads="1"/>
          </p:cNvSpPr>
          <p:nvPr/>
        </p:nvSpPr>
        <p:spPr bwMode="auto">
          <a:xfrm>
            <a:off x="381000" y="3330575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Kuratowski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可平面当且仅当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不含有与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同胚的子图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8" name="Text Box 188"/>
          <p:cNvSpPr txBox="1">
            <a:spLocks noChangeArrowheads="1"/>
          </p:cNvSpPr>
          <p:nvPr/>
        </p:nvSpPr>
        <p:spPr bwMode="auto">
          <a:xfrm>
            <a:off x="381000" y="4094163"/>
            <a:ext cx="838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(4) Wagner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可平面当且仅当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的初等收缩子图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minor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1000" y="4986338"/>
            <a:ext cx="8382000" cy="12001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上面的判定方法</a:t>
            </a:r>
            <a:r>
              <a:rPr lang="en-US" altLang="zh-CN"/>
              <a:t>, </a:t>
            </a:r>
            <a:r>
              <a:rPr lang="zh-CN" altLang="en-US"/>
              <a:t>局限性较大</a:t>
            </a:r>
            <a:r>
              <a:rPr lang="en-US" altLang="zh-CN"/>
              <a:t>. </a:t>
            </a:r>
            <a:r>
              <a:rPr lang="zh-CN" altLang="en-US"/>
              <a:t>本节将给出一个算法判定图</a:t>
            </a:r>
            <a:r>
              <a:rPr lang="en-US" altLang="zh-CN"/>
              <a:t>G</a:t>
            </a:r>
            <a:r>
              <a:rPr lang="zh-CN" altLang="en-US"/>
              <a:t>是否平面</a:t>
            </a:r>
            <a:r>
              <a:rPr lang="en-US" altLang="zh-CN"/>
              <a:t>,  </a:t>
            </a:r>
            <a:r>
              <a:rPr lang="zh-CN" altLang="en-US"/>
              <a:t>进一步地</a:t>
            </a:r>
            <a:r>
              <a:rPr lang="en-US" altLang="zh-CN"/>
              <a:t>,  </a:t>
            </a:r>
            <a:r>
              <a:rPr lang="zh-CN" altLang="en-US"/>
              <a:t>如果</a:t>
            </a:r>
            <a:r>
              <a:rPr lang="en-US" altLang="zh-CN"/>
              <a:t>G</a:t>
            </a:r>
            <a:r>
              <a:rPr lang="zh-CN" altLang="en-US"/>
              <a:t>是可平面图</a:t>
            </a:r>
            <a:r>
              <a:rPr lang="en-US" altLang="zh-CN"/>
              <a:t>,  </a:t>
            </a:r>
            <a:r>
              <a:rPr lang="zh-CN" altLang="en-US"/>
              <a:t>通过算法</a:t>
            </a:r>
            <a:r>
              <a:rPr lang="en-US" altLang="zh-CN"/>
              <a:t>, </a:t>
            </a:r>
            <a:r>
              <a:rPr lang="zh-CN" altLang="en-US"/>
              <a:t>可以给出一种平面嵌入形式</a:t>
            </a:r>
            <a:r>
              <a:rPr lang="en-US" altLang="zh-CN"/>
              <a:t>.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90" grpId="0" animBg="1"/>
      <p:bldP spid="609464" grpId="0"/>
      <p:bldP spid="609465" grpId="0"/>
      <p:bldP spid="609466" grpId="0"/>
      <p:bldP spid="609467" grpId="0"/>
      <p:bldP spid="60946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1363" y="62960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300358E-6731-4D21-95D2-C90FE7C28CA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347663" y="899891"/>
            <a:ext cx="8343900" cy="738664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设 </a:t>
            </a:r>
            <a:r>
              <a:rPr lang="en-US" altLang="zh-CN" dirty="0" smtClean="0"/>
              <a:t>H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 </a:t>
            </a:r>
            <a:r>
              <a:rPr lang="zh-CN" altLang="en-US" dirty="0" smtClean="0"/>
              <a:t>的一个真子图</a:t>
            </a:r>
            <a:r>
              <a:rPr lang="en-US" altLang="zh-CN" dirty="0" smtClean="0"/>
              <a:t>, E(G)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E(H)</a:t>
            </a:r>
            <a:r>
              <a:rPr lang="zh-CN" altLang="en-US" dirty="0" smtClean="0"/>
              <a:t>被划分为如下的一些类</a:t>
            </a:r>
            <a:r>
              <a:rPr lang="en-US" altLang="zh-CN" dirty="0" smtClean="0">
                <a:latin typeface="宋体" panose="02010600030101010101" pitchFamily="2" charset="-122"/>
              </a:rPr>
              <a:t>:  </a:t>
            </a:r>
            <a:endParaRPr lang="en-US" altLang="zh-CN" baseline="-25000" dirty="0" smtClean="0">
              <a:latin typeface="宋体" panose="02010600030101010101" pitchFamily="2" charset="-122"/>
            </a:endParaRP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347663" y="1663700"/>
            <a:ext cx="8343900" cy="36933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G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V(H) </a:t>
            </a:r>
            <a:r>
              <a:rPr lang="zh-CN" altLang="en-US" dirty="0" smtClean="0"/>
              <a:t>的每一个分支 </a:t>
            </a:r>
            <a:r>
              <a:rPr lang="en-US" altLang="zh-CN" dirty="0" smtClean="0"/>
              <a:t>F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F</a:t>
            </a:r>
            <a:r>
              <a:rPr lang="zh-CN" altLang="en-US" dirty="0" smtClean="0"/>
              <a:t>连向于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的边</a:t>
            </a:r>
            <a:r>
              <a:rPr lang="en-US" altLang="zh-CN" dirty="0" smtClean="0"/>
              <a:t>; </a:t>
            </a:r>
            <a:endParaRPr lang="zh-CN" altLang="en-US" baseline="-25000" dirty="0" smtClean="0">
              <a:latin typeface="宋体" panose="02010600030101010101" pitchFamily="2" charset="-122"/>
            </a:endParaRPr>
          </a:p>
        </p:txBody>
      </p:sp>
      <p:sp>
        <p:nvSpPr>
          <p:cNvPr id="863242" name="Text Box 10"/>
          <p:cNvSpPr txBox="1">
            <a:spLocks noChangeArrowheads="1"/>
          </p:cNvSpPr>
          <p:nvPr/>
        </p:nvSpPr>
        <p:spPr bwMode="auto">
          <a:xfrm>
            <a:off x="347663" y="2052041"/>
            <a:ext cx="8343900" cy="36933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每条剩余的边</a:t>
            </a:r>
            <a:r>
              <a:rPr lang="en-US" altLang="zh-CN" dirty="0" smtClean="0"/>
              <a:t>e (</a:t>
            </a:r>
            <a:r>
              <a:rPr lang="zh-CN" altLang="en-US" dirty="0" smtClean="0"/>
              <a:t>两个端点均在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 </a:t>
            </a:r>
            <a:r>
              <a:rPr lang="zh-CN" altLang="en-US" dirty="0" smtClean="0"/>
              <a:t>定义了一个</a:t>
            </a:r>
            <a:r>
              <a:rPr lang="zh-CN" altLang="en-US" dirty="0" smtClean="0">
                <a:solidFill>
                  <a:srgbClr val="FFFF00"/>
                </a:solidFill>
              </a:rPr>
              <a:t>孤立类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347663" y="2438343"/>
            <a:ext cx="8343900" cy="1107996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由这些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的类在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中的边导出子图称为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H-</a:t>
            </a:r>
            <a:r>
              <a:rPr lang="zh-CN" altLang="en-US" dirty="0" smtClean="0">
                <a:solidFill>
                  <a:srgbClr val="FFFF00"/>
                </a:solidFill>
              </a:rPr>
              <a:t>片断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H-fragment</a:t>
            </a:r>
            <a:r>
              <a:rPr lang="en-US" altLang="zh-CN" dirty="0" smtClean="0"/>
              <a:t>) (</a:t>
            </a:r>
            <a:r>
              <a:rPr lang="en-US" altLang="zh-CN" b="0" dirty="0" smtClean="0"/>
              <a:t>Historically called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桥</a:t>
            </a:r>
            <a:r>
              <a:rPr lang="en-US" altLang="zh-CN" b="0" dirty="0" smtClean="0"/>
              <a:t>bridge</a:t>
            </a:r>
            <a:r>
              <a:rPr lang="en-US" altLang="zh-CN" dirty="0" smtClean="0"/>
              <a:t>). </a:t>
            </a:r>
            <a:r>
              <a:rPr lang="zh-CN" altLang="en-US" dirty="0" smtClean="0"/>
              <a:t>片断与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的公共顶点称为</a:t>
            </a:r>
            <a:r>
              <a:rPr lang="zh-CN" altLang="en-US" dirty="0" smtClean="0">
                <a:solidFill>
                  <a:srgbClr val="FFFF00"/>
                </a:solidFill>
              </a:rPr>
              <a:t>附着顶点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attached vertex</a:t>
            </a:r>
            <a:r>
              <a:rPr lang="en-US" altLang="zh-CN" dirty="0" smtClean="0"/>
              <a:t>). </a:t>
            </a:r>
            <a:endParaRPr lang="zh-CN" altLang="en-US" dirty="0" smtClean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47663" y="3622538"/>
            <a:ext cx="8343900" cy="4619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(1) </a:t>
            </a:r>
            <a:r>
              <a:rPr lang="zh-CN" altLang="en-US"/>
              <a:t>孤立类可能是存在的</a:t>
            </a:r>
            <a:r>
              <a:rPr lang="en-US" altLang="zh-CN"/>
              <a:t>(</a:t>
            </a:r>
            <a:r>
              <a:rPr lang="zh-CN" altLang="en-US"/>
              <a:t>因</a:t>
            </a:r>
            <a:r>
              <a:rPr lang="en-US" altLang="zh-CN"/>
              <a:t>H</a:t>
            </a:r>
            <a:r>
              <a:rPr lang="zh-CN" altLang="en-US"/>
              <a:t>不一定是导出子图</a:t>
            </a:r>
            <a:r>
              <a:rPr lang="en-US" altLang="zh-CN"/>
              <a:t>). </a:t>
            </a: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7663" y="4115430"/>
            <a:ext cx="8343900" cy="4603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(2) H-</a:t>
            </a:r>
            <a:r>
              <a:rPr lang="zh-CN" altLang="en-US"/>
              <a:t>片断以及</a:t>
            </a:r>
            <a:r>
              <a:rPr lang="en-US" altLang="zh-CN"/>
              <a:t>H</a:t>
            </a:r>
            <a:r>
              <a:rPr lang="zh-CN" altLang="en-US"/>
              <a:t>本身是对</a:t>
            </a:r>
            <a:r>
              <a:rPr lang="en-US" altLang="zh-CN"/>
              <a:t>G</a:t>
            </a:r>
            <a:r>
              <a:rPr lang="zh-CN" altLang="en-US"/>
              <a:t>的边集的分解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347663" y="4573588"/>
            <a:ext cx="8343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下图中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中导出子图为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的所有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片断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56" name="Group 43"/>
          <p:cNvGrpSpPr>
            <a:grpSpLocks/>
          </p:cNvGrpSpPr>
          <p:nvPr/>
        </p:nvGrpSpPr>
        <p:grpSpPr bwMode="auto">
          <a:xfrm>
            <a:off x="5507038" y="5889625"/>
            <a:ext cx="1512887" cy="776288"/>
            <a:chOff x="1138" y="3016"/>
            <a:chExt cx="953" cy="489"/>
          </a:xfrm>
        </p:grpSpPr>
        <p:grpSp>
          <p:nvGrpSpPr>
            <p:cNvPr id="7220" name="Group 24"/>
            <p:cNvGrpSpPr>
              <a:grpSpLocks/>
            </p:cNvGrpSpPr>
            <p:nvPr/>
          </p:nvGrpSpPr>
          <p:grpSpPr bwMode="auto">
            <a:xfrm>
              <a:off x="1138" y="3016"/>
              <a:ext cx="953" cy="489"/>
              <a:chOff x="130" y="2968"/>
              <a:chExt cx="953" cy="489"/>
            </a:xfrm>
          </p:grpSpPr>
          <p:sp>
            <p:nvSpPr>
              <p:cNvPr id="8246" name="Line 35"/>
              <p:cNvSpPr>
                <a:spLocks noChangeShapeType="1"/>
              </p:cNvSpPr>
              <p:nvPr/>
            </p:nvSpPr>
            <p:spPr bwMode="auto">
              <a:xfrm flipV="1">
                <a:off x="171" y="2968"/>
                <a:ext cx="912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47" name="Text Box 38"/>
              <p:cNvSpPr txBox="1">
                <a:spLocks noChangeArrowheads="1"/>
              </p:cNvSpPr>
              <p:nvPr/>
            </p:nvSpPr>
            <p:spPr bwMode="auto">
              <a:xfrm>
                <a:off x="130" y="3224"/>
                <a:ext cx="4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8245" name="Text Box 42"/>
            <p:cNvSpPr txBox="1">
              <a:spLocks noChangeArrowheads="1"/>
            </p:cNvSpPr>
            <p:nvPr/>
          </p:nvSpPr>
          <p:spPr bwMode="auto">
            <a:xfrm>
              <a:off x="1657" y="3033"/>
              <a:ext cx="3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B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76" name="Group 51"/>
          <p:cNvGrpSpPr>
            <a:grpSpLocks/>
          </p:cNvGrpSpPr>
          <p:nvPr/>
        </p:nvGrpSpPr>
        <p:grpSpPr bwMode="auto">
          <a:xfrm>
            <a:off x="1227138" y="4838700"/>
            <a:ext cx="2590800" cy="1830388"/>
            <a:chOff x="480" y="1830"/>
            <a:chExt cx="1632" cy="1153"/>
          </a:xfrm>
        </p:grpSpPr>
        <p:grpSp>
          <p:nvGrpSpPr>
            <p:cNvPr id="7198" name="Group 23"/>
            <p:cNvGrpSpPr>
              <a:grpSpLocks/>
            </p:cNvGrpSpPr>
            <p:nvPr/>
          </p:nvGrpSpPr>
          <p:grpSpPr bwMode="auto">
            <a:xfrm>
              <a:off x="519" y="2112"/>
              <a:ext cx="1593" cy="871"/>
              <a:chOff x="1527" y="1920"/>
              <a:chExt cx="1593" cy="871"/>
            </a:xfrm>
          </p:grpSpPr>
          <p:grpSp>
            <p:nvGrpSpPr>
              <p:cNvPr id="7206" name="Group 21"/>
              <p:cNvGrpSpPr>
                <a:grpSpLocks/>
              </p:cNvGrpSpPr>
              <p:nvPr/>
            </p:nvGrpSpPr>
            <p:grpSpPr bwMode="auto">
              <a:xfrm>
                <a:off x="1584" y="1920"/>
                <a:ext cx="1536" cy="768"/>
                <a:chOff x="1584" y="1920"/>
                <a:chExt cx="1536" cy="768"/>
              </a:xfrm>
            </p:grpSpPr>
            <p:sp>
              <p:nvSpPr>
                <p:cNvPr id="823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2112"/>
                  <a:ext cx="480" cy="3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3" name="Line 9"/>
                <p:cNvSpPr>
                  <a:spLocks noChangeShapeType="1"/>
                </p:cNvSpPr>
                <p:nvPr/>
              </p:nvSpPr>
              <p:spPr bwMode="auto">
                <a:xfrm>
                  <a:off x="1584" y="2448"/>
                  <a:ext cx="528" cy="2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432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112" y="2304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384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7" name="Line 13"/>
                <p:cNvSpPr>
                  <a:spLocks noChangeShapeType="1"/>
                </p:cNvSpPr>
                <p:nvPr/>
              </p:nvSpPr>
              <p:spPr bwMode="auto">
                <a:xfrm>
                  <a:off x="2448" y="1920"/>
                  <a:ext cx="48" cy="38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920" y="1920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584" y="1920"/>
                  <a:ext cx="336" cy="52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40" name="Line 16"/>
                <p:cNvSpPr>
                  <a:spLocks noChangeShapeType="1"/>
                </p:cNvSpPr>
                <p:nvPr/>
              </p:nvSpPr>
              <p:spPr bwMode="auto">
                <a:xfrm>
                  <a:off x="1920" y="1920"/>
                  <a:ext cx="192" cy="76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4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584" y="2304"/>
                  <a:ext cx="912" cy="14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42" name="Line 19"/>
                <p:cNvSpPr>
                  <a:spLocks noChangeShapeType="1"/>
                </p:cNvSpPr>
                <p:nvPr/>
              </p:nvSpPr>
              <p:spPr bwMode="auto">
                <a:xfrm>
                  <a:off x="2448" y="1920"/>
                  <a:ext cx="672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4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112" y="2256"/>
                  <a:ext cx="1008" cy="43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231" name="Text Box 22"/>
              <p:cNvSpPr txBox="1">
                <a:spLocks noChangeArrowheads="1"/>
              </p:cNvSpPr>
              <p:nvPr/>
            </p:nvSpPr>
            <p:spPr bwMode="auto">
              <a:xfrm>
                <a:off x="1527" y="2558"/>
                <a:ext cx="4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768" y="249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224" name="Text Box 45"/>
            <p:cNvSpPr txBox="1">
              <a:spLocks noChangeArrowheads="1"/>
            </p:cNvSpPr>
            <p:nvPr/>
          </p:nvSpPr>
          <p:spPr bwMode="auto">
            <a:xfrm>
              <a:off x="1008" y="1830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225" name="Text Box 46"/>
            <p:cNvSpPr txBox="1">
              <a:spLocks noChangeArrowheads="1"/>
            </p:cNvSpPr>
            <p:nvPr/>
          </p:nvSpPr>
          <p:spPr bwMode="auto">
            <a:xfrm>
              <a:off x="960" y="2208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26" name="Text Box 47"/>
            <p:cNvSpPr txBox="1">
              <a:spLocks noChangeArrowheads="1"/>
            </p:cNvSpPr>
            <p:nvPr/>
          </p:nvSpPr>
          <p:spPr bwMode="auto">
            <a:xfrm>
              <a:off x="480" y="211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27" name="Text Box 48"/>
            <p:cNvSpPr txBox="1">
              <a:spLocks noChangeArrowheads="1"/>
            </p:cNvSpPr>
            <p:nvPr/>
          </p:nvSpPr>
          <p:spPr bwMode="auto">
            <a:xfrm>
              <a:off x="1545" y="2568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8228" name="Text Box 49"/>
            <p:cNvSpPr txBox="1">
              <a:spLocks noChangeArrowheads="1"/>
            </p:cNvSpPr>
            <p:nvPr/>
          </p:nvSpPr>
          <p:spPr bwMode="auto">
            <a:xfrm>
              <a:off x="1662" y="2021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8229" name="Text Box 50"/>
            <p:cNvSpPr txBox="1">
              <a:spLocks noChangeArrowheads="1"/>
            </p:cNvSpPr>
            <p:nvPr/>
          </p:nvSpPr>
          <p:spPr bwMode="auto">
            <a:xfrm>
              <a:off x="1253" y="2109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4176713" y="5857875"/>
            <a:ext cx="922337" cy="190500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564188" y="5286375"/>
            <a:ext cx="1447800" cy="1219200"/>
            <a:chOff x="5563733" y="5073922"/>
            <a:chExt cx="1447800" cy="1219200"/>
          </a:xfrm>
        </p:grpSpPr>
        <p:sp>
          <p:nvSpPr>
            <p:cNvPr id="8217" name="Line 26"/>
            <p:cNvSpPr>
              <a:spLocks noChangeShapeType="1"/>
            </p:cNvSpPr>
            <p:nvPr/>
          </p:nvSpPr>
          <p:spPr bwMode="auto">
            <a:xfrm flipH="1">
              <a:off x="5563733" y="5378722"/>
              <a:ext cx="7620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8" name="Line 27"/>
            <p:cNvSpPr>
              <a:spLocks noChangeShapeType="1"/>
            </p:cNvSpPr>
            <p:nvPr/>
          </p:nvSpPr>
          <p:spPr bwMode="auto">
            <a:xfrm>
              <a:off x="5563733" y="5912122"/>
              <a:ext cx="8382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9" name="Line 28"/>
            <p:cNvSpPr>
              <a:spLocks noChangeShapeType="1"/>
            </p:cNvSpPr>
            <p:nvPr/>
          </p:nvSpPr>
          <p:spPr bwMode="auto">
            <a:xfrm>
              <a:off x="6325733" y="5378722"/>
              <a:ext cx="68580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0" name="Line 29"/>
            <p:cNvSpPr>
              <a:spLocks noChangeShapeType="1"/>
            </p:cNvSpPr>
            <p:nvPr/>
          </p:nvSpPr>
          <p:spPr bwMode="auto">
            <a:xfrm flipH="1">
              <a:off x="6401933" y="5683522"/>
              <a:ext cx="609600" cy="609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1" name="Line 30"/>
            <p:cNvSpPr>
              <a:spLocks noChangeShapeType="1"/>
            </p:cNvSpPr>
            <p:nvPr/>
          </p:nvSpPr>
          <p:spPr bwMode="auto">
            <a:xfrm flipV="1">
              <a:off x="6325733" y="5073922"/>
              <a:ext cx="60960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68950" y="5281613"/>
            <a:ext cx="1371600" cy="1219200"/>
            <a:chOff x="4657543" y="4855006"/>
            <a:chExt cx="1371600" cy="1219200"/>
          </a:xfrm>
        </p:grpSpPr>
        <p:sp>
          <p:nvSpPr>
            <p:cNvPr id="8214" name="Line 32"/>
            <p:cNvSpPr>
              <a:spLocks noChangeShapeType="1"/>
            </p:cNvSpPr>
            <p:nvPr/>
          </p:nvSpPr>
          <p:spPr bwMode="auto">
            <a:xfrm flipH="1">
              <a:off x="5190943" y="4855006"/>
              <a:ext cx="838200" cy="0"/>
            </a:xfrm>
            <a:prstGeom prst="line">
              <a:avLst/>
            </a:prstGeom>
            <a:noFill/>
            <a:ln w="38100" cap="rnd">
              <a:solidFill>
                <a:srgbClr val="0070C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5" name="Line 33"/>
            <p:cNvSpPr>
              <a:spLocks noChangeShapeType="1"/>
            </p:cNvSpPr>
            <p:nvPr/>
          </p:nvSpPr>
          <p:spPr bwMode="auto">
            <a:xfrm flipH="1">
              <a:off x="4657543" y="4855006"/>
              <a:ext cx="533400" cy="838200"/>
            </a:xfrm>
            <a:prstGeom prst="line">
              <a:avLst/>
            </a:prstGeom>
            <a:noFill/>
            <a:ln w="38100" cap="rnd">
              <a:solidFill>
                <a:srgbClr val="0070C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6" name="Line 34"/>
            <p:cNvSpPr>
              <a:spLocks noChangeShapeType="1"/>
            </p:cNvSpPr>
            <p:nvPr/>
          </p:nvSpPr>
          <p:spPr bwMode="auto">
            <a:xfrm>
              <a:off x="5190943" y="4855006"/>
              <a:ext cx="304800" cy="1219200"/>
            </a:xfrm>
            <a:prstGeom prst="line">
              <a:avLst/>
            </a:prstGeom>
            <a:noFill/>
            <a:ln w="38100" cap="rnd">
              <a:solidFill>
                <a:srgbClr val="0070C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9" name="Text Box 39"/>
          <p:cNvSpPr txBox="1">
            <a:spLocks noChangeArrowheads="1"/>
          </p:cNvSpPr>
          <p:nvPr/>
        </p:nvSpPr>
        <p:spPr bwMode="auto">
          <a:xfrm>
            <a:off x="5664200" y="5097463"/>
            <a:ext cx="549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410325" y="5276850"/>
            <a:ext cx="1600200" cy="1219200"/>
            <a:chOff x="3833041" y="5264422"/>
            <a:chExt cx="1600200" cy="1219200"/>
          </a:xfrm>
        </p:grpSpPr>
        <p:sp>
          <p:nvSpPr>
            <p:cNvPr id="8212" name="Line 36"/>
            <p:cNvSpPr>
              <a:spLocks noChangeShapeType="1"/>
            </p:cNvSpPr>
            <p:nvPr/>
          </p:nvSpPr>
          <p:spPr bwMode="auto">
            <a:xfrm>
              <a:off x="4366441" y="5264422"/>
              <a:ext cx="1066800" cy="5334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3" name="Line 37"/>
            <p:cNvSpPr>
              <a:spLocks noChangeShapeType="1"/>
            </p:cNvSpPr>
            <p:nvPr/>
          </p:nvSpPr>
          <p:spPr bwMode="auto">
            <a:xfrm flipH="1">
              <a:off x="3833041" y="5797822"/>
              <a:ext cx="1600200" cy="685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7434263" y="5951538"/>
            <a:ext cx="549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4" name="Line 31"/>
          <p:cNvSpPr>
            <a:spLocks noChangeShapeType="1"/>
          </p:cNvSpPr>
          <p:nvPr/>
        </p:nvSpPr>
        <p:spPr bwMode="auto">
          <a:xfrm>
            <a:off x="6943725" y="5276850"/>
            <a:ext cx="76200" cy="609600"/>
          </a:xfrm>
          <a:prstGeom prst="line">
            <a:avLst/>
          </a:prstGeom>
          <a:noFill/>
          <a:ln w="38100" cap="rnd">
            <a:solidFill>
              <a:srgbClr val="00B050"/>
            </a:solidFill>
            <a:prstDash val="sysDot"/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Text Box 41"/>
          <p:cNvSpPr txBox="1">
            <a:spLocks noChangeArrowheads="1"/>
          </p:cNvSpPr>
          <p:nvPr/>
        </p:nvSpPr>
        <p:spPr bwMode="auto">
          <a:xfrm>
            <a:off x="6635750" y="5399088"/>
            <a:ext cx="549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8" grpId="0" animBg="1"/>
      <p:bldP spid="863241" grpId="0" animBg="1"/>
      <p:bldP spid="863242" grpId="0" animBg="1"/>
      <p:bldP spid="31" grpId="0" animBg="1"/>
      <p:bldP spid="8" grpId="0" animBg="1"/>
      <p:bldP spid="9" grpId="0" animBg="1"/>
      <p:bldP spid="55" grpId="0"/>
      <p:bldP spid="2" grpId="0" animBg="1"/>
      <p:bldP spid="109" grpId="0"/>
      <p:bldP spid="113" grpId="0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45338" y="63103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318DDB3-51CF-4F8F-ACDF-5FF23020954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3820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zh-CN" altLang="en-US" b="0" dirty="0" smtClean="0"/>
              <a:t>令</a:t>
            </a:r>
            <a:r>
              <a:rPr lang="en-US" altLang="zh-CN" b="0" dirty="0" smtClean="0">
                <a:solidFill>
                  <a:srgbClr val="FFFF00"/>
                </a:solidFill>
              </a:rPr>
              <a:t>C</a:t>
            </a:r>
            <a:r>
              <a:rPr lang="zh-CN" altLang="en-US" b="0" dirty="0" smtClean="0"/>
              <a:t>是图</a:t>
            </a:r>
            <a:r>
              <a:rPr lang="en-US" altLang="zh-CN" b="0" dirty="0" smtClean="0"/>
              <a:t>G</a:t>
            </a:r>
            <a:r>
              <a:rPr lang="zh-CN" altLang="en-US" b="0" dirty="0" smtClean="0"/>
              <a:t>的一个</a:t>
            </a:r>
            <a:r>
              <a:rPr lang="zh-CN" altLang="en-US" b="0" dirty="0" smtClean="0">
                <a:solidFill>
                  <a:srgbClr val="FFFF00"/>
                </a:solidFill>
              </a:rPr>
              <a:t>圈</a:t>
            </a:r>
            <a:r>
              <a:rPr lang="en-US" altLang="zh-CN" b="0" dirty="0" smtClean="0"/>
              <a:t>.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G</a:t>
            </a:r>
            <a:r>
              <a:rPr lang="zh-CN" altLang="en-US" b="0" dirty="0" smtClean="0"/>
              <a:t>的两个</a:t>
            </a:r>
            <a:r>
              <a:rPr lang="en-US" altLang="zh-CN" b="0" dirty="0" smtClean="0"/>
              <a:t>C-</a:t>
            </a:r>
            <a:r>
              <a:rPr lang="zh-CN" altLang="en-US" b="0" dirty="0" smtClean="0"/>
              <a:t>片断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是</a:t>
            </a:r>
            <a:r>
              <a:rPr lang="zh-CN" altLang="en-US" dirty="0" smtClean="0">
                <a:solidFill>
                  <a:srgbClr val="FFFF00"/>
                </a:solidFill>
              </a:rPr>
              <a:t>冲突的</a:t>
            </a:r>
            <a:r>
              <a:rPr lang="en-US" altLang="zh-CN" b="0" dirty="0" smtClean="0"/>
              <a:t>(conflict)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如果</a:t>
            </a:r>
            <a:r>
              <a:rPr lang="en-US" altLang="zh-CN" b="0" dirty="0" smtClean="0"/>
              <a:t>          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304800" y="1811338"/>
            <a:ext cx="83820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b="0" dirty="0" smtClean="0"/>
              <a:t>(1) A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上有三个公共的附着点</a:t>
            </a:r>
            <a:r>
              <a:rPr lang="en-US" altLang="zh-CN" b="0" dirty="0" smtClean="0"/>
              <a:t>;  </a:t>
            </a:r>
            <a:r>
              <a:rPr lang="zh-CN" altLang="en-US" b="0" dirty="0" smtClean="0"/>
              <a:t>或</a:t>
            </a: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14688"/>
            <a:ext cx="16002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43"/>
          <p:cNvSpPr txBox="1">
            <a:spLocks noChangeArrowheads="1"/>
          </p:cNvSpPr>
          <p:nvPr/>
        </p:nvSpPr>
        <p:spPr bwMode="auto">
          <a:xfrm>
            <a:off x="304800" y="2333625"/>
            <a:ext cx="8382000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b="0" dirty="0" smtClean="0"/>
              <a:t>(2) 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上存在四个顺序排列的顶点</a:t>
            </a:r>
            <a:r>
              <a:rPr lang="en-US" altLang="zh-CN" b="0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,v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,v</a:t>
            </a:r>
            <a:r>
              <a:rPr lang="en-US" altLang="zh-CN" baseline="-25000" dirty="0" smtClean="0"/>
              <a:t>3</a:t>
            </a:r>
            <a:r>
              <a:rPr lang="en-US" altLang="zh-CN" b="0" dirty="0" smtClean="0"/>
              <a:t>,v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使得</a:t>
            </a:r>
            <a:r>
              <a:rPr lang="en-US" altLang="zh-CN" b="0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,v</a:t>
            </a:r>
            <a:r>
              <a:rPr lang="en-US" altLang="zh-CN" baseline="-25000" dirty="0" smtClean="0"/>
              <a:t>3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的附着点并且</a:t>
            </a:r>
            <a:r>
              <a:rPr lang="en-US" altLang="zh-CN" b="0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v</a:t>
            </a:r>
            <a:r>
              <a:rPr lang="en-US" altLang="zh-CN" baseline="-25000" dirty="0" smtClean="0"/>
              <a:t>4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的附着点</a:t>
            </a:r>
            <a:r>
              <a:rPr lang="en-US" altLang="zh-CN" b="0" dirty="0" smtClean="0"/>
              <a:t>.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grpSp>
        <p:nvGrpSpPr>
          <p:cNvPr id="103" name="组合 102"/>
          <p:cNvGrpSpPr>
            <a:grpSpLocks/>
          </p:cNvGrpSpPr>
          <p:nvPr/>
        </p:nvGrpSpPr>
        <p:grpSpPr bwMode="auto">
          <a:xfrm>
            <a:off x="1066800" y="3490913"/>
            <a:ext cx="1371600" cy="1219200"/>
            <a:chOff x="4657543" y="4855006"/>
            <a:chExt cx="1371600" cy="1219200"/>
          </a:xfrm>
        </p:grpSpPr>
        <p:sp>
          <p:nvSpPr>
            <p:cNvPr id="9238" name="Line 32"/>
            <p:cNvSpPr>
              <a:spLocks noChangeShapeType="1"/>
            </p:cNvSpPr>
            <p:nvPr/>
          </p:nvSpPr>
          <p:spPr bwMode="auto">
            <a:xfrm flipH="1">
              <a:off x="5190943" y="4855006"/>
              <a:ext cx="838200" cy="0"/>
            </a:xfrm>
            <a:prstGeom prst="line">
              <a:avLst/>
            </a:prstGeom>
            <a:noFill/>
            <a:ln w="38100" cap="rnd">
              <a:solidFill>
                <a:srgbClr val="00B0F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9" name="Line 33"/>
            <p:cNvSpPr>
              <a:spLocks noChangeShapeType="1"/>
            </p:cNvSpPr>
            <p:nvPr/>
          </p:nvSpPr>
          <p:spPr bwMode="auto">
            <a:xfrm flipH="1">
              <a:off x="4657543" y="4855006"/>
              <a:ext cx="533400" cy="838200"/>
            </a:xfrm>
            <a:prstGeom prst="line">
              <a:avLst/>
            </a:prstGeom>
            <a:noFill/>
            <a:ln w="38100" cap="rnd">
              <a:solidFill>
                <a:srgbClr val="00B0F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40" name="Line 34"/>
            <p:cNvSpPr>
              <a:spLocks noChangeShapeType="1"/>
            </p:cNvSpPr>
            <p:nvPr/>
          </p:nvSpPr>
          <p:spPr bwMode="auto">
            <a:xfrm>
              <a:off x="5190943" y="4855006"/>
              <a:ext cx="304800" cy="1219200"/>
            </a:xfrm>
            <a:prstGeom prst="line">
              <a:avLst/>
            </a:prstGeom>
            <a:noFill/>
            <a:ln w="38100" cap="rnd">
              <a:solidFill>
                <a:srgbClr val="00B0F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7" name="Text Box 39"/>
          <p:cNvSpPr txBox="1">
            <a:spLocks noChangeArrowheads="1"/>
          </p:cNvSpPr>
          <p:nvPr/>
        </p:nvSpPr>
        <p:spPr bwMode="auto">
          <a:xfrm>
            <a:off x="1153320" y="3322638"/>
            <a:ext cx="549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66800" y="3486150"/>
            <a:ext cx="2446338" cy="1219200"/>
            <a:chOff x="1061811" y="3622052"/>
            <a:chExt cx="2446429" cy="1219200"/>
          </a:xfrm>
        </p:grpSpPr>
        <p:sp>
          <p:nvSpPr>
            <p:cNvPr id="9234" name="Line 36"/>
            <p:cNvSpPr>
              <a:spLocks noChangeShapeType="1"/>
            </p:cNvSpPr>
            <p:nvPr/>
          </p:nvSpPr>
          <p:spPr bwMode="auto">
            <a:xfrm>
              <a:off x="2441400" y="3622052"/>
              <a:ext cx="1066840" cy="53340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5" name="Line 37"/>
            <p:cNvSpPr>
              <a:spLocks noChangeShapeType="1"/>
            </p:cNvSpPr>
            <p:nvPr/>
          </p:nvSpPr>
          <p:spPr bwMode="auto">
            <a:xfrm flipH="1">
              <a:off x="1907980" y="4155452"/>
              <a:ext cx="1600260" cy="68580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6" name="Text Box 40"/>
            <p:cNvSpPr txBox="1">
              <a:spLocks noChangeArrowheads="1"/>
            </p:cNvSpPr>
            <p:nvPr/>
          </p:nvSpPr>
          <p:spPr bwMode="auto">
            <a:xfrm>
              <a:off x="2836702" y="4366590"/>
              <a:ext cx="549295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B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9237" name="Line 37"/>
            <p:cNvSpPr>
              <a:spLocks noChangeShapeType="1"/>
            </p:cNvSpPr>
            <p:nvPr/>
          </p:nvSpPr>
          <p:spPr bwMode="auto">
            <a:xfrm flipH="1">
              <a:off x="1061811" y="4155452"/>
              <a:ext cx="2446429" cy="30480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62038" y="3490913"/>
            <a:ext cx="1371600" cy="1222375"/>
            <a:chOff x="1061811" y="3626680"/>
            <a:chExt cx="1371600" cy="1223824"/>
          </a:xfrm>
        </p:grpSpPr>
        <p:grpSp>
          <p:nvGrpSpPr>
            <p:cNvPr id="8205" name="组合 96"/>
            <p:cNvGrpSpPr>
              <a:grpSpLocks/>
            </p:cNvGrpSpPr>
            <p:nvPr/>
          </p:nvGrpSpPr>
          <p:grpSpPr bwMode="auto">
            <a:xfrm>
              <a:off x="1061811" y="3631304"/>
              <a:ext cx="1371600" cy="1219200"/>
              <a:chOff x="5563733" y="5073922"/>
              <a:chExt cx="1371600" cy="1219200"/>
            </a:xfrm>
          </p:grpSpPr>
          <p:sp>
            <p:nvSpPr>
              <p:cNvPr id="9230" name="Line 26"/>
              <p:cNvSpPr>
                <a:spLocks noChangeShapeType="1"/>
              </p:cNvSpPr>
              <p:nvPr/>
            </p:nvSpPr>
            <p:spPr bwMode="auto">
              <a:xfrm flipH="1">
                <a:off x="5563733" y="5379227"/>
                <a:ext cx="762000" cy="53244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1" name="Line 27"/>
              <p:cNvSpPr>
                <a:spLocks noChangeShapeType="1"/>
              </p:cNvSpPr>
              <p:nvPr/>
            </p:nvSpPr>
            <p:spPr bwMode="auto">
              <a:xfrm>
                <a:off x="5563733" y="5911670"/>
                <a:ext cx="838200" cy="38145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2" name="Line 29"/>
              <p:cNvSpPr>
                <a:spLocks noChangeShapeType="1"/>
              </p:cNvSpPr>
              <p:nvPr/>
            </p:nvSpPr>
            <p:spPr bwMode="auto">
              <a:xfrm flipH="1">
                <a:off x="6401933" y="5598561"/>
                <a:ext cx="438150" cy="69456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3" name="Line 30"/>
              <p:cNvSpPr>
                <a:spLocks noChangeShapeType="1"/>
              </p:cNvSpPr>
              <p:nvPr/>
            </p:nvSpPr>
            <p:spPr bwMode="auto">
              <a:xfrm flipV="1">
                <a:off x="6325733" y="5074065"/>
                <a:ext cx="609600" cy="30516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229" name="Line 28"/>
            <p:cNvSpPr>
              <a:spLocks noChangeShapeType="1"/>
            </p:cNvSpPr>
            <p:nvPr/>
          </p:nvSpPr>
          <p:spPr bwMode="auto">
            <a:xfrm flipH="1">
              <a:off x="2338161" y="3626680"/>
              <a:ext cx="88900" cy="5197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304800" y="4910931"/>
            <a:ext cx="8382000" cy="4619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zh-CN" altLang="en-US" dirty="0"/>
              <a:t>冲突的两个片断没法平面嵌入到同一个面中</a:t>
            </a:r>
            <a:r>
              <a:rPr lang="en-US" altLang="zh-CN" dirty="0"/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04800" y="5418138"/>
            <a:ext cx="83820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称圈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冲突图</a:t>
            </a:r>
            <a:r>
              <a:rPr lang="en-US" altLang="zh-CN" b="0" dirty="0" smtClean="0"/>
              <a:t>(conflict graph)</a:t>
            </a:r>
            <a:r>
              <a:rPr lang="zh-CN" altLang="en-US" dirty="0" smtClean="0"/>
              <a:t>是顶点由</a:t>
            </a:r>
            <a:r>
              <a:rPr lang="en-US" altLang="zh-CN" b="0" dirty="0" smtClean="0"/>
              <a:t>G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C-</a:t>
            </a:r>
            <a:r>
              <a:rPr lang="zh-CN" altLang="en-US" b="0" dirty="0" smtClean="0"/>
              <a:t>片断构成</a:t>
            </a:r>
            <a:r>
              <a:rPr lang="en-US" altLang="zh-CN" b="0" dirty="0" smtClean="0"/>
              <a:t>,  </a:t>
            </a:r>
            <a:r>
              <a:rPr lang="zh-CN" altLang="en-US" b="0" dirty="0" smtClean="0"/>
              <a:t>若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zh-CN" altLang="en-US" b="0" dirty="0" smtClean="0"/>
              <a:t>两个片断冲突</a:t>
            </a:r>
            <a:r>
              <a:rPr lang="en-US" altLang="zh-CN" b="0" dirty="0" smtClean="0"/>
              <a:t>,  </a:t>
            </a:r>
            <a:r>
              <a:rPr lang="zh-CN" altLang="en-US" b="0" dirty="0" smtClean="0"/>
              <a:t>则对应点在</a:t>
            </a:r>
            <a:r>
              <a:rPr lang="zh-CN" altLang="en-US" b="0" dirty="0" smtClean="0"/>
              <a:t>冲突图中相邻</a:t>
            </a:r>
            <a:r>
              <a:rPr lang="en-US" altLang="zh-CN" b="0" dirty="0" smtClean="0"/>
              <a:t>.</a:t>
            </a:r>
            <a:endParaRPr lang="zh-CN" altLang="en-US" baseline="-25000" dirty="0" smtClean="0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2" grpId="0" animBg="1"/>
      <p:bldP spid="95" grpId="0" animBg="1"/>
      <p:bldP spid="107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0565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F419D55-4138-4FE2-8EA8-FBCAD8E15E7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5325" name="Text Box 45"/>
          <p:cNvSpPr txBox="1">
            <a:spLocks noChangeArrowheads="1"/>
          </p:cNvSpPr>
          <p:nvPr/>
        </p:nvSpPr>
        <p:spPr bwMode="auto">
          <a:xfrm>
            <a:off x="1730375" y="1617663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179513" y="1428750"/>
            <a:ext cx="1811337" cy="1690688"/>
            <a:chOff x="3105" y="8820"/>
            <a:chExt cx="1515" cy="1413"/>
          </a:xfrm>
        </p:grpSpPr>
        <p:sp>
          <p:nvSpPr>
            <p:cNvPr id="10269" name="AutoShape 232"/>
            <p:cNvSpPr>
              <a:spLocks noChangeArrowheads="1"/>
            </p:cNvSpPr>
            <p:nvPr/>
          </p:nvSpPr>
          <p:spPr bwMode="auto">
            <a:xfrm>
              <a:off x="3105" y="8820"/>
              <a:ext cx="1515" cy="1410"/>
            </a:xfrm>
            <a:prstGeom prst="pentagon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248" name="Line 233"/>
            <p:cNvCxnSpPr>
              <a:cxnSpLocks noChangeShapeType="1"/>
              <a:stCxn id="10269" idx="0"/>
            </p:cNvCxnSpPr>
            <p:nvPr/>
          </p:nvCxnSpPr>
          <p:spPr bwMode="auto">
            <a:xfrm flipH="1">
              <a:off x="3420" y="8820"/>
              <a:ext cx="442" cy="1413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Line 234"/>
            <p:cNvCxnSpPr>
              <a:cxnSpLocks noChangeShapeType="1"/>
            </p:cNvCxnSpPr>
            <p:nvPr/>
          </p:nvCxnSpPr>
          <p:spPr bwMode="auto">
            <a:xfrm>
              <a:off x="3120" y="9345"/>
              <a:ext cx="148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0" name="Line 235"/>
            <p:cNvCxnSpPr>
              <a:cxnSpLocks noChangeShapeType="1"/>
              <a:stCxn id="10269" idx="0"/>
            </p:cNvCxnSpPr>
            <p:nvPr/>
          </p:nvCxnSpPr>
          <p:spPr bwMode="auto">
            <a:xfrm>
              <a:off x="3863" y="8820"/>
              <a:ext cx="457" cy="139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1" name="Line 236"/>
            <p:cNvCxnSpPr>
              <a:cxnSpLocks noChangeShapeType="1"/>
            </p:cNvCxnSpPr>
            <p:nvPr/>
          </p:nvCxnSpPr>
          <p:spPr bwMode="auto">
            <a:xfrm>
              <a:off x="3135" y="9345"/>
              <a:ext cx="1185" cy="88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2" name="Line 237"/>
            <p:cNvCxnSpPr>
              <a:cxnSpLocks noChangeShapeType="1"/>
            </p:cNvCxnSpPr>
            <p:nvPr/>
          </p:nvCxnSpPr>
          <p:spPr bwMode="auto">
            <a:xfrm flipH="1">
              <a:off x="3420" y="9360"/>
              <a:ext cx="1200" cy="8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381000" y="927100"/>
            <a:ext cx="8305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画出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生成圈的冲突图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="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2084388" y="2752725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2497138" y="2238375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2474913" y="1762125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2203450" y="1625600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188075" y="1487488"/>
            <a:ext cx="122238" cy="122237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7088188" y="2124075"/>
            <a:ext cx="122237" cy="122238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椭圆 47"/>
          <p:cNvSpPr>
            <a:spLocks noChangeArrowheads="1"/>
          </p:cNvSpPr>
          <p:nvPr/>
        </p:nvSpPr>
        <p:spPr bwMode="auto">
          <a:xfrm>
            <a:off x="6745288" y="3159125"/>
            <a:ext cx="122237" cy="122238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5675313" y="3190875"/>
            <a:ext cx="122237" cy="122238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5303838" y="2124075"/>
            <a:ext cx="122237" cy="122238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右箭头 36"/>
          <p:cNvSpPr>
            <a:spLocks noChangeArrowheads="1"/>
          </p:cNvSpPr>
          <p:nvPr/>
        </p:nvSpPr>
        <p:spPr bwMode="auto">
          <a:xfrm>
            <a:off x="3592513" y="2271713"/>
            <a:ext cx="1182687" cy="203200"/>
          </a:xfrm>
          <a:prstGeom prst="rightArrow">
            <a:avLst>
              <a:gd name="adj1" fmla="val 50000"/>
              <a:gd name="adj2" fmla="val 50038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6097588" y="1143000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7210425" y="19764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6883400" y="3052763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5395913" y="3052763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6" name="Text Box 45"/>
          <p:cNvSpPr txBox="1">
            <a:spLocks noChangeArrowheads="1"/>
          </p:cNvSpPr>
          <p:nvPr/>
        </p:nvSpPr>
        <p:spPr bwMode="auto">
          <a:xfrm>
            <a:off x="5011738" y="1973263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2000" b="0" baseline="-25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51" name="直接连接符 50"/>
          <p:cNvCxnSpPr>
            <a:cxnSpLocks noChangeShapeType="1"/>
            <a:stCxn id="7" idx="5"/>
            <a:endCxn id="47" idx="1"/>
          </p:cNvCxnSpPr>
          <p:nvPr/>
        </p:nvCxnSpPr>
        <p:spPr bwMode="auto">
          <a:xfrm>
            <a:off x="6292850" y="1592263"/>
            <a:ext cx="812800" cy="549275"/>
          </a:xfrm>
          <a:prstGeom prst="line">
            <a:avLst/>
          </a:prstGeom>
          <a:noFill/>
          <a:ln w="3810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cxnSpLocks noChangeShapeType="1"/>
            <a:stCxn id="7" idx="3"/>
            <a:endCxn id="50" idx="7"/>
          </p:cNvCxnSpPr>
          <p:nvPr/>
        </p:nvCxnSpPr>
        <p:spPr bwMode="auto">
          <a:xfrm flipH="1">
            <a:off x="5408613" y="1592263"/>
            <a:ext cx="798512" cy="549275"/>
          </a:xfrm>
          <a:prstGeom prst="line">
            <a:avLst/>
          </a:prstGeom>
          <a:noFill/>
          <a:ln w="3810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cxnSpLocks noChangeShapeType="1"/>
            <a:stCxn id="47" idx="4"/>
            <a:endCxn id="48" idx="0"/>
          </p:cNvCxnSpPr>
          <p:nvPr/>
        </p:nvCxnSpPr>
        <p:spPr bwMode="auto">
          <a:xfrm flipH="1">
            <a:off x="6807200" y="2246313"/>
            <a:ext cx="341313" cy="912812"/>
          </a:xfrm>
          <a:prstGeom prst="line">
            <a:avLst/>
          </a:prstGeom>
          <a:noFill/>
          <a:ln w="3810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cxnSpLocks noChangeShapeType="1"/>
            <a:stCxn id="48" idx="2"/>
            <a:endCxn id="49" idx="6"/>
          </p:cNvCxnSpPr>
          <p:nvPr/>
        </p:nvCxnSpPr>
        <p:spPr bwMode="auto">
          <a:xfrm flipH="1">
            <a:off x="5797550" y="3221038"/>
            <a:ext cx="947738" cy="31750"/>
          </a:xfrm>
          <a:prstGeom prst="line">
            <a:avLst/>
          </a:prstGeom>
          <a:noFill/>
          <a:ln w="3810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cxnSpLocks noChangeShapeType="1"/>
            <a:stCxn id="49" idx="1"/>
            <a:endCxn id="50" idx="4"/>
          </p:cNvCxnSpPr>
          <p:nvPr/>
        </p:nvCxnSpPr>
        <p:spPr bwMode="auto">
          <a:xfrm flipH="1" flipV="1">
            <a:off x="5365750" y="2246313"/>
            <a:ext cx="327025" cy="963612"/>
          </a:xfrm>
          <a:prstGeom prst="line">
            <a:avLst/>
          </a:prstGeom>
          <a:noFill/>
          <a:ln w="3810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45"/>
          <p:cNvSpPr txBox="1">
            <a:spLocks noChangeArrowheads="1"/>
          </p:cNvSpPr>
          <p:nvPr/>
        </p:nvSpPr>
        <p:spPr bwMode="auto">
          <a:xfrm>
            <a:off x="3683000" y="1874838"/>
            <a:ext cx="1150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冲突图</a:t>
            </a:r>
            <a:endParaRPr lang="zh-CN" altLang="en-US" sz="2000" b="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7" name="Text Box 45"/>
          <p:cNvSpPr txBox="1">
            <a:spLocks noChangeArrowheads="1"/>
          </p:cNvSpPr>
          <p:nvPr/>
        </p:nvSpPr>
        <p:spPr bwMode="auto">
          <a:xfrm>
            <a:off x="381000" y="3413125"/>
            <a:ext cx="8305800" cy="46196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画出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3,3</a:t>
            </a:r>
            <a:r>
              <a:rPr lang="zh-CN" altLang="en-US" dirty="0" smtClean="0"/>
              <a:t>生成圈的冲突图</a:t>
            </a:r>
            <a:r>
              <a:rPr lang="en-US" altLang="zh-CN" b="0" dirty="0" smtClean="0"/>
              <a:t>.</a:t>
            </a:r>
            <a:endParaRPr lang="zh-CN" altLang="en-US" b="0" baseline="-25000" dirty="0" smtClean="0">
              <a:latin typeface="宋体" panose="02010600030101010101" pitchFamily="2" charset="-122"/>
            </a:endParaRP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381000" y="3902075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en-US" altLang="zh-CN" b="0" dirty="0" smtClean="0"/>
              <a:t>(</a:t>
            </a:r>
            <a:r>
              <a:rPr lang="en-US" altLang="zh-CN" dirty="0" err="1" smtClean="0"/>
              <a:t>Tutte</a:t>
            </a:r>
            <a:r>
              <a:rPr lang="en-US" altLang="zh-CN" dirty="0" smtClean="0"/>
              <a:t> 1958</a:t>
            </a:r>
            <a:r>
              <a:rPr lang="en-US" altLang="zh-CN" b="0" dirty="0" smtClean="0"/>
              <a:t>)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是可平面的当且仅当对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的每个圈</a:t>
            </a:r>
            <a:r>
              <a:rPr lang="en-US" altLang="zh-CN" dirty="0" smtClean="0"/>
              <a:t>C,  C</a:t>
            </a:r>
            <a:r>
              <a:rPr lang="zh-CN" altLang="en-US" dirty="0" smtClean="0"/>
              <a:t>的冲突图是二部图</a:t>
            </a:r>
            <a:r>
              <a:rPr lang="en-US" altLang="zh-CN" b="0" dirty="0" smtClean="0"/>
              <a:t>.</a:t>
            </a:r>
            <a:endParaRPr lang="zh-CN" altLang="en-US" b="0" baseline="-25000" dirty="0" smtClean="0">
              <a:latin typeface="宋体" panose="02010600030101010101" pitchFamily="2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81000" y="4770438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 </a:t>
            </a:r>
            <a:r>
              <a:rPr lang="zh-CN" altLang="en-US" dirty="0" smtClean="0">
                <a:solidFill>
                  <a:srgbClr val="C00000"/>
                </a:solidFill>
              </a:rPr>
              <a:t>必要性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平面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的任意一个圈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都把平面划分为两个区域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C-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片断在内部或外部的嵌入形成冲突图的独立集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="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381000" y="5611813"/>
            <a:ext cx="83058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充分性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的任意一个圈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不妨设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的冲突图的二部划分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W(resp. B)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代表的片断嵌入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的内部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(resp.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外部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en-US" b="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25" grpId="0"/>
      <p:bldP spid="40" grpId="0"/>
      <p:bldP spid="41" grpId="0"/>
      <p:bldP spid="42" grpId="0"/>
      <p:bldP spid="43" grpId="0"/>
      <p:bldP spid="44" grpId="0"/>
      <p:bldP spid="7" grpId="0" animBg="1"/>
      <p:bldP spid="47" grpId="0" animBg="1"/>
      <p:bldP spid="48" grpId="0" animBg="1"/>
      <p:bldP spid="49" grpId="0" animBg="1"/>
      <p:bldP spid="50" grpId="0" animBg="1"/>
      <p:bldP spid="37" grpId="0" animBg="1"/>
      <p:bldP spid="52" grpId="0"/>
      <p:bldP spid="53" grpId="0"/>
      <p:bldP spid="54" grpId="0"/>
      <p:bldP spid="55" grpId="0"/>
      <p:bldP spid="56" grpId="0"/>
      <p:bldP spid="76" grpId="0"/>
      <p:bldP spid="77" grpId="0" animBg="1"/>
      <p:bldP spid="35" grpId="0" animBg="1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1675" y="62880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20DFD82-3E85-44FF-8258-565C84E06F5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3688" y="914400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我们仅考虑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W(B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的证明类似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中的任意片断都不冲突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故将其记为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W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…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,W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所以可以将他们在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中画出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□        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3688" y="1744663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为了方便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定义下面的集合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01745"/>
              </p:ext>
            </p:extLst>
          </p:nvPr>
        </p:nvGraphicFramePr>
        <p:xfrm>
          <a:off x="514350" y="2206625"/>
          <a:ext cx="7537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4" imgW="3504960" imgH="241200" progId="Equation.DSMT4">
                  <p:embed/>
                </p:oleObj>
              </mc:Choice>
              <mc:Fallback>
                <p:oleObj name="Equation" r:id="rId4" imgW="35049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206625"/>
                        <a:ext cx="7537450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93688" y="2755900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红色边的导出子图是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的所有片断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,H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293688" y="52768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81431"/>
              </p:ext>
            </p:extLst>
          </p:nvPr>
        </p:nvGraphicFramePr>
        <p:xfrm>
          <a:off x="3632200" y="5272088"/>
          <a:ext cx="2184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6" imgW="1015559" imgH="253890" progId="Equation.DSMT4">
                  <p:embed/>
                </p:oleObj>
              </mc:Choice>
              <mc:Fallback>
                <p:oleObj name="Equation" r:id="rId6" imgW="1015559" imgH="25389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272088"/>
                        <a:ext cx="2184400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15591"/>
              </p:ext>
            </p:extLst>
          </p:nvPr>
        </p:nvGraphicFramePr>
        <p:xfrm>
          <a:off x="908050" y="5923722"/>
          <a:ext cx="2184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8" imgW="1015559" imgH="253890" progId="Equation.DSMT4">
                  <p:embed/>
                </p:oleObj>
              </mc:Choice>
              <mc:Fallback>
                <p:oleObj name="Equation" r:id="rId8" imgW="1015559" imgH="25389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923722"/>
                        <a:ext cx="2184400" cy="538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95600" y="3216275"/>
            <a:ext cx="3657600" cy="1878013"/>
            <a:chOff x="2882462" y="3186841"/>
            <a:chExt cx="3657600" cy="1878298"/>
          </a:xfrm>
        </p:grpSpPr>
        <p:grpSp>
          <p:nvGrpSpPr>
            <p:cNvPr id="10252" name="Group 52"/>
            <p:cNvGrpSpPr>
              <a:grpSpLocks/>
            </p:cNvGrpSpPr>
            <p:nvPr/>
          </p:nvGrpSpPr>
          <p:grpSpPr bwMode="auto">
            <a:xfrm>
              <a:off x="2882462" y="3528439"/>
              <a:ext cx="3657600" cy="1536700"/>
              <a:chOff x="1152" y="2064"/>
              <a:chExt cx="2304" cy="968"/>
            </a:xfrm>
          </p:grpSpPr>
          <p:grpSp>
            <p:nvGrpSpPr>
              <p:cNvPr id="10254" name="Group 50"/>
              <p:cNvGrpSpPr>
                <a:grpSpLocks/>
              </p:cNvGrpSpPr>
              <p:nvPr/>
            </p:nvGrpSpPr>
            <p:grpSpPr bwMode="auto">
              <a:xfrm>
                <a:off x="1152" y="2064"/>
                <a:ext cx="2304" cy="734"/>
                <a:chOff x="1152" y="1968"/>
                <a:chExt cx="2304" cy="734"/>
              </a:xfrm>
            </p:grpSpPr>
            <p:grpSp>
              <p:nvGrpSpPr>
                <p:cNvPr id="10256" name="Group 41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2304" cy="686"/>
                  <a:chOff x="1152" y="1872"/>
                  <a:chExt cx="2304" cy="686"/>
                </a:xfrm>
              </p:grpSpPr>
              <p:sp>
                <p:nvSpPr>
                  <p:cNvPr id="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1872"/>
                    <a:ext cx="3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059"/>
                    <a:ext cx="0" cy="312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2558"/>
                    <a:ext cx="3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0" y="2059"/>
                    <a:ext cx="0" cy="312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8" y="1872"/>
                    <a:ext cx="216" cy="187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371"/>
                    <a:ext cx="216" cy="187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Line 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304" y="1872"/>
                    <a:ext cx="216" cy="187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28" y="2371"/>
                    <a:ext cx="216" cy="187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21"/>
                    <a:ext cx="216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81008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21"/>
                    <a:ext cx="144" cy="250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810080"/>
                    </a:solidFill>
                    <a:prstDash val="sysDot"/>
                    <a:round/>
                    <a:headEnd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3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2121"/>
                    <a:ext cx="72" cy="250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81008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88" y="2059"/>
                    <a:ext cx="432" cy="62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81008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059"/>
                    <a:ext cx="144" cy="62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81008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4" y="2371"/>
                    <a:ext cx="72" cy="187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81008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1872"/>
                    <a:ext cx="576" cy="499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059"/>
                    <a:ext cx="0" cy="374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0070C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059"/>
                    <a:ext cx="576" cy="312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0070C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2371"/>
                    <a:ext cx="576" cy="62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0070C0"/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872"/>
                    <a:ext cx="864" cy="374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bg2">
                        <a:lumMod val="95000"/>
                        <a:lumOff val="5000"/>
                      </a:schemeClr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0" y="2246"/>
                    <a:ext cx="648" cy="125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bg2">
                        <a:lumMod val="95000"/>
                        <a:lumOff val="5000"/>
                      </a:schemeClr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46"/>
                    <a:ext cx="864" cy="312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bg2">
                        <a:lumMod val="95000"/>
                        <a:lumOff val="5000"/>
                      </a:schemeClr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997"/>
                    <a:ext cx="288" cy="249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bg2">
                        <a:lumMod val="95000"/>
                        <a:lumOff val="5000"/>
                      </a:schemeClr>
                    </a:solidFill>
                    <a:prstDash val="sysDot"/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698" y="2013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B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28" y="2352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B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200" y="2313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B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2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92" y="1968"/>
                  <a:ext cx="25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f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2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12" y="2400"/>
                  <a:ext cx="25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f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112" y="2016"/>
                  <a:ext cx="25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f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5" name="Text Box 51"/>
              <p:cNvSpPr txBox="1">
                <a:spLocks noChangeArrowheads="1"/>
              </p:cNvSpPr>
              <p:nvPr/>
            </p:nvSpPr>
            <p:spPr bwMode="auto">
              <a:xfrm>
                <a:off x="1980" y="2799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53" name="Text Box 51"/>
            <p:cNvSpPr txBox="1">
              <a:spLocks noChangeArrowheads="1"/>
            </p:cNvSpPr>
            <p:nvPr/>
          </p:nvSpPr>
          <p:spPr bwMode="auto">
            <a:xfrm>
              <a:off x="4251434" y="3186841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FF0000"/>
                  </a:solidFill>
                </a:rPr>
                <a:t>H</a:t>
              </a:r>
              <a:endParaRPr lang="en-US" altLang="zh-CN" sz="1800" baseline="-250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59106"/>
              </p:ext>
            </p:extLst>
          </p:nvPr>
        </p:nvGraphicFramePr>
        <p:xfrm>
          <a:off x="908050" y="5272088"/>
          <a:ext cx="25669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10" imgW="1193800" imgH="254000" progId="Equation.DSMT4">
                  <p:embed/>
                </p:oleObj>
              </mc:Choice>
              <mc:Fallback>
                <p:oleObj name="Equation" r:id="rId10" imgW="1193800" imgH="2540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272088"/>
                        <a:ext cx="2566988" cy="538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2ED93AF-C14E-41DB-9465-35BE13ABC24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0414" name="Text Box 14"/>
          <p:cNvSpPr txBox="1">
            <a:spLocks noChangeArrowheads="1"/>
          </p:cNvSpPr>
          <p:nvPr/>
        </p:nvSpPr>
        <p:spPr bwMode="auto">
          <a:xfrm>
            <a:off x="457200" y="1157288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2B51AA"/>
                </a:solidFill>
              </a:rPr>
              <a:t>(</a:t>
            </a:r>
            <a:r>
              <a:rPr lang="zh-CN" altLang="en-US" sz="2800" dirty="0">
                <a:solidFill>
                  <a:srgbClr val="2B51AA"/>
                </a:solidFill>
              </a:rPr>
              <a:t>二</a:t>
            </a:r>
            <a:r>
              <a:rPr lang="en-US" altLang="zh-CN" sz="2800" dirty="0">
                <a:solidFill>
                  <a:srgbClr val="2B51AA"/>
                </a:solidFill>
              </a:rPr>
              <a:t>)</a:t>
            </a:r>
            <a:r>
              <a:rPr lang="zh-CN" altLang="en-US" sz="2800" dirty="0">
                <a:solidFill>
                  <a:srgbClr val="2B51AA"/>
                </a:solidFill>
              </a:rPr>
              <a:t>    平面性算法</a:t>
            </a:r>
          </a:p>
        </p:txBody>
      </p:sp>
      <p:sp>
        <p:nvSpPr>
          <p:cNvPr id="870415" name="Text Box 15"/>
          <p:cNvSpPr txBox="1">
            <a:spLocks noChangeArrowheads="1"/>
          </p:cNvSpPr>
          <p:nvPr/>
        </p:nvSpPr>
        <p:spPr bwMode="auto">
          <a:xfrm>
            <a:off x="457200" y="1965325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1964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Demoucron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Mlgrance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Pertuiset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提出了下面的平面性算法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简称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DMP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我们本节讨论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DMP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DMP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是多项式时间的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57200" y="3394075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事实上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Hopcroft-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Tarjan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[1974]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Booth-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Luecker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[1976]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得到较为复杂的线性时间平面性算法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57200" y="4452938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因为图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是平面的当且仅当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的每个块都是平面的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同时求图的块的算法是好算法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深度优先策略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所以我们假设图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4" grpId="0"/>
      <p:bldP spid="870415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6138" y="63642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10</a:t>
            </a:r>
          </a:p>
        </p:txBody>
      </p:sp>
      <p:sp>
        <p:nvSpPr>
          <p:cNvPr id="871433" name="Text Box 9"/>
          <p:cNvSpPr txBox="1">
            <a:spLocks noChangeArrowheads="1"/>
          </p:cNvSpPr>
          <p:nvPr/>
        </p:nvSpPr>
        <p:spPr bwMode="auto">
          <a:xfrm>
            <a:off x="304800" y="1433513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的任意一个圈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的一个平面嵌入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71435" name="Text Box 11"/>
          <p:cNvSpPr txBox="1">
            <a:spLocks noChangeArrowheads="1"/>
          </p:cNvSpPr>
          <p:nvPr/>
        </p:nvSpPr>
        <p:spPr bwMode="auto">
          <a:xfrm>
            <a:off x="301625" y="2787650"/>
            <a:ext cx="83407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E(G)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E(H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则停止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否则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对每个片断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求出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endParaRPr lang="zh-CN" altLang="el-GR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1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1950"/>
              </p:ext>
            </p:extLst>
          </p:nvPr>
        </p:nvGraphicFramePr>
        <p:xfrm>
          <a:off x="1676400" y="3201988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4" imgW="596900" imgH="228600" progId="Equation.DSMT4">
                  <p:embed/>
                </p:oleObj>
              </mc:Choice>
              <mc:Fallback>
                <p:oleObj name="Equation" r:id="rId4" imgW="596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1988"/>
                        <a:ext cx="12827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37" name="Text Box 13"/>
          <p:cNvSpPr txBox="1">
            <a:spLocks noChangeArrowheads="1"/>
          </p:cNvSpPr>
          <p:nvPr/>
        </p:nvSpPr>
        <p:spPr bwMode="auto">
          <a:xfrm>
            <a:off x="301625" y="3632200"/>
            <a:ext cx="8413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若存在片断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则停止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返回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);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的所有片断中确定一个使得                    最小的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并取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71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19802"/>
              </p:ext>
            </p:extLst>
          </p:nvPr>
        </p:nvGraphicFramePr>
        <p:xfrm>
          <a:off x="3429000" y="367665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6" imgW="863225" imgH="228501" progId="Equation.DSMT4">
                  <p:embed/>
                </p:oleObj>
              </mc:Choice>
              <mc:Fallback>
                <p:oleObj name="Equation" r:id="rId6" imgW="863225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76650"/>
                        <a:ext cx="16764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49774"/>
              </p:ext>
            </p:extLst>
          </p:nvPr>
        </p:nvGraphicFramePr>
        <p:xfrm>
          <a:off x="5519738" y="4059238"/>
          <a:ext cx="1390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8" imgW="647419" imgH="253890" progId="Equation.DSMT4">
                  <p:embed/>
                </p:oleObj>
              </mc:Choice>
              <mc:Fallback>
                <p:oleObj name="Equation" r:id="rId8" imgW="647419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059238"/>
                        <a:ext cx="1390650" cy="346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56111"/>
              </p:ext>
            </p:extLst>
          </p:nvPr>
        </p:nvGraphicFramePr>
        <p:xfrm>
          <a:off x="762000" y="4438650"/>
          <a:ext cx="13716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0" imgW="850900" imgH="228600" progId="Equation.DSMT4">
                  <p:embed/>
                </p:oleObj>
              </mc:Choice>
              <mc:Fallback>
                <p:oleObj name="Equation" r:id="rId10" imgW="8509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38650"/>
                        <a:ext cx="1371600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41" name="Text Box 17"/>
          <p:cNvSpPr txBox="1">
            <a:spLocks noChangeArrowheads="1"/>
          </p:cNvSpPr>
          <p:nvPr/>
        </p:nvSpPr>
        <p:spPr bwMode="auto">
          <a:xfrm>
            <a:off x="301625" y="4884738"/>
            <a:ext cx="830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在片断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中取一条连接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中两个附着顶点的路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         ; 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14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72541"/>
              </p:ext>
            </p:extLst>
          </p:nvPr>
        </p:nvGraphicFramePr>
        <p:xfrm>
          <a:off x="7264400" y="4949825"/>
          <a:ext cx="736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4949825"/>
                        <a:ext cx="736600" cy="361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43" name="Text Box 19"/>
          <p:cNvSpPr txBox="1">
            <a:spLocks noChangeArrowheads="1"/>
          </p:cNvSpPr>
          <p:nvPr/>
        </p:nvSpPr>
        <p:spPr bwMode="auto">
          <a:xfrm>
            <a:off x="304800" y="537527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画在   的面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得到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14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97695"/>
              </p:ext>
            </p:extLst>
          </p:nvPr>
        </p:nvGraphicFramePr>
        <p:xfrm>
          <a:off x="3944938" y="5413375"/>
          <a:ext cx="4365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14" imgW="203112" imgH="228501" progId="Equation.DSMT4">
                  <p:embed/>
                </p:oleObj>
              </mc:Choice>
              <mc:Fallback>
                <p:oleObj name="Equation" r:id="rId14" imgW="203112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5413375"/>
                        <a:ext cx="436562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570373"/>
              </p:ext>
            </p:extLst>
          </p:nvPr>
        </p:nvGraphicFramePr>
        <p:xfrm>
          <a:off x="6213475" y="5453063"/>
          <a:ext cx="600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16" imgW="279400" imgH="228600" progId="Equation.DSMT4">
                  <p:embed/>
                </p:oleObj>
              </mc:Choice>
              <mc:Fallback>
                <p:oleObj name="Equation" r:id="rId16" imgW="2794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5453063"/>
                        <a:ext cx="600075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04800" y="1900238"/>
            <a:ext cx="8337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已确定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下面确定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01625" y="2325688"/>
            <a:ext cx="8140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的所有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片断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04800" y="5897563"/>
            <a:ext cx="8302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=G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可平面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否则使得</a:t>
            </a:r>
            <a:r>
              <a:rPr lang="en-US" altLang="zh-CN" sz="2400" i="1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i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=i+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并返回第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(1)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04800" y="958850"/>
            <a:ext cx="833755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Planarity Testing Algorithm(DMP):</a:t>
            </a:r>
            <a:endParaRPr lang="en-US" altLang="zh-CN" baseline="-25000">
              <a:latin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33" grpId="0"/>
      <p:bldP spid="871435" grpId="0"/>
      <p:bldP spid="871437" grpId="0"/>
      <p:bldP spid="871441" grpId="0"/>
      <p:bldP spid="871443" grpId="0"/>
      <p:bldP spid="17" grpId="0"/>
      <p:bldP spid="18" grpId="0"/>
      <p:bldP spid="19" grpId="0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6|19|29.2|39.3|33|3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3.1|157.4|82.9|33.7|33.8|83.6|0.8|2.7|39.2|62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0.3|12.5|6.7|4.2|38.8|1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83.1|33.4|66.4|3.9|1|1.1|1.2|8|0.7|0.9|0.5|0.6|0.5|55|10|8.7|3.9|1.5|2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2.7|182.4|86.2|109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30.8|35.7|30.6|84|88.8|42.8|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6|29.1|53.4|20.7|18|50.9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17088</TotalTime>
  <Words>1831</Words>
  <Application>Microsoft Office PowerPoint</Application>
  <PresentationFormat>全屏显示(4:3)</PresentationFormat>
  <Paragraphs>317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1537</cp:revision>
  <dcterms:created xsi:type="dcterms:W3CDTF">1601-01-01T00:00:00Z</dcterms:created>
  <dcterms:modified xsi:type="dcterms:W3CDTF">2021-11-18T08:00:29Z</dcterms:modified>
</cp:coreProperties>
</file>