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632" r:id="rId2"/>
    <p:sldId id="638" r:id="rId3"/>
    <p:sldId id="766" r:id="rId4"/>
    <p:sldId id="702" r:id="rId5"/>
    <p:sldId id="792" r:id="rId6"/>
    <p:sldId id="767" r:id="rId7"/>
    <p:sldId id="768" r:id="rId8"/>
    <p:sldId id="769" r:id="rId9"/>
    <p:sldId id="770" r:id="rId10"/>
    <p:sldId id="771" r:id="rId11"/>
    <p:sldId id="772" r:id="rId12"/>
    <p:sldId id="773" r:id="rId13"/>
    <p:sldId id="775" r:id="rId14"/>
    <p:sldId id="776" r:id="rId15"/>
    <p:sldId id="778" r:id="rId16"/>
    <p:sldId id="779" r:id="rId17"/>
    <p:sldId id="780" r:id="rId18"/>
    <p:sldId id="781" r:id="rId19"/>
    <p:sldId id="782" r:id="rId20"/>
    <p:sldId id="785" r:id="rId21"/>
    <p:sldId id="791" r:id="rId22"/>
    <p:sldId id="786" r:id="rId23"/>
    <p:sldId id="787" r:id="rId24"/>
    <p:sldId id="788" r:id="rId25"/>
    <p:sldId id="789" r:id="rId26"/>
    <p:sldId id="790" r:id="rId27"/>
    <p:sldId id="739" r:id="rId28"/>
    <p:sldId id="631" r:id="rId2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C3146"/>
    <a:srgbClr val="10203A"/>
    <a:srgbClr val="810080"/>
    <a:srgbClr val="698CC9"/>
    <a:srgbClr val="406385"/>
    <a:srgbClr val="BE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2" autoAdjust="0"/>
    <p:restoredTop sz="97407" autoAdjust="0"/>
  </p:normalViewPr>
  <p:slideViewPr>
    <p:cSldViewPr>
      <p:cViewPr varScale="1">
        <p:scale>
          <a:sx n="91" d="100"/>
          <a:sy n="91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0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980CC8E-92CE-47CB-AEC0-E8C83F58C4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230DAA-A9C1-4567-A5B2-94D28EE83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5C00-2C00-4600-95CF-C2910A567C5C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3DF6C-8687-4915-90C9-963DCFC546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50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D413-52BF-4AFA-9064-78C7E5C4D45C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21FC7-DF1C-4561-BB89-4BA3A56A07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611F-6CFB-46D3-AC09-22344C882BAF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82289-12E2-4391-9D9B-CB00185C3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56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29D54-E110-44E6-9930-62596446D116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B0E7-4EFB-4F09-95D8-66D2EF9C3F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4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F8AF-4803-4330-A608-76C89B9A53A7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1FC1-37D6-4F64-9BE8-9E2748749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6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D00C8-9456-45DD-A03E-9B43FAF47366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6699-402F-4D6D-AB68-E39CAF1E6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98E5E-E4B4-46EE-AE00-D349FB82FF61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F516-95CB-42FF-8DE8-2E01C18181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6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BB95-D2A2-40C8-BF65-D18C96AA80C1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A21E3-EF63-48B7-B9B4-EE43D687F2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9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CBF69-C72E-4C66-9001-F0FCF5C98A2D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8D64-9253-4E6C-A026-18E3549A28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6FFE6-9A39-466E-9285-FD6C1C768400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9A705-44FF-4F1B-8925-EF2F6D8FED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69A06-34E8-47E0-9889-B9F3B7DBD52F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68D8-398A-41F5-918B-C13D18C17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9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8494D69E-4E02-4850-AB84-F2C9901B3923}" type="datetime1">
              <a:rPr lang="zh-CN" altLang="en-US"/>
              <a:pPr>
                <a:defRPr/>
              </a:pPr>
              <a:t>2021/11/22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067454B2-9970-4202-BD6F-3D0ABDBE2D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5CC6680-2FB0-4008-A1FE-8C1EC811F3F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457200" y="976313"/>
            <a:ext cx="80772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König</a:t>
            </a:r>
            <a:r>
              <a:rPr lang="en-US" altLang="zh-CN" dirty="0" smtClean="0"/>
              <a:t>, 1916)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是二部图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</a:p>
        </p:txBody>
      </p:sp>
      <p:graphicFrame>
        <p:nvGraphicFramePr>
          <p:cNvPr id="8960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94612"/>
              </p:ext>
            </p:extLst>
          </p:nvPr>
        </p:nvGraphicFramePr>
        <p:xfrm>
          <a:off x="5438775" y="1044575"/>
          <a:ext cx="11144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044575"/>
                        <a:ext cx="1114425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46" name="Text Box 46"/>
          <p:cNvSpPr txBox="1">
            <a:spLocks noChangeArrowheads="1"/>
          </p:cNvSpPr>
          <p:nvPr/>
        </p:nvSpPr>
        <p:spPr bwMode="auto">
          <a:xfrm>
            <a:off x="457200" y="14097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的边数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作归纳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6047" name="Text Box 47"/>
          <p:cNvSpPr txBox="1">
            <a:spLocks noChangeArrowheads="1"/>
          </p:cNvSpPr>
          <p:nvPr/>
        </p:nvSpPr>
        <p:spPr bwMode="auto">
          <a:xfrm>
            <a:off x="457200" y="18097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=1,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有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960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551930"/>
              </p:ext>
            </p:extLst>
          </p:nvPr>
        </p:nvGraphicFramePr>
        <p:xfrm>
          <a:off x="3276600" y="1900238"/>
          <a:ext cx="14351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0238"/>
                        <a:ext cx="1435100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57200" y="27289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是具有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条边的二部图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457200" y="2286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设对于小于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条边的二部图来说命题成立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57200" y="31861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取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uv∈E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57200" y="4081463"/>
            <a:ext cx="8077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这说明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存在一种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边着色方案</a:t>
            </a:r>
            <a:r>
              <a:rPr lang="ru-RU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对于该着色方案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未着色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所以点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均至少缺少一种色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751"/>
              </p:ext>
            </p:extLst>
          </p:nvPr>
        </p:nvGraphicFramePr>
        <p:xfrm>
          <a:off x="2971800" y="3683000"/>
          <a:ext cx="2378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7" imgW="1409088" imgH="215806" progId="Equation.DSMT4">
                  <p:embed/>
                </p:oleObj>
              </mc:Choice>
              <mc:Fallback>
                <p:oleObj name="Equation" r:id="rId7" imgW="1409088" imgH="21580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83000"/>
                        <a:ext cx="2378075" cy="34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457200" y="4954588"/>
            <a:ext cx="8077200" cy="8318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1 </a:t>
            </a:r>
            <a:r>
              <a:rPr lang="zh-CN" altLang="en-US"/>
              <a:t>如果</a:t>
            </a:r>
            <a:r>
              <a:rPr lang="en-US" altLang="zh-CN"/>
              <a:t>u</a:t>
            </a:r>
            <a:r>
              <a:rPr lang="zh-CN" altLang="en-US"/>
              <a:t>与</a:t>
            </a:r>
            <a:r>
              <a:rPr lang="en-US" altLang="zh-CN"/>
              <a:t>v</a:t>
            </a:r>
            <a:r>
              <a:rPr lang="zh-CN" altLang="en-US"/>
              <a:t>均缺同一种色</a:t>
            </a:r>
            <a:r>
              <a:rPr lang="en-US" altLang="zh-CN"/>
              <a:t>i,  </a:t>
            </a:r>
            <a:r>
              <a:rPr lang="zh-CN" altLang="en-US"/>
              <a:t>则在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r>
              <a:rPr lang="en-US" altLang="zh-CN"/>
              <a:t>+uv</a:t>
            </a:r>
            <a:r>
              <a:rPr lang="zh-CN" altLang="en-US"/>
              <a:t>中给</a:t>
            </a:r>
            <a:r>
              <a:rPr lang="en-US" altLang="zh-CN"/>
              <a:t>uv</a:t>
            </a:r>
            <a:r>
              <a:rPr lang="zh-CN" altLang="en-US"/>
              <a:t>着色</a:t>
            </a:r>
            <a:r>
              <a:rPr lang="en-US" altLang="zh-CN"/>
              <a:t>i,  </a:t>
            </a:r>
            <a:r>
              <a:rPr lang="zh-CN" altLang="en-US"/>
              <a:t>而</a:t>
            </a:r>
            <a:r>
              <a:rPr lang="en-US" altLang="zh-CN"/>
              <a:t>G</a:t>
            </a:r>
            <a:r>
              <a:rPr lang="en-US" altLang="zh-CN" baseline="-25000"/>
              <a:t>1</a:t>
            </a:r>
            <a:r>
              <a:rPr lang="zh-CN" altLang="en-US"/>
              <a:t>其它边</a:t>
            </a:r>
            <a:r>
              <a:rPr lang="en-US" altLang="zh-CN"/>
              <a:t>, </a:t>
            </a:r>
            <a:r>
              <a:rPr lang="zh-CN" altLang="en-US"/>
              <a:t>按</a:t>
            </a:r>
            <a:r>
              <a:rPr lang="ru-RU" altLang="zh-CN"/>
              <a:t>π</a:t>
            </a:r>
            <a:r>
              <a:rPr lang="zh-CN" altLang="en-US">
                <a:latin typeface="宋体" panose="02010600030101010101" pitchFamily="2" charset="-122"/>
              </a:rPr>
              <a:t>方案着色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</a:rPr>
              <a:t>这样得到</a:t>
            </a:r>
            <a:r>
              <a:rPr lang="en-US" altLang="zh-CN"/>
              <a:t>G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l-GR" altLang="zh-CN"/>
              <a:t>Δ</a:t>
            </a:r>
            <a:r>
              <a:rPr lang="zh-CN" altLang="en-US">
                <a:latin typeface="宋体" panose="02010600030101010101" pitchFamily="2" charset="-122"/>
              </a:rPr>
              <a:t>着色方案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/>
              <a:t>: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endParaRPr lang="zh-CN" altLang="el-GR">
              <a:latin typeface="宋体" panose="02010600030101010101" pitchFamily="2" charset="-122"/>
            </a:endParaRPr>
          </a:p>
        </p:txBody>
      </p:sp>
      <p:graphicFrame>
        <p:nvGraphicFramePr>
          <p:cNvPr id="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253141"/>
              </p:ext>
            </p:extLst>
          </p:nvPr>
        </p:nvGraphicFramePr>
        <p:xfrm>
          <a:off x="3900488" y="5856288"/>
          <a:ext cx="11144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9" imgW="660113" imgH="203112" progId="Equation.DSMT4">
                  <p:embed/>
                </p:oleObj>
              </mc:Choice>
              <mc:Fallback>
                <p:oleObj name="Equation" r:id="rId9" imgW="660113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5856288"/>
                        <a:ext cx="1114425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1" grpId="0" animBg="1"/>
      <p:bldP spid="896046" grpId="0"/>
      <p:bldP spid="896047" grpId="0"/>
      <p:bldP spid="29" grpId="0"/>
      <p:bldP spid="30" grpId="0"/>
      <p:bldP spid="31" grpId="0"/>
      <p:bldP spid="3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A8DE62C-5BAB-490B-B4E7-801C7625A1B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7054" name="Text Box 30"/>
          <p:cNvSpPr txBox="1">
            <a:spLocks noChangeArrowheads="1"/>
          </p:cNvSpPr>
          <p:nvPr/>
        </p:nvSpPr>
        <p:spPr bwMode="auto">
          <a:xfrm>
            <a:off x="457200" y="947738"/>
            <a:ext cx="8229600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2 </a:t>
            </a:r>
            <a:r>
              <a:rPr lang="zh-CN" altLang="en-US"/>
              <a:t>如果</a:t>
            </a:r>
            <a:r>
              <a:rPr lang="en-US" altLang="zh-CN"/>
              <a:t>u</a:t>
            </a:r>
            <a:r>
              <a:rPr lang="zh-CN" altLang="en-US"/>
              <a:t>缺色</a:t>
            </a:r>
            <a:r>
              <a:rPr lang="en-US" altLang="zh-CN"/>
              <a:t>i,  </a:t>
            </a:r>
            <a:r>
              <a:rPr lang="zh-CN" altLang="en-US"/>
              <a:t>而</a:t>
            </a:r>
            <a:r>
              <a:rPr lang="en-US" altLang="zh-CN"/>
              <a:t>v</a:t>
            </a:r>
            <a:r>
              <a:rPr lang="zh-CN" altLang="en-US"/>
              <a:t>缺色</a:t>
            </a:r>
            <a:r>
              <a:rPr lang="en-US" altLang="zh-CN"/>
              <a:t>j, </a:t>
            </a:r>
            <a:r>
              <a:rPr lang="zh-CN" altLang="en-US"/>
              <a:t>但不缺色</a:t>
            </a:r>
            <a:r>
              <a:rPr lang="en-US" altLang="zh-CN"/>
              <a:t>i. 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0375" y="1436688"/>
            <a:ext cx="822642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设</a:t>
            </a:r>
            <a:r>
              <a:rPr lang="en-US" altLang="zh-CN" dirty="0" smtClean="0">
                <a:solidFill>
                  <a:srgbClr val="FF0000"/>
                </a:solidFill>
              </a:rPr>
              <a:t>H(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, j)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色边与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色边导出的子图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该图每个分支是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色边和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色边交替出现的路或圈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类似两个匹配对称差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2638425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j)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中包含点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的分支来说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缺色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但不缺色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j)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这说明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H(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j)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的分支是一条路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7200" y="385762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进一步地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我们可以说明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上面的路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不含点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7200" y="431482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含有点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必然是一条长度为偶数的路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P+uv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中的奇圈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是二部图矛盾！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65138" y="5124450"/>
            <a:ext cx="82216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既然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不含点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所以我们可以交换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而不破坏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但交换着色后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均缺色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于是由情形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              □ </a:t>
            </a:r>
            <a:endParaRPr lang="zh-CN" altLang="el-GR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59814"/>
              </p:ext>
            </p:extLst>
          </p:nvPr>
        </p:nvGraphicFramePr>
        <p:xfrm>
          <a:off x="4724400" y="5938838"/>
          <a:ext cx="11144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938838"/>
                        <a:ext cx="1114425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54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65963" y="63468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32058E9-4874-49DC-B3BE-3B2BC7519B3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1000" y="930275"/>
            <a:ext cx="83820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</a:t>
            </a:r>
            <a:r>
              <a:rPr lang="zh-CN" altLang="en-US"/>
              <a:t>在一条路上进行色交换的思想是</a:t>
            </a:r>
            <a:r>
              <a:rPr lang="en-US" altLang="zh-CN"/>
              <a:t>Kempe</a:t>
            </a:r>
            <a:r>
              <a:rPr lang="zh-CN" altLang="en-US"/>
              <a:t>在尝试证明四色定理的时首创的</a:t>
            </a:r>
            <a:r>
              <a:rPr lang="en-US" altLang="zh-CN"/>
              <a:t>. </a:t>
            </a:r>
            <a:r>
              <a:rPr lang="zh-CN" altLang="en-US"/>
              <a:t>虽然</a:t>
            </a:r>
            <a:r>
              <a:rPr lang="en-US" altLang="zh-CN"/>
              <a:t>Kempe</a:t>
            </a:r>
            <a:r>
              <a:rPr lang="zh-CN" altLang="en-US"/>
              <a:t>未能如愿证明四色定理</a:t>
            </a:r>
            <a:r>
              <a:rPr lang="en-US" altLang="zh-CN"/>
              <a:t>(</a:t>
            </a:r>
            <a:r>
              <a:rPr lang="zh-CN" altLang="en-US"/>
              <a:t>证明有误</a:t>
            </a:r>
            <a:r>
              <a:rPr lang="en-US" altLang="zh-CN"/>
              <a:t>),  </a:t>
            </a:r>
            <a:r>
              <a:rPr lang="zh-CN" altLang="en-US"/>
              <a:t>但该方法是图论中非常有用的方法之一</a:t>
            </a:r>
            <a:r>
              <a:rPr lang="en-US" altLang="zh-CN"/>
              <a:t>. 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2171700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2B51AA"/>
                </a:solidFill>
              </a:rPr>
              <a:t>2</a:t>
            </a:r>
            <a:r>
              <a:rPr lang="zh-CN" altLang="en-US" sz="2800" dirty="0">
                <a:solidFill>
                  <a:srgbClr val="2B51AA"/>
                </a:solidFill>
              </a:rPr>
              <a:t>    一般简单图的边色数</a:t>
            </a:r>
          </a:p>
        </p:txBody>
      </p:sp>
      <p:grpSp>
        <p:nvGrpSpPr>
          <p:cNvPr id="33" name="Group 59"/>
          <p:cNvGrpSpPr>
            <a:grpSpLocks/>
          </p:cNvGrpSpPr>
          <p:nvPr/>
        </p:nvGrpSpPr>
        <p:grpSpPr bwMode="auto">
          <a:xfrm>
            <a:off x="4633913" y="4125913"/>
            <a:ext cx="4038600" cy="2495550"/>
            <a:chOff x="2928" y="1920"/>
            <a:chExt cx="2544" cy="1572"/>
          </a:xfrm>
        </p:grpSpPr>
        <p:sp>
          <p:nvSpPr>
            <p:cNvPr id="16392" name="Line 37"/>
            <p:cNvSpPr>
              <a:spLocks noChangeShapeType="1"/>
            </p:cNvSpPr>
            <p:nvPr/>
          </p:nvSpPr>
          <p:spPr bwMode="auto">
            <a:xfrm flipH="1">
              <a:off x="3312" y="2160"/>
              <a:ext cx="672" cy="38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3" name="Line 38"/>
            <p:cNvSpPr>
              <a:spLocks noChangeShapeType="1"/>
            </p:cNvSpPr>
            <p:nvPr/>
          </p:nvSpPr>
          <p:spPr bwMode="auto">
            <a:xfrm flipH="1">
              <a:off x="3552" y="2160"/>
              <a:ext cx="432" cy="576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4" name="Line 39"/>
            <p:cNvSpPr>
              <a:spLocks noChangeShapeType="1"/>
            </p:cNvSpPr>
            <p:nvPr/>
          </p:nvSpPr>
          <p:spPr bwMode="auto">
            <a:xfrm>
              <a:off x="4320" y="2400"/>
              <a:ext cx="624" cy="14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5" name="Line 40"/>
            <p:cNvSpPr>
              <a:spLocks noChangeShapeType="1"/>
            </p:cNvSpPr>
            <p:nvPr/>
          </p:nvSpPr>
          <p:spPr bwMode="auto">
            <a:xfrm>
              <a:off x="4320" y="2400"/>
              <a:ext cx="96" cy="38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6" name="Line 41"/>
            <p:cNvSpPr>
              <a:spLocks noChangeShapeType="1"/>
            </p:cNvSpPr>
            <p:nvPr/>
          </p:nvSpPr>
          <p:spPr bwMode="auto">
            <a:xfrm flipH="1">
              <a:off x="3888" y="2160"/>
              <a:ext cx="96" cy="62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7" name="Line 42"/>
            <p:cNvSpPr>
              <a:spLocks noChangeShapeType="1"/>
            </p:cNvSpPr>
            <p:nvPr/>
          </p:nvSpPr>
          <p:spPr bwMode="auto">
            <a:xfrm flipV="1">
              <a:off x="3696" y="2640"/>
              <a:ext cx="144" cy="96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8" name="Line 43"/>
            <p:cNvSpPr>
              <a:spLocks noChangeShapeType="1"/>
            </p:cNvSpPr>
            <p:nvPr/>
          </p:nvSpPr>
          <p:spPr bwMode="auto">
            <a:xfrm flipH="1">
              <a:off x="4560" y="2592"/>
              <a:ext cx="144" cy="144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9" name="Text Box 44"/>
            <p:cNvSpPr txBox="1">
              <a:spLocks noChangeArrowheads="1"/>
            </p:cNvSpPr>
            <p:nvPr/>
          </p:nvSpPr>
          <p:spPr bwMode="auto">
            <a:xfrm>
              <a:off x="3600" y="3259"/>
              <a:ext cx="134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正常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k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边着色图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400" name="Text Box 45"/>
            <p:cNvSpPr txBox="1">
              <a:spLocks noChangeArrowheads="1"/>
            </p:cNvSpPr>
            <p:nvPr/>
          </p:nvSpPr>
          <p:spPr bwMode="auto">
            <a:xfrm>
              <a:off x="3095" y="240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401" name="Text Box 46"/>
            <p:cNvSpPr txBox="1">
              <a:spLocks noChangeArrowheads="1"/>
            </p:cNvSpPr>
            <p:nvPr/>
          </p:nvSpPr>
          <p:spPr bwMode="auto">
            <a:xfrm>
              <a:off x="4311" y="2167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2" name="Text Box 47"/>
            <p:cNvSpPr txBox="1">
              <a:spLocks noChangeArrowheads="1"/>
            </p:cNvSpPr>
            <p:nvPr/>
          </p:nvSpPr>
          <p:spPr bwMode="auto">
            <a:xfrm>
              <a:off x="3950" y="1934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403" name="Text Box 48"/>
            <p:cNvSpPr txBox="1">
              <a:spLocks noChangeArrowheads="1"/>
            </p:cNvSpPr>
            <p:nvPr/>
          </p:nvSpPr>
          <p:spPr bwMode="auto">
            <a:xfrm>
              <a:off x="3408" y="268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6404" name="Text Box 49"/>
            <p:cNvSpPr txBox="1">
              <a:spLocks noChangeArrowheads="1"/>
            </p:cNvSpPr>
            <p:nvPr/>
          </p:nvSpPr>
          <p:spPr bwMode="auto">
            <a:xfrm>
              <a:off x="3783" y="276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k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5" name="Oval 50"/>
            <p:cNvSpPr>
              <a:spLocks noChangeArrowheads="1"/>
            </p:cNvSpPr>
            <p:nvPr/>
          </p:nvSpPr>
          <p:spPr bwMode="auto">
            <a:xfrm>
              <a:off x="2928" y="1920"/>
              <a:ext cx="2544" cy="1296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7200" y="4079875"/>
            <a:ext cx="4038600" cy="2541588"/>
            <a:chOff x="457200" y="3276601"/>
            <a:chExt cx="4038600" cy="2541588"/>
          </a:xfrm>
        </p:grpSpPr>
        <p:grpSp>
          <p:nvGrpSpPr>
            <p:cNvPr id="15369" name="Group 60"/>
            <p:cNvGrpSpPr>
              <a:grpSpLocks/>
            </p:cNvGrpSpPr>
            <p:nvPr/>
          </p:nvGrpSpPr>
          <p:grpSpPr bwMode="auto">
            <a:xfrm>
              <a:off x="457200" y="3276601"/>
              <a:ext cx="4038600" cy="2541588"/>
              <a:chOff x="240" y="1872"/>
              <a:chExt cx="2544" cy="1601"/>
            </a:xfrm>
          </p:grpSpPr>
          <p:sp>
            <p:nvSpPr>
              <p:cNvPr id="16407" name="Oval 27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2544" cy="1296"/>
              </a:xfrm>
              <a:prstGeom prst="ellips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5372" name="Group 58"/>
              <p:cNvGrpSpPr>
                <a:grpSpLocks/>
              </p:cNvGrpSpPr>
              <p:nvPr/>
            </p:nvGrpSpPr>
            <p:grpSpPr bwMode="auto">
              <a:xfrm>
                <a:off x="316" y="1907"/>
                <a:ext cx="1940" cy="1566"/>
                <a:chOff x="316" y="1907"/>
                <a:chExt cx="1940" cy="1566"/>
              </a:xfrm>
            </p:grpSpPr>
            <p:sp>
              <p:nvSpPr>
                <p:cNvPr id="1640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24" y="2160"/>
                  <a:ext cx="672" cy="38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864" y="2160"/>
                  <a:ext cx="432" cy="576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1" name="Line 15"/>
                <p:cNvSpPr>
                  <a:spLocks noChangeShapeType="1"/>
                </p:cNvSpPr>
                <p:nvPr/>
              </p:nvSpPr>
              <p:spPr bwMode="auto">
                <a:xfrm>
                  <a:off x="1632" y="2400"/>
                  <a:ext cx="624" cy="14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2" name="Line 16"/>
                <p:cNvSpPr>
                  <a:spLocks noChangeShapeType="1"/>
                </p:cNvSpPr>
                <p:nvPr/>
              </p:nvSpPr>
              <p:spPr bwMode="auto">
                <a:xfrm>
                  <a:off x="1632" y="2400"/>
                  <a:ext cx="96" cy="38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00" y="2160"/>
                  <a:ext cx="96" cy="62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008" y="2640"/>
                  <a:ext cx="144" cy="96"/>
                </a:xfrm>
                <a:prstGeom prst="line">
                  <a:avLst/>
                </a:prstGeom>
                <a:noFill/>
                <a:ln w="38100" cap="rnd">
                  <a:solidFill>
                    <a:srgbClr val="810080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872" y="2640"/>
                  <a:ext cx="192" cy="96"/>
                </a:xfrm>
                <a:prstGeom prst="line">
                  <a:avLst/>
                </a:prstGeom>
                <a:noFill/>
                <a:ln w="38100" cap="rnd">
                  <a:solidFill>
                    <a:srgbClr val="810080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3240"/>
                  <a:ext cx="1200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正常</a:t>
                  </a: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k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边着色图</a:t>
                  </a: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G</a:t>
                  </a:r>
                </a:p>
              </p:txBody>
            </p:sp>
            <p:sp>
              <p:nvSpPr>
                <p:cNvPr id="164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16" y="2557"/>
                  <a:ext cx="56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r>
                    <a:rPr lang="zh-CN" altLang="en-US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缺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色</a:t>
                  </a:r>
                  <a:endParaRPr lang="zh-CN" altLang="en-US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24" y="1907"/>
                  <a:ext cx="5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zh-CN" altLang="en-US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缺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色</a:t>
                  </a:r>
                  <a:endParaRPr lang="zh-CN" altLang="en-US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2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2" y="2764"/>
                  <a:ext cx="55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r>
                    <a:rPr lang="zh-CN" altLang="en-US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缺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色</a:t>
                  </a:r>
                  <a:endParaRPr lang="zh-CN" altLang="en-US" sz="18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42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09" y="2811"/>
                  <a:ext cx="57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dirty="0" err="1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dirty="0" err="1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d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缺</a:t>
                  </a:r>
                  <a:r>
                    <a:rPr lang="zh-CN" altLang="en-US" sz="1800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色</a:t>
                  </a:r>
                  <a:endPara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2386013" y="3716339"/>
              <a:ext cx="9207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缺色</a:t>
              </a:r>
              <a:endParaRPr lang="zh-CN" altLang="en-US" sz="1800" baseline="-25000" dirty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81000" y="2719388"/>
            <a:ext cx="83820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引理</a:t>
            </a:r>
            <a:r>
              <a:rPr lang="zh-CN" altLang="en-US" dirty="0" smtClean="0">
                <a:cs typeface="Times New Roman" panose="02020603050405020304" pitchFamily="18" charset="0"/>
              </a:rPr>
              <a:t> 设</a:t>
            </a:r>
            <a:r>
              <a:rPr lang="en-US" altLang="zh-CN" dirty="0" smtClean="0"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cs typeface="Times New Roman" panose="02020603050405020304" pitchFamily="18" charset="0"/>
              </a:rPr>
              <a:t>是简单图</a:t>
            </a:r>
            <a:r>
              <a:rPr lang="en-US" altLang="zh-CN" dirty="0" smtClean="0">
                <a:cs typeface="Times New Roman" panose="02020603050405020304" pitchFamily="18" charset="0"/>
              </a:rPr>
              <a:t>, x</a:t>
            </a:r>
            <a:r>
              <a:rPr lang="zh-CN" altLang="en-US" dirty="0" smtClean="0"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cs typeface="Times New Roman" panose="02020603050405020304" pitchFamily="18" charset="0"/>
              </a:rPr>
              <a:t>中两个不相邻的点</a:t>
            </a:r>
            <a:r>
              <a:rPr lang="en-US" altLang="zh-CN" dirty="0" smtClean="0">
                <a:cs typeface="Times New Roman" panose="02020603050405020304" pitchFamily="18" charset="0"/>
              </a:rPr>
              <a:t>, </a:t>
            </a:r>
            <a:r>
              <a:rPr lang="ru-RU" altLang="zh-CN" dirty="0" smtClean="0"/>
              <a:t>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的一个正常</a:t>
            </a:r>
            <a:r>
              <a:rPr lang="en-US" altLang="zh-CN" dirty="0" smtClean="0"/>
              <a:t>k</a:t>
            </a:r>
            <a:r>
              <a:rPr lang="zh-CN" altLang="en-US" dirty="0" smtClean="0"/>
              <a:t>边着色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若对该着色</a:t>
            </a:r>
            <a:r>
              <a:rPr lang="ru-RU" altLang="zh-CN" dirty="0" smtClean="0"/>
              <a:t>π</a:t>
            </a:r>
            <a:r>
              <a:rPr lang="en-US" altLang="zh-CN" dirty="0" smtClean="0"/>
              <a:t>, x, y</a:t>
            </a:r>
            <a:r>
              <a:rPr lang="zh-CN" altLang="en-US" dirty="0" smtClean="0"/>
              <a:t>以及与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相邻点均至少缺少一种颜色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G+xy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边可着色的</a:t>
            </a:r>
            <a:r>
              <a:rPr lang="en-US" altLang="zh-CN" dirty="0" smtClean="0"/>
              <a:t>.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>
            <a:off x="6310313" y="4506913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FEC9508-6A68-4364-80D6-7AF5C429F0B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381000" y="973138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Vizing</a:t>
            </a:r>
            <a:r>
              <a:rPr lang="en-US" altLang="zh-CN" dirty="0" smtClean="0"/>
              <a:t>[1964], Gupta[1966])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ru-RU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001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689"/>
              </p:ext>
            </p:extLst>
          </p:nvPr>
        </p:nvGraphicFramePr>
        <p:xfrm>
          <a:off x="2382838" y="1495425"/>
          <a:ext cx="335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" imgW="1562100" imgH="215900" progId="Equation.DSMT4">
                  <p:embed/>
                </p:oleObj>
              </mc:Choice>
              <mc:Fallback>
                <p:oleObj name="Equation" r:id="rId3" imgW="1562100" imgH="2159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495425"/>
                        <a:ext cx="3352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37" name="Text Box 41"/>
          <p:cNvSpPr txBox="1">
            <a:spLocks noChangeArrowheads="1"/>
          </p:cNvSpPr>
          <p:nvPr/>
        </p:nvSpPr>
        <p:spPr bwMode="auto">
          <a:xfrm>
            <a:off x="381000" y="196056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只需要证明                       即可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01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10146"/>
              </p:ext>
            </p:extLst>
          </p:nvPr>
        </p:nvGraphicFramePr>
        <p:xfrm>
          <a:off x="2803525" y="2016125"/>
          <a:ext cx="1717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016125"/>
                        <a:ext cx="1717675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39" name="Text Box 43"/>
          <p:cNvSpPr txBox="1">
            <a:spLocks noChangeArrowheads="1"/>
          </p:cNvSpPr>
          <p:nvPr/>
        </p:nvSpPr>
        <p:spPr bwMode="auto">
          <a:xfrm>
            <a:off x="381000" y="24526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的边数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作数学归纳证明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00140" name="Text Box 44"/>
          <p:cNvSpPr txBox="1">
            <a:spLocks noChangeArrowheads="1"/>
          </p:cNvSpPr>
          <p:nvPr/>
        </p:nvSpPr>
        <p:spPr bwMode="auto">
          <a:xfrm>
            <a:off x="381000" y="293846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01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86497"/>
              </p:ext>
            </p:extLst>
          </p:nvPr>
        </p:nvGraphicFramePr>
        <p:xfrm>
          <a:off x="2830513" y="2998788"/>
          <a:ext cx="19351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7" imgW="901309" imgH="203112" progId="Equation.DSMT4">
                  <p:embed/>
                </p:oleObj>
              </mc:Choice>
              <mc:Fallback>
                <p:oleObj name="Equation" r:id="rId7" imgW="901309" imgH="203112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998788"/>
                        <a:ext cx="1935162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42" name="Text Box 46"/>
          <p:cNvSpPr txBox="1">
            <a:spLocks noChangeArrowheads="1"/>
          </p:cNvSpPr>
          <p:nvPr/>
        </p:nvSpPr>
        <p:spPr bwMode="auto">
          <a:xfrm>
            <a:off x="381000" y="3455988"/>
            <a:ext cx="7924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设当边数少于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下面考虑边数为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00143" name="Text Box 47"/>
          <p:cNvSpPr txBox="1">
            <a:spLocks noChangeArrowheads="1"/>
          </p:cNvSpPr>
          <p:nvPr/>
        </p:nvSpPr>
        <p:spPr bwMode="auto">
          <a:xfrm>
            <a:off x="381000" y="42814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xy∈E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xy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0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91718"/>
              </p:ext>
            </p:extLst>
          </p:nvPr>
        </p:nvGraphicFramePr>
        <p:xfrm>
          <a:off x="2209800" y="4808538"/>
          <a:ext cx="36512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9" imgW="1701800" imgH="215900" progId="Equation.DSMT4">
                  <p:embed/>
                </p:oleObj>
              </mc:Choice>
              <mc:Fallback>
                <p:oleObj name="Equation" r:id="rId9" imgW="1701800" imgH="2159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8538"/>
                        <a:ext cx="3651250" cy="379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5226050"/>
            <a:ext cx="8226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正常边作色</a:t>
            </a:r>
            <a:r>
              <a:rPr lang="ru-RU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的每个顶点都至少缺少一种颜色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根据引理知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+xy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                                 □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68492"/>
              </p:ext>
            </p:extLst>
          </p:nvPr>
        </p:nvGraphicFramePr>
        <p:xfrm>
          <a:off x="1589088" y="6029325"/>
          <a:ext cx="22082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1" imgW="1028254" imgH="203112" progId="Equation.DSMT4">
                  <p:embed/>
                </p:oleObj>
              </mc:Choice>
              <mc:Fallback>
                <p:oleObj name="Equation" r:id="rId11" imgW="102825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6029325"/>
                        <a:ext cx="2208212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/>
      <p:bldP spid="900137" grpId="0"/>
      <p:bldP spid="900139" grpId="0"/>
      <p:bldP spid="900140" grpId="0"/>
      <p:bldP spid="900142" grpId="0"/>
      <p:bldP spid="90014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71FE66F-612F-4BC1-A2BE-9B8FA58ED84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81000" y="1046163"/>
            <a:ext cx="82296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 </a:t>
            </a:r>
            <a:r>
              <a:rPr lang="en-US" altLang="zh-CN"/>
              <a:t>(1) </a:t>
            </a:r>
            <a:r>
              <a:rPr lang="zh-CN" altLang="en-US"/>
              <a:t>将                          的简单图称为第一类图</a:t>
            </a:r>
            <a:r>
              <a:rPr lang="en-US" altLang="zh-CN"/>
              <a:t>(class one); </a:t>
            </a:r>
            <a:endParaRPr lang="zh-CN" altLang="el-GR"/>
          </a:p>
        </p:txBody>
      </p: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381000" y="2582863"/>
            <a:ext cx="82296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1937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年出生于基辅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1954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年开始在托木斯克大学学习数学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1959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年大学毕业保送到莫斯科斯特克罗夫研究所攻读博士学位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研究函数逼近论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但这不是他的兴趣所在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因此没有获得学位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1966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年在季科夫的指导下获得博士学位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1550988"/>
            <a:ext cx="82296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     将                               的简单图称为第二类图</a:t>
            </a:r>
            <a:r>
              <a:rPr lang="en-US" altLang="zh-CN" dirty="0"/>
              <a:t>(class two). </a:t>
            </a:r>
            <a:r>
              <a:rPr lang="zh-CN" altLang="en-US" dirty="0"/>
              <a:t>  </a:t>
            </a:r>
            <a:endParaRPr lang="zh-CN" altLang="el-GR" dirty="0">
              <a:latin typeface="宋体" panose="02010600030101010101" pitchFamily="2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46318"/>
              </p:ext>
            </p:extLst>
          </p:nvPr>
        </p:nvGraphicFramePr>
        <p:xfrm>
          <a:off x="1647825" y="1611313"/>
          <a:ext cx="2262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611313"/>
                        <a:ext cx="2262188" cy="35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253961"/>
              </p:ext>
            </p:extLst>
          </p:nvPr>
        </p:nvGraphicFramePr>
        <p:xfrm>
          <a:off x="1647825" y="1100138"/>
          <a:ext cx="1881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876300" imgH="203200" progId="Equation.DSMT4">
                  <p:embed/>
                </p:oleObj>
              </mc:Choice>
              <mc:Fallback>
                <p:oleObj name="Equation" r:id="rId5" imgW="8763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00138"/>
                        <a:ext cx="1881188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1000" y="4219575"/>
            <a:ext cx="8229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在攻读博士学位期间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得到了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他当时把论文投向一家非常著名的杂志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但由于审稿人认为问题本身没有意义而遭到拒绝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后来在另外一家地方杂志发表时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Diskret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Analiz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定理早已出名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763" y="2055813"/>
            <a:ext cx="8224837" cy="4603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意外的是</a:t>
            </a:r>
            <a:r>
              <a:rPr lang="en-US" altLang="zh-CN"/>
              <a:t>,  </a:t>
            </a:r>
            <a:r>
              <a:rPr lang="zh-CN" altLang="en-US"/>
              <a:t>确定一般图是否第一类的问题是</a:t>
            </a:r>
            <a:r>
              <a:rPr lang="en-US" altLang="zh-CN"/>
              <a:t>NP-</a:t>
            </a:r>
            <a:r>
              <a:rPr lang="zh-CN" altLang="en-US"/>
              <a:t>完全的</a:t>
            </a:r>
            <a:r>
              <a:rPr lang="en-US" altLang="zh-CN"/>
              <a:t>. </a:t>
            </a:r>
            <a:r>
              <a:rPr lang="zh-CN" altLang="en-US"/>
              <a:t>    </a:t>
            </a:r>
            <a:endParaRPr lang="zh-CN" altLang="el-GR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7" grpId="0" animBg="1"/>
      <p:bldP spid="901129" grpId="0"/>
      <p:bldP spid="9" grpId="0" animBg="1"/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67E9A42-57EE-46BB-A5C3-CE2868CB77D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3171" name="Text Box 3"/>
          <p:cNvSpPr txBox="1">
            <a:spLocks noChangeArrowheads="1"/>
          </p:cNvSpPr>
          <p:nvPr/>
        </p:nvSpPr>
        <p:spPr bwMode="auto">
          <a:xfrm>
            <a:off x="304800" y="2398713"/>
            <a:ext cx="838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  <a:sym typeface="Wingdings" panose="05000000000000000000" pitchFamily="2" charset="2"/>
              </a:rPr>
              <a:t>: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若简单图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恰有一个最大度点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的一个邻点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=G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04356"/>
              </p:ext>
            </p:extLst>
          </p:nvPr>
        </p:nvGraphicFramePr>
        <p:xfrm>
          <a:off x="2600325" y="3711575"/>
          <a:ext cx="39528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1841500" imgH="228600" progId="Equation.DSMT4">
                  <p:embed/>
                </p:oleObj>
              </mc:Choice>
              <mc:Fallback>
                <p:oleObj name="Equation" r:id="rId3" imgW="1841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711575"/>
                        <a:ext cx="3952875" cy="401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5" name="Text Box 7"/>
          <p:cNvSpPr txBox="1">
            <a:spLocks noChangeArrowheads="1"/>
          </p:cNvSpPr>
          <p:nvPr/>
        </p:nvSpPr>
        <p:spPr bwMode="auto">
          <a:xfrm>
            <a:off x="304800" y="324167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-1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03176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8382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的每个顶点都至少缺少一种颜色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所以由引理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+uv=G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3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93493"/>
              </p:ext>
            </p:extLst>
          </p:nvPr>
        </p:nvGraphicFramePr>
        <p:xfrm>
          <a:off x="3552825" y="4943475"/>
          <a:ext cx="1881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" imgW="876300" imgH="203200" progId="Equation.DSMT4">
                  <p:embed/>
                </p:oleObj>
              </mc:Choice>
              <mc:Fallback>
                <p:oleObj name="Equation" r:id="rId5" imgW="8763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943475"/>
                        <a:ext cx="1881188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8" name="Text Box 10"/>
          <p:cNvSpPr txBox="1">
            <a:spLocks noChangeArrowheads="1"/>
          </p:cNvSpPr>
          <p:nvPr/>
        </p:nvSpPr>
        <p:spPr bwMode="auto">
          <a:xfrm>
            <a:off x="300038" y="53530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若简单图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恰有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个邻接的最大度点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=G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04800" y="5791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3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98838"/>
              </p:ext>
            </p:extLst>
          </p:nvPr>
        </p:nvGraphicFramePr>
        <p:xfrm>
          <a:off x="2362200" y="6286500"/>
          <a:ext cx="39528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7" imgW="1841500" imgH="228600" progId="Equation.DSMT4">
                  <p:embed/>
                </p:oleObj>
              </mc:Choice>
              <mc:Fallback>
                <p:oleObj name="Equation" r:id="rId7" imgW="1841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86500"/>
                        <a:ext cx="3952875" cy="401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0038" y="928688"/>
            <a:ext cx="8386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三类特殊简单图的边色数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0038" y="1531938"/>
            <a:ext cx="8386762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是简单图且</a:t>
            </a:r>
            <a:r>
              <a:rPr lang="el-GR" altLang="zh-CN" dirty="0" smtClean="0"/>
              <a:t>Δ</a:t>
            </a:r>
            <a:r>
              <a:rPr lang="en-US" altLang="zh-CN" dirty="0" smtClean="0"/>
              <a:t>(G)&gt;0</a:t>
            </a:r>
            <a:r>
              <a:rPr lang="en-US" altLang="zh-CN" dirty="0" smtClean="0">
                <a:latin typeface="+mn-lt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n-US" altLang="zh-CN" dirty="0" smtClean="0"/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中只有一个最大度点或恰有两个相邻的最大度点</a:t>
            </a:r>
            <a:r>
              <a:rPr lang="en-US" altLang="zh-CN" dirty="0" smtClean="0"/>
              <a:t>, 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  <a:r>
              <a:rPr lang="en-US" altLang="zh-CN" dirty="0" smtClean="0">
                <a:latin typeface="宋体" panose="02010600030101010101" pitchFamily="2" charset="-122"/>
              </a:rPr>
              <a:t>: </a:t>
            </a:r>
            <a:endParaRPr lang="zh-CN" altLang="el-GR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864385"/>
              </p:ext>
            </p:extLst>
          </p:nvPr>
        </p:nvGraphicFramePr>
        <p:xfrm>
          <a:off x="4114800" y="1941473"/>
          <a:ext cx="1990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41473"/>
                        <a:ext cx="1990725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3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/>
      <p:bldP spid="903175" grpId="0"/>
      <p:bldP spid="903176" grpId="0"/>
      <p:bldP spid="903178" grpId="0"/>
      <p:bldP spid="903179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1B0AA07-A5D1-4B01-8B84-690BEF2D089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4197" name="Text Box 5"/>
          <p:cNvSpPr txBox="1">
            <a:spLocks noChangeArrowheads="1"/>
          </p:cNvSpPr>
          <p:nvPr/>
        </p:nvSpPr>
        <p:spPr bwMode="auto">
          <a:xfrm>
            <a:off x="304800" y="981075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的每个顶点都至少缺少一种颜色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所以由引理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+uv=G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                                          □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87065"/>
              </p:ext>
            </p:extLst>
          </p:nvPr>
        </p:nvGraphicFramePr>
        <p:xfrm>
          <a:off x="887413" y="1771650"/>
          <a:ext cx="18811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" imgW="876300" imgH="203200" progId="Equation.DSMT4">
                  <p:embed/>
                </p:oleObj>
              </mc:Choice>
              <mc:Fallback>
                <p:oleObj name="Equation" r:id="rId3" imgW="876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771650"/>
                        <a:ext cx="1881187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02" name="Text Box 10"/>
          <p:cNvSpPr txBox="1">
            <a:spLocks noChangeArrowheads="1"/>
          </p:cNvSpPr>
          <p:nvPr/>
        </p:nvSpPr>
        <p:spPr bwMode="auto">
          <a:xfrm>
            <a:off x="304800" y="225425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确定下图的边色数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04237" name="Group 45"/>
          <p:cNvGrpSpPr>
            <a:grpSpLocks/>
          </p:cNvGrpSpPr>
          <p:nvPr/>
        </p:nvGrpSpPr>
        <p:grpSpPr bwMode="auto">
          <a:xfrm>
            <a:off x="1309688" y="3340100"/>
            <a:ext cx="1333500" cy="1436688"/>
            <a:chOff x="816" y="1824"/>
            <a:chExt cx="840" cy="905"/>
          </a:xfrm>
        </p:grpSpPr>
        <p:grpSp>
          <p:nvGrpSpPr>
            <p:cNvPr id="19501" name="Group 41"/>
            <p:cNvGrpSpPr>
              <a:grpSpLocks/>
            </p:cNvGrpSpPr>
            <p:nvPr/>
          </p:nvGrpSpPr>
          <p:grpSpPr bwMode="auto">
            <a:xfrm>
              <a:off x="816" y="1824"/>
              <a:ext cx="840" cy="563"/>
              <a:chOff x="720" y="1824"/>
              <a:chExt cx="840" cy="563"/>
            </a:xfrm>
          </p:grpSpPr>
          <p:sp>
            <p:nvSpPr>
              <p:cNvPr id="20527" name="Line 12"/>
              <p:cNvSpPr>
                <a:spLocks noChangeShapeType="1"/>
              </p:cNvSpPr>
              <p:nvPr/>
            </p:nvSpPr>
            <p:spPr bwMode="auto">
              <a:xfrm flipV="1">
                <a:off x="720" y="1824"/>
                <a:ext cx="420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8" name="Line 13"/>
              <p:cNvSpPr>
                <a:spLocks noChangeShapeType="1"/>
              </p:cNvSpPr>
              <p:nvPr/>
            </p:nvSpPr>
            <p:spPr bwMode="auto">
              <a:xfrm>
                <a:off x="1056" y="2387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9" name="Line 14"/>
              <p:cNvSpPr>
                <a:spLocks noChangeShapeType="1"/>
              </p:cNvSpPr>
              <p:nvPr/>
            </p:nvSpPr>
            <p:spPr bwMode="auto">
              <a:xfrm flipH="1">
                <a:off x="1350" y="207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0" name="Line 15"/>
              <p:cNvSpPr>
                <a:spLocks noChangeShapeType="1"/>
              </p:cNvSpPr>
              <p:nvPr/>
            </p:nvSpPr>
            <p:spPr bwMode="auto">
              <a:xfrm>
                <a:off x="1140" y="1824"/>
                <a:ext cx="210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1" name="Line 16"/>
              <p:cNvSpPr>
                <a:spLocks noChangeShapeType="1"/>
              </p:cNvSpPr>
              <p:nvPr/>
            </p:nvSpPr>
            <p:spPr bwMode="auto">
              <a:xfrm>
                <a:off x="720" y="2074"/>
                <a:ext cx="336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2" name="Line 17"/>
              <p:cNvSpPr>
                <a:spLocks noChangeShapeType="1"/>
              </p:cNvSpPr>
              <p:nvPr/>
            </p:nvSpPr>
            <p:spPr bwMode="auto">
              <a:xfrm>
                <a:off x="1140" y="1824"/>
                <a:ext cx="420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3" name="Line 18"/>
              <p:cNvSpPr>
                <a:spLocks noChangeShapeType="1"/>
              </p:cNvSpPr>
              <p:nvPr/>
            </p:nvSpPr>
            <p:spPr bwMode="auto">
              <a:xfrm flipV="1">
                <a:off x="1266" y="2074"/>
                <a:ext cx="294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4" name="Line 19"/>
              <p:cNvSpPr>
                <a:spLocks noChangeShapeType="1"/>
              </p:cNvSpPr>
              <p:nvPr/>
            </p:nvSpPr>
            <p:spPr bwMode="auto">
              <a:xfrm flipH="1">
                <a:off x="929" y="1824"/>
                <a:ext cx="210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5" name="Line 20"/>
              <p:cNvSpPr>
                <a:spLocks noChangeShapeType="1"/>
              </p:cNvSpPr>
              <p:nvPr/>
            </p:nvSpPr>
            <p:spPr bwMode="auto">
              <a:xfrm flipV="1">
                <a:off x="1266" y="2074"/>
                <a:ext cx="84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6" name="Line 21"/>
              <p:cNvSpPr>
                <a:spLocks noChangeShapeType="1"/>
              </p:cNvSpPr>
              <p:nvPr/>
            </p:nvSpPr>
            <p:spPr bwMode="auto">
              <a:xfrm>
                <a:off x="930" y="2074"/>
                <a:ext cx="126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37" name="Line 22"/>
              <p:cNvSpPr>
                <a:spLocks noChangeShapeType="1"/>
              </p:cNvSpPr>
              <p:nvPr/>
            </p:nvSpPr>
            <p:spPr bwMode="auto">
              <a:xfrm flipH="1">
                <a:off x="720" y="207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526" name="Text Box 43"/>
            <p:cNvSpPr txBox="1">
              <a:spLocks noChangeArrowheads="1"/>
            </p:cNvSpPr>
            <p:nvPr/>
          </p:nvSpPr>
          <p:spPr bwMode="auto">
            <a:xfrm>
              <a:off x="1117" y="2496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04238" name="Group 46"/>
          <p:cNvGrpSpPr>
            <a:grpSpLocks/>
          </p:cNvGrpSpPr>
          <p:nvPr/>
        </p:nvGrpSpPr>
        <p:grpSpPr bwMode="auto">
          <a:xfrm>
            <a:off x="3505200" y="3114675"/>
            <a:ext cx="1466850" cy="1665288"/>
            <a:chOff x="2208" y="1776"/>
            <a:chExt cx="924" cy="1049"/>
          </a:xfrm>
        </p:grpSpPr>
        <p:grpSp>
          <p:nvGrpSpPr>
            <p:cNvPr id="19482" name="Group 42"/>
            <p:cNvGrpSpPr>
              <a:grpSpLocks/>
            </p:cNvGrpSpPr>
            <p:nvPr/>
          </p:nvGrpSpPr>
          <p:grpSpPr bwMode="auto">
            <a:xfrm>
              <a:off x="2208" y="1776"/>
              <a:ext cx="924" cy="750"/>
              <a:chOff x="2208" y="1776"/>
              <a:chExt cx="924" cy="750"/>
            </a:xfrm>
          </p:grpSpPr>
          <p:sp>
            <p:nvSpPr>
              <p:cNvPr id="20508" name="Line 24"/>
              <p:cNvSpPr>
                <a:spLocks noChangeShapeType="1"/>
              </p:cNvSpPr>
              <p:nvPr/>
            </p:nvSpPr>
            <p:spPr bwMode="auto">
              <a:xfrm flipV="1">
                <a:off x="2376" y="1777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9" name="Line 25"/>
              <p:cNvSpPr>
                <a:spLocks noChangeShapeType="1"/>
              </p:cNvSpPr>
              <p:nvPr/>
            </p:nvSpPr>
            <p:spPr bwMode="auto">
              <a:xfrm>
                <a:off x="2376" y="2152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0" name="Line 26"/>
              <p:cNvSpPr>
                <a:spLocks noChangeShapeType="1"/>
              </p:cNvSpPr>
              <p:nvPr/>
            </p:nvSpPr>
            <p:spPr bwMode="auto">
              <a:xfrm flipH="1">
                <a:off x="2376" y="1963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1" name="Line 27"/>
              <p:cNvSpPr>
                <a:spLocks noChangeShapeType="1"/>
              </p:cNvSpPr>
              <p:nvPr/>
            </p:nvSpPr>
            <p:spPr bwMode="auto">
              <a:xfrm flipV="1">
                <a:off x="2376" y="2150"/>
                <a:ext cx="378" cy="3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2" name="Line 28"/>
              <p:cNvSpPr>
                <a:spLocks noChangeShapeType="1"/>
              </p:cNvSpPr>
              <p:nvPr/>
            </p:nvSpPr>
            <p:spPr bwMode="auto">
              <a:xfrm>
                <a:off x="2376" y="1776"/>
                <a:ext cx="0" cy="7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3" name="Line 29"/>
              <p:cNvSpPr>
                <a:spLocks noChangeShapeType="1"/>
              </p:cNvSpPr>
              <p:nvPr/>
            </p:nvSpPr>
            <p:spPr bwMode="auto">
              <a:xfrm>
                <a:off x="2376" y="1776"/>
                <a:ext cx="378" cy="56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4" name="Line 30"/>
              <p:cNvSpPr>
                <a:spLocks noChangeShapeType="1"/>
              </p:cNvSpPr>
              <p:nvPr/>
            </p:nvSpPr>
            <p:spPr bwMode="auto">
              <a:xfrm flipV="1">
                <a:off x="2376" y="1776"/>
                <a:ext cx="378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5" name="Line 31"/>
              <p:cNvSpPr>
                <a:spLocks noChangeShapeType="1"/>
              </p:cNvSpPr>
              <p:nvPr/>
            </p:nvSpPr>
            <p:spPr bwMode="auto">
              <a:xfrm>
                <a:off x="2376" y="2338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6" name="Line 32"/>
              <p:cNvSpPr>
                <a:spLocks noChangeShapeType="1"/>
              </p:cNvSpPr>
              <p:nvPr/>
            </p:nvSpPr>
            <p:spPr bwMode="auto">
              <a:xfrm>
                <a:off x="2754" y="2152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7" name="Line 33"/>
              <p:cNvSpPr>
                <a:spLocks noChangeShapeType="1"/>
              </p:cNvSpPr>
              <p:nvPr/>
            </p:nvSpPr>
            <p:spPr bwMode="auto">
              <a:xfrm flipV="1">
                <a:off x="2376" y="2526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8" name="Line 34"/>
              <p:cNvSpPr>
                <a:spLocks noChangeShapeType="1"/>
              </p:cNvSpPr>
              <p:nvPr/>
            </p:nvSpPr>
            <p:spPr bwMode="auto">
              <a:xfrm flipV="1">
                <a:off x="2376" y="1963"/>
                <a:ext cx="378" cy="3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19" name="Line 35"/>
              <p:cNvSpPr>
                <a:spLocks noChangeShapeType="1"/>
              </p:cNvSpPr>
              <p:nvPr/>
            </p:nvSpPr>
            <p:spPr bwMode="auto">
              <a:xfrm flipH="1" flipV="1">
                <a:off x="2376" y="1963"/>
                <a:ext cx="378" cy="56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0" name="Line 36"/>
              <p:cNvSpPr>
                <a:spLocks noChangeShapeType="1"/>
              </p:cNvSpPr>
              <p:nvPr/>
            </p:nvSpPr>
            <p:spPr bwMode="auto">
              <a:xfrm flipH="1" flipV="1">
                <a:off x="2754" y="1776"/>
                <a:ext cx="378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1" name="Line 37"/>
              <p:cNvSpPr>
                <a:spLocks noChangeShapeType="1"/>
              </p:cNvSpPr>
              <p:nvPr/>
            </p:nvSpPr>
            <p:spPr bwMode="auto">
              <a:xfrm flipH="1" flipV="1">
                <a:off x="2754" y="1963"/>
                <a:ext cx="378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2" name="Line 38"/>
              <p:cNvSpPr>
                <a:spLocks noChangeShapeType="1"/>
              </p:cNvSpPr>
              <p:nvPr/>
            </p:nvSpPr>
            <p:spPr bwMode="auto">
              <a:xfrm flipV="1">
                <a:off x="2754" y="2150"/>
                <a:ext cx="378" cy="1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3" name="Line 39"/>
              <p:cNvSpPr>
                <a:spLocks noChangeShapeType="1"/>
              </p:cNvSpPr>
              <p:nvPr/>
            </p:nvSpPr>
            <p:spPr bwMode="auto">
              <a:xfrm flipV="1">
                <a:off x="2754" y="2150"/>
                <a:ext cx="378" cy="3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24" name="Freeform 40"/>
              <p:cNvSpPr>
                <a:spLocks/>
              </p:cNvSpPr>
              <p:nvPr/>
            </p:nvSpPr>
            <p:spPr bwMode="auto">
              <a:xfrm>
                <a:off x="2208" y="1776"/>
                <a:ext cx="168" cy="749"/>
              </a:xfrm>
              <a:custGeom>
                <a:avLst/>
                <a:gdLst>
                  <a:gd name="T0" fmla="*/ 0 w 420"/>
                  <a:gd name="T1" fmla="*/ 0 h 1872"/>
                  <a:gd name="T2" fmla="*/ 0 w 420"/>
                  <a:gd name="T3" fmla="*/ 0 h 1872"/>
                  <a:gd name="T4" fmla="*/ 0 w 420"/>
                  <a:gd name="T5" fmla="*/ 0 h 18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0" h="1872">
                    <a:moveTo>
                      <a:pt x="420" y="0"/>
                    </a:moveTo>
                    <a:cubicBezTo>
                      <a:pt x="210" y="312"/>
                      <a:pt x="0" y="624"/>
                      <a:pt x="0" y="936"/>
                    </a:cubicBezTo>
                    <a:cubicBezTo>
                      <a:pt x="0" y="1248"/>
                      <a:pt x="350" y="1716"/>
                      <a:pt x="420" y="1872"/>
                    </a:cubicBezTo>
                  </a:path>
                </a:pathLst>
              </a:custGeom>
              <a:noFill/>
              <a:ln w="28575" cmpd="sng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507" name="Text Box 44"/>
            <p:cNvSpPr txBox="1">
              <a:spLocks noChangeArrowheads="1"/>
            </p:cNvSpPr>
            <p:nvPr/>
          </p:nvSpPr>
          <p:spPr bwMode="auto">
            <a:xfrm>
              <a:off x="2448" y="2592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904239" name="Text Box 47"/>
          <p:cNvSpPr txBox="1">
            <a:spLocks noChangeArrowheads="1"/>
          </p:cNvSpPr>
          <p:nvPr/>
        </p:nvSpPr>
        <p:spPr bwMode="auto">
          <a:xfrm>
            <a:off x="304800" y="48577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知道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42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29760"/>
              </p:ext>
            </p:extLst>
          </p:nvPr>
        </p:nvGraphicFramePr>
        <p:xfrm>
          <a:off x="1143000" y="5400675"/>
          <a:ext cx="1444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5" imgW="672808" imgH="215806" progId="Equation.DSMT4">
                  <p:embed/>
                </p:oleObj>
              </mc:Choice>
              <mc:Fallback>
                <p:oleObj name="Equation" r:id="rId5" imgW="672808" imgH="215806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00675"/>
                        <a:ext cx="1444625" cy="379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2886"/>
              </p:ext>
            </p:extLst>
          </p:nvPr>
        </p:nvGraphicFramePr>
        <p:xfrm>
          <a:off x="3048000" y="5400675"/>
          <a:ext cx="1444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7" imgW="672808" imgH="215806" progId="Equation.DSMT4">
                  <p:embed/>
                </p:oleObj>
              </mc:Choice>
              <mc:Fallback>
                <p:oleObj name="Equation" r:id="rId7" imgW="672808" imgH="215806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00675"/>
                        <a:ext cx="1444625" cy="379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4256" name="Group 64"/>
          <p:cNvGrpSpPr>
            <a:grpSpLocks/>
          </p:cNvGrpSpPr>
          <p:nvPr/>
        </p:nvGrpSpPr>
        <p:grpSpPr bwMode="auto">
          <a:xfrm>
            <a:off x="5865813" y="3336925"/>
            <a:ext cx="1001712" cy="1439863"/>
            <a:chOff x="3696" y="1872"/>
            <a:chExt cx="631" cy="907"/>
          </a:xfrm>
        </p:grpSpPr>
        <p:grpSp>
          <p:nvGrpSpPr>
            <p:cNvPr id="19469" name="Group 62"/>
            <p:cNvGrpSpPr>
              <a:grpSpLocks/>
            </p:cNvGrpSpPr>
            <p:nvPr/>
          </p:nvGrpSpPr>
          <p:grpSpPr bwMode="auto">
            <a:xfrm>
              <a:off x="3696" y="1872"/>
              <a:ext cx="631" cy="499"/>
              <a:chOff x="3696" y="1872"/>
              <a:chExt cx="631" cy="499"/>
            </a:xfrm>
          </p:grpSpPr>
          <p:sp>
            <p:nvSpPr>
              <p:cNvPr id="20495" name="Line 51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6" name="Line 52"/>
              <p:cNvSpPr>
                <a:spLocks noChangeShapeType="1"/>
              </p:cNvSpPr>
              <p:nvPr/>
            </p:nvSpPr>
            <p:spPr bwMode="auto">
              <a:xfrm>
                <a:off x="3696" y="2371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7" name="Line 53"/>
              <p:cNvSpPr>
                <a:spLocks noChangeShapeType="1"/>
              </p:cNvSpPr>
              <p:nvPr/>
            </p:nvSpPr>
            <p:spPr bwMode="auto">
              <a:xfrm>
                <a:off x="4326" y="1872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8" name="Line 54"/>
              <p:cNvSpPr>
                <a:spLocks noChangeShapeType="1"/>
              </p:cNvSpPr>
              <p:nvPr/>
            </p:nvSpPr>
            <p:spPr bwMode="auto">
              <a:xfrm>
                <a:off x="3990" y="1872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9" name="Line 55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0" name="Line 56"/>
              <p:cNvSpPr>
                <a:spLocks noChangeShapeType="1"/>
              </p:cNvSpPr>
              <p:nvPr/>
            </p:nvSpPr>
            <p:spPr bwMode="auto">
              <a:xfrm>
                <a:off x="399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1" name="Line 57"/>
              <p:cNvSpPr>
                <a:spLocks noChangeShapeType="1"/>
              </p:cNvSpPr>
              <p:nvPr/>
            </p:nvSpPr>
            <p:spPr bwMode="auto">
              <a:xfrm>
                <a:off x="3990" y="2371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2" name="Line 58"/>
              <p:cNvSpPr>
                <a:spLocks noChangeShapeType="1"/>
              </p:cNvSpPr>
              <p:nvPr/>
            </p:nvSpPr>
            <p:spPr bwMode="auto">
              <a:xfrm flipH="1">
                <a:off x="3864" y="1872"/>
                <a:ext cx="126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3" name="Line 59"/>
              <p:cNvSpPr>
                <a:spLocks noChangeShapeType="1"/>
              </p:cNvSpPr>
              <p:nvPr/>
            </p:nvSpPr>
            <p:spPr bwMode="auto">
              <a:xfrm flipH="1">
                <a:off x="4159" y="1872"/>
                <a:ext cx="168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4" name="Line 60"/>
              <p:cNvSpPr>
                <a:spLocks noChangeShapeType="1"/>
              </p:cNvSpPr>
              <p:nvPr/>
            </p:nvSpPr>
            <p:spPr bwMode="auto">
              <a:xfrm flipH="1">
                <a:off x="3696" y="2122"/>
                <a:ext cx="168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5" name="Line 61"/>
              <p:cNvSpPr>
                <a:spLocks noChangeShapeType="1"/>
              </p:cNvSpPr>
              <p:nvPr/>
            </p:nvSpPr>
            <p:spPr bwMode="auto">
              <a:xfrm flipH="1">
                <a:off x="3990" y="2122"/>
                <a:ext cx="168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494" name="Text Box 63"/>
            <p:cNvSpPr txBox="1">
              <a:spLocks noChangeArrowheads="1"/>
            </p:cNvSpPr>
            <p:nvPr/>
          </p:nvSpPr>
          <p:spPr bwMode="auto">
            <a:xfrm>
              <a:off x="3880" y="2546"/>
              <a:ext cx="43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aphicFrame>
        <p:nvGraphicFramePr>
          <p:cNvPr id="90425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92824"/>
              </p:ext>
            </p:extLst>
          </p:nvPr>
        </p:nvGraphicFramePr>
        <p:xfrm>
          <a:off x="4953000" y="5399088"/>
          <a:ext cx="1444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9" imgW="672808" imgH="228501" progId="Equation.DSMT4">
                  <p:embed/>
                </p:oleObj>
              </mc:Choice>
              <mc:Fallback>
                <p:oleObj name="Equation" r:id="rId9" imgW="672808" imgH="228501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99088"/>
                        <a:ext cx="1444625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/>
      <p:bldP spid="904202" grpId="0"/>
      <p:bldP spid="9042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EE0D722-7C63-4068-8914-18964D1CF41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304800" y="922338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5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是简单图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若顶点数</a:t>
            </a:r>
            <a:r>
              <a:rPr lang="en-US" altLang="zh-CN" dirty="0" smtClean="0"/>
              <a:t>n=2k+1</a:t>
            </a:r>
            <a:r>
              <a:rPr lang="zh-CN" altLang="en-US" dirty="0" smtClean="0"/>
              <a:t>且边数</a:t>
            </a:r>
            <a:r>
              <a:rPr lang="en-US" altLang="zh-CN" dirty="0" smtClean="0"/>
              <a:t>m&gt;</a:t>
            </a:r>
            <a:r>
              <a:rPr lang="en-US" altLang="zh-CN" i="1" dirty="0" smtClean="0"/>
              <a:t>k</a:t>
            </a:r>
            <a:r>
              <a:rPr lang="el-GR" altLang="zh-CN" dirty="0" smtClean="0"/>
              <a:t>Δ</a:t>
            </a:r>
            <a:r>
              <a:rPr lang="en-US" altLang="zh-CN" dirty="0" smtClean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  <a:r>
              <a:rPr lang="en-US" altLang="zh-CN" dirty="0"/>
              <a:t>: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endParaRPr lang="zh-CN" altLang="el-GR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0527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49856"/>
              </p:ext>
            </p:extLst>
          </p:nvPr>
        </p:nvGraphicFramePr>
        <p:xfrm>
          <a:off x="3135313" y="1457325"/>
          <a:ext cx="2263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457325"/>
                        <a:ext cx="2263775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74" name="Text Box 58"/>
          <p:cNvSpPr txBox="1">
            <a:spLocks noChangeArrowheads="1"/>
          </p:cNvSpPr>
          <p:nvPr/>
        </p:nvSpPr>
        <p:spPr bwMode="auto">
          <a:xfrm>
            <a:off x="304800" y="20526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Vizing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527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99490"/>
              </p:ext>
            </p:extLst>
          </p:nvPr>
        </p:nvGraphicFramePr>
        <p:xfrm>
          <a:off x="4267200" y="2128838"/>
          <a:ext cx="1881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5" imgW="876300" imgH="203200" progId="Equation.DSMT4">
                  <p:embed/>
                </p:oleObj>
              </mc:Choice>
              <mc:Fallback>
                <p:oleObj name="Equation" r:id="rId5" imgW="8763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28838"/>
                        <a:ext cx="1881188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76" name="Text Box 60"/>
          <p:cNvSpPr txBox="1">
            <a:spLocks noChangeArrowheads="1"/>
          </p:cNvSpPr>
          <p:nvPr/>
        </p:nvSpPr>
        <p:spPr bwMode="auto">
          <a:xfrm>
            <a:off x="304800" y="2573338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ru-RU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正常边着色方案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的每个色类来说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包含的边数至多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1)/2=k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这样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与条件矛盾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 □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527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06534"/>
              </p:ext>
            </p:extLst>
          </p:nvPr>
        </p:nvGraphicFramePr>
        <p:xfrm>
          <a:off x="4459288" y="2989263"/>
          <a:ext cx="1498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989263"/>
                        <a:ext cx="1498600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78" name="Text Box 62"/>
          <p:cNvSpPr txBox="1">
            <a:spLocks noChangeArrowheads="1"/>
          </p:cNvSpPr>
          <p:nvPr/>
        </p:nvSpPr>
        <p:spPr bwMode="auto">
          <a:xfrm>
            <a:off x="304800" y="36718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确定下图的边色数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05313" name="Group 97"/>
          <p:cNvGrpSpPr>
            <a:grpSpLocks/>
          </p:cNvGrpSpPr>
          <p:nvPr/>
        </p:nvGrpSpPr>
        <p:grpSpPr bwMode="auto">
          <a:xfrm>
            <a:off x="4191000" y="4432300"/>
            <a:ext cx="663575" cy="1060450"/>
            <a:chOff x="1488" y="2832"/>
            <a:chExt cx="418" cy="668"/>
          </a:xfrm>
        </p:grpSpPr>
        <p:grpSp>
          <p:nvGrpSpPr>
            <p:cNvPr id="20493" name="Group 95"/>
            <p:cNvGrpSpPr>
              <a:grpSpLocks/>
            </p:cNvGrpSpPr>
            <p:nvPr/>
          </p:nvGrpSpPr>
          <p:grpSpPr bwMode="auto">
            <a:xfrm>
              <a:off x="1488" y="2832"/>
              <a:ext cx="336" cy="374"/>
              <a:chOff x="912" y="2880"/>
              <a:chExt cx="336" cy="374"/>
            </a:xfrm>
          </p:grpSpPr>
          <p:sp>
            <p:nvSpPr>
              <p:cNvPr id="21519" name="Line 64"/>
              <p:cNvSpPr>
                <a:spLocks noChangeShapeType="1"/>
              </p:cNvSpPr>
              <p:nvPr/>
            </p:nvSpPr>
            <p:spPr bwMode="auto">
              <a:xfrm flipH="1">
                <a:off x="912" y="2880"/>
                <a:ext cx="168" cy="12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0" name="Line 65"/>
              <p:cNvSpPr>
                <a:spLocks noChangeShapeType="1"/>
              </p:cNvSpPr>
              <p:nvPr/>
            </p:nvSpPr>
            <p:spPr bwMode="auto">
              <a:xfrm flipH="1">
                <a:off x="912" y="3005"/>
                <a:ext cx="0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1" name="Line 66"/>
              <p:cNvSpPr>
                <a:spLocks noChangeShapeType="1"/>
              </p:cNvSpPr>
              <p:nvPr/>
            </p:nvSpPr>
            <p:spPr bwMode="auto">
              <a:xfrm flipV="1">
                <a:off x="912" y="325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2" name="Line 67"/>
              <p:cNvSpPr>
                <a:spLocks noChangeShapeType="1"/>
              </p:cNvSpPr>
              <p:nvPr/>
            </p:nvSpPr>
            <p:spPr bwMode="auto">
              <a:xfrm flipH="1" flipV="1">
                <a:off x="1248" y="3005"/>
                <a:ext cx="0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3" name="Line 68"/>
              <p:cNvSpPr>
                <a:spLocks noChangeShapeType="1"/>
              </p:cNvSpPr>
              <p:nvPr/>
            </p:nvSpPr>
            <p:spPr bwMode="auto">
              <a:xfrm flipH="1" flipV="1">
                <a:off x="1080" y="2880"/>
                <a:ext cx="168" cy="12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4" name="Line 69"/>
              <p:cNvSpPr>
                <a:spLocks noChangeShapeType="1"/>
              </p:cNvSpPr>
              <p:nvPr/>
            </p:nvSpPr>
            <p:spPr bwMode="auto">
              <a:xfrm flipH="1">
                <a:off x="912" y="2880"/>
                <a:ext cx="168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5" name="Line 70"/>
              <p:cNvSpPr>
                <a:spLocks noChangeShapeType="1"/>
              </p:cNvSpPr>
              <p:nvPr/>
            </p:nvSpPr>
            <p:spPr bwMode="auto">
              <a:xfrm>
                <a:off x="912" y="3005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6" name="Line 71"/>
              <p:cNvSpPr>
                <a:spLocks noChangeShapeType="1"/>
              </p:cNvSpPr>
              <p:nvPr/>
            </p:nvSpPr>
            <p:spPr bwMode="auto">
              <a:xfrm>
                <a:off x="1080" y="2880"/>
                <a:ext cx="168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27" name="Line 72"/>
              <p:cNvSpPr>
                <a:spLocks noChangeShapeType="1"/>
              </p:cNvSpPr>
              <p:nvPr/>
            </p:nvSpPr>
            <p:spPr bwMode="auto">
              <a:xfrm flipH="1">
                <a:off x="912" y="3005"/>
                <a:ext cx="336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1518" name="Text Box 96"/>
            <p:cNvSpPr txBox="1">
              <a:spLocks noChangeArrowheads="1"/>
            </p:cNvSpPr>
            <p:nvPr/>
          </p:nvSpPr>
          <p:spPr bwMode="auto">
            <a:xfrm>
              <a:off x="1560" y="3267"/>
              <a:ext cx="34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905314" name="Text Box 98"/>
          <p:cNvSpPr txBox="1">
            <a:spLocks noChangeArrowheads="1"/>
          </p:cNvSpPr>
          <p:nvPr/>
        </p:nvSpPr>
        <p:spPr bwMode="auto">
          <a:xfrm>
            <a:off x="304800" y="556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531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272003"/>
              </p:ext>
            </p:extLst>
          </p:nvPr>
        </p:nvGraphicFramePr>
        <p:xfrm>
          <a:off x="2101850" y="5630863"/>
          <a:ext cx="2752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9" imgW="1282700" imgH="203200" progId="Equation.DSMT4">
                  <p:embed/>
                </p:oleObj>
              </mc:Choice>
              <mc:Fallback>
                <p:oleObj name="Equation" r:id="rId9" imgW="1282700" imgH="2032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630863"/>
                        <a:ext cx="2752725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8" grpId="0" animBg="1"/>
      <p:bldP spid="905274" grpId="0"/>
      <p:bldP spid="905276" grpId="0"/>
      <p:bldP spid="905278" grpId="0"/>
      <p:bldP spid="9053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178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BEE1EB0-7479-4552-94FA-6B8FC5B1CCF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6242" name="Text Box 2"/>
          <p:cNvSpPr txBox="1">
            <a:spLocks noChangeArrowheads="1"/>
          </p:cNvSpPr>
          <p:nvPr/>
        </p:nvSpPr>
        <p:spPr bwMode="auto">
          <a:xfrm>
            <a:off x="381000" y="949325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6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是奇数阶</a:t>
            </a:r>
            <a:r>
              <a:rPr lang="el-GR" altLang="zh-CN" dirty="0" smtClean="0"/>
              <a:t>Δ</a:t>
            </a:r>
            <a:r>
              <a:rPr lang="zh-CN" altLang="en-US" dirty="0" smtClean="0"/>
              <a:t>正则简</a:t>
            </a:r>
            <a:r>
              <a:rPr lang="zh-CN" altLang="en-US" dirty="0" smtClean="0">
                <a:latin typeface="宋体" panose="02010600030101010101" pitchFamily="2" charset="-122"/>
              </a:rPr>
              <a:t>单图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l-GR" altLang="zh-CN" dirty="0" smtClean="0"/>
              <a:t>Δ</a:t>
            </a:r>
            <a:r>
              <a:rPr lang="en-US" altLang="zh-CN" dirty="0" smtClean="0"/>
              <a:t>&gt;0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  <a:r>
              <a:rPr lang="en-US" altLang="zh-CN" dirty="0" smtClean="0">
                <a:latin typeface="宋体" panose="02010600030101010101" pitchFamily="2" charset="-122"/>
              </a:rPr>
              <a:t>: </a:t>
            </a:r>
            <a:endParaRPr lang="zh-CN" altLang="el-GR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0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96646"/>
              </p:ext>
            </p:extLst>
          </p:nvPr>
        </p:nvGraphicFramePr>
        <p:xfrm>
          <a:off x="3287713" y="1619250"/>
          <a:ext cx="2263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619250"/>
                        <a:ext cx="2263775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381000" y="21780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n=2k+1.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&gt;0,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6248" name="Text Box 8"/>
          <p:cNvSpPr txBox="1">
            <a:spLocks noChangeArrowheads="1"/>
          </p:cNvSpPr>
          <p:nvPr/>
        </p:nvSpPr>
        <p:spPr bwMode="auto">
          <a:xfrm>
            <a:off x="381000" y="425132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n=2k+1,  k&gt;0.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6261" name="Text Box 21"/>
          <p:cNvSpPr txBox="1">
            <a:spLocks noChangeArrowheads="1"/>
          </p:cNvSpPr>
          <p:nvPr/>
        </p:nvSpPr>
        <p:spPr bwMode="auto">
          <a:xfrm>
            <a:off x="381000" y="36369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5:                                                                                  □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6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79313"/>
              </p:ext>
            </p:extLst>
          </p:nvPr>
        </p:nvGraphicFramePr>
        <p:xfrm>
          <a:off x="2511425" y="2752725"/>
          <a:ext cx="3814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5" imgW="1777229" imgH="393529" progId="Equation.DSMT4">
                  <p:embed/>
                </p:oleObj>
              </mc:Choice>
              <mc:Fallback>
                <p:oleObj name="Equation" r:id="rId5" imgW="1777229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752725"/>
                        <a:ext cx="3814763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70424"/>
              </p:ext>
            </p:extLst>
          </p:nvPr>
        </p:nvGraphicFramePr>
        <p:xfrm>
          <a:off x="2005013" y="3709988"/>
          <a:ext cx="22621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7" imgW="1054100" imgH="203200" progId="Equation.DSMT4">
                  <p:embed/>
                </p:oleObj>
              </mc:Choice>
              <mc:Fallback>
                <p:oleObj name="Equation" r:id="rId7" imgW="10541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709988"/>
                        <a:ext cx="2262187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08611"/>
              </p:ext>
            </p:extLst>
          </p:nvPr>
        </p:nvGraphicFramePr>
        <p:xfrm>
          <a:off x="3640138" y="4294188"/>
          <a:ext cx="9810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8" imgW="457200" imgH="228600" progId="Equation.DSMT4">
                  <p:embed/>
                </p:oleObj>
              </mc:Choice>
              <mc:Fallback>
                <p:oleObj name="Equation" r:id="rId8" imgW="4572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294188"/>
                        <a:ext cx="981075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26662"/>
              </p:ext>
            </p:extLst>
          </p:nvPr>
        </p:nvGraphicFramePr>
        <p:xfrm>
          <a:off x="4664075" y="4294188"/>
          <a:ext cx="10080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294188"/>
                        <a:ext cx="1008063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6266" name="Text Box 26"/>
          <p:cNvSpPr txBox="1">
            <a:spLocks noChangeArrowheads="1"/>
          </p:cNvSpPr>
          <p:nvPr/>
        </p:nvSpPr>
        <p:spPr bwMode="auto">
          <a:xfrm>
            <a:off x="381000" y="4800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6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46783"/>
              </p:ext>
            </p:extLst>
          </p:nvPr>
        </p:nvGraphicFramePr>
        <p:xfrm>
          <a:off x="2590800" y="4856163"/>
          <a:ext cx="2317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12" imgW="1079500" imgH="228600" progId="Equation.DSMT4">
                  <p:embed/>
                </p:oleObj>
              </mc:Choice>
              <mc:Fallback>
                <p:oleObj name="Equation" r:id="rId12" imgW="1079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56163"/>
                        <a:ext cx="2317750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57518"/>
              </p:ext>
            </p:extLst>
          </p:nvPr>
        </p:nvGraphicFramePr>
        <p:xfrm>
          <a:off x="2590800" y="5380038"/>
          <a:ext cx="29972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14" imgW="1397000" imgH="228600" progId="Equation.DSMT4">
                  <p:embed/>
                </p:oleObj>
              </mc:Choice>
              <mc:Fallback>
                <p:oleObj name="Equation" r:id="rId14" imgW="13970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80038"/>
                        <a:ext cx="2997200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1000" y="5935444"/>
            <a:ext cx="8305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n=2k,  k&gt;0. </a:t>
            </a:r>
            <a:r>
              <a:rPr lang="zh-CN" altLang="en-US" dirty="0" smtClean="0"/>
              <a:t>求</a:t>
            </a:r>
            <a:endParaRPr lang="zh-CN" altLang="el-GR" dirty="0" smtClean="0"/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34979"/>
              </p:ext>
            </p:extLst>
          </p:nvPr>
        </p:nvGraphicFramePr>
        <p:xfrm>
          <a:off x="3450869" y="5991007"/>
          <a:ext cx="9810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8" imgW="457200" imgH="228600" progId="Equation.DSMT4">
                  <p:embed/>
                </p:oleObj>
              </mc:Choice>
              <mc:Fallback>
                <p:oleObj name="Equation" r:id="rId8" imgW="457200" imgH="228600" progId="Equation.DSMT4">
                  <p:embed/>
                  <p:pic>
                    <p:nvPicPr>
                      <p:cNvPr id="9062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69" y="5991007"/>
                        <a:ext cx="981075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18328"/>
              </p:ext>
            </p:extLst>
          </p:nvPr>
        </p:nvGraphicFramePr>
        <p:xfrm>
          <a:off x="4484508" y="5991006"/>
          <a:ext cx="10080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9062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508" y="5991006"/>
                        <a:ext cx="1008063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2" grpId="0" animBg="1"/>
      <p:bldP spid="906244" grpId="0"/>
      <p:bldP spid="906248" grpId="0"/>
      <p:bldP spid="906261" grpId="0"/>
      <p:bldP spid="906266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EB62D35-EEBA-4614-A2A0-4A70BCA2EF2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7266" name="Text Box 2"/>
          <p:cNvSpPr txBox="1">
            <a:spLocks noChangeArrowheads="1"/>
          </p:cNvSpPr>
          <p:nvPr/>
        </p:nvSpPr>
        <p:spPr bwMode="auto">
          <a:xfrm>
            <a:off x="328613" y="996950"/>
            <a:ext cx="812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图的边色数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07270" name="Text Box 6"/>
          <p:cNvSpPr txBox="1">
            <a:spLocks noChangeArrowheads="1"/>
          </p:cNvSpPr>
          <p:nvPr/>
        </p:nvSpPr>
        <p:spPr bwMode="auto">
          <a:xfrm>
            <a:off x="325438" y="3649663"/>
            <a:ext cx="8132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图中去掉任意一个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剩下两个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长圈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不能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7275" name="Text Box 11"/>
          <p:cNvSpPr txBox="1">
            <a:spLocks noChangeArrowheads="1"/>
          </p:cNvSpPr>
          <p:nvPr/>
        </p:nvSpPr>
        <p:spPr bwMode="auto">
          <a:xfrm>
            <a:off x="325438" y="5110163"/>
            <a:ext cx="790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通过验证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72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78884"/>
              </p:ext>
            </p:extLst>
          </p:nvPr>
        </p:nvGraphicFramePr>
        <p:xfrm>
          <a:off x="3984625" y="4652963"/>
          <a:ext cx="13636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4652963"/>
                        <a:ext cx="1363663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62252"/>
              </p:ext>
            </p:extLst>
          </p:nvPr>
        </p:nvGraphicFramePr>
        <p:xfrm>
          <a:off x="3984625" y="5710238"/>
          <a:ext cx="13636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710238"/>
                        <a:ext cx="1363663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7297" name="Group 33"/>
          <p:cNvGrpSpPr>
            <a:grpSpLocks/>
          </p:cNvGrpSpPr>
          <p:nvPr/>
        </p:nvGrpSpPr>
        <p:grpSpPr bwMode="auto">
          <a:xfrm>
            <a:off x="3611563" y="1870075"/>
            <a:ext cx="1333500" cy="1665288"/>
            <a:chOff x="1488" y="960"/>
            <a:chExt cx="840" cy="1049"/>
          </a:xfrm>
        </p:grpSpPr>
        <p:sp>
          <p:nvSpPr>
            <p:cNvPr id="23561" name="Line 15"/>
            <p:cNvSpPr>
              <a:spLocks noChangeShapeType="1"/>
            </p:cNvSpPr>
            <p:nvPr/>
          </p:nvSpPr>
          <p:spPr bwMode="auto">
            <a:xfrm flipV="1">
              <a:off x="1488" y="960"/>
              <a:ext cx="420" cy="31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2" name="Line 16"/>
            <p:cNvSpPr>
              <a:spLocks noChangeShapeType="1"/>
            </p:cNvSpPr>
            <p:nvPr/>
          </p:nvSpPr>
          <p:spPr bwMode="auto">
            <a:xfrm>
              <a:off x="1740" y="1709"/>
              <a:ext cx="37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 flipH="1">
              <a:off x="2118" y="1273"/>
              <a:ext cx="21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 flipH="1" flipV="1">
              <a:off x="2034" y="1523"/>
              <a:ext cx="84" cy="18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5" name="Line 19"/>
            <p:cNvSpPr>
              <a:spLocks noChangeShapeType="1"/>
            </p:cNvSpPr>
            <p:nvPr/>
          </p:nvSpPr>
          <p:spPr bwMode="auto">
            <a:xfrm>
              <a:off x="1488" y="1272"/>
              <a:ext cx="252" cy="43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6" name="Line 20"/>
            <p:cNvSpPr>
              <a:spLocks noChangeShapeType="1"/>
            </p:cNvSpPr>
            <p:nvPr/>
          </p:nvSpPr>
          <p:spPr bwMode="auto">
            <a:xfrm>
              <a:off x="1908" y="960"/>
              <a:ext cx="420" cy="3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7" name="Line 21"/>
            <p:cNvSpPr>
              <a:spLocks noChangeShapeType="1"/>
            </p:cNvSpPr>
            <p:nvPr/>
          </p:nvSpPr>
          <p:spPr bwMode="auto">
            <a:xfrm flipV="1">
              <a:off x="2118" y="1272"/>
              <a:ext cx="210" cy="437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8" name="Line 22"/>
            <p:cNvSpPr>
              <a:spLocks noChangeShapeType="1"/>
            </p:cNvSpPr>
            <p:nvPr/>
          </p:nvSpPr>
          <p:spPr bwMode="auto">
            <a:xfrm>
              <a:off x="1488" y="1273"/>
              <a:ext cx="21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9" name="Line 23"/>
            <p:cNvSpPr>
              <a:spLocks noChangeShapeType="1"/>
            </p:cNvSpPr>
            <p:nvPr/>
          </p:nvSpPr>
          <p:spPr bwMode="auto">
            <a:xfrm>
              <a:off x="1908" y="960"/>
              <a:ext cx="0" cy="18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0" name="Line 24"/>
            <p:cNvSpPr>
              <a:spLocks noChangeShapeType="1"/>
            </p:cNvSpPr>
            <p:nvPr/>
          </p:nvSpPr>
          <p:spPr bwMode="auto">
            <a:xfrm flipV="1">
              <a:off x="1740" y="1523"/>
              <a:ext cx="84" cy="187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1" name="Line 25"/>
            <p:cNvSpPr>
              <a:spLocks noChangeShapeType="1"/>
            </p:cNvSpPr>
            <p:nvPr/>
          </p:nvSpPr>
          <p:spPr bwMode="auto">
            <a:xfrm flipH="1" flipV="1">
              <a:off x="1908" y="1147"/>
              <a:ext cx="126" cy="3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2" name="Line 26"/>
            <p:cNvSpPr>
              <a:spLocks noChangeShapeType="1"/>
            </p:cNvSpPr>
            <p:nvPr/>
          </p:nvSpPr>
          <p:spPr bwMode="auto">
            <a:xfrm flipV="1">
              <a:off x="1824" y="1147"/>
              <a:ext cx="84" cy="37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3" name="Line 27"/>
            <p:cNvSpPr>
              <a:spLocks noChangeShapeType="1"/>
            </p:cNvSpPr>
            <p:nvPr/>
          </p:nvSpPr>
          <p:spPr bwMode="auto">
            <a:xfrm flipH="1" flipV="1">
              <a:off x="1698" y="1272"/>
              <a:ext cx="420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4" name="Line 28"/>
            <p:cNvSpPr>
              <a:spLocks noChangeShapeType="1"/>
            </p:cNvSpPr>
            <p:nvPr/>
          </p:nvSpPr>
          <p:spPr bwMode="auto">
            <a:xfrm flipH="1" flipV="1">
              <a:off x="1698" y="1272"/>
              <a:ext cx="336" cy="2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5" name="Line 29"/>
            <p:cNvSpPr>
              <a:spLocks noChangeShapeType="1"/>
            </p:cNvSpPr>
            <p:nvPr/>
          </p:nvSpPr>
          <p:spPr bwMode="auto">
            <a:xfrm flipV="1">
              <a:off x="1824" y="1272"/>
              <a:ext cx="294" cy="2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6" name="Text Box 32"/>
            <p:cNvSpPr txBox="1">
              <a:spLocks noChangeArrowheads="1"/>
            </p:cNvSpPr>
            <p:nvPr/>
          </p:nvSpPr>
          <p:spPr bwMode="auto">
            <a:xfrm>
              <a:off x="1783" y="1776"/>
              <a:ext cx="4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6" grpId="0"/>
      <p:bldP spid="907270" grpId="0"/>
      <p:bldP spid="9072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85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07BA7EE-11D8-4B78-A95D-46793AF70D1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533400" y="9445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第七章 图的着色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685800" y="2316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一、图的边着色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685800" y="29257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二、图的顶点着色</a:t>
            </a:r>
          </a:p>
        </p:txBody>
      </p:sp>
      <p:sp>
        <p:nvSpPr>
          <p:cNvPr id="6150" name="Text Box 119"/>
          <p:cNvSpPr txBox="1">
            <a:spLocks noChangeArrowheads="1"/>
          </p:cNvSpPr>
          <p:nvPr/>
        </p:nvSpPr>
        <p:spPr bwMode="auto">
          <a:xfrm>
            <a:off x="457200" y="1630363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6151" name="Text Box 121"/>
          <p:cNvSpPr txBox="1">
            <a:spLocks noChangeArrowheads="1"/>
          </p:cNvSpPr>
          <p:nvPr/>
        </p:nvSpPr>
        <p:spPr bwMode="auto">
          <a:xfrm>
            <a:off x="685800" y="35353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三、与色数有关的几类图和完美图</a:t>
            </a:r>
          </a:p>
        </p:txBody>
      </p:sp>
      <p:sp>
        <p:nvSpPr>
          <p:cNvPr id="6152" name="Text Box 122"/>
          <p:cNvSpPr txBox="1">
            <a:spLocks noChangeArrowheads="1"/>
          </p:cNvSpPr>
          <p:nvPr/>
        </p:nvSpPr>
        <p:spPr bwMode="auto">
          <a:xfrm>
            <a:off x="685800" y="41449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四、色多项式</a:t>
            </a:r>
          </a:p>
        </p:txBody>
      </p:sp>
      <p:sp>
        <p:nvSpPr>
          <p:cNvPr id="6153" name="Text Box 124"/>
          <p:cNvSpPr txBox="1">
            <a:spLocks noChangeArrowheads="1"/>
          </p:cNvSpPr>
          <p:nvPr/>
        </p:nvSpPr>
        <p:spPr bwMode="auto">
          <a:xfrm>
            <a:off x="685800" y="4983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学时讲授本章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881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D50F5B4-C5F4-49A6-A549-490C530FC72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0361" name="Text Box 25"/>
          <p:cNvSpPr txBox="1">
            <a:spLocks noChangeArrowheads="1"/>
          </p:cNvSpPr>
          <p:nvPr/>
        </p:nvSpPr>
        <p:spPr bwMode="auto">
          <a:xfrm>
            <a:off x="228600" y="858044"/>
            <a:ext cx="85344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例</a:t>
            </a:r>
            <a:r>
              <a:rPr lang="en-US" altLang="zh-CN" dirty="0" smtClean="0">
                <a:solidFill>
                  <a:srgbClr val="FF6600"/>
                </a:solidFill>
              </a:rPr>
              <a:t>6 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每个哈密尔顿</a:t>
            </a:r>
            <a:r>
              <a:rPr lang="en-US" altLang="zh-CN" dirty="0" smtClean="0"/>
              <a:t>3</a:t>
            </a:r>
            <a:r>
              <a:rPr lang="zh-CN" altLang="en-US" dirty="0" smtClean="0"/>
              <a:t>正则图都有泰特</a:t>
            </a:r>
            <a:r>
              <a:rPr lang="en-US" altLang="zh-CN" dirty="0" smtClean="0"/>
              <a:t>(Tait)</a:t>
            </a:r>
            <a:r>
              <a:rPr lang="zh-CN" altLang="en-US" dirty="0" smtClean="0"/>
              <a:t>着色</a:t>
            </a:r>
            <a:r>
              <a:rPr lang="en-US" altLang="zh-CN" dirty="0" smtClean="0"/>
              <a:t>. 3</a:t>
            </a:r>
            <a:r>
              <a:rPr lang="zh-CN" altLang="en-US" dirty="0" smtClean="0"/>
              <a:t>正则图的正常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边着色</a:t>
            </a:r>
            <a:r>
              <a:rPr lang="zh-CN" altLang="en-US" dirty="0" smtClean="0"/>
              <a:t>称为泰特着色</a:t>
            </a:r>
            <a:r>
              <a:rPr lang="en-US" altLang="zh-CN" dirty="0" smtClean="0"/>
              <a:t>. </a:t>
            </a:r>
            <a:endParaRPr lang="zh-CN" altLang="el-GR" baseline="30000" dirty="0" smtClean="0">
              <a:latin typeface="宋体" panose="02010600030101010101" pitchFamily="2" charset="-122"/>
            </a:endParaRPr>
          </a:p>
        </p:txBody>
      </p:sp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228600" y="1667587"/>
            <a:ext cx="8534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是二部圈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可正常边着色的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边正常着色的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有泰特着色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事实上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该图可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10363" name="Text Box 27"/>
          <p:cNvSpPr txBox="1">
            <a:spLocks noChangeArrowheads="1"/>
          </p:cNvSpPr>
          <p:nvPr/>
        </p:nvSpPr>
        <p:spPr bwMode="auto">
          <a:xfrm>
            <a:off x="228600" y="3213100"/>
            <a:ext cx="5362575" cy="34163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Tait</a:t>
            </a:r>
            <a:r>
              <a:rPr lang="zh-CN" altLang="en-US"/>
              <a:t>提出</a:t>
            </a:r>
            <a:r>
              <a:rPr lang="en-US" altLang="zh-CN"/>
              <a:t>Tait</a:t>
            </a:r>
            <a:r>
              <a:rPr lang="zh-CN" altLang="en-US"/>
              <a:t>着色是为了证明“四色定理”</a:t>
            </a:r>
            <a:r>
              <a:rPr lang="en-US" altLang="zh-CN"/>
              <a:t>. </a:t>
            </a:r>
            <a:r>
              <a:rPr lang="zh-CN" altLang="en-US"/>
              <a:t>因为如果证明了每个</a:t>
            </a:r>
            <a:r>
              <a:rPr lang="en-US" altLang="zh-CN"/>
              <a:t>3</a:t>
            </a:r>
            <a:r>
              <a:rPr lang="zh-CN" altLang="en-US"/>
              <a:t>连通</a:t>
            </a:r>
            <a:r>
              <a:rPr lang="en-US" altLang="zh-CN"/>
              <a:t>3</a:t>
            </a:r>
            <a:r>
              <a:rPr lang="zh-CN" altLang="en-US"/>
              <a:t>正则平面图的边色数是</a:t>
            </a:r>
            <a:r>
              <a:rPr lang="en-US" altLang="zh-CN"/>
              <a:t>3, </a:t>
            </a:r>
            <a:r>
              <a:rPr lang="zh-CN" altLang="en-US"/>
              <a:t>那么“四色定理”就得到证明</a:t>
            </a:r>
            <a:r>
              <a:rPr lang="en-US" altLang="zh-CN"/>
              <a:t>. Tait(1880)</a:t>
            </a:r>
            <a:r>
              <a:rPr lang="zh-CN" altLang="en-US"/>
              <a:t>认为</a:t>
            </a:r>
            <a:r>
              <a:rPr lang="en-US" altLang="zh-CN"/>
              <a:t>: </a:t>
            </a:r>
            <a:r>
              <a:rPr lang="zh-CN" altLang="en-US"/>
              <a:t>每个</a:t>
            </a:r>
            <a:r>
              <a:rPr lang="en-US" altLang="zh-CN"/>
              <a:t>3</a:t>
            </a:r>
            <a:r>
              <a:rPr lang="zh-CN" altLang="en-US"/>
              <a:t>连通</a:t>
            </a:r>
            <a:r>
              <a:rPr lang="en-US" altLang="zh-CN"/>
              <a:t>3</a:t>
            </a:r>
            <a:r>
              <a:rPr lang="zh-CN" altLang="en-US"/>
              <a:t>正则平面图是</a:t>
            </a:r>
            <a:r>
              <a:rPr lang="en-US" altLang="zh-CN"/>
              <a:t>H</a:t>
            </a:r>
            <a:r>
              <a:rPr lang="zh-CN" altLang="en-US"/>
              <a:t>图</a:t>
            </a:r>
            <a:r>
              <a:rPr lang="en-US" altLang="zh-CN"/>
              <a:t>, </a:t>
            </a:r>
            <a:r>
              <a:rPr lang="zh-CN" altLang="en-US"/>
              <a:t>所以由上面例</a:t>
            </a:r>
            <a:r>
              <a:rPr lang="en-US" altLang="zh-CN"/>
              <a:t>7, Tait</a:t>
            </a:r>
            <a:r>
              <a:rPr lang="zh-CN" altLang="en-US"/>
              <a:t>深信他已经证明了“四色定理”</a:t>
            </a:r>
            <a:r>
              <a:rPr lang="en-US" altLang="zh-CN"/>
              <a:t>. </a:t>
            </a:r>
            <a:r>
              <a:rPr lang="zh-CN" altLang="en-US"/>
              <a:t>非常遗憾</a:t>
            </a:r>
            <a:r>
              <a:rPr lang="en-US" altLang="zh-CN"/>
              <a:t>,  Tutte 1946</a:t>
            </a:r>
            <a:r>
              <a:rPr lang="zh-CN" altLang="en-US"/>
              <a:t>年通过构图方式否定了每个</a:t>
            </a:r>
            <a:r>
              <a:rPr lang="en-US" altLang="zh-CN"/>
              <a:t>3</a:t>
            </a:r>
            <a:r>
              <a:rPr lang="zh-CN" altLang="en-US"/>
              <a:t>连通</a:t>
            </a:r>
            <a:r>
              <a:rPr lang="en-US" altLang="zh-CN"/>
              <a:t>3</a:t>
            </a:r>
            <a:r>
              <a:rPr lang="zh-CN" altLang="en-US"/>
              <a:t>正则平面图是</a:t>
            </a:r>
            <a:r>
              <a:rPr lang="en-US" altLang="zh-CN"/>
              <a:t>H</a:t>
            </a:r>
            <a:r>
              <a:rPr lang="zh-CN" altLang="en-US"/>
              <a:t>图的断言</a:t>
            </a:r>
            <a:r>
              <a:rPr lang="en-US" altLang="zh-CN"/>
              <a:t>. </a:t>
            </a:r>
            <a:endParaRPr lang="zh-CN" altLang="el-GR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957888" y="5862842"/>
            <a:ext cx="2438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连通平面非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18" y="3169705"/>
            <a:ext cx="2970540" cy="269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61" grpId="0" animBg="1"/>
      <p:bldP spid="910362" grpId="0"/>
      <p:bldP spid="91036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D2960D5-B6E0-41C1-B934-4F8A8A56E2F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6485" name="Rectangle 5"/>
          <p:cNvSpPr>
            <a:spLocks noChangeArrowheads="1"/>
          </p:cNvSpPr>
          <p:nvPr/>
        </p:nvSpPr>
        <p:spPr bwMode="auto">
          <a:xfrm>
            <a:off x="369888" y="976313"/>
            <a:ext cx="8088312" cy="4603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7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Vizing</a:t>
            </a:r>
            <a:r>
              <a:rPr lang="zh-CN" altLang="en-US" dirty="0" smtClean="0"/>
              <a:t>定理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设无环图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中边的最大重数为 </a:t>
            </a:r>
            <a:r>
              <a:rPr lang="en-US" altLang="zh-CN" dirty="0" smtClean="0"/>
              <a:t>µ, </a:t>
            </a:r>
            <a:r>
              <a:rPr lang="zh-CN" altLang="en-US" dirty="0" smtClean="0"/>
              <a:t>则</a:t>
            </a:r>
          </a:p>
        </p:txBody>
      </p:sp>
      <p:graphicFrame>
        <p:nvGraphicFramePr>
          <p:cNvPr id="916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46374"/>
              </p:ext>
            </p:extLst>
          </p:nvPr>
        </p:nvGraphicFramePr>
        <p:xfrm>
          <a:off x="3460750" y="1665288"/>
          <a:ext cx="1906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888614" imgH="203112" progId="Equation.DSMT4">
                  <p:embed/>
                </p:oleObj>
              </mc:Choice>
              <mc:Fallback>
                <p:oleObj name="Equation" r:id="rId3" imgW="888614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665288"/>
                        <a:ext cx="1906588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6490" name="Rectangle 10"/>
          <p:cNvSpPr>
            <a:spLocks noChangeArrowheads="1"/>
          </p:cNvSpPr>
          <p:nvPr/>
        </p:nvSpPr>
        <p:spPr bwMode="auto">
          <a:xfrm>
            <a:off x="293688" y="2652713"/>
            <a:ext cx="8164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7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下图是一个边色数达到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Δ+µ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Δ=4,  µ=2.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16496" name="Group 16"/>
          <p:cNvGrpSpPr>
            <a:grpSpLocks/>
          </p:cNvGrpSpPr>
          <p:nvPr/>
        </p:nvGrpSpPr>
        <p:grpSpPr bwMode="auto">
          <a:xfrm>
            <a:off x="3756025" y="3249613"/>
            <a:ext cx="1611313" cy="1079500"/>
            <a:chOff x="1728" y="1931"/>
            <a:chExt cx="1021" cy="680"/>
          </a:xfrm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613" y="1931"/>
              <a:ext cx="136" cy="1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</a:t>
              </a:r>
              <a:endPara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08" name="Line 12"/>
            <p:cNvSpPr>
              <a:spLocks noChangeShapeType="1"/>
            </p:cNvSpPr>
            <p:nvPr/>
          </p:nvSpPr>
          <p:spPr bwMode="auto">
            <a:xfrm flipH="1">
              <a:off x="1728" y="2112"/>
              <a:ext cx="336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09" name="Line 13"/>
            <p:cNvSpPr>
              <a:spLocks noChangeShapeType="1"/>
            </p:cNvSpPr>
            <p:nvPr/>
          </p:nvSpPr>
          <p:spPr bwMode="auto">
            <a:xfrm>
              <a:off x="2064" y="2112"/>
              <a:ext cx="294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0" name="Line 14"/>
            <p:cNvSpPr>
              <a:spLocks noChangeShapeType="1"/>
            </p:cNvSpPr>
            <p:nvPr/>
          </p:nvSpPr>
          <p:spPr bwMode="auto">
            <a:xfrm>
              <a:off x="1728" y="2424"/>
              <a:ext cx="63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1" name="Oval 15"/>
            <p:cNvSpPr>
              <a:spLocks noChangeArrowheads="1"/>
            </p:cNvSpPr>
            <p:nvPr/>
          </p:nvSpPr>
          <p:spPr bwMode="auto">
            <a:xfrm>
              <a:off x="1728" y="2112"/>
              <a:ext cx="630" cy="499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 animBg="1"/>
      <p:bldP spid="9164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0088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6F8295A-6AC6-4406-94CF-BC6B498B900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381000" y="1568450"/>
            <a:ext cx="8305800" cy="12001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边着色对应的实际问题就是图的匹配分解问题</a:t>
            </a:r>
            <a:r>
              <a:rPr lang="en-US" altLang="zh-CN"/>
              <a:t>. </a:t>
            </a:r>
            <a:r>
              <a:rPr lang="zh-CN" altLang="en-US"/>
              <a:t>边色数对应的是最小匹配分解问题</a:t>
            </a:r>
            <a:r>
              <a:rPr lang="en-US" altLang="zh-CN"/>
              <a:t>. </a:t>
            </a:r>
            <a:r>
              <a:rPr lang="zh-CN" altLang="en-US"/>
              <a:t>所以</a:t>
            </a:r>
            <a:r>
              <a:rPr lang="en-US" altLang="zh-CN"/>
              <a:t>, </a:t>
            </a:r>
            <a:r>
              <a:rPr lang="zh-CN" altLang="en-US"/>
              <a:t>生活中的许多问题都可模型为边着色问题来解决</a:t>
            </a:r>
            <a:r>
              <a:rPr lang="en-US" altLang="zh-CN"/>
              <a:t>. </a:t>
            </a:r>
            <a:endParaRPr lang="zh-CN" altLang="el-GR" baseline="30000">
              <a:latin typeface="宋体" panose="02010600030101010101" pitchFamily="2" charset="-122"/>
            </a:endParaRPr>
          </a:p>
        </p:txBody>
      </p:sp>
      <p:sp>
        <p:nvSpPr>
          <p:cNvPr id="911365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边着色的应用</a:t>
            </a:r>
          </a:p>
        </p:txBody>
      </p:sp>
      <p:sp>
        <p:nvSpPr>
          <p:cNvPr id="911366" name="Text Box 6"/>
          <p:cNvSpPr txBox="1">
            <a:spLocks noChangeArrowheads="1"/>
          </p:cNvSpPr>
          <p:nvPr/>
        </p:nvSpPr>
        <p:spPr bwMode="auto">
          <a:xfrm>
            <a:off x="381000" y="2849563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8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排课表问题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在一个学校中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个教师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个班级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在每周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天教学日条件下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教课的要求由如下矩阵给出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11388" name="Group 28"/>
          <p:cNvGrpSpPr>
            <a:grpSpLocks/>
          </p:cNvGrpSpPr>
          <p:nvPr/>
        </p:nvGrpSpPr>
        <p:grpSpPr bwMode="auto">
          <a:xfrm>
            <a:off x="2286000" y="3760788"/>
            <a:ext cx="3902075" cy="2133600"/>
            <a:chOff x="1056" y="2160"/>
            <a:chExt cx="2458" cy="1344"/>
          </a:xfrm>
        </p:grpSpPr>
        <p:graphicFrame>
          <p:nvGraphicFramePr>
            <p:cNvPr id="25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712086"/>
                </p:ext>
              </p:extLst>
            </p:nvPr>
          </p:nvGraphicFramePr>
          <p:xfrm>
            <a:off x="1056" y="2352"/>
            <a:ext cx="2208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8" name="Equation" r:id="rId3" imgW="2933700" imgH="1600200" progId="Equation.DSMT4">
                    <p:embed/>
                  </p:oleObj>
                </mc:Choice>
                <mc:Fallback>
                  <p:oleObj name="Equation" r:id="rId3" imgW="2933700" imgH="1600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2208" cy="11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264" y="2317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3264" y="2496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3264" y="2655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3264" y="2817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3264" y="3147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6637" name="Text Box 14"/>
            <p:cNvSpPr txBox="1">
              <a:spLocks noChangeArrowheads="1"/>
            </p:cNvSpPr>
            <p:nvPr/>
          </p:nvSpPr>
          <p:spPr bwMode="auto">
            <a:xfrm>
              <a:off x="3264" y="2984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3264" y="3312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6639" name="Text Box 16"/>
            <p:cNvSpPr txBox="1">
              <a:spLocks noChangeArrowheads="1"/>
            </p:cNvSpPr>
            <p:nvPr/>
          </p:nvSpPr>
          <p:spPr bwMode="auto">
            <a:xfrm>
              <a:off x="1411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640" name="Text Box 17"/>
            <p:cNvSpPr txBox="1">
              <a:spLocks noChangeArrowheads="1"/>
            </p:cNvSpPr>
            <p:nvPr/>
          </p:nvSpPr>
          <p:spPr bwMode="auto">
            <a:xfrm>
              <a:off x="1262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6641" name="Text Box 18"/>
            <p:cNvSpPr txBox="1">
              <a:spLocks noChangeArrowheads="1"/>
            </p:cNvSpPr>
            <p:nvPr/>
          </p:nvSpPr>
          <p:spPr bwMode="auto">
            <a:xfrm>
              <a:off x="2378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6642" name="Text Box 19"/>
            <p:cNvSpPr txBox="1">
              <a:spLocks noChangeArrowheads="1"/>
            </p:cNvSpPr>
            <p:nvPr/>
          </p:nvSpPr>
          <p:spPr bwMode="auto">
            <a:xfrm>
              <a:off x="2234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6643" name="Text Box 20"/>
            <p:cNvSpPr txBox="1">
              <a:spLocks noChangeArrowheads="1"/>
            </p:cNvSpPr>
            <p:nvPr/>
          </p:nvSpPr>
          <p:spPr bwMode="auto">
            <a:xfrm>
              <a:off x="2064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6644" name="Text Box 21"/>
            <p:cNvSpPr txBox="1">
              <a:spLocks noChangeArrowheads="1"/>
            </p:cNvSpPr>
            <p:nvPr/>
          </p:nvSpPr>
          <p:spPr bwMode="auto">
            <a:xfrm>
              <a:off x="1885" y="2168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6645" name="Text Box 22"/>
            <p:cNvSpPr txBox="1">
              <a:spLocks noChangeArrowheads="1"/>
            </p:cNvSpPr>
            <p:nvPr/>
          </p:nvSpPr>
          <p:spPr bwMode="auto">
            <a:xfrm>
              <a:off x="1727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6646" name="Text Box 23"/>
            <p:cNvSpPr txBox="1">
              <a:spLocks noChangeArrowheads="1"/>
            </p:cNvSpPr>
            <p:nvPr/>
          </p:nvSpPr>
          <p:spPr bwMode="auto">
            <a:xfrm>
              <a:off x="1575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6647" name="Text Box 24"/>
            <p:cNvSpPr txBox="1">
              <a:spLocks noChangeArrowheads="1"/>
            </p:cNvSpPr>
            <p:nvPr/>
          </p:nvSpPr>
          <p:spPr bwMode="auto">
            <a:xfrm>
              <a:off x="2705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26648" name="Text Box 25"/>
            <p:cNvSpPr txBox="1">
              <a:spLocks noChangeArrowheads="1"/>
            </p:cNvSpPr>
            <p:nvPr/>
          </p:nvSpPr>
          <p:spPr bwMode="auto">
            <a:xfrm>
              <a:off x="2544" y="2169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9</a:t>
              </a:r>
            </a:p>
          </p:txBody>
        </p:sp>
        <p:sp>
          <p:nvSpPr>
            <p:cNvPr id="26649" name="Text Box 26"/>
            <p:cNvSpPr txBox="1">
              <a:spLocks noChangeArrowheads="1"/>
            </p:cNvSpPr>
            <p:nvPr/>
          </p:nvSpPr>
          <p:spPr bwMode="auto">
            <a:xfrm>
              <a:off x="2889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11</a:t>
              </a:r>
            </a:p>
          </p:txBody>
        </p:sp>
        <p:sp>
          <p:nvSpPr>
            <p:cNvPr id="26650" name="Text Box 27"/>
            <p:cNvSpPr txBox="1">
              <a:spLocks noChangeArrowheads="1"/>
            </p:cNvSpPr>
            <p:nvPr/>
          </p:nvSpPr>
          <p:spPr bwMode="auto">
            <a:xfrm>
              <a:off x="3072" y="2160"/>
              <a:ext cx="2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2" grpId="0" animBg="1"/>
      <p:bldP spid="911365" grpId="0"/>
      <p:bldP spid="9113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FD0C518-EBA5-4DB7-8EC0-5B0E53717E7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393700" y="1158875"/>
            <a:ext cx="814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其中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必须教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班的节数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12388" name="Text Box 4"/>
          <p:cNvSpPr txBox="1">
            <a:spLocks noChangeArrowheads="1"/>
          </p:cNvSpPr>
          <p:nvPr/>
        </p:nvSpPr>
        <p:spPr bwMode="auto">
          <a:xfrm>
            <a:off x="377825" y="1681163"/>
            <a:ext cx="815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一天分成几节课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才能满足所提出的要求？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12389" name="Group 5"/>
          <p:cNvGrpSpPr>
            <a:grpSpLocks/>
          </p:cNvGrpSpPr>
          <p:nvPr/>
        </p:nvGrpSpPr>
        <p:grpSpPr bwMode="auto">
          <a:xfrm>
            <a:off x="5029200" y="2263775"/>
            <a:ext cx="3733800" cy="1949450"/>
            <a:chOff x="1056" y="2160"/>
            <a:chExt cx="2458" cy="1344"/>
          </a:xfrm>
        </p:grpSpPr>
        <p:graphicFrame>
          <p:nvGraphicFramePr>
            <p:cNvPr id="2663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12093"/>
                </p:ext>
              </p:extLst>
            </p:nvPr>
          </p:nvGraphicFramePr>
          <p:xfrm>
            <a:off x="1056" y="2352"/>
            <a:ext cx="2208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Equation" r:id="rId3" imgW="2933700" imgH="1600200" progId="Equation.DSMT4">
                    <p:embed/>
                  </p:oleObj>
                </mc:Choice>
                <mc:Fallback>
                  <p:oleObj name="Equation" r:id="rId3" imgW="2933700" imgH="1600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2208" cy="11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265" y="2306"/>
              <a:ext cx="24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3265" y="2496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3265" y="2640"/>
              <a:ext cx="24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3265" y="2784"/>
              <a:ext cx="249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3265" y="3168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3265" y="2974"/>
              <a:ext cx="24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3265" y="3312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1391" y="2160"/>
              <a:ext cx="2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1247" y="2160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2353" y="2160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2207" y="2160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2063" y="2160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1872" y="2160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1681" y="2160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71" name="Text Box 21"/>
            <p:cNvSpPr txBox="1">
              <a:spLocks noChangeArrowheads="1"/>
            </p:cNvSpPr>
            <p:nvPr/>
          </p:nvSpPr>
          <p:spPr bwMode="auto">
            <a:xfrm>
              <a:off x="1537" y="216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2688" y="2160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2497" y="2160"/>
              <a:ext cx="2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9</a:t>
              </a:r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2879" y="216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11</a:t>
              </a:r>
            </a:p>
          </p:txBody>
        </p:sp>
        <p:sp>
          <p:nvSpPr>
            <p:cNvPr id="27675" name="Text Box 25"/>
            <p:cNvSpPr txBox="1">
              <a:spLocks noChangeArrowheads="1"/>
            </p:cNvSpPr>
            <p:nvPr/>
          </p:nvSpPr>
          <p:spPr bwMode="auto">
            <a:xfrm>
              <a:off x="3071" y="2160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2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</p:grpSp>
      <p:sp>
        <p:nvSpPr>
          <p:cNvPr id="912411" name="Text Box 27"/>
          <p:cNvSpPr txBox="1">
            <a:spLocks noChangeArrowheads="1"/>
          </p:cNvSpPr>
          <p:nvPr/>
        </p:nvSpPr>
        <p:spPr bwMode="auto">
          <a:xfrm>
            <a:off x="398463" y="2263775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问题可模型为一个二部图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12412" name="Text Box 28"/>
          <p:cNvSpPr txBox="1">
            <a:spLocks noChangeArrowheads="1"/>
          </p:cNvSpPr>
          <p:nvPr/>
        </p:nvSpPr>
        <p:spPr bwMode="auto">
          <a:xfrm>
            <a:off x="393700" y="2889250"/>
            <a:ext cx="4419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一节课对应边正常着色的一个色组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所以边色数为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35.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最少总课时为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节课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平均每天要安排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节课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6" grpId="0"/>
      <p:bldP spid="912388" grpId="0"/>
      <p:bldP spid="912411" grpId="0"/>
      <p:bldP spid="9124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0176562-DB90-426E-901E-D8D18E5242D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3436" name="Text Box 28"/>
          <p:cNvSpPr txBox="1">
            <a:spLocks noChangeArrowheads="1"/>
          </p:cNvSpPr>
          <p:nvPr/>
        </p:nvSpPr>
        <p:spPr bwMode="auto">
          <a:xfrm>
            <a:off x="381000" y="1098550"/>
            <a:ext cx="83820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9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比赛安排问题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Alvin (A)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曾邀请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对夫妇到他的避暑别墅住一个星期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他们是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Bob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Carrie ,  David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Edith,  Frank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Gena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人都喜欢网球运动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所以他们决定进行网球比赛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位客人的每一位都要和其配偶之外的每位客人比赛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另外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Alvin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将分别和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David,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Edith,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Frank,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Gena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进行一场比赛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若没有人在同一天进行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场比赛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则要在最少天数完成比赛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如何安排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?</a:t>
            </a:r>
            <a:endParaRPr lang="zh-CN" altLang="el-GR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3437" name="Text Box 29"/>
          <p:cNvSpPr txBox="1">
            <a:spLocks noChangeArrowheads="1"/>
          </p:cNvSpPr>
          <p:nvPr/>
        </p:nvSpPr>
        <p:spPr bwMode="auto">
          <a:xfrm>
            <a:off x="381000" y="3838575"/>
            <a:ext cx="83851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用点表示参赛人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两点连线当且仅当两人有比赛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这样得到比赛状态图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3438" name="Text Box 30"/>
          <p:cNvSpPr txBox="1">
            <a:spLocks noChangeArrowheads="1"/>
          </p:cNvSpPr>
          <p:nvPr/>
        </p:nvSpPr>
        <p:spPr bwMode="auto">
          <a:xfrm>
            <a:off x="381000" y="4732338"/>
            <a:ext cx="838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问题对应于求状态图的一种最优边着色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用最少色数进行正常边着色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36" grpId="0"/>
      <p:bldP spid="913437" grpId="0"/>
      <p:bldP spid="9134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4C46A2F-4928-4A9C-8105-D95C69B7106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4434" name="Text Box 2"/>
          <p:cNvSpPr txBox="1">
            <a:spLocks noChangeArrowheads="1"/>
          </p:cNvSpPr>
          <p:nvPr/>
        </p:nvSpPr>
        <p:spPr bwMode="auto">
          <a:xfrm>
            <a:off x="381000" y="94615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状态图为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14470" name="Group 38"/>
          <p:cNvGrpSpPr>
            <a:grpSpLocks/>
          </p:cNvGrpSpPr>
          <p:nvPr/>
        </p:nvGrpSpPr>
        <p:grpSpPr bwMode="auto">
          <a:xfrm>
            <a:off x="1460500" y="1657350"/>
            <a:ext cx="6221413" cy="3727450"/>
            <a:chOff x="729" y="144"/>
            <a:chExt cx="3919" cy="2348"/>
          </a:xfrm>
        </p:grpSpPr>
        <p:grpSp>
          <p:nvGrpSpPr>
            <p:cNvPr id="28679" name="Group 35"/>
            <p:cNvGrpSpPr>
              <a:grpSpLocks/>
            </p:cNvGrpSpPr>
            <p:nvPr/>
          </p:nvGrpSpPr>
          <p:grpSpPr bwMode="auto">
            <a:xfrm>
              <a:off x="729" y="144"/>
              <a:ext cx="3919" cy="2071"/>
              <a:chOff x="441" y="432"/>
              <a:chExt cx="3919" cy="2071"/>
            </a:xfrm>
          </p:grpSpPr>
          <p:grpSp>
            <p:nvGrpSpPr>
              <p:cNvPr id="28681" name="Group 27"/>
              <p:cNvGrpSpPr>
                <a:grpSpLocks/>
              </p:cNvGrpSpPr>
              <p:nvPr/>
            </p:nvGrpSpPr>
            <p:grpSpPr bwMode="auto">
              <a:xfrm>
                <a:off x="672" y="672"/>
                <a:ext cx="3408" cy="1584"/>
                <a:chOff x="528" y="960"/>
                <a:chExt cx="3408" cy="1584"/>
              </a:xfrm>
            </p:grpSpPr>
            <p:sp>
              <p:nvSpPr>
                <p:cNvPr id="2971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728" y="960"/>
                  <a:ext cx="432" cy="52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4" name="Line 6"/>
                <p:cNvSpPr>
                  <a:spLocks noChangeShapeType="1"/>
                </p:cNvSpPr>
                <p:nvPr/>
              </p:nvSpPr>
              <p:spPr bwMode="auto">
                <a:xfrm>
                  <a:off x="2160" y="960"/>
                  <a:ext cx="528" cy="52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5" name="Line 7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6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432" cy="432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60" y="1488"/>
                  <a:ext cx="528" cy="432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8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480" cy="1056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1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208" y="1488"/>
                  <a:ext cx="480" cy="1056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28" y="960"/>
                  <a:ext cx="1632" cy="1296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1" name="Line 18"/>
                <p:cNvSpPr>
                  <a:spLocks noChangeShapeType="1"/>
                </p:cNvSpPr>
                <p:nvPr/>
              </p:nvSpPr>
              <p:spPr bwMode="auto">
                <a:xfrm>
                  <a:off x="2160" y="960"/>
                  <a:ext cx="1776" cy="124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28" y="2208"/>
                  <a:ext cx="3408" cy="4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3" name="Line 20"/>
                <p:cNvSpPr>
                  <a:spLocks noChangeShapeType="1"/>
                </p:cNvSpPr>
                <p:nvPr/>
              </p:nvSpPr>
              <p:spPr bwMode="auto">
                <a:xfrm>
                  <a:off x="528" y="2256"/>
                  <a:ext cx="1680" cy="28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208" y="2208"/>
                  <a:ext cx="1728" cy="336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1920"/>
                  <a:ext cx="1632" cy="336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6" name="Line 24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776" cy="28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28" y="1488"/>
                  <a:ext cx="1200" cy="768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728" name="Line 2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1248" cy="720"/>
                </a:xfrm>
                <a:prstGeom prst="line">
                  <a:avLst/>
                </a:prstGeom>
                <a:noFill/>
                <a:ln w="1905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9706" name="Text Box 28"/>
              <p:cNvSpPr txBox="1">
                <a:spLocks noChangeArrowheads="1"/>
              </p:cNvSpPr>
              <p:nvPr/>
            </p:nvSpPr>
            <p:spPr bwMode="auto">
              <a:xfrm>
                <a:off x="4110" y="1805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29707" name="Text Box 29"/>
              <p:cNvSpPr txBox="1">
                <a:spLocks noChangeArrowheads="1"/>
              </p:cNvSpPr>
              <p:nvPr/>
            </p:nvSpPr>
            <p:spPr bwMode="auto">
              <a:xfrm>
                <a:off x="441" y="185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9708" name="Text Box 30"/>
              <p:cNvSpPr txBox="1">
                <a:spLocks noChangeArrowheads="1"/>
              </p:cNvSpPr>
              <p:nvPr/>
            </p:nvSpPr>
            <p:spPr bwMode="auto">
              <a:xfrm>
                <a:off x="2246" y="227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9709" name="Text Box 31"/>
              <p:cNvSpPr txBox="1">
                <a:spLocks noChangeArrowheads="1"/>
              </p:cNvSpPr>
              <p:nvPr/>
            </p:nvSpPr>
            <p:spPr bwMode="auto">
              <a:xfrm>
                <a:off x="1728" y="122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29710" name="Text Box 32"/>
              <p:cNvSpPr txBox="1">
                <a:spLocks noChangeArrowheads="1"/>
              </p:cNvSpPr>
              <p:nvPr/>
            </p:nvSpPr>
            <p:spPr bwMode="auto">
              <a:xfrm>
                <a:off x="2194" y="139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29711" name="Text Box 33"/>
              <p:cNvSpPr txBox="1">
                <a:spLocks noChangeArrowheads="1"/>
              </p:cNvSpPr>
              <p:nvPr/>
            </p:nvSpPr>
            <p:spPr bwMode="auto">
              <a:xfrm>
                <a:off x="2544" y="100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9712" name="Text Box 34"/>
              <p:cNvSpPr txBox="1">
                <a:spLocks noChangeArrowheads="1"/>
              </p:cNvSpPr>
              <p:nvPr/>
            </p:nvSpPr>
            <p:spPr bwMode="auto">
              <a:xfrm>
                <a:off x="2203" y="4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29704" name="Text Box 37"/>
            <p:cNvSpPr txBox="1">
              <a:spLocks noChangeArrowheads="1"/>
            </p:cNvSpPr>
            <p:nvPr/>
          </p:nvSpPr>
          <p:spPr bwMode="auto">
            <a:xfrm>
              <a:off x="2525" y="2259"/>
              <a:ext cx="33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914471" name="Text Box 39"/>
          <p:cNvSpPr txBox="1">
            <a:spLocks noChangeArrowheads="1"/>
          </p:cNvSpPr>
          <p:nvPr/>
        </p:nvSpPr>
        <p:spPr bwMode="auto">
          <a:xfrm>
            <a:off x="381000" y="560070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n=2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3+1,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k=3 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每天最多有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场比赛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=5, m=16&gt;3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5=k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所以由定理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144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00138"/>
              </p:ext>
            </p:extLst>
          </p:nvPr>
        </p:nvGraphicFramePr>
        <p:xfrm>
          <a:off x="4835525" y="6032500"/>
          <a:ext cx="12255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6032500"/>
                        <a:ext cx="1225550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4" grpId="0"/>
      <p:bldP spid="9144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F642624-BDE1-44D9-A61C-0465D828093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5458" name="Text Box 2"/>
          <p:cNvSpPr txBox="1">
            <a:spLocks noChangeArrowheads="1"/>
          </p:cNvSpPr>
          <p:nvPr/>
        </p:nvSpPr>
        <p:spPr bwMode="auto">
          <a:xfrm>
            <a:off x="457200" y="97472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最优着色为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15459" name="Group 3"/>
          <p:cNvGrpSpPr>
            <a:grpSpLocks/>
          </p:cNvGrpSpPr>
          <p:nvPr/>
        </p:nvGrpSpPr>
        <p:grpSpPr bwMode="auto">
          <a:xfrm>
            <a:off x="1439863" y="1905000"/>
            <a:ext cx="6264275" cy="3722688"/>
            <a:chOff x="720" y="144"/>
            <a:chExt cx="3946" cy="2345"/>
          </a:xfrm>
        </p:grpSpPr>
        <p:grpSp>
          <p:nvGrpSpPr>
            <p:cNvPr id="29701" name="Group 4"/>
            <p:cNvGrpSpPr>
              <a:grpSpLocks/>
            </p:cNvGrpSpPr>
            <p:nvPr/>
          </p:nvGrpSpPr>
          <p:grpSpPr bwMode="auto">
            <a:xfrm>
              <a:off x="720" y="144"/>
              <a:ext cx="3946" cy="2105"/>
              <a:chOff x="432" y="432"/>
              <a:chExt cx="3946" cy="2105"/>
            </a:xfrm>
          </p:grpSpPr>
          <p:grpSp>
            <p:nvGrpSpPr>
              <p:cNvPr id="29703" name="Group 5"/>
              <p:cNvGrpSpPr>
                <a:grpSpLocks/>
              </p:cNvGrpSpPr>
              <p:nvPr/>
            </p:nvGrpSpPr>
            <p:grpSpPr bwMode="auto">
              <a:xfrm>
                <a:off x="672" y="672"/>
                <a:ext cx="3408" cy="1584"/>
                <a:chOff x="528" y="960"/>
                <a:chExt cx="3408" cy="1584"/>
              </a:xfrm>
            </p:grpSpPr>
            <p:sp>
              <p:nvSpPr>
                <p:cNvPr id="30735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728" y="960"/>
                  <a:ext cx="432" cy="528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36" name="Line 7"/>
                <p:cNvSpPr>
                  <a:spLocks noChangeShapeType="1"/>
                </p:cNvSpPr>
                <p:nvPr/>
              </p:nvSpPr>
              <p:spPr bwMode="auto">
                <a:xfrm>
                  <a:off x="2160" y="960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prstDash val="sysDot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37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95000"/>
                      <a:lumOff val="5000"/>
                    </a:schemeClr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38" name="Line 9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432" cy="432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3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1488"/>
                  <a:ext cx="528" cy="43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0" name="Line 11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480" cy="10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prstDash val="sysDot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208" y="1488"/>
                  <a:ext cx="480" cy="1056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28" y="960"/>
                  <a:ext cx="1632" cy="129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95000"/>
                      <a:lumOff val="5000"/>
                    </a:schemeClr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3" name="Line 14"/>
                <p:cNvSpPr>
                  <a:spLocks noChangeShapeType="1"/>
                </p:cNvSpPr>
                <p:nvPr/>
              </p:nvSpPr>
              <p:spPr bwMode="auto">
                <a:xfrm>
                  <a:off x="2160" y="960"/>
                  <a:ext cx="1776" cy="1248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28" y="2208"/>
                  <a:ext cx="3408" cy="48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5" name="Line 16"/>
                <p:cNvSpPr>
                  <a:spLocks noChangeShapeType="1"/>
                </p:cNvSpPr>
                <p:nvPr/>
              </p:nvSpPr>
              <p:spPr bwMode="auto">
                <a:xfrm>
                  <a:off x="528" y="2256"/>
                  <a:ext cx="1680" cy="288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208" y="2208"/>
                  <a:ext cx="1728" cy="33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95000"/>
                      <a:lumOff val="5000"/>
                    </a:schemeClr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28" y="1920"/>
                  <a:ext cx="1632" cy="3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prstDash val="sysDot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8" name="Line 19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776" cy="288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4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528" y="1488"/>
                  <a:ext cx="1200" cy="768"/>
                </a:xfrm>
                <a:prstGeom prst="line">
                  <a:avLst/>
                </a:prstGeom>
                <a:noFill/>
                <a:ln w="57150" cap="rnd">
                  <a:solidFill>
                    <a:srgbClr val="00B050"/>
                  </a:solidFill>
                  <a:prstDash val="sysDot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750" name="Line 21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1248" cy="720"/>
                </a:xfrm>
                <a:prstGeom prst="line">
                  <a:avLst/>
                </a:prstGeom>
                <a:noFill/>
                <a:ln w="57150" cap="rnd">
                  <a:solidFill>
                    <a:srgbClr val="00B050"/>
                  </a:solidFill>
                  <a:prstDash val="sysDot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0728" name="Text Box 22"/>
              <p:cNvSpPr txBox="1">
                <a:spLocks noChangeArrowheads="1"/>
              </p:cNvSpPr>
              <p:nvPr/>
            </p:nvSpPr>
            <p:spPr bwMode="auto">
              <a:xfrm>
                <a:off x="4128" y="1824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30729" name="Text Box 23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30730" name="Text Box 24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0731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248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30732" name="Text Box 26"/>
              <p:cNvSpPr txBox="1">
                <a:spLocks noChangeArrowheads="1"/>
              </p:cNvSpPr>
              <p:nvPr/>
            </p:nvSpPr>
            <p:spPr bwMode="auto">
              <a:xfrm>
                <a:off x="2208" y="1392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30733" name="Text Box 27"/>
              <p:cNvSpPr txBox="1">
                <a:spLocks noChangeArrowheads="1"/>
              </p:cNvSpPr>
              <p:nvPr/>
            </p:nvSpPr>
            <p:spPr bwMode="auto">
              <a:xfrm>
                <a:off x="2544" y="1008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30734" name="Text Box 28"/>
              <p:cNvSpPr txBox="1">
                <a:spLocks noChangeArrowheads="1"/>
              </p:cNvSpPr>
              <p:nvPr/>
            </p:nvSpPr>
            <p:spPr bwMode="auto">
              <a:xfrm>
                <a:off x="2208" y="432"/>
                <a:ext cx="2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30726" name="Text Box 29"/>
            <p:cNvSpPr txBox="1">
              <a:spLocks noChangeArrowheads="1"/>
            </p:cNvSpPr>
            <p:nvPr/>
          </p:nvSpPr>
          <p:spPr bwMode="auto">
            <a:xfrm>
              <a:off x="2520" y="225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AD3F830-00C9-4482-9B05-44F63A07DB0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647700" y="158115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381000" y="2819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P187---190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 : 2,  3,  4 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89648F3-1178-4361-81C4-29125A9F4CC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28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1CC5AC-B5FE-48C7-B37B-1DB5347E6B8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3255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09600" y="3001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、相关概念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09600" y="3763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、几类特殊图的边色数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76300" y="217805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图的边着色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9600" y="4525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、边着色的应用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F2C671C-CBAE-407A-A0B4-6640E756A83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457200" y="1541463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现实生活中很多问题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可以模型为所谓的图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着色问题来处理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例如排课表问题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光纤网络中的频率分配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寄存器资源分配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任务指派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会期安排问题等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9" name="Text Box 189"/>
          <p:cNvSpPr txBox="1">
            <a:spLocks noChangeArrowheads="1"/>
          </p:cNvSpPr>
          <p:nvPr/>
        </p:nvSpPr>
        <p:spPr bwMode="auto">
          <a:xfrm>
            <a:off x="457200" y="917575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相关概念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0" name="Text Box 190"/>
          <p:cNvSpPr txBox="1">
            <a:spLocks noChangeArrowheads="1"/>
          </p:cNvSpPr>
          <p:nvPr/>
        </p:nvSpPr>
        <p:spPr bwMode="auto">
          <a:xfrm>
            <a:off x="457200" y="275907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排课表问题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位教师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个班级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其中教师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要给班级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节课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求如何在最少节次排完所有课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1" name="Text Box 191"/>
          <p:cNvSpPr txBox="1">
            <a:spLocks noChangeArrowheads="1"/>
          </p:cNvSpPr>
          <p:nvPr/>
        </p:nvSpPr>
        <p:spPr bwMode="auto">
          <a:xfrm>
            <a:off x="457200" y="366712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建模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X={x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,…,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 Y={y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,y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,…,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间连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G=(X,Y).</a:t>
            </a:r>
          </a:p>
        </p:txBody>
      </p:sp>
      <p:sp>
        <p:nvSpPr>
          <p:cNvPr id="609472" name="Text Box 192"/>
          <p:cNvSpPr txBox="1">
            <a:spLocks noChangeArrowheads="1"/>
          </p:cNvSpPr>
          <p:nvPr/>
        </p:nvSpPr>
        <p:spPr bwMode="auto">
          <a:xfrm>
            <a:off x="457200" y="4548188"/>
            <a:ext cx="82296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于是</a:t>
            </a:r>
            <a:r>
              <a:rPr lang="en-US" altLang="zh-CN"/>
              <a:t>, </a:t>
            </a:r>
            <a:r>
              <a:rPr lang="zh-CN" altLang="en-US"/>
              <a:t>问题转化为如何在</a:t>
            </a:r>
            <a:r>
              <a:rPr lang="en-US" altLang="zh-CN"/>
              <a:t>G</a:t>
            </a:r>
            <a:r>
              <a:rPr lang="zh-CN" altLang="en-US"/>
              <a:t>中将边集</a:t>
            </a:r>
            <a:r>
              <a:rPr lang="en-US" altLang="zh-CN"/>
              <a:t>E</a:t>
            </a:r>
            <a:r>
              <a:rPr lang="zh-CN" altLang="en-US"/>
              <a:t>划分为互不相交的</a:t>
            </a:r>
            <a:r>
              <a:rPr lang="en-US" altLang="zh-CN"/>
              <a:t>p</a:t>
            </a:r>
            <a:r>
              <a:rPr lang="zh-CN" altLang="en-US"/>
              <a:t>个匹配</a:t>
            </a:r>
            <a:r>
              <a:rPr lang="en-US" altLang="zh-CN"/>
              <a:t>, </a:t>
            </a:r>
            <a:r>
              <a:rPr lang="zh-CN" altLang="en-US"/>
              <a:t>且使得</a:t>
            </a:r>
            <a:r>
              <a:rPr lang="en-US" altLang="zh-CN"/>
              <a:t>p</a:t>
            </a:r>
            <a:r>
              <a:rPr lang="zh-CN" altLang="en-US"/>
              <a:t>最小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609473" name="Text Box 193"/>
          <p:cNvSpPr txBox="1">
            <a:spLocks noChangeArrowheads="1"/>
          </p:cNvSpPr>
          <p:nvPr/>
        </p:nvSpPr>
        <p:spPr bwMode="auto">
          <a:xfrm>
            <a:off x="457200" y="5408613"/>
            <a:ext cx="8229600" cy="12001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如果每个匹配中的边用同一种颜色染色</a:t>
            </a:r>
            <a:r>
              <a:rPr lang="en-US" altLang="zh-CN"/>
              <a:t>, </a:t>
            </a:r>
            <a:r>
              <a:rPr lang="zh-CN" altLang="en-US"/>
              <a:t>不同匹配中的边用不同颜色染色</a:t>
            </a:r>
            <a:r>
              <a:rPr lang="en-US" altLang="zh-CN"/>
              <a:t>, </a:t>
            </a:r>
            <a:r>
              <a:rPr lang="zh-CN" altLang="en-US"/>
              <a:t>则问题转化为在</a:t>
            </a:r>
            <a:r>
              <a:rPr lang="en-US" altLang="zh-CN"/>
              <a:t>G</a:t>
            </a:r>
            <a:r>
              <a:rPr lang="zh-CN" altLang="en-US"/>
              <a:t>中给每条边染色</a:t>
            </a:r>
            <a:r>
              <a:rPr lang="en-US" altLang="zh-CN"/>
              <a:t>, </a:t>
            </a:r>
            <a:r>
              <a:rPr lang="zh-CN" altLang="en-US"/>
              <a:t>相邻边染不同色</a:t>
            </a:r>
            <a:r>
              <a:rPr lang="en-US" altLang="zh-CN"/>
              <a:t>, </a:t>
            </a:r>
            <a:r>
              <a:rPr lang="zh-CN" altLang="en-US"/>
              <a:t>至少需要的颜色数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/>
      <p:bldP spid="609469" grpId="0"/>
      <p:bldP spid="609470" grpId="0"/>
      <p:bldP spid="609471" grpId="0"/>
      <p:bldP spid="609472" grpId="0" animBg="1"/>
      <p:bldP spid="6094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C4B40F-7F45-43CC-8310-01FFF0CB64B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1000" y="838200"/>
            <a:ext cx="8305800" cy="1200150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(2)</a:t>
            </a:r>
            <a:r>
              <a:rPr lang="en-US" altLang="zh-CN" sz="2400" b="0" dirty="0" smtClean="0"/>
              <a:t> Graham(</a:t>
            </a:r>
            <a:r>
              <a:rPr lang="zh-CN" altLang="en-US" sz="2400" b="0" dirty="0" smtClean="0"/>
              <a:t>曾任</a:t>
            </a:r>
            <a:r>
              <a:rPr lang="en-US" altLang="zh-CN" sz="2400" b="0" dirty="0" smtClean="0"/>
              <a:t>AMS</a:t>
            </a:r>
            <a:r>
              <a:rPr lang="zh-CN" altLang="en-US" sz="2400" b="0" dirty="0" smtClean="0"/>
              <a:t>主席</a:t>
            </a:r>
            <a:r>
              <a:rPr lang="en-US" altLang="zh-CN" sz="2400" b="0" dirty="0" smtClean="0"/>
              <a:t>)1970 </a:t>
            </a:r>
            <a:r>
              <a:rPr lang="zh-CN" altLang="en-US" sz="2400" b="0" dirty="0" smtClean="0"/>
              <a:t>年在</a:t>
            </a:r>
            <a:r>
              <a:rPr lang="en-US" altLang="zh-CN" sz="2400" b="0" dirty="0" smtClean="0"/>
              <a:t>《</a:t>
            </a:r>
            <a:r>
              <a:rPr lang="zh-CN" altLang="en-US" sz="2400" b="0" dirty="0" smtClean="0"/>
              <a:t>美国数学月刊</a:t>
            </a:r>
            <a:r>
              <a:rPr lang="en-US" altLang="zh-CN" sz="2400" b="0" dirty="0" smtClean="0"/>
              <a:t>》</a:t>
            </a:r>
            <a:r>
              <a:rPr lang="zh-CN" altLang="en-US" sz="2400" b="0" dirty="0" smtClean="0"/>
              <a:t>上提出下面的问题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另见</a:t>
            </a:r>
            <a:r>
              <a:rPr lang="en-US" altLang="zh-CN" sz="2400" b="0" dirty="0" smtClean="0"/>
              <a:t>R.K. Guy, 1916.9-</a:t>
            </a:r>
            <a:r>
              <a:rPr lang="zh-CN" altLang="en-US" sz="2400" b="0" dirty="0" smtClean="0"/>
              <a:t>著</a:t>
            </a:r>
            <a:r>
              <a:rPr lang="en-US" altLang="zh-CN" sz="2400" b="0" dirty="0" smtClean="0"/>
              <a:t>《</a:t>
            </a:r>
            <a:r>
              <a:rPr lang="zh-CN" altLang="en-US" sz="2400" b="0" dirty="0" smtClean="0"/>
              <a:t>数论中未解决的问题</a:t>
            </a:r>
            <a:r>
              <a:rPr lang="en-US" altLang="zh-CN" sz="2400" b="0" dirty="0" smtClean="0"/>
              <a:t>》B.33</a:t>
            </a:r>
            <a:r>
              <a:rPr lang="zh-CN" altLang="en-US" sz="2400" b="0" dirty="0" smtClean="0"/>
              <a:t>节</a:t>
            </a:r>
            <a:r>
              <a:rPr lang="en-US" altLang="zh-CN" sz="2400" b="0" dirty="0" smtClean="0"/>
              <a:t>, </a:t>
            </a:r>
            <a:r>
              <a:rPr lang="zh-CN" altLang="en-US" sz="2400" b="0" dirty="0" smtClean="0"/>
              <a:t>中译本第 </a:t>
            </a:r>
            <a:r>
              <a:rPr lang="en-US" altLang="zh-CN" sz="2400" b="0" dirty="0" smtClean="0"/>
              <a:t>115 </a:t>
            </a:r>
            <a:r>
              <a:rPr lang="zh-CN" altLang="en-US" sz="2400" b="0" dirty="0" smtClean="0"/>
              <a:t>页</a:t>
            </a:r>
            <a:r>
              <a:rPr lang="en-US" altLang="zh-CN" sz="2400" b="0" dirty="0" smtClean="0"/>
              <a:t>):</a:t>
            </a:r>
            <a:endParaRPr lang="zh-CN" altLang="en-US" sz="2400" dirty="0" smtClean="0"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79625"/>
            <a:ext cx="6096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1000" y="3741738"/>
            <a:ext cx="8305800" cy="1262062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0" dirty="0" smtClean="0"/>
              <a:t>   </a:t>
            </a:r>
            <a:r>
              <a:rPr lang="zh-CN" altLang="en-US" sz="2200" b="0" dirty="0" smtClean="0"/>
              <a:t>直到 </a:t>
            </a:r>
            <a:r>
              <a:rPr lang="en-US" altLang="zh-CN" sz="2200" b="0" dirty="0" smtClean="0"/>
              <a:t>26 </a:t>
            </a:r>
            <a:r>
              <a:rPr lang="zh-CN" altLang="en-US" sz="2200" b="0" dirty="0" smtClean="0"/>
              <a:t>年以后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由 </a:t>
            </a:r>
            <a:r>
              <a:rPr lang="en-US" altLang="zh-CN" sz="2200" b="0" dirty="0" err="1" smtClean="0"/>
              <a:t>Balasubramanian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和</a:t>
            </a:r>
            <a:r>
              <a:rPr lang="en-US" altLang="zh-CN" sz="2200" b="0" dirty="0" err="1" smtClean="0"/>
              <a:t>Soundararajan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给出完整解决</a:t>
            </a:r>
            <a:r>
              <a:rPr lang="en-US" altLang="zh-CN" sz="2200" b="0" dirty="0" smtClean="0"/>
              <a:t>(</a:t>
            </a:r>
            <a:r>
              <a:rPr lang="zh-CN" altLang="en-US" sz="2200" b="0" dirty="0" smtClean="0"/>
              <a:t>答案是肯定的</a:t>
            </a:r>
            <a:r>
              <a:rPr lang="en-US" altLang="zh-CN" sz="2200" b="0" dirty="0" smtClean="0"/>
              <a:t>),</a:t>
            </a:r>
            <a:r>
              <a:rPr lang="zh-CN" altLang="en-US" sz="2200" b="0" dirty="0" smtClean="0"/>
              <a:t> 论文发表在</a:t>
            </a:r>
            <a:r>
              <a:rPr lang="en-US" altLang="zh-CN" sz="2000" b="0" dirty="0" err="1" smtClean="0"/>
              <a:t>Acta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Arithmetica</a:t>
            </a:r>
            <a:r>
              <a:rPr lang="en-US" altLang="zh-CN" sz="2000" b="0" dirty="0" smtClean="0"/>
              <a:t>, </a:t>
            </a:r>
            <a:r>
              <a:rPr lang="zh-CN" altLang="en-US" sz="2000" b="0" dirty="0" smtClean="0"/>
              <a:t>长达</a:t>
            </a:r>
            <a:r>
              <a:rPr lang="en-US" altLang="zh-CN" sz="2200" b="0" dirty="0" smtClean="0"/>
              <a:t>38</a:t>
            </a:r>
            <a:r>
              <a:rPr lang="zh-CN" altLang="en-US" sz="2200" b="0" dirty="0" smtClean="0"/>
              <a:t>页</a:t>
            </a:r>
            <a:r>
              <a:rPr lang="en-US" altLang="zh-CN" sz="2200" b="0" dirty="0" smtClean="0"/>
              <a:t>.</a:t>
            </a:r>
            <a:r>
              <a:rPr lang="en-US" altLang="zh-CN" sz="2400" b="0" dirty="0" smtClean="0"/>
              <a:t> http://matwbn.icm.edu.pl/ksiazki/aa/aa75/aa7511.pdf</a:t>
            </a:r>
            <a:endParaRPr lang="zh-CN" altLang="en-US" sz="2400" b="0" dirty="0" smtClean="0"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000" y="5022850"/>
            <a:ext cx="8305800" cy="1138773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   </a:t>
            </a:r>
            <a:r>
              <a:rPr lang="en-US" altLang="zh-CN" sz="2400" b="0" dirty="0" smtClean="0"/>
              <a:t>2018 </a:t>
            </a:r>
            <a:r>
              <a:rPr lang="zh-CN" altLang="en-US" sz="2400" b="0" dirty="0" smtClean="0"/>
              <a:t>年</a:t>
            </a:r>
            <a:r>
              <a:rPr lang="en-US" altLang="zh-CN" sz="2400" b="0" dirty="0" smtClean="0"/>
              <a:t>, B. </a:t>
            </a:r>
            <a:r>
              <a:rPr lang="en-US" altLang="zh-CN" sz="2400" b="0" dirty="0" err="1" smtClean="0"/>
              <a:t>Bosek</a:t>
            </a:r>
            <a:r>
              <a:rPr lang="en-US" altLang="zh-CN" sz="2400" b="0" dirty="0" smtClean="0"/>
              <a:t> </a:t>
            </a:r>
            <a:r>
              <a:rPr lang="zh-CN" altLang="en-US" sz="2400" b="0" dirty="0" smtClean="0"/>
              <a:t>等将上述猜想转化为一个</a:t>
            </a:r>
            <a:r>
              <a:rPr lang="zh-CN" altLang="en-US" sz="2400" dirty="0" smtClean="0"/>
              <a:t>图的点染色问题</a:t>
            </a:r>
            <a:r>
              <a:rPr lang="en-US" altLang="zh-CN" sz="2400" b="0" dirty="0" smtClean="0"/>
              <a:t>, </a:t>
            </a:r>
            <a:r>
              <a:rPr lang="en-US" altLang="zh-CN" sz="2000" b="0" dirty="0" smtClean="0"/>
              <a:t>Graph coloring and Graham’s greatest common divisor problem, Discrete Mathematics 341(2018) 781-785.</a:t>
            </a:r>
            <a:endParaRPr lang="zh-CN" altLang="en-US" sz="2000" b="0" dirty="0" smtClean="0">
              <a:latin typeface="+mn-lt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6180673"/>
            <a:ext cx="8305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这就需要我们研究图着色问题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38DF09-804F-47B6-BF09-CC290BB4DC6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422275" y="969963"/>
            <a:ext cx="8188325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的边进行染色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若相邻边染不同颜色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FF00"/>
                </a:solidFill>
              </a:rPr>
              <a:t>正常边着色</a:t>
            </a:r>
            <a:r>
              <a:rPr lang="en-US" altLang="zh-CN" b="0" dirty="0" smtClean="0"/>
              <a:t>(proper edge-coloring)</a:t>
            </a:r>
            <a:r>
              <a:rPr lang="en-US" altLang="zh-CN" dirty="0" smtClean="0"/>
              <a:t>.</a:t>
            </a:r>
            <a:r>
              <a:rPr lang="en-US" altLang="zh-CN" b="0" dirty="0" smtClean="0"/>
              <a:t> </a:t>
            </a:r>
            <a:endParaRPr lang="zh-CN" altLang="en-US" dirty="0" smtClean="0"/>
          </a:p>
        </p:txBody>
      </p:sp>
      <p:sp>
        <p:nvSpPr>
          <p:cNvPr id="891912" name="Text Box 8"/>
          <p:cNvSpPr txBox="1">
            <a:spLocks noChangeArrowheads="1"/>
          </p:cNvSpPr>
          <p:nvPr/>
        </p:nvSpPr>
        <p:spPr bwMode="auto">
          <a:xfrm>
            <a:off x="422275" y="2376488"/>
            <a:ext cx="8188325" cy="8286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如果能用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种颜色对图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进行正常边着色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</a:rPr>
              <a:t>边可着色的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k-colorable</a:t>
            </a:r>
            <a:r>
              <a:rPr lang="en-US" altLang="zh-CN" dirty="0" smtClean="0"/>
              <a:t>). </a:t>
            </a:r>
            <a:endParaRPr lang="zh-CN" altLang="en-US" dirty="0" smtClean="0"/>
          </a:p>
        </p:txBody>
      </p:sp>
      <p:grpSp>
        <p:nvGrpSpPr>
          <p:cNvPr id="891920" name="Group 16"/>
          <p:cNvGrpSpPr>
            <a:grpSpLocks/>
          </p:cNvGrpSpPr>
          <p:nvPr/>
        </p:nvGrpSpPr>
        <p:grpSpPr bwMode="auto">
          <a:xfrm>
            <a:off x="3352800" y="3594100"/>
            <a:ext cx="2133600" cy="1403350"/>
            <a:chOff x="1248" y="2160"/>
            <a:chExt cx="1344" cy="884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1248" y="2160"/>
              <a:ext cx="576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824" y="2160"/>
              <a:ext cx="768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248" y="2592"/>
              <a:ext cx="57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824" y="2160"/>
              <a:ext cx="0" cy="52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1824" y="2304"/>
              <a:ext cx="76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1488" y="2832"/>
              <a:ext cx="8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正常边着色</a:t>
              </a:r>
            </a:p>
          </p:txBody>
        </p:sp>
      </p:grp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422275" y="5391150"/>
            <a:ext cx="8188325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进行正常边着色需要的最少颜色数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边色数</a:t>
            </a:r>
            <a:r>
              <a:rPr lang="en-US" altLang="zh-CN" b="0" dirty="0" smtClean="0"/>
              <a:t>(chromatic index)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8919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38639"/>
              </p:ext>
            </p:extLst>
          </p:nvPr>
        </p:nvGraphicFramePr>
        <p:xfrm>
          <a:off x="5334000" y="5807075"/>
          <a:ext cx="8397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406048" imgH="203024" progId="Equation.DSMT4">
                  <p:embed/>
                </p:oleObj>
              </mc:Choice>
              <mc:Fallback>
                <p:oleObj name="Equation" r:id="rId3" imgW="406048" imgH="20302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07075"/>
                        <a:ext cx="839788" cy="365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422275" y="1851025"/>
            <a:ext cx="8188325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cs typeface="Times New Roman" panose="02020603050405020304" pitchFamily="18" charset="0"/>
              </a:rPr>
              <a:t>注</a:t>
            </a:r>
            <a:r>
              <a:rPr lang="en-US" altLang="zh-CN">
                <a:cs typeface="Times New Roman" panose="02020603050405020304" pitchFamily="18" charset="0"/>
              </a:rPr>
              <a:t>: </a:t>
            </a:r>
            <a:r>
              <a:rPr lang="zh-CN" altLang="en-US">
                <a:cs typeface="Times New Roman" panose="02020603050405020304" pitchFamily="18" charset="0"/>
              </a:rPr>
              <a:t>正常边着色</a:t>
            </a:r>
            <a:r>
              <a:rPr lang="zh-CN" altLang="en-US" b="0"/>
              <a:t>图不能有自环</a:t>
            </a:r>
            <a:r>
              <a:rPr lang="en-US" altLang="zh-CN" b="0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nimBg="1"/>
      <p:bldP spid="891912" grpId="0" animBg="1"/>
      <p:bldP spid="89192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6A4769B-7736-4093-8F7A-46761F2C7E7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461963" y="3657600"/>
            <a:ext cx="8229600" cy="1200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对图的正常边着色</a:t>
            </a:r>
            <a:r>
              <a:rPr lang="en-US" altLang="zh-CN" dirty="0"/>
              <a:t>, </a:t>
            </a:r>
            <a:r>
              <a:rPr lang="zh-CN" altLang="en-US" dirty="0"/>
              <a:t>实际上是对</a:t>
            </a:r>
            <a:r>
              <a:rPr lang="en-US" altLang="zh-CN" dirty="0"/>
              <a:t>G</a:t>
            </a:r>
            <a:r>
              <a:rPr lang="zh-CN" altLang="en-US" dirty="0"/>
              <a:t>的边集合的一种划分</a:t>
            </a:r>
            <a:r>
              <a:rPr lang="en-US" altLang="zh-CN" dirty="0"/>
              <a:t>, </a:t>
            </a:r>
            <a:r>
              <a:rPr lang="zh-CN" altLang="en-US" dirty="0"/>
              <a:t>使得每个划分块是</a:t>
            </a:r>
            <a:r>
              <a:rPr lang="en-US" altLang="zh-CN" dirty="0"/>
              <a:t>G</a:t>
            </a:r>
            <a:r>
              <a:rPr lang="zh-CN" altLang="en-US" dirty="0"/>
              <a:t>的一个边独立集</a:t>
            </a:r>
            <a:r>
              <a:rPr lang="en-US" altLang="zh-CN" dirty="0"/>
              <a:t>; </a:t>
            </a:r>
            <a:r>
              <a:rPr lang="zh-CN" altLang="en-US" dirty="0"/>
              <a:t>图的边色数对应的是图的边独立集最小划分数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pSp>
        <p:nvGrpSpPr>
          <p:cNvPr id="892963" name="Group 35"/>
          <p:cNvGrpSpPr>
            <a:grpSpLocks/>
          </p:cNvGrpSpPr>
          <p:nvPr/>
        </p:nvGrpSpPr>
        <p:grpSpPr bwMode="auto">
          <a:xfrm>
            <a:off x="3314700" y="1219200"/>
            <a:ext cx="2057400" cy="2235200"/>
            <a:chOff x="1392" y="528"/>
            <a:chExt cx="1296" cy="1408"/>
          </a:xfrm>
        </p:grpSpPr>
        <p:graphicFrame>
          <p:nvGraphicFramePr>
            <p:cNvPr id="102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074487"/>
                </p:ext>
              </p:extLst>
            </p:nvPr>
          </p:nvGraphicFramePr>
          <p:xfrm>
            <a:off x="1773" y="1776"/>
            <a:ext cx="56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3" imgW="622030" imgH="203112" progId="Equation.DSMT4">
                    <p:embed/>
                  </p:oleObj>
                </mc:Choice>
                <mc:Fallback>
                  <p:oleObj name="Equation" r:id="rId3" imgW="622030" imgH="20311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776"/>
                          <a:ext cx="563" cy="16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7" name="Group 34"/>
            <p:cNvGrpSpPr>
              <a:grpSpLocks/>
            </p:cNvGrpSpPr>
            <p:nvPr/>
          </p:nvGrpSpPr>
          <p:grpSpPr bwMode="auto">
            <a:xfrm>
              <a:off x="1392" y="528"/>
              <a:ext cx="1296" cy="1152"/>
              <a:chOff x="1392" y="528"/>
              <a:chExt cx="1296" cy="1152"/>
            </a:xfrm>
          </p:grpSpPr>
          <p:sp>
            <p:nvSpPr>
              <p:cNvPr id="11272" name="Line 15"/>
              <p:cNvSpPr>
                <a:spLocks noChangeShapeType="1"/>
              </p:cNvSpPr>
              <p:nvPr/>
            </p:nvSpPr>
            <p:spPr bwMode="auto">
              <a:xfrm flipH="1">
                <a:off x="1392" y="528"/>
                <a:ext cx="659" cy="43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3" name="Line 16"/>
              <p:cNvSpPr>
                <a:spLocks noChangeShapeType="1"/>
              </p:cNvSpPr>
              <p:nvPr/>
            </p:nvSpPr>
            <p:spPr bwMode="auto">
              <a:xfrm>
                <a:off x="1392" y="965"/>
                <a:ext cx="288" cy="715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4" name="Line 17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5" name="Line 18"/>
              <p:cNvSpPr>
                <a:spLocks noChangeShapeType="1"/>
              </p:cNvSpPr>
              <p:nvPr/>
            </p:nvSpPr>
            <p:spPr bwMode="auto">
              <a:xfrm>
                <a:off x="2047" y="528"/>
                <a:ext cx="641" cy="467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6" name="Line 19"/>
              <p:cNvSpPr>
                <a:spLocks noChangeShapeType="1"/>
              </p:cNvSpPr>
              <p:nvPr/>
            </p:nvSpPr>
            <p:spPr bwMode="auto">
              <a:xfrm flipH="1">
                <a:off x="2448" y="997"/>
                <a:ext cx="240" cy="68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7" name="Line 22"/>
              <p:cNvSpPr>
                <a:spLocks noChangeShapeType="1"/>
              </p:cNvSpPr>
              <p:nvPr/>
            </p:nvSpPr>
            <p:spPr bwMode="auto">
              <a:xfrm flipH="1">
                <a:off x="1824" y="912"/>
                <a:ext cx="231" cy="19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8" name="Line 23"/>
              <p:cNvSpPr>
                <a:spLocks noChangeShapeType="1"/>
              </p:cNvSpPr>
              <p:nvPr/>
            </p:nvSpPr>
            <p:spPr bwMode="auto">
              <a:xfrm>
                <a:off x="1824" y="1110"/>
                <a:ext cx="107" cy="23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9" name="Line 24"/>
              <p:cNvSpPr>
                <a:spLocks noChangeShapeType="1"/>
              </p:cNvSpPr>
              <p:nvPr/>
            </p:nvSpPr>
            <p:spPr bwMode="auto">
              <a:xfrm>
                <a:off x="1931" y="1344"/>
                <a:ext cx="284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0" name="Line 25"/>
              <p:cNvSpPr>
                <a:spLocks noChangeShapeType="1"/>
              </p:cNvSpPr>
              <p:nvPr/>
            </p:nvSpPr>
            <p:spPr bwMode="auto">
              <a:xfrm>
                <a:off x="2055" y="912"/>
                <a:ext cx="249" cy="16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1" name="Line 26"/>
              <p:cNvSpPr>
                <a:spLocks noChangeShapeType="1"/>
              </p:cNvSpPr>
              <p:nvPr/>
            </p:nvSpPr>
            <p:spPr bwMode="auto">
              <a:xfrm flipH="1">
                <a:off x="2215" y="1076"/>
                <a:ext cx="93" cy="26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2" name="Line 28"/>
              <p:cNvSpPr>
                <a:spLocks noChangeShapeType="1"/>
              </p:cNvSpPr>
              <p:nvPr/>
            </p:nvSpPr>
            <p:spPr bwMode="auto">
              <a:xfrm>
                <a:off x="2051" y="528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3" name="Line 29"/>
              <p:cNvSpPr>
                <a:spLocks noChangeShapeType="1"/>
              </p:cNvSpPr>
              <p:nvPr/>
            </p:nvSpPr>
            <p:spPr bwMode="auto">
              <a:xfrm flipV="1">
                <a:off x="2295" y="997"/>
                <a:ext cx="393" cy="75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Line 31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5" name="Line 32"/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24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6" name="Line 33"/>
              <p:cNvSpPr>
                <a:spLocks noChangeShapeType="1"/>
              </p:cNvSpPr>
              <p:nvPr/>
            </p:nvSpPr>
            <p:spPr bwMode="auto">
              <a:xfrm>
                <a:off x="1392" y="971"/>
                <a:ext cx="432" cy="133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892964" name="Text Box 36"/>
          <p:cNvSpPr txBox="1">
            <a:spLocks noChangeArrowheads="1"/>
          </p:cNvSpPr>
          <p:nvPr/>
        </p:nvSpPr>
        <p:spPr bwMode="auto">
          <a:xfrm>
            <a:off x="461963" y="4994275"/>
            <a:ext cx="822960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因此</a:t>
            </a:r>
            <a:r>
              <a:rPr lang="en-US" altLang="zh-CN"/>
              <a:t>, </a:t>
            </a:r>
            <a:r>
              <a:rPr lang="zh-CN" altLang="en-US"/>
              <a:t>图的边着色</a:t>
            </a:r>
            <a:r>
              <a:rPr lang="en-US" altLang="zh-CN"/>
              <a:t>, </a:t>
            </a:r>
            <a:r>
              <a:rPr lang="zh-CN" altLang="en-US"/>
              <a:t>本质上是对应实际问题中的“划分”问题或“分类”问题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41" grpId="0" animBg="1"/>
      <p:bldP spid="8929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7A5F6B4-6B83-4A81-BF1F-73144F64280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381000" y="1003300"/>
            <a:ext cx="8345488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在对</a:t>
            </a:r>
            <a:r>
              <a:rPr lang="en-US" altLang="zh-CN"/>
              <a:t>G</a:t>
            </a:r>
            <a:r>
              <a:rPr lang="zh-CN" altLang="en-US"/>
              <a:t>正常边着色时</a:t>
            </a:r>
            <a:r>
              <a:rPr lang="en-US" altLang="zh-CN"/>
              <a:t>, </a:t>
            </a:r>
            <a:r>
              <a:rPr lang="zh-CN" altLang="en-US"/>
              <a:t>着相同颜色的边集称为该正常着色的一个色组</a:t>
            </a:r>
            <a:r>
              <a:rPr lang="en-US" altLang="zh-CN"/>
              <a:t>(</a:t>
            </a:r>
            <a:r>
              <a:rPr lang="zh-CN" altLang="en-US"/>
              <a:t>类</a:t>
            </a:r>
            <a:r>
              <a:rPr lang="en-US" altLang="zh-CN"/>
              <a:t>). </a:t>
            </a:r>
            <a:endParaRPr lang="zh-CN" altLang="en-US"/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381000" y="183673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几类特殊图的边色数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381000" y="2411413"/>
            <a:ext cx="777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zh-CN" altLang="en-US" dirty="0">
                <a:solidFill>
                  <a:srgbClr val="2B51AA"/>
                </a:solidFill>
              </a:rPr>
              <a:t>    二部图的边色数</a:t>
            </a: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381000" y="2873375"/>
            <a:ext cx="8345488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</a:p>
        </p:txBody>
      </p:sp>
      <p:graphicFrame>
        <p:nvGraphicFramePr>
          <p:cNvPr id="8939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5384"/>
              </p:ext>
            </p:extLst>
          </p:nvPr>
        </p:nvGraphicFramePr>
        <p:xfrm>
          <a:off x="1371600" y="294005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3" imgW="812447" imgH="241195" progId="Equation.DSMT4">
                  <p:embed/>
                </p:oleObj>
              </mc:Choice>
              <mc:Fallback>
                <p:oleObj name="Equation" r:id="rId3" imgW="812447" imgH="24119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40050"/>
                        <a:ext cx="13716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8" name="Text Box 26"/>
          <p:cNvSpPr txBox="1">
            <a:spLocks noChangeArrowheads="1"/>
          </p:cNvSpPr>
          <p:nvPr/>
        </p:nvSpPr>
        <p:spPr bwMode="auto">
          <a:xfrm>
            <a:off x="381000" y="33670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939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51265"/>
              </p:ext>
            </p:extLst>
          </p:nvPr>
        </p:nvGraphicFramePr>
        <p:xfrm>
          <a:off x="1676400" y="3403600"/>
          <a:ext cx="2057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5" imgW="1218671" imgH="253890" progId="Equation.DSMT4">
                  <p:embed/>
                </p:oleObj>
              </mc:Choice>
              <mc:Fallback>
                <p:oleObj name="Equation" r:id="rId5" imgW="1218671" imgH="2538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03600"/>
                        <a:ext cx="2057400" cy="401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235966"/>
              </p:ext>
            </p:extLst>
          </p:nvPr>
        </p:nvGraphicFramePr>
        <p:xfrm>
          <a:off x="3929063" y="3402013"/>
          <a:ext cx="20145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7" imgW="1193800" imgH="254000" progId="Equation.DSMT4">
                  <p:embed/>
                </p:oleObj>
              </mc:Choice>
              <mc:Fallback>
                <p:oleObj name="Equation" r:id="rId7" imgW="1193800" imgH="254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402013"/>
                        <a:ext cx="2014537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61673"/>
              </p:ext>
            </p:extLst>
          </p:nvPr>
        </p:nvGraphicFramePr>
        <p:xfrm>
          <a:off x="2133600" y="4673600"/>
          <a:ext cx="449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9" imgW="2514600" imgH="241300" progId="Equation.DSMT4">
                  <p:embed/>
                </p:oleObj>
              </mc:Choice>
              <mc:Fallback>
                <p:oleObj name="Equation" r:id="rId9" imgW="2514600" imgH="2413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73600"/>
                        <a:ext cx="4495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84175" y="3824288"/>
            <a:ext cx="83454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又设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=n,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即有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m≤n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设颜色的集合为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{0,1,2,…, 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m,n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的一种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着色方案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1000" y="51133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我们证明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上面的着色是正常边着色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81000" y="55546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中任意的两条邻接边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72079"/>
              </p:ext>
            </p:extLst>
          </p:nvPr>
        </p:nvGraphicFramePr>
        <p:xfrm>
          <a:off x="3554413" y="6069013"/>
          <a:ext cx="1997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1" imgW="1117600" imgH="241300" progId="Equation.DSMT4">
                  <p:embed/>
                </p:oleObj>
              </mc:Choice>
              <mc:Fallback>
                <p:oleObj name="Equation" r:id="rId11" imgW="11176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6069013"/>
                        <a:ext cx="1997075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73" grpId="0" animBg="1"/>
      <p:bldP spid="893974" grpId="0"/>
      <p:bldP spid="893975" grpId="0"/>
      <p:bldP spid="893976" grpId="0" animBg="1"/>
      <p:bldP spid="893978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319C883-A1C5-4786-BD74-2CA3F3534FD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4988" name="Text Box 12"/>
          <p:cNvSpPr txBox="1">
            <a:spLocks noChangeArrowheads="1"/>
          </p:cNvSpPr>
          <p:nvPr/>
        </p:nvSpPr>
        <p:spPr bwMode="auto">
          <a:xfrm>
            <a:off x="457200" y="10271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i+j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(mod n)=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(mod n),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j=k,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矛盾！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457200" y="147955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上面着色是正常着色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ru-RU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949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80078"/>
              </p:ext>
            </p:extLst>
          </p:nvPr>
        </p:nvGraphicFramePr>
        <p:xfrm>
          <a:off x="4002088" y="1955800"/>
          <a:ext cx="14065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3" imgW="787400" imgH="241300" progId="Equation.DSMT4">
                  <p:embed/>
                </p:oleObj>
              </mc:Choice>
              <mc:Fallback>
                <p:oleObj name="Equation" r:id="rId3" imgW="787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1955800"/>
                        <a:ext cx="1406525" cy="379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457200" y="24368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又显然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                 . </a:t>
            </a:r>
            <a:endParaRPr lang="ru-RU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949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70925"/>
              </p:ext>
            </p:extLst>
          </p:nvPr>
        </p:nvGraphicFramePr>
        <p:xfrm>
          <a:off x="1820863" y="2476500"/>
          <a:ext cx="18573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5" imgW="1040948" imgH="241195" progId="Equation.DSMT4">
                  <p:embed/>
                </p:oleObj>
              </mc:Choice>
              <mc:Fallback>
                <p:oleObj name="Equation" r:id="rId5" imgW="1040948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476500"/>
                        <a:ext cx="1857375" cy="379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49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535735"/>
              </p:ext>
            </p:extLst>
          </p:nvPr>
        </p:nvGraphicFramePr>
        <p:xfrm>
          <a:off x="4579938" y="2471738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7" imgW="812447" imgH="241195" progId="Equation.DSMT4">
                  <p:embed/>
                </p:oleObj>
              </mc:Choice>
              <mc:Fallback>
                <p:oleObj name="Equation" r:id="rId7" imgW="812447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2471738"/>
                        <a:ext cx="13716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94" name="Text Box 18"/>
          <p:cNvSpPr txBox="1">
            <a:spLocks noChangeArrowheads="1"/>
          </p:cNvSpPr>
          <p:nvPr/>
        </p:nvSpPr>
        <p:spPr bwMode="auto">
          <a:xfrm>
            <a:off x="457200" y="2921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用最少的颜色数对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43200" y="3460750"/>
            <a:ext cx="3894138" cy="1708150"/>
            <a:chOff x="2438400" y="4703830"/>
            <a:chExt cx="3894138" cy="1708150"/>
          </a:xfrm>
        </p:grpSpPr>
        <p:grpSp>
          <p:nvGrpSpPr>
            <p:cNvPr id="12309" name="Group 43"/>
            <p:cNvGrpSpPr>
              <a:grpSpLocks/>
            </p:cNvGrpSpPr>
            <p:nvPr/>
          </p:nvGrpSpPr>
          <p:grpSpPr bwMode="auto">
            <a:xfrm>
              <a:off x="2438400" y="4703830"/>
              <a:ext cx="3894138" cy="1708150"/>
              <a:chOff x="1200" y="384"/>
              <a:chExt cx="2453" cy="1076"/>
            </a:xfrm>
          </p:grpSpPr>
          <p:sp>
            <p:nvSpPr>
              <p:cNvPr id="13349" name="Text Box 36"/>
              <p:cNvSpPr txBox="1">
                <a:spLocks noChangeArrowheads="1"/>
              </p:cNvSpPr>
              <p:nvPr/>
            </p:nvSpPr>
            <p:spPr bwMode="auto">
              <a:xfrm>
                <a:off x="2688" y="388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350" name="Text Box 37"/>
              <p:cNvSpPr txBox="1">
                <a:spLocks noChangeArrowheads="1"/>
              </p:cNvSpPr>
              <p:nvPr/>
            </p:nvSpPr>
            <p:spPr bwMode="auto">
              <a:xfrm>
                <a:off x="1920" y="3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6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351" name="Text Box 38"/>
              <p:cNvSpPr txBox="1">
                <a:spLocks noChangeArrowheads="1"/>
              </p:cNvSpPr>
              <p:nvPr/>
            </p:nvSpPr>
            <p:spPr bwMode="auto">
              <a:xfrm>
                <a:off x="1200" y="388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52" name="Text Box 39"/>
              <p:cNvSpPr txBox="1">
                <a:spLocks noChangeArrowheads="1"/>
              </p:cNvSpPr>
              <p:nvPr/>
            </p:nvSpPr>
            <p:spPr bwMode="auto">
              <a:xfrm>
                <a:off x="3355" y="1233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353" name="Text Box 40"/>
              <p:cNvSpPr txBox="1">
                <a:spLocks noChangeArrowheads="1"/>
              </p:cNvSpPr>
              <p:nvPr/>
            </p:nvSpPr>
            <p:spPr bwMode="auto">
              <a:xfrm>
                <a:off x="2688" y="1235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354" name="Text Box 41"/>
              <p:cNvSpPr txBox="1">
                <a:spLocks noChangeArrowheads="1"/>
              </p:cNvSpPr>
              <p:nvPr/>
            </p:nvSpPr>
            <p:spPr bwMode="auto">
              <a:xfrm>
                <a:off x="1972" y="1235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355" name="Text Box 42"/>
              <p:cNvSpPr txBox="1">
                <a:spLocks noChangeArrowheads="1"/>
              </p:cNvSpPr>
              <p:nvPr/>
            </p:nvSpPr>
            <p:spPr bwMode="auto">
              <a:xfrm>
                <a:off x="1204" y="1248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6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2310" name="组合 1"/>
            <p:cNvGrpSpPr>
              <a:grpSpLocks/>
            </p:cNvGrpSpPr>
            <p:nvPr/>
          </p:nvGrpSpPr>
          <p:grpSpPr bwMode="auto">
            <a:xfrm>
              <a:off x="2590800" y="5084830"/>
              <a:ext cx="3429000" cy="990600"/>
              <a:chOff x="2590800" y="5084830"/>
              <a:chExt cx="3429000" cy="990600"/>
            </a:xfrm>
          </p:grpSpPr>
          <p:sp>
            <p:nvSpPr>
              <p:cNvPr id="13337" name="Line 24"/>
              <p:cNvSpPr>
                <a:spLocks noChangeShapeType="1"/>
              </p:cNvSpPr>
              <p:nvPr/>
            </p:nvSpPr>
            <p:spPr bwMode="auto">
              <a:xfrm>
                <a:off x="2590800" y="508483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4953000" y="508483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9" name="Line 35"/>
              <p:cNvSpPr>
                <a:spLocks noChangeShapeType="1"/>
              </p:cNvSpPr>
              <p:nvPr/>
            </p:nvSpPr>
            <p:spPr bwMode="auto">
              <a:xfrm>
                <a:off x="3810000" y="5084830"/>
                <a:ext cx="22098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0" name="Line 27"/>
              <p:cNvSpPr>
                <a:spLocks noChangeShapeType="1"/>
              </p:cNvSpPr>
              <p:nvPr/>
            </p:nvSpPr>
            <p:spPr bwMode="auto">
              <a:xfrm>
                <a:off x="2590800" y="5084830"/>
                <a:ext cx="1219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1" name="Line 30"/>
              <p:cNvSpPr>
                <a:spLocks noChangeShapeType="1"/>
              </p:cNvSpPr>
              <p:nvPr/>
            </p:nvSpPr>
            <p:spPr bwMode="auto">
              <a:xfrm flipH="1">
                <a:off x="2590800" y="5084830"/>
                <a:ext cx="1219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2" name="Line 33"/>
              <p:cNvSpPr>
                <a:spLocks noChangeShapeType="1"/>
              </p:cNvSpPr>
              <p:nvPr/>
            </p:nvSpPr>
            <p:spPr bwMode="auto">
              <a:xfrm>
                <a:off x="4953000" y="5084830"/>
                <a:ext cx="10668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3" name="Line 25"/>
              <p:cNvSpPr>
                <a:spLocks noChangeShapeType="1"/>
              </p:cNvSpPr>
              <p:nvPr/>
            </p:nvSpPr>
            <p:spPr bwMode="auto">
              <a:xfrm>
                <a:off x="3810000" y="508483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4" name="Line 28"/>
              <p:cNvSpPr>
                <a:spLocks noChangeShapeType="1"/>
              </p:cNvSpPr>
              <p:nvPr/>
            </p:nvSpPr>
            <p:spPr bwMode="auto">
              <a:xfrm>
                <a:off x="2590800" y="5084830"/>
                <a:ext cx="2362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5" name="Line 31"/>
              <p:cNvSpPr>
                <a:spLocks noChangeShapeType="1"/>
              </p:cNvSpPr>
              <p:nvPr/>
            </p:nvSpPr>
            <p:spPr bwMode="auto">
              <a:xfrm flipH="1">
                <a:off x="2590800" y="5084830"/>
                <a:ext cx="2362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6" name="Line 29"/>
              <p:cNvSpPr>
                <a:spLocks noChangeShapeType="1"/>
              </p:cNvSpPr>
              <p:nvPr/>
            </p:nvSpPr>
            <p:spPr bwMode="auto">
              <a:xfrm>
                <a:off x="2590800" y="5084830"/>
                <a:ext cx="3429000" cy="9906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7" name="Line 32"/>
              <p:cNvSpPr>
                <a:spLocks noChangeShapeType="1"/>
              </p:cNvSpPr>
              <p:nvPr/>
            </p:nvSpPr>
            <p:spPr bwMode="auto">
              <a:xfrm flipH="1">
                <a:off x="3810000" y="5084830"/>
                <a:ext cx="1143000" cy="9906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8" name="Line 34"/>
              <p:cNvSpPr>
                <a:spLocks noChangeShapeType="1"/>
              </p:cNvSpPr>
              <p:nvPr/>
            </p:nvSpPr>
            <p:spPr bwMode="auto">
              <a:xfrm>
                <a:off x="3810000" y="5084830"/>
                <a:ext cx="1143000" cy="9906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2895600" y="38354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257800" y="38354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>
            <a:off x="4114800" y="3835400"/>
            <a:ext cx="2209800" cy="990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895600" y="3835400"/>
            <a:ext cx="1219200" cy="9906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2895600" y="3835400"/>
            <a:ext cx="1219200" cy="9906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5257800" y="3835400"/>
            <a:ext cx="1066800" cy="9906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Line 25"/>
          <p:cNvSpPr>
            <a:spLocks noChangeShapeType="1"/>
          </p:cNvSpPr>
          <p:nvPr/>
        </p:nvSpPr>
        <p:spPr bwMode="auto">
          <a:xfrm>
            <a:off x="4114800" y="3841750"/>
            <a:ext cx="0" cy="990600"/>
          </a:xfrm>
          <a:prstGeom prst="line">
            <a:avLst/>
          </a:prstGeom>
          <a:noFill/>
          <a:ln w="28575">
            <a:solidFill>
              <a:srgbClr val="81008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2895600" y="3841750"/>
            <a:ext cx="2362200" cy="990600"/>
          </a:xfrm>
          <a:prstGeom prst="line">
            <a:avLst/>
          </a:prstGeom>
          <a:noFill/>
          <a:ln w="28575">
            <a:solidFill>
              <a:srgbClr val="81008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H="1">
            <a:off x="2895600" y="3841750"/>
            <a:ext cx="2362200" cy="990600"/>
          </a:xfrm>
          <a:prstGeom prst="line">
            <a:avLst/>
          </a:prstGeom>
          <a:noFill/>
          <a:ln w="28575">
            <a:solidFill>
              <a:srgbClr val="81008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57200" y="5341938"/>
            <a:ext cx="80010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设</a:t>
            </a:r>
            <a:r>
              <a:rPr lang="el-GR" altLang="zh-CN" dirty="0" smtClean="0">
                <a:cs typeface="Times New Roman" panose="02020603050405020304" pitchFamily="18" charset="0"/>
              </a:rPr>
              <a:t>π</a:t>
            </a:r>
            <a:r>
              <a:rPr lang="zh-CN" altLang="en-US" dirty="0" smtClean="0"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cs typeface="Times New Roman" panose="02020603050405020304" pitchFamily="18" charset="0"/>
              </a:rPr>
              <a:t>的一种正常边着色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关联边的着色没有用到颜色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则称</a:t>
            </a:r>
            <a:r>
              <a:rPr lang="en-US" altLang="zh-CN" dirty="0" smtClean="0">
                <a:solidFill>
                  <a:srgbClr val="FFFF00"/>
                </a:solidFill>
              </a:rPr>
              <a:t>u</a:t>
            </a:r>
            <a:r>
              <a:rPr lang="zh-CN" altLang="en-US" dirty="0" smtClean="0">
                <a:solidFill>
                  <a:srgbClr val="FFFF00"/>
                </a:solidFill>
              </a:rPr>
              <a:t>缺</a:t>
            </a:r>
            <a:r>
              <a:rPr lang="en-US" altLang="zh-CN" i="1" dirty="0" err="1" smtClean="0">
                <a:solidFill>
                  <a:srgbClr val="FFFF00"/>
                </a:solidFill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</a:rPr>
              <a:t>色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color </a:t>
            </a:r>
            <a:r>
              <a:rPr lang="en-US" altLang="zh-CN" b="0" i="1" dirty="0" err="1" smtClean="0"/>
              <a:t>i</a:t>
            </a:r>
            <a:r>
              <a:rPr lang="en-US" altLang="zh-CN" b="0" dirty="0" smtClean="0"/>
              <a:t> missing on u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8" grpId="0"/>
      <p:bldP spid="894989" grpId="0"/>
      <p:bldP spid="894991" grpId="0"/>
      <p:bldP spid="894994" grpId="0"/>
      <p:bldP spid="44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19094</TotalTime>
  <Words>2762</Words>
  <Application>Microsoft Office PowerPoint</Application>
  <PresentationFormat>全屏显示(4:3)</PresentationFormat>
  <Paragraphs>227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1568</cp:revision>
  <dcterms:created xsi:type="dcterms:W3CDTF">1601-01-01T00:00:00Z</dcterms:created>
  <dcterms:modified xsi:type="dcterms:W3CDTF">2021-11-22T02:52:18Z</dcterms:modified>
</cp:coreProperties>
</file>