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39"/>
  </p:notesMasterIdLst>
  <p:handoutMasterIdLst>
    <p:handoutMasterId r:id="rId40"/>
  </p:handoutMasterIdLst>
  <p:sldIdLst>
    <p:sldId id="632" r:id="rId2"/>
    <p:sldId id="766" r:id="rId3"/>
    <p:sldId id="702" r:id="rId4"/>
    <p:sldId id="767" r:id="rId5"/>
    <p:sldId id="769" r:id="rId6"/>
    <p:sldId id="770" r:id="rId7"/>
    <p:sldId id="771" r:id="rId8"/>
    <p:sldId id="772" r:id="rId9"/>
    <p:sldId id="773" r:id="rId10"/>
    <p:sldId id="774" r:id="rId11"/>
    <p:sldId id="776" r:id="rId12"/>
    <p:sldId id="777" r:id="rId13"/>
    <p:sldId id="778" r:id="rId14"/>
    <p:sldId id="779" r:id="rId15"/>
    <p:sldId id="780" r:id="rId16"/>
    <p:sldId id="781" r:id="rId17"/>
    <p:sldId id="782" r:id="rId18"/>
    <p:sldId id="802" r:id="rId19"/>
    <p:sldId id="787" r:id="rId20"/>
    <p:sldId id="804" r:id="rId21"/>
    <p:sldId id="805" r:id="rId22"/>
    <p:sldId id="788" r:id="rId23"/>
    <p:sldId id="789" r:id="rId24"/>
    <p:sldId id="803" r:id="rId25"/>
    <p:sldId id="790" r:id="rId26"/>
    <p:sldId id="806" r:id="rId27"/>
    <p:sldId id="791" r:id="rId28"/>
    <p:sldId id="793" r:id="rId29"/>
    <p:sldId id="794" r:id="rId30"/>
    <p:sldId id="796" r:id="rId31"/>
    <p:sldId id="797" r:id="rId32"/>
    <p:sldId id="798" r:id="rId33"/>
    <p:sldId id="799" r:id="rId34"/>
    <p:sldId id="800" r:id="rId35"/>
    <p:sldId id="801" r:id="rId36"/>
    <p:sldId id="739" r:id="rId37"/>
    <p:sldId id="631" r:id="rId38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0203A"/>
    <a:srgbClr val="1C3146"/>
    <a:srgbClr val="406385"/>
    <a:srgbClr val="810080"/>
    <a:srgbClr val="698CC9"/>
    <a:srgbClr val="BED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4" autoAdjust="0"/>
    <p:restoredTop sz="97407" autoAdjust="0"/>
  </p:normalViewPr>
  <p:slideViewPr>
    <p:cSldViewPr>
      <p:cViewPr varScale="1">
        <p:scale>
          <a:sx n="91" d="100"/>
          <a:sy n="91" d="100"/>
        </p:scale>
        <p:origin x="16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46E28EA1-6A80-4100-B8B1-E8AA987C32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18A90C3-D4D3-4673-BCEA-0830E26A1F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7EB90-ECE4-4CD4-A44B-6BDDCE702EEF}" type="datetime1">
              <a:rPr lang="zh-CN" altLang="en-US"/>
              <a:pPr>
                <a:defRPr/>
              </a:pPr>
              <a:t>2021/11/23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08577-FE77-464C-A76E-AA96C8DAD9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00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04360-C5A5-47ED-9983-4F1CE1C89A92}" type="datetime1">
              <a:rPr lang="zh-CN" altLang="en-US"/>
              <a:pPr>
                <a:defRPr/>
              </a:pPr>
              <a:t>2021/11/23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481E3-868D-43C6-9461-EFB8D265B8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91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CD95D-FE6E-42F1-845E-8C4FAF67F82B}" type="datetime1">
              <a:rPr lang="zh-CN" altLang="en-US"/>
              <a:pPr>
                <a:defRPr/>
              </a:pPr>
              <a:t>2021/11/23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2C3C9-218B-4173-953E-A3E084AEFB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12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15AF2-1FDA-41A3-AC7D-4FAEE1514085}" type="datetime1">
              <a:rPr lang="zh-CN" altLang="en-US"/>
              <a:pPr>
                <a:defRPr/>
              </a:pPr>
              <a:t>2021/11/23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C6078-3BC7-4764-9856-762C88DAC5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69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43130-AD8E-4918-A862-50A6F485AD3A}" type="datetime1">
              <a:rPr lang="zh-CN" altLang="en-US"/>
              <a:pPr>
                <a:defRPr/>
              </a:pPr>
              <a:t>2021/11/23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2E989-45C7-4414-8407-12E5CDDD75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66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D0D76-7F70-42B4-BA99-6A659A49D417}" type="datetime1">
              <a:rPr lang="zh-CN" altLang="en-US"/>
              <a:pPr>
                <a:defRPr/>
              </a:pPr>
              <a:t>2021/11/23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796B8-A8B5-4C79-B209-9D995C1065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87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58594-B770-4C2F-B545-5F343ED69ABE}" type="datetime1">
              <a:rPr lang="zh-CN" altLang="en-US"/>
              <a:pPr>
                <a:defRPr/>
              </a:pPr>
              <a:t>2021/11/23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D35C3-2258-41F8-8AAC-90F6646EA0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41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A8250-37FD-4A68-A7F5-384413871E82}" type="datetime1">
              <a:rPr lang="zh-CN" altLang="en-US"/>
              <a:pPr>
                <a:defRPr/>
              </a:pPr>
              <a:t>2021/11/23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727DB-36E5-4D3F-B8A7-60079D037A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7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F05CD-0C67-4037-9EAD-B8CAC07FE4D5}" type="datetime1">
              <a:rPr lang="zh-CN" altLang="en-US"/>
              <a:pPr>
                <a:defRPr/>
              </a:pPr>
              <a:t>2021/11/23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780AB-2ED6-444E-919E-3472AABC4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62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AB02-7DD4-45FC-A75C-1512D09BBF41}" type="datetime1">
              <a:rPr lang="zh-CN" altLang="en-US"/>
              <a:pPr>
                <a:defRPr/>
              </a:pPr>
              <a:t>2021/11/23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A2694-D1A7-462D-AA50-E8D286BAAB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87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43684-2E57-4BB2-8FA5-5CDC22AE3E34}" type="datetime1">
              <a:rPr lang="zh-CN" altLang="en-US"/>
              <a:pPr>
                <a:defRPr/>
              </a:pPr>
              <a:t>2021/11/23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DC6AA-E6EF-4DEC-8E4F-17EA0DDB32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76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/>
            </a:lvl1pPr>
          </a:lstStyle>
          <a:p>
            <a:pPr>
              <a:defRPr/>
            </a:pPr>
            <a:fld id="{4AB9D1A1-1206-44D6-BC15-B67C8796DE16}" type="datetime1">
              <a:rPr lang="zh-CN" altLang="en-US"/>
              <a:pPr>
                <a:defRPr/>
              </a:pPr>
              <a:t>2021/11/23</a:t>
            </a:fld>
            <a:endParaRPr lang="en-US" altLang="zh-CN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/>
            </a:lvl1pPr>
          </a:lstStyle>
          <a:p>
            <a:pPr>
              <a:defRPr/>
            </a:pPr>
            <a:fld id="{45BB52C6-B197-46B3-BF15-D0DC95B44C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3"/>
          <p:cNvSpPr>
            <a:spLocks noChangeArrowheads="1"/>
          </p:cNvSpPr>
          <p:nvPr/>
        </p:nvSpPr>
        <p:spPr bwMode="auto">
          <a:xfrm>
            <a:off x="2967038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28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wmf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839913" y="1905000"/>
            <a:ext cx="49752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54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 </a:t>
            </a:r>
            <a:r>
              <a:rPr kumimoji="0" lang="zh-CN" altLang="en-US" sz="60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图论及其应用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797175" y="4954588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数学科学学院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101850" y="4379913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36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Email:    lvhz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@uestc.edu.cn</a:t>
            </a:r>
            <a:endParaRPr lang="zh-CN" altLang="en-US" sz="28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438400" y="3825875"/>
            <a:ext cx="39941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任课教师</a:t>
            </a:r>
            <a:r>
              <a:rPr lang="en-US" altLang="zh-CN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  </a:t>
            </a: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吕华众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28E4894-4B04-43F8-BE13-B57E5BCF0278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10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4711" name="Text Box 39"/>
          <p:cNvSpPr txBox="1">
            <a:spLocks noChangeArrowheads="1"/>
          </p:cNvSpPr>
          <p:nvPr/>
        </p:nvSpPr>
        <p:spPr bwMode="auto">
          <a:xfrm>
            <a:off x="457200" y="992188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解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颜色集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C={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4, </a:t>
            </a:r>
            <a:r>
              <a:rPr lang="en-US" altLang="zh-CN" dirty="0" smtClean="0">
                <a:solidFill>
                  <a:srgbClr val="810080"/>
                </a:solidFill>
              </a:rPr>
              <a:t>5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</a:t>
            </a:r>
            <a:endParaRPr lang="el-GR" altLang="zh-CN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2471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390621"/>
              </p:ext>
            </p:extLst>
          </p:nvPr>
        </p:nvGraphicFramePr>
        <p:xfrm>
          <a:off x="609600" y="1546225"/>
          <a:ext cx="14239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9" name="Equation" r:id="rId3" imgW="723586" imgH="228501" progId="Equation.DSMT4">
                  <p:embed/>
                </p:oleObj>
              </mc:Choice>
              <mc:Fallback>
                <p:oleObj name="Equation" r:id="rId3" imgW="723586" imgH="228501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46225"/>
                        <a:ext cx="1423988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1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031144"/>
              </p:ext>
            </p:extLst>
          </p:nvPr>
        </p:nvGraphicFramePr>
        <p:xfrm>
          <a:off x="609600" y="2119313"/>
          <a:ext cx="11255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0" name="Equation" r:id="rId5" imgW="571252" imgH="203112" progId="Equation.DSMT4">
                  <p:embed/>
                </p:oleObj>
              </mc:Choice>
              <mc:Fallback>
                <p:oleObj name="Equation" r:id="rId5" imgW="571252" imgH="203112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19313"/>
                        <a:ext cx="1125538" cy="3603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1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141881"/>
              </p:ext>
            </p:extLst>
          </p:nvPr>
        </p:nvGraphicFramePr>
        <p:xfrm>
          <a:off x="2093913" y="2105025"/>
          <a:ext cx="11525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" name="Equation" r:id="rId7" imgW="583947" imgH="228501" progId="Equation.DSMT4">
                  <p:embed/>
                </p:oleObj>
              </mc:Choice>
              <mc:Fallback>
                <p:oleObj name="Equation" r:id="rId7" imgW="583947" imgH="228501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2105025"/>
                        <a:ext cx="1152525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1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110568"/>
              </p:ext>
            </p:extLst>
          </p:nvPr>
        </p:nvGraphicFramePr>
        <p:xfrm>
          <a:off x="609600" y="2657475"/>
          <a:ext cx="10763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2" name="Equation" r:id="rId9" imgW="545626" imgH="203024" progId="Equation.DSMT4">
                  <p:embed/>
                </p:oleObj>
              </mc:Choice>
              <mc:Fallback>
                <p:oleObj name="Equation" r:id="rId9" imgW="545626" imgH="203024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57475"/>
                        <a:ext cx="1076325" cy="358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719027"/>
              </p:ext>
            </p:extLst>
          </p:nvPr>
        </p:nvGraphicFramePr>
        <p:xfrm>
          <a:off x="2085975" y="2641600"/>
          <a:ext cx="1127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3" name="Equation" r:id="rId11" imgW="571252" imgH="228501" progId="Equation.DSMT4">
                  <p:embed/>
                </p:oleObj>
              </mc:Choice>
              <mc:Fallback>
                <p:oleObj name="Equation" r:id="rId11" imgW="571252" imgH="228501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2641600"/>
                        <a:ext cx="1127125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997710"/>
              </p:ext>
            </p:extLst>
          </p:nvPr>
        </p:nvGraphicFramePr>
        <p:xfrm>
          <a:off x="611188" y="3195638"/>
          <a:ext cx="10747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4" name="Equation" r:id="rId13" imgW="545626" imgH="203024" progId="Equation.DSMT4">
                  <p:embed/>
                </p:oleObj>
              </mc:Choice>
              <mc:Fallback>
                <p:oleObj name="Equation" r:id="rId13" imgW="545626" imgH="203024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195638"/>
                        <a:ext cx="1074737" cy="3603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013300"/>
              </p:ext>
            </p:extLst>
          </p:nvPr>
        </p:nvGraphicFramePr>
        <p:xfrm>
          <a:off x="2081213" y="3162300"/>
          <a:ext cx="11001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5" name="Equation" r:id="rId15" imgW="558800" imgH="228600" progId="Equation.DSMT4">
                  <p:embed/>
                </p:oleObj>
              </mc:Choice>
              <mc:Fallback>
                <p:oleObj name="Equation" r:id="rId15" imgW="5588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3162300"/>
                        <a:ext cx="1100137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824340"/>
              </p:ext>
            </p:extLst>
          </p:nvPr>
        </p:nvGraphicFramePr>
        <p:xfrm>
          <a:off x="596900" y="3759200"/>
          <a:ext cx="11001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6" name="Equation" r:id="rId17" imgW="558558" imgH="203112" progId="Equation.DSMT4">
                  <p:embed/>
                </p:oleObj>
              </mc:Choice>
              <mc:Fallback>
                <p:oleObj name="Equation" r:id="rId17" imgW="558558" imgH="203112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759200"/>
                        <a:ext cx="1100138" cy="358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904776"/>
              </p:ext>
            </p:extLst>
          </p:nvPr>
        </p:nvGraphicFramePr>
        <p:xfrm>
          <a:off x="2084388" y="3736975"/>
          <a:ext cx="11509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7" name="Equation" r:id="rId19" imgW="583947" imgH="228501" progId="Equation.DSMT4">
                  <p:embed/>
                </p:oleObj>
              </mc:Choice>
              <mc:Fallback>
                <p:oleObj name="Equation" r:id="rId19" imgW="583947" imgH="228501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3736975"/>
                        <a:ext cx="1150937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493739"/>
              </p:ext>
            </p:extLst>
          </p:nvPr>
        </p:nvGraphicFramePr>
        <p:xfrm>
          <a:off x="593725" y="4306888"/>
          <a:ext cx="11255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8" name="Equation" r:id="rId21" imgW="571252" imgH="203112" progId="Equation.DSMT4">
                  <p:embed/>
                </p:oleObj>
              </mc:Choice>
              <mc:Fallback>
                <p:oleObj name="Equation" r:id="rId21" imgW="571252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4306888"/>
                        <a:ext cx="1125538" cy="357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539619"/>
              </p:ext>
            </p:extLst>
          </p:nvPr>
        </p:nvGraphicFramePr>
        <p:xfrm>
          <a:off x="2084388" y="4292600"/>
          <a:ext cx="11509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9" name="Equation" r:id="rId23" imgW="583947" imgH="228501" progId="Equation.DSMT4">
                  <p:embed/>
                </p:oleObj>
              </mc:Choice>
              <mc:Fallback>
                <p:oleObj name="Equation" r:id="rId23" imgW="583947" imgH="228501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4292600"/>
                        <a:ext cx="1150937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38"/>
          <p:cNvGrpSpPr>
            <a:grpSpLocks/>
          </p:cNvGrpSpPr>
          <p:nvPr/>
        </p:nvGrpSpPr>
        <p:grpSpPr bwMode="auto">
          <a:xfrm>
            <a:off x="5791200" y="1111250"/>
            <a:ext cx="2435225" cy="1677988"/>
            <a:chOff x="1775" y="873"/>
            <a:chExt cx="1098" cy="809"/>
          </a:xfrm>
        </p:grpSpPr>
        <p:grpSp>
          <p:nvGrpSpPr>
            <p:cNvPr id="14359" name="Group 31"/>
            <p:cNvGrpSpPr>
              <a:grpSpLocks/>
            </p:cNvGrpSpPr>
            <p:nvPr/>
          </p:nvGrpSpPr>
          <p:grpSpPr bwMode="auto">
            <a:xfrm>
              <a:off x="1872" y="1056"/>
              <a:ext cx="756" cy="438"/>
              <a:chOff x="1038" y="1147"/>
              <a:chExt cx="756" cy="438"/>
            </a:xfrm>
          </p:grpSpPr>
          <p:sp>
            <p:nvSpPr>
              <p:cNvPr id="59" name="Line 11"/>
              <p:cNvSpPr>
                <a:spLocks noChangeShapeType="1"/>
              </p:cNvSpPr>
              <p:nvPr/>
            </p:nvSpPr>
            <p:spPr bwMode="auto">
              <a:xfrm>
                <a:off x="1038" y="1148"/>
                <a:ext cx="0" cy="43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0" name="Line 12"/>
              <p:cNvSpPr>
                <a:spLocks noChangeShapeType="1"/>
              </p:cNvSpPr>
              <p:nvPr/>
            </p:nvSpPr>
            <p:spPr bwMode="auto">
              <a:xfrm>
                <a:off x="1038" y="1148"/>
                <a:ext cx="37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1" name="Line 13"/>
              <p:cNvSpPr>
                <a:spLocks noChangeShapeType="1"/>
              </p:cNvSpPr>
              <p:nvPr/>
            </p:nvSpPr>
            <p:spPr bwMode="auto">
              <a:xfrm>
                <a:off x="1416" y="1148"/>
                <a:ext cx="37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2" name="Line 14"/>
              <p:cNvSpPr>
                <a:spLocks noChangeShapeType="1"/>
              </p:cNvSpPr>
              <p:nvPr/>
            </p:nvSpPr>
            <p:spPr bwMode="auto">
              <a:xfrm>
                <a:off x="1038" y="1584"/>
                <a:ext cx="37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3" name="Line 15"/>
              <p:cNvSpPr>
                <a:spLocks noChangeShapeType="1"/>
              </p:cNvSpPr>
              <p:nvPr/>
            </p:nvSpPr>
            <p:spPr bwMode="auto">
              <a:xfrm>
                <a:off x="1416" y="1584"/>
                <a:ext cx="37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1416" y="1147"/>
                <a:ext cx="0" cy="43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>
                <a:off x="1794" y="1147"/>
                <a:ext cx="0" cy="43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>
                <a:off x="1038" y="1147"/>
                <a:ext cx="378" cy="43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>
                <a:off x="1416" y="1147"/>
                <a:ext cx="378" cy="43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53" name="Text Box 32"/>
            <p:cNvSpPr txBox="1">
              <a:spLocks noChangeArrowheads="1"/>
            </p:cNvSpPr>
            <p:nvPr/>
          </p:nvSpPr>
          <p:spPr bwMode="auto">
            <a:xfrm>
              <a:off x="2575" y="880"/>
              <a:ext cx="29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54" name="Text Box 33"/>
            <p:cNvSpPr txBox="1">
              <a:spLocks noChangeArrowheads="1"/>
            </p:cNvSpPr>
            <p:nvPr/>
          </p:nvSpPr>
          <p:spPr bwMode="auto">
            <a:xfrm>
              <a:off x="2575" y="1504"/>
              <a:ext cx="29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2173" y="1504"/>
              <a:ext cx="29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1783" y="1492"/>
              <a:ext cx="29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57" name="Text Box 36"/>
            <p:cNvSpPr txBox="1">
              <a:spLocks noChangeArrowheads="1"/>
            </p:cNvSpPr>
            <p:nvPr/>
          </p:nvSpPr>
          <p:spPr bwMode="auto">
            <a:xfrm>
              <a:off x="1775" y="873"/>
              <a:ext cx="29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58" name="Text Box 37"/>
            <p:cNvSpPr txBox="1">
              <a:spLocks noChangeArrowheads="1"/>
            </p:cNvSpPr>
            <p:nvPr/>
          </p:nvSpPr>
          <p:spPr bwMode="auto">
            <a:xfrm>
              <a:off x="2165" y="873"/>
              <a:ext cx="29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</p:grp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5946775" y="1433513"/>
            <a:ext cx="114300" cy="115887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70C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" name="椭圆 84"/>
          <p:cNvSpPr>
            <a:spLocks noChangeArrowheads="1"/>
          </p:cNvSpPr>
          <p:nvPr/>
        </p:nvSpPr>
        <p:spPr bwMode="auto">
          <a:xfrm>
            <a:off x="5948363" y="2327275"/>
            <a:ext cx="115887" cy="114300"/>
          </a:xfrm>
          <a:prstGeom prst="ellipse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" name="椭圆 87"/>
          <p:cNvSpPr>
            <a:spLocks noChangeArrowheads="1"/>
          </p:cNvSpPr>
          <p:nvPr/>
        </p:nvSpPr>
        <p:spPr bwMode="auto">
          <a:xfrm>
            <a:off x="6789738" y="2328863"/>
            <a:ext cx="114300" cy="11430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" name="椭圆 88"/>
          <p:cNvSpPr/>
          <p:nvPr/>
        </p:nvSpPr>
        <p:spPr bwMode="auto">
          <a:xfrm>
            <a:off x="6777038" y="1439863"/>
            <a:ext cx="114300" cy="115887"/>
          </a:xfrm>
          <a:prstGeom prst="ellipse">
            <a:avLst/>
          </a:prstGeom>
          <a:solidFill>
            <a:schemeClr val="bg2">
              <a:lumMod val="95000"/>
              <a:lumOff val="5000"/>
            </a:schemeClr>
          </a:solidFill>
          <a:ln w="9525" cap="flat" cmpd="sng" algn="ctr">
            <a:solidFill>
              <a:schemeClr val="bg2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90" name="椭圆 89"/>
          <p:cNvSpPr>
            <a:spLocks noChangeArrowheads="1"/>
          </p:cNvSpPr>
          <p:nvPr/>
        </p:nvSpPr>
        <p:spPr bwMode="auto">
          <a:xfrm>
            <a:off x="7626350" y="2332038"/>
            <a:ext cx="115888" cy="114300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70C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" name="椭圆 90"/>
          <p:cNvSpPr>
            <a:spLocks noChangeArrowheads="1"/>
          </p:cNvSpPr>
          <p:nvPr/>
        </p:nvSpPr>
        <p:spPr bwMode="auto">
          <a:xfrm>
            <a:off x="7627938" y="1423988"/>
            <a:ext cx="115887" cy="115887"/>
          </a:xfrm>
          <a:prstGeom prst="ellipse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" name="Text Box 39"/>
          <p:cNvSpPr txBox="1">
            <a:spLocks noChangeArrowheads="1"/>
          </p:cNvSpPr>
          <p:nvPr/>
        </p:nvSpPr>
        <p:spPr bwMode="auto">
          <a:xfrm>
            <a:off x="457200" y="4962525"/>
            <a:ext cx="8229600" cy="83185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注</a:t>
            </a:r>
            <a:r>
              <a:rPr lang="en-US" altLang="zh-CN" dirty="0"/>
              <a:t>: </a:t>
            </a:r>
            <a:r>
              <a:rPr lang="zh-CN" altLang="en-US" dirty="0"/>
              <a:t>该算法求出的</a:t>
            </a:r>
            <a:r>
              <a:rPr lang="zh-CN" altLang="en-US" dirty="0">
                <a:solidFill>
                  <a:srgbClr val="FFFF00"/>
                </a:solidFill>
              </a:rPr>
              <a:t>颜色数</a:t>
            </a:r>
            <a:r>
              <a:rPr lang="zh-CN" altLang="en-US" dirty="0"/>
              <a:t>与依赖于顶点的编号</a:t>
            </a:r>
            <a:r>
              <a:rPr lang="en-US" altLang="zh-CN" dirty="0"/>
              <a:t>(</a:t>
            </a:r>
            <a:r>
              <a:rPr lang="zh-CN" altLang="en-US" dirty="0"/>
              <a:t>亦即顶点编号不同</a:t>
            </a:r>
            <a:r>
              <a:rPr lang="en-US" altLang="zh-CN" dirty="0"/>
              <a:t>, </a:t>
            </a:r>
            <a:r>
              <a:rPr lang="zh-CN" altLang="en-US" dirty="0"/>
              <a:t>求出的颜色数可能不同</a:t>
            </a:r>
            <a:r>
              <a:rPr lang="en-US" altLang="zh-CN" dirty="0"/>
              <a:t>)</a:t>
            </a:r>
            <a:endParaRPr lang="el-GR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47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11" grpId="0"/>
      <p:bldP spid="2" grpId="0" animBg="1"/>
      <p:bldP spid="85" grpId="0" animBg="1"/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F867D68-CC24-4067-9A09-2668CECDC26B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11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7414" name="Group 3"/>
          <p:cNvGrpSpPr>
            <a:grpSpLocks/>
          </p:cNvGrpSpPr>
          <p:nvPr/>
        </p:nvGrpSpPr>
        <p:grpSpPr bwMode="auto">
          <a:xfrm>
            <a:off x="2665413" y="2498725"/>
            <a:ext cx="1676400" cy="908050"/>
            <a:chOff x="1038" y="1147"/>
            <a:chExt cx="756" cy="438"/>
          </a:xfrm>
        </p:grpSpPr>
        <p:sp>
          <p:nvSpPr>
            <p:cNvPr id="16396" name="Line 4"/>
            <p:cNvSpPr>
              <a:spLocks noChangeShapeType="1"/>
            </p:cNvSpPr>
            <p:nvPr/>
          </p:nvSpPr>
          <p:spPr bwMode="auto">
            <a:xfrm>
              <a:off x="1038" y="1148"/>
              <a:ext cx="0" cy="43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97" name="Line 5"/>
            <p:cNvSpPr>
              <a:spLocks noChangeShapeType="1"/>
            </p:cNvSpPr>
            <p:nvPr/>
          </p:nvSpPr>
          <p:spPr bwMode="auto">
            <a:xfrm>
              <a:off x="1038" y="1148"/>
              <a:ext cx="37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98" name="Line 6"/>
            <p:cNvSpPr>
              <a:spLocks noChangeShapeType="1"/>
            </p:cNvSpPr>
            <p:nvPr/>
          </p:nvSpPr>
          <p:spPr bwMode="auto">
            <a:xfrm>
              <a:off x="1415" y="1148"/>
              <a:ext cx="37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99" name="Line 7"/>
            <p:cNvSpPr>
              <a:spLocks noChangeShapeType="1"/>
            </p:cNvSpPr>
            <p:nvPr/>
          </p:nvSpPr>
          <p:spPr bwMode="auto">
            <a:xfrm>
              <a:off x="1038" y="1584"/>
              <a:ext cx="37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00" name="Line 8"/>
            <p:cNvSpPr>
              <a:spLocks noChangeShapeType="1"/>
            </p:cNvSpPr>
            <p:nvPr/>
          </p:nvSpPr>
          <p:spPr bwMode="auto">
            <a:xfrm>
              <a:off x="1416" y="1584"/>
              <a:ext cx="37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01" name="Line 9"/>
            <p:cNvSpPr>
              <a:spLocks noChangeShapeType="1"/>
            </p:cNvSpPr>
            <p:nvPr/>
          </p:nvSpPr>
          <p:spPr bwMode="auto">
            <a:xfrm>
              <a:off x="1416" y="1147"/>
              <a:ext cx="0" cy="43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02" name="Line 10"/>
            <p:cNvSpPr>
              <a:spLocks noChangeShapeType="1"/>
            </p:cNvSpPr>
            <p:nvPr/>
          </p:nvSpPr>
          <p:spPr bwMode="auto">
            <a:xfrm>
              <a:off x="1794" y="1147"/>
              <a:ext cx="0" cy="43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03" name="Line 11"/>
            <p:cNvSpPr>
              <a:spLocks noChangeShapeType="1"/>
            </p:cNvSpPr>
            <p:nvPr/>
          </p:nvSpPr>
          <p:spPr bwMode="auto">
            <a:xfrm>
              <a:off x="1038" y="1147"/>
              <a:ext cx="378" cy="43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04" name="Line 12"/>
            <p:cNvSpPr>
              <a:spLocks noChangeShapeType="1"/>
            </p:cNvSpPr>
            <p:nvPr/>
          </p:nvSpPr>
          <p:spPr bwMode="auto">
            <a:xfrm>
              <a:off x="1416" y="1147"/>
              <a:ext cx="378" cy="43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926763" name="Text Box 43"/>
          <p:cNvSpPr txBox="1">
            <a:spLocks noChangeArrowheads="1"/>
          </p:cNvSpPr>
          <p:nvPr/>
        </p:nvSpPr>
        <p:spPr bwMode="auto">
          <a:xfrm>
            <a:off x="457200" y="1054100"/>
            <a:ext cx="8305800" cy="8302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注</a:t>
            </a:r>
            <a:r>
              <a:rPr lang="en-US" altLang="zh-CN">
                <a:sym typeface="Wingdings" panose="05000000000000000000" pitchFamily="2" charset="2"/>
              </a:rPr>
              <a:t>:  (1)</a:t>
            </a:r>
            <a:r>
              <a:rPr lang="zh-CN" altLang="en-US"/>
              <a:t>不能通过上面算法求出色数</a:t>
            </a:r>
            <a:r>
              <a:rPr lang="en-US" altLang="zh-CN"/>
              <a:t>. </a:t>
            </a:r>
            <a:r>
              <a:rPr lang="zh-CN" altLang="en-US"/>
              <a:t>例如</a:t>
            </a:r>
            <a:r>
              <a:rPr lang="en-US" altLang="zh-CN"/>
              <a:t>, </a:t>
            </a:r>
            <a:r>
              <a:rPr lang="zh-CN" altLang="en-US"/>
              <a:t>根据上面算法</a:t>
            </a:r>
            <a:r>
              <a:rPr lang="en-US" altLang="zh-CN"/>
              <a:t>, </a:t>
            </a:r>
            <a:r>
              <a:rPr lang="zh-CN" altLang="en-US"/>
              <a:t>我们求出了一个</a:t>
            </a:r>
            <a:r>
              <a:rPr lang="en-US" altLang="zh-CN"/>
              <a:t>4</a:t>
            </a:r>
            <a:r>
              <a:rPr lang="zh-CN" altLang="en-US"/>
              <a:t>色方案</a:t>
            </a:r>
            <a:r>
              <a:rPr lang="en-US" altLang="zh-CN"/>
              <a:t>, </a:t>
            </a:r>
            <a:r>
              <a:rPr lang="zh-CN" altLang="en-US"/>
              <a:t>但</a:t>
            </a:r>
            <a:r>
              <a:rPr lang="en-US" altLang="zh-CN"/>
              <a:t>G</a:t>
            </a:r>
            <a:r>
              <a:rPr lang="zh-CN" altLang="en-US"/>
              <a:t>是</a:t>
            </a:r>
            <a:r>
              <a:rPr lang="en-US" altLang="zh-CN"/>
              <a:t>3</a:t>
            </a:r>
            <a:r>
              <a:rPr lang="zh-CN" altLang="en-US"/>
              <a:t>色图</a:t>
            </a:r>
            <a:r>
              <a:rPr lang="en-US" altLang="zh-CN"/>
              <a:t>: </a:t>
            </a:r>
            <a:endParaRPr lang="zh-CN" altLang="el-GR">
              <a:latin typeface="宋体" panose="02010600030101010101" pitchFamily="2" charset="-122"/>
            </a:endParaRPr>
          </a:p>
        </p:txBody>
      </p:sp>
      <p:sp>
        <p:nvSpPr>
          <p:cNvPr id="926764" name="Text Box 44"/>
          <p:cNvSpPr txBox="1">
            <a:spLocks noChangeArrowheads="1"/>
          </p:cNvSpPr>
          <p:nvPr/>
        </p:nvSpPr>
        <p:spPr bwMode="auto">
          <a:xfrm>
            <a:off x="457200" y="4081463"/>
            <a:ext cx="8305800" cy="1938337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  </a:t>
            </a:r>
            <a:r>
              <a:rPr lang="en-US" altLang="zh-CN">
                <a:sym typeface="Wingdings" panose="05000000000000000000" pitchFamily="2" charset="2"/>
              </a:rPr>
              <a:t>(2) </a:t>
            </a:r>
            <a:r>
              <a:rPr lang="en-US" altLang="zh-CN"/>
              <a:t>Welsh—Powell (1967)</a:t>
            </a:r>
            <a:r>
              <a:rPr lang="zh-CN" altLang="en-US"/>
              <a:t> 对上面算法做了一个修改</a:t>
            </a:r>
            <a:r>
              <a:rPr lang="en-US" altLang="zh-CN"/>
              <a:t>, </a:t>
            </a:r>
            <a:r>
              <a:rPr lang="zh-CN" altLang="en-US"/>
              <a:t>着色时按所谓最大度优先策略</a:t>
            </a:r>
            <a:r>
              <a:rPr lang="en-US" altLang="zh-CN"/>
              <a:t>(</a:t>
            </a:r>
            <a:r>
              <a:rPr lang="zh-CN" altLang="en-US"/>
              <a:t>即考虑图的结构</a:t>
            </a:r>
            <a:r>
              <a:rPr lang="en-US" altLang="zh-CN"/>
              <a:t>), </a:t>
            </a:r>
            <a:r>
              <a:rPr lang="zh-CN" altLang="en-US"/>
              <a:t>即使用上面算法时</a:t>
            </a:r>
            <a:r>
              <a:rPr lang="en-US" altLang="zh-CN"/>
              <a:t>, </a:t>
            </a:r>
            <a:r>
              <a:rPr lang="zh-CN" altLang="en-US"/>
              <a:t>按顶点度数由大到小的次序着色</a:t>
            </a:r>
            <a:r>
              <a:rPr lang="en-US" altLang="zh-CN"/>
              <a:t>. </a:t>
            </a:r>
            <a:r>
              <a:rPr lang="zh-CN" altLang="en-US"/>
              <a:t>这样的着色方案起到了对上面算法的一个改进作用</a:t>
            </a:r>
            <a:r>
              <a:rPr lang="en-US" altLang="zh-CN"/>
              <a:t>(</a:t>
            </a:r>
            <a:r>
              <a:rPr lang="zh-CN" altLang="en-US"/>
              <a:t>那也仅仅是一个改进</a:t>
            </a:r>
            <a:r>
              <a:rPr lang="en-US" altLang="zh-CN"/>
              <a:t>, </a:t>
            </a:r>
            <a:r>
              <a:rPr lang="zh-CN" altLang="en-US"/>
              <a:t>没有彻底解决点色数的问题</a:t>
            </a:r>
            <a:r>
              <a:rPr lang="en-US" altLang="zh-CN"/>
              <a:t>). </a:t>
            </a:r>
            <a:endParaRPr lang="zh-CN" altLang="el-GR">
              <a:latin typeface="宋体" panose="02010600030101010101" pitchFamily="2" charset="-122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4381500" y="3494088"/>
            <a:ext cx="660400" cy="40005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v</a:t>
            </a:r>
            <a:r>
              <a:rPr lang="en-US" altLang="zh-CN" sz="20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2105025" y="2070100"/>
            <a:ext cx="660400" cy="40163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v</a:t>
            </a:r>
            <a:r>
              <a:rPr lang="en-US" altLang="zh-CN" sz="20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2122488" y="3467100"/>
            <a:ext cx="660400" cy="4000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v</a:t>
            </a:r>
            <a:r>
              <a:rPr lang="en-US" altLang="zh-CN" sz="20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3186113" y="2054225"/>
            <a:ext cx="660400" cy="4000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v</a:t>
            </a:r>
            <a:r>
              <a:rPr lang="en-US" altLang="zh-CN" sz="20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4367213" y="2051050"/>
            <a:ext cx="660400" cy="40005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v</a:t>
            </a:r>
            <a:r>
              <a:rPr lang="en-US" altLang="zh-CN" sz="20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252788" y="3476625"/>
            <a:ext cx="660400" cy="40005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v</a:t>
            </a:r>
            <a:r>
              <a:rPr lang="en-US" altLang="zh-CN" sz="20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6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6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63" grpId="0" animBg="1"/>
      <p:bldP spid="92676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3246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3BBF108-4E6C-492B-8A02-357423A1687B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12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7763" name="Text Box 19"/>
          <p:cNvSpPr txBox="1">
            <a:spLocks noChangeArrowheads="1"/>
          </p:cNvSpPr>
          <p:nvPr/>
        </p:nvSpPr>
        <p:spPr bwMode="auto">
          <a:xfrm>
            <a:off x="457200" y="1023938"/>
            <a:ext cx="81534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对于简单图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来说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数学家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Brooks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给出了一个对定理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的改进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这就是下面著名的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Brooks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27765" name="Text Box 21"/>
          <p:cNvSpPr txBox="1">
            <a:spLocks noChangeArrowheads="1"/>
          </p:cNvSpPr>
          <p:nvPr/>
        </p:nvSpPr>
        <p:spPr bwMode="auto">
          <a:xfrm>
            <a:off x="457200" y="2008188"/>
            <a:ext cx="8153400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2</a:t>
            </a:r>
            <a:r>
              <a:rPr lang="en-US" altLang="zh-CN" dirty="0" smtClean="0"/>
              <a:t> (Brooks, 1941)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是连通的简单图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并且它既</a:t>
            </a:r>
            <a:r>
              <a:rPr lang="zh-CN" altLang="en-US" dirty="0" smtClean="0">
                <a:solidFill>
                  <a:srgbClr val="FFFF00"/>
                </a:solidFill>
              </a:rPr>
              <a:t>不是奇圈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又</a:t>
            </a:r>
            <a:r>
              <a:rPr lang="zh-CN" altLang="en-US" dirty="0" smtClean="0">
                <a:solidFill>
                  <a:srgbClr val="FFFF00"/>
                </a:solidFill>
              </a:rPr>
              <a:t>不是完全图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: </a:t>
            </a:r>
            <a:endParaRPr lang="zh-CN" altLang="el-GR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9277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521528"/>
              </p:ext>
            </p:extLst>
          </p:nvPr>
        </p:nvGraphicFramePr>
        <p:xfrm>
          <a:off x="3505200" y="2447925"/>
          <a:ext cx="163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3" imgW="837836" imgH="203112" progId="Equation.DSMT4">
                  <p:embed/>
                </p:oleObj>
              </mc:Choice>
              <mc:Fallback>
                <p:oleObj name="Equation" r:id="rId3" imgW="837836" imgH="203112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447925"/>
                        <a:ext cx="163830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67" name="Text Box 23"/>
          <p:cNvSpPr txBox="1">
            <a:spLocks noChangeArrowheads="1"/>
          </p:cNvSpPr>
          <p:nvPr/>
        </p:nvSpPr>
        <p:spPr bwMode="auto">
          <a:xfrm>
            <a:off x="457200" y="2971800"/>
            <a:ext cx="8153400" cy="457200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/>
              <a:t>    Lovász</a:t>
            </a:r>
            <a:r>
              <a:rPr lang="zh-CN" altLang="en-US"/>
              <a:t>在</a:t>
            </a:r>
            <a:r>
              <a:rPr lang="en-US" altLang="zh-CN"/>
              <a:t>1975</a:t>
            </a:r>
            <a:r>
              <a:rPr lang="zh-CN" altLang="en-US"/>
              <a:t>年给出了如下漂亮证明</a:t>
            </a:r>
            <a:r>
              <a:rPr lang="en-US" altLang="zh-CN"/>
              <a:t>. </a:t>
            </a:r>
            <a:endParaRPr lang="zh-CN" altLang="el-GR">
              <a:latin typeface="宋体" panose="02010600030101010101" pitchFamily="2" charset="-122"/>
            </a:endParaRPr>
          </a:p>
        </p:txBody>
      </p:sp>
      <p:sp>
        <p:nvSpPr>
          <p:cNvPr id="927768" name="Text Box 24"/>
          <p:cNvSpPr txBox="1">
            <a:spLocks noChangeArrowheads="1"/>
          </p:cNvSpPr>
          <p:nvPr/>
        </p:nvSpPr>
        <p:spPr bwMode="auto">
          <a:xfrm>
            <a:off x="457200" y="3505200"/>
            <a:ext cx="81534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不失一般性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我们可以假设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是正则的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连通的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最大度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的简单图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原因如下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: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927769" name="Text Box 25"/>
          <p:cNvSpPr txBox="1">
            <a:spLocks noChangeArrowheads="1"/>
          </p:cNvSpPr>
          <p:nvPr/>
        </p:nvSpPr>
        <p:spPr bwMode="auto">
          <a:xfrm>
            <a:off x="457200" y="4460875"/>
            <a:ext cx="8153400" cy="461963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(1) </a:t>
            </a:r>
            <a:r>
              <a:rPr lang="zh-CN" altLang="en-US"/>
              <a:t>容易证明</a:t>
            </a:r>
            <a:r>
              <a:rPr lang="en-US" altLang="zh-CN"/>
              <a:t>: </a:t>
            </a:r>
            <a:r>
              <a:rPr lang="zh-CN" altLang="en-US"/>
              <a:t>若</a:t>
            </a:r>
            <a:r>
              <a:rPr lang="en-US" altLang="zh-CN"/>
              <a:t>G</a:t>
            </a:r>
            <a:r>
              <a:rPr lang="zh-CN" altLang="en-US"/>
              <a:t>不是正则连通简单图</a:t>
            </a:r>
            <a:r>
              <a:rPr lang="en-US" altLang="zh-CN"/>
              <a:t>, </a:t>
            </a:r>
            <a:r>
              <a:rPr lang="zh-CN" altLang="en-US"/>
              <a:t>最大度是</a:t>
            </a:r>
            <a:r>
              <a:rPr lang="el-GR" altLang="zh-CN"/>
              <a:t>Δ</a:t>
            </a:r>
            <a:r>
              <a:rPr lang="en-US" altLang="zh-CN"/>
              <a:t>, </a:t>
            </a:r>
            <a:r>
              <a:rPr lang="zh-CN" altLang="en-US">
                <a:latin typeface="宋体" panose="02010600030101010101" pitchFamily="2" charset="-122"/>
              </a:rPr>
              <a:t>则</a:t>
            </a:r>
            <a:endParaRPr lang="zh-CN" altLang="el-GR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2777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776893"/>
              </p:ext>
            </p:extLst>
          </p:nvPr>
        </p:nvGraphicFramePr>
        <p:xfrm>
          <a:off x="457200" y="4987925"/>
          <a:ext cx="156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5" imgW="837836" imgH="203112" progId="Equation.DSMT4">
                  <p:embed/>
                </p:oleObj>
              </mc:Choice>
              <mc:Fallback>
                <p:oleObj name="Equation" r:id="rId5" imgW="837836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87925"/>
                        <a:ext cx="156210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71" name="Text Box 27"/>
          <p:cNvSpPr txBox="1">
            <a:spLocks noChangeArrowheads="1"/>
          </p:cNvSpPr>
          <p:nvPr/>
        </p:nvSpPr>
        <p:spPr bwMode="auto">
          <a:xfrm>
            <a:off x="457200" y="5432425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事实上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我们可以对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的顶点数作数学归纳证明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7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7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7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7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7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7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63" grpId="0"/>
      <p:bldP spid="927765" grpId="0" animBg="1"/>
      <p:bldP spid="927767" grpId="0" animBg="1"/>
      <p:bldP spid="927768" grpId="0"/>
      <p:bldP spid="927769" grpId="0" animBg="1"/>
      <p:bldP spid="9277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3425" y="6251575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286115F-D0D2-48DA-A84F-66A53C48CD88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8770" name="Text Box 2"/>
          <p:cNvSpPr txBox="1">
            <a:spLocks noChangeArrowheads="1"/>
          </p:cNvSpPr>
          <p:nvPr/>
        </p:nvSpPr>
        <p:spPr bwMode="auto">
          <a:xfrm>
            <a:off x="381000" y="1033463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n=1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结论显然成立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28774" name="Text Box 6"/>
          <p:cNvSpPr txBox="1">
            <a:spLocks noChangeArrowheads="1"/>
          </p:cNvSpPr>
          <p:nvPr/>
        </p:nvSpPr>
        <p:spPr bwMode="auto">
          <a:xfrm>
            <a:off x="381000" y="1544638"/>
            <a:ext cx="80772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设对于阶数小于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的简单非正则连通单图来说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结论成立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下设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是阶数为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的非正则连通简单图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928777" name="Text Box 9"/>
          <p:cNvSpPr txBox="1">
            <a:spLocks noChangeArrowheads="1"/>
          </p:cNvSpPr>
          <p:nvPr/>
        </p:nvSpPr>
        <p:spPr bwMode="auto">
          <a:xfrm>
            <a:off x="384175" y="2413000"/>
            <a:ext cx="807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的顶点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且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                   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考虑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=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u.</a:t>
            </a:r>
            <a:endParaRPr lang="el-GR" altLang="zh-CN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8778" name="Text Box 10"/>
          <p:cNvSpPr txBox="1">
            <a:spLocks noChangeArrowheads="1"/>
          </p:cNvSpPr>
          <p:nvPr/>
        </p:nvSpPr>
        <p:spPr bwMode="auto">
          <a:xfrm>
            <a:off x="381000" y="2908300"/>
            <a:ext cx="8077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是正则简单图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  <a:r>
              <a:rPr lang="el-GR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(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)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=</a:t>
            </a:r>
            <a:r>
              <a:rPr lang="el-GR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(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)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1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于是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是可</a:t>
            </a:r>
            <a:r>
              <a:rPr lang="el-GR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(G)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点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正常着色的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从而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是可</a:t>
            </a:r>
            <a:r>
              <a:rPr lang="el-GR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正常点着色的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;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</a:t>
            </a:r>
            <a:endParaRPr lang="zh-CN" altLang="el-GR" sz="24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8779" name="Text Box 11"/>
          <p:cNvSpPr txBox="1">
            <a:spLocks noChangeArrowheads="1"/>
          </p:cNvSpPr>
          <p:nvPr/>
        </p:nvSpPr>
        <p:spPr bwMode="auto">
          <a:xfrm>
            <a:off x="381000" y="3822700"/>
            <a:ext cx="8077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是非正则简单图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由数学归纳法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是可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顶点正常着色的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从而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,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是可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正常顶点着色的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.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8780" name="Text Box 12"/>
          <p:cNvSpPr txBox="1">
            <a:spLocks noChangeArrowheads="1"/>
          </p:cNvSpPr>
          <p:nvPr/>
        </p:nvSpPr>
        <p:spPr bwMode="auto">
          <a:xfrm>
            <a:off x="381000" y="4632325"/>
            <a:ext cx="8077200" cy="461963"/>
          </a:xfrm>
          <a:prstGeom prst="rect">
            <a:avLst/>
          </a:prstGeom>
          <a:solidFill>
            <a:srgbClr val="406385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/>
              <a:t>    (2) </a:t>
            </a:r>
            <a:r>
              <a:rPr lang="zh-CN" altLang="en-US" sz="2400" dirty="0" smtClean="0"/>
              <a:t>容易证明</a:t>
            </a:r>
            <a:r>
              <a:rPr lang="en-US" altLang="zh-CN" sz="2400" dirty="0" smtClean="0"/>
              <a:t>: 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是连通度为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的简单图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最大度是</a:t>
            </a:r>
            <a:r>
              <a:rPr lang="el-GR" altLang="zh-CN" sz="2400" dirty="0" smtClean="0">
                <a:latin typeface="+mn-lt"/>
              </a:rPr>
              <a:t>Δ</a:t>
            </a:r>
            <a:r>
              <a:rPr lang="en-US" altLang="zh-CN" sz="2400" dirty="0" smtClean="0"/>
              <a:t>, </a:t>
            </a:r>
            <a:r>
              <a:rPr lang="zh-CN" altLang="en-US" sz="2400" dirty="0" smtClean="0">
                <a:latin typeface="宋体" panose="02010600030101010101" pitchFamily="2" charset="-122"/>
              </a:rPr>
              <a:t>则</a:t>
            </a:r>
            <a:endParaRPr lang="zh-CN" altLang="el-GR" sz="2400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928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72054"/>
              </p:ext>
            </p:extLst>
          </p:nvPr>
        </p:nvGraphicFramePr>
        <p:xfrm>
          <a:off x="3956050" y="5219700"/>
          <a:ext cx="156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3" imgW="837836" imgH="203112" progId="Equation.DSMT4">
                  <p:embed/>
                </p:oleObj>
              </mc:Choice>
              <mc:Fallback>
                <p:oleObj name="Equation" r:id="rId3" imgW="837836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5219700"/>
                        <a:ext cx="156210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81000" y="5649913"/>
            <a:ext cx="80772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此情形仅考虑正则有割点的图即可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由每个块导出的子图均非正则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(1),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每个块均可</a:t>
            </a:r>
            <a:r>
              <a:rPr lang="el-GR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正常顶点着色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187761"/>
              </p:ext>
            </p:extLst>
          </p:nvPr>
        </p:nvGraphicFramePr>
        <p:xfrm>
          <a:off x="3175000" y="2495715"/>
          <a:ext cx="23431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5" imgW="1256755" imgH="203112" progId="Equation.DSMT4">
                  <p:embed/>
                </p:oleObj>
              </mc:Choice>
              <mc:Fallback>
                <p:oleObj name="Equation" r:id="rId5" imgW="1256755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2495715"/>
                        <a:ext cx="234315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8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8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8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8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8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8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28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8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8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28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28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8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0" grpId="0"/>
      <p:bldP spid="928774" grpId="0"/>
      <p:bldP spid="928777" grpId="0"/>
      <p:bldP spid="928778" grpId="0"/>
      <p:bldP spid="928779" grpId="0"/>
      <p:bldP spid="92878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7641463-7832-45E0-853B-304A2811E99D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14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9801" name="Text Box 9"/>
          <p:cNvSpPr txBox="1">
            <a:spLocks noChangeArrowheads="1"/>
          </p:cNvSpPr>
          <p:nvPr/>
        </p:nvSpPr>
        <p:spPr bwMode="auto">
          <a:xfrm>
            <a:off x="495300" y="931863"/>
            <a:ext cx="8115300" cy="457200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(3) </a:t>
            </a:r>
            <a:r>
              <a:rPr lang="zh-CN" altLang="en-US"/>
              <a:t>若</a:t>
            </a:r>
            <a:r>
              <a:rPr lang="el-GR" altLang="zh-CN"/>
              <a:t>Δ</a:t>
            </a:r>
            <a:r>
              <a:rPr lang="en-US" altLang="zh-CN"/>
              <a:t>(G)≤2</a:t>
            </a:r>
            <a:endParaRPr lang="el-GR" altLang="en-US"/>
          </a:p>
        </p:txBody>
      </p:sp>
      <p:sp>
        <p:nvSpPr>
          <p:cNvPr id="929802" name="Text Box 10"/>
          <p:cNvSpPr txBox="1">
            <a:spLocks noChangeArrowheads="1"/>
          </p:cNvSpPr>
          <p:nvPr/>
        </p:nvSpPr>
        <p:spPr bwMode="auto">
          <a:xfrm>
            <a:off x="495300" y="1473200"/>
            <a:ext cx="81153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只可能为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或圈或路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不是奇圈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且不能为完全图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所以定理结论显然成立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el-GR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9803" name="Text Box 11"/>
          <p:cNvSpPr txBox="1">
            <a:spLocks noChangeArrowheads="1"/>
          </p:cNvSpPr>
          <p:nvPr/>
        </p:nvSpPr>
        <p:spPr bwMode="auto">
          <a:xfrm>
            <a:off x="495300" y="2260600"/>
            <a:ext cx="79248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下面只需证明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假设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是正则的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连通的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最大度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的简单图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且不是完全图或奇圈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: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9298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882804"/>
              </p:ext>
            </p:extLst>
          </p:nvPr>
        </p:nvGraphicFramePr>
        <p:xfrm>
          <a:off x="5895975" y="2727325"/>
          <a:ext cx="156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3" imgW="837836" imgH="203112" progId="Equation.DSMT4">
                  <p:embed/>
                </p:oleObj>
              </mc:Choice>
              <mc:Fallback>
                <p:oleObj name="Equation" r:id="rId3" imgW="837836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75" y="2727325"/>
                        <a:ext cx="156210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9805" name="Text Box 13"/>
          <p:cNvSpPr txBox="1">
            <a:spLocks noChangeArrowheads="1"/>
          </p:cNvSpPr>
          <p:nvPr/>
        </p:nvSpPr>
        <p:spPr bwMode="auto">
          <a:xfrm>
            <a:off x="495300" y="3132138"/>
            <a:ext cx="811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分两步完成证明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el-GR" altLang="zh-CN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806" name="Text Box 14"/>
          <p:cNvSpPr txBox="1">
            <a:spLocks noChangeArrowheads="1"/>
          </p:cNvSpPr>
          <p:nvPr/>
        </p:nvSpPr>
        <p:spPr bwMode="auto">
          <a:xfrm>
            <a:off x="492125" y="3600450"/>
            <a:ext cx="81184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1)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在上面条件下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我们证明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中存在三点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使得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 –{x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连通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不邻接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均邻接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29815" name="Group 23"/>
          <p:cNvGrpSpPr>
            <a:grpSpLocks/>
          </p:cNvGrpSpPr>
          <p:nvPr/>
        </p:nvGrpSpPr>
        <p:grpSpPr bwMode="auto">
          <a:xfrm>
            <a:off x="3009900" y="4584700"/>
            <a:ext cx="2895600" cy="2055813"/>
            <a:chOff x="1344" y="2688"/>
            <a:chExt cx="2016" cy="1487"/>
          </a:xfrm>
        </p:grpSpPr>
        <p:sp>
          <p:nvSpPr>
            <p:cNvPr id="19466" name="Oval 15"/>
            <p:cNvSpPr>
              <a:spLocks noChangeArrowheads="1"/>
            </p:cNvSpPr>
            <p:nvPr/>
          </p:nvSpPr>
          <p:spPr bwMode="auto">
            <a:xfrm>
              <a:off x="1344" y="2688"/>
              <a:ext cx="2016" cy="1152"/>
            </a:xfrm>
            <a:prstGeom prst="ellipse">
              <a:avLst/>
            </a:prstGeom>
            <a:noFill/>
            <a:ln w="19050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67" name="Line 17"/>
            <p:cNvSpPr>
              <a:spLocks noChangeShapeType="1"/>
            </p:cNvSpPr>
            <p:nvPr/>
          </p:nvSpPr>
          <p:spPr bwMode="auto">
            <a:xfrm>
              <a:off x="2112" y="3024"/>
              <a:ext cx="240" cy="62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68" name="Line 18"/>
            <p:cNvSpPr>
              <a:spLocks noChangeShapeType="1"/>
            </p:cNvSpPr>
            <p:nvPr/>
          </p:nvSpPr>
          <p:spPr bwMode="auto">
            <a:xfrm flipV="1">
              <a:off x="2352" y="3120"/>
              <a:ext cx="528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69" name="Text Box 19"/>
            <p:cNvSpPr txBox="1">
              <a:spLocks noChangeArrowheads="1"/>
            </p:cNvSpPr>
            <p:nvPr/>
          </p:nvSpPr>
          <p:spPr bwMode="auto">
            <a:xfrm>
              <a:off x="1829" y="2837"/>
              <a:ext cx="346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9470" name="Text Box 20"/>
            <p:cNvSpPr txBox="1">
              <a:spLocks noChangeArrowheads="1"/>
            </p:cNvSpPr>
            <p:nvPr/>
          </p:nvSpPr>
          <p:spPr bwMode="auto">
            <a:xfrm>
              <a:off x="2889" y="2915"/>
              <a:ext cx="346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9471" name="Text Box 21"/>
            <p:cNvSpPr txBox="1">
              <a:spLocks noChangeArrowheads="1"/>
            </p:cNvSpPr>
            <p:nvPr/>
          </p:nvSpPr>
          <p:spPr bwMode="auto">
            <a:xfrm>
              <a:off x="2059" y="3434"/>
              <a:ext cx="346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 err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baseline="-25000" dirty="0" err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n</a:t>
              </a:r>
              <a:endPara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472" name="Text Box 22"/>
            <p:cNvSpPr txBox="1">
              <a:spLocks noChangeArrowheads="1"/>
            </p:cNvSpPr>
            <p:nvPr/>
          </p:nvSpPr>
          <p:spPr bwMode="auto">
            <a:xfrm>
              <a:off x="2178" y="3841"/>
              <a:ext cx="347" cy="3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endPara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9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9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9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9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9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9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9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9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9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9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801" grpId="0" animBg="1"/>
      <p:bldP spid="929802" grpId="0"/>
      <p:bldP spid="929803" grpId="0"/>
      <p:bldP spid="929805" grpId="0"/>
      <p:bldP spid="9298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93CECF6-3613-43F9-8C03-3E0B5D2CF566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15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0820" name="Text Box 4"/>
          <p:cNvSpPr txBox="1">
            <a:spLocks noChangeArrowheads="1"/>
          </p:cNvSpPr>
          <p:nvPr/>
        </p:nvSpPr>
        <p:spPr bwMode="auto">
          <a:xfrm>
            <a:off x="457200" y="958850"/>
            <a:ext cx="815340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情形</a:t>
            </a:r>
            <a:r>
              <a:rPr lang="en-US" altLang="zh-CN"/>
              <a:t>1 </a:t>
            </a:r>
            <a:r>
              <a:rPr lang="zh-CN" altLang="en-US"/>
              <a:t>设</a:t>
            </a:r>
            <a:r>
              <a:rPr lang="en-US" altLang="zh-CN"/>
              <a:t>G</a:t>
            </a:r>
            <a:r>
              <a:rPr lang="zh-CN" altLang="en-US"/>
              <a:t>是</a:t>
            </a:r>
            <a:r>
              <a:rPr lang="en-US" altLang="zh-CN"/>
              <a:t>3</a:t>
            </a:r>
            <a:r>
              <a:rPr lang="zh-CN" altLang="en-US"/>
              <a:t>连通的正则非完全图</a:t>
            </a:r>
            <a:r>
              <a:rPr lang="en-US" altLang="zh-CN"/>
              <a:t>. </a:t>
            </a:r>
            <a:endParaRPr lang="zh-CN" altLang="el-GR">
              <a:cs typeface="Times New Roman" panose="02020603050405020304" pitchFamily="18" charset="0"/>
            </a:endParaRPr>
          </a:p>
        </p:txBody>
      </p:sp>
      <p:sp>
        <p:nvSpPr>
          <p:cNvPr id="930824" name="Text Box 8"/>
          <p:cNvSpPr txBox="1">
            <a:spLocks noChangeArrowheads="1"/>
          </p:cNvSpPr>
          <p:nvPr/>
        </p:nvSpPr>
        <p:spPr bwMode="auto">
          <a:xfrm>
            <a:off x="454025" y="1474788"/>
            <a:ext cx="81565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中点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显然在其邻点中存在两个不邻接顶点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使得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{x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连通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el-GR" altLang="zh-CN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0825" name="Text Box 9"/>
          <p:cNvSpPr txBox="1">
            <a:spLocks noChangeArrowheads="1"/>
          </p:cNvSpPr>
          <p:nvPr/>
        </p:nvSpPr>
        <p:spPr bwMode="auto">
          <a:xfrm>
            <a:off x="457200" y="2395538"/>
            <a:ext cx="815340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情形</a:t>
            </a:r>
            <a:r>
              <a:rPr lang="en-US" altLang="zh-CN"/>
              <a:t>2 </a:t>
            </a:r>
            <a:r>
              <a:rPr lang="zh-CN" altLang="en-US"/>
              <a:t>设</a:t>
            </a:r>
            <a:r>
              <a:rPr lang="en-US" altLang="zh-CN"/>
              <a:t>G</a:t>
            </a:r>
            <a:r>
              <a:rPr lang="zh-CN" altLang="en-US"/>
              <a:t>是连通度为</a:t>
            </a:r>
            <a:r>
              <a:rPr lang="en-US" altLang="zh-CN"/>
              <a:t>2</a:t>
            </a:r>
            <a:r>
              <a:rPr lang="zh-CN" altLang="en-US"/>
              <a:t>的正则非完全图</a:t>
            </a:r>
            <a:r>
              <a:rPr lang="en-US" altLang="zh-CN"/>
              <a:t>. </a:t>
            </a:r>
            <a:endParaRPr lang="zh-CN" altLang="el-GR">
              <a:cs typeface="Times New Roman" panose="02020603050405020304" pitchFamily="18" charset="0"/>
            </a:endParaRPr>
          </a:p>
        </p:txBody>
      </p:sp>
      <p:sp>
        <p:nvSpPr>
          <p:cNvPr id="930826" name="Text Box 10"/>
          <p:cNvSpPr txBox="1">
            <a:spLocks noChangeArrowheads="1"/>
          </p:cNvSpPr>
          <p:nvPr/>
        </p:nvSpPr>
        <p:spPr bwMode="auto">
          <a:xfrm>
            <a:off x="454025" y="2971800"/>
            <a:ext cx="81565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此时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存在点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使得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连通且有割点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于是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至少含有两个块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grpSp>
        <p:nvGrpSpPr>
          <p:cNvPr id="930843" name="Group 27"/>
          <p:cNvGrpSpPr>
            <a:grpSpLocks/>
          </p:cNvGrpSpPr>
          <p:nvPr/>
        </p:nvGrpSpPr>
        <p:grpSpPr bwMode="auto">
          <a:xfrm>
            <a:off x="2819400" y="4308475"/>
            <a:ext cx="2911475" cy="1935163"/>
            <a:chOff x="1776" y="2496"/>
            <a:chExt cx="1834" cy="1219"/>
          </a:xfrm>
        </p:grpSpPr>
        <p:grpSp>
          <p:nvGrpSpPr>
            <p:cNvPr id="19464" name="Group 22"/>
            <p:cNvGrpSpPr>
              <a:grpSpLocks/>
            </p:cNvGrpSpPr>
            <p:nvPr/>
          </p:nvGrpSpPr>
          <p:grpSpPr bwMode="auto">
            <a:xfrm>
              <a:off x="1776" y="2496"/>
              <a:ext cx="1776" cy="1219"/>
              <a:chOff x="1104" y="2448"/>
              <a:chExt cx="1776" cy="1219"/>
            </a:xfrm>
          </p:grpSpPr>
          <p:sp>
            <p:nvSpPr>
              <p:cNvPr id="20493" name="Oval 11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576" cy="336"/>
              </a:xfrm>
              <a:prstGeom prst="ellips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494" name="Oval 12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576" cy="336"/>
              </a:xfrm>
              <a:prstGeom prst="ellips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495" name="Oval 13"/>
              <p:cNvSpPr>
                <a:spLocks noChangeArrowheads="1"/>
              </p:cNvSpPr>
              <p:nvPr/>
            </p:nvSpPr>
            <p:spPr bwMode="auto">
              <a:xfrm>
                <a:off x="1776" y="3024"/>
                <a:ext cx="576" cy="336"/>
              </a:xfrm>
              <a:prstGeom prst="ellips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496" name="Line 14"/>
              <p:cNvSpPr>
                <a:spLocks noChangeShapeType="1"/>
              </p:cNvSpPr>
              <p:nvPr/>
            </p:nvSpPr>
            <p:spPr bwMode="auto">
              <a:xfrm>
                <a:off x="1584" y="2928"/>
                <a:ext cx="144" cy="144"/>
              </a:xfrm>
              <a:prstGeom prst="line">
                <a:avLst/>
              </a:prstGeom>
              <a:noFill/>
              <a:ln w="38100" cap="rnd">
                <a:solidFill>
                  <a:srgbClr val="810080"/>
                </a:solidFill>
                <a:prstDash val="sysDot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497" name="Line 15"/>
              <p:cNvSpPr>
                <a:spLocks noChangeShapeType="1"/>
              </p:cNvSpPr>
              <p:nvPr/>
            </p:nvSpPr>
            <p:spPr bwMode="auto">
              <a:xfrm>
                <a:off x="1536" y="268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498" name="Line 16"/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499" name="Line 17"/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192" cy="432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00" name="Line 18"/>
              <p:cNvSpPr>
                <a:spLocks noChangeShapeType="1"/>
              </p:cNvSpPr>
              <p:nvPr/>
            </p:nvSpPr>
            <p:spPr bwMode="auto">
              <a:xfrm flipH="1">
                <a:off x="1680" y="2688"/>
                <a:ext cx="240" cy="288"/>
              </a:xfrm>
              <a:prstGeom prst="line">
                <a:avLst/>
              </a:prstGeom>
              <a:noFill/>
              <a:ln w="3810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501" name="Text Box 19"/>
              <p:cNvSpPr txBox="1">
                <a:spLocks noChangeArrowheads="1"/>
              </p:cNvSpPr>
              <p:nvPr/>
            </p:nvSpPr>
            <p:spPr bwMode="auto">
              <a:xfrm>
                <a:off x="1824" y="2448"/>
                <a:ext cx="2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</a:p>
            </p:txBody>
          </p:sp>
          <p:sp>
            <p:nvSpPr>
              <p:cNvPr id="20502" name="Text Box 21"/>
              <p:cNvSpPr txBox="1">
                <a:spLocks noChangeArrowheads="1"/>
              </p:cNvSpPr>
              <p:nvPr/>
            </p:nvSpPr>
            <p:spPr bwMode="auto">
              <a:xfrm>
                <a:off x="1813" y="3436"/>
                <a:ext cx="528" cy="2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cs typeface="Times New Roman" panose="02020603050405020304" pitchFamily="18" charset="0"/>
                  </a:rPr>
                  <a:t>−</a:t>
                </a:r>
                <a:r>
                  <a:rPr lang="en-US" altLang="zh-CN" sz="1800" dirty="0" err="1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sz="1800" baseline="-25000" dirty="0" err="1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n</a:t>
                </a:r>
                <a:endPara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9465" name="Group 26"/>
            <p:cNvGrpSpPr>
              <a:grpSpLocks/>
            </p:cNvGrpSpPr>
            <p:nvPr/>
          </p:nvGrpSpPr>
          <p:grpSpPr bwMode="auto">
            <a:xfrm>
              <a:off x="1824" y="2592"/>
              <a:ext cx="1786" cy="788"/>
              <a:chOff x="1152" y="2544"/>
              <a:chExt cx="1786" cy="788"/>
            </a:xfrm>
          </p:grpSpPr>
          <p:sp>
            <p:nvSpPr>
              <p:cNvPr id="20490" name="Text Box 23"/>
              <p:cNvSpPr txBox="1">
                <a:spLocks noChangeArrowheads="1"/>
              </p:cNvSpPr>
              <p:nvPr/>
            </p:nvSpPr>
            <p:spPr bwMode="auto">
              <a:xfrm>
                <a:off x="1152" y="2592"/>
                <a:ext cx="3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6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块</a:t>
                </a:r>
              </a:p>
            </p:txBody>
          </p:sp>
          <p:sp>
            <p:nvSpPr>
              <p:cNvPr id="20491" name="Text Box 24"/>
              <p:cNvSpPr txBox="1">
                <a:spLocks noChangeArrowheads="1"/>
              </p:cNvSpPr>
              <p:nvPr/>
            </p:nvSpPr>
            <p:spPr bwMode="auto">
              <a:xfrm>
                <a:off x="1872" y="3120"/>
                <a:ext cx="3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6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块</a:t>
                </a:r>
              </a:p>
            </p:txBody>
          </p:sp>
          <p:sp>
            <p:nvSpPr>
              <p:cNvPr id="20492" name="Text Box 25"/>
              <p:cNvSpPr txBox="1">
                <a:spLocks noChangeArrowheads="1"/>
              </p:cNvSpPr>
              <p:nvPr/>
            </p:nvSpPr>
            <p:spPr bwMode="auto">
              <a:xfrm>
                <a:off x="2544" y="2544"/>
                <a:ext cx="3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6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块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0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0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0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0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0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0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0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0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20" grpId="0" animBg="1"/>
      <p:bldP spid="930824" grpId="0"/>
      <p:bldP spid="930825" grpId="0" animBg="1"/>
      <p:bldP spid="9308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96E462D-44F7-42CD-82FD-5F869C309389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16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1844" name="Text Box 4"/>
          <p:cNvSpPr txBox="1">
            <a:spLocks noChangeArrowheads="1"/>
          </p:cNvSpPr>
          <p:nvPr/>
        </p:nvSpPr>
        <p:spPr bwMode="auto">
          <a:xfrm>
            <a:off x="388938" y="1016000"/>
            <a:ext cx="8297862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本身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连通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的每个仅含有一个割点的块中均有点与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邻接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设分属于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中的点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它们与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邻接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由于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分属于不同块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不邻接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又显然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{x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连通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1862" name="Text Box 22"/>
          <p:cNvSpPr txBox="1">
            <a:spLocks noChangeArrowheads="1"/>
          </p:cNvSpPr>
          <p:nvPr/>
        </p:nvSpPr>
        <p:spPr bwMode="auto">
          <a:xfrm>
            <a:off x="388938" y="2662238"/>
            <a:ext cx="8297862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2) </a:t>
            </a:r>
            <a:r>
              <a:rPr lang="zh-CN" altLang="en-US"/>
              <a:t>对</a:t>
            </a:r>
            <a:r>
              <a:rPr lang="en-US" altLang="zh-CN"/>
              <a:t>G</a:t>
            </a:r>
            <a:r>
              <a:rPr lang="zh-CN" altLang="en-US"/>
              <a:t>中顶点进行如下排序</a:t>
            </a:r>
            <a:r>
              <a:rPr lang="en-US" altLang="zh-CN"/>
              <a:t>: </a:t>
            </a:r>
            <a:endParaRPr lang="zh-CN" altLang="el-GR"/>
          </a:p>
        </p:txBody>
      </p:sp>
      <p:sp>
        <p:nvSpPr>
          <p:cNvPr id="931863" name="Text Box 23"/>
          <p:cNvSpPr txBox="1">
            <a:spLocks noChangeArrowheads="1"/>
          </p:cNvSpPr>
          <p:nvPr/>
        </p:nvSpPr>
        <p:spPr bwMode="auto">
          <a:xfrm>
            <a:off x="388938" y="3195638"/>
            <a:ext cx="829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令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∈V(G)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{x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且与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邻接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1864" name="Text Box 24"/>
          <p:cNvSpPr txBox="1">
            <a:spLocks noChangeArrowheads="1"/>
          </p:cNvSpPr>
          <p:nvPr/>
        </p:nvSpPr>
        <p:spPr bwMode="auto">
          <a:xfrm>
            <a:off x="388938" y="3729038"/>
            <a:ext cx="829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∈V(G)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{x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且与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邻接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1865" name="Text Box 25"/>
          <p:cNvSpPr txBox="1">
            <a:spLocks noChangeArrowheads="1"/>
          </p:cNvSpPr>
          <p:nvPr/>
        </p:nvSpPr>
        <p:spPr bwMode="auto">
          <a:xfrm>
            <a:off x="388938" y="4294188"/>
            <a:ext cx="82978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∈V(G)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{x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且与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邻接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1866" name="Text Box 26"/>
          <p:cNvSpPr txBox="1">
            <a:spLocks noChangeArrowheads="1"/>
          </p:cNvSpPr>
          <p:nvPr/>
        </p:nvSpPr>
        <p:spPr bwMode="auto">
          <a:xfrm>
            <a:off x="388938" y="4867275"/>
            <a:ext cx="82978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不断这样作下去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的顶点排序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…,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Why?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endParaRPr lang="el-GR" altLang="zh-CN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88938" y="5478463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该顶点序列的特征是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1≤i≤n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1, 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与某个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i+k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邻接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 </a:t>
            </a:r>
            <a:endParaRPr lang="zh-CN" altLang="en-US" i="1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1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4" grpId="0"/>
      <p:bldP spid="931862" grpId="0" animBg="1"/>
      <p:bldP spid="931863" grpId="0"/>
      <p:bldP spid="931864" grpId="0"/>
      <p:bldP spid="931865" grpId="0"/>
      <p:bldP spid="93186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BBFDC48-1454-4BF4-A304-F8B4E6781F8C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17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2867" name="Text Box 3"/>
          <p:cNvSpPr txBox="1">
            <a:spLocks noChangeArrowheads="1"/>
          </p:cNvSpPr>
          <p:nvPr/>
        </p:nvSpPr>
        <p:spPr bwMode="auto">
          <a:xfrm>
            <a:off x="349250" y="1071563"/>
            <a:ext cx="81534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把着色算法用于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按照上面顶点排序着色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不相邻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所以算法使得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着相同的颜色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即       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en-US" altLang="zh-CN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428624"/>
              </p:ext>
            </p:extLst>
          </p:nvPr>
        </p:nvGraphicFramePr>
        <p:xfrm>
          <a:off x="5410200" y="1498600"/>
          <a:ext cx="18748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3" imgW="952087" imgH="228501" progId="Equation.DSMT4">
                  <p:embed/>
                </p:oleObj>
              </mc:Choice>
              <mc:Fallback>
                <p:oleObj name="Equation" r:id="rId3" imgW="952087" imgH="228501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98600"/>
                        <a:ext cx="1874838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52425" y="2016125"/>
            <a:ext cx="81534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与某个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i+</a:t>
            </a:r>
            <a:r>
              <a:rPr lang="en-US" altLang="zh-CN" i="1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k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相邻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故对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着色时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按顺序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i+k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暂无着色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)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相邻的已着色的最多有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即  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47498" y="2974181"/>
            <a:ext cx="80772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  对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因与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x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相邻的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着相同的颜色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1,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故  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所以  种颜色可以完成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的正常点着色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     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□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             </a:t>
            </a:r>
            <a:endParaRPr lang="en-US" altLang="zh-CN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948006"/>
              </p:ext>
            </p:extLst>
          </p:nvPr>
        </p:nvGraphicFramePr>
        <p:xfrm>
          <a:off x="6659563" y="3009900"/>
          <a:ext cx="1250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5" imgW="634725" imgH="228501" progId="Equation.DSMT4">
                  <p:embed/>
                </p:oleObj>
              </mc:Choice>
              <mc:Fallback>
                <p:oleObj name="Equation" r:id="rId5" imgW="634725" imgH="228501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009900"/>
                        <a:ext cx="1250950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55600" y="4119563"/>
            <a:ext cx="8153400" cy="831850"/>
          </a:xfrm>
          <a:prstGeom prst="rect">
            <a:avLst/>
          </a:prstGeom>
          <a:solidFill>
            <a:srgbClr val="10203A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latin typeface="宋体" panose="02010600030101010101" pitchFamily="2" charset="-122"/>
              </a:rPr>
              <a:t>注</a:t>
            </a:r>
            <a:r>
              <a:rPr lang="en-US" altLang="zh-CN" sz="2400" dirty="0"/>
              <a:t>: (1</a:t>
            </a:r>
            <a:r>
              <a:rPr lang="en-US" altLang="zh-CN" sz="2400" dirty="0" smtClean="0"/>
              <a:t>)</a:t>
            </a:r>
            <a:r>
              <a:rPr lang="zh-CN" altLang="en-US" sz="2400" dirty="0" smtClean="0">
                <a:latin typeface="宋体" panose="02010600030101010101" pitchFamily="2" charset="-122"/>
              </a:rPr>
              <a:t>对点色数</a:t>
            </a:r>
            <a:r>
              <a:rPr lang="en-US" altLang="zh-CN" sz="2400" dirty="0" smtClean="0"/>
              <a:t>,</a:t>
            </a:r>
            <a:r>
              <a:rPr lang="en-US" altLang="zh-CN" sz="2400" dirty="0" smtClean="0">
                <a:latin typeface="宋体" panose="02010600030101010101" pitchFamily="2" charset="-122"/>
              </a:rPr>
              <a:t> </a:t>
            </a:r>
            <a:r>
              <a:rPr lang="en-US" altLang="zh-CN" sz="2400" b="0" dirty="0" smtClean="0">
                <a:latin typeface="+mn-lt"/>
              </a:rPr>
              <a:t>Brooks</a:t>
            </a:r>
            <a:r>
              <a:rPr lang="zh-CN" altLang="en-US" sz="2400" dirty="0" smtClean="0">
                <a:latin typeface="宋体" panose="02010600030101010101" pitchFamily="2" charset="-122"/>
              </a:rPr>
              <a:t>定理可以得到其上界</a:t>
            </a:r>
            <a:r>
              <a:rPr lang="en-US" altLang="zh-CN" sz="2400" dirty="0" smtClean="0"/>
              <a:t>, </a:t>
            </a:r>
            <a:r>
              <a:rPr lang="zh-CN" altLang="en-US" sz="2400" dirty="0" smtClean="0">
                <a:latin typeface="宋体" panose="02010600030101010101" pitchFamily="2" charset="-122"/>
              </a:rPr>
              <a:t>可应用贪婪算法得到</a:t>
            </a:r>
            <a:r>
              <a:rPr lang="el-GR" altLang="zh-CN" sz="2400" dirty="0"/>
              <a:t>Δ</a:t>
            </a:r>
            <a:r>
              <a:rPr lang="en-US" altLang="zh-CN" sz="2400" dirty="0"/>
              <a:t>(G)+1</a:t>
            </a:r>
            <a:r>
              <a:rPr lang="zh-CN" altLang="en-US" sz="2400" dirty="0" smtClean="0">
                <a:latin typeface="宋体" panose="02010600030101010101" pitchFamily="2" charset="-122"/>
              </a:rPr>
              <a:t>种颜色的染色方式</a:t>
            </a:r>
            <a:r>
              <a:rPr lang="en-US" altLang="zh-CN" sz="2400" dirty="0" smtClean="0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076908"/>
              </p:ext>
            </p:extLst>
          </p:nvPr>
        </p:nvGraphicFramePr>
        <p:xfrm>
          <a:off x="5867400" y="2441575"/>
          <a:ext cx="12001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7" imgW="609600" imgH="228600" progId="Equation.DSMT4">
                  <p:embed/>
                </p:oleObj>
              </mc:Choice>
              <mc:Fallback>
                <p:oleObj name="Equation" r:id="rId7" imgW="6096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441575"/>
                        <a:ext cx="1200150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55600" y="5032375"/>
            <a:ext cx="8153400" cy="1200150"/>
          </a:xfrm>
          <a:prstGeom prst="rect">
            <a:avLst/>
          </a:prstGeom>
          <a:solidFill>
            <a:srgbClr val="10203A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/>
              <a:t>      (2)</a:t>
            </a:r>
            <a:r>
              <a:rPr lang="zh-CN" altLang="en-US" sz="2400" dirty="0" smtClean="0">
                <a:latin typeface="宋体" panose="02010600030101010101" pitchFamily="2" charset="-122"/>
              </a:rPr>
              <a:t>对一般图来说</a:t>
            </a:r>
            <a:r>
              <a:rPr lang="en-US" altLang="zh-CN" sz="2400" dirty="0" smtClean="0"/>
              <a:t>, </a:t>
            </a:r>
            <a:r>
              <a:rPr lang="zh-CN" altLang="en-US" sz="2400" dirty="0" smtClean="0">
                <a:latin typeface="宋体" panose="02010600030101010101" pitchFamily="2" charset="-122"/>
              </a:rPr>
              <a:t>判定其是否是</a:t>
            </a:r>
            <a:r>
              <a:rPr lang="en-US" altLang="zh-CN" sz="2400" dirty="0" smtClean="0">
                <a:latin typeface="+mn-lt"/>
              </a:rPr>
              <a:t>3</a:t>
            </a:r>
            <a:r>
              <a:rPr lang="zh-CN" altLang="en-US" sz="2400" dirty="0" smtClean="0">
                <a:latin typeface="宋体" panose="02010600030101010101" pitchFamily="2" charset="-122"/>
              </a:rPr>
              <a:t>可着色的问题是</a:t>
            </a:r>
            <a:r>
              <a:rPr lang="en-US" altLang="zh-CN" sz="2400" b="0" dirty="0" smtClean="0">
                <a:latin typeface="+mn-lt"/>
              </a:rPr>
              <a:t>NP</a:t>
            </a:r>
            <a:r>
              <a:rPr lang="en-US" altLang="zh-CN" sz="2400" dirty="0" smtClean="0">
                <a:latin typeface="宋体" panose="02010600030101010101" pitchFamily="2" charset="-122"/>
              </a:rPr>
              <a:t>-</a:t>
            </a:r>
            <a:r>
              <a:rPr lang="zh-CN" altLang="en-US" sz="2400" dirty="0" smtClean="0">
                <a:latin typeface="宋体" panose="02010600030101010101" pitchFamily="2" charset="-122"/>
              </a:rPr>
              <a:t>完全的</a:t>
            </a:r>
            <a:r>
              <a:rPr lang="en-US" altLang="zh-CN" sz="2400" dirty="0"/>
              <a:t>. </a:t>
            </a:r>
            <a:r>
              <a:rPr lang="zh-CN" altLang="en-US" sz="2400" dirty="0" smtClean="0">
                <a:latin typeface="宋体" panose="02010600030101010101" pitchFamily="2" charset="-122"/>
              </a:rPr>
              <a:t>求一般图的色数的问题是</a:t>
            </a:r>
            <a:r>
              <a:rPr lang="en-US" altLang="zh-CN" sz="2400" b="0" dirty="0" smtClean="0"/>
              <a:t>NP</a:t>
            </a:r>
            <a:r>
              <a:rPr lang="en-US" altLang="zh-CN" sz="2400" dirty="0" smtClean="0">
                <a:latin typeface="宋体" panose="02010600030101010101" pitchFamily="2" charset="-122"/>
              </a:rPr>
              <a:t>-</a:t>
            </a:r>
            <a:r>
              <a:rPr lang="zh-CN" altLang="en-US" sz="2400" dirty="0" smtClean="0">
                <a:latin typeface="宋体" panose="02010600030101010101" pitchFamily="2" charset="-122"/>
              </a:rPr>
              <a:t>困难的</a:t>
            </a:r>
            <a:r>
              <a:rPr lang="en-US" altLang="zh-CN" sz="2400" dirty="0"/>
              <a:t>. </a:t>
            </a:r>
            <a:r>
              <a:rPr lang="zh-CN" altLang="en-US" sz="2400" dirty="0" smtClean="0">
                <a:latin typeface="宋体" panose="02010600030101010101" pitchFamily="2" charset="-122"/>
              </a:rPr>
              <a:t>这也就是</a:t>
            </a:r>
            <a:r>
              <a:rPr lang="en-US" altLang="zh-CN" sz="2400" b="0" dirty="0"/>
              <a:t>Brooks</a:t>
            </a:r>
            <a:r>
              <a:rPr lang="zh-CN" altLang="en-US" sz="2400" dirty="0" smtClean="0">
                <a:latin typeface="宋体" panose="02010600030101010101" pitchFamily="2" charset="-122"/>
              </a:rPr>
              <a:t>定理仅能给出上界的原因</a:t>
            </a:r>
            <a:r>
              <a:rPr lang="en-US" altLang="zh-CN" sz="2400" dirty="0" smtClean="0">
                <a:latin typeface="宋体" panose="02010600030101010101" pitchFamily="2" charset="-122"/>
              </a:rPr>
              <a:t>. </a:t>
            </a:r>
          </a:p>
        </p:txBody>
      </p:sp>
      <p:graphicFrame>
        <p:nvGraphicFramePr>
          <p:cNvPr id="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526046"/>
              </p:ext>
            </p:extLst>
          </p:nvPr>
        </p:nvGraphicFramePr>
        <p:xfrm>
          <a:off x="1066800" y="3598863"/>
          <a:ext cx="27622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9" imgW="139579" imgH="164957" progId="Equation.DSMT4">
                  <p:embed/>
                </p:oleObj>
              </mc:Choice>
              <mc:Fallback>
                <p:oleObj name="Equation" r:id="rId9" imgW="139579" imgH="164957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98863"/>
                        <a:ext cx="276225" cy="2905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/>
      <p:bldP spid="11" grpId="0"/>
      <p:bldP spid="12" grpId="0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581BF28-2DE8-4848-BFDD-AEFF73D24670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18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81000" y="922338"/>
            <a:ext cx="8153400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A conjecture on Chromatic number</a:t>
            </a:r>
            <a:endParaRPr lang="zh-CN" altLang="en-US" i="1" baseline="-25000" dirty="0">
              <a:latin typeface="宋体" panose="02010600030101010101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81000" y="1379538"/>
            <a:ext cx="8153400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0" dirty="0" smtClean="0">
                <a:solidFill>
                  <a:srgbClr val="FF6600"/>
                </a:solidFill>
              </a:rPr>
              <a:t>定义</a:t>
            </a:r>
            <a:r>
              <a:rPr lang="en-US" altLang="zh-CN" b="0" dirty="0" smtClean="0">
                <a:solidFill>
                  <a:srgbClr val="FF6600"/>
                </a:solidFill>
              </a:rPr>
              <a:t>3 </a:t>
            </a:r>
            <a:r>
              <a:rPr lang="en-US" altLang="zh-CN" b="0" dirty="0" smtClean="0"/>
              <a:t>The </a:t>
            </a:r>
            <a:r>
              <a:rPr lang="en-US" altLang="zh-CN" dirty="0" smtClean="0"/>
              <a:t>tensor product(</a:t>
            </a:r>
            <a:r>
              <a:rPr lang="zh-CN" altLang="en-US" dirty="0" smtClean="0"/>
              <a:t>张量积</a:t>
            </a:r>
            <a:r>
              <a:rPr lang="en-US" altLang="zh-CN" dirty="0" smtClean="0"/>
              <a:t>)</a:t>
            </a:r>
            <a:r>
              <a:rPr lang="en-US" altLang="zh-CN" b="0" dirty="0" smtClean="0"/>
              <a:t>            of graphs G and H is a graph such that: </a:t>
            </a:r>
            <a:endParaRPr lang="zh-CN" altLang="en-US" b="0" i="1" baseline="-25000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615886"/>
              </p:ext>
            </p:extLst>
          </p:nvPr>
        </p:nvGraphicFramePr>
        <p:xfrm>
          <a:off x="4903788" y="1471613"/>
          <a:ext cx="8255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3" imgW="418918" imgH="177723" progId="Equation.DSMT4">
                  <p:embed/>
                </p:oleObj>
              </mc:Choice>
              <mc:Fallback>
                <p:oleObj name="Equation" r:id="rId3" imgW="418918" imgH="177723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471613"/>
                        <a:ext cx="825500" cy="3127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2252663"/>
            <a:ext cx="7273925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81000" y="3771900"/>
            <a:ext cx="8153400" cy="4619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</a:t>
            </a:r>
            <a:r>
              <a:rPr lang="en-US" altLang="zh-CN" b="0"/>
              <a:t>Generally, the following holds: </a:t>
            </a:r>
            <a:endParaRPr lang="zh-CN" altLang="en-US" b="0" i="1" baseline="-25000">
              <a:latin typeface="宋体" panose="02010600030101010101" pitchFamily="2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81000" y="4208463"/>
            <a:ext cx="8153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1966, Stephen T.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Hedetniemi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 further conjectured that </a:t>
            </a:r>
            <a:endParaRPr lang="zh-CN" altLang="en-US" b="0" i="1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4675188"/>
            <a:ext cx="27940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846513"/>
            <a:ext cx="2794000" cy="3429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381000" y="5046663"/>
            <a:ext cx="8610600" cy="461962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0"/>
              <a:t>    Yaroslav Shitov showed that             can be less than                    .  </a:t>
            </a:r>
            <a:endParaRPr lang="zh-CN" altLang="en-US" b="0" i="1" baseline="-25000">
              <a:latin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156200"/>
            <a:ext cx="858838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9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5168900"/>
            <a:ext cx="1392237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81000" y="5475288"/>
            <a:ext cx="83058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Y.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Shitov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Counterexamples to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Hedetniemi’s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conjecture, 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Annals of Mathematics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190 (2019) 663-667 (Received:  9 May 2019;  Accepted:  29 May 2019;  21 days)</a:t>
            </a:r>
            <a:endParaRPr lang="zh-CN" altLang="en-US" b="0" i="1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9" grpId="0"/>
      <p:bldP spid="12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5B270AF-2E29-4911-A830-A388B3ECCBBC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19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8011" name="Text Box 27"/>
          <p:cNvSpPr txBox="1">
            <a:spLocks noChangeArrowheads="1"/>
          </p:cNvSpPr>
          <p:nvPr/>
        </p:nvSpPr>
        <p:spPr bwMode="auto">
          <a:xfrm>
            <a:off x="411163" y="1474788"/>
            <a:ext cx="807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2B51AA"/>
                </a:solidFill>
              </a:rPr>
              <a:t>1</a:t>
            </a:r>
            <a:r>
              <a:rPr lang="zh-CN" altLang="en-US" sz="2800">
                <a:solidFill>
                  <a:srgbClr val="2B51AA"/>
                </a:solidFill>
              </a:rPr>
              <a:t>    四色定理</a:t>
            </a:r>
            <a:endParaRPr lang="zh-CN" altLang="el-GR" sz="2800">
              <a:solidFill>
                <a:srgbClr val="2B51AA"/>
              </a:solidFill>
            </a:endParaRPr>
          </a:p>
        </p:txBody>
      </p:sp>
      <p:sp>
        <p:nvSpPr>
          <p:cNvPr id="938017" name="Text Box 33"/>
          <p:cNvSpPr txBox="1">
            <a:spLocks noChangeArrowheads="1"/>
          </p:cNvSpPr>
          <p:nvPr/>
        </p:nvSpPr>
        <p:spPr bwMode="auto">
          <a:xfrm>
            <a:off x="411163" y="919163"/>
            <a:ext cx="8275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三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四色与五色定理</a:t>
            </a:r>
          </a:p>
        </p:txBody>
      </p:sp>
      <p:sp>
        <p:nvSpPr>
          <p:cNvPr id="938018" name="Text Box 34"/>
          <p:cNvSpPr txBox="1">
            <a:spLocks noChangeArrowheads="1"/>
          </p:cNvSpPr>
          <p:nvPr/>
        </p:nvSpPr>
        <p:spPr bwMode="auto">
          <a:xfrm>
            <a:off x="411163" y="1949450"/>
            <a:ext cx="82756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1852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刚毕业于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University College London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Francis Guthrie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(1831-99)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发现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给一张英国地图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平面的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正常着色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仅需要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种颜色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这就是著名的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色问题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49600"/>
            <a:ext cx="2870200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143250"/>
            <a:ext cx="25527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5581650" y="6235700"/>
            <a:ext cx="1676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Guthrie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8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8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8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8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8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8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8011" grpId="0"/>
      <p:bldP spid="938017" grpId="0"/>
      <p:bldP spid="938018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AE014C4-F9AF-429D-9A30-4D30EC270922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673100" y="1263650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本次课主要内容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09600" y="27733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、相关概念</a:t>
            </a:r>
            <a:endParaRPr lang="en-US" altLang="zh-CN" sz="32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609600" y="35353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、图的点色数的几个结论</a:t>
            </a: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609600" y="42973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三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、四色与五色定理</a:t>
            </a:r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1092200" y="20875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图的顶点着色</a:t>
            </a: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609600" y="49831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四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、顶点着色的应用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82000" y="6392863"/>
            <a:ext cx="762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4EFE93F-28C8-4F73-AA5D-3C1DEB28D726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20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8019" name="Text Box 35"/>
          <p:cNvSpPr txBox="1">
            <a:spLocks noChangeArrowheads="1"/>
          </p:cNvSpPr>
          <p:nvPr/>
        </p:nvSpPr>
        <p:spPr bwMode="auto">
          <a:xfrm>
            <a:off x="304800" y="968375"/>
            <a:ext cx="85344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Guthrie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把他的证明通过他弟弟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Frederick(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弗雷德里克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转交给著名数学家</a:t>
            </a:r>
            <a:r>
              <a:rPr lang="en-US" altLang="zh-CN" b="0" dirty="0" smtClean="0">
                <a:solidFill>
                  <a:srgbClr val="C00000"/>
                </a:solidFill>
              </a:rPr>
              <a:t>De Morgan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引起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De Morgan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极大兴趣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并于当天给数学家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Hamilton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写了封相关信件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起初并没有引起</a:t>
            </a:r>
            <a:r>
              <a:rPr lang="en-US" altLang="zh-CN" b="0" dirty="0" smtClean="0">
                <a:solidFill>
                  <a:srgbClr val="C00000"/>
                </a:solidFill>
              </a:rPr>
              <a:t>Hamilton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的兴趣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后来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他陷入了这个问题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耗费了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年的心血直到去世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2570163"/>
            <a:ext cx="1524000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003300" y="4386263"/>
            <a:ext cx="16192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De Morgan</a:t>
            </a:r>
            <a:endParaRPr lang="zh-CN" altLang="en-US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304800" y="4840288"/>
            <a:ext cx="85344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Hamilton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去世后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又过了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13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直到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1878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在英国数学会议上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数学家</a:t>
            </a:r>
            <a:r>
              <a:rPr lang="en-US" altLang="zh-CN" b="0" dirty="0" smtClean="0">
                <a:solidFill>
                  <a:srgbClr val="C00000"/>
                </a:solidFill>
              </a:rPr>
              <a:t>Cayley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才再一次提到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”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四色猜想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”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1879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在英国皇家地理会刊的创刊号上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公开征求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”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四色猜想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”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的解答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从此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“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四色问题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”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不胫而走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成为街谈巷议的热门话题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2573338"/>
            <a:ext cx="1541462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3911600" y="4364038"/>
            <a:ext cx="1354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Hamilton</a:t>
            </a:r>
            <a:endParaRPr lang="zh-CN" altLang="en-US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88" y="2547938"/>
            <a:ext cx="1541462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33"/>
          <p:cNvSpPr txBox="1">
            <a:spLocks noChangeArrowheads="1"/>
          </p:cNvSpPr>
          <p:nvPr/>
        </p:nvSpPr>
        <p:spPr bwMode="auto">
          <a:xfrm>
            <a:off x="6804025" y="4373563"/>
            <a:ext cx="13112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Cayley</a:t>
            </a:r>
            <a:endParaRPr lang="zh-CN" altLang="en-US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8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8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8019" grpId="0"/>
      <p:bldP spid="9" grpId="0"/>
      <p:bldP spid="10" grpId="0"/>
      <p:bldP spid="11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24713" y="6383338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472EC7B-422C-494D-8032-4B5CBC4EB865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21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0" y="4349750"/>
            <a:ext cx="84582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1890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英国数学家</a:t>
            </a:r>
            <a:r>
              <a:rPr lang="en-US" altLang="zh-CN" dirty="0" err="1" smtClean="0">
                <a:solidFill>
                  <a:srgbClr val="C00000"/>
                </a:solidFill>
              </a:rPr>
              <a:t>Heawood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(1861-1955)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发表地图染色定理论文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通过构造反例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指出了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Kempe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证明中的缺陷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Heawood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应用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Kempe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的色交换的方法证明了五色定理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这是四色猜想的重大突破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458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1879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7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业余数学家</a:t>
            </a:r>
            <a:r>
              <a:rPr lang="en-US" altLang="zh-CN" dirty="0" err="1" smtClean="0">
                <a:solidFill>
                  <a:srgbClr val="C00000"/>
                </a:solidFill>
              </a:rPr>
              <a:t>Kempe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(1849-1922)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在英国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《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自然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》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杂志上宣称证明了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色定理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Kempe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曾是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London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律师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Cayley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在剑桥大学的学生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人们普遍认为“四色问题”已经成为历史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254250"/>
            <a:ext cx="151765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49488"/>
            <a:ext cx="15113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1178364" y="3898900"/>
            <a:ext cx="13112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Kempes</a:t>
            </a:r>
            <a:endParaRPr lang="zh-CN" altLang="en-US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3325813" y="3900488"/>
            <a:ext cx="13112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Kempe</a:t>
            </a:r>
            <a:endParaRPr lang="zh-CN" altLang="en-US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2249488"/>
            <a:ext cx="13779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5157788" y="3898900"/>
            <a:ext cx="14208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Heawood</a:t>
            </a:r>
            <a:endParaRPr lang="zh-CN" altLang="en-US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81000" y="5916613"/>
            <a:ext cx="84582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五色</a:t>
            </a:r>
            <a:r>
              <a:rPr lang="zh-CN" altLang="en-US" b="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定理的证明并不复杂</a:t>
            </a:r>
            <a:r>
              <a:rPr lang="en-US" altLang="zh-CN" b="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使得不少数学家小看了四色定理</a:t>
            </a:r>
            <a:r>
              <a:rPr lang="en-US" altLang="zh-CN" b="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dirty="0" err="1">
                <a:solidFill>
                  <a:srgbClr val="C00000"/>
                </a:solidFill>
              </a:rPr>
              <a:t>Minkowski</a:t>
            </a:r>
            <a:r>
              <a:rPr lang="en-US" altLang="zh-CN" b="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(1864-1909)</a:t>
            </a:r>
            <a:r>
              <a:rPr lang="zh-CN" altLang="en-US" b="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就是典型的一位</a:t>
            </a:r>
            <a:r>
              <a:rPr lang="en-US" altLang="zh-CN" b="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225" y="2249488"/>
            <a:ext cx="121920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6797675" y="3903663"/>
            <a:ext cx="16827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Minkowski</a:t>
            </a:r>
            <a:endParaRPr lang="zh-CN" altLang="en-US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3" grpId="0"/>
      <p:bldP spid="14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367463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4853A42-C7EC-41CC-A7DA-D352ED8FA9DB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9013" name="Text Box 5"/>
          <p:cNvSpPr txBox="1">
            <a:spLocks noChangeArrowheads="1"/>
          </p:cNvSpPr>
          <p:nvPr/>
        </p:nvSpPr>
        <p:spPr bwMode="auto">
          <a:xfrm>
            <a:off x="282575" y="968375"/>
            <a:ext cx="8577263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他认为世界上第一流的数学家没去研究它而已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他给学生上课提到这个问题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两次即兴推演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似乎成竹在胸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但是每次都垂头丧气下讲台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折腾几个星期后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他承认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”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上帝在责备我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四色问题我无能为力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.”</a:t>
            </a:r>
            <a:endParaRPr lang="zh-CN" altLang="el-GR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9014" name="Text Box 6"/>
          <p:cNvSpPr txBox="1">
            <a:spLocks noChangeArrowheads="1"/>
          </p:cNvSpPr>
          <p:nvPr/>
        </p:nvSpPr>
        <p:spPr bwMode="auto">
          <a:xfrm>
            <a:off x="293688" y="2625725"/>
            <a:ext cx="8567737" cy="461963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</a:t>
            </a:r>
            <a:r>
              <a:rPr lang="en-US" altLang="zh-CN"/>
              <a:t>Tait</a:t>
            </a:r>
            <a:r>
              <a:rPr lang="zh-CN" altLang="en-US"/>
              <a:t>在</a:t>
            </a:r>
            <a:r>
              <a:rPr lang="en-US" altLang="zh-CN" b="0"/>
              <a:t>1880</a:t>
            </a:r>
            <a:r>
              <a:rPr lang="zh-CN" altLang="en-US" b="0"/>
              <a:t>年宣称</a:t>
            </a:r>
            <a:r>
              <a:rPr lang="zh-CN" altLang="en-US"/>
              <a:t>证明了</a:t>
            </a:r>
            <a:r>
              <a:rPr lang="en-US" altLang="zh-CN"/>
              <a:t>4</a:t>
            </a:r>
            <a:r>
              <a:rPr lang="zh-CN" altLang="en-US"/>
              <a:t>色问题</a:t>
            </a:r>
            <a:r>
              <a:rPr lang="en-US" altLang="zh-CN"/>
              <a:t>, </a:t>
            </a:r>
            <a:r>
              <a:rPr lang="zh-CN" altLang="en-US"/>
              <a:t>但</a:t>
            </a:r>
            <a:r>
              <a:rPr lang="en-US" altLang="zh-CN" b="0"/>
              <a:t>1946</a:t>
            </a:r>
            <a:r>
              <a:rPr lang="zh-CN" altLang="en-US"/>
              <a:t>年被</a:t>
            </a:r>
            <a:r>
              <a:rPr lang="en-US" altLang="zh-CN"/>
              <a:t>Tutte</a:t>
            </a:r>
            <a:r>
              <a:rPr lang="zh-CN" altLang="en-US"/>
              <a:t>否定</a:t>
            </a:r>
            <a:r>
              <a:rPr lang="en-US" altLang="zh-CN"/>
              <a:t>. </a:t>
            </a:r>
            <a:endParaRPr lang="zh-CN" altLang="el-GR">
              <a:latin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82575" y="3035300"/>
            <a:ext cx="86010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Peter </a:t>
            </a:r>
            <a:r>
              <a:rPr lang="en-US" altLang="zh-CN" sz="2400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Tait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(1831–1901, </a:t>
            </a:r>
            <a:r>
              <a:rPr lang="zh-CN" altLang="en-US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苏格兰数学物理学家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Kelvin </a:t>
            </a:r>
            <a:r>
              <a:rPr lang="zh-CN" altLang="en-US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合著过一本书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并开始研究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Knot Theory),  </a:t>
            </a:r>
            <a:r>
              <a:rPr lang="zh-CN" altLang="en-US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著名于两个错误的猜想</a:t>
            </a:r>
            <a:r>
              <a:rPr lang="en-US" altLang="zh-CN" sz="24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</a:t>
            </a:r>
            <a:endParaRPr lang="en-US" altLang="zh-CN" sz="2400" b="0" dirty="0" smtClean="0">
              <a:solidFill>
                <a:schemeClr val="bg2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84163" y="4756150"/>
            <a:ext cx="857726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关于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Tait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第一个猜想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Tutte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通过构图发现反例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即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Tutte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(46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阶图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见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PPT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下页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另参见教材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91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页定理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12, 93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页图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4-32(a)). </a:t>
            </a:r>
            <a:endParaRPr lang="el-GR" altLang="zh-CN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82575" y="5492750"/>
            <a:ext cx="85788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后面又有一些包含点数更少的反例被发现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但它们都不是二部的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Tutte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给出了下面猜想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el-GR" altLang="zh-CN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82575" y="6275388"/>
            <a:ext cx="8578850" cy="4619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/>
              <a:t>Conjecture</a:t>
            </a:r>
            <a:r>
              <a:rPr lang="en-US" altLang="zh-CN" b="0" dirty="0"/>
              <a:t> (</a:t>
            </a:r>
            <a:r>
              <a:rPr lang="en-US" altLang="zh-CN" b="0" dirty="0" err="1"/>
              <a:t>Tutte</a:t>
            </a:r>
            <a:r>
              <a:rPr lang="en-US" altLang="zh-CN" b="0" smtClean="0"/>
              <a:t>): </a:t>
            </a:r>
            <a:r>
              <a:rPr lang="zh-CN" altLang="en-US" b="0" dirty="0"/>
              <a:t>每个</a:t>
            </a:r>
            <a:r>
              <a:rPr lang="en-US" altLang="zh-CN" b="0" dirty="0"/>
              <a:t>3</a:t>
            </a:r>
            <a:r>
              <a:rPr lang="zh-CN" altLang="en-US" b="0" dirty="0"/>
              <a:t>正则的</a:t>
            </a:r>
            <a:r>
              <a:rPr lang="en-US" altLang="zh-CN" b="0" dirty="0"/>
              <a:t>3-</a:t>
            </a:r>
            <a:r>
              <a:rPr lang="zh-CN" altLang="en-US" b="0" dirty="0"/>
              <a:t>连通二部图都是</a:t>
            </a:r>
            <a:r>
              <a:rPr lang="en-US" altLang="zh-CN" b="0" dirty="0"/>
              <a:t>Hamiltonian.</a:t>
            </a:r>
            <a:endParaRPr lang="el-GR" altLang="zh-CN" dirty="0">
              <a:latin typeface="宋体" panose="02010600030101010101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93688" y="3817938"/>
            <a:ext cx="8567737" cy="461962"/>
          </a:xfrm>
          <a:prstGeom prst="rect">
            <a:avLst/>
          </a:prstGeom>
          <a:solidFill>
            <a:srgbClr val="406385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b="0" dirty="0" smtClean="0"/>
              <a:t>1. Every 3-connected planar cubic graph has a Hamiltonian cycle.</a:t>
            </a:r>
            <a:r>
              <a:rPr lang="en-US" altLang="zh-CN" sz="2400" b="0" dirty="0" smtClean="0">
                <a:latin typeface="宋体" panose="02010600030101010101" pitchFamily="2" charset="-122"/>
              </a:rPr>
              <a:t>   </a:t>
            </a:r>
            <a:endParaRPr lang="en-US" altLang="zh-CN" sz="2400" b="0" dirty="0" smtClean="0">
              <a:latin typeface="+mn-lt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93688" y="4303713"/>
            <a:ext cx="8567737" cy="461962"/>
          </a:xfrm>
          <a:prstGeom prst="rect">
            <a:avLst/>
          </a:prstGeom>
          <a:solidFill>
            <a:srgbClr val="406385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b="0" dirty="0" smtClean="0">
                <a:latin typeface="+mn-lt"/>
              </a:rPr>
              <a:t>2.</a:t>
            </a:r>
            <a:r>
              <a:rPr lang="en-US" altLang="zh-CN" sz="2400" b="0" dirty="0" smtClean="0"/>
              <a:t> 1-factorability of 3-regular graphs. (</a:t>
            </a:r>
            <a:r>
              <a:rPr lang="zh-CN" altLang="en-US" sz="2400" b="0" dirty="0" smtClean="0"/>
              <a:t>反例</a:t>
            </a:r>
            <a:r>
              <a:rPr lang="en-US" altLang="zh-CN" sz="2400" b="0" dirty="0" smtClean="0"/>
              <a:t>, Petersen</a:t>
            </a:r>
            <a:r>
              <a:rPr lang="zh-CN" altLang="en-US" sz="2400" b="0" dirty="0" smtClean="0"/>
              <a:t>图</a:t>
            </a:r>
            <a:r>
              <a:rPr lang="en-US" altLang="zh-CN" sz="2400" b="0" dirty="0" smtClean="0"/>
              <a:t>, 1898).</a:t>
            </a:r>
            <a:endParaRPr lang="en-US" altLang="zh-CN" sz="2400" b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9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9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3" grpId="0"/>
      <p:bldP spid="939014" grpId="0" animBg="1"/>
      <p:bldP spid="8" grpId="0"/>
      <p:bldP spid="6" grpId="0"/>
      <p:bldP spid="7" grpId="0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34400" y="6367463"/>
            <a:ext cx="5334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4D94F1E-AF7F-4758-AAB7-16E679DB7428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1625" y="4398963"/>
            <a:ext cx="8461375" cy="1570037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 smtClean="0"/>
              <a:t>    基于</a:t>
            </a:r>
            <a:r>
              <a:rPr lang="zh-CN" altLang="en-US" dirty="0"/>
              <a:t>一些事实</a:t>
            </a:r>
            <a:r>
              <a:rPr lang="en-US" altLang="zh-CN" dirty="0"/>
              <a:t>, </a:t>
            </a:r>
            <a:r>
              <a:rPr lang="zh-CN" altLang="en-US" dirty="0"/>
              <a:t>如</a:t>
            </a:r>
            <a:r>
              <a:rPr lang="en-US" altLang="zh-CN" b="0" dirty="0"/>
              <a:t>3,6-Fullerene</a:t>
            </a:r>
            <a:r>
              <a:rPr lang="en-US" altLang="zh-CN" dirty="0"/>
              <a:t>(</a:t>
            </a:r>
            <a:r>
              <a:rPr lang="en-US" altLang="zh-CN" b="0" dirty="0" err="1"/>
              <a:t>Goodey</a:t>
            </a:r>
            <a:r>
              <a:rPr lang="en-US" altLang="zh-CN" b="0" baseline="30000" dirty="0"/>
              <a:t>[2]</a:t>
            </a:r>
            <a:r>
              <a:rPr lang="en-US" altLang="zh-CN" dirty="0"/>
              <a:t>), </a:t>
            </a:r>
            <a:r>
              <a:rPr lang="en-US" altLang="zh-CN" b="0" dirty="0"/>
              <a:t>4,6-Fullerene </a:t>
            </a:r>
            <a:r>
              <a:rPr lang="en-US" altLang="zh-CN" dirty="0"/>
              <a:t>(</a:t>
            </a:r>
            <a:r>
              <a:rPr lang="en-US" altLang="zh-CN" b="0" dirty="0" err="1"/>
              <a:t>Goodey</a:t>
            </a:r>
            <a:r>
              <a:rPr lang="en-US" altLang="zh-CN" b="0" baseline="30000" dirty="0"/>
              <a:t>[1]</a:t>
            </a:r>
            <a:r>
              <a:rPr lang="en-US" altLang="zh-CN" dirty="0"/>
              <a:t>), </a:t>
            </a:r>
            <a:r>
              <a:rPr lang="zh-CN" altLang="en-US" dirty="0"/>
              <a:t>部分</a:t>
            </a:r>
            <a:r>
              <a:rPr lang="en-US" altLang="zh-CN" b="0" dirty="0"/>
              <a:t>Fullerene</a:t>
            </a:r>
            <a:r>
              <a:rPr lang="zh-CN" altLang="en-US" dirty="0"/>
              <a:t>是</a:t>
            </a:r>
            <a:r>
              <a:rPr lang="en-US" altLang="zh-CN" dirty="0"/>
              <a:t>H</a:t>
            </a:r>
            <a:r>
              <a:rPr lang="zh-CN" altLang="en-US" dirty="0"/>
              <a:t>图</a:t>
            </a:r>
            <a:r>
              <a:rPr lang="en-US" altLang="zh-CN" dirty="0"/>
              <a:t>(</a:t>
            </a:r>
            <a:r>
              <a:rPr lang="en-US" altLang="zh-CN" b="0" dirty="0" err="1"/>
              <a:t>Marusic</a:t>
            </a:r>
            <a:r>
              <a:rPr lang="en-US" altLang="zh-CN" b="0" baseline="30000" dirty="0"/>
              <a:t>[3]</a:t>
            </a:r>
            <a:r>
              <a:rPr lang="en-US" altLang="zh-CN" dirty="0"/>
              <a:t>), </a:t>
            </a:r>
            <a:r>
              <a:rPr lang="en-US" altLang="zh-CN" b="0" dirty="0"/>
              <a:t>Barnette(1988)</a:t>
            </a:r>
            <a:r>
              <a:rPr lang="zh-CN" altLang="en-US" b="0" dirty="0"/>
              <a:t>和</a:t>
            </a:r>
            <a:r>
              <a:rPr lang="en-US" altLang="zh-CN" b="0" dirty="0" err="1"/>
              <a:t>Goodey</a:t>
            </a:r>
            <a:r>
              <a:rPr lang="en-US" altLang="zh-CN" b="0" dirty="0"/>
              <a:t>(1977) </a:t>
            </a:r>
            <a:r>
              <a:rPr lang="zh-CN" altLang="en-US" b="0" dirty="0"/>
              <a:t>分别重新猜想</a:t>
            </a:r>
            <a:r>
              <a:rPr lang="en-US" altLang="zh-CN" b="0" dirty="0"/>
              <a:t>:  </a:t>
            </a:r>
            <a:r>
              <a:rPr lang="zh-CN" altLang="en-US" b="0" dirty="0"/>
              <a:t>面度最多是六的平面三次图是</a:t>
            </a:r>
            <a:r>
              <a:rPr lang="en-US" altLang="zh-CN" b="0" dirty="0"/>
              <a:t>Hamiltonian</a:t>
            </a:r>
            <a:r>
              <a:rPr lang="zh-CN" altLang="en-US" b="0" dirty="0"/>
              <a:t>的</a:t>
            </a:r>
            <a:r>
              <a:rPr lang="en-US" altLang="zh-CN" b="0" dirty="0"/>
              <a:t>.</a:t>
            </a:r>
            <a:endParaRPr lang="el-GR" altLang="zh-CN" dirty="0">
              <a:latin typeface="宋体" panose="02010600030101010101" pitchFamily="2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143000" y="3471863"/>
            <a:ext cx="1905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Tutte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endParaRPr lang="zh-CN" altLang="en-US" b="0" i="1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84163" y="5894388"/>
            <a:ext cx="86312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[1] Hamiltonian circuits in polytopes with even sided faces, Israel J. Math. </a:t>
            </a:r>
            <a:r>
              <a:rPr lang="en-US" altLang="zh-CN" sz="1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22</a:t>
            </a:r>
            <a:r>
              <a:rPr lang="en-US" altLang="zh-CN" sz="18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(1975) 52–56</a:t>
            </a:r>
            <a:endParaRPr lang="zh-CN" altLang="el-GR" sz="18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84163" y="6172200"/>
            <a:ext cx="86312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[2] A class of Hamiltonian polytopes, J. Graph Theory </a:t>
            </a:r>
            <a:r>
              <a:rPr lang="en-US" altLang="zh-CN" sz="18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 </a:t>
            </a:r>
            <a:r>
              <a:rPr lang="en-US" altLang="zh-CN" sz="18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(1977) 181–185</a:t>
            </a:r>
            <a:endParaRPr lang="zh-CN" altLang="el-GR" sz="1800" b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84163" y="6489700"/>
            <a:ext cx="86312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[3] Hamilton cycles and paths in fullerenes, J. Chem. Inf. Model. </a:t>
            </a:r>
            <a:r>
              <a:rPr lang="en-US" altLang="zh-CN" sz="1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47</a:t>
            </a:r>
            <a:r>
              <a:rPr lang="en-US" altLang="zh-CN" sz="18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(2007) 732-6</a:t>
            </a:r>
            <a:endParaRPr lang="zh-CN" altLang="el-GR" sz="1800" b="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03213" y="3925888"/>
            <a:ext cx="8459787" cy="460375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Tutte</a:t>
            </a:r>
            <a:r>
              <a:rPr lang="zh-CN" altLang="en-US"/>
              <a:t>的猜想被</a:t>
            </a:r>
            <a:r>
              <a:rPr lang="en-US" altLang="zh-CN"/>
              <a:t>Horton</a:t>
            </a:r>
            <a:r>
              <a:rPr lang="zh-CN" altLang="en-US"/>
              <a:t>举反例</a:t>
            </a:r>
            <a:r>
              <a:rPr lang="en-US" altLang="zh-CN"/>
              <a:t>(Horton</a:t>
            </a:r>
            <a:r>
              <a:rPr lang="zh-CN" altLang="en-US"/>
              <a:t>图</a:t>
            </a:r>
            <a:r>
              <a:rPr lang="en-US" altLang="zh-CN"/>
              <a:t>)</a:t>
            </a:r>
            <a:r>
              <a:rPr lang="zh-CN" altLang="en-US"/>
              <a:t>否定了</a:t>
            </a:r>
            <a:r>
              <a:rPr lang="en-US" altLang="zh-CN"/>
              <a:t>.</a:t>
            </a:r>
            <a:endParaRPr lang="el-GR" altLang="zh-CN"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746125"/>
            <a:ext cx="29718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638800" y="3511550"/>
            <a:ext cx="1905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Horton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endParaRPr lang="zh-CN" altLang="en-US" b="0" i="1" baseline="-250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0" y="810530"/>
            <a:ext cx="2970540" cy="2695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8" grpId="0"/>
      <p:bldP spid="12" grpId="0"/>
      <p:bldP spid="13" grpId="0"/>
      <p:bldP spid="14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340475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A7C1469-6F58-4A8A-AC1F-0337754193EF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24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0038" name="Text Box 6"/>
          <p:cNvSpPr txBox="1">
            <a:spLocks noChangeArrowheads="1"/>
          </p:cNvSpPr>
          <p:nvPr/>
        </p:nvSpPr>
        <p:spPr bwMode="auto">
          <a:xfrm>
            <a:off x="381000" y="3938588"/>
            <a:ext cx="82994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Heesch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估计不可约构形集合可能包含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10000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个元素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手工验证是不太可能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于是他给出了一种可用计算机来验证的方法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40039" name="Text Box 7"/>
          <p:cNvSpPr txBox="1">
            <a:spLocks noChangeArrowheads="1"/>
          </p:cNvSpPr>
          <p:nvPr/>
        </p:nvSpPr>
        <p:spPr bwMode="auto">
          <a:xfrm>
            <a:off x="381000" y="4841875"/>
            <a:ext cx="8299450" cy="1570038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</a:t>
            </a:r>
            <a:r>
              <a:rPr lang="en-US" altLang="zh-CN" dirty="0"/>
              <a:t>,  Haken</a:t>
            </a:r>
            <a:r>
              <a:rPr lang="zh-CN" altLang="en-US" dirty="0"/>
              <a:t>和他的学生</a:t>
            </a:r>
            <a:r>
              <a:rPr lang="en-US" altLang="zh-CN" dirty="0"/>
              <a:t>Appel</a:t>
            </a:r>
            <a:r>
              <a:rPr lang="zh-CN" altLang="en-US" dirty="0"/>
              <a:t>着力用计算机方法证明</a:t>
            </a:r>
            <a:r>
              <a:rPr lang="en-US" altLang="zh-CN" dirty="0"/>
              <a:t>4</a:t>
            </a:r>
            <a:r>
              <a:rPr lang="zh-CN" altLang="en-US" dirty="0"/>
              <a:t>色定理</a:t>
            </a:r>
            <a:r>
              <a:rPr lang="en-US" altLang="zh-CN" dirty="0"/>
              <a:t>,  </a:t>
            </a:r>
            <a:r>
              <a:rPr lang="zh-CN" altLang="en-US" dirty="0"/>
              <a:t>借助于</a:t>
            </a:r>
            <a:r>
              <a:rPr lang="en-US" altLang="zh-CN" dirty="0"/>
              <a:t>Appel</a:t>
            </a:r>
            <a:r>
              <a:rPr lang="zh-CN" altLang="en-US" dirty="0"/>
              <a:t>在编程方面的深厚功底</a:t>
            </a:r>
            <a:r>
              <a:rPr lang="en-US" altLang="zh-CN" dirty="0"/>
              <a:t>. </a:t>
            </a:r>
            <a:r>
              <a:rPr lang="zh-CN" altLang="en-US" dirty="0"/>
              <a:t>他们于</a:t>
            </a:r>
            <a:r>
              <a:rPr lang="en-US" altLang="zh-CN" dirty="0"/>
              <a:t>1976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月终于成功解决了寻找不可约构形集合中的元素</a:t>
            </a:r>
            <a:r>
              <a:rPr lang="en-US" altLang="zh-CN" dirty="0"/>
              <a:t>, </a:t>
            </a:r>
            <a:r>
              <a:rPr lang="zh-CN" altLang="en-US" dirty="0"/>
              <a:t>宣告</a:t>
            </a:r>
            <a:r>
              <a:rPr lang="en-US" altLang="zh-CN" dirty="0"/>
              <a:t>4</a:t>
            </a:r>
            <a:r>
              <a:rPr lang="zh-CN" altLang="en-US" dirty="0"/>
              <a:t>色定理的成功证明</a:t>
            </a:r>
            <a:r>
              <a:rPr lang="en-US" altLang="zh-CN" dirty="0"/>
              <a:t>. </a:t>
            </a:r>
            <a:endParaRPr lang="zh-CN" altLang="el-GR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81000" y="2762250"/>
            <a:ext cx="82994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到了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20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世纪初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美国数学家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Birkhoff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提出可约性概念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在此基础上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德国数学家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Heesch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(1906—1995)(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希什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认为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可以通过寻找所谓的不可约构形来证明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色定理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81000" y="928688"/>
            <a:ext cx="830421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该猜想被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Frantisek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Kardos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(2020)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证明是成立的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[SIAM J. Discrete Math.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34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(2020) 62--100].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81000" y="1835150"/>
            <a:ext cx="8304213" cy="8318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Conjecture</a:t>
            </a:r>
            <a:r>
              <a:rPr lang="en-US" altLang="zh-CN" b="0"/>
              <a:t> (Barnette, 1969) </a:t>
            </a:r>
            <a:r>
              <a:rPr lang="zh-CN" altLang="en-US" b="0"/>
              <a:t>每个二部的三次多面体图都是</a:t>
            </a:r>
            <a:r>
              <a:rPr lang="en-US" altLang="zh-CN" b="0"/>
              <a:t>Hamiltonian.                                                           (</a:t>
            </a:r>
            <a:r>
              <a:rPr lang="en-US" altLang="zh-CN"/>
              <a:t>Unsolved</a:t>
            </a:r>
            <a:r>
              <a:rPr lang="en-US" altLang="zh-CN" b="0"/>
              <a:t>)   </a:t>
            </a:r>
            <a:endParaRPr lang="zh-CN" altLang="el-GR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40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0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40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0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40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8" grpId="0"/>
      <p:bldP spid="940039" grpId="0" animBg="1"/>
      <p:bldP spid="9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29375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6E4648A-6385-46C6-B282-9C53E5A418AC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25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1064" name="Text Box 8"/>
          <p:cNvSpPr txBox="1">
            <a:spLocks noChangeArrowheads="1"/>
          </p:cNvSpPr>
          <p:nvPr/>
        </p:nvSpPr>
        <p:spPr bwMode="auto">
          <a:xfrm>
            <a:off x="381000" y="915988"/>
            <a:ext cx="807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五色定理</a:t>
            </a:r>
            <a:endParaRPr lang="zh-CN" altLang="el-GR" sz="2800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41065" name="Text Box 9"/>
          <p:cNvSpPr txBox="1">
            <a:spLocks noChangeArrowheads="1"/>
          </p:cNvSpPr>
          <p:nvPr/>
        </p:nvSpPr>
        <p:spPr bwMode="auto">
          <a:xfrm>
            <a:off x="376238" y="1435100"/>
            <a:ext cx="5872162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4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Heawood</a:t>
            </a:r>
            <a:r>
              <a:rPr lang="en-US" altLang="zh-CN" dirty="0" smtClean="0"/>
              <a:t>) </a:t>
            </a:r>
            <a:r>
              <a:rPr lang="zh-CN" altLang="en-US" dirty="0" smtClean="0"/>
              <a:t>每个平面图是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可着色的</a:t>
            </a:r>
            <a:r>
              <a:rPr lang="en-US" altLang="zh-CN" dirty="0" smtClean="0"/>
              <a:t>. </a:t>
            </a:r>
            <a:endParaRPr lang="zh-CN" altLang="el-GR" dirty="0" smtClean="0"/>
          </a:p>
        </p:txBody>
      </p:sp>
      <p:sp>
        <p:nvSpPr>
          <p:cNvPr id="941066" name="Text Box 10"/>
          <p:cNvSpPr txBox="1">
            <a:spLocks noChangeArrowheads="1"/>
          </p:cNvSpPr>
          <p:nvPr/>
        </p:nvSpPr>
        <p:spPr bwMode="auto">
          <a:xfrm>
            <a:off x="376238" y="1946275"/>
            <a:ext cx="5872162" cy="83185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</a:t>
            </a:r>
            <a:r>
              <a:rPr lang="zh-CN" altLang="en-US" dirty="0" smtClean="0"/>
              <a:t>根据</a:t>
            </a:r>
            <a:r>
              <a:rPr lang="zh-CN" altLang="en-US" dirty="0"/>
              <a:t>平面图和其对偶图的关系</a:t>
            </a:r>
            <a:r>
              <a:rPr lang="en-US" altLang="zh-CN" dirty="0"/>
              <a:t>, </a:t>
            </a:r>
            <a:r>
              <a:rPr lang="zh-CN" altLang="en-US" dirty="0"/>
              <a:t>上面定理等价于每个平面图是</a:t>
            </a:r>
            <a:r>
              <a:rPr lang="en-US" altLang="zh-CN" dirty="0"/>
              <a:t>5</a:t>
            </a:r>
            <a:r>
              <a:rPr lang="zh-CN" altLang="en-US" dirty="0"/>
              <a:t>可顶点正常着色的</a:t>
            </a:r>
            <a:r>
              <a:rPr lang="en-US" altLang="zh-CN" dirty="0"/>
              <a:t>. </a:t>
            </a:r>
            <a:endParaRPr lang="zh-CN" altLang="el-GR" dirty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762000"/>
            <a:ext cx="2716213" cy="583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762000"/>
            <a:ext cx="2714625" cy="583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4" grpId="0"/>
      <p:bldP spid="941065" grpId="0" animBg="1"/>
      <p:bldP spid="9410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7960E8C-00DB-4C10-A16F-A14F2DF4037D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26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1065" name="Text Box 9"/>
          <p:cNvSpPr txBox="1">
            <a:spLocks noChangeArrowheads="1"/>
          </p:cNvSpPr>
          <p:nvPr/>
        </p:nvSpPr>
        <p:spPr bwMode="auto">
          <a:xfrm>
            <a:off x="381000" y="1143000"/>
            <a:ext cx="82931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定理</a:t>
            </a:r>
            <a:r>
              <a:rPr lang="en-US" altLang="zh-CN" dirty="0" smtClean="0"/>
              <a:t>4 (</a:t>
            </a:r>
            <a:r>
              <a:rPr lang="en-US" altLang="zh-CN" dirty="0" err="1" smtClean="0"/>
              <a:t>Heawood</a:t>
            </a:r>
            <a:r>
              <a:rPr lang="en-US" altLang="zh-CN" dirty="0" smtClean="0"/>
              <a:t>) </a:t>
            </a:r>
            <a:r>
              <a:rPr lang="zh-CN" altLang="en-US" dirty="0" smtClean="0"/>
              <a:t>每个平面图是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可着色的</a:t>
            </a:r>
            <a:r>
              <a:rPr lang="en-US" altLang="zh-CN" dirty="0" smtClean="0"/>
              <a:t>. </a:t>
            </a:r>
            <a:endParaRPr lang="zh-CN" altLang="el-GR" dirty="0" smtClean="0"/>
          </a:p>
        </p:txBody>
      </p:sp>
      <p:sp>
        <p:nvSpPr>
          <p:cNvPr id="941067" name="Text Box 11"/>
          <p:cNvSpPr txBox="1">
            <a:spLocks noChangeArrowheads="1"/>
          </p:cNvSpPr>
          <p:nvPr/>
        </p:nvSpPr>
        <p:spPr bwMode="auto">
          <a:xfrm>
            <a:off x="376238" y="1754188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证明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我们对图的顶点作归纳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41068" name="Text Box 12"/>
          <p:cNvSpPr txBox="1">
            <a:spLocks noChangeArrowheads="1"/>
          </p:cNvSpPr>
          <p:nvPr/>
        </p:nvSpPr>
        <p:spPr bwMode="auto">
          <a:xfrm>
            <a:off x="384175" y="2328863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n=1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结论显然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41069" name="Text Box 13"/>
          <p:cNvSpPr txBox="1">
            <a:spLocks noChangeArrowheads="1"/>
          </p:cNvSpPr>
          <p:nvPr/>
        </p:nvSpPr>
        <p:spPr bwMode="auto">
          <a:xfrm>
            <a:off x="376238" y="2817813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假设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n=k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时结论成立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考虑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n=k+1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的连通平面图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41070" name="Text Box 14"/>
          <p:cNvSpPr txBox="1">
            <a:spLocks noChangeArrowheads="1"/>
          </p:cNvSpPr>
          <p:nvPr/>
        </p:nvSpPr>
        <p:spPr bwMode="auto">
          <a:xfrm>
            <a:off x="376238" y="3370263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是连通平面图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(G)≤5.</a:t>
            </a:r>
          </a:p>
        </p:txBody>
      </p:sp>
      <p:sp>
        <p:nvSpPr>
          <p:cNvPr id="941071" name="Text Box 15"/>
          <p:cNvSpPr txBox="1">
            <a:spLocks noChangeArrowheads="1"/>
          </p:cNvSpPr>
          <p:nvPr/>
        </p:nvSpPr>
        <p:spPr bwMode="auto">
          <a:xfrm>
            <a:off x="376238" y="3843338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d(u)=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(G)≤5.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84175" y="4344988"/>
            <a:ext cx="82978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令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=G–u.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由归纳假设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可顶点正常着色的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π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着色方案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84175" y="5299869"/>
            <a:ext cx="8297863" cy="461963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(1) </a:t>
            </a:r>
            <a:r>
              <a:rPr lang="zh-CN" altLang="en-US" dirty="0"/>
              <a:t>如果</a:t>
            </a:r>
            <a:r>
              <a:rPr lang="en-US" altLang="zh-CN" dirty="0"/>
              <a:t>d(u)=</a:t>
            </a:r>
            <a:r>
              <a:rPr lang="el-GR" altLang="zh-CN" dirty="0"/>
              <a:t>δ</a:t>
            </a:r>
            <a:r>
              <a:rPr lang="en-US" altLang="zh-CN" dirty="0"/>
              <a:t>(G)&lt;5,  </a:t>
            </a:r>
            <a:r>
              <a:rPr lang="zh-CN" altLang="en-US" dirty="0"/>
              <a:t>显然</a:t>
            </a:r>
            <a:r>
              <a:rPr lang="el-GR" altLang="zh-CN" dirty="0"/>
              <a:t>π</a:t>
            </a:r>
            <a:r>
              <a:rPr lang="zh-CN" altLang="en-US" dirty="0">
                <a:latin typeface="宋体" panose="02010600030101010101" pitchFamily="2" charset="-122"/>
              </a:rPr>
              <a:t>可以扩充为</a:t>
            </a:r>
            <a:r>
              <a:rPr lang="en-US" altLang="zh-CN" dirty="0"/>
              <a:t>G</a:t>
            </a:r>
            <a:r>
              <a:rPr lang="zh-CN" altLang="en-US" dirty="0">
                <a:latin typeface="宋体" panose="02010600030101010101" pitchFamily="2" charset="-122"/>
              </a:rPr>
              <a:t>的</a:t>
            </a:r>
            <a:r>
              <a:rPr lang="en-US" altLang="zh-CN" dirty="0"/>
              <a:t>5</a:t>
            </a:r>
            <a:r>
              <a:rPr lang="zh-CN" altLang="en-US" dirty="0">
                <a:latin typeface="宋体" panose="02010600030101010101" pitchFamily="2" charset="-122"/>
              </a:rPr>
              <a:t>正常顶点着色</a:t>
            </a:r>
            <a:r>
              <a:rPr lang="en-US" altLang="zh-CN" dirty="0"/>
              <a:t>;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1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1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1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1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1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5" grpId="0" animBg="1"/>
      <p:bldP spid="941067" grpId="0"/>
      <p:bldP spid="941068" grpId="0"/>
      <p:bldP spid="941069" grpId="0"/>
      <p:bldP spid="941070" grpId="0"/>
      <p:bldP spid="941071" grpId="0"/>
      <p:bldP spid="11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284913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296634C-DE91-4CC3-B294-DACB5BAF5CEF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27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2091" name="Text Box 11"/>
          <p:cNvSpPr txBox="1">
            <a:spLocks noChangeArrowheads="1"/>
          </p:cNvSpPr>
          <p:nvPr/>
        </p:nvSpPr>
        <p:spPr bwMode="auto">
          <a:xfrm>
            <a:off x="322263" y="881063"/>
            <a:ext cx="8364537" cy="457200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(2) </a:t>
            </a:r>
            <a:r>
              <a:rPr lang="zh-CN" altLang="en-US"/>
              <a:t>如果</a:t>
            </a:r>
            <a:r>
              <a:rPr lang="en-US" altLang="zh-CN"/>
              <a:t>d(u)=</a:t>
            </a:r>
            <a:r>
              <a:rPr lang="el-GR" altLang="zh-CN"/>
              <a:t>δ</a:t>
            </a:r>
            <a:r>
              <a:rPr lang="en-US" altLang="zh-CN"/>
              <a:t>(G) = 5,  </a:t>
            </a:r>
            <a:r>
              <a:rPr lang="zh-CN" altLang="en-US"/>
              <a:t>分两种情况讨论</a:t>
            </a:r>
            <a:r>
              <a:rPr lang="en-US" altLang="zh-CN"/>
              <a:t>. </a:t>
            </a:r>
            <a:endParaRPr lang="zh-CN" altLang="en-US"/>
          </a:p>
        </p:txBody>
      </p:sp>
      <p:sp>
        <p:nvSpPr>
          <p:cNvPr id="942092" name="Text Box 12"/>
          <p:cNvSpPr txBox="1">
            <a:spLocks noChangeArrowheads="1"/>
          </p:cNvSpPr>
          <p:nvPr/>
        </p:nvSpPr>
        <p:spPr bwMode="auto">
          <a:xfrm>
            <a:off x="327025" y="1370013"/>
            <a:ext cx="8359775" cy="830262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6600"/>
                </a:solidFill>
              </a:rPr>
              <a:t>情形</a:t>
            </a:r>
            <a:r>
              <a:rPr lang="en-US" altLang="zh-CN" dirty="0">
                <a:solidFill>
                  <a:srgbClr val="FF6600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l-GR" altLang="zh-CN" dirty="0"/>
              <a:t>π</a:t>
            </a:r>
            <a:r>
              <a:rPr lang="zh-CN" altLang="en-US" dirty="0">
                <a:latin typeface="宋体" panose="02010600030101010101" pitchFamily="2" charset="-122"/>
              </a:rPr>
              <a:t>下</a:t>
            </a:r>
            <a:r>
              <a:rPr lang="en-US" altLang="zh-CN" dirty="0"/>
              <a:t>,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如果</a:t>
            </a:r>
            <a:r>
              <a:rPr lang="en-US" altLang="zh-CN" dirty="0"/>
              <a:t>u</a:t>
            </a:r>
            <a:r>
              <a:rPr lang="zh-CN" altLang="en-US" dirty="0">
                <a:latin typeface="宋体" panose="02010600030101010101" pitchFamily="2" charset="-122"/>
              </a:rPr>
              <a:t>的邻接点中</a:t>
            </a:r>
            <a:r>
              <a:rPr lang="en-US" altLang="zh-CN" dirty="0"/>
              <a:t>,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至少有两个顶点着相同颜色</a:t>
            </a:r>
            <a:r>
              <a:rPr lang="en-US" altLang="zh-CN" dirty="0"/>
              <a:t>,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则容易知道</a:t>
            </a:r>
            <a:r>
              <a:rPr lang="en-US" altLang="zh-CN" dirty="0"/>
              <a:t>,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l-GR" altLang="zh-CN" dirty="0"/>
              <a:t>π</a:t>
            </a:r>
            <a:r>
              <a:rPr lang="zh-CN" altLang="en-US" dirty="0">
                <a:latin typeface="宋体" panose="02010600030101010101" pitchFamily="2" charset="-122"/>
              </a:rPr>
              <a:t>可以扩充为</a:t>
            </a:r>
            <a:r>
              <a:rPr lang="en-US" altLang="zh-CN" dirty="0"/>
              <a:t>G</a:t>
            </a:r>
            <a:r>
              <a:rPr lang="zh-CN" altLang="en-US" dirty="0">
                <a:latin typeface="宋体" panose="02010600030101010101" pitchFamily="2" charset="-122"/>
              </a:rPr>
              <a:t>的</a:t>
            </a:r>
            <a:r>
              <a:rPr lang="en-US" altLang="zh-CN" dirty="0"/>
              <a:t>5</a:t>
            </a:r>
            <a:r>
              <a:rPr lang="zh-CN" altLang="en-US" dirty="0">
                <a:latin typeface="宋体" panose="02010600030101010101" pitchFamily="2" charset="-122"/>
              </a:rPr>
              <a:t>正常顶点着色</a:t>
            </a:r>
            <a:r>
              <a:rPr lang="en-US" altLang="zh-CN" dirty="0"/>
              <a:t>; </a:t>
            </a:r>
            <a:endParaRPr lang="zh-CN" altLang="ru-RU" dirty="0"/>
          </a:p>
        </p:txBody>
      </p:sp>
      <p:sp>
        <p:nvSpPr>
          <p:cNvPr id="942093" name="Text Box 13"/>
          <p:cNvSpPr txBox="1">
            <a:spLocks noChangeArrowheads="1"/>
          </p:cNvSpPr>
          <p:nvPr/>
        </p:nvSpPr>
        <p:spPr bwMode="auto">
          <a:xfrm>
            <a:off x="322263" y="2230438"/>
            <a:ext cx="8364537" cy="460375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6600"/>
                </a:solidFill>
              </a:rPr>
              <a:t>情形</a:t>
            </a:r>
            <a:r>
              <a:rPr lang="en-US" altLang="zh-CN" dirty="0">
                <a:solidFill>
                  <a:srgbClr val="FF6600"/>
                </a:solidFill>
              </a:rPr>
              <a:t>2</a:t>
            </a:r>
            <a:r>
              <a:rPr lang="en-US" altLang="zh-CN" dirty="0"/>
              <a:t>  </a:t>
            </a:r>
            <a:r>
              <a:rPr lang="zh-CN" altLang="en-US" dirty="0"/>
              <a:t>在</a:t>
            </a:r>
            <a:r>
              <a:rPr lang="el-GR" altLang="zh-CN" dirty="0"/>
              <a:t>π</a:t>
            </a:r>
            <a:r>
              <a:rPr lang="zh-CN" altLang="en-US" dirty="0">
                <a:latin typeface="宋体" panose="02010600030101010101" pitchFamily="2" charset="-122"/>
              </a:rPr>
              <a:t>下</a:t>
            </a:r>
            <a:r>
              <a:rPr lang="en-US" altLang="zh-CN" dirty="0"/>
              <a:t>,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设</a:t>
            </a:r>
            <a:r>
              <a:rPr lang="en-US" altLang="zh-CN" dirty="0"/>
              <a:t>u</a:t>
            </a:r>
            <a:r>
              <a:rPr lang="zh-CN" altLang="en-US" dirty="0">
                <a:latin typeface="宋体" panose="02010600030101010101" pitchFamily="2" charset="-122"/>
              </a:rPr>
              <a:t>的邻接点中</a:t>
            </a:r>
            <a:r>
              <a:rPr lang="en-US" altLang="zh-CN" dirty="0"/>
              <a:t>,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/>
              <a:t>5</a:t>
            </a:r>
            <a:r>
              <a:rPr lang="zh-CN" altLang="en-US" dirty="0">
                <a:latin typeface="宋体" panose="02010600030101010101" pitchFamily="2" charset="-122"/>
              </a:rPr>
              <a:t>个顶点着了</a:t>
            </a:r>
            <a:r>
              <a:rPr lang="en-US" altLang="zh-CN" dirty="0"/>
              <a:t>5</a:t>
            </a:r>
            <a:r>
              <a:rPr lang="zh-CN" altLang="en-US" dirty="0">
                <a:latin typeface="宋体" panose="02010600030101010101" pitchFamily="2" charset="-122"/>
              </a:rPr>
              <a:t>种不同颜色</a:t>
            </a:r>
            <a:r>
              <a:rPr lang="en-US" altLang="zh-CN" dirty="0">
                <a:latin typeface="宋体" panose="02010600030101010101" pitchFamily="2" charset="-122"/>
              </a:rPr>
              <a:t>. </a:t>
            </a:r>
            <a:endParaRPr lang="zh-CN" altLang="ru-RU" dirty="0">
              <a:latin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2263" y="4630738"/>
            <a:ext cx="8364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不失一般性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π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)=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(1≤i≤5)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 </a:t>
            </a:r>
            <a:endParaRPr lang="ru-RU" altLang="en-US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3189288" y="2800350"/>
            <a:ext cx="2359025" cy="1822450"/>
            <a:chOff x="1289" y="411"/>
            <a:chExt cx="1486" cy="1148"/>
          </a:xfrm>
        </p:grpSpPr>
        <p:sp>
          <p:nvSpPr>
            <p:cNvPr id="30730" name="Line 7"/>
            <p:cNvSpPr>
              <a:spLocks noChangeShapeType="1"/>
            </p:cNvSpPr>
            <p:nvPr/>
          </p:nvSpPr>
          <p:spPr bwMode="auto">
            <a:xfrm>
              <a:off x="1680" y="576"/>
              <a:ext cx="336" cy="33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731" name="Line 8"/>
            <p:cNvSpPr>
              <a:spLocks noChangeShapeType="1"/>
            </p:cNvSpPr>
            <p:nvPr/>
          </p:nvSpPr>
          <p:spPr bwMode="auto">
            <a:xfrm flipV="1">
              <a:off x="2016" y="624"/>
              <a:ext cx="384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732" name="Line 9"/>
            <p:cNvSpPr>
              <a:spLocks noChangeShapeType="1"/>
            </p:cNvSpPr>
            <p:nvPr/>
          </p:nvSpPr>
          <p:spPr bwMode="auto">
            <a:xfrm flipH="1">
              <a:off x="1536" y="912"/>
              <a:ext cx="480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733" name="Line 10"/>
            <p:cNvSpPr>
              <a:spLocks noChangeShapeType="1"/>
            </p:cNvSpPr>
            <p:nvPr/>
          </p:nvSpPr>
          <p:spPr bwMode="auto">
            <a:xfrm>
              <a:off x="2016" y="912"/>
              <a:ext cx="0" cy="43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734" name="Line 11"/>
            <p:cNvSpPr>
              <a:spLocks noChangeShapeType="1"/>
            </p:cNvSpPr>
            <p:nvPr/>
          </p:nvSpPr>
          <p:spPr bwMode="auto">
            <a:xfrm>
              <a:off x="2016" y="912"/>
              <a:ext cx="480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735" name="Text Box 12"/>
            <p:cNvSpPr txBox="1">
              <a:spLocks noChangeArrowheads="1"/>
            </p:cNvSpPr>
            <p:nvPr/>
          </p:nvSpPr>
          <p:spPr bwMode="auto">
            <a:xfrm>
              <a:off x="1289" y="1063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30736" name="Text Box 13"/>
            <p:cNvSpPr txBox="1">
              <a:spLocks noChangeArrowheads="1"/>
            </p:cNvSpPr>
            <p:nvPr/>
          </p:nvSpPr>
          <p:spPr bwMode="auto">
            <a:xfrm>
              <a:off x="1893" y="1326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30737" name="Text Box 14"/>
            <p:cNvSpPr txBox="1">
              <a:spLocks noChangeArrowheads="1"/>
            </p:cNvSpPr>
            <p:nvPr/>
          </p:nvSpPr>
          <p:spPr bwMode="auto">
            <a:xfrm>
              <a:off x="2525" y="1013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30738" name="Text Box 15"/>
            <p:cNvSpPr txBox="1">
              <a:spLocks noChangeArrowheads="1"/>
            </p:cNvSpPr>
            <p:nvPr/>
          </p:nvSpPr>
          <p:spPr bwMode="auto">
            <a:xfrm>
              <a:off x="2400" y="433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30739" name="Text Box 16"/>
            <p:cNvSpPr txBox="1">
              <a:spLocks noChangeArrowheads="1"/>
            </p:cNvSpPr>
            <p:nvPr/>
          </p:nvSpPr>
          <p:spPr bwMode="auto">
            <a:xfrm>
              <a:off x="1483" y="411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30740" name="Text Box 17"/>
            <p:cNvSpPr txBox="1">
              <a:spLocks noChangeArrowheads="1"/>
            </p:cNvSpPr>
            <p:nvPr/>
          </p:nvSpPr>
          <p:spPr bwMode="auto">
            <a:xfrm>
              <a:off x="1910" y="65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u</a:t>
              </a:r>
              <a:endParaRPr lang="en-US" altLang="zh-CN" sz="1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22263" y="5056188"/>
            <a:ext cx="8364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H(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j)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表示着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j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色的点在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中的点导出子图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22263" y="5461000"/>
            <a:ext cx="84407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如果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属于</a:t>
            </a:r>
            <a:r>
              <a:rPr lang="en-US" altLang="zh-CN" dirty="0" smtClean="0">
                <a:solidFill>
                  <a:srgbClr val="C00000"/>
                </a:solidFill>
              </a:rPr>
              <a:t>H(1,3)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的不同分支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则通过交换含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的分支中的着色顺序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的新正常点着色方案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使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着同色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于是由情形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可以得到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正常顶点着色方案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91" grpId="0" animBg="1"/>
      <p:bldP spid="942092" grpId="0" animBg="1"/>
      <p:bldP spid="942093" grpId="0" animBg="1"/>
      <p:bldP spid="8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DE7D017-6E42-4C86-9550-5ED6E2CD1AA2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28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4144" name="Text Box 16"/>
          <p:cNvSpPr txBox="1">
            <a:spLocks noChangeArrowheads="1"/>
          </p:cNvSpPr>
          <p:nvPr/>
        </p:nvSpPr>
        <p:spPr bwMode="auto">
          <a:xfrm>
            <a:off x="533400" y="108585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属于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H(1,3)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的相同分支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4155" name="Text Box 27"/>
          <p:cNvSpPr txBox="1">
            <a:spLocks noChangeArrowheads="1"/>
          </p:cNvSpPr>
          <p:nvPr/>
        </p:nvSpPr>
        <p:spPr bwMode="auto">
          <a:xfrm>
            <a:off x="533400" y="4602163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在上面假设下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x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必属于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H(2, 4)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的不同分支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否则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将会得到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H(1, 3)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H(2, 4)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的交叉点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因此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π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可以扩充为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正常顶点着色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                                    □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438400" y="1820863"/>
            <a:ext cx="3589338" cy="2727325"/>
            <a:chOff x="2438400" y="1820466"/>
            <a:chExt cx="3589338" cy="2727722"/>
          </a:xfrm>
        </p:grpSpPr>
        <p:grpSp>
          <p:nvGrpSpPr>
            <p:cNvPr id="32774" name="Group 26"/>
            <p:cNvGrpSpPr>
              <a:grpSpLocks/>
            </p:cNvGrpSpPr>
            <p:nvPr/>
          </p:nvGrpSpPr>
          <p:grpSpPr bwMode="auto">
            <a:xfrm>
              <a:off x="2438400" y="1892300"/>
              <a:ext cx="3589338" cy="2655888"/>
              <a:chOff x="1296" y="816"/>
              <a:chExt cx="2261" cy="1673"/>
            </a:xfrm>
          </p:grpSpPr>
          <p:grpSp>
            <p:nvGrpSpPr>
              <p:cNvPr id="32782" name="Group 3"/>
              <p:cNvGrpSpPr>
                <a:grpSpLocks/>
              </p:cNvGrpSpPr>
              <p:nvPr/>
            </p:nvGrpSpPr>
            <p:grpSpPr bwMode="auto">
              <a:xfrm>
                <a:off x="1296" y="864"/>
                <a:ext cx="1498" cy="1289"/>
                <a:chOff x="1296" y="336"/>
                <a:chExt cx="1498" cy="1289"/>
              </a:xfrm>
            </p:grpSpPr>
            <p:sp>
              <p:nvSpPr>
                <p:cNvPr id="31760" name="Line 4"/>
                <p:cNvSpPr>
                  <a:spLocks noChangeShapeType="1"/>
                </p:cNvSpPr>
                <p:nvPr/>
              </p:nvSpPr>
              <p:spPr bwMode="auto">
                <a:xfrm>
                  <a:off x="1680" y="576"/>
                  <a:ext cx="336" cy="336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76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016" y="624"/>
                  <a:ext cx="384" cy="28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762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1536" y="912"/>
                  <a:ext cx="480" cy="28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763" name="Line 7"/>
                <p:cNvSpPr>
                  <a:spLocks noChangeShapeType="1"/>
                </p:cNvSpPr>
                <p:nvPr/>
              </p:nvSpPr>
              <p:spPr bwMode="auto">
                <a:xfrm>
                  <a:off x="2016" y="912"/>
                  <a:ext cx="0" cy="432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764" name="Line 8"/>
                <p:cNvSpPr>
                  <a:spLocks noChangeShapeType="1"/>
                </p:cNvSpPr>
                <p:nvPr/>
              </p:nvSpPr>
              <p:spPr bwMode="auto">
                <a:xfrm>
                  <a:off x="2016" y="912"/>
                  <a:ext cx="480" cy="24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76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296" y="110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3176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872" y="1392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3176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44" y="1056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3176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400" y="38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3176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488" y="336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x</a:t>
                  </a:r>
                  <a:r>
                    <a:rPr lang="en-US" altLang="zh-CN" sz="1800" baseline="-250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3177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920" y="624"/>
                  <a:ext cx="2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u</a:t>
                  </a:r>
                  <a:endParaRPr lang="en-US" altLang="zh-CN" sz="18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" name="Line 17"/>
              <p:cNvSpPr>
                <a:spLocks noChangeShapeType="1"/>
              </p:cNvSpPr>
              <p:nvPr/>
            </p:nvSpPr>
            <p:spPr bwMode="auto">
              <a:xfrm flipV="1">
                <a:off x="1680" y="816"/>
                <a:ext cx="528" cy="288"/>
              </a:xfrm>
              <a:prstGeom prst="line">
                <a:avLst/>
              </a:prstGeom>
              <a:noFill/>
              <a:ln w="38100" cap="rnd">
                <a:solidFill>
                  <a:srgbClr val="810080"/>
                </a:solidFill>
                <a:prstDash val="sysDot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" name="Line 18"/>
              <p:cNvSpPr>
                <a:spLocks noChangeShapeType="1"/>
              </p:cNvSpPr>
              <p:nvPr/>
            </p:nvSpPr>
            <p:spPr bwMode="auto">
              <a:xfrm>
                <a:off x="2208" y="816"/>
                <a:ext cx="768" cy="240"/>
              </a:xfrm>
              <a:prstGeom prst="line">
                <a:avLst/>
              </a:prstGeom>
              <a:noFill/>
              <a:ln w="38100" cap="rnd">
                <a:solidFill>
                  <a:srgbClr val="810080"/>
                </a:solidFill>
                <a:prstDash val="sysDot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" name="Line 19"/>
              <p:cNvSpPr>
                <a:spLocks noChangeShapeType="1"/>
              </p:cNvSpPr>
              <p:nvPr/>
            </p:nvSpPr>
            <p:spPr bwMode="auto">
              <a:xfrm>
                <a:off x="2976" y="1056"/>
                <a:ext cx="336" cy="624"/>
              </a:xfrm>
              <a:prstGeom prst="line">
                <a:avLst/>
              </a:prstGeom>
              <a:noFill/>
              <a:ln w="38100" cap="rnd">
                <a:solidFill>
                  <a:srgbClr val="810080"/>
                </a:solidFill>
                <a:prstDash val="sysDot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" name="Line 20"/>
              <p:cNvSpPr>
                <a:spLocks noChangeShapeType="1"/>
              </p:cNvSpPr>
              <p:nvPr/>
            </p:nvSpPr>
            <p:spPr bwMode="auto">
              <a:xfrm flipH="1">
                <a:off x="2640" y="1680"/>
                <a:ext cx="672" cy="576"/>
              </a:xfrm>
              <a:prstGeom prst="line">
                <a:avLst/>
              </a:prstGeom>
              <a:noFill/>
              <a:ln w="38100" cap="rnd">
                <a:solidFill>
                  <a:srgbClr val="810080"/>
                </a:solidFill>
                <a:prstDash val="sysDot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" name="Line 21"/>
              <p:cNvSpPr>
                <a:spLocks noChangeShapeType="1"/>
              </p:cNvSpPr>
              <p:nvPr/>
            </p:nvSpPr>
            <p:spPr bwMode="auto">
              <a:xfrm>
                <a:off x="2496" y="1680"/>
                <a:ext cx="144" cy="576"/>
              </a:xfrm>
              <a:prstGeom prst="line">
                <a:avLst/>
              </a:prstGeom>
              <a:noFill/>
              <a:ln w="38100" cap="rnd">
                <a:solidFill>
                  <a:srgbClr val="810080"/>
                </a:solidFill>
                <a:prstDash val="sysDot"/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1756" name="Text Box 22"/>
              <p:cNvSpPr txBox="1">
                <a:spLocks noChangeArrowheads="1"/>
              </p:cNvSpPr>
              <p:nvPr/>
            </p:nvSpPr>
            <p:spPr bwMode="auto">
              <a:xfrm>
                <a:off x="3355" y="1584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8" name="Text Box 23"/>
              <p:cNvSpPr txBox="1">
                <a:spLocks noChangeArrowheads="1"/>
              </p:cNvSpPr>
              <p:nvPr/>
            </p:nvSpPr>
            <p:spPr bwMode="auto">
              <a:xfrm>
                <a:off x="2956" y="857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" name="Text Box 24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31759" name="Text Box 25"/>
              <p:cNvSpPr txBox="1">
                <a:spLocks noChangeArrowheads="1"/>
              </p:cNvSpPr>
              <p:nvPr/>
            </p:nvSpPr>
            <p:spPr bwMode="auto">
              <a:xfrm>
                <a:off x="2544" y="2256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32775" name="椭圆 1"/>
            <p:cNvSpPr>
              <a:spLocks noChangeArrowheads="1"/>
            </p:cNvSpPr>
            <p:nvPr/>
          </p:nvSpPr>
          <p:spPr bwMode="auto">
            <a:xfrm>
              <a:off x="3825875" y="1820466"/>
              <a:ext cx="119856" cy="119856"/>
            </a:xfrm>
            <a:prstGeom prst="ellipse">
              <a:avLst/>
            </a:prstGeom>
            <a:solidFill>
              <a:srgbClr val="00B0F0"/>
            </a:solidFill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6" name="椭圆 27"/>
            <p:cNvSpPr>
              <a:spLocks noChangeArrowheads="1"/>
            </p:cNvSpPr>
            <p:nvPr/>
          </p:nvSpPr>
          <p:spPr bwMode="auto">
            <a:xfrm>
              <a:off x="5578475" y="3203903"/>
              <a:ext cx="119856" cy="119856"/>
            </a:xfrm>
            <a:prstGeom prst="ellipse">
              <a:avLst/>
            </a:prstGeom>
            <a:solidFill>
              <a:srgbClr val="00B0F0"/>
            </a:solidFill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7" name="椭圆 28"/>
            <p:cNvSpPr>
              <a:spLocks noChangeArrowheads="1"/>
            </p:cNvSpPr>
            <p:nvPr/>
          </p:nvSpPr>
          <p:spPr bwMode="auto">
            <a:xfrm>
              <a:off x="4274220" y="3203903"/>
              <a:ext cx="119856" cy="119856"/>
            </a:xfrm>
            <a:prstGeom prst="ellipse">
              <a:avLst/>
            </a:prstGeom>
            <a:solidFill>
              <a:srgbClr val="00B0F0"/>
            </a:solidFill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8" name="椭圆 29"/>
            <p:cNvSpPr>
              <a:spLocks noChangeArrowheads="1"/>
            </p:cNvSpPr>
            <p:nvPr/>
          </p:nvSpPr>
          <p:spPr bwMode="auto">
            <a:xfrm>
              <a:off x="4128390" y="2365772"/>
              <a:ext cx="119856" cy="119856"/>
            </a:xfrm>
            <a:prstGeom prst="ellipse">
              <a:avLst/>
            </a:prstGeom>
            <a:solidFill>
              <a:srgbClr val="00B050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9" name="椭圆 30"/>
            <p:cNvSpPr>
              <a:spLocks noChangeArrowheads="1"/>
            </p:cNvSpPr>
            <p:nvPr/>
          </p:nvSpPr>
          <p:spPr bwMode="auto">
            <a:xfrm>
              <a:off x="3521472" y="3523867"/>
              <a:ext cx="119856" cy="11985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2751138" y="3295468"/>
              <a:ext cx="119062" cy="119080"/>
            </a:xfrm>
            <a:prstGeom prst="ellipse">
              <a:avLst/>
            </a:prstGeom>
            <a:solidFill>
              <a:schemeClr val="bg2">
                <a:lumMod val="95000"/>
                <a:lumOff val="5000"/>
              </a:schemeClr>
            </a:solidFill>
            <a:ln w="9525" cap="flat" cmpd="sng" algn="ctr">
              <a:solidFill>
                <a:schemeClr val="bg2">
                  <a:lumMod val="95000"/>
                  <a:lumOff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781" name="椭圆 32"/>
            <p:cNvSpPr>
              <a:spLocks noChangeArrowheads="1"/>
            </p:cNvSpPr>
            <p:nvPr/>
          </p:nvSpPr>
          <p:spPr bwMode="auto">
            <a:xfrm>
              <a:off x="3529355" y="2816416"/>
              <a:ext cx="119856" cy="119856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4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4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4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4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44" grpId="0"/>
      <p:bldP spid="9441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EFACF3C-F086-4624-9603-BD17DC58C0C5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29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5178" name="Text Box 26"/>
          <p:cNvSpPr txBox="1">
            <a:spLocks noChangeArrowheads="1"/>
          </p:cNvSpPr>
          <p:nvPr/>
        </p:nvSpPr>
        <p:spPr bwMode="auto">
          <a:xfrm>
            <a:off x="533400" y="917575"/>
            <a:ext cx="792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四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顶点着色的应用</a:t>
            </a:r>
          </a:p>
        </p:txBody>
      </p:sp>
      <p:sp>
        <p:nvSpPr>
          <p:cNvPr id="945179" name="Text Box 27"/>
          <p:cNvSpPr txBox="1">
            <a:spLocks noChangeArrowheads="1"/>
          </p:cNvSpPr>
          <p:nvPr/>
        </p:nvSpPr>
        <p:spPr bwMode="auto">
          <a:xfrm>
            <a:off x="457200" y="15240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图的正常顶点着色对应的实际问题是“划分”问题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ru-RU" altLang="zh-CN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5180" name="Text Box 28"/>
          <p:cNvSpPr txBox="1">
            <a:spLocks noChangeArrowheads="1"/>
          </p:cNvSpPr>
          <p:nvPr/>
        </p:nvSpPr>
        <p:spPr bwMode="auto">
          <a:xfrm>
            <a:off x="533400" y="1981200"/>
            <a:ext cx="79248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4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课程安排问题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某大学数学系要为这个夏季安排课程表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所要开设的课程为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(GT),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统计学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(S),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线性代数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(LA),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高等微积分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(AC),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几何学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和近世代数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(MA).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现有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名学生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如下所示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需要选修这些课程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根据这些信息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确定开设这些课程所需要的最少时间段数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使得学生选课不会发生冲突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学生用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表示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5181" name="Text Box 29"/>
          <p:cNvSpPr txBox="1">
            <a:spLocks noChangeArrowheads="1"/>
          </p:cNvSpPr>
          <p:nvPr/>
        </p:nvSpPr>
        <p:spPr bwMode="auto">
          <a:xfrm>
            <a:off x="304800" y="4343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LA,  S ;    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MA,  LA,  G ;   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MA,  G,  LA; </a:t>
            </a:r>
          </a:p>
        </p:txBody>
      </p:sp>
      <p:sp>
        <p:nvSpPr>
          <p:cNvPr id="945182" name="Text Box 30"/>
          <p:cNvSpPr txBox="1">
            <a:spLocks noChangeArrowheads="1"/>
          </p:cNvSpPr>
          <p:nvPr/>
        </p:nvSpPr>
        <p:spPr bwMode="auto">
          <a:xfrm>
            <a:off x="304800" y="48768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G,  LA,  AC ;    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AC,  LA,  S;   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G,  AC; </a:t>
            </a:r>
          </a:p>
        </p:txBody>
      </p:sp>
      <p:sp>
        <p:nvSpPr>
          <p:cNvPr id="945183" name="Text Box 31"/>
          <p:cNvSpPr txBox="1">
            <a:spLocks noChangeArrowheads="1"/>
          </p:cNvSpPr>
          <p:nvPr/>
        </p:nvSpPr>
        <p:spPr bwMode="auto">
          <a:xfrm>
            <a:off x="304800" y="54102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7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GT,  MA,  LA ;    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8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LA, GT,  S;   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9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AC,  S,  LA; 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12738" y="59436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10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GT,  S.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5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5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5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5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5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5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5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5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5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5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78" grpId="0"/>
      <p:bldP spid="945179" grpId="0"/>
      <p:bldP spid="945180" grpId="0"/>
      <p:bldP spid="945181" grpId="0"/>
      <p:bldP spid="945182" grpId="0"/>
      <p:bldP spid="94518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60038AD-CCC9-4933-B1FD-8D02A591028F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390" name="Text Box 110"/>
          <p:cNvSpPr txBox="1">
            <a:spLocks noChangeArrowheads="1"/>
          </p:cNvSpPr>
          <p:nvPr/>
        </p:nvSpPr>
        <p:spPr bwMode="auto">
          <a:xfrm>
            <a:off x="388938" y="1630363"/>
            <a:ext cx="8297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与边着色问题类似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生活中的很多问题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也可以模型为图的顶点着色问题来处理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例如下面的课程安排问题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69" name="Text Box 189"/>
          <p:cNvSpPr txBox="1">
            <a:spLocks noChangeArrowheads="1"/>
          </p:cNvSpPr>
          <p:nvPr/>
        </p:nvSpPr>
        <p:spPr bwMode="auto">
          <a:xfrm>
            <a:off x="381000" y="99060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相关概念</a:t>
            </a:r>
            <a:endParaRPr lang="en-US" altLang="zh-CN" sz="32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74" name="Text Box 194"/>
          <p:cNvSpPr txBox="1">
            <a:spLocks noChangeArrowheads="1"/>
          </p:cNvSpPr>
          <p:nvPr/>
        </p:nvSpPr>
        <p:spPr bwMode="auto">
          <a:xfrm>
            <a:off x="388938" y="2514600"/>
            <a:ext cx="8297862" cy="2308225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例</a:t>
            </a:r>
            <a:r>
              <a:rPr lang="en-US" altLang="zh-CN" dirty="0" smtClean="0">
                <a:solidFill>
                  <a:srgbClr val="FF6600"/>
                </a:solidFill>
              </a:rPr>
              <a:t>1 </a:t>
            </a:r>
            <a:r>
              <a:rPr lang="en-US" altLang="zh-CN" dirty="0" smtClean="0"/>
              <a:t>(</a:t>
            </a:r>
            <a:r>
              <a:rPr lang="zh-CN" altLang="en-US" dirty="0" smtClean="0"/>
              <a:t>课程安排问题</a:t>
            </a:r>
            <a:r>
              <a:rPr lang="en-US" altLang="zh-CN" dirty="0" smtClean="0"/>
              <a:t>):  </a:t>
            </a:r>
            <a:r>
              <a:rPr lang="zh-CN" altLang="en-US" dirty="0" smtClean="0"/>
              <a:t>某大学数学系要为这个夏季安排课程表</a:t>
            </a:r>
            <a:r>
              <a:rPr lang="en-US" altLang="zh-CN" dirty="0" smtClean="0"/>
              <a:t>. </a:t>
            </a:r>
            <a:r>
              <a:rPr lang="zh-CN" altLang="en-US" dirty="0" smtClean="0"/>
              <a:t>所要开设的课程为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图论</a:t>
            </a:r>
            <a:r>
              <a:rPr lang="en-US" altLang="zh-CN" dirty="0" smtClean="0"/>
              <a:t>(GT),  </a:t>
            </a:r>
            <a:r>
              <a:rPr lang="zh-CN" altLang="en-US" dirty="0" smtClean="0"/>
              <a:t>统计学</a:t>
            </a:r>
            <a:r>
              <a:rPr lang="en-US" altLang="zh-CN" dirty="0" smtClean="0"/>
              <a:t>(S), </a:t>
            </a:r>
            <a:r>
              <a:rPr lang="zh-CN" altLang="en-US" dirty="0" smtClean="0"/>
              <a:t>线性代数</a:t>
            </a:r>
            <a:r>
              <a:rPr lang="en-US" altLang="zh-CN" dirty="0" smtClean="0"/>
              <a:t>(LA),  </a:t>
            </a:r>
            <a:r>
              <a:rPr lang="zh-CN" altLang="en-US" dirty="0" smtClean="0"/>
              <a:t>高等微积分</a:t>
            </a:r>
            <a:r>
              <a:rPr lang="en-US" altLang="zh-CN" dirty="0" smtClean="0"/>
              <a:t>(AC),  </a:t>
            </a:r>
            <a:r>
              <a:rPr lang="zh-CN" altLang="en-US" dirty="0" smtClean="0"/>
              <a:t>几何学</a:t>
            </a:r>
            <a:r>
              <a:rPr lang="en-US" altLang="zh-CN" dirty="0" smtClean="0"/>
              <a:t>(G),  </a:t>
            </a:r>
            <a:r>
              <a:rPr lang="zh-CN" altLang="en-US" dirty="0" smtClean="0"/>
              <a:t>和近世代数</a:t>
            </a:r>
            <a:r>
              <a:rPr lang="en-US" altLang="zh-CN" dirty="0" smtClean="0"/>
              <a:t>(MA). </a:t>
            </a:r>
            <a:r>
              <a:rPr lang="zh-CN" altLang="en-US" dirty="0" smtClean="0"/>
              <a:t>现有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名学生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如下所示</a:t>
            </a:r>
            <a:r>
              <a:rPr lang="en-US" altLang="zh-CN" dirty="0" smtClean="0"/>
              <a:t>)</a:t>
            </a:r>
            <a:r>
              <a:rPr lang="zh-CN" altLang="en-US" dirty="0" smtClean="0"/>
              <a:t>需要选修这些课程</a:t>
            </a:r>
            <a:r>
              <a:rPr lang="en-US" altLang="zh-CN" dirty="0" smtClean="0"/>
              <a:t>. </a:t>
            </a:r>
            <a:r>
              <a:rPr lang="zh-CN" altLang="en-US" dirty="0" smtClean="0"/>
              <a:t>根据这些信息</a:t>
            </a:r>
            <a:r>
              <a:rPr lang="en-US" altLang="zh-CN" dirty="0" smtClean="0"/>
              <a:t>, </a:t>
            </a:r>
            <a:r>
              <a:rPr lang="zh-CN" altLang="en-US" dirty="0" smtClean="0"/>
              <a:t>确定开设这些课程所需要的最少时间段数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使得学生选课不会发生冲突</a:t>
            </a:r>
            <a:r>
              <a:rPr lang="en-US" altLang="zh-CN" dirty="0" smtClean="0"/>
              <a:t>. (</a:t>
            </a:r>
            <a:r>
              <a:rPr lang="zh-CN" altLang="en-US" dirty="0" smtClean="0"/>
              <a:t>学生用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表示）</a:t>
            </a:r>
          </a:p>
        </p:txBody>
      </p:sp>
      <p:sp>
        <p:nvSpPr>
          <p:cNvPr id="609475" name="Text Box 195"/>
          <p:cNvSpPr txBox="1">
            <a:spLocks noChangeArrowheads="1"/>
          </p:cNvSpPr>
          <p:nvPr/>
        </p:nvSpPr>
        <p:spPr bwMode="auto">
          <a:xfrm>
            <a:off x="388938" y="4884738"/>
            <a:ext cx="829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LA,  S ;    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MA,  LA,  G ;   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MA,  G,  LA; </a:t>
            </a:r>
          </a:p>
        </p:txBody>
      </p:sp>
      <p:sp>
        <p:nvSpPr>
          <p:cNvPr id="609476" name="Text Box 196"/>
          <p:cNvSpPr txBox="1">
            <a:spLocks noChangeArrowheads="1"/>
          </p:cNvSpPr>
          <p:nvPr/>
        </p:nvSpPr>
        <p:spPr bwMode="auto">
          <a:xfrm>
            <a:off x="381000" y="5337175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G,  LA,  AC ;    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AC,  LA,  S ;   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G,  AC; </a:t>
            </a:r>
          </a:p>
        </p:txBody>
      </p:sp>
      <p:sp>
        <p:nvSpPr>
          <p:cNvPr id="609477" name="Text Box 197"/>
          <p:cNvSpPr txBox="1">
            <a:spLocks noChangeArrowheads="1"/>
          </p:cNvSpPr>
          <p:nvPr/>
        </p:nvSpPr>
        <p:spPr bwMode="auto">
          <a:xfrm>
            <a:off x="381000" y="5792788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7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GT,  MA,  LA ;    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8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LA, GT,  S ;   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9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 AC,  S,  LA;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8938" y="621188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10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GT,  S.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90" grpId="0"/>
      <p:bldP spid="609469" grpId="0"/>
      <p:bldP spid="609474" grpId="0" animBg="1"/>
      <p:bldP spid="609475" grpId="0"/>
      <p:bldP spid="609476" grpId="0"/>
      <p:bldP spid="609477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6C2295E-57C1-4F13-8792-4B68DC0CDFE2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30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7203" name="Text Box 3"/>
          <p:cNvSpPr txBox="1">
            <a:spLocks noChangeArrowheads="1"/>
          </p:cNvSpPr>
          <p:nvPr/>
        </p:nvSpPr>
        <p:spPr bwMode="auto">
          <a:xfrm>
            <a:off x="457200" y="1036638"/>
            <a:ext cx="81534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解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把课程模型为图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的顶点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两顶点连线当且仅当有某个学生同时选了这两门课程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47204" name="Group 4"/>
          <p:cNvGrpSpPr>
            <a:grpSpLocks/>
          </p:cNvGrpSpPr>
          <p:nvPr/>
        </p:nvGrpSpPr>
        <p:grpSpPr bwMode="auto">
          <a:xfrm>
            <a:off x="2811463" y="1865313"/>
            <a:ext cx="3063875" cy="3167062"/>
            <a:chOff x="1248" y="1247"/>
            <a:chExt cx="1930" cy="1995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1584" y="1488"/>
              <a:ext cx="1200" cy="1200"/>
              <a:chOff x="1536" y="1536"/>
              <a:chExt cx="1200" cy="1200"/>
            </a:xfrm>
          </p:grpSpPr>
          <p:sp>
            <p:nvSpPr>
              <p:cNvPr id="33805" name="Line 6"/>
              <p:cNvSpPr>
                <a:spLocks noChangeShapeType="1"/>
              </p:cNvSpPr>
              <p:nvPr/>
            </p:nvSpPr>
            <p:spPr bwMode="auto">
              <a:xfrm flipH="1">
                <a:off x="1536" y="1536"/>
                <a:ext cx="528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3806" name="Line 7"/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672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3807" name="Line 8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48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3808" name="Line 9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3809" name="Line 10"/>
              <p:cNvSpPr>
                <a:spLocks noChangeShapeType="1"/>
              </p:cNvSpPr>
              <p:nvPr/>
            </p:nvSpPr>
            <p:spPr bwMode="auto">
              <a:xfrm>
                <a:off x="1584" y="2544"/>
                <a:ext cx="528" cy="1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3810" name="Line 11"/>
              <p:cNvSpPr>
                <a:spLocks noChangeShapeType="1"/>
              </p:cNvSpPr>
              <p:nvPr/>
            </p:nvSpPr>
            <p:spPr bwMode="auto">
              <a:xfrm flipH="1">
                <a:off x="2112" y="2496"/>
                <a:ext cx="624" cy="2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3811" name="Line 12"/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672" cy="96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3812" name="Line 13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120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3813" name="Line 14"/>
              <p:cNvSpPr>
                <a:spLocks noChangeShapeType="1"/>
              </p:cNvSpPr>
              <p:nvPr/>
            </p:nvSpPr>
            <p:spPr bwMode="auto">
              <a:xfrm flipV="1">
                <a:off x="1584" y="2496"/>
                <a:ext cx="1152" cy="4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3814" name="Line 15"/>
              <p:cNvSpPr>
                <a:spLocks noChangeShapeType="1"/>
              </p:cNvSpPr>
              <p:nvPr/>
            </p:nvSpPr>
            <p:spPr bwMode="auto">
              <a:xfrm flipH="1">
                <a:off x="2112" y="2016"/>
                <a:ext cx="624" cy="72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3798" name="Text Box 16"/>
            <p:cNvSpPr txBox="1">
              <a:spLocks noChangeArrowheads="1"/>
            </p:cNvSpPr>
            <p:nvPr/>
          </p:nvSpPr>
          <p:spPr bwMode="auto">
            <a:xfrm>
              <a:off x="1974" y="124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GT</a:t>
              </a:r>
            </a:p>
          </p:txBody>
        </p:sp>
        <p:sp>
          <p:nvSpPr>
            <p:cNvPr id="33799" name="Text Box 17"/>
            <p:cNvSpPr txBox="1">
              <a:spLocks noChangeArrowheads="1"/>
            </p:cNvSpPr>
            <p:nvPr/>
          </p:nvSpPr>
          <p:spPr bwMode="auto">
            <a:xfrm>
              <a:off x="1248" y="1824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MA</a:t>
              </a:r>
            </a:p>
          </p:txBody>
        </p:sp>
        <p:sp>
          <p:nvSpPr>
            <p:cNvPr id="33800" name="Text Box 18"/>
            <p:cNvSpPr txBox="1">
              <a:spLocks noChangeArrowheads="1"/>
            </p:cNvSpPr>
            <p:nvPr/>
          </p:nvSpPr>
          <p:spPr bwMode="auto">
            <a:xfrm>
              <a:off x="1344" y="2448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  <p:sp>
          <p:nvSpPr>
            <p:cNvPr id="33801" name="Text Box 19"/>
            <p:cNvSpPr txBox="1">
              <a:spLocks noChangeArrowheads="1"/>
            </p:cNvSpPr>
            <p:nvPr/>
          </p:nvSpPr>
          <p:spPr bwMode="auto">
            <a:xfrm>
              <a:off x="1968" y="2736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AC</a:t>
              </a:r>
            </a:p>
          </p:txBody>
        </p:sp>
        <p:sp>
          <p:nvSpPr>
            <p:cNvPr id="33802" name="Text Box 20"/>
            <p:cNvSpPr txBox="1">
              <a:spLocks noChangeArrowheads="1"/>
            </p:cNvSpPr>
            <p:nvPr/>
          </p:nvSpPr>
          <p:spPr bwMode="auto">
            <a:xfrm>
              <a:off x="2784" y="2400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LA</a:t>
              </a:r>
            </a:p>
          </p:txBody>
        </p:sp>
        <p:sp>
          <p:nvSpPr>
            <p:cNvPr id="33803" name="Text Box 21"/>
            <p:cNvSpPr txBox="1">
              <a:spLocks noChangeArrowheads="1"/>
            </p:cNvSpPr>
            <p:nvPr/>
          </p:nvSpPr>
          <p:spPr bwMode="auto">
            <a:xfrm>
              <a:off x="2784" y="1824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S</a:t>
              </a:r>
            </a:p>
          </p:txBody>
        </p:sp>
        <p:sp>
          <p:nvSpPr>
            <p:cNvPr id="33804" name="Text Box 22"/>
            <p:cNvSpPr txBox="1">
              <a:spLocks noChangeArrowheads="1"/>
            </p:cNvSpPr>
            <p:nvPr/>
          </p:nvSpPr>
          <p:spPr bwMode="auto">
            <a:xfrm>
              <a:off x="1765" y="3009"/>
              <a:ext cx="91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选课状态图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216493E-F4ED-4F86-9A7E-A6E57D84CBD6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31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8226" name="Text Box 2"/>
          <p:cNvSpPr txBox="1">
            <a:spLocks noChangeArrowheads="1"/>
          </p:cNvSpPr>
          <p:nvPr/>
        </p:nvSpPr>
        <p:spPr bwMode="auto">
          <a:xfrm>
            <a:off x="381000" y="1019175"/>
            <a:ext cx="8077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如果我们用同一颜色给同一时段的课程顶点染色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那么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问题转化为在状态图中求对应于点色数的着色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8246" name="Text Box 22"/>
          <p:cNvSpPr txBox="1">
            <a:spLocks noChangeArrowheads="1"/>
          </p:cNvSpPr>
          <p:nvPr/>
        </p:nvSpPr>
        <p:spPr bwMode="auto">
          <a:xfrm>
            <a:off x="381000" y="1893094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2B51AA"/>
                </a:solidFill>
              </a:rPr>
              <a:t>(1) </a:t>
            </a:r>
            <a:r>
              <a:rPr lang="zh-CN" altLang="en-US" dirty="0">
                <a:solidFill>
                  <a:srgbClr val="2B51AA"/>
                </a:solidFill>
              </a:rPr>
              <a:t>求点色数</a:t>
            </a:r>
          </a:p>
        </p:txBody>
      </p:sp>
      <p:sp>
        <p:nvSpPr>
          <p:cNvPr id="948247" name="Text Box 23"/>
          <p:cNvSpPr txBox="1">
            <a:spLocks noChangeArrowheads="1"/>
          </p:cNvSpPr>
          <p:nvPr/>
        </p:nvSpPr>
        <p:spPr bwMode="auto">
          <a:xfrm>
            <a:off x="381000" y="2438400"/>
            <a:ext cx="4572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一方面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因图中含有奇圈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红色边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点色数至少为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3. </a:t>
            </a:r>
          </a:p>
        </p:txBody>
      </p:sp>
      <p:grpSp>
        <p:nvGrpSpPr>
          <p:cNvPr id="948248" name="Group 24"/>
          <p:cNvGrpSpPr>
            <a:grpSpLocks/>
          </p:cNvGrpSpPr>
          <p:nvPr/>
        </p:nvGrpSpPr>
        <p:grpSpPr bwMode="auto">
          <a:xfrm>
            <a:off x="5181600" y="1828800"/>
            <a:ext cx="3063875" cy="2971800"/>
            <a:chOff x="1248" y="1248"/>
            <a:chExt cx="1930" cy="1872"/>
          </a:xfrm>
        </p:grpSpPr>
        <p:grpSp>
          <p:nvGrpSpPr>
            <p:cNvPr id="35856" name="Group 25"/>
            <p:cNvGrpSpPr>
              <a:grpSpLocks/>
            </p:cNvGrpSpPr>
            <p:nvPr/>
          </p:nvGrpSpPr>
          <p:grpSpPr bwMode="auto">
            <a:xfrm>
              <a:off x="1584" y="1488"/>
              <a:ext cx="1200" cy="1200"/>
              <a:chOff x="1536" y="1536"/>
              <a:chExt cx="1200" cy="1200"/>
            </a:xfrm>
          </p:grpSpPr>
          <p:sp>
            <p:nvSpPr>
              <p:cNvPr id="4" name="Line 26"/>
              <p:cNvSpPr>
                <a:spLocks noChangeShapeType="1"/>
              </p:cNvSpPr>
              <p:nvPr/>
            </p:nvSpPr>
            <p:spPr bwMode="auto">
              <a:xfrm flipH="1">
                <a:off x="1536" y="1536"/>
                <a:ext cx="528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833" name="Line 27"/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672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834" name="Line 28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48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835" name="Line 29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836" name="Line 30"/>
              <p:cNvSpPr>
                <a:spLocks noChangeShapeType="1"/>
              </p:cNvSpPr>
              <p:nvPr/>
            </p:nvSpPr>
            <p:spPr bwMode="auto">
              <a:xfrm>
                <a:off x="1584" y="2544"/>
                <a:ext cx="528" cy="1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837" name="Line 31"/>
              <p:cNvSpPr>
                <a:spLocks noChangeShapeType="1"/>
              </p:cNvSpPr>
              <p:nvPr/>
            </p:nvSpPr>
            <p:spPr bwMode="auto">
              <a:xfrm flipH="1">
                <a:off x="2112" y="2496"/>
                <a:ext cx="624" cy="2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838" name="Line 32"/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672" cy="96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839" name="Line 33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120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840" name="Line 34"/>
              <p:cNvSpPr>
                <a:spLocks noChangeShapeType="1"/>
              </p:cNvSpPr>
              <p:nvPr/>
            </p:nvSpPr>
            <p:spPr bwMode="auto">
              <a:xfrm flipV="1">
                <a:off x="1584" y="2496"/>
                <a:ext cx="1152" cy="4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841" name="Line 35"/>
              <p:cNvSpPr>
                <a:spLocks noChangeShapeType="1"/>
              </p:cNvSpPr>
              <p:nvPr/>
            </p:nvSpPr>
            <p:spPr bwMode="auto">
              <a:xfrm flipH="1">
                <a:off x="2112" y="2016"/>
                <a:ext cx="624" cy="72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4825" name="Text Box 36"/>
            <p:cNvSpPr txBox="1">
              <a:spLocks noChangeArrowheads="1"/>
            </p:cNvSpPr>
            <p:nvPr/>
          </p:nvSpPr>
          <p:spPr bwMode="auto">
            <a:xfrm>
              <a:off x="1920" y="1248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GT</a:t>
              </a:r>
            </a:p>
          </p:txBody>
        </p:sp>
        <p:sp>
          <p:nvSpPr>
            <p:cNvPr id="34826" name="Text Box 37"/>
            <p:cNvSpPr txBox="1">
              <a:spLocks noChangeArrowheads="1"/>
            </p:cNvSpPr>
            <p:nvPr/>
          </p:nvSpPr>
          <p:spPr bwMode="auto">
            <a:xfrm>
              <a:off x="1248" y="1824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MA</a:t>
              </a:r>
            </a:p>
          </p:txBody>
        </p:sp>
        <p:sp>
          <p:nvSpPr>
            <p:cNvPr id="34827" name="Text Box 38"/>
            <p:cNvSpPr txBox="1">
              <a:spLocks noChangeArrowheads="1"/>
            </p:cNvSpPr>
            <p:nvPr/>
          </p:nvSpPr>
          <p:spPr bwMode="auto">
            <a:xfrm>
              <a:off x="1344" y="2448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  <p:sp>
          <p:nvSpPr>
            <p:cNvPr id="34828" name="Text Box 39"/>
            <p:cNvSpPr txBox="1">
              <a:spLocks noChangeArrowheads="1"/>
            </p:cNvSpPr>
            <p:nvPr/>
          </p:nvSpPr>
          <p:spPr bwMode="auto">
            <a:xfrm>
              <a:off x="1968" y="2736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AC</a:t>
              </a:r>
            </a:p>
          </p:txBody>
        </p:sp>
        <p:sp>
          <p:nvSpPr>
            <p:cNvPr id="34829" name="Text Box 40"/>
            <p:cNvSpPr txBox="1">
              <a:spLocks noChangeArrowheads="1"/>
            </p:cNvSpPr>
            <p:nvPr/>
          </p:nvSpPr>
          <p:spPr bwMode="auto">
            <a:xfrm>
              <a:off x="2784" y="2400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LA</a:t>
              </a:r>
            </a:p>
          </p:txBody>
        </p:sp>
        <p:sp>
          <p:nvSpPr>
            <p:cNvPr id="34830" name="Text Box 41"/>
            <p:cNvSpPr txBox="1">
              <a:spLocks noChangeArrowheads="1"/>
            </p:cNvSpPr>
            <p:nvPr/>
          </p:nvSpPr>
          <p:spPr bwMode="auto">
            <a:xfrm>
              <a:off x="2784" y="1824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S</a:t>
              </a:r>
            </a:p>
          </p:txBody>
        </p:sp>
        <p:sp>
          <p:nvSpPr>
            <p:cNvPr id="34831" name="Text Box 42"/>
            <p:cNvSpPr txBox="1">
              <a:spLocks noChangeArrowheads="1"/>
            </p:cNvSpPr>
            <p:nvPr/>
          </p:nvSpPr>
          <p:spPr bwMode="auto">
            <a:xfrm>
              <a:off x="1776" y="2928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选课状态图</a:t>
              </a:r>
            </a:p>
          </p:txBody>
        </p:sp>
      </p:grpSp>
      <p:sp>
        <p:nvSpPr>
          <p:cNvPr id="948267" name="Text Box 43"/>
          <p:cNvSpPr txBox="1">
            <a:spLocks noChangeArrowheads="1"/>
          </p:cNvSpPr>
          <p:nvPr/>
        </p:nvSpPr>
        <p:spPr bwMode="auto">
          <a:xfrm>
            <a:off x="409575" y="4857750"/>
            <a:ext cx="80486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另一方面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我们用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种色实现了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的正常点着色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图的点色数为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4.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718175" y="2209800"/>
            <a:ext cx="1905000" cy="1905000"/>
            <a:chOff x="8184822" y="3680647"/>
            <a:chExt cx="1905000" cy="1905000"/>
          </a:xfrm>
        </p:grpSpPr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8184822" y="3680647"/>
              <a:ext cx="838200" cy="762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9023022" y="3680647"/>
              <a:ext cx="1066800" cy="762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8184822" y="4442647"/>
              <a:ext cx="76200" cy="838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8261022" y="5280847"/>
              <a:ext cx="8382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H="1">
              <a:off x="9099222" y="4442647"/>
              <a:ext cx="990600" cy="1143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381000" y="3503613"/>
            <a:ext cx="45720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又因为点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LA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与该圈上每一个点均邻接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点色数至少为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4.</a:t>
            </a:r>
          </a:p>
        </p:txBody>
      </p:sp>
      <p:sp>
        <p:nvSpPr>
          <p:cNvPr id="3" name="椭圆 2"/>
          <p:cNvSpPr>
            <a:spLocks noChangeArrowheads="1"/>
          </p:cNvSpPr>
          <p:nvPr/>
        </p:nvSpPr>
        <p:spPr bwMode="auto">
          <a:xfrm>
            <a:off x="7467600" y="3543300"/>
            <a:ext cx="685800" cy="560388"/>
          </a:xfrm>
          <a:prstGeom prst="ellipse">
            <a:avLst/>
          </a:prstGeom>
          <a:noFill/>
          <a:ln w="28575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48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8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6" grpId="0"/>
      <p:bldP spid="948246" grpId="0"/>
      <p:bldP spid="948247" grpId="0"/>
      <p:bldP spid="948267" grpId="0"/>
      <p:bldP spid="32" grpId="0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923D6ED-B777-485F-B145-1106A7752FBF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9251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2B51AA"/>
                </a:solidFill>
              </a:rPr>
              <a:t>(2) </a:t>
            </a:r>
            <a:r>
              <a:rPr lang="zh-CN" altLang="en-US" dirty="0">
                <a:solidFill>
                  <a:srgbClr val="2B51AA"/>
                </a:solidFill>
              </a:rPr>
              <a:t>求安排</a:t>
            </a:r>
            <a:r>
              <a:rPr lang="en-US" altLang="zh-CN" dirty="0">
                <a:solidFill>
                  <a:srgbClr val="2B51AA"/>
                </a:solidFill>
              </a:rPr>
              <a:t>--</a:t>
            </a:r>
            <a:r>
              <a:rPr lang="zh-CN" altLang="en-US" dirty="0">
                <a:solidFill>
                  <a:srgbClr val="2B51AA"/>
                </a:solidFill>
              </a:rPr>
              <a:t>具体着色</a:t>
            </a:r>
          </a:p>
        </p:txBody>
      </p:sp>
      <p:grpSp>
        <p:nvGrpSpPr>
          <p:cNvPr id="949273" name="Group 25"/>
          <p:cNvGrpSpPr>
            <a:grpSpLocks/>
          </p:cNvGrpSpPr>
          <p:nvPr/>
        </p:nvGrpSpPr>
        <p:grpSpPr bwMode="auto">
          <a:xfrm>
            <a:off x="1219200" y="1806575"/>
            <a:ext cx="3063875" cy="3059113"/>
            <a:chOff x="1248" y="1282"/>
            <a:chExt cx="1930" cy="1927"/>
          </a:xfrm>
        </p:grpSpPr>
        <p:grpSp>
          <p:nvGrpSpPr>
            <p:cNvPr id="36869" name="Group 26"/>
            <p:cNvGrpSpPr>
              <a:grpSpLocks/>
            </p:cNvGrpSpPr>
            <p:nvPr/>
          </p:nvGrpSpPr>
          <p:grpSpPr bwMode="auto">
            <a:xfrm>
              <a:off x="1584" y="1488"/>
              <a:ext cx="1200" cy="1200"/>
              <a:chOff x="1536" y="1536"/>
              <a:chExt cx="1200" cy="1200"/>
            </a:xfrm>
          </p:grpSpPr>
          <p:sp>
            <p:nvSpPr>
              <p:cNvPr id="35853" name="Line 27"/>
              <p:cNvSpPr>
                <a:spLocks noChangeShapeType="1"/>
              </p:cNvSpPr>
              <p:nvPr/>
            </p:nvSpPr>
            <p:spPr bwMode="auto">
              <a:xfrm flipH="1">
                <a:off x="1536" y="1536"/>
                <a:ext cx="528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854" name="Line 28"/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672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855" name="Line 29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48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856" name="Line 30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857" name="Line 31"/>
              <p:cNvSpPr>
                <a:spLocks noChangeShapeType="1"/>
              </p:cNvSpPr>
              <p:nvPr/>
            </p:nvSpPr>
            <p:spPr bwMode="auto">
              <a:xfrm>
                <a:off x="1584" y="2544"/>
                <a:ext cx="528" cy="1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858" name="Line 32"/>
              <p:cNvSpPr>
                <a:spLocks noChangeShapeType="1"/>
              </p:cNvSpPr>
              <p:nvPr/>
            </p:nvSpPr>
            <p:spPr bwMode="auto">
              <a:xfrm flipH="1">
                <a:off x="2112" y="2496"/>
                <a:ext cx="624" cy="2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859" name="Line 33"/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672" cy="96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860" name="Line 34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120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861" name="Line 35"/>
              <p:cNvSpPr>
                <a:spLocks noChangeShapeType="1"/>
              </p:cNvSpPr>
              <p:nvPr/>
            </p:nvSpPr>
            <p:spPr bwMode="auto">
              <a:xfrm flipV="1">
                <a:off x="1584" y="2496"/>
                <a:ext cx="1152" cy="4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862" name="Line 36"/>
              <p:cNvSpPr>
                <a:spLocks noChangeShapeType="1"/>
              </p:cNvSpPr>
              <p:nvPr/>
            </p:nvSpPr>
            <p:spPr bwMode="auto">
              <a:xfrm flipH="1">
                <a:off x="2112" y="2016"/>
                <a:ext cx="624" cy="72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846" name="Text Box 37"/>
            <p:cNvSpPr txBox="1">
              <a:spLocks noChangeArrowheads="1"/>
            </p:cNvSpPr>
            <p:nvPr/>
          </p:nvSpPr>
          <p:spPr bwMode="auto">
            <a:xfrm>
              <a:off x="1915" y="1282"/>
              <a:ext cx="394" cy="2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GT</a:t>
              </a:r>
            </a:p>
          </p:txBody>
        </p:sp>
        <p:sp>
          <p:nvSpPr>
            <p:cNvPr id="35847" name="Text Box 38"/>
            <p:cNvSpPr txBox="1">
              <a:spLocks noChangeArrowheads="1"/>
            </p:cNvSpPr>
            <p:nvPr/>
          </p:nvSpPr>
          <p:spPr bwMode="auto">
            <a:xfrm>
              <a:off x="1248" y="1824"/>
              <a:ext cx="394" cy="233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MA</a:t>
              </a:r>
            </a:p>
          </p:txBody>
        </p:sp>
        <p:sp>
          <p:nvSpPr>
            <p:cNvPr id="35848" name="Text Box 39"/>
            <p:cNvSpPr txBox="1">
              <a:spLocks noChangeArrowheads="1"/>
            </p:cNvSpPr>
            <p:nvPr/>
          </p:nvSpPr>
          <p:spPr bwMode="auto">
            <a:xfrm>
              <a:off x="1344" y="2448"/>
              <a:ext cx="394" cy="23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  <p:sp>
          <p:nvSpPr>
            <p:cNvPr id="35849" name="Text Box 40"/>
            <p:cNvSpPr txBox="1">
              <a:spLocks noChangeArrowheads="1"/>
            </p:cNvSpPr>
            <p:nvPr/>
          </p:nvSpPr>
          <p:spPr bwMode="auto">
            <a:xfrm>
              <a:off x="1968" y="2736"/>
              <a:ext cx="394" cy="2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AC</a:t>
              </a:r>
            </a:p>
          </p:txBody>
        </p:sp>
        <p:sp>
          <p:nvSpPr>
            <p:cNvPr id="35850" name="Text Box 41"/>
            <p:cNvSpPr txBox="1">
              <a:spLocks noChangeArrowheads="1"/>
            </p:cNvSpPr>
            <p:nvPr/>
          </p:nvSpPr>
          <p:spPr bwMode="auto">
            <a:xfrm>
              <a:off x="2784" y="2400"/>
              <a:ext cx="394" cy="233"/>
            </a:xfrm>
            <a:prstGeom prst="rect">
              <a:avLst/>
            </a:prstGeom>
            <a:noFill/>
            <a:ln w="28575">
              <a:solidFill>
                <a:schemeClr val="bg2">
                  <a:lumMod val="95000"/>
                  <a:lumOff val="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LA</a:t>
              </a:r>
            </a:p>
          </p:txBody>
        </p:sp>
        <p:sp>
          <p:nvSpPr>
            <p:cNvPr id="35851" name="Text Box 42"/>
            <p:cNvSpPr txBox="1">
              <a:spLocks noChangeArrowheads="1"/>
            </p:cNvSpPr>
            <p:nvPr/>
          </p:nvSpPr>
          <p:spPr bwMode="auto">
            <a:xfrm>
              <a:off x="2784" y="1824"/>
              <a:ext cx="394" cy="233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S</a:t>
              </a:r>
            </a:p>
          </p:txBody>
        </p:sp>
        <p:sp>
          <p:nvSpPr>
            <p:cNvPr id="35852" name="Text Box 43"/>
            <p:cNvSpPr txBox="1">
              <a:spLocks noChangeArrowheads="1"/>
            </p:cNvSpPr>
            <p:nvPr/>
          </p:nvSpPr>
          <p:spPr bwMode="auto">
            <a:xfrm>
              <a:off x="1752" y="2976"/>
              <a:ext cx="91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选课状态图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9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9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9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EACB31F-B803-4DEB-9908-97C75ACAAFA1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0276" name="Text Box 4"/>
          <p:cNvSpPr txBox="1">
            <a:spLocks noChangeArrowheads="1"/>
          </p:cNvSpPr>
          <p:nvPr/>
        </p:nvSpPr>
        <p:spPr bwMode="auto">
          <a:xfrm>
            <a:off x="279400" y="969963"/>
            <a:ext cx="8305800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5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交通灯的相位设置问题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如图所示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列出了繁华街道路口处的交通车道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L1, L2, …, L9.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在此路口处安置了交通灯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当交通灯处于某个相位时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亮绿灯的车道上的车辆就可以安全通过路口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为了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最终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让所有的车辆都能够安全通过路口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对于交通灯来说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所需要的相位的最小数是多少？</a:t>
            </a:r>
            <a:endParaRPr lang="en-US" altLang="zh-CN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50324" name="Group 52"/>
          <p:cNvGrpSpPr>
            <a:grpSpLocks/>
          </p:cNvGrpSpPr>
          <p:nvPr/>
        </p:nvGrpSpPr>
        <p:grpSpPr bwMode="auto">
          <a:xfrm>
            <a:off x="1524000" y="2940050"/>
            <a:ext cx="3962400" cy="3189288"/>
            <a:chOff x="864" y="1632"/>
            <a:chExt cx="2496" cy="2009"/>
          </a:xfrm>
        </p:grpSpPr>
        <p:sp>
          <p:nvSpPr>
            <p:cNvPr id="36869" name="Line 8"/>
            <p:cNvSpPr>
              <a:spLocks noChangeShapeType="1"/>
            </p:cNvSpPr>
            <p:nvPr/>
          </p:nvSpPr>
          <p:spPr bwMode="auto">
            <a:xfrm>
              <a:off x="1632" y="1824"/>
              <a:ext cx="0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70" name="Line 10"/>
            <p:cNvSpPr>
              <a:spLocks noChangeShapeType="1"/>
            </p:cNvSpPr>
            <p:nvPr/>
          </p:nvSpPr>
          <p:spPr bwMode="auto">
            <a:xfrm>
              <a:off x="912" y="2400"/>
              <a:ext cx="72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71" name="Line 11"/>
            <p:cNvSpPr>
              <a:spLocks noChangeShapeType="1"/>
            </p:cNvSpPr>
            <p:nvPr/>
          </p:nvSpPr>
          <p:spPr bwMode="auto">
            <a:xfrm>
              <a:off x="864" y="2640"/>
              <a:ext cx="720" cy="0"/>
            </a:xfrm>
            <a:prstGeom prst="line">
              <a:avLst/>
            </a:prstGeom>
            <a:noFill/>
            <a:ln w="38100" cap="rnd">
              <a:solidFill>
                <a:srgbClr val="81008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72" name="Line 12"/>
            <p:cNvSpPr>
              <a:spLocks noChangeShapeType="1"/>
            </p:cNvSpPr>
            <p:nvPr/>
          </p:nvSpPr>
          <p:spPr bwMode="auto">
            <a:xfrm>
              <a:off x="864" y="2880"/>
              <a:ext cx="768" cy="0"/>
            </a:xfrm>
            <a:prstGeom prst="line">
              <a:avLst/>
            </a:prstGeom>
            <a:noFill/>
            <a:ln w="38100" cap="rnd">
              <a:solidFill>
                <a:srgbClr val="81008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73" name="Line 13"/>
            <p:cNvSpPr>
              <a:spLocks noChangeShapeType="1"/>
            </p:cNvSpPr>
            <p:nvPr/>
          </p:nvSpPr>
          <p:spPr bwMode="auto">
            <a:xfrm>
              <a:off x="864" y="3120"/>
              <a:ext cx="816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74" name="Line 14"/>
            <p:cNvSpPr>
              <a:spLocks noChangeShapeType="1"/>
            </p:cNvSpPr>
            <p:nvPr/>
          </p:nvSpPr>
          <p:spPr bwMode="auto">
            <a:xfrm>
              <a:off x="1680" y="3120"/>
              <a:ext cx="0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75" name="Line 15"/>
            <p:cNvSpPr>
              <a:spLocks noChangeShapeType="1"/>
            </p:cNvSpPr>
            <p:nvPr/>
          </p:nvSpPr>
          <p:spPr bwMode="auto">
            <a:xfrm>
              <a:off x="1968" y="1824"/>
              <a:ext cx="0" cy="576"/>
            </a:xfrm>
            <a:prstGeom prst="line">
              <a:avLst/>
            </a:prstGeom>
            <a:noFill/>
            <a:ln w="38100" cap="rnd">
              <a:solidFill>
                <a:srgbClr val="81008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76" name="Line 16"/>
            <p:cNvSpPr>
              <a:spLocks noChangeShapeType="1"/>
            </p:cNvSpPr>
            <p:nvPr/>
          </p:nvSpPr>
          <p:spPr bwMode="auto">
            <a:xfrm>
              <a:off x="2304" y="1824"/>
              <a:ext cx="0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77" name="Line 17"/>
            <p:cNvSpPr>
              <a:spLocks noChangeShapeType="1"/>
            </p:cNvSpPr>
            <p:nvPr/>
          </p:nvSpPr>
          <p:spPr bwMode="auto">
            <a:xfrm>
              <a:off x="2640" y="1824"/>
              <a:ext cx="0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78" name="Line 18"/>
            <p:cNvSpPr>
              <a:spLocks noChangeShapeType="1"/>
            </p:cNvSpPr>
            <p:nvPr/>
          </p:nvSpPr>
          <p:spPr bwMode="auto">
            <a:xfrm>
              <a:off x="2640" y="2400"/>
              <a:ext cx="72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79" name="Line 19"/>
            <p:cNvSpPr>
              <a:spLocks noChangeShapeType="1"/>
            </p:cNvSpPr>
            <p:nvPr/>
          </p:nvSpPr>
          <p:spPr bwMode="auto">
            <a:xfrm>
              <a:off x="2640" y="2592"/>
              <a:ext cx="672" cy="0"/>
            </a:xfrm>
            <a:prstGeom prst="line">
              <a:avLst/>
            </a:prstGeom>
            <a:noFill/>
            <a:ln w="38100" cap="rnd">
              <a:solidFill>
                <a:srgbClr val="81008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80" name="Line 20"/>
            <p:cNvSpPr>
              <a:spLocks noChangeShapeType="1"/>
            </p:cNvSpPr>
            <p:nvPr/>
          </p:nvSpPr>
          <p:spPr bwMode="auto">
            <a:xfrm>
              <a:off x="2640" y="2832"/>
              <a:ext cx="624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81" name="Line 21"/>
            <p:cNvSpPr>
              <a:spLocks noChangeShapeType="1"/>
            </p:cNvSpPr>
            <p:nvPr/>
          </p:nvSpPr>
          <p:spPr bwMode="auto">
            <a:xfrm>
              <a:off x="2640" y="3120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82" name="Line 22"/>
            <p:cNvSpPr>
              <a:spLocks noChangeShapeType="1"/>
            </p:cNvSpPr>
            <p:nvPr/>
          </p:nvSpPr>
          <p:spPr bwMode="auto">
            <a:xfrm>
              <a:off x="2640" y="3120"/>
              <a:ext cx="0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83" name="Line 23"/>
            <p:cNvSpPr>
              <a:spLocks noChangeShapeType="1"/>
            </p:cNvSpPr>
            <p:nvPr/>
          </p:nvSpPr>
          <p:spPr bwMode="auto">
            <a:xfrm>
              <a:off x="2352" y="3024"/>
              <a:ext cx="0" cy="576"/>
            </a:xfrm>
            <a:prstGeom prst="line">
              <a:avLst/>
            </a:prstGeom>
            <a:noFill/>
            <a:ln w="38100" cap="rnd">
              <a:solidFill>
                <a:srgbClr val="810080"/>
              </a:solidFill>
              <a:prstDash val="sysDot"/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84" name="Line 24"/>
            <p:cNvSpPr>
              <a:spLocks noChangeShapeType="1"/>
            </p:cNvSpPr>
            <p:nvPr/>
          </p:nvSpPr>
          <p:spPr bwMode="auto">
            <a:xfrm>
              <a:off x="1968" y="3024"/>
              <a:ext cx="0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85" name="Line 25"/>
            <p:cNvSpPr>
              <a:spLocks noChangeShapeType="1"/>
            </p:cNvSpPr>
            <p:nvPr/>
          </p:nvSpPr>
          <p:spPr bwMode="auto">
            <a:xfrm>
              <a:off x="1968" y="3024"/>
              <a:ext cx="144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86" name="Line 26"/>
            <p:cNvSpPr>
              <a:spLocks noChangeShapeType="1"/>
            </p:cNvSpPr>
            <p:nvPr/>
          </p:nvSpPr>
          <p:spPr bwMode="auto">
            <a:xfrm>
              <a:off x="2112" y="3024"/>
              <a:ext cx="0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87" name="Rectangle 28"/>
            <p:cNvSpPr>
              <a:spLocks noChangeArrowheads="1"/>
            </p:cNvSpPr>
            <p:nvPr/>
          </p:nvSpPr>
          <p:spPr bwMode="auto">
            <a:xfrm>
              <a:off x="1996" y="3072"/>
              <a:ext cx="96" cy="144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88" name="Rectangle 29"/>
            <p:cNvSpPr>
              <a:spLocks noChangeArrowheads="1"/>
            </p:cNvSpPr>
            <p:nvPr/>
          </p:nvSpPr>
          <p:spPr bwMode="auto">
            <a:xfrm>
              <a:off x="1996" y="3264"/>
              <a:ext cx="96" cy="144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89" name="Rectangle 30"/>
            <p:cNvSpPr>
              <a:spLocks noChangeArrowheads="1"/>
            </p:cNvSpPr>
            <p:nvPr/>
          </p:nvSpPr>
          <p:spPr bwMode="auto">
            <a:xfrm>
              <a:off x="1996" y="3456"/>
              <a:ext cx="96" cy="144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90" name="Text Box 31"/>
            <p:cNvSpPr txBox="1">
              <a:spLocks noChangeArrowheads="1"/>
            </p:cNvSpPr>
            <p:nvPr/>
          </p:nvSpPr>
          <p:spPr bwMode="auto">
            <a:xfrm>
              <a:off x="2352" y="3408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L5</a:t>
              </a:r>
            </a:p>
          </p:txBody>
        </p:sp>
        <p:sp>
          <p:nvSpPr>
            <p:cNvPr id="36891" name="Text Box 32"/>
            <p:cNvSpPr txBox="1">
              <a:spLocks noChangeArrowheads="1"/>
            </p:cNvSpPr>
            <p:nvPr/>
          </p:nvSpPr>
          <p:spPr bwMode="auto">
            <a:xfrm>
              <a:off x="2112" y="3408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L4</a:t>
              </a:r>
            </a:p>
          </p:txBody>
        </p:sp>
        <p:sp>
          <p:nvSpPr>
            <p:cNvPr id="36892" name="Text Box 33"/>
            <p:cNvSpPr txBox="1">
              <a:spLocks noChangeArrowheads="1"/>
            </p:cNvSpPr>
            <p:nvPr/>
          </p:nvSpPr>
          <p:spPr bwMode="auto">
            <a:xfrm>
              <a:off x="912" y="2880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L3</a:t>
              </a:r>
            </a:p>
          </p:txBody>
        </p:sp>
        <p:sp>
          <p:nvSpPr>
            <p:cNvPr id="36893" name="Text Box 34"/>
            <p:cNvSpPr txBox="1">
              <a:spLocks noChangeArrowheads="1"/>
            </p:cNvSpPr>
            <p:nvPr/>
          </p:nvSpPr>
          <p:spPr bwMode="auto">
            <a:xfrm>
              <a:off x="912" y="2640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L2</a:t>
              </a:r>
            </a:p>
          </p:txBody>
        </p:sp>
        <p:sp>
          <p:nvSpPr>
            <p:cNvPr id="36894" name="Text Box 35"/>
            <p:cNvSpPr txBox="1">
              <a:spLocks noChangeArrowheads="1"/>
            </p:cNvSpPr>
            <p:nvPr/>
          </p:nvSpPr>
          <p:spPr bwMode="auto">
            <a:xfrm>
              <a:off x="912" y="2400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L1</a:t>
              </a:r>
            </a:p>
          </p:txBody>
        </p:sp>
        <p:sp>
          <p:nvSpPr>
            <p:cNvPr id="36895" name="Text Box 37"/>
            <p:cNvSpPr txBox="1">
              <a:spLocks noChangeArrowheads="1"/>
            </p:cNvSpPr>
            <p:nvPr/>
          </p:nvSpPr>
          <p:spPr bwMode="auto">
            <a:xfrm>
              <a:off x="1632" y="1680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L9</a:t>
              </a:r>
            </a:p>
          </p:txBody>
        </p:sp>
        <p:sp>
          <p:nvSpPr>
            <p:cNvPr id="36896" name="Text Box 38"/>
            <p:cNvSpPr txBox="1">
              <a:spLocks noChangeArrowheads="1"/>
            </p:cNvSpPr>
            <p:nvPr/>
          </p:nvSpPr>
          <p:spPr bwMode="auto">
            <a:xfrm>
              <a:off x="1968" y="1632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L8</a:t>
              </a:r>
            </a:p>
          </p:txBody>
        </p:sp>
        <p:sp>
          <p:nvSpPr>
            <p:cNvPr id="36897" name="Text Box 39"/>
            <p:cNvSpPr txBox="1">
              <a:spLocks noChangeArrowheads="1"/>
            </p:cNvSpPr>
            <p:nvPr/>
          </p:nvSpPr>
          <p:spPr bwMode="auto">
            <a:xfrm>
              <a:off x="2880" y="2400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L7</a:t>
              </a:r>
            </a:p>
          </p:txBody>
        </p:sp>
        <p:sp>
          <p:nvSpPr>
            <p:cNvPr id="36898" name="Text Box 40"/>
            <p:cNvSpPr txBox="1">
              <a:spLocks noChangeArrowheads="1"/>
            </p:cNvSpPr>
            <p:nvPr/>
          </p:nvSpPr>
          <p:spPr bwMode="auto">
            <a:xfrm>
              <a:off x="2880" y="2592"/>
              <a:ext cx="3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L6</a:t>
              </a:r>
            </a:p>
          </p:txBody>
        </p:sp>
        <p:sp>
          <p:nvSpPr>
            <p:cNvPr id="36899" name="Line 41"/>
            <p:cNvSpPr>
              <a:spLocks noChangeShapeType="1"/>
            </p:cNvSpPr>
            <p:nvPr/>
          </p:nvSpPr>
          <p:spPr bwMode="auto">
            <a:xfrm>
              <a:off x="1824" y="1920"/>
              <a:ext cx="0" cy="1104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900" name="Freeform 42"/>
            <p:cNvSpPr>
              <a:spLocks/>
            </p:cNvSpPr>
            <p:nvPr/>
          </p:nvSpPr>
          <p:spPr bwMode="auto">
            <a:xfrm>
              <a:off x="1248" y="2744"/>
              <a:ext cx="1920" cy="320"/>
            </a:xfrm>
            <a:custGeom>
              <a:avLst/>
              <a:gdLst>
                <a:gd name="T0" fmla="*/ 0 w 1920"/>
                <a:gd name="T1" fmla="*/ 40 h 320"/>
                <a:gd name="T2" fmla="*/ 912 w 1920"/>
                <a:gd name="T3" fmla="*/ 40 h 320"/>
                <a:gd name="T4" fmla="*/ 1680 w 1920"/>
                <a:gd name="T5" fmla="*/ 280 h 320"/>
                <a:gd name="T6" fmla="*/ 1920 w 1920"/>
                <a:gd name="T7" fmla="*/ 28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0" h="320">
                  <a:moveTo>
                    <a:pt x="0" y="40"/>
                  </a:moveTo>
                  <a:cubicBezTo>
                    <a:pt x="316" y="20"/>
                    <a:pt x="632" y="0"/>
                    <a:pt x="912" y="40"/>
                  </a:cubicBezTo>
                  <a:cubicBezTo>
                    <a:pt x="1192" y="80"/>
                    <a:pt x="1512" y="240"/>
                    <a:pt x="1680" y="280"/>
                  </a:cubicBezTo>
                  <a:cubicBezTo>
                    <a:pt x="1848" y="320"/>
                    <a:pt x="1880" y="280"/>
                    <a:pt x="1920" y="280"/>
                  </a:cubicBezTo>
                </a:path>
              </a:pathLst>
            </a:custGeom>
            <a:noFill/>
            <a:ln w="38100" cap="flat" cmpd="sng">
              <a:solidFill>
                <a:srgbClr val="81008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901" name="Freeform 44"/>
            <p:cNvSpPr>
              <a:spLocks/>
            </p:cNvSpPr>
            <p:nvPr/>
          </p:nvSpPr>
          <p:spPr bwMode="auto">
            <a:xfrm>
              <a:off x="1344" y="2984"/>
              <a:ext cx="456" cy="280"/>
            </a:xfrm>
            <a:custGeom>
              <a:avLst/>
              <a:gdLst>
                <a:gd name="T0" fmla="*/ 0 w 456"/>
                <a:gd name="T1" fmla="*/ 40 h 280"/>
                <a:gd name="T2" fmla="*/ 384 w 456"/>
                <a:gd name="T3" fmla="*/ 40 h 280"/>
                <a:gd name="T4" fmla="*/ 432 w 456"/>
                <a:gd name="T5" fmla="*/ 280 h 2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6" h="280">
                  <a:moveTo>
                    <a:pt x="0" y="40"/>
                  </a:moveTo>
                  <a:cubicBezTo>
                    <a:pt x="156" y="20"/>
                    <a:pt x="312" y="0"/>
                    <a:pt x="384" y="40"/>
                  </a:cubicBezTo>
                  <a:cubicBezTo>
                    <a:pt x="456" y="80"/>
                    <a:pt x="424" y="240"/>
                    <a:pt x="432" y="280"/>
                  </a:cubicBezTo>
                </a:path>
              </a:pathLst>
            </a:custGeom>
            <a:noFill/>
            <a:ln w="38100" cap="flat" cmpd="sng">
              <a:solidFill>
                <a:srgbClr val="81008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902" name="Freeform 45"/>
            <p:cNvSpPr>
              <a:spLocks/>
            </p:cNvSpPr>
            <p:nvPr/>
          </p:nvSpPr>
          <p:spPr bwMode="auto">
            <a:xfrm>
              <a:off x="1872" y="2672"/>
              <a:ext cx="912" cy="496"/>
            </a:xfrm>
            <a:custGeom>
              <a:avLst/>
              <a:gdLst>
                <a:gd name="T0" fmla="*/ 912 w 912"/>
                <a:gd name="T1" fmla="*/ 16 h 496"/>
                <a:gd name="T2" fmla="*/ 624 w 912"/>
                <a:gd name="T3" fmla="*/ 16 h 496"/>
                <a:gd name="T4" fmla="*/ 336 w 912"/>
                <a:gd name="T5" fmla="*/ 16 h 496"/>
                <a:gd name="T6" fmla="*/ 96 w 912"/>
                <a:gd name="T7" fmla="*/ 112 h 496"/>
                <a:gd name="T8" fmla="*/ 0 w 912"/>
                <a:gd name="T9" fmla="*/ 496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496">
                  <a:moveTo>
                    <a:pt x="912" y="16"/>
                  </a:moveTo>
                  <a:cubicBezTo>
                    <a:pt x="816" y="16"/>
                    <a:pt x="720" y="16"/>
                    <a:pt x="624" y="16"/>
                  </a:cubicBezTo>
                  <a:cubicBezTo>
                    <a:pt x="528" y="16"/>
                    <a:pt x="424" y="0"/>
                    <a:pt x="336" y="16"/>
                  </a:cubicBezTo>
                  <a:cubicBezTo>
                    <a:pt x="248" y="32"/>
                    <a:pt x="152" y="32"/>
                    <a:pt x="96" y="112"/>
                  </a:cubicBezTo>
                  <a:cubicBezTo>
                    <a:pt x="40" y="192"/>
                    <a:pt x="16" y="432"/>
                    <a:pt x="0" y="496"/>
                  </a:cubicBezTo>
                </a:path>
              </a:pathLst>
            </a:custGeom>
            <a:noFill/>
            <a:ln w="38100" cap="flat" cmpd="sng">
              <a:solidFill>
                <a:srgbClr val="81008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903" name="Freeform 46"/>
            <p:cNvSpPr>
              <a:spLocks/>
            </p:cNvSpPr>
            <p:nvPr/>
          </p:nvSpPr>
          <p:spPr bwMode="auto">
            <a:xfrm>
              <a:off x="2448" y="3024"/>
              <a:ext cx="336" cy="336"/>
            </a:xfrm>
            <a:custGeom>
              <a:avLst/>
              <a:gdLst>
                <a:gd name="T0" fmla="*/ 48 w 336"/>
                <a:gd name="T1" fmla="*/ 336 h 336"/>
                <a:gd name="T2" fmla="*/ 48 w 336"/>
                <a:gd name="T3" fmla="*/ 48 h 336"/>
                <a:gd name="T4" fmla="*/ 336 w 336"/>
                <a:gd name="T5" fmla="*/ 48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336">
                  <a:moveTo>
                    <a:pt x="48" y="336"/>
                  </a:moveTo>
                  <a:cubicBezTo>
                    <a:pt x="24" y="216"/>
                    <a:pt x="0" y="96"/>
                    <a:pt x="48" y="48"/>
                  </a:cubicBezTo>
                  <a:cubicBezTo>
                    <a:pt x="96" y="0"/>
                    <a:pt x="288" y="48"/>
                    <a:pt x="336" y="48"/>
                  </a:cubicBezTo>
                </a:path>
              </a:pathLst>
            </a:custGeom>
            <a:noFill/>
            <a:ln w="38100" cap="flat" cmpd="sng">
              <a:solidFill>
                <a:srgbClr val="81008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904" name="Freeform 48"/>
            <p:cNvSpPr>
              <a:spLocks/>
            </p:cNvSpPr>
            <p:nvPr/>
          </p:nvSpPr>
          <p:spPr bwMode="auto">
            <a:xfrm>
              <a:off x="2024" y="1920"/>
              <a:ext cx="952" cy="1120"/>
            </a:xfrm>
            <a:custGeom>
              <a:avLst/>
              <a:gdLst>
                <a:gd name="T0" fmla="*/ 136 w 952"/>
                <a:gd name="T1" fmla="*/ 0 h 1120"/>
                <a:gd name="T2" fmla="*/ 136 w 952"/>
                <a:gd name="T3" fmla="*/ 960 h 1120"/>
                <a:gd name="T4" fmla="*/ 952 w 952"/>
                <a:gd name="T5" fmla="*/ 960 h 1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2" h="1120">
                  <a:moveTo>
                    <a:pt x="136" y="0"/>
                  </a:moveTo>
                  <a:cubicBezTo>
                    <a:pt x="68" y="400"/>
                    <a:pt x="0" y="800"/>
                    <a:pt x="136" y="960"/>
                  </a:cubicBezTo>
                  <a:cubicBezTo>
                    <a:pt x="272" y="1120"/>
                    <a:pt x="816" y="960"/>
                    <a:pt x="952" y="960"/>
                  </a:cubicBezTo>
                </a:path>
              </a:pathLst>
            </a:custGeom>
            <a:noFill/>
            <a:ln w="38100" cap="flat" cmpd="sng">
              <a:solidFill>
                <a:srgbClr val="81008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905" name="Freeform 49"/>
            <p:cNvSpPr>
              <a:spLocks/>
            </p:cNvSpPr>
            <p:nvPr/>
          </p:nvSpPr>
          <p:spPr bwMode="auto">
            <a:xfrm>
              <a:off x="2432" y="2064"/>
              <a:ext cx="400" cy="504"/>
            </a:xfrm>
            <a:custGeom>
              <a:avLst/>
              <a:gdLst>
                <a:gd name="T0" fmla="*/ 400 w 400"/>
                <a:gd name="T1" fmla="*/ 432 h 504"/>
                <a:gd name="T2" fmla="*/ 64 w 400"/>
                <a:gd name="T3" fmla="*/ 432 h 504"/>
                <a:gd name="T4" fmla="*/ 16 w 400"/>
                <a:gd name="T5" fmla="*/ 0 h 5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0" h="504">
                  <a:moveTo>
                    <a:pt x="400" y="432"/>
                  </a:moveTo>
                  <a:cubicBezTo>
                    <a:pt x="264" y="468"/>
                    <a:pt x="128" y="504"/>
                    <a:pt x="64" y="432"/>
                  </a:cubicBezTo>
                  <a:cubicBezTo>
                    <a:pt x="0" y="360"/>
                    <a:pt x="24" y="72"/>
                    <a:pt x="16" y="0"/>
                  </a:cubicBezTo>
                </a:path>
              </a:pathLst>
            </a:custGeom>
            <a:noFill/>
            <a:ln w="38100" cap="flat" cmpd="sng">
              <a:solidFill>
                <a:srgbClr val="81008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906" name="Freeform 50"/>
            <p:cNvSpPr>
              <a:spLocks/>
            </p:cNvSpPr>
            <p:nvPr/>
          </p:nvSpPr>
          <p:spPr bwMode="auto">
            <a:xfrm>
              <a:off x="2256" y="2208"/>
              <a:ext cx="144" cy="864"/>
            </a:xfrm>
            <a:custGeom>
              <a:avLst/>
              <a:gdLst>
                <a:gd name="T0" fmla="*/ 0 w 144"/>
                <a:gd name="T1" fmla="*/ 864 h 864"/>
                <a:gd name="T2" fmla="*/ 144 w 144"/>
                <a:gd name="T3" fmla="*/ 0 h 8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4" h="864">
                  <a:moveTo>
                    <a:pt x="0" y="864"/>
                  </a:moveTo>
                  <a:cubicBezTo>
                    <a:pt x="60" y="504"/>
                    <a:pt x="120" y="144"/>
                    <a:pt x="144" y="0"/>
                  </a:cubicBezTo>
                </a:path>
              </a:pathLst>
            </a:custGeom>
            <a:noFill/>
            <a:ln w="38100" cap="flat" cmpd="sng">
              <a:solidFill>
                <a:srgbClr val="81008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907" name="Freeform 51"/>
            <p:cNvSpPr>
              <a:spLocks/>
            </p:cNvSpPr>
            <p:nvPr/>
          </p:nvSpPr>
          <p:spPr bwMode="auto">
            <a:xfrm>
              <a:off x="1296" y="1824"/>
              <a:ext cx="1400" cy="792"/>
            </a:xfrm>
            <a:custGeom>
              <a:avLst/>
              <a:gdLst>
                <a:gd name="T0" fmla="*/ 0 w 1400"/>
                <a:gd name="T1" fmla="*/ 720 h 792"/>
                <a:gd name="T2" fmla="*/ 1200 w 1400"/>
                <a:gd name="T3" fmla="*/ 672 h 792"/>
                <a:gd name="T4" fmla="*/ 1200 w 1400"/>
                <a:gd name="T5" fmla="*/ 0 h 7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0" h="792">
                  <a:moveTo>
                    <a:pt x="0" y="720"/>
                  </a:moveTo>
                  <a:cubicBezTo>
                    <a:pt x="500" y="756"/>
                    <a:pt x="1000" y="792"/>
                    <a:pt x="1200" y="672"/>
                  </a:cubicBezTo>
                  <a:cubicBezTo>
                    <a:pt x="1400" y="552"/>
                    <a:pt x="1200" y="112"/>
                    <a:pt x="1200" y="0"/>
                  </a:cubicBezTo>
                </a:path>
              </a:pathLst>
            </a:custGeom>
            <a:noFill/>
            <a:ln w="38100" cap="flat" cmpd="sng">
              <a:solidFill>
                <a:srgbClr val="81008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0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0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9EC46F4-5FCF-4FE8-8799-2AC756CFB1FA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34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1298" name="Text Box 2"/>
          <p:cNvSpPr txBox="1">
            <a:spLocks noChangeArrowheads="1"/>
          </p:cNvSpPr>
          <p:nvPr/>
        </p:nvSpPr>
        <p:spPr bwMode="auto">
          <a:xfrm>
            <a:off x="381000" y="998538"/>
            <a:ext cx="81534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解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车道模型为顶点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两点连线当且仅当两个车道上的车不能同时安全地进入路口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grpSp>
        <p:nvGrpSpPr>
          <p:cNvPr id="951370" name="Group 74"/>
          <p:cNvGrpSpPr>
            <a:grpSpLocks/>
          </p:cNvGrpSpPr>
          <p:nvPr/>
        </p:nvGrpSpPr>
        <p:grpSpPr bwMode="auto">
          <a:xfrm>
            <a:off x="838200" y="1989138"/>
            <a:ext cx="3140075" cy="3187700"/>
            <a:chOff x="1008" y="960"/>
            <a:chExt cx="1978" cy="2008"/>
          </a:xfrm>
        </p:grpSpPr>
        <p:sp>
          <p:nvSpPr>
            <p:cNvPr id="37922" name="Line 43"/>
            <p:cNvSpPr>
              <a:spLocks noChangeShapeType="1"/>
            </p:cNvSpPr>
            <p:nvPr/>
          </p:nvSpPr>
          <p:spPr bwMode="auto">
            <a:xfrm flipH="1">
              <a:off x="1488" y="1200"/>
              <a:ext cx="528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23" name="Line 46"/>
            <p:cNvSpPr>
              <a:spLocks noChangeShapeType="1"/>
            </p:cNvSpPr>
            <p:nvPr/>
          </p:nvSpPr>
          <p:spPr bwMode="auto">
            <a:xfrm>
              <a:off x="1488" y="1440"/>
              <a:ext cx="192" cy="86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24" name="Line 48"/>
            <p:cNvSpPr>
              <a:spLocks noChangeShapeType="1"/>
            </p:cNvSpPr>
            <p:nvPr/>
          </p:nvSpPr>
          <p:spPr bwMode="auto">
            <a:xfrm flipH="1" flipV="1">
              <a:off x="1296" y="1728"/>
              <a:ext cx="384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25" name="Text Box 50"/>
            <p:cNvSpPr txBox="1">
              <a:spLocks noChangeArrowheads="1"/>
            </p:cNvSpPr>
            <p:nvPr/>
          </p:nvSpPr>
          <p:spPr bwMode="auto">
            <a:xfrm>
              <a:off x="1200" y="1344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L9</a:t>
              </a:r>
            </a:p>
          </p:txBody>
        </p:sp>
        <p:sp>
          <p:nvSpPr>
            <p:cNvPr id="37926" name="Text Box 51"/>
            <p:cNvSpPr txBox="1">
              <a:spLocks noChangeArrowheads="1"/>
            </p:cNvSpPr>
            <p:nvPr/>
          </p:nvSpPr>
          <p:spPr bwMode="auto">
            <a:xfrm>
              <a:off x="1008" y="1632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L8</a:t>
              </a:r>
            </a:p>
          </p:txBody>
        </p:sp>
        <p:sp>
          <p:nvSpPr>
            <p:cNvPr id="37927" name="Text Box 52"/>
            <p:cNvSpPr txBox="1">
              <a:spLocks noChangeArrowheads="1"/>
            </p:cNvSpPr>
            <p:nvPr/>
          </p:nvSpPr>
          <p:spPr bwMode="auto">
            <a:xfrm>
              <a:off x="1104" y="2064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L7</a:t>
              </a:r>
            </a:p>
          </p:txBody>
        </p:sp>
        <p:sp>
          <p:nvSpPr>
            <p:cNvPr id="37928" name="Text Box 53"/>
            <p:cNvSpPr txBox="1">
              <a:spLocks noChangeArrowheads="1"/>
            </p:cNvSpPr>
            <p:nvPr/>
          </p:nvSpPr>
          <p:spPr bwMode="auto">
            <a:xfrm>
              <a:off x="1536" y="2304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L6</a:t>
              </a:r>
            </a:p>
          </p:txBody>
        </p:sp>
        <p:sp>
          <p:nvSpPr>
            <p:cNvPr id="37929" name="Text Box 54"/>
            <p:cNvSpPr txBox="1">
              <a:spLocks noChangeArrowheads="1"/>
            </p:cNvSpPr>
            <p:nvPr/>
          </p:nvSpPr>
          <p:spPr bwMode="auto">
            <a:xfrm>
              <a:off x="1968" y="2448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L5</a:t>
              </a:r>
            </a:p>
          </p:txBody>
        </p:sp>
        <p:sp>
          <p:nvSpPr>
            <p:cNvPr id="37930" name="Text Box 55"/>
            <p:cNvSpPr txBox="1">
              <a:spLocks noChangeArrowheads="1"/>
            </p:cNvSpPr>
            <p:nvPr/>
          </p:nvSpPr>
          <p:spPr bwMode="auto">
            <a:xfrm>
              <a:off x="2544" y="2160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L4</a:t>
              </a:r>
            </a:p>
          </p:txBody>
        </p:sp>
        <p:sp>
          <p:nvSpPr>
            <p:cNvPr id="37931" name="Text Box 56"/>
            <p:cNvSpPr txBox="1">
              <a:spLocks noChangeArrowheads="1"/>
            </p:cNvSpPr>
            <p:nvPr/>
          </p:nvSpPr>
          <p:spPr bwMode="auto">
            <a:xfrm>
              <a:off x="2688" y="1728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L3</a:t>
              </a:r>
            </a:p>
          </p:txBody>
        </p:sp>
        <p:sp>
          <p:nvSpPr>
            <p:cNvPr id="37932" name="Text Box 57"/>
            <p:cNvSpPr txBox="1">
              <a:spLocks noChangeArrowheads="1"/>
            </p:cNvSpPr>
            <p:nvPr/>
          </p:nvSpPr>
          <p:spPr bwMode="auto">
            <a:xfrm>
              <a:off x="2496" y="1104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L2</a:t>
              </a:r>
            </a:p>
          </p:txBody>
        </p:sp>
        <p:sp>
          <p:nvSpPr>
            <p:cNvPr id="37933" name="Text Box 58"/>
            <p:cNvSpPr txBox="1">
              <a:spLocks noChangeArrowheads="1"/>
            </p:cNvSpPr>
            <p:nvPr/>
          </p:nvSpPr>
          <p:spPr bwMode="auto">
            <a:xfrm>
              <a:off x="1920" y="960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L1</a:t>
              </a:r>
            </a:p>
          </p:txBody>
        </p:sp>
        <p:sp>
          <p:nvSpPr>
            <p:cNvPr id="37934" name="Line 59"/>
            <p:cNvSpPr>
              <a:spLocks noChangeShapeType="1"/>
            </p:cNvSpPr>
            <p:nvPr/>
          </p:nvSpPr>
          <p:spPr bwMode="auto">
            <a:xfrm flipH="1">
              <a:off x="1296" y="1200"/>
              <a:ext cx="720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35" name="Line 60"/>
            <p:cNvSpPr>
              <a:spLocks noChangeShapeType="1"/>
            </p:cNvSpPr>
            <p:nvPr/>
          </p:nvSpPr>
          <p:spPr bwMode="auto">
            <a:xfrm flipH="1">
              <a:off x="1296" y="1200"/>
              <a:ext cx="720" cy="86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36" name="Line 61"/>
            <p:cNvSpPr>
              <a:spLocks noChangeShapeType="1"/>
            </p:cNvSpPr>
            <p:nvPr/>
          </p:nvSpPr>
          <p:spPr bwMode="auto">
            <a:xfrm>
              <a:off x="2016" y="1200"/>
              <a:ext cx="576" cy="96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37" name="Line 62"/>
            <p:cNvSpPr>
              <a:spLocks noChangeShapeType="1"/>
            </p:cNvSpPr>
            <p:nvPr/>
          </p:nvSpPr>
          <p:spPr bwMode="auto">
            <a:xfrm flipV="1">
              <a:off x="1488" y="1296"/>
              <a:ext cx="1056" cy="14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38" name="Line 63"/>
            <p:cNvSpPr>
              <a:spLocks noChangeShapeType="1"/>
            </p:cNvSpPr>
            <p:nvPr/>
          </p:nvSpPr>
          <p:spPr bwMode="auto">
            <a:xfrm flipH="1">
              <a:off x="1296" y="1296"/>
              <a:ext cx="1248" cy="43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39" name="Line 64"/>
            <p:cNvSpPr>
              <a:spLocks noChangeShapeType="1"/>
            </p:cNvSpPr>
            <p:nvPr/>
          </p:nvSpPr>
          <p:spPr bwMode="auto">
            <a:xfrm flipH="1">
              <a:off x="1680" y="1296"/>
              <a:ext cx="864" cy="100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40" name="Line 65"/>
            <p:cNvSpPr>
              <a:spLocks noChangeShapeType="1"/>
            </p:cNvSpPr>
            <p:nvPr/>
          </p:nvSpPr>
          <p:spPr bwMode="auto">
            <a:xfrm>
              <a:off x="2544" y="1296"/>
              <a:ext cx="48" cy="86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41" name="Line 66"/>
            <p:cNvSpPr>
              <a:spLocks noChangeShapeType="1"/>
            </p:cNvSpPr>
            <p:nvPr/>
          </p:nvSpPr>
          <p:spPr bwMode="auto">
            <a:xfrm>
              <a:off x="1488" y="1440"/>
              <a:ext cx="1200" cy="38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42" name="Line 67"/>
            <p:cNvSpPr>
              <a:spLocks noChangeShapeType="1"/>
            </p:cNvSpPr>
            <p:nvPr/>
          </p:nvSpPr>
          <p:spPr bwMode="auto">
            <a:xfrm flipH="1">
              <a:off x="1680" y="1824"/>
              <a:ext cx="1008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43" name="Line 68"/>
            <p:cNvSpPr>
              <a:spLocks noChangeShapeType="1"/>
            </p:cNvSpPr>
            <p:nvPr/>
          </p:nvSpPr>
          <p:spPr bwMode="auto">
            <a:xfrm>
              <a:off x="1296" y="1728"/>
              <a:ext cx="1296" cy="43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44" name="Line 69"/>
            <p:cNvSpPr>
              <a:spLocks noChangeShapeType="1"/>
            </p:cNvSpPr>
            <p:nvPr/>
          </p:nvSpPr>
          <p:spPr bwMode="auto">
            <a:xfrm>
              <a:off x="1296" y="2064"/>
              <a:ext cx="1296" cy="9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45" name="Line 70"/>
            <p:cNvSpPr>
              <a:spLocks noChangeShapeType="1"/>
            </p:cNvSpPr>
            <p:nvPr/>
          </p:nvSpPr>
          <p:spPr bwMode="auto">
            <a:xfrm flipH="1">
              <a:off x="1680" y="2160"/>
              <a:ext cx="912" cy="14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46" name="Line 71"/>
            <p:cNvSpPr>
              <a:spLocks noChangeShapeType="1"/>
            </p:cNvSpPr>
            <p:nvPr/>
          </p:nvSpPr>
          <p:spPr bwMode="auto">
            <a:xfrm flipH="1">
              <a:off x="2160" y="1296"/>
              <a:ext cx="384" cy="115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47" name="Line 72"/>
            <p:cNvSpPr>
              <a:spLocks noChangeShapeType="1"/>
            </p:cNvSpPr>
            <p:nvPr/>
          </p:nvSpPr>
          <p:spPr bwMode="auto">
            <a:xfrm>
              <a:off x="1296" y="1728"/>
              <a:ext cx="864" cy="72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48" name="Text Box 73"/>
            <p:cNvSpPr txBox="1">
              <a:spLocks noChangeArrowheads="1"/>
            </p:cNvSpPr>
            <p:nvPr/>
          </p:nvSpPr>
          <p:spPr bwMode="auto">
            <a:xfrm>
              <a:off x="1826" y="2716"/>
              <a:ext cx="442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</p:grpSp>
      <p:sp>
        <p:nvSpPr>
          <p:cNvPr id="951371" name="Text Box 75"/>
          <p:cNvSpPr txBox="1">
            <a:spLocks noChangeArrowheads="1"/>
          </p:cNvSpPr>
          <p:nvPr/>
        </p:nvSpPr>
        <p:spPr bwMode="auto">
          <a:xfrm>
            <a:off x="381000" y="5176838"/>
            <a:ext cx="8153400" cy="830262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问题转化为求</a:t>
            </a:r>
            <a:r>
              <a:rPr lang="en-US" altLang="zh-CN"/>
              <a:t>G</a:t>
            </a:r>
            <a:r>
              <a:rPr lang="zh-CN" altLang="en-US"/>
              <a:t>的点色数</a:t>
            </a:r>
            <a:r>
              <a:rPr lang="en-US" altLang="zh-CN"/>
              <a:t>. </a:t>
            </a:r>
            <a:r>
              <a:rPr lang="zh-CN" altLang="en-US"/>
              <a:t>一方面</a:t>
            </a:r>
            <a:r>
              <a:rPr lang="en-US" altLang="zh-CN"/>
              <a:t>, G</a:t>
            </a:r>
            <a:r>
              <a:rPr lang="zh-CN" altLang="en-US"/>
              <a:t>中含有</a:t>
            </a:r>
            <a:r>
              <a:rPr lang="en-US" altLang="zh-CN"/>
              <a:t>K</a:t>
            </a:r>
            <a:r>
              <a:rPr lang="en-US" altLang="zh-CN" baseline="-25000"/>
              <a:t>4</a:t>
            </a:r>
            <a:r>
              <a:rPr lang="en-US" altLang="zh-CN"/>
              <a:t>. </a:t>
            </a:r>
            <a:r>
              <a:rPr lang="zh-CN" altLang="en-US"/>
              <a:t>所以</a:t>
            </a:r>
            <a:r>
              <a:rPr lang="en-US" altLang="zh-CN"/>
              <a:t>, </a:t>
            </a:r>
            <a:r>
              <a:rPr lang="zh-CN" altLang="en-US"/>
              <a:t>点色数至少为</a:t>
            </a:r>
            <a:r>
              <a:rPr lang="en-US" altLang="zh-CN"/>
              <a:t>4.</a:t>
            </a:r>
            <a:endParaRPr lang="zh-CN" altLang="en-US" baseline="-25000"/>
          </a:p>
        </p:txBody>
      </p:sp>
      <p:grpSp>
        <p:nvGrpSpPr>
          <p:cNvPr id="951372" name="Group 76"/>
          <p:cNvGrpSpPr>
            <a:grpSpLocks/>
          </p:cNvGrpSpPr>
          <p:nvPr/>
        </p:nvGrpSpPr>
        <p:grpSpPr bwMode="auto">
          <a:xfrm>
            <a:off x="4457700" y="1989138"/>
            <a:ext cx="3140075" cy="3124200"/>
            <a:chOff x="1008" y="960"/>
            <a:chExt cx="1978" cy="1968"/>
          </a:xfrm>
        </p:grpSpPr>
        <p:sp>
          <p:nvSpPr>
            <p:cNvPr id="37895" name="Line 77"/>
            <p:cNvSpPr>
              <a:spLocks noChangeShapeType="1"/>
            </p:cNvSpPr>
            <p:nvPr/>
          </p:nvSpPr>
          <p:spPr bwMode="auto">
            <a:xfrm flipH="1">
              <a:off x="1488" y="1200"/>
              <a:ext cx="528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896" name="Line 78"/>
            <p:cNvSpPr>
              <a:spLocks noChangeShapeType="1"/>
            </p:cNvSpPr>
            <p:nvPr/>
          </p:nvSpPr>
          <p:spPr bwMode="auto">
            <a:xfrm>
              <a:off x="1488" y="1440"/>
              <a:ext cx="192" cy="86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897" name="Line 79"/>
            <p:cNvSpPr>
              <a:spLocks noChangeShapeType="1"/>
            </p:cNvSpPr>
            <p:nvPr/>
          </p:nvSpPr>
          <p:spPr bwMode="auto">
            <a:xfrm flipH="1" flipV="1">
              <a:off x="1296" y="1728"/>
              <a:ext cx="384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898" name="Text Box 80"/>
            <p:cNvSpPr txBox="1">
              <a:spLocks noChangeArrowheads="1"/>
            </p:cNvSpPr>
            <p:nvPr/>
          </p:nvSpPr>
          <p:spPr bwMode="auto">
            <a:xfrm>
              <a:off x="1200" y="1344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L9</a:t>
              </a:r>
            </a:p>
          </p:txBody>
        </p:sp>
        <p:sp>
          <p:nvSpPr>
            <p:cNvPr id="37899" name="Text Box 81"/>
            <p:cNvSpPr txBox="1">
              <a:spLocks noChangeArrowheads="1"/>
            </p:cNvSpPr>
            <p:nvPr/>
          </p:nvSpPr>
          <p:spPr bwMode="auto">
            <a:xfrm>
              <a:off x="1008" y="1632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L8</a:t>
              </a:r>
            </a:p>
          </p:txBody>
        </p:sp>
        <p:sp>
          <p:nvSpPr>
            <p:cNvPr id="37900" name="Text Box 82"/>
            <p:cNvSpPr txBox="1">
              <a:spLocks noChangeArrowheads="1"/>
            </p:cNvSpPr>
            <p:nvPr/>
          </p:nvSpPr>
          <p:spPr bwMode="auto">
            <a:xfrm>
              <a:off x="1104" y="2064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L7</a:t>
              </a:r>
            </a:p>
          </p:txBody>
        </p:sp>
        <p:sp>
          <p:nvSpPr>
            <p:cNvPr id="37901" name="Text Box 83"/>
            <p:cNvSpPr txBox="1">
              <a:spLocks noChangeArrowheads="1"/>
            </p:cNvSpPr>
            <p:nvPr/>
          </p:nvSpPr>
          <p:spPr bwMode="auto">
            <a:xfrm>
              <a:off x="1536" y="2304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L6</a:t>
              </a:r>
            </a:p>
          </p:txBody>
        </p:sp>
        <p:sp>
          <p:nvSpPr>
            <p:cNvPr id="37902" name="Text Box 84"/>
            <p:cNvSpPr txBox="1">
              <a:spLocks noChangeArrowheads="1"/>
            </p:cNvSpPr>
            <p:nvPr/>
          </p:nvSpPr>
          <p:spPr bwMode="auto">
            <a:xfrm>
              <a:off x="1968" y="2448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L5</a:t>
              </a:r>
            </a:p>
          </p:txBody>
        </p:sp>
        <p:sp>
          <p:nvSpPr>
            <p:cNvPr id="37903" name="Text Box 85"/>
            <p:cNvSpPr txBox="1">
              <a:spLocks noChangeArrowheads="1"/>
            </p:cNvSpPr>
            <p:nvPr/>
          </p:nvSpPr>
          <p:spPr bwMode="auto">
            <a:xfrm>
              <a:off x="2544" y="2160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L4</a:t>
              </a:r>
            </a:p>
          </p:txBody>
        </p:sp>
        <p:sp>
          <p:nvSpPr>
            <p:cNvPr id="37904" name="Text Box 86"/>
            <p:cNvSpPr txBox="1">
              <a:spLocks noChangeArrowheads="1"/>
            </p:cNvSpPr>
            <p:nvPr/>
          </p:nvSpPr>
          <p:spPr bwMode="auto">
            <a:xfrm>
              <a:off x="2688" y="1728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L3</a:t>
              </a:r>
            </a:p>
          </p:txBody>
        </p:sp>
        <p:sp>
          <p:nvSpPr>
            <p:cNvPr id="37905" name="Text Box 87"/>
            <p:cNvSpPr txBox="1">
              <a:spLocks noChangeArrowheads="1"/>
            </p:cNvSpPr>
            <p:nvPr/>
          </p:nvSpPr>
          <p:spPr bwMode="auto">
            <a:xfrm>
              <a:off x="2496" y="1104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L2</a:t>
              </a:r>
            </a:p>
          </p:txBody>
        </p:sp>
        <p:sp>
          <p:nvSpPr>
            <p:cNvPr id="37906" name="Text Box 88"/>
            <p:cNvSpPr txBox="1">
              <a:spLocks noChangeArrowheads="1"/>
            </p:cNvSpPr>
            <p:nvPr/>
          </p:nvSpPr>
          <p:spPr bwMode="auto">
            <a:xfrm>
              <a:off x="1920" y="960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L1</a:t>
              </a:r>
            </a:p>
          </p:txBody>
        </p:sp>
        <p:sp>
          <p:nvSpPr>
            <p:cNvPr id="37907" name="Line 89"/>
            <p:cNvSpPr>
              <a:spLocks noChangeShapeType="1"/>
            </p:cNvSpPr>
            <p:nvPr/>
          </p:nvSpPr>
          <p:spPr bwMode="auto">
            <a:xfrm flipH="1">
              <a:off x="1296" y="1200"/>
              <a:ext cx="720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08" name="Line 90"/>
            <p:cNvSpPr>
              <a:spLocks noChangeShapeType="1"/>
            </p:cNvSpPr>
            <p:nvPr/>
          </p:nvSpPr>
          <p:spPr bwMode="auto">
            <a:xfrm flipH="1">
              <a:off x="1296" y="1200"/>
              <a:ext cx="720" cy="86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09" name="Line 91"/>
            <p:cNvSpPr>
              <a:spLocks noChangeShapeType="1"/>
            </p:cNvSpPr>
            <p:nvPr/>
          </p:nvSpPr>
          <p:spPr bwMode="auto">
            <a:xfrm>
              <a:off x="2016" y="1200"/>
              <a:ext cx="576" cy="96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10" name="Line 92"/>
            <p:cNvSpPr>
              <a:spLocks noChangeShapeType="1"/>
            </p:cNvSpPr>
            <p:nvPr/>
          </p:nvSpPr>
          <p:spPr bwMode="auto">
            <a:xfrm flipV="1">
              <a:off x="1488" y="1296"/>
              <a:ext cx="1056" cy="14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11" name="Line 93"/>
            <p:cNvSpPr>
              <a:spLocks noChangeShapeType="1"/>
            </p:cNvSpPr>
            <p:nvPr/>
          </p:nvSpPr>
          <p:spPr bwMode="auto">
            <a:xfrm flipH="1">
              <a:off x="1296" y="1296"/>
              <a:ext cx="1248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12" name="Line 94"/>
            <p:cNvSpPr>
              <a:spLocks noChangeShapeType="1"/>
            </p:cNvSpPr>
            <p:nvPr/>
          </p:nvSpPr>
          <p:spPr bwMode="auto">
            <a:xfrm flipH="1">
              <a:off x="1680" y="1296"/>
              <a:ext cx="864" cy="10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13" name="Line 95"/>
            <p:cNvSpPr>
              <a:spLocks noChangeShapeType="1"/>
            </p:cNvSpPr>
            <p:nvPr/>
          </p:nvSpPr>
          <p:spPr bwMode="auto">
            <a:xfrm>
              <a:off x="2544" y="1296"/>
              <a:ext cx="48" cy="8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14" name="Line 96"/>
            <p:cNvSpPr>
              <a:spLocks noChangeShapeType="1"/>
            </p:cNvSpPr>
            <p:nvPr/>
          </p:nvSpPr>
          <p:spPr bwMode="auto">
            <a:xfrm>
              <a:off x="1488" y="1440"/>
              <a:ext cx="1200" cy="38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15" name="Line 97"/>
            <p:cNvSpPr>
              <a:spLocks noChangeShapeType="1"/>
            </p:cNvSpPr>
            <p:nvPr/>
          </p:nvSpPr>
          <p:spPr bwMode="auto">
            <a:xfrm flipH="1">
              <a:off x="1680" y="1824"/>
              <a:ext cx="1008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16" name="Line 98"/>
            <p:cNvSpPr>
              <a:spLocks noChangeShapeType="1"/>
            </p:cNvSpPr>
            <p:nvPr/>
          </p:nvSpPr>
          <p:spPr bwMode="auto">
            <a:xfrm>
              <a:off x="1296" y="1728"/>
              <a:ext cx="1296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17" name="Line 99"/>
            <p:cNvSpPr>
              <a:spLocks noChangeShapeType="1"/>
            </p:cNvSpPr>
            <p:nvPr/>
          </p:nvSpPr>
          <p:spPr bwMode="auto">
            <a:xfrm>
              <a:off x="1296" y="2064"/>
              <a:ext cx="1296" cy="9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18" name="Line 100"/>
            <p:cNvSpPr>
              <a:spLocks noChangeShapeType="1"/>
            </p:cNvSpPr>
            <p:nvPr/>
          </p:nvSpPr>
          <p:spPr bwMode="auto">
            <a:xfrm flipH="1">
              <a:off x="1680" y="2160"/>
              <a:ext cx="912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19" name="Line 101"/>
            <p:cNvSpPr>
              <a:spLocks noChangeShapeType="1"/>
            </p:cNvSpPr>
            <p:nvPr/>
          </p:nvSpPr>
          <p:spPr bwMode="auto">
            <a:xfrm flipH="1">
              <a:off x="2160" y="1296"/>
              <a:ext cx="384" cy="115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20" name="Line 102"/>
            <p:cNvSpPr>
              <a:spLocks noChangeShapeType="1"/>
            </p:cNvSpPr>
            <p:nvPr/>
          </p:nvSpPr>
          <p:spPr bwMode="auto">
            <a:xfrm>
              <a:off x="1296" y="1728"/>
              <a:ext cx="864" cy="72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921" name="Text Box 103"/>
            <p:cNvSpPr txBox="1">
              <a:spLocks noChangeArrowheads="1"/>
            </p:cNvSpPr>
            <p:nvPr/>
          </p:nvSpPr>
          <p:spPr bwMode="auto">
            <a:xfrm>
              <a:off x="1891" y="2695"/>
              <a:ext cx="44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8" grpId="0"/>
      <p:bldP spid="95137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A26527F-6815-4D1B-8D8E-85D0D0890A0D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35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2322" name="Text Box 2"/>
          <p:cNvSpPr txBox="1">
            <a:spLocks noChangeArrowheads="1"/>
          </p:cNvSpPr>
          <p:nvPr/>
        </p:nvSpPr>
        <p:spPr bwMode="auto">
          <a:xfrm>
            <a:off x="434975" y="102235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另一方面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通过尝试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种色实现了正常点着色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2351" name="Text Box 31"/>
          <p:cNvSpPr txBox="1">
            <a:spLocks noChangeArrowheads="1"/>
          </p:cNvSpPr>
          <p:nvPr/>
        </p:nvSpPr>
        <p:spPr bwMode="auto">
          <a:xfrm>
            <a:off x="434975" y="5116513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最小相位为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4. 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8918" name="Group 3"/>
          <p:cNvGrpSpPr>
            <a:grpSpLocks/>
          </p:cNvGrpSpPr>
          <p:nvPr/>
        </p:nvGrpSpPr>
        <p:grpSpPr bwMode="auto">
          <a:xfrm>
            <a:off x="2692400" y="1803400"/>
            <a:ext cx="3216275" cy="3190875"/>
            <a:chOff x="976" y="958"/>
            <a:chExt cx="2026" cy="2010"/>
          </a:xfrm>
        </p:grpSpPr>
        <p:sp>
          <p:nvSpPr>
            <p:cNvPr id="38928" name="Line 4"/>
            <p:cNvSpPr>
              <a:spLocks noChangeShapeType="1"/>
            </p:cNvSpPr>
            <p:nvPr/>
          </p:nvSpPr>
          <p:spPr bwMode="auto">
            <a:xfrm flipH="1">
              <a:off x="1488" y="1200"/>
              <a:ext cx="528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929" name="Line 5"/>
            <p:cNvSpPr>
              <a:spLocks noChangeShapeType="1"/>
            </p:cNvSpPr>
            <p:nvPr/>
          </p:nvSpPr>
          <p:spPr bwMode="auto">
            <a:xfrm>
              <a:off x="1488" y="1440"/>
              <a:ext cx="192" cy="86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930" name="Line 6"/>
            <p:cNvSpPr>
              <a:spLocks noChangeShapeType="1"/>
            </p:cNvSpPr>
            <p:nvPr/>
          </p:nvSpPr>
          <p:spPr bwMode="auto">
            <a:xfrm flipH="1" flipV="1">
              <a:off x="1296" y="1728"/>
              <a:ext cx="384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931" name="Text Box 7"/>
            <p:cNvSpPr txBox="1">
              <a:spLocks noChangeArrowheads="1"/>
            </p:cNvSpPr>
            <p:nvPr/>
          </p:nvSpPr>
          <p:spPr bwMode="auto">
            <a:xfrm>
              <a:off x="1154" y="1311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L9</a:t>
              </a:r>
            </a:p>
          </p:txBody>
        </p:sp>
        <p:sp>
          <p:nvSpPr>
            <p:cNvPr id="38932" name="Text Box 8"/>
            <p:cNvSpPr txBox="1">
              <a:spLocks noChangeArrowheads="1"/>
            </p:cNvSpPr>
            <p:nvPr/>
          </p:nvSpPr>
          <p:spPr bwMode="auto">
            <a:xfrm>
              <a:off x="976" y="1633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L8</a:t>
              </a:r>
            </a:p>
          </p:txBody>
        </p:sp>
        <p:sp>
          <p:nvSpPr>
            <p:cNvPr id="38933" name="Text Box 9"/>
            <p:cNvSpPr txBox="1">
              <a:spLocks noChangeArrowheads="1"/>
            </p:cNvSpPr>
            <p:nvPr/>
          </p:nvSpPr>
          <p:spPr bwMode="auto">
            <a:xfrm>
              <a:off x="1099" y="2105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L7</a:t>
              </a:r>
            </a:p>
          </p:txBody>
        </p:sp>
        <p:sp>
          <p:nvSpPr>
            <p:cNvPr id="38934" name="Text Box 10"/>
            <p:cNvSpPr txBox="1">
              <a:spLocks noChangeArrowheads="1"/>
            </p:cNvSpPr>
            <p:nvPr/>
          </p:nvSpPr>
          <p:spPr bwMode="auto">
            <a:xfrm>
              <a:off x="1536" y="2304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L6</a:t>
              </a:r>
            </a:p>
          </p:txBody>
        </p:sp>
        <p:sp>
          <p:nvSpPr>
            <p:cNvPr id="38935" name="Text Box 11"/>
            <p:cNvSpPr txBox="1">
              <a:spLocks noChangeArrowheads="1"/>
            </p:cNvSpPr>
            <p:nvPr/>
          </p:nvSpPr>
          <p:spPr bwMode="auto">
            <a:xfrm>
              <a:off x="1987" y="2455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L5</a:t>
              </a:r>
            </a:p>
          </p:txBody>
        </p:sp>
        <p:sp>
          <p:nvSpPr>
            <p:cNvPr id="38936" name="Text Box 12"/>
            <p:cNvSpPr txBox="1">
              <a:spLocks noChangeArrowheads="1"/>
            </p:cNvSpPr>
            <p:nvPr/>
          </p:nvSpPr>
          <p:spPr bwMode="auto">
            <a:xfrm>
              <a:off x="2544" y="2160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L4</a:t>
              </a:r>
            </a:p>
          </p:txBody>
        </p:sp>
        <p:sp>
          <p:nvSpPr>
            <p:cNvPr id="38937" name="Text Box 13"/>
            <p:cNvSpPr txBox="1">
              <a:spLocks noChangeArrowheads="1"/>
            </p:cNvSpPr>
            <p:nvPr/>
          </p:nvSpPr>
          <p:spPr bwMode="auto">
            <a:xfrm>
              <a:off x="2704" y="1717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L3</a:t>
              </a:r>
            </a:p>
          </p:txBody>
        </p:sp>
        <p:sp>
          <p:nvSpPr>
            <p:cNvPr id="38938" name="Text Box 14"/>
            <p:cNvSpPr txBox="1">
              <a:spLocks noChangeArrowheads="1"/>
            </p:cNvSpPr>
            <p:nvPr/>
          </p:nvSpPr>
          <p:spPr bwMode="auto">
            <a:xfrm>
              <a:off x="2507" y="1070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L2</a:t>
              </a:r>
            </a:p>
          </p:txBody>
        </p:sp>
        <p:sp>
          <p:nvSpPr>
            <p:cNvPr id="38939" name="Text Box 15"/>
            <p:cNvSpPr txBox="1">
              <a:spLocks noChangeArrowheads="1"/>
            </p:cNvSpPr>
            <p:nvPr/>
          </p:nvSpPr>
          <p:spPr bwMode="auto">
            <a:xfrm>
              <a:off x="1893" y="958"/>
              <a:ext cx="298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L1</a:t>
              </a:r>
            </a:p>
          </p:txBody>
        </p:sp>
        <p:sp>
          <p:nvSpPr>
            <p:cNvPr id="38940" name="Line 16"/>
            <p:cNvSpPr>
              <a:spLocks noChangeShapeType="1"/>
            </p:cNvSpPr>
            <p:nvPr/>
          </p:nvSpPr>
          <p:spPr bwMode="auto">
            <a:xfrm flipH="1">
              <a:off x="1296" y="1200"/>
              <a:ext cx="720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941" name="Line 17"/>
            <p:cNvSpPr>
              <a:spLocks noChangeShapeType="1"/>
            </p:cNvSpPr>
            <p:nvPr/>
          </p:nvSpPr>
          <p:spPr bwMode="auto">
            <a:xfrm flipH="1">
              <a:off x="1296" y="1200"/>
              <a:ext cx="720" cy="86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942" name="Line 18"/>
            <p:cNvSpPr>
              <a:spLocks noChangeShapeType="1"/>
            </p:cNvSpPr>
            <p:nvPr/>
          </p:nvSpPr>
          <p:spPr bwMode="auto">
            <a:xfrm>
              <a:off x="2016" y="1200"/>
              <a:ext cx="576" cy="96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943" name="Line 19"/>
            <p:cNvSpPr>
              <a:spLocks noChangeShapeType="1"/>
            </p:cNvSpPr>
            <p:nvPr/>
          </p:nvSpPr>
          <p:spPr bwMode="auto">
            <a:xfrm flipV="1">
              <a:off x="1488" y="1296"/>
              <a:ext cx="1056" cy="14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944" name="Line 20"/>
            <p:cNvSpPr>
              <a:spLocks noChangeShapeType="1"/>
            </p:cNvSpPr>
            <p:nvPr/>
          </p:nvSpPr>
          <p:spPr bwMode="auto">
            <a:xfrm flipH="1">
              <a:off x="1296" y="1296"/>
              <a:ext cx="1248" cy="43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945" name="Line 21"/>
            <p:cNvSpPr>
              <a:spLocks noChangeShapeType="1"/>
            </p:cNvSpPr>
            <p:nvPr/>
          </p:nvSpPr>
          <p:spPr bwMode="auto">
            <a:xfrm flipH="1">
              <a:off x="1680" y="1296"/>
              <a:ext cx="864" cy="100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946" name="Line 22"/>
            <p:cNvSpPr>
              <a:spLocks noChangeShapeType="1"/>
            </p:cNvSpPr>
            <p:nvPr/>
          </p:nvSpPr>
          <p:spPr bwMode="auto">
            <a:xfrm>
              <a:off x="2544" y="1296"/>
              <a:ext cx="48" cy="86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947" name="Line 23"/>
            <p:cNvSpPr>
              <a:spLocks noChangeShapeType="1"/>
            </p:cNvSpPr>
            <p:nvPr/>
          </p:nvSpPr>
          <p:spPr bwMode="auto">
            <a:xfrm>
              <a:off x="1488" y="1440"/>
              <a:ext cx="1200" cy="38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948" name="Line 24"/>
            <p:cNvSpPr>
              <a:spLocks noChangeShapeType="1"/>
            </p:cNvSpPr>
            <p:nvPr/>
          </p:nvSpPr>
          <p:spPr bwMode="auto">
            <a:xfrm flipH="1">
              <a:off x="1680" y="1824"/>
              <a:ext cx="1008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949" name="Line 25"/>
            <p:cNvSpPr>
              <a:spLocks noChangeShapeType="1"/>
            </p:cNvSpPr>
            <p:nvPr/>
          </p:nvSpPr>
          <p:spPr bwMode="auto">
            <a:xfrm>
              <a:off x="1296" y="1728"/>
              <a:ext cx="1296" cy="43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950" name="Line 26"/>
            <p:cNvSpPr>
              <a:spLocks noChangeShapeType="1"/>
            </p:cNvSpPr>
            <p:nvPr/>
          </p:nvSpPr>
          <p:spPr bwMode="auto">
            <a:xfrm>
              <a:off x="1296" y="2064"/>
              <a:ext cx="1296" cy="9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951" name="Line 27"/>
            <p:cNvSpPr>
              <a:spLocks noChangeShapeType="1"/>
            </p:cNvSpPr>
            <p:nvPr/>
          </p:nvSpPr>
          <p:spPr bwMode="auto">
            <a:xfrm flipH="1">
              <a:off x="1680" y="2160"/>
              <a:ext cx="912" cy="14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952" name="Line 28"/>
            <p:cNvSpPr>
              <a:spLocks noChangeShapeType="1"/>
            </p:cNvSpPr>
            <p:nvPr/>
          </p:nvSpPr>
          <p:spPr bwMode="auto">
            <a:xfrm flipH="1">
              <a:off x="2160" y="1296"/>
              <a:ext cx="384" cy="115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953" name="Line 29"/>
            <p:cNvSpPr>
              <a:spLocks noChangeShapeType="1"/>
            </p:cNvSpPr>
            <p:nvPr/>
          </p:nvSpPr>
          <p:spPr bwMode="auto">
            <a:xfrm>
              <a:off x="1296" y="1728"/>
              <a:ext cx="864" cy="72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954" name="Text Box 30"/>
            <p:cNvSpPr txBox="1">
              <a:spLocks noChangeArrowheads="1"/>
            </p:cNvSpPr>
            <p:nvPr/>
          </p:nvSpPr>
          <p:spPr bwMode="auto">
            <a:xfrm>
              <a:off x="1834" y="2735"/>
              <a:ext cx="44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</p:grp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5122863" y="2274888"/>
            <a:ext cx="130175" cy="130175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椭圆 43"/>
          <p:cNvSpPr>
            <a:spLocks noChangeArrowheads="1"/>
          </p:cNvSpPr>
          <p:nvPr/>
        </p:nvSpPr>
        <p:spPr bwMode="auto">
          <a:xfrm>
            <a:off x="5351463" y="3108325"/>
            <a:ext cx="130175" cy="130175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椭圆 44"/>
          <p:cNvSpPr>
            <a:spLocks noChangeArrowheads="1"/>
          </p:cNvSpPr>
          <p:nvPr/>
        </p:nvSpPr>
        <p:spPr bwMode="auto">
          <a:xfrm>
            <a:off x="3448050" y="2489200"/>
            <a:ext cx="130175" cy="130175"/>
          </a:xfrm>
          <a:prstGeom prst="ellipse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" name="椭圆 45"/>
          <p:cNvSpPr>
            <a:spLocks noChangeArrowheads="1"/>
          </p:cNvSpPr>
          <p:nvPr/>
        </p:nvSpPr>
        <p:spPr bwMode="auto">
          <a:xfrm>
            <a:off x="3130550" y="2957513"/>
            <a:ext cx="130175" cy="130175"/>
          </a:xfrm>
          <a:prstGeom prst="ellipse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" name="椭圆 46"/>
          <p:cNvSpPr>
            <a:spLocks noChangeArrowheads="1"/>
          </p:cNvSpPr>
          <p:nvPr/>
        </p:nvSpPr>
        <p:spPr bwMode="auto">
          <a:xfrm>
            <a:off x="3146425" y="3505200"/>
            <a:ext cx="130175" cy="130175"/>
          </a:xfrm>
          <a:prstGeom prst="ellipse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" name="椭圆 47"/>
          <p:cNvSpPr>
            <a:spLocks noChangeArrowheads="1"/>
          </p:cNvSpPr>
          <p:nvPr/>
        </p:nvSpPr>
        <p:spPr bwMode="auto">
          <a:xfrm>
            <a:off x="3752850" y="3878263"/>
            <a:ext cx="130175" cy="128587"/>
          </a:xfrm>
          <a:prstGeom prst="ellipse">
            <a:avLst/>
          </a:prstGeom>
          <a:solidFill>
            <a:srgbClr val="00B0F0"/>
          </a:soli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" name="椭圆 48"/>
          <p:cNvSpPr>
            <a:spLocks noChangeArrowheads="1"/>
          </p:cNvSpPr>
          <p:nvPr/>
        </p:nvSpPr>
        <p:spPr bwMode="auto">
          <a:xfrm>
            <a:off x="4262438" y="2125663"/>
            <a:ext cx="130175" cy="130175"/>
          </a:xfrm>
          <a:prstGeom prst="ellipse">
            <a:avLst/>
          </a:prstGeom>
          <a:solidFill>
            <a:srgbClr val="00B0F0"/>
          </a:soli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" name="椭圆 49"/>
          <p:cNvSpPr>
            <a:spLocks noChangeArrowheads="1"/>
          </p:cNvSpPr>
          <p:nvPr/>
        </p:nvSpPr>
        <p:spPr bwMode="auto">
          <a:xfrm>
            <a:off x="5192713" y="3646488"/>
            <a:ext cx="130175" cy="130175"/>
          </a:xfrm>
          <a:prstGeom prst="ellipse">
            <a:avLst/>
          </a:prstGeom>
          <a:solidFill>
            <a:srgbClr val="10203A"/>
          </a:solidFill>
          <a:ln w="9525" algn="ctr">
            <a:solidFill>
              <a:srgbClr val="10203A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" name="椭圆 50"/>
          <p:cNvSpPr>
            <a:spLocks noChangeArrowheads="1"/>
          </p:cNvSpPr>
          <p:nvPr/>
        </p:nvSpPr>
        <p:spPr bwMode="auto">
          <a:xfrm>
            <a:off x="4506913" y="4121150"/>
            <a:ext cx="130175" cy="130175"/>
          </a:xfrm>
          <a:prstGeom prst="ellipse">
            <a:avLst/>
          </a:prstGeom>
          <a:solidFill>
            <a:srgbClr val="10203A"/>
          </a:solidFill>
          <a:ln w="9525" algn="ctr">
            <a:solidFill>
              <a:srgbClr val="10203A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2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2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2" grpId="0"/>
      <p:bldP spid="952351" grpId="0"/>
      <p:bldP spid="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FDCD52A-F5E3-4AEE-9BE8-D758A8CF1B59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36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963" name="Rectangle 8"/>
          <p:cNvSpPr>
            <a:spLocks noChangeArrowheads="1"/>
          </p:cNvSpPr>
          <p:nvPr/>
        </p:nvSpPr>
        <p:spPr bwMode="auto">
          <a:xfrm>
            <a:off x="381000" y="1733550"/>
            <a:ext cx="7696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FF66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400">
                <a:solidFill>
                  <a:srgbClr val="FF6600"/>
                </a:solidFill>
                <a:latin typeface="宋体" panose="02010600030101010101" pitchFamily="2" charset="-122"/>
              </a:rPr>
              <a:t>作业</a:t>
            </a:r>
            <a:endParaRPr lang="zh-CN" altLang="el-GR" sz="4400">
              <a:solidFill>
                <a:srgbClr val="FF6600"/>
              </a:solidFill>
              <a:latin typeface="宋体" panose="02010600030101010101" pitchFamily="2" charset="-122"/>
            </a:endParaRPr>
          </a:p>
        </p:txBody>
      </p:sp>
      <p:sp>
        <p:nvSpPr>
          <p:cNvPr id="39940" name="Rectangle 9"/>
          <p:cNvSpPr>
            <a:spLocks noChangeArrowheads="1"/>
          </p:cNvSpPr>
          <p:nvPr/>
        </p:nvSpPr>
        <p:spPr bwMode="auto">
          <a:xfrm>
            <a:off x="381000" y="28194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P187---190    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习题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7 : 7,  9</a:t>
            </a:r>
            <a:endParaRPr lang="zh-CN" altLang="en-US" sz="28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28A959C-B851-4E4F-B971-06005B6E1A52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37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2362200" y="2286000"/>
            <a:ext cx="4800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0">
                <a:solidFill>
                  <a:srgbClr val="810080"/>
                </a:solidFill>
              </a:rPr>
              <a:t>Thank     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6D5B5F7-F17D-45FE-ADF3-09E8BA83ECAC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4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7512" name="Text Box 8"/>
          <p:cNvSpPr txBox="1">
            <a:spLocks noChangeArrowheads="1"/>
          </p:cNvSpPr>
          <p:nvPr/>
        </p:nvSpPr>
        <p:spPr bwMode="auto">
          <a:xfrm>
            <a:off x="381000" y="966132"/>
            <a:ext cx="8305800" cy="830262"/>
          </a:xfrm>
          <a:prstGeom prst="rect">
            <a:avLst/>
          </a:prstGeom>
          <a:solidFill>
            <a:srgbClr val="406385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    </a:t>
            </a:r>
            <a:r>
              <a:rPr lang="zh-CN" altLang="en-US" dirty="0" smtClean="0"/>
              <a:t>把</a:t>
            </a:r>
            <a:r>
              <a:rPr lang="zh-CN" altLang="en-US" dirty="0"/>
              <a:t>课程模型为图</a:t>
            </a:r>
            <a:r>
              <a:rPr lang="en-US" altLang="zh-CN" dirty="0"/>
              <a:t>G</a:t>
            </a:r>
            <a:r>
              <a:rPr lang="zh-CN" altLang="en-US" dirty="0"/>
              <a:t>的顶点</a:t>
            </a:r>
            <a:r>
              <a:rPr lang="en-US" altLang="zh-CN" dirty="0"/>
              <a:t>, </a:t>
            </a:r>
            <a:r>
              <a:rPr lang="zh-CN" altLang="en-US" dirty="0"/>
              <a:t>两顶点连线当且仅当有某个学生同时选了这两门课程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grpSp>
        <p:nvGrpSpPr>
          <p:cNvPr id="917531" name="Group 27"/>
          <p:cNvGrpSpPr>
            <a:grpSpLocks/>
          </p:cNvGrpSpPr>
          <p:nvPr/>
        </p:nvGrpSpPr>
        <p:grpSpPr bwMode="auto">
          <a:xfrm>
            <a:off x="685800" y="3224158"/>
            <a:ext cx="3063875" cy="3097213"/>
            <a:chOff x="1248" y="1265"/>
            <a:chExt cx="1930" cy="1951"/>
          </a:xfrm>
        </p:grpSpPr>
        <p:grpSp>
          <p:nvGrpSpPr>
            <p:cNvPr id="7173" name="Group 19"/>
            <p:cNvGrpSpPr>
              <a:grpSpLocks/>
            </p:cNvGrpSpPr>
            <p:nvPr/>
          </p:nvGrpSpPr>
          <p:grpSpPr bwMode="auto">
            <a:xfrm>
              <a:off x="1584" y="1488"/>
              <a:ext cx="1200" cy="1200"/>
              <a:chOff x="1536" y="1536"/>
              <a:chExt cx="1200" cy="1200"/>
            </a:xfrm>
          </p:grpSpPr>
          <p:sp>
            <p:nvSpPr>
              <p:cNvPr id="8206" name="Line 9"/>
              <p:cNvSpPr>
                <a:spLocks noChangeShapeType="1"/>
              </p:cNvSpPr>
              <p:nvPr/>
            </p:nvSpPr>
            <p:spPr bwMode="auto">
              <a:xfrm flipH="1">
                <a:off x="1536" y="1536"/>
                <a:ext cx="528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07" name="Line 10"/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672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08" name="Line 11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48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09" name="Line 12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0" name="Line 13"/>
              <p:cNvSpPr>
                <a:spLocks noChangeShapeType="1"/>
              </p:cNvSpPr>
              <p:nvPr/>
            </p:nvSpPr>
            <p:spPr bwMode="auto">
              <a:xfrm>
                <a:off x="1584" y="2544"/>
                <a:ext cx="528" cy="1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1" name="Line 14"/>
              <p:cNvSpPr>
                <a:spLocks noChangeShapeType="1"/>
              </p:cNvSpPr>
              <p:nvPr/>
            </p:nvSpPr>
            <p:spPr bwMode="auto">
              <a:xfrm flipH="1">
                <a:off x="2112" y="2496"/>
                <a:ext cx="624" cy="2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2" name="Line 15"/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672" cy="96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3" name="Line 16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120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4" name="Line 17"/>
              <p:cNvSpPr>
                <a:spLocks noChangeShapeType="1"/>
              </p:cNvSpPr>
              <p:nvPr/>
            </p:nvSpPr>
            <p:spPr bwMode="auto">
              <a:xfrm flipV="1">
                <a:off x="1584" y="2496"/>
                <a:ext cx="1152" cy="4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15" name="Line 18"/>
              <p:cNvSpPr>
                <a:spLocks noChangeShapeType="1"/>
              </p:cNvSpPr>
              <p:nvPr/>
            </p:nvSpPr>
            <p:spPr bwMode="auto">
              <a:xfrm flipH="1">
                <a:off x="2112" y="2016"/>
                <a:ext cx="624" cy="72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8199" name="Text Box 20"/>
            <p:cNvSpPr txBox="1">
              <a:spLocks noChangeArrowheads="1"/>
            </p:cNvSpPr>
            <p:nvPr/>
          </p:nvSpPr>
          <p:spPr bwMode="auto">
            <a:xfrm>
              <a:off x="1939" y="1265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GT</a:t>
              </a:r>
            </a:p>
          </p:txBody>
        </p:sp>
        <p:sp>
          <p:nvSpPr>
            <p:cNvPr id="8200" name="Text Box 21"/>
            <p:cNvSpPr txBox="1">
              <a:spLocks noChangeArrowheads="1"/>
            </p:cNvSpPr>
            <p:nvPr/>
          </p:nvSpPr>
          <p:spPr bwMode="auto">
            <a:xfrm>
              <a:off x="1248" y="1824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MA</a:t>
              </a:r>
            </a:p>
          </p:txBody>
        </p:sp>
        <p:sp>
          <p:nvSpPr>
            <p:cNvPr id="8201" name="Text Box 22"/>
            <p:cNvSpPr txBox="1">
              <a:spLocks noChangeArrowheads="1"/>
            </p:cNvSpPr>
            <p:nvPr/>
          </p:nvSpPr>
          <p:spPr bwMode="auto">
            <a:xfrm>
              <a:off x="1382" y="240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  <p:sp>
          <p:nvSpPr>
            <p:cNvPr id="8202" name="Text Box 23"/>
            <p:cNvSpPr txBox="1">
              <a:spLocks noChangeArrowheads="1"/>
            </p:cNvSpPr>
            <p:nvPr/>
          </p:nvSpPr>
          <p:spPr bwMode="auto">
            <a:xfrm>
              <a:off x="2011" y="2715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AC</a:t>
              </a:r>
            </a:p>
          </p:txBody>
        </p:sp>
        <p:sp>
          <p:nvSpPr>
            <p:cNvPr id="8203" name="Text Box 24"/>
            <p:cNvSpPr txBox="1">
              <a:spLocks noChangeArrowheads="1"/>
            </p:cNvSpPr>
            <p:nvPr/>
          </p:nvSpPr>
          <p:spPr bwMode="auto">
            <a:xfrm>
              <a:off x="2784" y="2400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LA</a:t>
              </a:r>
            </a:p>
          </p:txBody>
        </p:sp>
        <p:sp>
          <p:nvSpPr>
            <p:cNvPr id="8204" name="Text Box 25"/>
            <p:cNvSpPr txBox="1">
              <a:spLocks noChangeArrowheads="1"/>
            </p:cNvSpPr>
            <p:nvPr/>
          </p:nvSpPr>
          <p:spPr bwMode="auto">
            <a:xfrm>
              <a:off x="2784" y="1824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S</a:t>
              </a:r>
            </a:p>
          </p:txBody>
        </p:sp>
        <p:sp>
          <p:nvSpPr>
            <p:cNvPr id="8205" name="Text Box 26"/>
            <p:cNvSpPr txBox="1">
              <a:spLocks noChangeArrowheads="1"/>
            </p:cNvSpPr>
            <p:nvPr/>
          </p:nvSpPr>
          <p:spPr bwMode="auto">
            <a:xfrm>
              <a:off x="1843" y="2983"/>
              <a:ext cx="90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选课状态图</a:t>
              </a:r>
            </a:p>
          </p:txBody>
        </p:sp>
      </p:grp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381000" y="1841884"/>
            <a:ext cx="8305800" cy="830263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    </a:t>
            </a:r>
            <a:r>
              <a:rPr lang="zh-CN" altLang="en-US" dirty="0" smtClean="0"/>
              <a:t>如果</a:t>
            </a:r>
            <a:r>
              <a:rPr lang="zh-CN" altLang="en-US" dirty="0"/>
              <a:t>我们用同一颜色</a:t>
            </a:r>
            <a:r>
              <a:rPr lang="zh-CN" altLang="en-US" dirty="0" smtClean="0"/>
              <a:t>给</a:t>
            </a:r>
            <a:r>
              <a:rPr lang="zh-CN" altLang="en-US" dirty="0">
                <a:solidFill>
                  <a:srgbClr val="FFFF00"/>
                </a:solidFill>
              </a:rPr>
              <a:t>冲突</a:t>
            </a:r>
            <a:r>
              <a:rPr lang="zh-CN" altLang="en-US" dirty="0" smtClean="0">
                <a:solidFill>
                  <a:srgbClr val="FFFF00"/>
                </a:solidFill>
              </a:rPr>
              <a:t>的</a:t>
            </a:r>
            <a:r>
              <a:rPr lang="zh-CN" altLang="en-US" dirty="0" smtClean="0"/>
              <a:t>课程所代表顶点染不同色</a:t>
            </a:r>
            <a:r>
              <a:rPr lang="en-US" altLang="zh-CN" dirty="0"/>
              <a:t>, </a:t>
            </a:r>
            <a:r>
              <a:rPr lang="zh-CN" altLang="en-US" dirty="0"/>
              <a:t>那么</a:t>
            </a:r>
            <a:r>
              <a:rPr lang="en-US" altLang="zh-CN" dirty="0"/>
              <a:t>, </a:t>
            </a:r>
            <a:r>
              <a:rPr lang="zh-CN" altLang="en-US" dirty="0"/>
              <a:t>问题转化为</a:t>
            </a:r>
            <a:r>
              <a:rPr lang="zh-CN" altLang="en-US" dirty="0" smtClean="0"/>
              <a:t>在图</a:t>
            </a:r>
            <a:r>
              <a:rPr lang="zh-CN" altLang="en-US" dirty="0"/>
              <a:t>中</a:t>
            </a:r>
            <a:r>
              <a:rPr lang="zh-CN" altLang="en-US" dirty="0" smtClean="0"/>
              <a:t>求所谓点</a:t>
            </a:r>
            <a:r>
              <a:rPr lang="zh-CN" altLang="en-US" dirty="0"/>
              <a:t>色数问题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5018087" y="3224158"/>
            <a:ext cx="2895600" cy="3238500"/>
            <a:chOff x="1248" y="1244"/>
            <a:chExt cx="1824" cy="2040"/>
          </a:xfrm>
        </p:grpSpPr>
        <p:grpSp>
          <p:nvGrpSpPr>
            <p:cNvPr id="26" name="Group 5"/>
            <p:cNvGrpSpPr>
              <a:grpSpLocks/>
            </p:cNvGrpSpPr>
            <p:nvPr/>
          </p:nvGrpSpPr>
          <p:grpSpPr bwMode="auto">
            <a:xfrm>
              <a:off x="1584" y="1488"/>
              <a:ext cx="1200" cy="1200"/>
              <a:chOff x="1536" y="1536"/>
              <a:chExt cx="1200" cy="1200"/>
            </a:xfrm>
          </p:grpSpPr>
          <p:sp>
            <p:nvSpPr>
              <p:cNvPr id="34" name="Line 6"/>
              <p:cNvSpPr>
                <a:spLocks noChangeShapeType="1"/>
              </p:cNvSpPr>
              <p:nvPr/>
            </p:nvSpPr>
            <p:spPr bwMode="auto">
              <a:xfrm flipH="1">
                <a:off x="1536" y="1536"/>
                <a:ext cx="528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672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6" name="Line 8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48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7" name="Line 9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8" name="Line 10"/>
              <p:cNvSpPr>
                <a:spLocks noChangeShapeType="1"/>
              </p:cNvSpPr>
              <p:nvPr/>
            </p:nvSpPr>
            <p:spPr bwMode="auto">
              <a:xfrm>
                <a:off x="1584" y="2544"/>
                <a:ext cx="528" cy="1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 flipH="1">
                <a:off x="2112" y="2496"/>
                <a:ext cx="624" cy="2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0" name="Line 12"/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672" cy="96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Line 13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120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2" name="Line 14"/>
              <p:cNvSpPr>
                <a:spLocks noChangeShapeType="1"/>
              </p:cNvSpPr>
              <p:nvPr/>
            </p:nvSpPr>
            <p:spPr bwMode="auto">
              <a:xfrm flipV="1">
                <a:off x="1584" y="2496"/>
                <a:ext cx="1152" cy="4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Line 15"/>
              <p:cNvSpPr>
                <a:spLocks noChangeShapeType="1"/>
              </p:cNvSpPr>
              <p:nvPr/>
            </p:nvSpPr>
            <p:spPr bwMode="auto">
              <a:xfrm flipH="1">
                <a:off x="2112" y="2016"/>
                <a:ext cx="624" cy="72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1968" y="1244"/>
              <a:ext cx="293" cy="1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GT</a:t>
              </a:r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>
              <a:off x="1248" y="1824"/>
              <a:ext cx="336" cy="194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MA</a:t>
              </a:r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1344" y="2448"/>
              <a:ext cx="288" cy="194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2013" y="2743"/>
              <a:ext cx="293" cy="1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AC</a:t>
              </a:r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2784" y="2400"/>
              <a:ext cx="288" cy="194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LA</a:t>
              </a: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2784" y="1824"/>
              <a:ext cx="240" cy="194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S</a:t>
              </a:r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1757" y="3051"/>
              <a:ext cx="91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选课状态图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7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1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68150F4-F645-4B9B-9D73-98B0E4BC381E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5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9554" name="Text Box 2"/>
          <p:cNvSpPr txBox="1">
            <a:spLocks noChangeArrowheads="1"/>
          </p:cNvSpPr>
          <p:nvPr/>
        </p:nvSpPr>
        <p:spPr bwMode="auto">
          <a:xfrm>
            <a:off x="304800" y="1009650"/>
            <a:ext cx="8382000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是一个图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的每个顶点着色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使得相邻顶点着不同颜色</a:t>
            </a:r>
            <a:r>
              <a:rPr lang="en-US" altLang="zh-CN" dirty="0" smtClean="0"/>
              <a:t>, </a:t>
            </a:r>
            <a:r>
              <a:rPr lang="zh-CN" altLang="en-US" dirty="0" smtClean="0"/>
              <a:t>称为对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正常点着色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proper coloring</a:t>
            </a:r>
            <a:r>
              <a:rPr lang="en-US" altLang="zh-CN" dirty="0" smtClean="0"/>
              <a:t>).</a:t>
            </a:r>
            <a:endParaRPr lang="zh-CN" altLang="en-US" dirty="0" smtClean="0"/>
          </a:p>
        </p:txBody>
      </p:sp>
      <p:sp>
        <p:nvSpPr>
          <p:cNvPr id="919574" name="Text Box 22"/>
          <p:cNvSpPr txBox="1">
            <a:spLocks noChangeArrowheads="1"/>
          </p:cNvSpPr>
          <p:nvPr/>
        </p:nvSpPr>
        <p:spPr bwMode="auto">
          <a:xfrm>
            <a:off x="304800" y="1919288"/>
            <a:ext cx="8382000" cy="828675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2 </a:t>
            </a:r>
            <a:r>
              <a:rPr lang="zh-CN" altLang="en-US" dirty="0" smtClean="0"/>
              <a:t>如果用</a:t>
            </a:r>
            <a:r>
              <a:rPr lang="en-US" altLang="zh-CN" dirty="0" smtClean="0"/>
              <a:t>k</a:t>
            </a:r>
            <a:r>
              <a:rPr lang="zh-CN" altLang="en-US" dirty="0" smtClean="0"/>
              <a:t>种颜色可以对</a:t>
            </a:r>
            <a:r>
              <a:rPr lang="en-US" altLang="zh-CN" dirty="0" smtClean="0"/>
              <a:t>G</a:t>
            </a:r>
            <a:r>
              <a:rPr lang="zh-CN" altLang="en-US" dirty="0" smtClean="0"/>
              <a:t>进行正常点着色</a:t>
            </a:r>
            <a:r>
              <a:rPr lang="en-US" altLang="zh-CN" dirty="0" smtClean="0"/>
              <a:t>, </a:t>
            </a:r>
            <a:r>
              <a:rPr lang="zh-CN" altLang="en-US" dirty="0" smtClean="0"/>
              <a:t>称</a:t>
            </a:r>
            <a:r>
              <a:rPr lang="en-US" altLang="zh-CN" dirty="0" smtClean="0"/>
              <a:t>G</a:t>
            </a:r>
            <a:r>
              <a:rPr lang="zh-CN" altLang="en-US" dirty="0" smtClean="0"/>
              <a:t>可</a:t>
            </a:r>
            <a:r>
              <a:rPr lang="en-US" altLang="zh-CN" dirty="0" smtClean="0">
                <a:solidFill>
                  <a:srgbClr val="FFFF00"/>
                </a:solidFill>
              </a:rPr>
              <a:t>k</a:t>
            </a:r>
            <a:r>
              <a:rPr lang="zh-CN" altLang="en-US" dirty="0" smtClean="0">
                <a:solidFill>
                  <a:srgbClr val="FFFF00"/>
                </a:solidFill>
              </a:rPr>
              <a:t>正常点着色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proper k-coloring</a:t>
            </a:r>
            <a:r>
              <a:rPr lang="en-US" altLang="zh-CN" dirty="0" smtClean="0"/>
              <a:t>).</a:t>
            </a:r>
            <a:endParaRPr lang="zh-CN" altLang="en-US" dirty="0" smtClean="0"/>
          </a:p>
        </p:txBody>
      </p:sp>
      <p:sp>
        <p:nvSpPr>
          <p:cNvPr id="919575" name="Text Box 23"/>
          <p:cNvSpPr txBox="1">
            <a:spLocks noChangeArrowheads="1"/>
          </p:cNvSpPr>
          <p:nvPr/>
        </p:nvSpPr>
        <p:spPr bwMode="auto">
          <a:xfrm>
            <a:off x="304800" y="2846388"/>
            <a:ext cx="8382000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3 </a:t>
            </a:r>
            <a:r>
              <a:rPr lang="zh-CN" altLang="en-US" dirty="0" smtClean="0"/>
              <a:t>对图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正常顶点着色需要的最少颜色数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称为图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点色数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chromatic number</a:t>
            </a:r>
            <a:r>
              <a:rPr lang="en-US" altLang="zh-CN" dirty="0" smtClean="0"/>
              <a:t>).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的点色数用          表示</a:t>
            </a:r>
            <a:r>
              <a:rPr lang="en-US" altLang="zh-CN" dirty="0" smtClean="0"/>
              <a:t>. </a:t>
            </a:r>
            <a:endParaRPr lang="zh-CN" altLang="en-US" dirty="0" smtClean="0"/>
          </a:p>
        </p:txBody>
      </p:sp>
      <p:graphicFrame>
        <p:nvGraphicFramePr>
          <p:cNvPr id="91957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363937"/>
              </p:ext>
            </p:extLst>
          </p:nvPr>
        </p:nvGraphicFramePr>
        <p:xfrm>
          <a:off x="5689600" y="3303588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3" imgW="368140" imgH="203112" progId="Equation.DSMT4">
                  <p:embed/>
                </p:oleObj>
              </mc:Choice>
              <mc:Fallback>
                <p:oleObj name="Equation" r:id="rId3" imgW="368140" imgH="203112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3303588"/>
                        <a:ext cx="68580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77" name="Text Box 25"/>
          <p:cNvSpPr txBox="1">
            <a:spLocks noChangeArrowheads="1"/>
          </p:cNvSpPr>
          <p:nvPr/>
        </p:nvSpPr>
        <p:spPr bwMode="auto">
          <a:xfrm>
            <a:off x="304800" y="3779838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2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说明下图的点色数是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19597" name="Group 45"/>
          <p:cNvGrpSpPr>
            <a:grpSpLocks/>
          </p:cNvGrpSpPr>
          <p:nvPr/>
        </p:nvGrpSpPr>
        <p:grpSpPr bwMode="auto">
          <a:xfrm>
            <a:off x="1114425" y="4286250"/>
            <a:ext cx="2805113" cy="2274888"/>
            <a:chOff x="2538" y="2078"/>
            <a:chExt cx="1767" cy="1433"/>
          </a:xfrm>
        </p:grpSpPr>
        <p:grpSp>
          <p:nvGrpSpPr>
            <p:cNvPr id="9245" name="Group 27"/>
            <p:cNvGrpSpPr>
              <a:grpSpLocks/>
            </p:cNvGrpSpPr>
            <p:nvPr/>
          </p:nvGrpSpPr>
          <p:grpSpPr bwMode="auto">
            <a:xfrm>
              <a:off x="2884" y="2303"/>
              <a:ext cx="1045" cy="954"/>
              <a:chOff x="1536" y="1536"/>
              <a:chExt cx="1200" cy="1200"/>
            </a:xfrm>
          </p:grpSpPr>
          <p:sp>
            <p:nvSpPr>
              <p:cNvPr id="10276" name="Line 28"/>
              <p:cNvSpPr>
                <a:spLocks noChangeShapeType="1"/>
              </p:cNvSpPr>
              <p:nvPr/>
            </p:nvSpPr>
            <p:spPr bwMode="auto">
              <a:xfrm flipH="1">
                <a:off x="1536" y="1536"/>
                <a:ext cx="528" cy="481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77" name="Line 29"/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672" cy="481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78" name="Line 30"/>
              <p:cNvSpPr>
                <a:spLocks noChangeShapeType="1"/>
              </p:cNvSpPr>
              <p:nvPr/>
            </p:nvSpPr>
            <p:spPr bwMode="auto">
              <a:xfrm>
                <a:off x="1536" y="2017"/>
                <a:ext cx="48" cy="52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79" name="Line 31"/>
              <p:cNvSpPr>
                <a:spLocks noChangeShapeType="1"/>
              </p:cNvSpPr>
              <p:nvPr/>
            </p:nvSpPr>
            <p:spPr bwMode="auto">
              <a:xfrm>
                <a:off x="2736" y="2017"/>
                <a:ext cx="0" cy="47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80" name="Line 32"/>
              <p:cNvSpPr>
                <a:spLocks noChangeShapeType="1"/>
              </p:cNvSpPr>
              <p:nvPr/>
            </p:nvSpPr>
            <p:spPr bwMode="auto">
              <a:xfrm>
                <a:off x="1584" y="2544"/>
                <a:ext cx="528" cy="1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81" name="Line 33"/>
              <p:cNvSpPr>
                <a:spLocks noChangeShapeType="1"/>
              </p:cNvSpPr>
              <p:nvPr/>
            </p:nvSpPr>
            <p:spPr bwMode="auto">
              <a:xfrm flipH="1">
                <a:off x="2112" y="2496"/>
                <a:ext cx="624" cy="2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82" name="Line 34"/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672" cy="96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83" name="Line 35"/>
              <p:cNvSpPr>
                <a:spLocks noChangeShapeType="1"/>
              </p:cNvSpPr>
              <p:nvPr/>
            </p:nvSpPr>
            <p:spPr bwMode="auto">
              <a:xfrm>
                <a:off x="1536" y="2017"/>
                <a:ext cx="1200" cy="47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84" name="Line 36"/>
              <p:cNvSpPr>
                <a:spLocks noChangeShapeType="1"/>
              </p:cNvSpPr>
              <p:nvPr/>
            </p:nvSpPr>
            <p:spPr bwMode="auto">
              <a:xfrm flipV="1">
                <a:off x="1584" y="2496"/>
                <a:ext cx="1152" cy="4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285" name="Line 37"/>
              <p:cNvSpPr>
                <a:spLocks noChangeShapeType="1"/>
              </p:cNvSpPr>
              <p:nvPr/>
            </p:nvSpPr>
            <p:spPr bwMode="auto">
              <a:xfrm flipH="1">
                <a:off x="2112" y="2017"/>
                <a:ext cx="624" cy="71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0270" name="Text Box 38"/>
            <p:cNvSpPr txBox="1">
              <a:spLocks noChangeArrowheads="1"/>
            </p:cNvSpPr>
            <p:nvPr/>
          </p:nvSpPr>
          <p:spPr bwMode="auto">
            <a:xfrm>
              <a:off x="3193" y="2078"/>
              <a:ext cx="3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GT</a:t>
              </a:r>
            </a:p>
          </p:txBody>
        </p:sp>
        <p:sp>
          <p:nvSpPr>
            <p:cNvPr id="10271" name="Text Box 39"/>
            <p:cNvSpPr txBox="1">
              <a:spLocks noChangeArrowheads="1"/>
            </p:cNvSpPr>
            <p:nvPr/>
          </p:nvSpPr>
          <p:spPr bwMode="auto">
            <a:xfrm>
              <a:off x="2538" y="2568"/>
              <a:ext cx="4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MA</a:t>
              </a:r>
            </a:p>
          </p:txBody>
        </p:sp>
        <p:sp>
          <p:nvSpPr>
            <p:cNvPr id="10272" name="Text Box 40"/>
            <p:cNvSpPr txBox="1">
              <a:spLocks noChangeArrowheads="1"/>
            </p:cNvSpPr>
            <p:nvPr/>
          </p:nvSpPr>
          <p:spPr bwMode="auto">
            <a:xfrm>
              <a:off x="2696" y="3007"/>
              <a:ext cx="3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  <p:sp>
          <p:nvSpPr>
            <p:cNvPr id="10273" name="Text Box 41"/>
            <p:cNvSpPr txBox="1">
              <a:spLocks noChangeArrowheads="1"/>
            </p:cNvSpPr>
            <p:nvPr/>
          </p:nvSpPr>
          <p:spPr bwMode="auto">
            <a:xfrm>
              <a:off x="3214" y="3278"/>
              <a:ext cx="3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AC</a:t>
              </a:r>
            </a:p>
          </p:txBody>
        </p:sp>
        <p:sp>
          <p:nvSpPr>
            <p:cNvPr id="10274" name="Text Box 42"/>
            <p:cNvSpPr txBox="1">
              <a:spLocks noChangeArrowheads="1"/>
            </p:cNvSpPr>
            <p:nvPr/>
          </p:nvSpPr>
          <p:spPr bwMode="auto">
            <a:xfrm>
              <a:off x="3929" y="3028"/>
              <a:ext cx="3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LA</a:t>
              </a:r>
            </a:p>
          </p:txBody>
        </p:sp>
        <p:sp>
          <p:nvSpPr>
            <p:cNvPr id="10275" name="Text Box 43"/>
            <p:cNvSpPr txBox="1">
              <a:spLocks noChangeArrowheads="1"/>
            </p:cNvSpPr>
            <p:nvPr/>
          </p:nvSpPr>
          <p:spPr bwMode="auto">
            <a:xfrm>
              <a:off x="3962" y="2576"/>
              <a:ext cx="3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S</a:t>
              </a:r>
            </a:p>
          </p:txBody>
        </p:sp>
      </p:grpSp>
      <p:grpSp>
        <p:nvGrpSpPr>
          <p:cNvPr id="919617" name="Group 65"/>
          <p:cNvGrpSpPr>
            <a:grpSpLocks/>
          </p:cNvGrpSpPr>
          <p:nvPr/>
        </p:nvGrpSpPr>
        <p:grpSpPr bwMode="auto">
          <a:xfrm>
            <a:off x="4627563" y="4297363"/>
            <a:ext cx="2738437" cy="2246312"/>
            <a:chOff x="2835" y="2415"/>
            <a:chExt cx="1725" cy="1415"/>
          </a:xfrm>
        </p:grpSpPr>
        <p:grpSp>
          <p:nvGrpSpPr>
            <p:cNvPr id="9226" name="Group 46"/>
            <p:cNvGrpSpPr>
              <a:grpSpLocks/>
            </p:cNvGrpSpPr>
            <p:nvPr/>
          </p:nvGrpSpPr>
          <p:grpSpPr bwMode="auto">
            <a:xfrm>
              <a:off x="2835" y="2415"/>
              <a:ext cx="1725" cy="1415"/>
              <a:chOff x="2547" y="2079"/>
              <a:chExt cx="1725" cy="1415"/>
            </a:xfrm>
          </p:grpSpPr>
          <p:grpSp>
            <p:nvGrpSpPr>
              <p:cNvPr id="9228" name="Group 47"/>
              <p:cNvGrpSpPr>
                <a:grpSpLocks/>
              </p:cNvGrpSpPr>
              <p:nvPr/>
            </p:nvGrpSpPr>
            <p:grpSpPr bwMode="auto">
              <a:xfrm>
                <a:off x="2884" y="2303"/>
                <a:ext cx="1045" cy="954"/>
                <a:chOff x="1536" y="1536"/>
                <a:chExt cx="1200" cy="1200"/>
              </a:xfrm>
            </p:grpSpPr>
            <p:sp>
              <p:nvSpPr>
                <p:cNvPr id="10259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1536" y="1536"/>
                  <a:ext cx="528" cy="481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260" name="Line 49"/>
                <p:cNvSpPr>
                  <a:spLocks noChangeShapeType="1"/>
                </p:cNvSpPr>
                <p:nvPr/>
              </p:nvSpPr>
              <p:spPr bwMode="auto">
                <a:xfrm>
                  <a:off x="2064" y="1536"/>
                  <a:ext cx="672" cy="481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261" name="Line 50"/>
                <p:cNvSpPr>
                  <a:spLocks noChangeShapeType="1"/>
                </p:cNvSpPr>
                <p:nvPr/>
              </p:nvSpPr>
              <p:spPr bwMode="auto">
                <a:xfrm>
                  <a:off x="1536" y="2017"/>
                  <a:ext cx="48" cy="527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262" name="Line 51"/>
                <p:cNvSpPr>
                  <a:spLocks noChangeShapeType="1"/>
                </p:cNvSpPr>
                <p:nvPr/>
              </p:nvSpPr>
              <p:spPr bwMode="auto">
                <a:xfrm>
                  <a:off x="2736" y="2017"/>
                  <a:ext cx="0" cy="479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263" name="Line 52"/>
                <p:cNvSpPr>
                  <a:spLocks noChangeShapeType="1"/>
                </p:cNvSpPr>
                <p:nvPr/>
              </p:nvSpPr>
              <p:spPr bwMode="auto">
                <a:xfrm>
                  <a:off x="1584" y="2544"/>
                  <a:ext cx="528" cy="192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264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2112" y="2496"/>
                  <a:ext cx="624" cy="24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265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536"/>
                  <a:ext cx="672" cy="960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266" name="Line 55"/>
                <p:cNvSpPr>
                  <a:spLocks noChangeShapeType="1"/>
                </p:cNvSpPr>
                <p:nvPr/>
              </p:nvSpPr>
              <p:spPr bwMode="auto">
                <a:xfrm>
                  <a:off x="1536" y="2017"/>
                  <a:ext cx="1200" cy="479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267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584" y="2496"/>
                  <a:ext cx="1152" cy="48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268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2112" y="2017"/>
                  <a:ext cx="624" cy="719"/>
                </a:xfrm>
                <a:prstGeom prst="line">
                  <a:avLst/>
                </a:prstGeom>
                <a:noFill/>
                <a:ln w="28575">
                  <a:solidFill>
                    <a:srgbClr val="810080"/>
                  </a:solidFill>
                  <a:miter lim="800000"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10253" name="Text Box 58"/>
              <p:cNvSpPr txBox="1">
                <a:spLocks noChangeArrowheads="1"/>
              </p:cNvSpPr>
              <p:nvPr/>
            </p:nvSpPr>
            <p:spPr bwMode="auto">
              <a:xfrm>
                <a:off x="3172" y="2079"/>
                <a:ext cx="3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GT</a:t>
                </a:r>
              </a:p>
            </p:txBody>
          </p:sp>
          <p:sp>
            <p:nvSpPr>
              <p:cNvPr id="10254" name="Text Box 59"/>
              <p:cNvSpPr txBox="1">
                <a:spLocks noChangeArrowheads="1"/>
              </p:cNvSpPr>
              <p:nvPr/>
            </p:nvSpPr>
            <p:spPr bwMode="auto">
              <a:xfrm>
                <a:off x="2547" y="2562"/>
                <a:ext cx="40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MA</a:t>
                </a:r>
              </a:p>
            </p:txBody>
          </p:sp>
          <p:sp>
            <p:nvSpPr>
              <p:cNvPr id="10255" name="Text Box 60"/>
              <p:cNvSpPr txBox="1">
                <a:spLocks noChangeArrowheads="1"/>
              </p:cNvSpPr>
              <p:nvPr/>
            </p:nvSpPr>
            <p:spPr bwMode="auto">
              <a:xfrm>
                <a:off x="2681" y="3001"/>
                <a:ext cx="34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</a:p>
            </p:txBody>
          </p:sp>
          <p:sp>
            <p:nvSpPr>
              <p:cNvPr id="10256" name="Text Box 61"/>
              <p:cNvSpPr txBox="1">
                <a:spLocks noChangeArrowheads="1"/>
              </p:cNvSpPr>
              <p:nvPr/>
            </p:nvSpPr>
            <p:spPr bwMode="auto">
              <a:xfrm>
                <a:off x="3235" y="3261"/>
                <a:ext cx="3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AC</a:t>
                </a:r>
              </a:p>
            </p:txBody>
          </p:sp>
          <p:sp>
            <p:nvSpPr>
              <p:cNvPr id="10257" name="Text Box 62"/>
              <p:cNvSpPr txBox="1">
                <a:spLocks noChangeArrowheads="1"/>
              </p:cNvSpPr>
              <p:nvPr/>
            </p:nvSpPr>
            <p:spPr bwMode="auto">
              <a:xfrm>
                <a:off x="3929" y="3028"/>
                <a:ext cx="3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LA</a:t>
                </a:r>
              </a:p>
            </p:txBody>
          </p:sp>
          <p:sp>
            <p:nvSpPr>
              <p:cNvPr id="10258" name="Text Box 63"/>
              <p:cNvSpPr txBox="1">
                <a:spLocks noChangeArrowheads="1"/>
              </p:cNvSpPr>
              <p:nvPr/>
            </p:nvSpPr>
            <p:spPr bwMode="auto">
              <a:xfrm>
                <a:off x="3929" y="2570"/>
                <a:ext cx="3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S</a:t>
                </a:r>
              </a:p>
            </p:txBody>
          </p:sp>
        </p:grpSp>
        <p:sp>
          <p:nvSpPr>
            <p:cNvPr id="10251" name="Oval 64"/>
            <p:cNvSpPr>
              <a:spLocks noChangeArrowheads="1"/>
            </p:cNvSpPr>
            <p:nvPr/>
          </p:nvSpPr>
          <p:spPr bwMode="auto">
            <a:xfrm>
              <a:off x="4128" y="3312"/>
              <a:ext cx="192" cy="192"/>
            </a:xfrm>
            <a:prstGeom prst="ellipse">
              <a:avLst/>
            </a:prstGeom>
            <a:noFill/>
            <a:ln w="19050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9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9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9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9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9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9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9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19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4" grpId="0" animBg="1"/>
      <p:bldP spid="919574" grpId="0" animBg="1"/>
      <p:bldP spid="919575" grpId="0" animBg="1"/>
      <p:bldP spid="9195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11722E7-812E-4F6C-943F-7F1013385333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6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0578" name="Text Box 2"/>
          <p:cNvSpPr txBox="1">
            <a:spLocks noChangeArrowheads="1"/>
          </p:cNvSpPr>
          <p:nvPr/>
        </p:nvSpPr>
        <p:spPr bwMode="auto">
          <a:xfrm>
            <a:off x="381000" y="99218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解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一方面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由图的结构特征容易知道</a:t>
            </a:r>
            <a:endParaRPr lang="en-US" altLang="zh-CN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206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900331"/>
              </p:ext>
            </p:extLst>
          </p:nvPr>
        </p:nvGraphicFramePr>
        <p:xfrm>
          <a:off x="5441950" y="1081088"/>
          <a:ext cx="11112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3" imgW="596641" imgH="203112" progId="Equation.DSMT4">
                  <p:embed/>
                </p:oleObj>
              </mc:Choice>
              <mc:Fallback>
                <p:oleObj name="Equation" r:id="rId3" imgW="596641" imgH="203112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1081088"/>
                        <a:ext cx="111125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0602" name="Text Box 26"/>
          <p:cNvSpPr txBox="1">
            <a:spLocks noChangeArrowheads="1"/>
          </p:cNvSpPr>
          <p:nvPr/>
        </p:nvSpPr>
        <p:spPr bwMode="auto">
          <a:xfrm>
            <a:off x="381000" y="1517650"/>
            <a:ext cx="77724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另一方面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通过具体着色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种颜色可以得到该图的一种正常点着色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2060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052934"/>
              </p:ext>
            </p:extLst>
          </p:nvPr>
        </p:nvGraphicFramePr>
        <p:xfrm>
          <a:off x="2949575" y="1970088"/>
          <a:ext cx="11112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5" imgW="596641" imgH="203112" progId="Equation.DSMT4">
                  <p:embed/>
                </p:oleObj>
              </mc:Choice>
              <mc:Fallback>
                <p:oleObj name="Equation" r:id="rId5" imgW="596641" imgH="20311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1970088"/>
                        <a:ext cx="111125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0623" name="Group 47"/>
          <p:cNvGrpSpPr>
            <a:grpSpLocks/>
          </p:cNvGrpSpPr>
          <p:nvPr/>
        </p:nvGrpSpPr>
        <p:grpSpPr bwMode="auto">
          <a:xfrm>
            <a:off x="2784475" y="2659063"/>
            <a:ext cx="3090863" cy="2732087"/>
            <a:chOff x="1087" y="1584"/>
            <a:chExt cx="1947" cy="1721"/>
          </a:xfrm>
        </p:grpSpPr>
        <p:grpSp>
          <p:nvGrpSpPr>
            <p:cNvPr id="10256" name="Group 29"/>
            <p:cNvGrpSpPr>
              <a:grpSpLocks/>
            </p:cNvGrpSpPr>
            <p:nvPr/>
          </p:nvGrpSpPr>
          <p:grpSpPr bwMode="auto">
            <a:xfrm>
              <a:off x="1440" y="1824"/>
              <a:ext cx="1200" cy="1200"/>
              <a:chOff x="1536" y="1536"/>
              <a:chExt cx="1200" cy="1200"/>
            </a:xfrm>
          </p:grpSpPr>
          <p:sp>
            <p:nvSpPr>
              <p:cNvPr id="11281" name="Line 30"/>
              <p:cNvSpPr>
                <a:spLocks noChangeShapeType="1"/>
              </p:cNvSpPr>
              <p:nvPr/>
            </p:nvSpPr>
            <p:spPr bwMode="auto">
              <a:xfrm flipH="1">
                <a:off x="1536" y="1536"/>
                <a:ext cx="528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2" name="Line 31"/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672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3" name="Line 3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48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4" name="Line 33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5" name="Line 34"/>
              <p:cNvSpPr>
                <a:spLocks noChangeShapeType="1"/>
              </p:cNvSpPr>
              <p:nvPr/>
            </p:nvSpPr>
            <p:spPr bwMode="auto">
              <a:xfrm>
                <a:off x="1584" y="2544"/>
                <a:ext cx="528" cy="1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6" name="Line 35"/>
              <p:cNvSpPr>
                <a:spLocks noChangeShapeType="1"/>
              </p:cNvSpPr>
              <p:nvPr/>
            </p:nvSpPr>
            <p:spPr bwMode="auto">
              <a:xfrm flipH="1">
                <a:off x="2112" y="2496"/>
                <a:ext cx="624" cy="2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7" name="Line 36"/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672" cy="96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8" name="Line 37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1200" cy="48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9" name="Line 38"/>
              <p:cNvSpPr>
                <a:spLocks noChangeShapeType="1"/>
              </p:cNvSpPr>
              <p:nvPr/>
            </p:nvSpPr>
            <p:spPr bwMode="auto">
              <a:xfrm flipV="1">
                <a:off x="1584" y="2496"/>
                <a:ext cx="1152" cy="4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90" name="Line 39"/>
              <p:cNvSpPr>
                <a:spLocks noChangeShapeType="1"/>
              </p:cNvSpPr>
              <p:nvPr/>
            </p:nvSpPr>
            <p:spPr bwMode="auto">
              <a:xfrm flipH="1">
                <a:off x="2112" y="2016"/>
                <a:ext cx="624" cy="72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1275" name="Text Box 40"/>
            <p:cNvSpPr txBox="1">
              <a:spLocks noChangeArrowheads="1"/>
            </p:cNvSpPr>
            <p:nvPr/>
          </p:nvSpPr>
          <p:spPr bwMode="auto">
            <a:xfrm>
              <a:off x="1776" y="1584"/>
              <a:ext cx="394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GT</a:t>
              </a:r>
            </a:p>
          </p:txBody>
        </p:sp>
        <p:sp>
          <p:nvSpPr>
            <p:cNvPr id="11276" name="Text Box 41"/>
            <p:cNvSpPr txBox="1">
              <a:spLocks noChangeArrowheads="1"/>
            </p:cNvSpPr>
            <p:nvPr/>
          </p:nvSpPr>
          <p:spPr bwMode="auto">
            <a:xfrm>
              <a:off x="1087" y="2160"/>
              <a:ext cx="394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MA</a:t>
              </a:r>
            </a:p>
          </p:txBody>
        </p:sp>
        <p:sp>
          <p:nvSpPr>
            <p:cNvPr id="11277" name="Text Box 42"/>
            <p:cNvSpPr txBox="1">
              <a:spLocks noChangeArrowheads="1"/>
            </p:cNvSpPr>
            <p:nvPr/>
          </p:nvSpPr>
          <p:spPr bwMode="auto">
            <a:xfrm>
              <a:off x="1232" y="2769"/>
              <a:ext cx="394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</a:p>
          </p:txBody>
        </p:sp>
        <p:sp>
          <p:nvSpPr>
            <p:cNvPr id="11278" name="Text Box 43"/>
            <p:cNvSpPr txBox="1">
              <a:spLocks noChangeArrowheads="1"/>
            </p:cNvSpPr>
            <p:nvPr/>
          </p:nvSpPr>
          <p:spPr bwMode="auto">
            <a:xfrm>
              <a:off x="1824" y="3072"/>
              <a:ext cx="394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AC</a:t>
              </a:r>
            </a:p>
          </p:txBody>
        </p:sp>
        <p:sp>
          <p:nvSpPr>
            <p:cNvPr id="11279" name="Text Box 44"/>
            <p:cNvSpPr txBox="1">
              <a:spLocks noChangeArrowheads="1"/>
            </p:cNvSpPr>
            <p:nvPr/>
          </p:nvSpPr>
          <p:spPr bwMode="auto">
            <a:xfrm>
              <a:off x="2640" y="2736"/>
              <a:ext cx="394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LA</a:t>
              </a:r>
            </a:p>
          </p:txBody>
        </p:sp>
        <p:sp>
          <p:nvSpPr>
            <p:cNvPr id="11280" name="Text Box 45"/>
            <p:cNvSpPr txBox="1">
              <a:spLocks noChangeArrowheads="1"/>
            </p:cNvSpPr>
            <p:nvPr/>
          </p:nvSpPr>
          <p:spPr bwMode="auto">
            <a:xfrm>
              <a:off x="2640" y="2160"/>
              <a:ext cx="394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0624" name="Text Box 48"/>
          <p:cNvSpPr txBox="1">
            <a:spLocks noChangeArrowheads="1"/>
          </p:cNvSpPr>
          <p:nvPr/>
        </p:nvSpPr>
        <p:spPr bwMode="auto">
          <a:xfrm>
            <a:off x="381000" y="56388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024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2904"/>
              </p:ext>
            </p:extLst>
          </p:nvPr>
        </p:nvGraphicFramePr>
        <p:xfrm>
          <a:off x="1524000" y="5740400"/>
          <a:ext cx="11112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7" imgW="596641" imgH="203112" progId="Equation.DSMT4">
                  <p:embed/>
                </p:oleObj>
              </mc:Choice>
              <mc:Fallback>
                <p:oleObj name="Equation" r:id="rId7" imgW="596641" imgH="203112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40400"/>
                        <a:ext cx="111125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>
            <a:spLocks noChangeArrowheads="1"/>
          </p:cNvSpPr>
          <p:nvPr/>
        </p:nvSpPr>
        <p:spPr bwMode="auto">
          <a:xfrm>
            <a:off x="4100513" y="2966293"/>
            <a:ext cx="158750" cy="158750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70C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椭圆 27"/>
          <p:cNvSpPr>
            <a:spLocks noChangeArrowheads="1"/>
          </p:cNvSpPr>
          <p:nvPr/>
        </p:nvSpPr>
        <p:spPr bwMode="auto">
          <a:xfrm>
            <a:off x="3316290" y="4526875"/>
            <a:ext cx="215899" cy="220215"/>
          </a:xfrm>
          <a:prstGeom prst="ellipse">
            <a:avLst/>
          </a:prstGeom>
          <a:solidFill>
            <a:srgbClr val="0070C0"/>
          </a:solidFill>
          <a:ln w="9525" algn="ctr">
            <a:solidFill>
              <a:srgbClr val="0070C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椭圆 28"/>
          <p:cNvSpPr>
            <a:spLocks noChangeArrowheads="1"/>
          </p:cNvSpPr>
          <p:nvPr/>
        </p:nvSpPr>
        <p:spPr bwMode="auto">
          <a:xfrm>
            <a:off x="3243261" y="3695236"/>
            <a:ext cx="185739" cy="185737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" name="椭圆 29"/>
          <p:cNvSpPr>
            <a:spLocks noChangeArrowheads="1"/>
          </p:cNvSpPr>
          <p:nvPr/>
        </p:nvSpPr>
        <p:spPr bwMode="auto">
          <a:xfrm>
            <a:off x="5141913" y="3705970"/>
            <a:ext cx="184150" cy="187832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4" name="椭圆 30"/>
          <p:cNvSpPr>
            <a:spLocks noChangeArrowheads="1"/>
          </p:cNvSpPr>
          <p:nvPr/>
        </p:nvSpPr>
        <p:spPr bwMode="auto">
          <a:xfrm>
            <a:off x="4187033" y="4838195"/>
            <a:ext cx="177003" cy="180544"/>
          </a:xfrm>
          <a:prstGeom prst="ellipse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椭圆 31"/>
          <p:cNvSpPr>
            <a:spLocks noChangeArrowheads="1"/>
          </p:cNvSpPr>
          <p:nvPr/>
        </p:nvSpPr>
        <p:spPr bwMode="auto">
          <a:xfrm flipV="1">
            <a:off x="5136860" y="4469606"/>
            <a:ext cx="210112" cy="214313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0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0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0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0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0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0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578" grpId="0"/>
      <p:bldP spid="920602" grpId="0"/>
      <p:bldP spid="920624" grpId="0"/>
      <p:bldP spid="27" grpId="0" animBg="1"/>
      <p:bldP spid="28" grpId="0" animBg="1"/>
      <p:bldP spid="29" grpId="0" animBg="1"/>
      <p:bldP spid="30" grpId="0" animBg="1"/>
      <p:bldP spid="10254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EA5CA72-5F3A-440F-902E-93CCAA0B7976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7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1602" name="Text Box 2"/>
          <p:cNvSpPr txBox="1">
            <a:spLocks noChangeArrowheads="1"/>
          </p:cNvSpPr>
          <p:nvPr/>
        </p:nvSpPr>
        <p:spPr bwMode="auto">
          <a:xfrm>
            <a:off x="427038" y="963613"/>
            <a:ext cx="8188325" cy="1570037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注</a:t>
            </a:r>
            <a:r>
              <a:rPr lang="en-US" altLang="zh-CN"/>
              <a:t>: </a:t>
            </a:r>
            <a:r>
              <a:rPr lang="zh-CN" altLang="en-US"/>
              <a:t>对图的正常顶点着色</a:t>
            </a:r>
            <a:r>
              <a:rPr lang="en-US" altLang="zh-CN"/>
              <a:t>, </a:t>
            </a:r>
            <a:r>
              <a:rPr lang="zh-CN" altLang="en-US"/>
              <a:t>带来的是图的顶点集合的一种划分方式</a:t>
            </a:r>
            <a:r>
              <a:rPr lang="en-US" altLang="zh-CN"/>
              <a:t>. </a:t>
            </a:r>
            <a:r>
              <a:rPr lang="zh-CN" altLang="en-US"/>
              <a:t>所以</a:t>
            </a:r>
            <a:r>
              <a:rPr lang="en-US" altLang="zh-CN"/>
              <a:t>, </a:t>
            </a:r>
            <a:r>
              <a:rPr lang="zh-CN" altLang="en-US"/>
              <a:t>对应的实际问题也是分类问题</a:t>
            </a:r>
            <a:r>
              <a:rPr lang="en-US" altLang="zh-CN"/>
              <a:t>. </a:t>
            </a:r>
            <a:r>
              <a:rPr lang="zh-CN" altLang="en-US"/>
              <a:t>属于同一种颜色的顶点集合称为一个色组</a:t>
            </a:r>
            <a:r>
              <a:rPr lang="en-US" altLang="zh-CN"/>
              <a:t>, </a:t>
            </a:r>
            <a:r>
              <a:rPr lang="zh-CN" altLang="en-US"/>
              <a:t>它们彼此不相邻接</a:t>
            </a:r>
            <a:r>
              <a:rPr lang="en-US" altLang="zh-CN"/>
              <a:t>, </a:t>
            </a:r>
            <a:r>
              <a:rPr lang="zh-CN" altLang="en-US"/>
              <a:t>所以又称为点独立集</a:t>
            </a:r>
            <a:r>
              <a:rPr lang="en-US" altLang="zh-CN"/>
              <a:t>. </a:t>
            </a:r>
            <a:endParaRPr lang="zh-CN" altLang="en-US"/>
          </a:p>
        </p:txBody>
      </p:sp>
      <p:sp>
        <p:nvSpPr>
          <p:cNvPr id="921626" name="Text Box 26"/>
          <p:cNvSpPr txBox="1">
            <a:spLocks noChangeArrowheads="1"/>
          </p:cNvSpPr>
          <p:nvPr/>
        </p:nvSpPr>
        <p:spPr bwMode="auto">
          <a:xfrm>
            <a:off x="427038" y="2584450"/>
            <a:ext cx="8188325" cy="457200"/>
          </a:xfrm>
          <a:prstGeom prst="rect">
            <a:avLst/>
          </a:prstGeom>
          <a:solidFill>
            <a:srgbClr val="1C314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2  </a:t>
            </a:r>
            <a:r>
              <a:rPr lang="zh-CN" altLang="en-US" dirty="0" smtClean="0"/>
              <a:t>色数为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的图称为</a:t>
            </a:r>
            <a:r>
              <a:rPr lang="en-US" altLang="zh-CN" dirty="0" smtClean="0">
                <a:solidFill>
                  <a:srgbClr val="FFFF00"/>
                </a:solidFill>
              </a:rPr>
              <a:t>k</a:t>
            </a:r>
            <a:r>
              <a:rPr lang="zh-CN" altLang="en-US" dirty="0" smtClean="0">
                <a:solidFill>
                  <a:srgbClr val="FFFF00"/>
                </a:solidFill>
              </a:rPr>
              <a:t>色的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k-chromatic</a:t>
            </a:r>
            <a:r>
              <a:rPr lang="en-US" altLang="zh-CN" dirty="0" smtClean="0"/>
              <a:t>). </a:t>
            </a:r>
            <a:endParaRPr lang="zh-CN" altLang="en-US" dirty="0" smtClean="0"/>
          </a:p>
        </p:txBody>
      </p:sp>
      <p:sp>
        <p:nvSpPr>
          <p:cNvPr id="921627" name="Text Box 27"/>
          <p:cNvSpPr txBox="1">
            <a:spLocks noChangeArrowheads="1"/>
          </p:cNvSpPr>
          <p:nvPr/>
        </p:nvSpPr>
        <p:spPr bwMode="auto">
          <a:xfrm>
            <a:off x="427038" y="3136900"/>
            <a:ext cx="81883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图的点色数的几个结论</a:t>
            </a:r>
          </a:p>
        </p:txBody>
      </p:sp>
      <p:sp>
        <p:nvSpPr>
          <p:cNvPr id="921628" name="Text Box 28"/>
          <p:cNvSpPr txBox="1">
            <a:spLocks noChangeArrowheads="1"/>
          </p:cNvSpPr>
          <p:nvPr/>
        </p:nvSpPr>
        <p:spPr bwMode="auto">
          <a:xfrm>
            <a:off x="427038" y="4657725"/>
            <a:ext cx="8188325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1 </a:t>
            </a:r>
            <a:r>
              <a:rPr lang="zh-CN" altLang="en-US" dirty="0" smtClean="0"/>
              <a:t>对任意的图</a:t>
            </a:r>
            <a:r>
              <a:rPr lang="en-US" altLang="zh-CN" dirty="0" smtClean="0"/>
              <a:t>G,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: </a:t>
            </a:r>
            <a:endParaRPr lang="zh-CN" altLang="en-US" dirty="0" smtClean="0"/>
          </a:p>
        </p:txBody>
      </p:sp>
      <p:graphicFrame>
        <p:nvGraphicFramePr>
          <p:cNvPr id="9216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842052"/>
              </p:ext>
            </p:extLst>
          </p:nvPr>
        </p:nvGraphicFramePr>
        <p:xfrm>
          <a:off x="3733800" y="4745038"/>
          <a:ext cx="1892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3" imgW="1016000" imgH="203200" progId="Equation.DSMT4">
                  <p:embed/>
                </p:oleObj>
              </mc:Choice>
              <mc:Fallback>
                <p:oleObj name="Equation" r:id="rId3" imgW="1016000" imgH="203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745038"/>
                        <a:ext cx="1892300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30" name="Text Box 30"/>
          <p:cNvSpPr txBox="1">
            <a:spLocks noChangeArrowheads="1"/>
          </p:cNvSpPr>
          <p:nvPr/>
        </p:nvSpPr>
        <p:spPr bwMode="auto">
          <a:xfrm>
            <a:off x="427038" y="5156200"/>
            <a:ext cx="8188325" cy="1200150"/>
          </a:xfrm>
          <a:prstGeom prst="rect">
            <a:avLst/>
          </a:prstGeom>
          <a:solidFill>
            <a:srgbClr val="406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分析</a:t>
            </a:r>
            <a:r>
              <a:rPr lang="en-US" altLang="zh-CN"/>
              <a:t>: </a:t>
            </a:r>
            <a:r>
              <a:rPr lang="zh-CN" altLang="en-US"/>
              <a:t>事实上</a:t>
            </a:r>
            <a:r>
              <a:rPr lang="en-US" altLang="zh-CN"/>
              <a:t>, </a:t>
            </a:r>
            <a:r>
              <a:rPr lang="zh-CN" altLang="en-US"/>
              <a:t>定理结论容易想到</a:t>
            </a:r>
            <a:r>
              <a:rPr lang="en-US" altLang="zh-CN"/>
              <a:t>, </a:t>
            </a:r>
            <a:r>
              <a:rPr lang="zh-CN" altLang="en-US"/>
              <a:t>因为任意一个顶点度数至多为</a:t>
            </a:r>
            <a:r>
              <a:rPr lang="el-GR" altLang="zh-CN" b="0"/>
              <a:t>Δ</a:t>
            </a:r>
            <a:r>
              <a:rPr lang="en-US" altLang="zh-CN"/>
              <a:t>. </a:t>
            </a:r>
            <a:r>
              <a:rPr lang="zh-CN" altLang="en-US">
                <a:latin typeface="宋体" panose="02010600030101010101" pitchFamily="2" charset="-122"/>
              </a:rPr>
              <a:t>因此</a:t>
            </a:r>
            <a:r>
              <a:rPr lang="en-US" altLang="zh-CN"/>
              <a:t>, </a:t>
            </a:r>
            <a:r>
              <a:rPr lang="zh-CN" altLang="en-US">
                <a:latin typeface="宋体" panose="02010600030101010101" pitchFamily="2" charset="-122"/>
              </a:rPr>
              <a:t>正常着色过程中</a:t>
            </a:r>
            <a:r>
              <a:rPr lang="en-US" altLang="zh-CN"/>
              <a:t>, </a:t>
            </a:r>
            <a:r>
              <a:rPr lang="zh-CN" altLang="en-US">
                <a:latin typeface="宋体" panose="02010600030101010101" pitchFamily="2" charset="-122"/>
              </a:rPr>
              <a:t>其邻点最多用去</a:t>
            </a:r>
            <a:r>
              <a:rPr lang="el-GR" altLang="zh-CN" b="0"/>
              <a:t>Δ</a:t>
            </a:r>
            <a:r>
              <a:rPr lang="zh-CN" altLang="en-US">
                <a:latin typeface="宋体" panose="02010600030101010101" pitchFamily="2" charset="-122"/>
              </a:rPr>
              <a:t>种颜色</a:t>
            </a:r>
            <a:r>
              <a:rPr lang="en-US" altLang="zh-CN"/>
              <a:t>, </a:t>
            </a:r>
            <a:r>
              <a:rPr lang="zh-CN" altLang="en-US">
                <a:latin typeface="宋体" panose="02010600030101010101" pitchFamily="2" charset="-122"/>
              </a:rPr>
              <a:t>所以</a:t>
            </a:r>
            <a:r>
              <a:rPr lang="en-US" altLang="zh-CN"/>
              <a:t>, </a:t>
            </a:r>
            <a:r>
              <a:rPr lang="zh-CN" altLang="en-US">
                <a:latin typeface="宋体" panose="02010600030101010101" pitchFamily="2" charset="-122"/>
              </a:rPr>
              <a:t>至少还有一种色可供该点正常着色使用</a:t>
            </a:r>
            <a:r>
              <a:rPr lang="en-US" altLang="zh-CN">
                <a:latin typeface="宋体" panose="02010600030101010101" pitchFamily="2" charset="-122"/>
              </a:rPr>
              <a:t>. </a:t>
            </a:r>
            <a:endParaRPr lang="zh-CN" altLang="el-GR">
              <a:latin typeface="宋体" panose="02010600030101010101" pitchFamily="2" charset="-122"/>
            </a:endParaRPr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427038" y="3787775"/>
            <a:ext cx="8188325" cy="8318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显然</a:t>
            </a:r>
            <a:r>
              <a:rPr lang="el-GR" altLang="zh-CN"/>
              <a:t>χ</a:t>
            </a:r>
            <a:r>
              <a:rPr lang="en-US" altLang="zh-CN"/>
              <a:t>(G)≤n, </a:t>
            </a:r>
            <a:r>
              <a:rPr lang="zh-CN" altLang="en-US"/>
              <a:t>且仅对</a:t>
            </a:r>
            <a:r>
              <a:rPr lang="en-US" altLang="zh-CN"/>
              <a:t>K</a:t>
            </a:r>
            <a:r>
              <a:rPr lang="en-US" altLang="zh-CN" baseline="-25000"/>
              <a:t>n</a:t>
            </a:r>
            <a:r>
              <a:rPr lang="zh-CN" altLang="en-US"/>
              <a:t>有</a:t>
            </a:r>
            <a:r>
              <a:rPr lang="el-GR" altLang="zh-CN"/>
              <a:t>χ</a:t>
            </a:r>
            <a:r>
              <a:rPr lang="en-US" altLang="zh-CN"/>
              <a:t>(G)=cl(K</a:t>
            </a:r>
            <a:r>
              <a:rPr lang="en-US" altLang="zh-CN" baseline="-25000"/>
              <a:t>n</a:t>
            </a:r>
            <a:r>
              <a:rPr lang="en-US" altLang="zh-CN"/>
              <a:t>)=n. </a:t>
            </a:r>
            <a:r>
              <a:rPr lang="zh-CN" altLang="en-US"/>
              <a:t>对一般图</a:t>
            </a:r>
            <a:r>
              <a:rPr lang="el-GR" altLang="zh-CN"/>
              <a:t>χ</a:t>
            </a:r>
            <a:r>
              <a:rPr lang="en-US" altLang="zh-CN"/>
              <a:t>(G)≤n</a:t>
            </a:r>
            <a:r>
              <a:rPr lang="zh-CN" altLang="en-US"/>
              <a:t>未考虑到图的任何结构信息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1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1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1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2" grpId="0" animBg="1"/>
      <p:bldP spid="921626" grpId="0" animBg="1"/>
      <p:bldP spid="921627" grpId="0"/>
      <p:bldP spid="921628" grpId="0" animBg="1"/>
      <p:bldP spid="921630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7E28DC8-0D4A-4CBC-B7BB-501B1CDF505D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8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2626" name="Text Box 2"/>
          <p:cNvSpPr txBox="1">
            <a:spLocks noChangeArrowheads="1"/>
          </p:cNvSpPr>
          <p:nvPr/>
        </p:nvSpPr>
        <p:spPr bwMode="auto">
          <a:xfrm>
            <a:off x="533400" y="1019175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证明</a:t>
            </a:r>
            <a:r>
              <a:rPr lang="en-US" altLang="zh-CN" dirty="0">
                <a:solidFill>
                  <a:srgbClr val="2B51AA"/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我们对顶点数作数学归纳证明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2627" name="Text Box 3"/>
          <p:cNvSpPr txBox="1">
            <a:spLocks noChangeArrowheads="1"/>
          </p:cNvSpPr>
          <p:nvPr/>
        </p:nvSpPr>
        <p:spPr bwMode="auto">
          <a:xfrm>
            <a:off x="609600" y="150653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当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n=1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结论显然成立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2631" name="Text Box 7"/>
          <p:cNvSpPr txBox="1">
            <a:spLocks noChangeArrowheads="1"/>
          </p:cNvSpPr>
          <p:nvPr/>
        </p:nvSpPr>
        <p:spPr bwMode="auto">
          <a:xfrm>
            <a:off x="533400" y="1985963"/>
            <a:ext cx="79248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设对顶点数少于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的图来说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定理结论成立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考虑一般的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阶图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22632" name="Text Box 8"/>
          <p:cNvSpPr txBox="1">
            <a:spLocks noChangeArrowheads="1"/>
          </p:cNvSpPr>
          <p:nvPr/>
        </p:nvSpPr>
        <p:spPr bwMode="auto">
          <a:xfrm>
            <a:off x="533400" y="2816225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任取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v∈V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令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=G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由归纳假设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22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647207"/>
              </p:ext>
            </p:extLst>
          </p:nvPr>
        </p:nvGraphicFramePr>
        <p:xfrm>
          <a:off x="2781300" y="3368675"/>
          <a:ext cx="3429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3" imgW="1739900" imgH="215900" progId="Equation.DSMT4">
                  <p:embed/>
                </p:oleObj>
              </mc:Choice>
              <mc:Fallback>
                <p:oleObj name="Equation" r:id="rId3" imgW="17399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368675"/>
                        <a:ext cx="34290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34" name="Text Box 10"/>
          <p:cNvSpPr txBox="1">
            <a:spLocks noChangeArrowheads="1"/>
          </p:cNvSpPr>
          <p:nvPr/>
        </p:nvSpPr>
        <p:spPr bwMode="auto">
          <a:xfrm>
            <a:off x="533400" y="3933825"/>
            <a:ext cx="79248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设</a:t>
            </a:r>
            <a:r>
              <a:rPr lang="el-GR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π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是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sz="24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的一种</a:t>
            </a:r>
            <a:r>
              <a:rPr lang="el-GR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(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sz="2400" dirty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)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+1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正常点着色方案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因为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的邻点在</a:t>
            </a:r>
            <a:r>
              <a:rPr lang="el-GR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π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下至多用去</a:t>
            </a:r>
            <a:r>
              <a:rPr lang="el-GR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种色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所以给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染上其邻点没有用过的色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就把</a:t>
            </a:r>
            <a:r>
              <a:rPr lang="el-GR" altLang="zh-CN" sz="24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π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扩充成了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</a:t>
            </a:r>
            <a:r>
              <a:rPr lang="el-GR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(G)+1</a:t>
            </a:r>
            <a:r>
              <a:rPr lang="zh-CN" altLang="en-US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着色方案</a:t>
            </a:r>
            <a:r>
              <a:rPr lang="en-US" altLang="zh-CN" sz="2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                              □</a:t>
            </a:r>
            <a:endParaRPr lang="zh-CN" altLang="el-GR" sz="24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2635" name="Text Box 11"/>
          <p:cNvSpPr txBox="1">
            <a:spLocks noChangeArrowheads="1"/>
          </p:cNvSpPr>
          <p:nvPr/>
        </p:nvSpPr>
        <p:spPr bwMode="auto">
          <a:xfrm>
            <a:off x="533400" y="5318125"/>
            <a:ext cx="7924800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 smtClean="0"/>
              <a:t>    对于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来说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可以给出其</a:t>
            </a:r>
            <a:r>
              <a:rPr lang="el-GR" altLang="zh-CN" sz="2400" dirty="0" smtClean="0"/>
              <a:t>Δ</a:t>
            </a:r>
            <a:r>
              <a:rPr lang="en-US" altLang="zh-CN" sz="2400" dirty="0"/>
              <a:t>(G)+</a:t>
            </a:r>
            <a:r>
              <a:rPr lang="en-US" altLang="zh-CN" sz="2400" dirty="0" smtClean="0">
                <a:latin typeface="+mn-lt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</a:rPr>
              <a:t>正常点着色算法</a:t>
            </a:r>
            <a:r>
              <a:rPr lang="en-US" altLang="zh-CN" sz="2400" dirty="0" smtClean="0">
                <a:latin typeface="宋体" panose="02010600030101010101" pitchFamily="2" charset="-122"/>
              </a:rPr>
              <a:t>. </a:t>
            </a:r>
            <a:endParaRPr lang="zh-CN" altLang="el-GR" sz="24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2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2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6" grpId="0"/>
      <p:bldP spid="922627" grpId="0"/>
      <p:bldP spid="922631" grpId="0"/>
      <p:bldP spid="922632" grpId="0"/>
      <p:bldP spid="922634" grpId="0"/>
      <p:bldP spid="9226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289675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D64C6F9-A695-4A53-8257-D88114268305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9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3656" name="Text Box 8"/>
          <p:cNvSpPr txBox="1">
            <a:spLocks noChangeArrowheads="1"/>
          </p:cNvSpPr>
          <p:nvPr/>
        </p:nvSpPr>
        <p:spPr bwMode="auto">
          <a:xfrm>
            <a:off x="393700" y="989013"/>
            <a:ext cx="8229600" cy="457200"/>
          </a:xfrm>
          <a:prstGeom prst="rect">
            <a:avLst/>
          </a:prstGeom>
          <a:solidFill>
            <a:srgbClr val="10203A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/>
              <a:t>G</a:t>
            </a:r>
            <a:r>
              <a:rPr lang="zh-CN" altLang="en-US" sz="2400" dirty="0" smtClean="0"/>
              <a:t>的</a:t>
            </a:r>
            <a:r>
              <a:rPr lang="el-GR" altLang="zh-CN" sz="2400" dirty="0" smtClean="0"/>
              <a:t>Δ</a:t>
            </a:r>
            <a:r>
              <a:rPr lang="en-US" altLang="zh-CN" sz="2400" dirty="0" smtClean="0">
                <a:latin typeface="+mn-lt"/>
              </a:rPr>
              <a:t>(G)+</a:t>
            </a:r>
            <a:r>
              <a:rPr lang="en-US" altLang="zh-CN" sz="2400" dirty="0" smtClean="0">
                <a:latin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</a:rPr>
              <a:t>正常点着色算法</a:t>
            </a:r>
            <a:r>
              <a:rPr lang="en-US" altLang="zh-CN" sz="2400" b="0" dirty="0" smtClean="0">
                <a:latin typeface="+mn-lt"/>
              </a:rPr>
              <a:t>(Greedy strategy)</a:t>
            </a:r>
            <a:endParaRPr lang="zh-CN" altLang="el-GR" sz="2400" b="0" dirty="0" smtClean="0">
              <a:latin typeface="+mn-lt"/>
            </a:endParaRPr>
          </a:p>
        </p:txBody>
      </p:sp>
      <p:sp>
        <p:nvSpPr>
          <p:cNvPr id="923657" name="Text Box 9"/>
          <p:cNvSpPr txBox="1">
            <a:spLocks noChangeArrowheads="1"/>
          </p:cNvSpPr>
          <p:nvPr/>
        </p:nvSpPr>
        <p:spPr bwMode="auto">
          <a:xfrm>
            <a:off x="393700" y="1531938"/>
            <a:ext cx="82296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G=(V,E),  V={v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,…,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},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色集合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C={1, 2, …, 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+1},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着色方案为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π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23658" name="Text Box 10"/>
          <p:cNvSpPr txBox="1">
            <a:spLocks noChangeArrowheads="1"/>
          </p:cNvSpPr>
          <p:nvPr/>
        </p:nvSpPr>
        <p:spPr bwMode="auto">
          <a:xfrm>
            <a:off x="393700" y="2384425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(1)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令</a:t>
            </a:r>
            <a:r>
              <a:rPr lang="ru-RU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π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(v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+mn-lt"/>
              </a:rPr>
              <a:t>)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=1,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=1; </a:t>
            </a:r>
            <a:endParaRPr lang="ru-RU" altLang="zh-CN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3659" name="Text Box 11"/>
          <p:cNvSpPr txBox="1">
            <a:spLocks noChangeArrowheads="1"/>
          </p:cNvSpPr>
          <p:nvPr/>
        </p:nvSpPr>
        <p:spPr bwMode="auto">
          <a:xfrm>
            <a:off x="400050" y="2865438"/>
            <a:ext cx="83058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(2)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=n,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则停止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否则若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为与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i+1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相邻的顶点里未使用的标号最小的色号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且令            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236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494320"/>
              </p:ext>
            </p:extLst>
          </p:nvPr>
        </p:nvGraphicFramePr>
        <p:xfrm>
          <a:off x="3406775" y="3273425"/>
          <a:ext cx="12255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3" imgW="622030" imgH="228501" progId="Equation.DSMT4">
                  <p:embed/>
                </p:oleObj>
              </mc:Choice>
              <mc:Fallback>
                <p:oleObj name="Equation" r:id="rId3" imgW="622030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3273425"/>
                        <a:ext cx="1225550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63" name="Text Box 15"/>
          <p:cNvSpPr txBox="1">
            <a:spLocks noChangeArrowheads="1"/>
          </p:cNvSpPr>
          <p:nvPr/>
        </p:nvSpPr>
        <p:spPr bwMode="auto">
          <a:xfrm>
            <a:off x="393700" y="3654425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(3)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令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=i+1,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转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(2). </a:t>
            </a:r>
            <a:endParaRPr lang="zh-CN" altLang="ru-RU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3700" y="4186238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3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给出下图的</a:t>
            </a:r>
            <a:r>
              <a:rPr lang="el-GR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Δ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+1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正常点着色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</a:rPr>
              <a:t>. 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895600" y="4830763"/>
            <a:ext cx="2435225" cy="1677987"/>
            <a:chOff x="1775" y="873"/>
            <a:chExt cx="1098" cy="809"/>
          </a:xfrm>
        </p:grpSpPr>
        <p:grpSp>
          <p:nvGrpSpPr>
            <p:cNvPr id="13323" name="Group 31"/>
            <p:cNvGrpSpPr>
              <a:grpSpLocks/>
            </p:cNvGrpSpPr>
            <p:nvPr/>
          </p:nvGrpSpPr>
          <p:grpSpPr bwMode="auto">
            <a:xfrm>
              <a:off x="1872" y="1056"/>
              <a:ext cx="756" cy="438"/>
              <a:chOff x="1038" y="1147"/>
              <a:chExt cx="756" cy="438"/>
            </a:xfrm>
          </p:grpSpPr>
          <p:sp>
            <p:nvSpPr>
              <p:cNvPr id="14354" name="Line 11"/>
              <p:cNvSpPr>
                <a:spLocks noChangeShapeType="1"/>
              </p:cNvSpPr>
              <p:nvPr/>
            </p:nvSpPr>
            <p:spPr bwMode="auto">
              <a:xfrm>
                <a:off x="1038" y="1148"/>
                <a:ext cx="0" cy="43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55" name="Line 12"/>
              <p:cNvSpPr>
                <a:spLocks noChangeShapeType="1"/>
              </p:cNvSpPr>
              <p:nvPr/>
            </p:nvSpPr>
            <p:spPr bwMode="auto">
              <a:xfrm>
                <a:off x="1038" y="1148"/>
                <a:ext cx="37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56" name="Line 13"/>
              <p:cNvSpPr>
                <a:spLocks noChangeShapeType="1"/>
              </p:cNvSpPr>
              <p:nvPr/>
            </p:nvSpPr>
            <p:spPr bwMode="auto">
              <a:xfrm>
                <a:off x="1416" y="1148"/>
                <a:ext cx="37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57" name="Line 14"/>
              <p:cNvSpPr>
                <a:spLocks noChangeShapeType="1"/>
              </p:cNvSpPr>
              <p:nvPr/>
            </p:nvSpPr>
            <p:spPr bwMode="auto">
              <a:xfrm>
                <a:off x="1038" y="1584"/>
                <a:ext cx="37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58" name="Line 15"/>
              <p:cNvSpPr>
                <a:spLocks noChangeShapeType="1"/>
              </p:cNvSpPr>
              <p:nvPr/>
            </p:nvSpPr>
            <p:spPr bwMode="auto">
              <a:xfrm>
                <a:off x="1416" y="1584"/>
                <a:ext cx="37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59" name="Line 16"/>
              <p:cNvSpPr>
                <a:spLocks noChangeShapeType="1"/>
              </p:cNvSpPr>
              <p:nvPr/>
            </p:nvSpPr>
            <p:spPr bwMode="auto">
              <a:xfrm>
                <a:off x="1416" y="1147"/>
                <a:ext cx="0" cy="43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60" name="Line 17"/>
              <p:cNvSpPr>
                <a:spLocks noChangeShapeType="1"/>
              </p:cNvSpPr>
              <p:nvPr/>
            </p:nvSpPr>
            <p:spPr bwMode="auto">
              <a:xfrm>
                <a:off x="1794" y="1147"/>
                <a:ext cx="0" cy="43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61" name="Line 18"/>
              <p:cNvSpPr>
                <a:spLocks noChangeShapeType="1"/>
              </p:cNvSpPr>
              <p:nvPr/>
            </p:nvSpPr>
            <p:spPr bwMode="auto">
              <a:xfrm>
                <a:off x="1038" y="1147"/>
                <a:ext cx="378" cy="43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362" name="Line 19"/>
              <p:cNvSpPr>
                <a:spLocks noChangeShapeType="1"/>
              </p:cNvSpPr>
              <p:nvPr/>
            </p:nvSpPr>
            <p:spPr bwMode="auto">
              <a:xfrm>
                <a:off x="1416" y="1147"/>
                <a:ext cx="378" cy="437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4348" name="Text Box 32"/>
            <p:cNvSpPr txBox="1">
              <a:spLocks noChangeArrowheads="1"/>
            </p:cNvSpPr>
            <p:nvPr/>
          </p:nvSpPr>
          <p:spPr bwMode="auto">
            <a:xfrm>
              <a:off x="2575" y="880"/>
              <a:ext cx="29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14349" name="Text Box 33"/>
            <p:cNvSpPr txBox="1">
              <a:spLocks noChangeArrowheads="1"/>
            </p:cNvSpPr>
            <p:nvPr/>
          </p:nvSpPr>
          <p:spPr bwMode="auto">
            <a:xfrm>
              <a:off x="2575" y="1504"/>
              <a:ext cx="29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4350" name="Text Box 34"/>
            <p:cNvSpPr txBox="1">
              <a:spLocks noChangeArrowheads="1"/>
            </p:cNvSpPr>
            <p:nvPr/>
          </p:nvSpPr>
          <p:spPr bwMode="auto">
            <a:xfrm>
              <a:off x="2173" y="1504"/>
              <a:ext cx="29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351" name="Text Box 35"/>
            <p:cNvSpPr txBox="1">
              <a:spLocks noChangeArrowheads="1"/>
            </p:cNvSpPr>
            <p:nvPr/>
          </p:nvSpPr>
          <p:spPr bwMode="auto">
            <a:xfrm>
              <a:off x="1783" y="1492"/>
              <a:ext cx="29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4352" name="Text Box 36"/>
            <p:cNvSpPr txBox="1">
              <a:spLocks noChangeArrowheads="1"/>
            </p:cNvSpPr>
            <p:nvPr/>
          </p:nvSpPr>
          <p:spPr bwMode="auto">
            <a:xfrm>
              <a:off x="1775" y="880"/>
              <a:ext cx="29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4353" name="Text Box 37"/>
            <p:cNvSpPr txBox="1">
              <a:spLocks noChangeArrowheads="1"/>
            </p:cNvSpPr>
            <p:nvPr/>
          </p:nvSpPr>
          <p:spPr bwMode="auto">
            <a:xfrm>
              <a:off x="2165" y="873"/>
              <a:ext cx="29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18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3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3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3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3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3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3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6" grpId="0" animBg="1"/>
      <p:bldP spid="923657" grpId="0"/>
      <p:bldP spid="923658" grpId="0"/>
      <p:bldP spid="923659" grpId="0"/>
      <p:bldP spid="923663" grpId="0"/>
      <p:bldP spid="9" grpId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19818</TotalTime>
  <Words>3981</Words>
  <Application>Microsoft Office PowerPoint</Application>
  <PresentationFormat>全屏显示(4:3)</PresentationFormat>
  <Paragraphs>337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华文行楷</vt:lpstr>
      <vt:lpstr>华文楷体</vt:lpstr>
      <vt:lpstr>华文新魏</vt:lpstr>
      <vt:lpstr>宋体</vt:lpstr>
      <vt:lpstr>Arial</vt:lpstr>
      <vt:lpstr>Times New Roman</vt:lpstr>
      <vt:lpstr>Wingdings</vt:lpstr>
      <vt:lpstr>Soaring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hz</dc:creator>
  <cp:lastModifiedBy>hz</cp:lastModifiedBy>
  <cp:revision>1709</cp:revision>
  <dcterms:created xsi:type="dcterms:W3CDTF">1601-01-01T00:00:00Z</dcterms:created>
  <dcterms:modified xsi:type="dcterms:W3CDTF">2021-11-23T07:54:01Z</dcterms:modified>
</cp:coreProperties>
</file>