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632" r:id="rId2"/>
    <p:sldId id="766" r:id="rId3"/>
    <p:sldId id="702" r:id="rId4"/>
    <p:sldId id="767" r:id="rId5"/>
    <p:sldId id="768" r:id="rId6"/>
    <p:sldId id="770" r:id="rId7"/>
    <p:sldId id="771" r:id="rId8"/>
    <p:sldId id="772" r:id="rId9"/>
    <p:sldId id="773" r:id="rId10"/>
    <p:sldId id="774" r:id="rId11"/>
    <p:sldId id="775" r:id="rId12"/>
    <p:sldId id="776" r:id="rId13"/>
    <p:sldId id="777" r:id="rId14"/>
    <p:sldId id="778" r:id="rId15"/>
    <p:sldId id="780" r:id="rId16"/>
    <p:sldId id="781" r:id="rId17"/>
    <p:sldId id="782" r:id="rId18"/>
    <p:sldId id="783" r:id="rId19"/>
    <p:sldId id="784" r:id="rId20"/>
    <p:sldId id="789" r:id="rId21"/>
    <p:sldId id="790" r:id="rId22"/>
    <p:sldId id="791" r:id="rId23"/>
    <p:sldId id="792" r:id="rId24"/>
    <p:sldId id="793" r:id="rId25"/>
    <p:sldId id="794" r:id="rId26"/>
    <p:sldId id="631" r:id="rId2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146"/>
    <a:srgbClr val="10203A"/>
    <a:srgbClr val="FF6600"/>
    <a:srgbClr val="406385"/>
    <a:srgbClr val="810080"/>
    <a:srgbClr val="698CC9"/>
    <a:srgbClr val="BE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9" autoAdjust="0"/>
    <p:restoredTop sz="97407" autoAdjust="0"/>
  </p:normalViewPr>
  <p:slideViewPr>
    <p:cSldViewPr>
      <p:cViewPr varScale="1">
        <p:scale>
          <a:sx n="91" d="100"/>
          <a:sy n="91" d="100"/>
        </p:scale>
        <p:origin x="16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8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8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28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4AE64BD-12C8-4A4B-978B-A074CF373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F64F89-FF89-47A9-AE48-914A573F21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BE6F-8280-4C1F-B54E-7140A3601375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3A229-AB8C-42DE-BB48-5E6274F28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0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CDF8E-12EE-429F-BB44-EB482CF2A633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F0F19-B177-476D-9943-F55037B820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5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C34CE-6584-447A-AE7B-47B11D53D8C4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1D493-EEEA-40A1-9E9D-48F6308061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5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24D1C-6A65-42D1-A449-2366F5007B63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486A-F53A-4A22-BDD9-4F915EECB4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78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5808C-E5D9-4D90-AC1B-D9C3D84C21ED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B5804-818D-45F6-A0E0-530CA9FB4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8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127E-D2EA-4B5C-B264-FAB0B82EFE3D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4102-069F-499C-9CCF-9C01502CEB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FFCC7-607A-48B2-A7BC-676449FB3A77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6BD09-F472-4522-B629-F7ED9CA1B7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46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87242-B230-4E2F-95C7-DA41E744F231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4F583-7E83-4E41-A44D-D32E3B2FC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70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2298D-F428-42BE-B714-B568822166E9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D82A-8A23-4B56-855D-B3BF49158B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75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1F7A6-4C69-4F8C-B535-929F1F744B51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9BE43-6EA0-433F-BBF6-D187C7B292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04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07462-AE06-4574-9D31-B0A19FD8DE35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EDB50-EB21-4A3A-AC02-2DFDB97834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8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3470510C-9FF3-4E15-B0CD-15FAAFF31785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E731DAD7-7112-43DF-A1D5-84CE01829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39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5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CB20F13-6E22-4AB2-AB32-8506BDC74A5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8162" name="Text Box 2"/>
          <p:cNvSpPr txBox="1">
            <a:spLocks noChangeArrowheads="1"/>
          </p:cNvSpPr>
          <p:nvPr/>
        </p:nvSpPr>
        <p:spPr bwMode="auto">
          <a:xfrm>
            <a:off x="381000" y="906463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解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通过观察枚举求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</a:p>
        </p:txBody>
      </p:sp>
      <p:grpSp>
        <p:nvGrpSpPr>
          <p:cNvPr id="988167" name="Group 7"/>
          <p:cNvGrpSpPr>
            <a:grpSpLocks/>
          </p:cNvGrpSpPr>
          <p:nvPr/>
        </p:nvGrpSpPr>
        <p:grpSpPr bwMode="auto">
          <a:xfrm>
            <a:off x="5745163" y="1108075"/>
            <a:ext cx="1066800" cy="1370013"/>
            <a:chOff x="1344" y="2736"/>
            <a:chExt cx="672" cy="863"/>
          </a:xfrm>
        </p:grpSpPr>
        <p:sp>
          <p:nvSpPr>
            <p:cNvPr id="15407" name="Line 8"/>
            <p:cNvSpPr>
              <a:spLocks noChangeShapeType="1"/>
            </p:cNvSpPr>
            <p:nvPr/>
          </p:nvSpPr>
          <p:spPr bwMode="auto">
            <a:xfrm>
              <a:off x="1344" y="2736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8" name="Line 9"/>
            <p:cNvSpPr>
              <a:spLocks noChangeShapeType="1"/>
            </p:cNvSpPr>
            <p:nvPr/>
          </p:nvSpPr>
          <p:spPr bwMode="auto">
            <a:xfrm>
              <a:off x="1344" y="3024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9" name="Line 10"/>
            <p:cNvSpPr>
              <a:spLocks noChangeShapeType="1"/>
            </p:cNvSpPr>
            <p:nvPr/>
          </p:nvSpPr>
          <p:spPr bwMode="auto">
            <a:xfrm>
              <a:off x="1344" y="3024"/>
              <a:ext cx="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10" name="Line 11"/>
            <p:cNvSpPr>
              <a:spLocks noChangeShapeType="1"/>
            </p:cNvSpPr>
            <p:nvPr/>
          </p:nvSpPr>
          <p:spPr bwMode="auto">
            <a:xfrm>
              <a:off x="1344" y="3312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11" name="Line 12"/>
            <p:cNvSpPr>
              <a:spLocks noChangeShapeType="1"/>
            </p:cNvSpPr>
            <p:nvPr/>
          </p:nvSpPr>
          <p:spPr bwMode="auto">
            <a:xfrm>
              <a:off x="1344" y="3024"/>
              <a:ext cx="672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12" name="Text Box 13"/>
            <p:cNvSpPr txBox="1">
              <a:spLocks noChangeArrowheads="1"/>
            </p:cNvSpPr>
            <p:nvPr/>
          </p:nvSpPr>
          <p:spPr bwMode="auto">
            <a:xfrm>
              <a:off x="1613" y="3366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sp>
        <p:nvSpPr>
          <p:cNvPr id="988174" name="Text Box 14"/>
          <p:cNvSpPr txBox="1">
            <a:spLocks noChangeArrowheads="1"/>
          </p:cNvSpPr>
          <p:nvPr/>
        </p:nvSpPr>
        <p:spPr bwMode="auto">
          <a:xfrm>
            <a:off x="381000" y="24479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1) 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8175" name="Group 15"/>
          <p:cNvGrpSpPr>
            <a:grpSpLocks/>
          </p:cNvGrpSpPr>
          <p:nvPr/>
        </p:nvGrpSpPr>
        <p:grpSpPr bwMode="auto">
          <a:xfrm>
            <a:off x="762000" y="3124200"/>
            <a:ext cx="1066800" cy="1436688"/>
            <a:chOff x="1344" y="2736"/>
            <a:chExt cx="672" cy="905"/>
          </a:xfrm>
        </p:grpSpPr>
        <p:sp>
          <p:nvSpPr>
            <p:cNvPr id="15401" name="Line 16"/>
            <p:cNvSpPr>
              <a:spLocks noChangeShapeType="1"/>
            </p:cNvSpPr>
            <p:nvPr/>
          </p:nvSpPr>
          <p:spPr bwMode="auto">
            <a:xfrm>
              <a:off x="1344" y="2736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2" name="Line 17"/>
            <p:cNvSpPr>
              <a:spLocks noChangeShapeType="1"/>
            </p:cNvSpPr>
            <p:nvPr/>
          </p:nvSpPr>
          <p:spPr bwMode="auto">
            <a:xfrm>
              <a:off x="1344" y="3024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3" name="Line 18"/>
            <p:cNvSpPr>
              <a:spLocks noChangeShapeType="1"/>
            </p:cNvSpPr>
            <p:nvPr/>
          </p:nvSpPr>
          <p:spPr bwMode="auto">
            <a:xfrm>
              <a:off x="1344" y="3024"/>
              <a:ext cx="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4" name="Line 19"/>
            <p:cNvSpPr>
              <a:spLocks noChangeShapeType="1"/>
            </p:cNvSpPr>
            <p:nvPr/>
          </p:nvSpPr>
          <p:spPr bwMode="auto">
            <a:xfrm>
              <a:off x="1344" y="3312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5" name="Line 20"/>
            <p:cNvSpPr>
              <a:spLocks noChangeShapeType="1"/>
            </p:cNvSpPr>
            <p:nvPr/>
          </p:nvSpPr>
          <p:spPr bwMode="auto">
            <a:xfrm>
              <a:off x="1344" y="3024"/>
              <a:ext cx="672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6" name="Text Box 21"/>
            <p:cNvSpPr txBox="1">
              <a:spLocks noChangeArrowheads="1"/>
            </p:cNvSpPr>
            <p:nvPr/>
          </p:nvSpPr>
          <p:spPr bwMode="auto">
            <a:xfrm>
              <a:off x="1584" y="3408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graphicFrame>
        <p:nvGraphicFramePr>
          <p:cNvPr id="988182" name="Object 22"/>
          <p:cNvGraphicFramePr>
            <a:graphicFrameLocks noChangeAspect="1"/>
          </p:cNvGraphicFramePr>
          <p:nvPr/>
        </p:nvGraphicFramePr>
        <p:xfrm>
          <a:off x="2209800" y="3429000"/>
          <a:ext cx="347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3" imgW="190417" imgH="152334" progId="Equation.DSMT4">
                  <p:embed/>
                </p:oleObj>
              </mc:Choice>
              <mc:Fallback>
                <p:oleObj name="Equation" r:id="rId3" imgW="190417" imgH="15233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347663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8193" name="Group 33"/>
          <p:cNvGrpSpPr>
            <a:grpSpLocks/>
          </p:cNvGrpSpPr>
          <p:nvPr/>
        </p:nvGrpSpPr>
        <p:grpSpPr bwMode="auto">
          <a:xfrm>
            <a:off x="2895600" y="3162300"/>
            <a:ext cx="1143000" cy="914400"/>
            <a:chOff x="1752" y="1824"/>
            <a:chExt cx="720" cy="576"/>
          </a:xfrm>
        </p:grpSpPr>
        <p:sp>
          <p:nvSpPr>
            <p:cNvPr id="15397" name="Line 24"/>
            <p:cNvSpPr>
              <a:spLocks noChangeShapeType="1"/>
            </p:cNvSpPr>
            <p:nvPr/>
          </p:nvSpPr>
          <p:spPr bwMode="auto">
            <a:xfrm>
              <a:off x="1776" y="1824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8" name="Line 25"/>
            <p:cNvSpPr>
              <a:spLocks noChangeShapeType="1"/>
            </p:cNvSpPr>
            <p:nvPr/>
          </p:nvSpPr>
          <p:spPr bwMode="auto">
            <a:xfrm>
              <a:off x="1776" y="2112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9" name="Oval 31"/>
            <p:cNvSpPr>
              <a:spLocks noChangeArrowheads="1"/>
            </p:cNvSpPr>
            <p:nvPr/>
          </p:nvSpPr>
          <p:spPr bwMode="auto">
            <a:xfrm>
              <a:off x="1752" y="2352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0" name="Oval 32"/>
            <p:cNvSpPr>
              <a:spLocks noChangeArrowheads="1"/>
            </p:cNvSpPr>
            <p:nvPr/>
          </p:nvSpPr>
          <p:spPr bwMode="auto">
            <a:xfrm>
              <a:off x="2424" y="2352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88199" name="Group 39"/>
          <p:cNvGrpSpPr>
            <a:grpSpLocks/>
          </p:cNvGrpSpPr>
          <p:nvPr/>
        </p:nvGrpSpPr>
        <p:grpSpPr bwMode="auto">
          <a:xfrm>
            <a:off x="4919663" y="3163888"/>
            <a:ext cx="1133475" cy="914400"/>
            <a:chOff x="2757" y="1872"/>
            <a:chExt cx="714" cy="576"/>
          </a:xfrm>
        </p:grpSpPr>
        <p:sp>
          <p:nvSpPr>
            <p:cNvPr id="15393" name="Line 35"/>
            <p:cNvSpPr>
              <a:spLocks noChangeShapeType="1"/>
            </p:cNvSpPr>
            <p:nvPr/>
          </p:nvSpPr>
          <p:spPr bwMode="auto">
            <a:xfrm>
              <a:off x="2784" y="1872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4" name="Line 36"/>
            <p:cNvSpPr>
              <a:spLocks noChangeShapeType="1"/>
            </p:cNvSpPr>
            <p:nvPr/>
          </p:nvSpPr>
          <p:spPr bwMode="auto">
            <a:xfrm>
              <a:off x="2784" y="2448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5" name="Oval 37"/>
            <p:cNvSpPr>
              <a:spLocks noChangeArrowheads="1"/>
            </p:cNvSpPr>
            <p:nvPr/>
          </p:nvSpPr>
          <p:spPr bwMode="auto">
            <a:xfrm>
              <a:off x="2757" y="2147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6" name="Oval 38"/>
            <p:cNvSpPr>
              <a:spLocks noChangeArrowheads="1"/>
            </p:cNvSpPr>
            <p:nvPr/>
          </p:nvSpPr>
          <p:spPr bwMode="auto">
            <a:xfrm>
              <a:off x="3423" y="2135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88206" name="Group 46"/>
          <p:cNvGrpSpPr>
            <a:grpSpLocks/>
          </p:cNvGrpSpPr>
          <p:nvPr/>
        </p:nvGrpSpPr>
        <p:grpSpPr bwMode="auto">
          <a:xfrm>
            <a:off x="723900" y="4876800"/>
            <a:ext cx="1143000" cy="1133475"/>
            <a:chOff x="3864" y="1872"/>
            <a:chExt cx="720" cy="714"/>
          </a:xfrm>
        </p:grpSpPr>
        <p:sp>
          <p:nvSpPr>
            <p:cNvPr id="15389" name="Line 41"/>
            <p:cNvSpPr>
              <a:spLocks noChangeShapeType="1"/>
            </p:cNvSpPr>
            <p:nvPr/>
          </p:nvSpPr>
          <p:spPr bwMode="auto">
            <a:xfrm>
              <a:off x="3888" y="1872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0" name="Oval 43"/>
            <p:cNvSpPr>
              <a:spLocks noChangeArrowheads="1"/>
            </p:cNvSpPr>
            <p:nvPr/>
          </p:nvSpPr>
          <p:spPr bwMode="auto">
            <a:xfrm>
              <a:off x="3864" y="2538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1" name="Oval 44"/>
            <p:cNvSpPr>
              <a:spLocks noChangeArrowheads="1"/>
            </p:cNvSpPr>
            <p:nvPr/>
          </p:nvSpPr>
          <p:spPr bwMode="auto">
            <a:xfrm>
              <a:off x="4536" y="2160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2" name="Line 45"/>
            <p:cNvSpPr>
              <a:spLocks noChangeShapeType="1"/>
            </p:cNvSpPr>
            <p:nvPr/>
          </p:nvSpPr>
          <p:spPr bwMode="auto">
            <a:xfrm>
              <a:off x="3888" y="2160"/>
              <a:ext cx="67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88232" name="Group 72"/>
          <p:cNvGrpSpPr>
            <a:grpSpLocks/>
          </p:cNvGrpSpPr>
          <p:nvPr/>
        </p:nvGrpSpPr>
        <p:grpSpPr bwMode="auto">
          <a:xfrm>
            <a:off x="2895600" y="4879975"/>
            <a:ext cx="1104900" cy="990600"/>
            <a:chOff x="1824" y="2832"/>
            <a:chExt cx="696" cy="624"/>
          </a:xfrm>
        </p:grpSpPr>
        <p:sp>
          <p:nvSpPr>
            <p:cNvPr id="15385" name="Line 48"/>
            <p:cNvSpPr>
              <a:spLocks noChangeShapeType="1"/>
            </p:cNvSpPr>
            <p:nvPr/>
          </p:nvSpPr>
          <p:spPr bwMode="auto">
            <a:xfrm>
              <a:off x="1824" y="2832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6" name="Oval 50"/>
            <p:cNvSpPr>
              <a:spLocks noChangeArrowheads="1"/>
            </p:cNvSpPr>
            <p:nvPr/>
          </p:nvSpPr>
          <p:spPr bwMode="auto">
            <a:xfrm>
              <a:off x="2472" y="3408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7" name="Oval 51"/>
            <p:cNvSpPr>
              <a:spLocks noChangeArrowheads="1"/>
            </p:cNvSpPr>
            <p:nvPr/>
          </p:nvSpPr>
          <p:spPr bwMode="auto">
            <a:xfrm>
              <a:off x="2472" y="3050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8" name="Line 52"/>
            <p:cNvSpPr>
              <a:spLocks noChangeShapeType="1"/>
            </p:cNvSpPr>
            <p:nvPr/>
          </p:nvSpPr>
          <p:spPr bwMode="auto">
            <a:xfrm>
              <a:off x="1824" y="3072"/>
              <a:ext cx="0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88219" name="Group 59"/>
          <p:cNvGrpSpPr>
            <a:grpSpLocks/>
          </p:cNvGrpSpPr>
          <p:nvPr/>
        </p:nvGrpSpPr>
        <p:grpSpPr bwMode="auto">
          <a:xfrm>
            <a:off x="7162800" y="3124200"/>
            <a:ext cx="1143000" cy="990600"/>
            <a:chOff x="3954" y="1824"/>
            <a:chExt cx="720" cy="624"/>
          </a:xfrm>
        </p:grpSpPr>
        <p:sp>
          <p:nvSpPr>
            <p:cNvPr id="15381" name="Line 55"/>
            <p:cNvSpPr>
              <a:spLocks noChangeShapeType="1"/>
            </p:cNvSpPr>
            <p:nvPr/>
          </p:nvSpPr>
          <p:spPr bwMode="auto">
            <a:xfrm>
              <a:off x="3984" y="2160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3" name="Oval 57"/>
            <p:cNvSpPr>
              <a:spLocks noChangeArrowheads="1"/>
            </p:cNvSpPr>
            <p:nvPr/>
          </p:nvSpPr>
          <p:spPr bwMode="auto">
            <a:xfrm>
              <a:off x="3954" y="1824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4" name="Oval 58"/>
            <p:cNvSpPr>
              <a:spLocks noChangeArrowheads="1"/>
            </p:cNvSpPr>
            <p:nvPr/>
          </p:nvSpPr>
          <p:spPr bwMode="auto">
            <a:xfrm>
              <a:off x="4626" y="1824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88236" name="Group 76"/>
          <p:cNvGrpSpPr>
            <a:grpSpLocks/>
          </p:cNvGrpSpPr>
          <p:nvPr/>
        </p:nvGrpSpPr>
        <p:grpSpPr bwMode="auto">
          <a:xfrm>
            <a:off x="4914900" y="4813300"/>
            <a:ext cx="1138238" cy="1230313"/>
            <a:chOff x="2904" y="2777"/>
            <a:chExt cx="717" cy="775"/>
          </a:xfrm>
        </p:grpSpPr>
        <p:grpSp>
          <p:nvGrpSpPr>
            <p:cNvPr id="13326" name="Group 75"/>
            <p:cNvGrpSpPr>
              <a:grpSpLocks/>
            </p:cNvGrpSpPr>
            <p:nvPr/>
          </p:nvGrpSpPr>
          <p:grpSpPr bwMode="auto">
            <a:xfrm>
              <a:off x="2928" y="3117"/>
              <a:ext cx="681" cy="435"/>
              <a:chOff x="2976" y="3117"/>
              <a:chExt cx="681" cy="435"/>
            </a:xfrm>
          </p:grpSpPr>
          <p:sp>
            <p:nvSpPr>
              <p:cNvPr id="15377" name="Oval 63"/>
              <p:cNvSpPr>
                <a:spLocks noChangeArrowheads="1"/>
              </p:cNvSpPr>
              <p:nvPr/>
            </p:nvSpPr>
            <p:spPr bwMode="auto">
              <a:xfrm>
                <a:off x="3609" y="3117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8" name="Line 65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79" name="Line 67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80" name="Line 68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672" cy="43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5375" name="Oval 73"/>
            <p:cNvSpPr>
              <a:spLocks noChangeArrowheads="1"/>
            </p:cNvSpPr>
            <p:nvPr/>
          </p:nvSpPr>
          <p:spPr bwMode="auto">
            <a:xfrm>
              <a:off x="3573" y="2782"/>
              <a:ext cx="48" cy="48"/>
            </a:xfrm>
            <a:prstGeom prst="ellipse">
              <a:avLst/>
            </a:prstGeom>
            <a:solidFill>
              <a:srgbClr val="810080"/>
            </a:solidFill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6" name="Oval 74"/>
            <p:cNvSpPr>
              <a:spLocks noChangeArrowheads="1"/>
            </p:cNvSpPr>
            <p:nvPr/>
          </p:nvSpPr>
          <p:spPr bwMode="auto">
            <a:xfrm>
              <a:off x="2904" y="2777"/>
              <a:ext cx="48" cy="48"/>
            </a:xfrm>
            <a:prstGeom prst="ellipse">
              <a:avLst/>
            </a:prstGeom>
            <a:solidFill>
              <a:srgbClr val="810080"/>
            </a:solidFill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8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8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2" grpId="0"/>
      <p:bldP spid="9881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5241F05-D8F5-4B9F-BBCC-4E524306B5B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9186" name="Text Box 2"/>
          <p:cNvSpPr txBox="1">
            <a:spLocks noChangeArrowheads="1"/>
          </p:cNvSpPr>
          <p:nvPr/>
        </p:nvSpPr>
        <p:spPr bwMode="auto">
          <a:xfrm>
            <a:off x="381000" y="9525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(G)=6</a:t>
            </a:r>
          </a:p>
        </p:txBody>
      </p:sp>
      <p:sp>
        <p:nvSpPr>
          <p:cNvPr id="989194" name="Text Box 10"/>
          <p:cNvSpPr txBox="1">
            <a:spLocks noChangeArrowheads="1"/>
          </p:cNvSpPr>
          <p:nvPr/>
        </p:nvSpPr>
        <p:spPr bwMode="auto">
          <a:xfrm>
            <a:off x="381000" y="14827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2) 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9195" name="Group 11"/>
          <p:cNvGrpSpPr>
            <a:grpSpLocks/>
          </p:cNvGrpSpPr>
          <p:nvPr/>
        </p:nvGrpSpPr>
        <p:grpSpPr bwMode="auto">
          <a:xfrm>
            <a:off x="800100" y="2286000"/>
            <a:ext cx="1066800" cy="1416050"/>
            <a:chOff x="1344" y="2736"/>
            <a:chExt cx="672" cy="892"/>
          </a:xfrm>
        </p:grpSpPr>
        <p:sp>
          <p:nvSpPr>
            <p:cNvPr id="16430" name="Line 12"/>
            <p:cNvSpPr>
              <a:spLocks noChangeShapeType="1"/>
            </p:cNvSpPr>
            <p:nvPr/>
          </p:nvSpPr>
          <p:spPr bwMode="auto">
            <a:xfrm>
              <a:off x="1344" y="2736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31" name="Line 13"/>
            <p:cNvSpPr>
              <a:spLocks noChangeShapeType="1"/>
            </p:cNvSpPr>
            <p:nvPr/>
          </p:nvSpPr>
          <p:spPr bwMode="auto">
            <a:xfrm>
              <a:off x="1344" y="3024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32" name="Line 14"/>
            <p:cNvSpPr>
              <a:spLocks noChangeShapeType="1"/>
            </p:cNvSpPr>
            <p:nvPr/>
          </p:nvSpPr>
          <p:spPr bwMode="auto">
            <a:xfrm>
              <a:off x="1344" y="3024"/>
              <a:ext cx="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33" name="Line 15"/>
            <p:cNvSpPr>
              <a:spLocks noChangeShapeType="1"/>
            </p:cNvSpPr>
            <p:nvPr/>
          </p:nvSpPr>
          <p:spPr bwMode="auto">
            <a:xfrm>
              <a:off x="1344" y="3312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34" name="Line 16"/>
            <p:cNvSpPr>
              <a:spLocks noChangeShapeType="1"/>
            </p:cNvSpPr>
            <p:nvPr/>
          </p:nvSpPr>
          <p:spPr bwMode="auto">
            <a:xfrm>
              <a:off x="1344" y="3024"/>
              <a:ext cx="672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35" name="Text Box 17"/>
            <p:cNvSpPr txBox="1">
              <a:spLocks noChangeArrowheads="1"/>
            </p:cNvSpPr>
            <p:nvPr/>
          </p:nvSpPr>
          <p:spPr bwMode="auto">
            <a:xfrm>
              <a:off x="1592" y="3395"/>
              <a:ext cx="25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graphicFrame>
        <p:nvGraphicFramePr>
          <p:cNvPr id="989202" name="Object 18"/>
          <p:cNvGraphicFramePr>
            <a:graphicFrameLocks noChangeAspect="1"/>
          </p:cNvGraphicFramePr>
          <p:nvPr/>
        </p:nvGraphicFramePr>
        <p:xfrm>
          <a:off x="2171700" y="2590800"/>
          <a:ext cx="347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3" imgW="190417" imgH="152334" progId="Equation.DSMT4">
                  <p:embed/>
                </p:oleObj>
              </mc:Choice>
              <mc:Fallback>
                <p:oleObj name="Equation" r:id="rId3" imgW="190417" imgH="15233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590800"/>
                        <a:ext cx="347663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9238" name="Group 54"/>
          <p:cNvGrpSpPr>
            <a:grpSpLocks/>
          </p:cNvGrpSpPr>
          <p:nvPr/>
        </p:nvGrpSpPr>
        <p:grpSpPr bwMode="auto">
          <a:xfrm>
            <a:off x="2709863" y="2286000"/>
            <a:ext cx="1131887" cy="914400"/>
            <a:chOff x="1704" y="1248"/>
            <a:chExt cx="713" cy="576"/>
          </a:xfrm>
        </p:grpSpPr>
        <p:sp>
          <p:nvSpPr>
            <p:cNvPr id="16423" name="Line 20"/>
            <p:cNvSpPr>
              <a:spLocks noChangeShapeType="1"/>
            </p:cNvSpPr>
            <p:nvPr/>
          </p:nvSpPr>
          <p:spPr bwMode="auto">
            <a:xfrm>
              <a:off x="1728" y="1248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4376" name="Group 50"/>
            <p:cNvGrpSpPr>
              <a:grpSpLocks/>
            </p:cNvGrpSpPr>
            <p:nvPr/>
          </p:nvGrpSpPr>
          <p:grpSpPr bwMode="auto">
            <a:xfrm>
              <a:off x="1704" y="1776"/>
              <a:ext cx="708" cy="48"/>
              <a:chOff x="1704" y="1776"/>
              <a:chExt cx="708" cy="48"/>
            </a:xfrm>
          </p:grpSpPr>
          <p:sp>
            <p:nvSpPr>
              <p:cNvPr id="16428" name="Oval 22"/>
              <p:cNvSpPr>
                <a:spLocks noChangeArrowheads="1"/>
              </p:cNvSpPr>
              <p:nvPr/>
            </p:nvSpPr>
            <p:spPr bwMode="auto">
              <a:xfrm>
                <a:off x="1704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9" name="Oval 23"/>
              <p:cNvSpPr>
                <a:spLocks noChangeArrowheads="1"/>
              </p:cNvSpPr>
              <p:nvPr/>
            </p:nvSpPr>
            <p:spPr bwMode="auto">
              <a:xfrm>
                <a:off x="2364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4377" name="Group 51"/>
            <p:cNvGrpSpPr>
              <a:grpSpLocks/>
            </p:cNvGrpSpPr>
            <p:nvPr/>
          </p:nvGrpSpPr>
          <p:grpSpPr bwMode="auto">
            <a:xfrm>
              <a:off x="1704" y="1488"/>
              <a:ext cx="713" cy="48"/>
              <a:chOff x="1704" y="1776"/>
              <a:chExt cx="713" cy="48"/>
            </a:xfrm>
          </p:grpSpPr>
          <p:sp>
            <p:nvSpPr>
              <p:cNvPr id="16426" name="Oval 52"/>
              <p:cNvSpPr>
                <a:spLocks noChangeArrowheads="1"/>
              </p:cNvSpPr>
              <p:nvPr/>
            </p:nvSpPr>
            <p:spPr bwMode="auto">
              <a:xfrm>
                <a:off x="1704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7" name="Oval 53"/>
              <p:cNvSpPr>
                <a:spLocks noChangeArrowheads="1"/>
              </p:cNvSpPr>
              <p:nvPr/>
            </p:nvSpPr>
            <p:spPr bwMode="auto">
              <a:xfrm>
                <a:off x="2369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989247" name="Group 63"/>
          <p:cNvGrpSpPr>
            <a:grpSpLocks/>
          </p:cNvGrpSpPr>
          <p:nvPr/>
        </p:nvGrpSpPr>
        <p:grpSpPr bwMode="auto">
          <a:xfrm>
            <a:off x="4495800" y="2209800"/>
            <a:ext cx="1143000" cy="990600"/>
            <a:chOff x="2808" y="1200"/>
            <a:chExt cx="720" cy="624"/>
          </a:xfrm>
        </p:grpSpPr>
        <p:sp>
          <p:nvSpPr>
            <p:cNvPr id="16416" name="Line 56"/>
            <p:cNvSpPr>
              <a:spLocks noChangeShapeType="1"/>
            </p:cNvSpPr>
            <p:nvPr/>
          </p:nvSpPr>
          <p:spPr bwMode="auto">
            <a:xfrm>
              <a:off x="2832" y="1488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4369" name="Group 57"/>
            <p:cNvGrpSpPr>
              <a:grpSpLocks/>
            </p:cNvGrpSpPr>
            <p:nvPr/>
          </p:nvGrpSpPr>
          <p:grpSpPr bwMode="auto">
            <a:xfrm>
              <a:off x="2808" y="1776"/>
              <a:ext cx="720" cy="48"/>
              <a:chOff x="1704" y="1776"/>
              <a:chExt cx="720" cy="48"/>
            </a:xfrm>
          </p:grpSpPr>
          <p:sp>
            <p:nvSpPr>
              <p:cNvPr id="16421" name="Oval 58"/>
              <p:cNvSpPr>
                <a:spLocks noChangeArrowheads="1"/>
              </p:cNvSpPr>
              <p:nvPr/>
            </p:nvSpPr>
            <p:spPr bwMode="auto">
              <a:xfrm>
                <a:off x="1704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2" name="Oval 59"/>
              <p:cNvSpPr>
                <a:spLocks noChangeArrowheads="1"/>
              </p:cNvSpPr>
              <p:nvPr/>
            </p:nvSpPr>
            <p:spPr bwMode="auto">
              <a:xfrm>
                <a:off x="2376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4370" name="Group 60"/>
            <p:cNvGrpSpPr>
              <a:grpSpLocks/>
            </p:cNvGrpSpPr>
            <p:nvPr/>
          </p:nvGrpSpPr>
          <p:grpSpPr bwMode="auto">
            <a:xfrm>
              <a:off x="2808" y="1200"/>
              <a:ext cx="720" cy="48"/>
              <a:chOff x="1752" y="1776"/>
              <a:chExt cx="720" cy="48"/>
            </a:xfrm>
          </p:grpSpPr>
          <p:sp>
            <p:nvSpPr>
              <p:cNvPr id="16419" name="Oval 61"/>
              <p:cNvSpPr>
                <a:spLocks noChangeArrowheads="1"/>
              </p:cNvSpPr>
              <p:nvPr/>
            </p:nvSpPr>
            <p:spPr bwMode="auto">
              <a:xfrm>
                <a:off x="1752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0" name="Oval 62"/>
              <p:cNvSpPr>
                <a:spLocks noChangeArrowheads="1"/>
              </p:cNvSpPr>
              <p:nvPr/>
            </p:nvSpPr>
            <p:spPr bwMode="auto">
              <a:xfrm>
                <a:off x="2424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989256" name="Group 72"/>
          <p:cNvGrpSpPr>
            <a:grpSpLocks/>
          </p:cNvGrpSpPr>
          <p:nvPr/>
        </p:nvGrpSpPr>
        <p:grpSpPr bwMode="auto">
          <a:xfrm>
            <a:off x="6324600" y="2206625"/>
            <a:ext cx="1143000" cy="917575"/>
            <a:chOff x="3960" y="1198"/>
            <a:chExt cx="720" cy="578"/>
          </a:xfrm>
        </p:grpSpPr>
        <p:sp>
          <p:nvSpPr>
            <p:cNvPr id="16409" name="Line 65"/>
            <p:cNvSpPr>
              <a:spLocks noChangeShapeType="1"/>
            </p:cNvSpPr>
            <p:nvPr/>
          </p:nvSpPr>
          <p:spPr bwMode="auto">
            <a:xfrm>
              <a:off x="3984" y="1776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4362" name="Group 66"/>
            <p:cNvGrpSpPr>
              <a:grpSpLocks/>
            </p:cNvGrpSpPr>
            <p:nvPr/>
          </p:nvGrpSpPr>
          <p:grpSpPr bwMode="auto">
            <a:xfrm>
              <a:off x="3960" y="1487"/>
              <a:ext cx="720" cy="49"/>
              <a:chOff x="1704" y="1775"/>
              <a:chExt cx="720" cy="49"/>
            </a:xfrm>
          </p:grpSpPr>
          <p:sp>
            <p:nvSpPr>
              <p:cNvPr id="16414" name="Oval 67"/>
              <p:cNvSpPr>
                <a:spLocks noChangeArrowheads="1"/>
              </p:cNvSpPr>
              <p:nvPr/>
            </p:nvSpPr>
            <p:spPr bwMode="auto">
              <a:xfrm>
                <a:off x="1704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15" name="Oval 68"/>
              <p:cNvSpPr>
                <a:spLocks noChangeArrowheads="1"/>
              </p:cNvSpPr>
              <p:nvPr/>
            </p:nvSpPr>
            <p:spPr bwMode="auto">
              <a:xfrm>
                <a:off x="2376" y="1775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4363" name="Group 69"/>
            <p:cNvGrpSpPr>
              <a:grpSpLocks/>
            </p:cNvGrpSpPr>
            <p:nvPr/>
          </p:nvGrpSpPr>
          <p:grpSpPr bwMode="auto">
            <a:xfrm>
              <a:off x="3960" y="1198"/>
              <a:ext cx="720" cy="50"/>
              <a:chOff x="1704" y="1726"/>
              <a:chExt cx="720" cy="50"/>
            </a:xfrm>
          </p:grpSpPr>
          <p:sp>
            <p:nvSpPr>
              <p:cNvPr id="16412" name="Oval 70"/>
              <p:cNvSpPr>
                <a:spLocks noChangeArrowheads="1"/>
              </p:cNvSpPr>
              <p:nvPr/>
            </p:nvSpPr>
            <p:spPr bwMode="auto">
              <a:xfrm>
                <a:off x="1704" y="1728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13" name="Oval 71"/>
              <p:cNvSpPr>
                <a:spLocks noChangeArrowheads="1"/>
              </p:cNvSpPr>
              <p:nvPr/>
            </p:nvSpPr>
            <p:spPr bwMode="auto">
              <a:xfrm>
                <a:off x="2376" y="172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989266" name="Group 82"/>
          <p:cNvGrpSpPr>
            <a:grpSpLocks/>
          </p:cNvGrpSpPr>
          <p:nvPr/>
        </p:nvGrpSpPr>
        <p:grpSpPr bwMode="auto">
          <a:xfrm>
            <a:off x="762000" y="4022725"/>
            <a:ext cx="1028700" cy="962025"/>
            <a:chOff x="432" y="2486"/>
            <a:chExt cx="648" cy="606"/>
          </a:xfrm>
        </p:grpSpPr>
        <p:sp>
          <p:nvSpPr>
            <p:cNvPr id="16403" name="Oval 76"/>
            <p:cNvSpPr>
              <a:spLocks noChangeArrowheads="1"/>
            </p:cNvSpPr>
            <p:nvPr/>
          </p:nvSpPr>
          <p:spPr bwMode="auto">
            <a:xfrm>
              <a:off x="432" y="3044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4" name="Oval 77"/>
            <p:cNvSpPr>
              <a:spLocks noChangeArrowheads="1"/>
            </p:cNvSpPr>
            <p:nvPr/>
          </p:nvSpPr>
          <p:spPr bwMode="auto">
            <a:xfrm>
              <a:off x="1032" y="2754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4357" name="Group 78"/>
            <p:cNvGrpSpPr>
              <a:grpSpLocks/>
            </p:cNvGrpSpPr>
            <p:nvPr/>
          </p:nvGrpSpPr>
          <p:grpSpPr bwMode="auto">
            <a:xfrm>
              <a:off x="432" y="2486"/>
              <a:ext cx="648" cy="58"/>
              <a:chOff x="1728" y="1766"/>
              <a:chExt cx="648" cy="58"/>
            </a:xfrm>
          </p:grpSpPr>
          <p:sp>
            <p:nvSpPr>
              <p:cNvPr id="16407" name="Oval 79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8" name="Oval 80"/>
              <p:cNvSpPr>
                <a:spLocks noChangeArrowheads="1"/>
              </p:cNvSpPr>
              <p:nvPr/>
            </p:nvSpPr>
            <p:spPr bwMode="auto">
              <a:xfrm>
                <a:off x="2328" y="176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406" name="Line 81"/>
            <p:cNvSpPr>
              <a:spLocks noChangeShapeType="1"/>
            </p:cNvSpPr>
            <p:nvPr/>
          </p:nvSpPr>
          <p:spPr bwMode="auto">
            <a:xfrm>
              <a:off x="456" y="2784"/>
              <a:ext cx="60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89275" name="Group 91"/>
          <p:cNvGrpSpPr>
            <a:grpSpLocks/>
          </p:cNvGrpSpPr>
          <p:nvPr/>
        </p:nvGrpSpPr>
        <p:grpSpPr bwMode="auto">
          <a:xfrm>
            <a:off x="2747963" y="4000500"/>
            <a:ext cx="1033462" cy="1047750"/>
            <a:chOff x="1800" y="2514"/>
            <a:chExt cx="651" cy="660"/>
          </a:xfrm>
        </p:grpSpPr>
        <p:sp>
          <p:nvSpPr>
            <p:cNvPr id="16397" name="Oval 84"/>
            <p:cNvSpPr>
              <a:spLocks noChangeArrowheads="1"/>
            </p:cNvSpPr>
            <p:nvPr/>
          </p:nvSpPr>
          <p:spPr bwMode="auto">
            <a:xfrm>
              <a:off x="2403" y="3126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8" name="Oval 85"/>
            <p:cNvSpPr>
              <a:spLocks noChangeArrowheads="1"/>
            </p:cNvSpPr>
            <p:nvPr/>
          </p:nvSpPr>
          <p:spPr bwMode="auto">
            <a:xfrm>
              <a:off x="2400" y="2784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4351" name="Group 86"/>
            <p:cNvGrpSpPr>
              <a:grpSpLocks/>
            </p:cNvGrpSpPr>
            <p:nvPr/>
          </p:nvGrpSpPr>
          <p:grpSpPr bwMode="auto">
            <a:xfrm>
              <a:off x="1800" y="2514"/>
              <a:ext cx="651" cy="48"/>
              <a:chOff x="1752" y="1746"/>
              <a:chExt cx="651" cy="48"/>
            </a:xfrm>
          </p:grpSpPr>
          <p:sp>
            <p:nvSpPr>
              <p:cNvPr id="16401" name="Oval 87"/>
              <p:cNvSpPr>
                <a:spLocks noChangeArrowheads="1"/>
              </p:cNvSpPr>
              <p:nvPr/>
            </p:nvSpPr>
            <p:spPr bwMode="auto">
              <a:xfrm>
                <a:off x="1752" y="174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2" name="Oval 88"/>
              <p:cNvSpPr>
                <a:spLocks noChangeArrowheads="1"/>
              </p:cNvSpPr>
              <p:nvPr/>
            </p:nvSpPr>
            <p:spPr bwMode="auto">
              <a:xfrm>
                <a:off x="2355" y="1746"/>
                <a:ext cx="48" cy="48"/>
              </a:xfrm>
              <a:prstGeom prst="ellipse">
                <a:avLst/>
              </a:prstGeom>
              <a:solidFill>
                <a:srgbClr val="810080"/>
              </a:solidFill>
              <a:ln w="952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400" name="Line 90"/>
            <p:cNvSpPr>
              <a:spLocks noChangeShapeType="1"/>
            </p:cNvSpPr>
            <p:nvPr/>
          </p:nvSpPr>
          <p:spPr bwMode="auto">
            <a:xfrm>
              <a:off x="1824" y="2784"/>
              <a:ext cx="0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9276" name="Text Box 92"/>
          <p:cNvSpPr txBox="1">
            <a:spLocks noChangeArrowheads="1"/>
          </p:cNvSpPr>
          <p:nvPr/>
        </p:nvSpPr>
        <p:spPr bwMode="auto">
          <a:xfrm>
            <a:off x="401638" y="5334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(G)=5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9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9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9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9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6" grpId="0"/>
      <p:bldP spid="989194" grpId="0"/>
      <p:bldP spid="9892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24700" y="63230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C66807D-AC5A-4B6A-A8EE-C9D348909BD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0210" name="Text Box 2"/>
          <p:cNvSpPr txBox="1">
            <a:spLocks noChangeArrowheads="1"/>
          </p:cNvSpPr>
          <p:nvPr/>
        </p:nvSpPr>
        <p:spPr bwMode="auto">
          <a:xfrm>
            <a:off x="381000" y="1008063"/>
            <a:ext cx="8229600" cy="830262"/>
          </a:xfrm>
          <a:prstGeom prst="rect">
            <a:avLst/>
          </a:prstGeom>
          <a:solidFill>
            <a:srgbClr val="1C314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2 </a:t>
            </a:r>
            <a:r>
              <a:rPr lang="zh-CN" altLang="en-US" dirty="0" smtClean="0"/>
              <a:t>设</a:t>
            </a:r>
            <a:r>
              <a:rPr lang="en-US" altLang="zh-CN" i="1" dirty="0" err="1" smtClean="0">
                <a:solidFill>
                  <a:srgbClr val="FFFF00"/>
                </a:solidFill>
              </a:rPr>
              <a:t>q</a:t>
            </a:r>
            <a:r>
              <a:rPr lang="en-US" altLang="zh-CN" i="1" baseline="-25000" dirty="0" err="1" smtClean="0">
                <a:solidFill>
                  <a:srgbClr val="FFFF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(G)</a:t>
            </a:r>
            <a:r>
              <a:rPr lang="zh-CN" altLang="en-US" dirty="0" smtClean="0"/>
              <a:t>表示将简单图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的顶点集合</a:t>
            </a:r>
            <a:r>
              <a:rPr lang="en-US" altLang="zh-CN" dirty="0" smtClean="0"/>
              <a:t>V</a:t>
            </a:r>
            <a:r>
              <a:rPr lang="zh-CN" altLang="en-US" dirty="0" smtClean="0"/>
              <a:t>划分为 </a:t>
            </a:r>
            <a:r>
              <a:rPr lang="en-US" altLang="zh-CN" i="1" dirty="0" smtClean="0"/>
              <a:t>r </a:t>
            </a:r>
            <a:r>
              <a:rPr lang="zh-CN" altLang="en-US" dirty="0" smtClean="0"/>
              <a:t>个不同</a:t>
            </a:r>
            <a:r>
              <a:rPr lang="zh-CN" altLang="en-US" dirty="0" smtClean="0"/>
              <a:t>色</a:t>
            </a:r>
            <a:r>
              <a:rPr lang="zh-CN" altLang="en-US" dirty="0"/>
              <a:t>类</a:t>
            </a:r>
            <a:r>
              <a:rPr lang="zh-CN" altLang="en-US" dirty="0" smtClean="0"/>
              <a:t>的划分数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graphicFrame>
        <p:nvGraphicFramePr>
          <p:cNvPr id="99025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941117"/>
              </p:ext>
            </p:extLst>
          </p:nvPr>
        </p:nvGraphicFramePr>
        <p:xfrm>
          <a:off x="3048000" y="1878013"/>
          <a:ext cx="3286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78013"/>
                        <a:ext cx="3286125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0260" name="Text Box 52"/>
          <p:cNvSpPr txBox="1">
            <a:spLocks noChangeArrowheads="1"/>
          </p:cNvSpPr>
          <p:nvPr/>
        </p:nvSpPr>
        <p:spPr bwMode="auto">
          <a:xfrm>
            <a:off x="381000" y="2470150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证明</a:t>
            </a:r>
            <a:r>
              <a:rPr lang="en-US" altLang="zh-CN" sz="2400" dirty="0">
                <a:solidFill>
                  <a:srgbClr val="2B51AA"/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一方面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的任一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色划分为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…, 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≤i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≤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r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 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  的完全子图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</a:p>
        </p:txBody>
      </p:sp>
      <p:graphicFrame>
        <p:nvGraphicFramePr>
          <p:cNvPr id="99026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494894"/>
              </p:ext>
            </p:extLst>
          </p:nvPr>
        </p:nvGraphicFramePr>
        <p:xfrm>
          <a:off x="1676400" y="2890838"/>
          <a:ext cx="7175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name="Equation" r:id="rId5" imgW="393529" imgH="253890" progId="Equation.DSMT4">
                  <p:embed/>
                </p:oleObj>
              </mc:Choice>
              <mc:Fallback>
                <p:oleObj name="Equation" r:id="rId5" imgW="393529" imgH="25389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0838"/>
                        <a:ext cx="717550" cy="355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6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6793"/>
              </p:ext>
            </p:extLst>
          </p:nvPr>
        </p:nvGraphicFramePr>
        <p:xfrm>
          <a:off x="2746375" y="2925763"/>
          <a:ext cx="30162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Equation" r:id="rId7" imgW="164957" imgH="203024" progId="Equation.DSMT4">
                  <p:embed/>
                </p:oleObj>
              </mc:Choice>
              <mc:Fallback>
                <p:oleObj name="Equation" r:id="rId7" imgW="164957" imgH="203024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2925763"/>
                        <a:ext cx="301625" cy="284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0263" name="Text Box 55"/>
          <p:cNvSpPr txBox="1">
            <a:spLocks noChangeArrowheads="1"/>
          </p:cNvSpPr>
          <p:nvPr/>
        </p:nvSpPr>
        <p:spPr bwMode="auto">
          <a:xfrm>
            <a:off x="381000" y="3309938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∩V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=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rPr>
              <a:t>i≠j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rPr>
              <a:t>),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所以       是   的理想子图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9026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68572"/>
              </p:ext>
            </p:extLst>
          </p:nvPr>
        </p:nvGraphicFramePr>
        <p:xfrm>
          <a:off x="4008438" y="3267075"/>
          <a:ext cx="9747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9" imgW="533169" imgH="431613" progId="Equation.DSMT4">
                  <p:embed/>
                </p:oleObj>
              </mc:Choice>
              <mc:Fallback>
                <p:oleObj name="Equation" r:id="rId9" imgW="533169" imgH="431613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3267075"/>
                        <a:ext cx="974725" cy="606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6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14152"/>
              </p:ext>
            </p:extLst>
          </p:nvPr>
        </p:nvGraphicFramePr>
        <p:xfrm>
          <a:off x="5440363" y="3414713"/>
          <a:ext cx="30162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11" imgW="164957" imgH="203024" progId="Equation.DSMT4">
                  <p:embed/>
                </p:oleObj>
              </mc:Choice>
              <mc:Fallback>
                <p:oleObj name="Equation" r:id="rId11" imgW="164957" imgH="203024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3414713"/>
                        <a:ext cx="301625" cy="284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0266" name="Text Box 58"/>
          <p:cNvSpPr txBox="1">
            <a:spLocks noChangeArrowheads="1"/>
          </p:cNvSpPr>
          <p:nvPr/>
        </p:nvSpPr>
        <p:spPr bwMode="auto">
          <a:xfrm>
            <a:off x="381000" y="3990975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这说明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色划分必然对应      的一个理想子图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容易知道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这种对应是唯一的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9026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01039"/>
              </p:ext>
            </p:extLst>
          </p:nvPr>
        </p:nvGraphicFramePr>
        <p:xfrm>
          <a:off x="5408613" y="4092575"/>
          <a:ext cx="3016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13" imgW="164957" imgH="203024" progId="Equation.DSMT4">
                  <p:embed/>
                </p:oleObj>
              </mc:Choice>
              <mc:Fallback>
                <p:oleObj name="Equation" r:id="rId13" imgW="164957" imgH="203024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4092575"/>
                        <a:ext cx="301625" cy="284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81000" y="4821238"/>
            <a:ext cx="7772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     的任一具有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个分支的理想子图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显然它唯一对应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中一个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81000" y="5672138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                                       .                      □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615774"/>
              </p:ext>
            </p:extLst>
          </p:nvPr>
        </p:nvGraphicFramePr>
        <p:xfrm>
          <a:off x="2778125" y="4919663"/>
          <a:ext cx="30162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14" imgW="164957" imgH="203024" progId="Equation.DSMT4">
                  <p:embed/>
                </p:oleObj>
              </mc:Choice>
              <mc:Fallback>
                <p:oleObj name="Equation" r:id="rId14" imgW="164957" imgH="2030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919663"/>
                        <a:ext cx="301625" cy="284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482864"/>
              </p:ext>
            </p:extLst>
          </p:nvPr>
        </p:nvGraphicFramePr>
        <p:xfrm>
          <a:off x="2928938" y="5665788"/>
          <a:ext cx="3286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15" imgW="1803400" imgH="254000" progId="Equation.DSMT4">
                  <p:embed/>
                </p:oleObj>
              </mc:Choice>
              <mc:Fallback>
                <p:oleObj name="Equation" r:id="rId15" imgW="1803400" imgH="25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665788"/>
                        <a:ext cx="3286125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0" grpId="0" animBg="1"/>
      <p:bldP spid="990260" grpId="0"/>
      <p:bldP spid="990263" grpId="0"/>
      <p:bldP spid="990266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134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CB665EC-4ADF-40D2-AFAE-60DEBA6F54F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42" name="Text Box 10"/>
          <p:cNvSpPr txBox="1">
            <a:spLocks noChangeArrowheads="1"/>
          </p:cNvSpPr>
          <p:nvPr/>
        </p:nvSpPr>
        <p:spPr bwMode="auto">
          <a:xfrm>
            <a:off x="381000" y="1363663"/>
            <a:ext cx="83820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上面定理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实际上给我们提供了色多项式的求法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种颜色对简单图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可以这样来计算着色方式数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个色组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方式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+ 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色组的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方式数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+…+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色组的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方式数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即有如下计数公式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91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165510"/>
              </p:ext>
            </p:extLst>
          </p:nvPr>
        </p:nvGraphicFramePr>
        <p:xfrm>
          <a:off x="903288" y="2997200"/>
          <a:ext cx="6981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3" imgW="3644900" imgH="431800" progId="Equation.DSMT4">
                  <p:embed/>
                </p:oleObj>
              </mc:Choice>
              <mc:Fallback>
                <p:oleObj name="Equation" r:id="rId3" imgW="36449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997200"/>
                        <a:ext cx="6981825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1246" name="Text Box 14"/>
          <p:cNvSpPr txBox="1">
            <a:spLocks noChangeArrowheads="1"/>
          </p:cNvSpPr>
          <p:nvPr/>
        </p:nvSpPr>
        <p:spPr bwMode="auto">
          <a:xfrm>
            <a:off x="381000" y="898525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色多项式求法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----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理想子图法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81000" y="4041775"/>
            <a:ext cx="83820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3</a:t>
            </a:r>
            <a:r>
              <a:rPr lang="en-US" altLang="zh-CN" dirty="0" smtClean="0">
                <a:solidFill>
                  <a:srgbClr val="FF6600"/>
                </a:solidFill>
              </a:rPr>
              <a:t>: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是简单图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令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(G)=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,  [k]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=x</a:t>
            </a:r>
            <a:r>
              <a:rPr lang="en-US" altLang="zh-CN" baseline="30000" dirty="0" smtClean="0"/>
              <a:t>i </a:t>
            </a:r>
            <a:r>
              <a:rPr lang="en-US" altLang="zh-CN" dirty="0" smtClean="0"/>
              <a:t>. </a:t>
            </a:r>
            <a:r>
              <a:rPr lang="zh-CN" altLang="en-US" dirty="0" smtClean="0"/>
              <a:t>称</a:t>
            </a:r>
            <a:endParaRPr lang="zh-CN" altLang="en-US" baseline="30000" dirty="0" smtClean="0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14237"/>
              </p:ext>
            </p:extLst>
          </p:nvPr>
        </p:nvGraphicFramePr>
        <p:xfrm>
          <a:off x="3289300" y="46482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5" imgW="1016000" imgH="431800" progId="Equation.DSMT4">
                  <p:embed/>
                </p:oleObj>
              </mc:Choice>
              <mc:Fallback>
                <p:oleObj name="Equation" r:id="rId5" imgW="10160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648200"/>
                        <a:ext cx="220980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1000" y="5491163"/>
            <a:ext cx="83820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为图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伴随多项式</a:t>
            </a:r>
            <a:r>
              <a:rPr lang="en-US" altLang="zh-CN" dirty="0" smtClean="0"/>
              <a:t>. </a:t>
            </a:r>
            <a:endParaRPr lang="zh-CN" altLang="en-US" baseline="30000" dirty="0" smtClean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1000" y="6037263"/>
            <a:ext cx="83820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于是</a:t>
            </a:r>
            <a:r>
              <a:rPr lang="en-US" altLang="zh-CN"/>
              <a:t>, </a:t>
            </a:r>
            <a:r>
              <a:rPr lang="zh-CN" altLang="en-US"/>
              <a:t>求</a:t>
            </a:r>
            <a:r>
              <a:rPr lang="en-US" altLang="zh-CN"/>
              <a:t>P</a:t>
            </a:r>
            <a:r>
              <a:rPr lang="en-US" altLang="zh-CN" baseline="-25000"/>
              <a:t>k</a:t>
            </a:r>
            <a:r>
              <a:rPr lang="en-US" altLang="zh-CN"/>
              <a:t>(G)</a:t>
            </a:r>
            <a:r>
              <a:rPr lang="zh-CN" altLang="en-US"/>
              <a:t>就是要求出     的伴随多项式</a:t>
            </a:r>
            <a:r>
              <a:rPr lang="en-US" altLang="zh-CN"/>
              <a:t>. </a:t>
            </a:r>
            <a:endParaRPr lang="zh-CN" altLang="en-US" baseline="30000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09349"/>
              </p:ext>
            </p:extLst>
          </p:nvPr>
        </p:nvGraphicFramePr>
        <p:xfrm>
          <a:off x="3810000" y="6143625"/>
          <a:ext cx="3016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7" imgW="164957" imgH="203024" progId="Equation.DSMT4">
                  <p:embed/>
                </p:oleObj>
              </mc:Choice>
              <mc:Fallback>
                <p:oleObj name="Equation" r:id="rId7" imgW="164957" imgH="2030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143625"/>
                        <a:ext cx="301625" cy="284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42" grpId="0"/>
      <p:bldP spid="991246" grpId="0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58038" y="62896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D43CD67-9BCC-4B50-8B10-BCB26AF8C57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2269" name="Text Box 13"/>
          <p:cNvSpPr txBox="1">
            <a:spLocks noChangeArrowheads="1"/>
          </p:cNvSpPr>
          <p:nvPr/>
        </p:nvSpPr>
        <p:spPr bwMode="auto">
          <a:xfrm>
            <a:off x="533400" y="8715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用理想子图法求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的步骤如下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2270" name="Text Box 14"/>
          <p:cNvSpPr txBox="1">
            <a:spLocks noChangeArrowheads="1"/>
          </p:cNvSpPr>
          <p:nvPr/>
        </p:nvSpPr>
        <p:spPr bwMode="auto">
          <a:xfrm>
            <a:off x="533400" y="13176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画出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的补图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22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648288"/>
              </p:ext>
            </p:extLst>
          </p:nvPr>
        </p:nvGraphicFramePr>
        <p:xfrm>
          <a:off x="3203575" y="1403350"/>
          <a:ext cx="3016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3" imgW="164957" imgH="203024" progId="Equation.DSMT4">
                  <p:embed/>
                </p:oleObj>
              </mc:Choice>
              <mc:Fallback>
                <p:oleObj name="Equation" r:id="rId3" imgW="164957" imgH="20302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03350"/>
                        <a:ext cx="301625" cy="284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72" name="Text Box 16"/>
          <p:cNvSpPr txBox="1">
            <a:spLocks noChangeArrowheads="1"/>
          </p:cNvSpPr>
          <p:nvPr/>
        </p:nvSpPr>
        <p:spPr bwMode="auto">
          <a:xfrm>
            <a:off x="533400" y="1752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求出关于补图的</a:t>
            </a:r>
            <a:endParaRPr lang="en-US" altLang="zh-CN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22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399762"/>
              </p:ext>
            </p:extLst>
          </p:nvPr>
        </p:nvGraphicFramePr>
        <p:xfrm>
          <a:off x="3579813" y="1795463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5" imgW="1295400" imgH="241300" progId="Equation.DSMT4">
                  <p:embed/>
                </p:oleObj>
              </mc:Choice>
              <mc:Fallback>
                <p:oleObj name="Equation" r:id="rId5" imgW="1295400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1795463"/>
                        <a:ext cx="26670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74" name="Text Box 18"/>
          <p:cNvSpPr txBox="1">
            <a:spLocks noChangeArrowheads="1"/>
          </p:cNvSpPr>
          <p:nvPr/>
        </p:nvSpPr>
        <p:spPr bwMode="auto">
          <a:xfrm>
            <a:off x="533400" y="23526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(3)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写出关于补图的伴随多项式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22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16351"/>
              </p:ext>
            </p:extLst>
          </p:nvPr>
        </p:nvGraphicFramePr>
        <p:xfrm>
          <a:off x="5114925" y="2193925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7" imgW="1016000" imgH="431800" progId="Equation.DSMT4">
                  <p:embed/>
                </p:oleObj>
              </mc:Choice>
              <mc:Fallback>
                <p:oleObj name="Equation" r:id="rId7" imgW="10160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2193925"/>
                        <a:ext cx="220980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33400" y="29130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               代入伴随多项式中得到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(G).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170270"/>
              </p:ext>
            </p:extLst>
          </p:nvPr>
        </p:nvGraphicFramePr>
        <p:xfrm>
          <a:off x="1697037" y="2950369"/>
          <a:ext cx="1127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9" imgW="520474" imgH="241195" progId="Equation.DSMT4">
                  <p:embed/>
                </p:oleObj>
              </mc:Choice>
              <mc:Fallback>
                <p:oleObj name="Equation" r:id="rId9" imgW="520474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7" y="2950369"/>
                        <a:ext cx="1127125" cy="42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33400" y="344805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3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求下图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的色多项式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3505200" y="4095750"/>
            <a:ext cx="2057400" cy="685800"/>
            <a:chOff x="1584" y="1248"/>
            <a:chExt cx="1296" cy="432"/>
          </a:xfrm>
        </p:grpSpPr>
        <p:grpSp>
          <p:nvGrpSpPr>
            <p:cNvPr id="17431" name="Group 50"/>
            <p:cNvGrpSpPr>
              <a:grpSpLocks/>
            </p:cNvGrpSpPr>
            <p:nvPr/>
          </p:nvGrpSpPr>
          <p:grpSpPr bwMode="auto">
            <a:xfrm>
              <a:off x="1584" y="1248"/>
              <a:ext cx="944" cy="432"/>
              <a:chOff x="1040" y="1248"/>
              <a:chExt cx="944" cy="432"/>
            </a:xfrm>
          </p:grpSpPr>
          <p:sp>
            <p:nvSpPr>
              <p:cNvPr id="19481" name="Line 40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482" name="Line 41"/>
              <p:cNvSpPr>
                <a:spLocks noChangeShapeType="1"/>
              </p:cNvSpPr>
              <p:nvPr/>
            </p:nvSpPr>
            <p:spPr bwMode="auto">
              <a:xfrm>
                <a:off x="1824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483" name="Line 42"/>
              <p:cNvSpPr>
                <a:spLocks noChangeShapeType="1"/>
              </p:cNvSpPr>
              <p:nvPr/>
            </p:nvSpPr>
            <p:spPr bwMode="auto">
              <a:xfrm flipH="1">
                <a:off x="1200" y="1248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484" name="Line 43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485" name="Line 44"/>
              <p:cNvSpPr>
                <a:spLocks noChangeShapeType="1"/>
              </p:cNvSpPr>
              <p:nvPr/>
            </p:nvSpPr>
            <p:spPr bwMode="auto">
              <a:xfrm>
                <a:off x="1824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486" name="Line 45"/>
              <p:cNvSpPr>
                <a:spLocks noChangeShapeType="1"/>
              </p:cNvSpPr>
              <p:nvPr/>
            </p:nvSpPr>
            <p:spPr bwMode="auto">
              <a:xfrm flipH="1">
                <a:off x="1200" y="1488"/>
                <a:ext cx="624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487" name="Freeform 46"/>
              <p:cNvSpPr>
                <a:spLocks/>
              </p:cNvSpPr>
              <p:nvPr/>
            </p:nvSpPr>
            <p:spPr bwMode="auto">
              <a:xfrm>
                <a:off x="1824" y="1248"/>
                <a:ext cx="160" cy="432"/>
              </a:xfrm>
              <a:custGeom>
                <a:avLst/>
                <a:gdLst>
                  <a:gd name="T0" fmla="*/ 0 w 160"/>
                  <a:gd name="T1" fmla="*/ 0 h 432"/>
                  <a:gd name="T2" fmla="*/ 96 w 160"/>
                  <a:gd name="T3" fmla="*/ 96 h 432"/>
                  <a:gd name="T4" fmla="*/ 144 w 160"/>
                  <a:gd name="T5" fmla="*/ 288 h 432"/>
                  <a:gd name="T6" fmla="*/ 0 w 160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0" h="432">
                    <a:moveTo>
                      <a:pt x="0" y="0"/>
                    </a:moveTo>
                    <a:cubicBezTo>
                      <a:pt x="36" y="24"/>
                      <a:pt x="72" y="48"/>
                      <a:pt x="96" y="96"/>
                    </a:cubicBezTo>
                    <a:cubicBezTo>
                      <a:pt x="120" y="144"/>
                      <a:pt x="160" y="232"/>
                      <a:pt x="144" y="288"/>
                    </a:cubicBezTo>
                    <a:cubicBezTo>
                      <a:pt x="128" y="344"/>
                      <a:pt x="24" y="408"/>
                      <a:pt x="0" y="432"/>
                    </a:cubicBezTo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488" name="Freeform 47"/>
              <p:cNvSpPr>
                <a:spLocks/>
              </p:cNvSpPr>
              <p:nvPr/>
            </p:nvSpPr>
            <p:spPr bwMode="auto">
              <a:xfrm>
                <a:off x="1040" y="1248"/>
                <a:ext cx="160" cy="432"/>
              </a:xfrm>
              <a:custGeom>
                <a:avLst/>
                <a:gdLst>
                  <a:gd name="T0" fmla="*/ 160 w 160"/>
                  <a:gd name="T1" fmla="*/ 0 h 432"/>
                  <a:gd name="T2" fmla="*/ 64 w 160"/>
                  <a:gd name="T3" fmla="*/ 48 h 432"/>
                  <a:gd name="T4" fmla="*/ 16 w 160"/>
                  <a:gd name="T5" fmla="*/ 192 h 432"/>
                  <a:gd name="T6" fmla="*/ 160 w 160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0" h="432">
                    <a:moveTo>
                      <a:pt x="160" y="0"/>
                    </a:moveTo>
                    <a:cubicBezTo>
                      <a:pt x="124" y="8"/>
                      <a:pt x="88" y="16"/>
                      <a:pt x="64" y="48"/>
                    </a:cubicBezTo>
                    <a:cubicBezTo>
                      <a:pt x="40" y="80"/>
                      <a:pt x="0" y="128"/>
                      <a:pt x="16" y="192"/>
                    </a:cubicBezTo>
                    <a:cubicBezTo>
                      <a:pt x="32" y="256"/>
                      <a:pt x="136" y="392"/>
                      <a:pt x="160" y="432"/>
                    </a:cubicBezTo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489" name="Line 48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624" cy="43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490" name="Line 49"/>
              <p:cNvSpPr>
                <a:spLocks noChangeShapeType="1"/>
              </p:cNvSpPr>
              <p:nvPr/>
            </p:nvSpPr>
            <p:spPr bwMode="auto">
              <a:xfrm flipH="1">
                <a:off x="1200" y="1248"/>
                <a:ext cx="624" cy="43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9480" name="Text Box 51"/>
            <p:cNvSpPr txBox="1">
              <a:spLocks noChangeArrowheads="1"/>
            </p:cNvSpPr>
            <p:nvPr/>
          </p:nvSpPr>
          <p:spPr bwMode="auto">
            <a:xfrm>
              <a:off x="2600" y="1368"/>
              <a:ext cx="280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sp>
        <p:nvSpPr>
          <p:cNvPr id="31" name="Text Box 53"/>
          <p:cNvSpPr txBox="1">
            <a:spLocks noChangeArrowheads="1"/>
          </p:cNvSpPr>
          <p:nvPr/>
        </p:nvSpPr>
        <p:spPr bwMode="auto">
          <a:xfrm>
            <a:off x="533400" y="4997450"/>
            <a:ext cx="778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解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的补图为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Group 70"/>
          <p:cNvGrpSpPr>
            <a:grpSpLocks/>
          </p:cNvGrpSpPr>
          <p:nvPr/>
        </p:nvGrpSpPr>
        <p:grpSpPr bwMode="auto">
          <a:xfrm>
            <a:off x="3819525" y="5532438"/>
            <a:ext cx="1244600" cy="493712"/>
            <a:chOff x="1542" y="2641"/>
            <a:chExt cx="784" cy="311"/>
          </a:xfrm>
        </p:grpSpPr>
        <p:sp>
          <p:nvSpPr>
            <p:cNvPr id="19473" name="Line 55"/>
            <p:cNvSpPr>
              <a:spLocks noChangeShapeType="1"/>
            </p:cNvSpPr>
            <p:nvPr/>
          </p:nvSpPr>
          <p:spPr bwMode="auto">
            <a:xfrm>
              <a:off x="1542" y="2641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4" name="Line 56"/>
            <p:cNvSpPr>
              <a:spLocks noChangeShapeType="1"/>
            </p:cNvSpPr>
            <p:nvPr/>
          </p:nvSpPr>
          <p:spPr bwMode="auto">
            <a:xfrm>
              <a:off x="1542" y="2765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5" name="Line 57"/>
            <p:cNvSpPr>
              <a:spLocks noChangeShapeType="1"/>
            </p:cNvSpPr>
            <p:nvPr/>
          </p:nvSpPr>
          <p:spPr bwMode="auto">
            <a:xfrm>
              <a:off x="1542" y="2952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6" name="Line 58"/>
            <p:cNvSpPr>
              <a:spLocks noChangeShapeType="1"/>
            </p:cNvSpPr>
            <p:nvPr/>
          </p:nvSpPr>
          <p:spPr bwMode="auto">
            <a:xfrm>
              <a:off x="1542" y="2765"/>
              <a:ext cx="0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7" name="Line 59"/>
            <p:cNvSpPr>
              <a:spLocks noChangeShapeType="1"/>
            </p:cNvSpPr>
            <p:nvPr/>
          </p:nvSpPr>
          <p:spPr bwMode="auto">
            <a:xfrm>
              <a:off x="1542" y="2765"/>
              <a:ext cx="37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aphicFrame>
          <p:nvGraphicFramePr>
            <p:cNvPr id="1743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92175"/>
                </p:ext>
              </p:extLst>
            </p:nvPr>
          </p:nvGraphicFramePr>
          <p:xfrm>
            <a:off x="2136" y="2740"/>
            <a:ext cx="19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7" name="Equation" r:id="rId11" imgW="164957" imgH="203024" progId="Equation.DSMT4">
                    <p:embed/>
                  </p:oleObj>
                </mc:Choice>
                <mc:Fallback>
                  <p:oleObj name="Equation" r:id="rId11" imgW="164957" imgH="203024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2740"/>
                          <a:ext cx="190" cy="17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 Box 71"/>
          <p:cNvSpPr txBox="1">
            <a:spLocks noChangeArrowheads="1"/>
          </p:cNvSpPr>
          <p:nvPr/>
        </p:nvSpPr>
        <p:spPr bwMode="auto">
          <a:xfrm>
            <a:off x="533400" y="612616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求出关于补图的伴随多项式系数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≤i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6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)</a:t>
            </a:r>
            <a:endParaRPr lang="en-US" altLang="zh-CN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2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2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2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2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2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2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2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2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2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9" grpId="0"/>
      <p:bldP spid="992270" grpId="0"/>
      <p:bldP spid="992272" grpId="0"/>
      <p:bldP spid="992274" grpId="0"/>
      <p:bldP spid="15" grpId="0"/>
      <p:bldP spid="17" grpId="0"/>
      <p:bldP spid="31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8500" y="63007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FD379D2-F9E4-4391-8168-DB30BF20BF0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4342" name="Text Box 38"/>
          <p:cNvSpPr txBox="1">
            <a:spLocks noChangeArrowheads="1"/>
          </p:cNvSpPr>
          <p:nvPr/>
        </p:nvSpPr>
        <p:spPr bwMode="auto">
          <a:xfrm>
            <a:off x="228600" y="1066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i)  r = 6</a:t>
            </a:r>
            <a:endParaRPr lang="en-US" altLang="zh-CN" baseline="30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994356" name="Group 52"/>
          <p:cNvGrpSpPr>
            <a:grpSpLocks/>
          </p:cNvGrpSpPr>
          <p:nvPr/>
        </p:nvGrpSpPr>
        <p:grpSpPr bwMode="auto">
          <a:xfrm>
            <a:off x="2438400" y="1066800"/>
            <a:ext cx="762000" cy="838200"/>
            <a:chOff x="1632" y="384"/>
            <a:chExt cx="480" cy="528"/>
          </a:xfrm>
          <a:solidFill>
            <a:srgbClr val="810080"/>
          </a:solidFill>
        </p:grpSpPr>
        <p:sp>
          <p:nvSpPr>
            <p:cNvPr id="20561" name="Oval 46"/>
            <p:cNvSpPr>
              <a:spLocks noChangeArrowheads="1"/>
            </p:cNvSpPr>
            <p:nvPr/>
          </p:nvSpPr>
          <p:spPr bwMode="auto">
            <a:xfrm>
              <a:off x="2064" y="384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62" name="Oval 47"/>
            <p:cNvSpPr>
              <a:spLocks noChangeArrowheads="1"/>
            </p:cNvSpPr>
            <p:nvPr/>
          </p:nvSpPr>
          <p:spPr bwMode="auto">
            <a:xfrm>
              <a:off x="1632" y="624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63" name="Oval 48"/>
            <p:cNvSpPr>
              <a:spLocks noChangeArrowheads="1"/>
            </p:cNvSpPr>
            <p:nvPr/>
          </p:nvSpPr>
          <p:spPr bwMode="auto">
            <a:xfrm>
              <a:off x="2064" y="624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64" name="Oval 49"/>
            <p:cNvSpPr>
              <a:spLocks noChangeArrowheads="1"/>
            </p:cNvSpPr>
            <p:nvPr/>
          </p:nvSpPr>
          <p:spPr bwMode="auto">
            <a:xfrm>
              <a:off x="1632" y="864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65" name="Oval 50"/>
            <p:cNvSpPr>
              <a:spLocks noChangeArrowheads="1"/>
            </p:cNvSpPr>
            <p:nvPr/>
          </p:nvSpPr>
          <p:spPr bwMode="auto">
            <a:xfrm>
              <a:off x="2064" y="864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66" name="Oval 51"/>
            <p:cNvSpPr>
              <a:spLocks noChangeArrowheads="1"/>
            </p:cNvSpPr>
            <p:nvPr/>
          </p:nvSpPr>
          <p:spPr bwMode="auto">
            <a:xfrm>
              <a:off x="1632" y="384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99435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90084"/>
              </p:ext>
            </p:extLst>
          </p:nvPr>
        </p:nvGraphicFramePr>
        <p:xfrm>
          <a:off x="3505200" y="1219200"/>
          <a:ext cx="1857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3" imgW="901309" imgH="241195" progId="Equation.DSMT4">
                  <p:embed/>
                </p:oleObj>
              </mc:Choice>
              <mc:Fallback>
                <p:oleObj name="Equation" r:id="rId3" imgW="901309" imgH="241195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9200"/>
                        <a:ext cx="1857375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4359" name="Group 55"/>
          <p:cNvGrpSpPr>
            <a:grpSpLocks/>
          </p:cNvGrpSpPr>
          <p:nvPr/>
        </p:nvGrpSpPr>
        <p:grpSpPr bwMode="auto">
          <a:xfrm>
            <a:off x="6172200" y="693738"/>
            <a:ext cx="1828800" cy="1752600"/>
            <a:chOff x="3744" y="96"/>
            <a:chExt cx="1152" cy="1104"/>
          </a:xfrm>
        </p:grpSpPr>
        <p:grpSp>
          <p:nvGrpSpPr>
            <p:cNvPr id="18453" name="Group 39"/>
            <p:cNvGrpSpPr>
              <a:grpSpLocks/>
            </p:cNvGrpSpPr>
            <p:nvPr/>
          </p:nvGrpSpPr>
          <p:grpSpPr bwMode="auto">
            <a:xfrm>
              <a:off x="4128" y="288"/>
              <a:ext cx="378" cy="610"/>
              <a:chOff x="1542" y="2641"/>
              <a:chExt cx="378" cy="610"/>
            </a:xfrm>
          </p:grpSpPr>
          <p:sp>
            <p:nvSpPr>
              <p:cNvPr id="20555" name="Line 40"/>
              <p:cNvSpPr>
                <a:spLocks noChangeShapeType="1"/>
              </p:cNvSpPr>
              <p:nvPr/>
            </p:nvSpPr>
            <p:spPr bwMode="auto">
              <a:xfrm>
                <a:off x="1542" y="2641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56" name="Line 41"/>
              <p:cNvSpPr>
                <a:spLocks noChangeShapeType="1"/>
              </p:cNvSpPr>
              <p:nvPr/>
            </p:nvSpPr>
            <p:spPr bwMode="auto">
              <a:xfrm>
                <a:off x="1542" y="2765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57" name="Line 42"/>
              <p:cNvSpPr>
                <a:spLocks noChangeShapeType="1"/>
              </p:cNvSpPr>
              <p:nvPr/>
            </p:nvSpPr>
            <p:spPr bwMode="auto">
              <a:xfrm>
                <a:off x="1542" y="2952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58" name="Line 43"/>
              <p:cNvSpPr>
                <a:spLocks noChangeShapeType="1"/>
              </p:cNvSpPr>
              <p:nvPr/>
            </p:nvSpPr>
            <p:spPr bwMode="auto">
              <a:xfrm>
                <a:off x="1542" y="2765"/>
                <a:ext cx="0" cy="1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59" name="Line 44"/>
              <p:cNvSpPr>
                <a:spLocks noChangeShapeType="1"/>
              </p:cNvSpPr>
              <p:nvPr/>
            </p:nvSpPr>
            <p:spPr bwMode="auto">
              <a:xfrm>
                <a:off x="1542" y="2765"/>
                <a:ext cx="378" cy="1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graphicFrame>
            <p:nvGraphicFramePr>
              <p:cNvPr id="18460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0350514"/>
                  </p:ext>
                </p:extLst>
              </p:nvPr>
            </p:nvGraphicFramePr>
            <p:xfrm>
              <a:off x="1632" y="3072"/>
              <a:ext cx="190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0" name="Equation" r:id="rId5" imgW="164957" imgH="203024" progId="Equation.DSMT4">
                      <p:embed/>
                    </p:oleObj>
                  </mc:Choice>
                  <mc:Fallback>
                    <p:oleObj name="Equation" r:id="rId5" imgW="164957" imgH="203024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072"/>
                            <a:ext cx="190" cy="179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54" name="Oval 54"/>
            <p:cNvSpPr>
              <a:spLocks noChangeArrowheads="1"/>
            </p:cNvSpPr>
            <p:nvPr/>
          </p:nvSpPr>
          <p:spPr bwMode="auto">
            <a:xfrm>
              <a:off x="3744" y="96"/>
              <a:ext cx="1152" cy="1104"/>
            </a:xfrm>
            <a:prstGeom prst="ellipse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94360" name="Text Box 56"/>
          <p:cNvSpPr txBox="1">
            <a:spLocks noChangeArrowheads="1"/>
          </p:cNvSpPr>
          <p:nvPr/>
        </p:nvSpPr>
        <p:spPr bwMode="auto">
          <a:xfrm>
            <a:off x="228600" y="20574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ii) r = 5</a:t>
            </a:r>
            <a:endParaRPr lang="en-US" altLang="zh-CN" baseline="30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994397" name="Group 93"/>
          <p:cNvGrpSpPr>
            <a:grpSpLocks/>
          </p:cNvGrpSpPr>
          <p:nvPr/>
        </p:nvGrpSpPr>
        <p:grpSpPr bwMode="auto">
          <a:xfrm>
            <a:off x="639763" y="2743200"/>
            <a:ext cx="823913" cy="838200"/>
            <a:chOff x="403" y="1536"/>
            <a:chExt cx="519" cy="528"/>
          </a:xfrm>
          <a:solidFill>
            <a:srgbClr val="810080"/>
          </a:solidFill>
        </p:grpSpPr>
        <p:sp>
          <p:nvSpPr>
            <p:cNvPr id="20548" name="Oval 59"/>
            <p:cNvSpPr>
              <a:spLocks noChangeArrowheads="1"/>
            </p:cNvSpPr>
            <p:nvPr/>
          </p:nvSpPr>
          <p:spPr bwMode="auto">
            <a:xfrm>
              <a:off x="403" y="1772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49" name="Oval 60"/>
            <p:cNvSpPr>
              <a:spLocks noChangeArrowheads="1"/>
            </p:cNvSpPr>
            <p:nvPr/>
          </p:nvSpPr>
          <p:spPr bwMode="auto">
            <a:xfrm>
              <a:off x="874" y="177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50" name="Oval 61"/>
            <p:cNvSpPr>
              <a:spLocks noChangeArrowheads="1"/>
            </p:cNvSpPr>
            <p:nvPr/>
          </p:nvSpPr>
          <p:spPr bwMode="auto">
            <a:xfrm>
              <a:off x="408" y="201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51" name="Oval 62"/>
            <p:cNvSpPr>
              <a:spLocks noChangeArrowheads="1"/>
            </p:cNvSpPr>
            <p:nvPr/>
          </p:nvSpPr>
          <p:spPr bwMode="auto">
            <a:xfrm>
              <a:off x="874" y="201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52" name="Line 92"/>
            <p:cNvSpPr>
              <a:spLocks noChangeShapeType="1"/>
            </p:cNvSpPr>
            <p:nvPr/>
          </p:nvSpPr>
          <p:spPr bwMode="auto">
            <a:xfrm>
              <a:off x="432" y="1536"/>
              <a:ext cx="480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4399" name="Group 95"/>
          <p:cNvGrpSpPr>
            <a:grpSpLocks/>
          </p:cNvGrpSpPr>
          <p:nvPr/>
        </p:nvGrpSpPr>
        <p:grpSpPr bwMode="auto">
          <a:xfrm>
            <a:off x="2317750" y="2743200"/>
            <a:ext cx="844550" cy="844550"/>
            <a:chOff x="1460" y="1536"/>
            <a:chExt cx="532" cy="532"/>
          </a:xfrm>
          <a:solidFill>
            <a:srgbClr val="810080"/>
          </a:solidFill>
        </p:grpSpPr>
        <p:sp>
          <p:nvSpPr>
            <p:cNvPr id="20543" name="Oval 65"/>
            <p:cNvSpPr>
              <a:spLocks noChangeArrowheads="1"/>
            </p:cNvSpPr>
            <p:nvPr/>
          </p:nvSpPr>
          <p:spPr bwMode="auto">
            <a:xfrm>
              <a:off x="1944" y="153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44" name="Oval 68"/>
            <p:cNvSpPr>
              <a:spLocks noChangeArrowheads="1"/>
            </p:cNvSpPr>
            <p:nvPr/>
          </p:nvSpPr>
          <p:spPr bwMode="auto">
            <a:xfrm>
              <a:off x="1464" y="201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45" name="Oval 69"/>
            <p:cNvSpPr>
              <a:spLocks noChangeArrowheads="1"/>
            </p:cNvSpPr>
            <p:nvPr/>
          </p:nvSpPr>
          <p:spPr bwMode="auto">
            <a:xfrm>
              <a:off x="1944" y="2020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46" name="Oval 70"/>
            <p:cNvSpPr>
              <a:spLocks noChangeArrowheads="1"/>
            </p:cNvSpPr>
            <p:nvPr/>
          </p:nvSpPr>
          <p:spPr bwMode="auto">
            <a:xfrm>
              <a:off x="1460" y="153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47" name="Line 94"/>
            <p:cNvSpPr>
              <a:spLocks noChangeShapeType="1"/>
            </p:cNvSpPr>
            <p:nvPr/>
          </p:nvSpPr>
          <p:spPr bwMode="auto">
            <a:xfrm>
              <a:off x="1488" y="1824"/>
              <a:ext cx="480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4401" name="Group 97"/>
          <p:cNvGrpSpPr>
            <a:grpSpLocks/>
          </p:cNvGrpSpPr>
          <p:nvPr/>
        </p:nvGrpSpPr>
        <p:grpSpPr bwMode="auto">
          <a:xfrm>
            <a:off x="3848100" y="2667000"/>
            <a:ext cx="768350" cy="838200"/>
            <a:chOff x="2472" y="1536"/>
            <a:chExt cx="484" cy="528"/>
          </a:xfrm>
          <a:solidFill>
            <a:srgbClr val="810080"/>
          </a:solidFill>
        </p:grpSpPr>
        <p:sp>
          <p:nvSpPr>
            <p:cNvPr id="20538" name="Oval 86"/>
            <p:cNvSpPr>
              <a:spLocks noChangeArrowheads="1"/>
            </p:cNvSpPr>
            <p:nvPr/>
          </p:nvSpPr>
          <p:spPr bwMode="auto">
            <a:xfrm>
              <a:off x="2908" y="153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9" name="Oval 87"/>
            <p:cNvSpPr>
              <a:spLocks noChangeArrowheads="1"/>
            </p:cNvSpPr>
            <p:nvPr/>
          </p:nvSpPr>
          <p:spPr bwMode="auto">
            <a:xfrm>
              <a:off x="2476" y="177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40" name="Oval 88"/>
            <p:cNvSpPr>
              <a:spLocks noChangeArrowheads="1"/>
            </p:cNvSpPr>
            <p:nvPr/>
          </p:nvSpPr>
          <p:spPr bwMode="auto">
            <a:xfrm>
              <a:off x="2908" y="177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41" name="Oval 91"/>
            <p:cNvSpPr>
              <a:spLocks noChangeArrowheads="1"/>
            </p:cNvSpPr>
            <p:nvPr/>
          </p:nvSpPr>
          <p:spPr bwMode="auto">
            <a:xfrm>
              <a:off x="2472" y="1541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42" name="Line 96"/>
            <p:cNvSpPr>
              <a:spLocks noChangeShapeType="1"/>
            </p:cNvSpPr>
            <p:nvPr/>
          </p:nvSpPr>
          <p:spPr bwMode="auto">
            <a:xfrm>
              <a:off x="2496" y="2064"/>
              <a:ext cx="432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4405" name="Group 101"/>
          <p:cNvGrpSpPr>
            <a:grpSpLocks/>
          </p:cNvGrpSpPr>
          <p:nvPr/>
        </p:nvGrpSpPr>
        <p:grpSpPr bwMode="auto">
          <a:xfrm>
            <a:off x="5143500" y="2662239"/>
            <a:ext cx="800100" cy="842963"/>
            <a:chOff x="3240" y="1533"/>
            <a:chExt cx="504" cy="531"/>
          </a:xfrm>
          <a:solidFill>
            <a:srgbClr val="810080"/>
          </a:solidFill>
        </p:grpSpPr>
        <p:sp>
          <p:nvSpPr>
            <p:cNvPr id="20533" name="Oval 72"/>
            <p:cNvSpPr>
              <a:spLocks noChangeArrowheads="1"/>
            </p:cNvSpPr>
            <p:nvPr/>
          </p:nvSpPr>
          <p:spPr bwMode="auto">
            <a:xfrm>
              <a:off x="3696" y="153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4" name="Oval 7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5" name="Oval 76"/>
            <p:cNvSpPr>
              <a:spLocks noChangeArrowheads="1"/>
            </p:cNvSpPr>
            <p:nvPr/>
          </p:nvSpPr>
          <p:spPr bwMode="auto">
            <a:xfrm>
              <a:off x="3696" y="2016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6" name="Oval 77"/>
            <p:cNvSpPr>
              <a:spLocks noChangeArrowheads="1"/>
            </p:cNvSpPr>
            <p:nvPr/>
          </p:nvSpPr>
          <p:spPr bwMode="auto">
            <a:xfrm>
              <a:off x="3240" y="1533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7" name="Line 98"/>
            <p:cNvSpPr>
              <a:spLocks noChangeShapeType="1"/>
            </p:cNvSpPr>
            <p:nvPr/>
          </p:nvSpPr>
          <p:spPr bwMode="auto">
            <a:xfrm>
              <a:off x="3264" y="1824"/>
              <a:ext cx="0" cy="24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4404" name="Group 100"/>
          <p:cNvGrpSpPr>
            <a:grpSpLocks/>
          </p:cNvGrpSpPr>
          <p:nvPr/>
        </p:nvGrpSpPr>
        <p:grpSpPr bwMode="auto">
          <a:xfrm>
            <a:off x="6667500" y="2662240"/>
            <a:ext cx="746125" cy="828676"/>
            <a:chOff x="4152" y="1533"/>
            <a:chExt cx="470" cy="522"/>
          </a:xfrm>
          <a:solidFill>
            <a:srgbClr val="810080"/>
          </a:solidFill>
        </p:grpSpPr>
        <p:sp>
          <p:nvSpPr>
            <p:cNvPr id="20528" name="Oval 79"/>
            <p:cNvSpPr>
              <a:spLocks noChangeArrowheads="1"/>
            </p:cNvSpPr>
            <p:nvPr/>
          </p:nvSpPr>
          <p:spPr bwMode="auto">
            <a:xfrm>
              <a:off x="4574" y="1533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9" name="Oval 81"/>
            <p:cNvSpPr>
              <a:spLocks noChangeArrowheads="1"/>
            </p:cNvSpPr>
            <p:nvPr/>
          </p:nvSpPr>
          <p:spPr bwMode="auto">
            <a:xfrm>
              <a:off x="4574" y="1800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0" name="Oval 82"/>
            <p:cNvSpPr>
              <a:spLocks noChangeArrowheads="1"/>
            </p:cNvSpPr>
            <p:nvPr/>
          </p:nvSpPr>
          <p:spPr bwMode="auto">
            <a:xfrm>
              <a:off x="4152" y="2007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1" name="Oval 84"/>
            <p:cNvSpPr>
              <a:spLocks noChangeArrowheads="1"/>
            </p:cNvSpPr>
            <p:nvPr/>
          </p:nvSpPr>
          <p:spPr bwMode="auto">
            <a:xfrm>
              <a:off x="4152" y="1533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32" name="Line 99"/>
            <p:cNvSpPr>
              <a:spLocks noChangeShapeType="1"/>
            </p:cNvSpPr>
            <p:nvPr/>
          </p:nvSpPr>
          <p:spPr bwMode="auto">
            <a:xfrm>
              <a:off x="4176" y="1824"/>
              <a:ext cx="426" cy="23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994406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91586"/>
              </p:ext>
            </p:extLst>
          </p:nvPr>
        </p:nvGraphicFramePr>
        <p:xfrm>
          <a:off x="608013" y="3948113"/>
          <a:ext cx="18843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7" imgW="914400" imgH="241300" progId="Equation.DSMT4">
                  <p:embed/>
                </p:oleObj>
              </mc:Choice>
              <mc:Fallback>
                <p:oleObj name="Equation" r:id="rId7" imgW="914400" imgH="24130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948113"/>
                        <a:ext cx="1884362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4407" name="Group 103"/>
          <p:cNvGrpSpPr>
            <a:grpSpLocks/>
          </p:cNvGrpSpPr>
          <p:nvPr/>
        </p:nvGrpSpPr>
        <p:grpSpPr bwMode="auto">
          <a:xfrm>
            <a:off x="584204" y="5273675"/>
            <a:ext cx="893082" cy="911225"/>
            <a:chOff x="1757" y="1824"/>
            <a:chExt cx="716" cy="574"/>
          </a:xfrm>
          <a:solidFill>
            <a:srgbClr val="810080"/>
          </a:solidFill>
        </p:grpSpPr>
        <p:sp>
          <p:nvSpPr>
            <p:cNvPr id="20524" name="Line 104"/>
            <p:cNvSpPr>
              <a:spLocks noChangeShapeType="1"/>
            </p:cNvSpPr>
            <p:nvPr/>
          </p:nvSpPr>
          <p:spPr bwMode="auto">
            <a:xfrm>
              <a:off x="1776" y="1824"/>
              <a:ext cx="672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5" name="Line 105"/>
            <p:cNvSpPr>
              <a:spLocks noChangeShapeType="1"/>
            </p:cNvSpPr>
            <p:nvPr/>
          </p:nvSpPr>
          <p:spPr bwMode="auto">
            <a:xfrm>
              <a:off x="1776" y="2112"/>
              <a:ext cx="672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6" name="Oval 106"/>
            <p:cNvSpPr>
              <a:spLocks noChangeArrowheads="1"/>
            </p:cNvSpPr>
            <p:nvPr/>
          </p:nvSpPr>
          <p:spPr bwMode="auto">
            <a:xfrm>
              <a:off x="1757" y="2352"/>
              <a:ext cx="62" cy="46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7" name="Oval 107"/>
            <p:cNvSpPr>
              <a:spLocks noChangeArrowheads="1"/>
            </p:cNvSpPr>
            <p:nvPr/>
          </p:nvSpPr>
          <p:spPr bwMode="auto">
            <a:xfrm>
              <a:off x="2412" y="2354"/>
              <a:ext cx="61" cy="44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4412" name="Group 108"/>
          <p:cNvGrpSpPr>
            <a:grpSpLocks/>
          </p:cNvGrpSpPr>
          <p:nvPr/>
        </p:nvGrpSpPr>
        <p:grpSpPr bwMode="auto">
          <a:xfrm>
            <a:off x="1953998" y="5237040"/>
            <a:ext cx="844777" cy="914400"/>
            <a:chOff x="2745" y="1872"/>
            <a:chExt cx="745" cy="576"/>
          </a:xfrm>
          <a:solidFill>
            <a:srgbClr val="810080"/>
          </a:solidFill>
        </p:grpSpPr>
        <p:sp>
          <p:nvSpPr>
            <p:cNvPr id="20520" name="Line 109"/>
            <p:cNvSpPr>
              <a:spLocks noChangeShapeType="1"/>
            </p:cNvSpPr>
            <p:nvPr/>
          </p:nvSpPr>
          <p:spPr bwMode="auto">
            <a:xfrm>
              <a:off x="2784" y="1872"/>
              <a:ext cx="672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1" name="Line 110"/>
            <p:cNvSpPr>
              <a:spLocks noChangeShapeType="1"/>
            </p:cNvSpPr>
            <p:nvPr/>
          </p:nvSpPr>
          <p:spPr bwMode="auto">
            <a:xfrm>
              <a:off x="2784" y="2448"/>
              <a:ext cx="672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2" name="Oval 111"/>
            <p:cNvSpPr>
              <a:spLocks noChangeArrowheads="1"/>
            </p:cNvSpPr>
            <p:nvPr/>
          </p:nvSpPr>
          <p:spPr bwMode="auto">
            <a:xfrm>
              <a:off x="2745" y="2146"/>
              <a:ext cx="67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3" name="Oval 112"/>
            <p:cNvSpPr>
              <a:spLocks noChangeArrowheads="1"/>
            </p:cNvSpPr>
            <p:nvPr/>
          </p:nvSpPr>
          <p:spPr bwMode="auto">
            <a:xfrm>
              <a:off x="3422" y="2146"/>
              <a:ext cx="6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4427" name="Group 123"/>
          <p:cNvGrpSpPr>
            <a:grpSpLocks/>
          </p:cNvGrpSpPr>
          <p:nvPr/>
        </p:nvGrpSpPr>
        <p:grpSpPr bwMode="auto">
          <a:xfrm>
            <a:off x="3389500" y="5175233"/>
            <a:ext cx="848678" cy="990600"/>
            <a:chOff x="3951" y="1824"/>
            <a:chExt cx="729" cy="624"/>
          </a:xfrm>
          <a:solidFill>
            <a:srgbClr val="810080"/>
          </a:solidFill>
        </p:grpSpPr>
        <p:sp>
          <p:nvSpPr>
            <p:cNvPr id="20516" name="Line 124"/>
            <p:cNvSpPr>
              <a:spLocks noChangeShapeType="1"/>
            </p:cNvSpPr>
            <p:nvPr/>
          </p:nvSpPr>
          <p:spPr bwMode="auto">
            <a:xfrm>
              <a:off x="3984" y="2160"/>
              <a:ext cx="672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7" name="Line 125"/>
            <p:cNvSpPr>
              <a:spLocks noChangeShapeType="1"/>
            </p:cNvSpPr>
            <p:nvPr/>
          </p:nvSpPr>
          <p:spPr bwMode="auto">
            <a:xfrm>
              <a:off x="3984" y="2448"/>
              <a:ext cx="672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8" name="Oval 126"/>
            <p:cNvSpPr>
              <a:spLocks noChangeArrowheads="1"/>
            </p:cNvSpPr>
            <p:nvPr/>
          </p:nvSpPr>
          <p:spPr bwMode="auto">
            <a:xfrm>
              <a:off x="3951" y="1824"/>
              <a:ext cx="65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9" name="Oval 127"/>
            <p:cNvSpPr>
              <a:spLocks noChangeArrowheads="1"/>
            </p:cNvSpPr>
            <p:nvPr/>
          </p:nvSpPr>
          <p:spPr bwMode="auto">
            <a:xfrm>
              <a:off x="4620" y="1825"/>
              <a:ext cx="60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94432" name="Text Box 128"/>
          <p:cNvSpPr txBox="1">
            <a:spLocks noChangeArrowheads="1"/>
          </p:cNvSpPr>
          <p:nvPr/>
        </p:nvSpPr>
        <p:spPr bwMode="auto">
          <a:xfrm>
            <a:off x="114300" y="4454525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iii) r =4</a:t>
            </a:r>
            <a:endParaRPr lang="en-US" altLang="zh-CN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994433" name="Group 129"/>
          <p:cNvGrpSpPr>
            <a:grpSpLocks/>
          </p:cNvGrpSpPr>
          <p:nvPr/>
        </p:nvGrpSpPr>
        <p:grpSpPr bwMode="auto">
          <a:xfrm>
            <a:off x="4839381" y="5237040"/>
            <a:ext cx="828902" cy="1028927"/>
            <a:chOff x="3850" y="1872"/>
            <a:chExt cx="731" cy="698"/>
          </a:xfrm>
          <a:solidFill>
            <a:srgbClr val="810080"/>
          </a:solidFill>
        </p:grpSpPr>
        <p:sp>
          <p:nvSpPr>
            <p:cNvPr id="20512" name="Line 130"/>
            <p:cNvSpPr>
              <a:spLocks noChangeShapeType="1"/>
            </p:cNvSpPr>
            <p:nvPr/>
          </p:nvSpPr>
          <p:spPr bwMode="auto">
            <a:xfrm>
              <a:off x="3888" y="1872"/>
              <a:ext cx="672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3" name="Oval 131"/>
            <p:cNvSpPr>
              <a:spLocks noChangeArrowheads="1"/>
            </p:cNvSpPr>
            <p:nvPr/>
          </p:nvSpPr>
          <p:spPr bwMode="auto">
            <a:xfrm>
              <a:off x="3850" y="2530"/>
              <a:ext cx="67" cy="40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4" name="Oval 132"/>
            <p:cNvSpPr>
              <a:spLocks noChangeArrowheads="1"/>
            </p:cNvSpPr>
            <p:nvPr/>
          </p:nvSpPr>
          <p:spPr bwMode="auto">
            <a:xfrm>
              <a:off x="4527" y="2134"/>
              <a:ext cx="54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5" name="Line 133"/>
            <p:cNvSpPr>
              <a:spLocks noChangeShapeType="1"/>
            </p:cNvSpPr>
            <p:nvPr/>
          </p:nvSpPr>
          <p:spPr bwMode="auto">
            <a:xfrm>
              <a:off x="3888" y="2160"/>
              <a:ext cx="672" cy="384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4449" name="Group 145"/>
          <p:cNvGrpSpPr>
            <a:grpSpLocks/>
          </p:cNvGrpSpPr>
          <p:nvPr/>
        </p:nvGrpSpPr>
        <p:grpSpPr bwMode="auto">
          <a:xfrm>
            <a:off x="6172200" y="5257800"/>
            <a:ext cx="1104900" cy="1022350"/>
            <a:chOff x="1824" y="2832"/>
            <a:chExt cx="696" cy="644"/>
          </a:xfrm>
          <a:solidFill>
            <a:srgbClr val="810080"/>
          </a:solidFill>
        </p:grpSpPr>
        <p:sp>
          <p:nvSpPr>
            <p:cNvPr id="20508" name="Line 146"/>
            <p:cNvSpPr>
              <a:spLocks noChangeShapeType="1"/>
            </p:cNvSpPr>
            <p:nvPr/>
          </p:nvSpPr>
          <p:spPr bwMode="auto">
            <a:xfrm>
              <a:off x="1824" y="2832"/>
              <a:ext cx="672" cy="0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9" name="Oval 147"/>
            <p:cNvSpPr>
              <a:spLocks noChangeArrowheads="1"/>
            </p:cNvSpPr>
            <p:nvPr/>
          </p:nvSpPr>
          <p:spPr bwMode="auto">
            <a:xfrm>
              <a:off x="2472" y="3428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0" name="Oval 148"/>
            <p:cNvSpPr>
              <a:spLocks noChangeArrowheads="1"/>
            </p:cNvSpPr>
            <p:nvPr/>
          </p:nvSpPr>
          <p:spPr bwMode="auto">
            <a:xfrm>
              <a:off x="2472" y="3048"/>
              <a:ext cx="48" cy="48"/>
            </a:xfrm>
            <a:prstGeom prst="ellipse">
              <a:avLst/>
            </a:prstGeom>
            <a:grpFill/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1" name="Line 149"/>
            <p:cNvSpPr>
              <a:spLocks noChangeShapeType="1"/>
            </p:cNvSpPr>
            <p:nvPr/>
          </p:nvSpPr>
          <p:spPr bwMode="auto">
            <a:xfrm>
              <a:off x="1824" y="3072"/>
              <a:ext cx="0" cy="384"/>
            </a:xfrm>
            <a:prstGeom prst="line">
              <a:avLst/>
            </a:prstGeom>
            <a:grp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4454" name="Group 150"/>
          <p:cNvGrpSpPr>
            <a:grpSpLocks/>
          </p:cNvGrpSpPr>
          <p:nvPr/>
        </p:nvGrpSpPr>
        <p:grpSpPr bwMode="auto">
          <a:xfrm>
            <a:off x="7658100" y="5183554"/>
            <a:ext cx="1042987" cy="1141046"/>
            <a:chOff x="2904" y="2784"/>
            <a:chExt cx="702" cy="768"/>
          </a:xfrm>
          <a:solidFill>
            <a:srgbClr val="810080"/>
          </a:solidFill>
        </p:grpSpPr>
        <p:grpSp>
          <p:nvGrpSpPr>
            <p:cNvPr id="20501" name="Group 151"/>
            <p:cNvGrpSpPr>
              <a:grpSpLocks/>
            </p:cNvGrpSpPr>
            <p:nvPr/>
          </p:nvGrpSpPr>
          <p:grpSpPr bwMode="auto">
            <a:xfrm>
              <a:off x="2928" y="3106"/>
              <a:ext cx="678" cy="446"/>
              <a:chOff x="2976" y="3106"/>
              <a:chExt cx="678" cy="446"/>
            </a:xfrm>
            <a:grpFill/>
          </p:grpSpPr>
          <p:sp>
            <p:nvSpPr>
              <p:cNvPr id="20504" name="Oval 152"/>
              <p:cNvSpPr>
                <a:spLocks noChangeArrowheads="1"/>
              </p:cNvSpPr>
              <p:nvPr/>
            </p:nvSpPr>
            <p:spPr bwMode="auto">
              <a:xfrm>
                <a:off x="3606" y="3106"/>
                <a:ext cx="48" cy="48"/>
              </a:xfrm>
              <a:prstGeom prst="ellipse">
                <a:avLst/>
              </a:prstGeom>
              <a:grp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5" name="Line 153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672" cy="0"/>
              </a:xfrm>
              <a:prstGeom prst="line">
                <a:avLst/>
              </a:prstGeom>
              <a:grp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6" name="Line 154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432"/>
              </a:xfrm>
              <a:prstGeom prst="line">
                <a:avLst/>
              </a:prstGeom>
              <a:grp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7" name="Line 155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672" cy="432"/>
              </a:xfrm>
              <a:prstGeom prst="line">
                <a:avLst/>
              </a:prstGeom>
              <a:grp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0502" name="Oval 156"/>
            <p:cNvSpPr>
              <a:spLocks noChangeArrowheads="1"/>
            </p:cNvSpPr>
            <p:nvPr/>
          </p:nvSpPr>
          <p:spPr bwMode="auto">
            <a:xfrm>
              <a:off x="3558" y="2784"/>
              <a:ext cx="48" cy="48"/>
            </a:xfrm>
            <a:prstGeom prst="ellipse">
              <a:avLst/>
            </a:prstGeom>
            <a:grp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3" name="Oval 157"/>
            <p:cNvSpPr>
              <a:spLocks noChangeArrowheads="1"/>
            </p:cNvSpPr>
            <p:nvPr/>
          </p:nvSpPr>
          <p:spPr bwMode="auto">
            <a:xfrm>
              <a:off x="2904" y="2796"/>
              <a:ext cx="48" cy="48"/>
            </a:xfrm>
            <a:prstGeom prst="ellipse">
              <a:avLst/>
            </a:prstGeom>
            <a:grp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4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4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94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94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94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94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94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4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9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9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9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9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42" grpId="0"/>
      <p:bldP spid="994360" grpId="0"/>
      <p:bldP spid="994360" grpId="1"/>
      <p:bldP spid="9944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D8F747E-2BC5-455B-82AD-F0D58EB4C36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95345" name="Group 17"/>
          <p:cNvGrpSpPr>
            <a:grpSpLocks/>
          </p:cNvGrpSpPr>
          <p:nvPr/>
        </p:nvGrpSpPr>
        <p:grpSpPr bwMode="auto">
          <a:xfrm>
            <a:off x="6096000" y="838200"/>
            <a:ext cx="1828800" cy="1752600"/>
            <a:chOff x="3744" y="96"/>
            <a:chExt cx="1152" cy="1104"/>
          </a:xfrm>
        </p:grpSpPr>
        <p:grpSp>
          <p:nvGrpSpPr>
            <p:cNvPr id="19480" name="Group 18"/>
            <p:cNvGrpSpPr>
              <a:grpSpLocks/>
            </p:cNvGrpSpPr>
            <p:nvPr/>
          </p:nvGrpSpPr>
          <p:grpSpPr bwMode="auto">
            <a:xfrm>
              <a:off x="4128" y="288"/>
              <a:ext cx="378" cy="610"/>
              <a:chOff x="1542" y="2641"/>
              <a:chExt cx="378" cy="610"/>
            </a:xfrm>
          </p:grpSpPr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>
                <a:off x="1542" y="2641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>
                <a:off x="1542" y="2765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32" name="Line 21"/>
              <p:cNvSpPr>
                <a:spLocks noChangeShapeType="1"/>
              </p:cNvSpPr>
              <p:nvPr/>
            </p:nvSpPr>
            <p:spPr bwMode="auto">
              <a:xfrm>
                <a:off x="1542" y="2952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33" name="Line 22"/>
              <p:cNvSpPr>
                <a:spLocks noChangeShapeType="1"/>
              </p:cNvSpPr>
              <p:nvPr/>
            </p:nvSpPr>
            <p:spPr bwMode="auto">
              <a:xfrm>
                <a:off x="1542" y="2765"/>
                <a:ext cx="0" cy="1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534" name="Line 23"/>
              <p:cNvSpPr>
                <a:spLocks noChangeShapeType="1"/>
              </p:cNvSpPr>
              <p:nvPr/>
            </p:nvSpPr>
            <p:spPr bwMode="auto">
              <a:xfrm>
                <a:off x="1542" y="2765"/>
                <a:ext cx="378" cy="1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graphicFrame>
            <p:nvGraphicFramePr>
              <p:cNvPr id="19487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878087"/>
                  </p:ext>
                </p:extLst>
              </p:nvPr>
            </p:nvGraphicFramePr>
            <p:xfrm>
              <a:off x="1632" y="3072"/>
              <a:ext cx="190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0" name="Equation" r:id="rId3" imgW="164957" imgH="203024" progId="Equation.DSMT4">
                      <p:embed/>
                    </p:oleObj>
                  </mc:Choice>
                  <mc:Fallback>
                    <p:oleObj name="Equation" r:id="rId3" imgW="164957" imgH="203024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072"/>
                            <a:ext cx="190" cy="179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29" name="Oval 25"/>
            <p:cNvSpPr>
              <a:spLocks noChangeArrowheads="1"/>
            </p:cNvSpPr>
            <p:nvPr/>
          </p:nvSpPr>
          <p:spPr bwMode="auto">
            <a:xfrm>
              <a:off x="3744" y="96"/>
              <a:ext cx="1152" cy="1104"/>
            </a:xfrm>
            <a:prstGeom prst="ellipse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95354" name="Text Box 26"/>
          <p:cNvSpPr txBox="1">
            <a:spLocks noChangeArrowheads="1"/>
          </p:cNvSpPr>
          <p:nvPr/>
        </p:nvSpPr>
        <p:spPr bwMode="auto">
          <a:xfrm>
            <a:off x="228600" y="13716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iv) r = 3</a:t>
            </a:r>
            <a:endParaRPr lang="en-US" altLang="zh-CN" baseline="30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953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924846"/>
              </p:ext>
            </p:extLst>
          </p:nvPr>
        </p:nvGraphicFramePr>
        <p:xfrm>
          <a:off x="674688" y="1003300"/>
          <a:ext cx="19113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Equation" r:id="rId5" imgW="927100" imgH="228600" progId="Equation.DSMT4">
                  <p:embed/>
                </p:oleObj>
              </mc:Choice>
              <mc:Fallback>
                <p:oleObj name="Equation" r:id="rId5" imgW="92710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003300"/>
                        <a:ext cx="1911350" cy="360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401" name="Text Box 73"/>
          <p:cNvSpPr txBox="1">
            <a:spLocks noChangeArrowheads="1"/>
          </p:cNvSpPr>
          <p:nvPr/>
        </p:nvSpPr>
        <p:spPr bwMode="auto">
          <a:xfrm>
            <a:off x="304800" y="2971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v) r =2</a:t>
            </a:r>
            <a:endParaRPr lang="en-US" altLang="zh-CN" baseline="30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995427" name="Group 99"/>
          <p:cNvGrpSpPr>
            <a:grpSpLocks/>
          </p:cNvGrpSpPr>
          <p:nvPr/>
        </p:nvGrpSpPr>
        <p:grpSpPr bwMode="auto">
          <a:xfrm>
            <a:off x="914400" y="2133600"/>
            <a:ext cx="600075" cy="493713"/>
            <a:chOff x="576" y="1248"/>
            <a:chExt cx="378" cy="311"/>
          </a:xfrm>
        </p:grpSpPr>
        <p:sp>
          <p:nvSpPr>
            <p:cNvPr id="21525" name="Line 92"/>
            <p:cNvSpPr>
              <a:spLocks noChangeShapeType="1"/>
            </p:cNvSpPr>
            <p:nvPr/>
          </p:nvSpPr>
          <p:spPr bwMode="auto">
            <a:xfrm>
              <a:off x="576" y="1248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26" name="Line 93"/>
            <p:cNvSpPr>
              <a:spLocks noChangeShapeType="1"/>
            </p:cNvSpPr>
            <p:nvPr/>
          </p:nvSpPr>
          <p:spPr bwMode="auto">
            <a:xfrm>
              <a:off x="576" y="1372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27" name="Line 94"/>
            <p:cNvSpPr>
              <a:spLocks noChangeShapeType="1"/>
            </p:cNvSpPr>
            <p:nvPr/>
          </p:nvSpPr>
          <p:spPr bwMode="auto">
            <a:xfrm>
              <a:off x="576" y="1559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5439" name="Group 111"/>
          <p:cNvGrpSpPr>
            <a:grpSpLocks/>
          </p:cNvGrpSpPr>
          <p:nvPr/>
        </p:nvGrpSpPr>
        <p:grpSpPr bwMode="auto">
          <a:xfrm>
            <a:off x="2286000" y="2133600"/>
            <a:ext cx="609600" cy="533400"/>
            <a:chOff x="1440" y="1248"/>
            <a:chExt cx="384" cy="336"/>
          </a:xfrm>
        </p:grpSpPr>
        <p:sp>
          <p:nvSpPr>
            <p:cNvPr id="21520" name="Line 101"/>
            <p:cNvSpPr>
              <a:spLocks noChangeShapeType="1"/>
            </p:cNvSpPr>
            <p:nvPr/>
          </p:nvSpPr>
          <p:spPr bwMode="auto">
            <a:xfrm>
              <a:off x="1440" y="1248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21" name="Line 107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22" name="Line 108"/>
            <p:cNvSpPr>
              <a:spLocks noChangeShapeType="1"/>
            </p:cNvSpPr>
            <p:nvPr/>
          </p:nvSpPr>
          <p:spPr bwMode="auto">
            <a:xfrm>
              <a:off x="1440" y="1584"/>
              <a:ext cx="38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23" name="Line 109"/>
            <p:cNvSpPr>
              <a:spLocks noChangeShapeType="1"/>
            </p:cNvSpPr>
            <p:nvPr/>
          </p:nvSpPr>
          <p:spPr bwMode="auto">
            <a:xfrm>
              <a:off x="1440" y="1392"/>
              <a:ext cx="384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24" name="Oval 110"/>
            <p:cNvSpPr>
              <a:spLocks noChangeArrowheads="1"/>
            </p:cNvSpPr>
            <p:nvPr/>
          </p:nvSpPr>
          <p:spPr bwMode="auto">
            <a:xfrm>
              <a:off x="1776" y="1392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995440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795538"/>
              </p:ext>
            </p:extLst>
          </p:nvPr>
        </p:nvGraphicFramePr>
        <p:xfrm>
          <a:off x="3505200" y="2209800"/>
          <a:ext cx="1885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Equation" r:id="rId7" imgW="914400" imgH="241300" progId="Equation.DSMT4">
                  <p:embed/>
                </p:oleObj>
              </mc:Choice>
              <mc:Fallback>
                <p:oleObj name="Equation" r:id="rId7" imgW="914400" imgH="2413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188595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441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773134"/>
              </p:ext>
            </p:extLst>
          </p:nvPr>
        </p:nvGraphicFramePr>
        <p:xfrm>
          <a:off x="1905000" y="3048000"/>
          <a:ext cx="19113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Equation" r:id="rId9" imgW="927100" imgH="228600" progId="Equation.DSMT4">
                  <p:embed/>
                </p:oleObj>
              </mc:Choice>
              <mc:Fallback>
                <p:oleObj name="Equation" r:id="rId9" imgW="927100" imgH="22860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1911350" cy="360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442" name="Text Box 114"/>
          <p:cNvSpPr txBox="1">
            <a:spLocks noChangeArrowheads="1"/>
          </p:cNvSpPr>
          <p:nvPr/>
        </p:nvSpPr>
        <p:spPr bwMode="auto">
          <a:xfrm>
            <a:off x="304800" y="36576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vi) r =1</a:t>
            </a:r>
            <a:endParaRPr lang="en-US" altLang="zh-CN" baseline="300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95443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603750"/>
              </p:ext>
            </p:extLst>
          </p:nvPr>
        </p:nvGraphicFramePr>
        <p:xfrm>
          <a:off x="1905000" y="3733800"/>
          <a:ext cx="18589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11" imgW="901309" imgH="228501" progId="Equation.DSMT4">
                  <p:embed/>
                </p:oleObj>
              </mc:Choice>
              <mc:Fallback>
                <p:oleObj name="Equation" r:id="rId11" imgW="901309" imgH="228501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1858963" cy="360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444" name="Text Box 116"/>
          <p:cNvSpPr txBox="1">
            <a:spLocks noChangeArrowheads="1"/>
          </p:cNvSpPr>
          <p:nvPr/>
        </p:nvSpPr>
        <p:spPr bwMode="auto">
          <a:xfrm>
            <a:off x="152400" y="42640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(3)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写出关于补图的伴随多项式</a:t>
            </a:r>
            <a:endParaRPr lang="zh-CN" altLang="en-US" baseline="300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5445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694803"/>
              </p:ext>
            </p:extLst>
          </p:nvPr>
        </p:nvGraphicFramePr>
        <p:xfrm>
          <a:off x="762000" y="48768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13" imgW="1016000" imgH="431800" progId="Equation.DSMT4">
                  <p:embed/>
                </p:oleObj>
              </mc:Choice>
              <mc:Fallback>
                <p:oleObj name="Equation" r:id="rId13" imgW="1016000" imgH="43180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220980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446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54969"/>
              </p:ext>
            </p:extLst>
          </p:nvPr>
        </p:nvGraphicFramePr>
        <p:xfrm>
          <a:off x="3276600" y="5105400"/>
          <a:ext cx="2927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Equation" r:id="rId15" imgW="1346200" imgH="203200" progId="Equation.DSMT4">
                  <p:embed/>
                </p:oleObj>
              </mc:Choice>
              <mc:Fallback>
                <p:oleObj name="Equation" r:id="rId15" imgW="1346200" imgH="20320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05400"/>
                        <a:ext cx="2927350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5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5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5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5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54" grpId="0"/>
      <p:bldP spid="995401" grpId="0"/>
      <p:bldP spid="995442" grpId="0"/>
      <p:bldP spid="9954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CF607C2-D43F-459D-B952-2DFEBBBEB3D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63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29787"/>
              </p:ext>
            </p:extLst>
          </p:nvPr>
        </p:nvGraphicFramePr>
        <p:xfrm>
          <a:off x="762000" y="1828800"/>
          <a:ext cx="45577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3" imgW="2095500" imgH="228600" progId="Equation.DSMT4">
                  <p:embed/>
                </p:oleObj>
              </mc:Choice>
              <mc:Fallback>
                <p:oleObj name="Equation" r:id="rId3" imgW="209550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4557713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89" name="Text Box 37"/>
          <p:cNvSpPr txBox="1">
            <a:spLocks noChangeArrowheads="1"/>
          </p:cNvSpPr>
          <p:nvPr/>
        </p:nvSpPr>
        <p:spPr bwMode="auto">
          <a:xfrm>
            <a:off x="152400" y="11271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(4)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                 代入伴随多项式中得到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(G).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63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70661"/>
              </p:ext>
            </p:extLst>
          </p:nvPr>
        </p:nvGraphicFramePr>
        <p:xfrm>
          <a:off x="1524000" y="1143000"/>
          <a:ext cx="1127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Equation" r:id="rId5" imgW="520474" imgH="241195" progId="Equation.DSMT4">
                  <p:embed/>
                </p:oleObj>
              </mc:Choice>
              <mc:Fallback>
                <p:oleObj name="Equation" r:id="rId5" imgW="520474" imgH="241195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1127125" cy="42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33369"/>
              </p:ext>
            </p:extLst>
          </p:nvPr>
        </p:nvGraphicFramePr>
        <p:xfrm>
          <a:off x="762000" y="2362200"/>
          <a:ext cx="54975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Equation" r:id="rId7" imgW="2527300" imgH="660400" progId="Equation.DSMT4">
                  <p:embed/>
                </p:oleObj>
              </mc:Choice>
              <mc:Fallback>
                <p:oleObj name="Equation" r:id="rId7" imgW="2527300" imgH="660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5497513" cy="1165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92" name="Text Box 40"/>
          <p:cNvSpPr txBox="1">
            <a:spLocks noChangeArrowheads="1"/>
          </p:cNvSpPr>
          <p:nvPr/>
        </p:nvSpPr>
        <p:spPr bwMode="auto">
          <a:xfrm>
            <a:off x="228600" y="3657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可以作如下计算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baseline="300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639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32076"/>
              </p:ext>
            </p:extLst>
          </p:nvPr>
        </p:nvGraphicFramePr>
        <p:xfrm>
          <a:off x="838200" y="4191000"/>
          <a:ext cx="2430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Equation" r:id="rId9" imgW="1117115" imgH="215806" progId="Equation.DSMT4">
                  <p:embed/>
                </p:oleObj>
              </mc:Choice>
              <mc:Fallback>
                <p:oleObj name="Equation" r:id="rId9" imgW="1117115" imgH="215806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2430463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9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929485"/>
              </p:ext>
            </p:extLst>
          </p:nvPr>
        </p:nvGraphicFramePr>
        <p:xfrm>
          <a:off x="3429000" y="4191000"/>
          <a:ext cx="14906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11" imgW="685800" imgH="228600" progId="Equation.DSMT4">
                  <p:embed/>
                </p:oleObj>
              </mc:Choice>
              <mc:Fallback>
                <p:oleObj name="Equation" r:id="rId11" imgW="6858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490663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95" name="Text Box 43"/>
          <p:cNvSpPr txBox="1">
            <a:spLocks noChangeArrowheads="1"/>
          </p:cNvSpPr>
          <p:nvPr/>
        </p:nvSpPr>
        <p:spPr bwMode="auto">
          <a:xfrm>
            <a:off x="228600" y="4800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由此可以断定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最优着色方式数有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12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300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639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61355"/>
              </p:ext>
            </p:extLst>
          </p:nvPr>
        </p:nvGraphicFramePr>
        <p:xfrm>
          <a:off x="2768600" y="4860925"/>
          <a:ext cx="1270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13" imgW="583947" imgH="203112" progId="Equation.DSMT4">
                  <p:embed/>
                </p:oleObj>
              </mc:Choice>
              <mc:Fallback>
                <p:oleObj name="Equation" r:id="rId13" imgW="583947" imgH="203112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60925"/>
                        <a:ext cx="1270000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89" grpId="0"/>
      <p:bldP spid="996392" grpId="0"/>
      <p:bldP spid="9963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1973D69-3B9A-48CC-B154-13EA53FC31E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7388" name="Text Box 12"/>
          <p:cNvSpPr txBox="1">
            <a:spLocks noChangeArrowheads="1"/>
          </p:cNvSpPr>
          <p:nvPr/>
        </p:nvSpPr>
        <p:spPr bwMode="auto">
          <a:xfrm>
            <a:off x="304800" y="985043"/>
            <a:ext cx="838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使用理想子图法求色多项式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还可以通过如下定理进行改进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7391" name="Text Box 15"/>
          <p:cNvSpPr txBox="1">
            <a:spLocks noChangeArrowheads="1"/>
          </p:cNvSpPr>
          <p:nvPr/>
        </p:nvSpPr>
        <p:spPr bwMode="auto">
          <a:xfrm>
            <a:off x="304800" y="1497013"/>
            <a:ext cx="83820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3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个分支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的伴随多项式为</a:t>
            </a:r>
            <a:r>
              <a:rPr lang="en-US" altLang="zh-CN" dirty="0" smtClean="0"/>
              <a:t>h(H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x</a:t>
            </a:r>
            <a:r>
              <a:rPr lang="en-US" altLang="zh-CN" dirty="0" smtClean="0"/>
              <a:t>),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 …,t,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: </a:t>
            </a:r>
            <a:endParaRPr lang="zh-CN" altLang="en-US" baseline="30000" dirty="0" smtClean="0"/>
          </a:p>
        </p:txBody>
      </p:sp>
      <p:graphicFrame>
        <p:nvGraphicFramePr>
          <p:cNvPr id="9973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590475"/>
              </p:ext>
            </p:extLst>
          </p:nvPr>
        </p:nvGraphicFramePr>
        <p:xfrm>
          <a:off x="3067434" y="2413000"/>
          <a:ext cx="2871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Equation" r:id="rId3" imgW="1320227" imgH="431613" progId="Equation.DSMT4">
                  <p:embed/>
                </p:oleObj>
              </mc:Choice>
              <mc:Fallback>
                <p:oleObj name="Equation" r:id="rId3" imgW="1320227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434" y="2413000"/>
                        <a:ext cx="2871788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7394" name="Text Box 18"/>
          <p:cNvSpPr txBox="1">
            <a:spLocks noChangeArrowheads="1"/>
          </p:cNvSpPr>
          <p:nvPr/>
        </p:nvSpPr>
        <p:spPr bwMode="auto">
          <a:xfrm>
            <a:off x="304800" y="3276600"/>
            <a:ext cx="8382000" cy="830263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该定理说明</a:t>
            </a:r>
            <a:r>
              <a:rPr lang="en-US" altLang="zh-CN" dirty="0"/>
              <a:t>, </a:t>
            </a:r>
            <a:r>
              <a:rPr lang="zh-CN" altLang="en-US" dirty="0"/>
              <a:t>在求     的伴随多项式时</a:t>
            </a:r>
            <a:r>
              <a:rPr lang="en-US" altLang="zh-CN" dirty="0"/>
              <a:t>, </a:t>
            </a:r>
            <a:r>
              <a:rPr lang="zh-CN" altLang="en-US" dirty="0"/>
              <a:t>可以分别求出它的每个分支的伴随多项式</a:t>
            </a:r>
            <a:r>
              <a:rPr lang="en-US" altLang="zh-CN" dirty="0"/>
              <a:t>, </a:t>
            </a:r>
            <a:r>
              <a:rPr lang="zh-CN" altLang="en-US" dirty="0"/>
              <a:t>然后将它们作</a:t>
            </a:r>
            <a:r>
              <a:rPr lang="zh-CN" altLang="en-US" dirty="0" smtClean="0"/>
              <a:t>乘积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生成函数方法</a:t>
            </a:r>
            <a:r>
              <a:rPr lang="en-US" altLang="zh-CN" dirty="0" smtClean="0"/>
              <a:t>). </a:t>
            </a:r>
            <a:endParaRPr lang="zh-CN" altLang="en-US" baseline="30000" dirty="0"/>
          </a:p>
        </p:txBody>
      </p:sp>
      <p:graphicFrame>
        <p:nvGraphicFramePr>
          <p:cNvPr id="9973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42364"/>
              </p:ext>
            </p:extLst>
          </p:nvPr>
        </p:nvGraphicFramePr>
        <p:xfrm>
          <a:off x="3036888" y="3370263"/>
          <a:ext cx="3016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370263"/>
                        <a:ext cx="301625" cy="282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7396" name="Text Box 20"/>
          <p:cNvSpPr txBox="1">
            <a:spLocks noChangeArrowheads="1"/>
          </p:cNvSpPr>
          <p:nvPr/>
        </p:nvSpPr>
        <p:spPr bwMode="auto">
          <a:xfrm>
            <a:off x="304800" y="4208463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4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求下图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的色多项式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(G).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409825" y="4775200"/>
            <a:ext cx="1616075" cy="1963738"/>
            <a:chOff x="1104" y="288"/>
            <a:chExt cx="1018" cy="1237"/>
          </a:xfrm>
        </p:grpSpPr>
        <p:grpSp>
          <p:nvGrpSpPr>
            <p:cNvPr id="21529" name="Group 35"/>
            <p:cNvGrpSpPr>
              <a:grpSpLocks/>
            </p:cNvGrpSpPr>
            <p:nvPr/>
          </p:nvGrpSpPr>
          <p:grpSpPr bwMode="auto">
            <a:xfrm>
              <a:off x="1308" y="505"/>
              <a:ext cx="588" cy="1020"/>
              <a:chOff x="1308" y="505"/>
              <a:chExt cx="588" cy="1020"/>
            </a:xfrm>
          </p:grpSpPr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1308" y="505"/>
                <a:ext cx="294" cy="3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H="1">
                <a:off x="1602" y="880"/>
                <a:ext cx="294" cy="3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308" y="880"/>
                <a:ext cx="294" cy="3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602" y="505"/>
                <a:ext cx="294" cy="37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308" y="880"/>
                <a:ext cx="58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 flipV="1">
                <a:off x="1602" y="505"/>
                <a:ext cx="0" cy="18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1602" y="692"/>
                <a:ext cx="294" cy="1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602" y="692"/>
                <a:ext cx="0" cy="50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1455" y="1292"/>
                <a:ext cx="39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1104" y="816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1488" y="288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1440" y="672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1920" y="768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1440" y="1104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5" name="Group 51"/>
          <p:cNvGrpSpPr>
            <a:grpSpLocks/>
          </p:cNvGrpSpPr>
          <p:nvPr/>
        </p:nvGrpSpPr>
        <p:grpSpPr bwMode="auto">
          <a:xfrm>
            <a:off x="4967288" y="4827588"/>
            <a:ext cx="1616075" cy="1792287"/>
            <a:chOff x="2544" y="288"/>
            <a:chExt cx="1018" cy="1129"/>
          </a:xfrm>
        </p:grpSpPr>
        <p:grpSp>
          <p:nvGrpSpPr>
            <p:cNvPr id="21515" name="Group 47"/>
            <p:cNvGrpSpPr>
              <a:grpSpLocks/>
            </p:cNvGrpSpPr>
            <p:nvPr/>
          </p:nvGrpSpPr>
          <p:grpSpPr bwMode="auto">
            <a:xfrm>
              <a:off x="2544" y="288"/>
              <a:ext cx="1008" cy="1129"/>
              <a:chOff x="2544" y="288"/>
              <a:chExt cx="1008" cy="1129"/>
            </a:xfrm>
          </p:grpSpPr>
          <p:grpSp>
            <p:nvGrpSpPr>
              <p:cNvPr id="21519" name="Group 34"/>
              <p:cNvGrpSpPr>
                <a:grpSpLocks/>
              </p:cNvGrpSpPr>
              <p:nvPr/>
            </p:nvGrpSpPr>
            <p:grpSpPr bwMode="auto">
              <a:xfrm>
                <a:off x="2718" y="523"/>
                <a:ext cx="606" cy="894"/>
                <a:chOff x="2718" y="523"/>
                <a:chExt cx="606" cy="894"/>
              </a:xfrm>
            </p:grpSpPr>
            <p:sp>
              <p:nvSpPr>
                <p:cNvPr id="3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718" y="710"/>
                  <a:ext cx="228" cy="177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030" y="523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324" y="898"/>
                  <a:ext cx="0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aphicFrame>
              <p:nvGraphicFramePr>
                <p:cNvPr id="21528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05204914"/>
                    </p:ext>
                  </p:extLst>
                </p:nvPr>
              </p:nvGraphicFramePr>
              <p:xfrm>
                <a:off x="2954" y="1238"/>
                <a:ext cx="190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00" name="Equation" r:id="rId7" imgW="164957" imgH="203024" progId="Equation.DSMT4">
                        <p:embed/>
                      </p:oleObj>
                    </mc:Choice>
                    <mc:Fallback>
                      <p:oleObj name="Equation" r:id="rId7" imgW="164957" imgH="203024" progId="Equation.DSMT4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4" y="1238"/>
                              <a:ext cx="190" cy="179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1" name="Text Box 38"/>
              <p:cNvSpPr txBox="1">
                <a:spLocks noChangeArrowheads="1"/>
              </p:cNvSpPr>
              <p:nvPr/>
            </p:nvSpPr>
            <p:spPr bwMode="auto">
              <a:xfrm>
                <a:off x="2784" y="528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2" name="Text Box 39"/>
              <p:cNvSpPr txBox="1">
                <a:spLocks noChangeArrowheads="1"/>
              </p:cNvSpPr>
              <p:nvPr/>
            </p:nvSpPr>
            <p:spPr bwMode="auto">
              <a:xfrm>
                <a:off x="2928" y="288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3" name="Text Box 43"/>
              <p:cNvSpPr txBox="1">
                <a:spLocks noChangeArrowheads="1"/>
              </p:cNvSpPr>
              <p:nvPr/>
            </p:nvSpPr>
            <p:spPr bwMode="auto">
              <a:xfrm>
                <a:off x="3350" y="799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34" name="Text Box 44"/>
              <p:cNvSpPr txBox="1">
                <a:spLocks noChangeArrowheads="1"/>
              </p:cNvSpPr>
              <p:nvPr/>
            </p:nvSpPr>
            <p:spPr bwMode="auto">
              <a:xfrm>
                <a:off x="2832" y="1056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5" name="Text Box 45"/>
              <p:cNvSpPr txBox="1">
                <a:spLocks noChangeArrowheads="1"/>
              </p:cNvSpPr>
              <p:nvPr/>
            </p:nvSpPr>
            <p:spPr bwMode="auto">
              <a:xfrm>
                <a:off x="2544" y="864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2544" y="624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2988" y="942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226" y="669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7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7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7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7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91" grpId="0" animBg="1"/>
      <p:bldP spid="997394" grpId="0" animBg="1"/>
      <p:bldP spid="9973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3230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01E420D-85B1-4A7C-9D95-260BDBBB82A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19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8413" name="Text Box 13"/>
          <p:cNvSpPr txBox="1">
            <a:spLocks noChangeArrowheads="1"/>
          </p:cNvSpPr>
          <p:nvPr/>
        </p:nvSpPr>
        <p:spPr bwMode="auto">
          <a:xfrm>
            <a:off x="152400" y="838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 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画出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的补图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8452" name="Text Box 52"/>
          <p:cNvSpPr txBox="1">
            <a:spLocks noChangeArrowheads="1"/>
          </p:cNvSpPr>
          <p:nvPr/>
        </p:nvSpPr>
        <p:spPr bwMode="auto">
          <a:xfrm>
            <a:off x="152400" y="12271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求出补图中个分支的伴随多项式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845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663595"/>
              </p:ext>
            </p:extLst>
          </p:nvPr>
        </p:nvGraphicFramePr>
        <p:xfrm>
          <a:off x="685800" y="1693863"/>
          <a:ext cx="16843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3" imgW="774364" imgH="215806" progId="Equation.DSMT4">
                  <p:embed/>
                </p:oleObj>
              </mc:Choice>
              <mc:Fallback>
                <p:oleObj name="Equation" r:id="rId3" imgW="774364" imgH="215806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93863"/>
                        <a:ext cx="1684338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5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822734"/>
              </p:ext>
            </p:extLst>
          </p:nvPr>
        </p:nvGraphicFramePr>
        <p:xfrm>
          <a:off x="2667000" y="1671638"/>
          <a:ext cx="22923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5" imgW="1054100" imgH="228600" progId="Equation.DSMT4">
                  <p:embed/>
                </p:oleObj>
              </mc:Choice>
              <mc:Fallback>
                <p:oleObj name="Equation" r:id="rId5" imgW="1054100" imgH="228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1638"/>
                        <a:ext cx="2292350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5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64659"/>
              </p:ext>
            </p:extLst>
          </p:nvPr>
        </p:nvGraphicFramePr>
        <p:xfrm>
          <a:off x="5257800" y="1649413"/>
          <a:ext cx="2263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7" imgW="1040948" imgH="241195" progId="Equation.DSMT4">
                  <p:embed/>
                </p:oleObj>
              </mc:Choice>
              <mc:Fallback>
                <p:oleObj name="Equation" r:id="rId7" imgW="1040948" imgH="241195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49413"/>
                        <a:ext cx="2263775" cy="42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56" name="Text Box 56"/>
          <p:cNvSpPr txBox="1">
            <a:spLocks noChangeArrowheads="1"/>
          </p:cNvSpPr>
          <p:nvPr/>
        </p:nvSpPr>
        <p:spPr bwMode="auto">
          <a:xfrm>
            <a:off x="152400" y="2082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(3)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求出补图的伴随多项式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9845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89758"/>
              </p:ext>
            </p:extLst>
          </p:nvPr>
        </p:nvGraphicFramePr>
        <p:xfrm>
          <a:off x="685800" y="2546350"/>
          <a:ext cx="46688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9" imgW="2146300" imgH="228600" progId="Equation.DSMT4">
                  <p:embed/>
                </p:oleObj>
              </mc:Choice>
              <mc:Fallback>
                <p:oleObj name="Equation" r:id="rId9" imgW="214630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46350"/>
                        <a:ext cx="4668838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152400" y="29352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求出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的色多项式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21782"/>
              </p:ext>
            </p:extLst>
          </p:nvPr>
        </p:nvGraphicFramePr>
        <p:xfrm>
          <a:off x="685800" y="3379788"/>
          <a:ext cx="61880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11" imgW="2844800" imgH="457200" progId="Equation.DSMT4">
                  <p:embed/>
                </p:oleObj>
              </mc:Choice>
              <mc:Fallback>
                <p:oleObj name="Equation" r:id="rId11" imgW="2844800" imgH="457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79788"/>
                        <a:ext cx="6188075" cy="806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538854"/>
              </p:ext>
            </p:extLst>
          </p:nvPr>
        </p:nvGraphicFramePr>
        <p:xfrm>
          <a:off x="1528763" y="4225925"/>
          <a:ext cx="38385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13" imgW="1765300" imgH="228600" progId="Equation.DSMT4">
                  <p:embed/>
                </p:oleObj>
              </mc:Choice>
              <mc:Fallback>
                <p:oleObj name="Equation" r:id="rId13" imgW="176530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4225925"/>
                        <a:ext cx="3838575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04800" y="4705350"/>
            <a:ext cx="8458200" cy="461963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Wingdings" panose="05000000000000000000" pitchFamily="2" charset="2"/>
              </a:rPr>
              <a:t>注</a:t>
            </a:r>
            <a:r>
              <a:rPr lang="en-US" altLang="zh-CN">
                <a:sym typeface="Wingdings" panose="05000000000000000000" pitchFamily="2" charset="2"/>
              </a:rPr>
              <a:t>: (1) </a:t>
            </a:r>
            <a:r>
              <a:rPr lang="zh-CN" altLang="en-US">
                <a:sym typeface="Wingdings" panose="05000000000000000000" pitchFamily="2" charset="2"/>
              </a:rPr>
              <a:t>在例</a:t>
            </a:r>
            <a:r>
              <a:rPr lang="en-US" altLang="zh-CN">
                <a:sym typeface="Wingdings" panose="05000000000000000000" pitchFamily="2" charset="2"/>
              </a:rPr>
              <a:t>4</a:t>
            </a:r>
            <a:r>
              <a:rPr lang="zh-CN" altLang="en-US">
                <a:sym typeface="Wingdings" panose="05000000000000000000" pitchFamily="2" charset="2"/>
              </a:rPr>
              <a:t>中</a:t>
            </a:r>
            <a:r>
              <a:rPr lang="en-US" altLang="zh-CN">
                <a:sym typeface="Wingdings" panose="05000000000000000000" pitchFamily="2" charset="2"/>
              </a:rPr>
              <a:t>, k=3</a:t>
            </a:r>
            <a:r>
              <a:rPr lang="zh-CN" altLang="en-US">
                <a:sym typeface="Wingdings" panose="05000000000000000000" pitchFamily="2" charset="2"/>
              </a:rPr>
              <a:t>时</a:t>
            </a:r>
            <a:r>
              <a:rPr lang="en-US" altLang="zh-CN">
                <a:sym typeface="Wingdings" panose="05000000000000000000" pitchFamily="2" charset="2"/>
              </a:rPr>
              <a:t>, P</a:t>
            </a:r>
            <a:r>
              <a:rPr lang="en-US" altLang="zh-CN" baseline="-25000">
                <a:sym typeface="Wingdings" panose="05000000000000000000" pitchFamily="2" charset="2"/>
              </a:rPr>
              <a:t>3</a:t>
            </a:r>
            <a:r>
              <a:rPr lang="en-US" altLang="zh-CN">
                <a:sym typeface="Wingdings" panose="05000000000000000000" pitchFamily="2" charset="2"/>
              </a:rPr>
              <a:t>(G)=6,  </a:t>
            </a:r>
            <a:r>
              <a:rPr lang="zh-CN" altLang="en-US">
                <a:sym typeface="Wingdings" panose="05000000000000000000" pitchFamily="2" charset="2"/>
              </a:rPr>
              <a:t>由此可以推出</a:t>
            </a:r>
            <a:r>
              <a:rPr lang="en-US" altLang="zh-CN">
                <a:sym typeface="Wingdings" panose="05000000000000000000" pitchFamily="2" charset="2"/>
              </a:rPr>
              <a:t>G</a:t>
            </a:r>
            <a:r>
              <a:rPr lang="zh-CN" altLang="en-US">
                <a:sym typeface="Wingdings" panose="05000000000000000000" pitchFamily="2" charset="2"/>
              </a:rPr>
              <a:t>的点色数为</a:t>
            </a:r>
            <a:r>
              <a:rPr lang="en-US" altLang="zh-CN">
                <a:sym typeface="Wingdings" panose="05000000000000000000" pitchFamily="2" charset="2"/>
              </a:rPr>
              <a:t>3.</a:t>
            </a:r>
            <a:endParaRPr lang="en-US" altLang="zh-CN" baseline="30000"/>
          </a:p>
        </p:txBody>
      </p: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304800" y="5187950"/>
            <a:ext cx="8458200" cy="1570038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(2)</a:t>
            </a:r>
            <a:r>
              <a:rPr lang="zh-CN" altLang="en-US">
                <a:sym typeface="Wingdings" panose="05000000000000000000" pitchFamily="2" charset="2"/>
              </a:rPr>
              <a:t>求出了色多项式</a:t>
            </a:r>
            <a:r>
              <a:rPr lang="en-US" altLang="zh-CN">
                <a:sym typeface="Wingdings" panose="05000000000000000000" pitchFamily="2" charset="2"/>
              </a:rPr>
              <a:t>, </a:t>
            </a:r>
            <a:r>
              <a:rPr lang="zh-CN" altLang="en-US">
                <a:sym typeface="Wingdings" panose="05000000000000000000" pitchFamily="2" charset="2"/>
              </a:rPr>
              <a:t>可以推出点色数</a:t>
            </a:r>
            <a:r>
              <a:rPr lang="en-US" altLang="zh-CN">
                <a:sym typeface="Wingdings" panose="05000000000000000000" pitchFamily="2" charset="2"/>
              </a:rPr>
              <a:t>. </a:t>
            </a:r>
            <a:r>
              <a:rPr lang="zh-CN" altLang="en-US">
                <a:sym typeface="Wingdings" panose="05000000000000000000" pitchFamily="2" charset="2"/>
              </a:rPr>
              <a:t>但是</a:t>
            </a:r>
            <a:r>
              <a:rPr lang="en-US" altLang="zh-CN">
                <a:sym typeface="Wingdings" panose="05000000000000000000" pitchFamily="2" charset="2"/>
              </a:rPr>
              <a:t>, </a:t>
            </a:r>
            <a:r>
              <a:rPr lang="zh-CN" altLang="en-US">
                <a:sym typeface="Wingdings" panose="05000000000000000000" pitchFamily="2" charset="2"/>
              </a:rPr>
              <a:t>求色多项式的计算量是很大的</a:t>
            </a:r>
            <a:r>
              <a:rPr lang="en-US" altLang="zh-CN">
                <a:sym typeface="Wingdings" panose="05000000000000000000" pitchFamily="2" charset="2"/>
              </a:rPr>
              <a:t>. </a:t>
            </a:r>
            <a:r>
              <a:rPr lang="zh-CN" altLang="en-US">
                <a:sym typeface="Wingdings" panose="05000000000000000000" pitchFamily="2" charset="2"/>
              </a:rPr>
              <a:t>递推方法</a:t>
            </a:r>
            <a:r>
              <a:rPr lang="en-US" altLang="zh-CN">
                <a:sym typeface="Wingdings" panose="05000000000000000000" pitchFamily="2" charset="2"/>
              </a:rPr>
              <a:t>(</a:t>
            </a:r>
            <a:r>
              <a:rPr lang="zh-CN" altLang="en-US">
                <a:sym typeface="Wingdings" panose="05000000000000000000" pitchFamily="2" charset="2"/>
              </a:rPr>
              <a:t>指数次</a:t>
            </a:r>
            <a:r>
              <a:rPr lang="en-US" altLang="zh-CN">
                <a:sym typeface="Wingdings" panose="05000000000000000000" pitchFamily="2" charset="2"/>
              </a:rPr>
              <a:t>)</a:t>
            </a:r>
            <a:r>
              <a:rPr lang="zh-CN" altLang="en-US">
                <a:sym typeface="Wingdings" panose="05000000000000000000" pitchFamily="2" charset="2"/>
              </a:rPr>
              <a:t>和理想子图法</a:t>
            </a:r>
            <a:r>
              <a:rPr lang="en-US" altLang="zh-CN">
                <a:sym typeface="Wingdings" panose="05000000000000000000" pitchFamily="2" charset="2"/>
              </a:rPr>
              <a:t>(</a:t>
            </a:r>
            <a:r>
              <a:rPr lang="zh-CN" altLang="en-US">
                <a:sym typeface="Wingdings" panose="05000000000000000000" pitchFamily="2" charset="2"/>
              </a:rPr>
              <a:t>找出所有理想子图很困难</a:t>
            </a:r>
            <a:r>
              <a:rPr lang="en-US" altLang="zh-CN">
                <a:sym typeface="Wingdings" panose="05000000000000000000" pitchFamily="2" charset="2"/>
              </a:rPr>
              <a:t>)</a:t>
            </a:r>
            <a:r>
              <a:rPr lang="zh-CN" altLang="en-US">
                <a:sym typeface="Wingdings" panose="05000000000000000000" pitchFamily="2" charset="2"/>
              </a:rPr>
              <a:t>都不是多项式时间算法</a:t>
            </a:r>
            <a:r>
              <a:rPr lang="en-US" altLang="zh-CN">
                <a:sym typeface="Wingdings" panose="05000000000000000000" pitchFamily="2" charset="2"/>
              </a:rPr>
              <a:t>.</a:t>
            </a:r>
            <a:r>
              <a:rPr lang="zh-CN" altLang="en-US"/>
              <a:t>计算一般图的色多项式的系数是</a:t>
            </a:r>
            <a:r>
              <a:rPr lang="zh-CN" altLang="en-US" b="0"/>
              <a:t> </a:t>
            </a:r>
            <a:r>
              <a:rPr lang="en-US" altLang="zh-CN" b="0"/>
              <a:t>#P-complete </a:t>
            </a:r>
            <a:r>
              <a:rPr lang="en-US" altLang="zh-CN"/>
              <a:t>(</a:t>
            </a:r>
            <a:r>
              <a:rPr lang="zh-CN" altLang="en-US"/>
              <a:t>难度不亚于</a:t>
            </a:r>
            <a:r>
              <a:rPr lang="en-US" altLang="zh-CN" b="0"/>
              <a:t>NP</a:t>
            </a:r>
            <a:r>
              <a:rPr lang="en-US" altLang="zh-CN"/>
              <a:t>-</a:t>
            </a:r>
            <a:r>
              <a:rPr lang="zh-CN" altLang="en-US"/>
              <a:t>完全问题</a:t>
            </a:r>
            <a:r>
              <a:rPr lang="en-US" altLang="zh-CN"/>
              <a:t>)</a:t>
            </a:r>
            <a:endParaRPr lang="en-US" altLang="zh-CN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8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8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13" grpId="0"/>
      <p:bldP spid="998452" grpId="0"/>
      <p:bldP spid="998456" grpId="0"/>
      <p:bldP spid="41" grpId="0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768F5B4-C911-444C-AD26-E5EC60E649F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62000" y="1538288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3400" y="3001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、色多项式概念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33400" y="3763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、色多项式的两种求法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838200" y="2322513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着色的计数与色多项式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533400" y="4525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、色多项式的性质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896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DCFB9C4-F00C-4388-968A-4B0A15C940B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20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3535" name="Text Box 15"/>
          <p:cNvSpPr txBox="1">
            <a:spLocks noChangeArrowheads="1"/>
          </p:cNvSpPr>
          <p:nvPr/>
        </p:nvSpPr>
        <p:spPr bwMode="auto">
          <a:xfrm>
            <a:off x="381000" y="91281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色多项式的性质</a:t>
            </a:r>
          </a:p>
        </p:txBody>
      </p:sp>
      <p:sp>
        <p:nvSpPr>
          <p:cNvPr id="1003536" name="Text Box 16"/>
          <p:cNvSpPr txBox="1">
            <a:spLocks noChangeArrowheads="1"/>
          </p:cNvSpPr>
          <p:nvPr/>
        </p:nvSpPr>
        <p:spPr bwMode="auto">
          <a:xfrm>
            <a:off x="381000" y="1517650"/>
            <a:ext cx="83820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4 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Whitney,1933</a:t>
            </a:r>
            <a:r>
              <a:rPr lang="en-US" altLang="zh-CN" dirty="0" smtClean="0"/>
              <a:t>) n</a:t>
            </a:r>
            <a:r>
              <a:rPr lang="zh-CN" altLang="en-US" dirty="0" smtClean="0"/>
              <a:t>阶简单图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的色多项式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(G)</a:t>
            </a:r>
            <a:r>
              <a:rPr lang="zh-CN" altLang="en-US" dirty="0" smtClean="0"/>
              <a:t>是常数项为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的首</a:t>
            </a:r>
            <a:r>
              <a:rPr lang="en-US" altLang="zh-CN" dirty="0" smtClean="0"/>
              <a:t>1</a:t>
            </a:r>
            <a:r>
              <a:rPr lang="zh-CN" altLang="en-US" dirty="0" smtClean="0"/>
              <a:t>整系数多项式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且各项系数符号正负相间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1003537" name="Text Box 17"/>
          <p:cNvSpPr txBox="1">
            <a:spLocks noChangeArrowheads="1"/>
          </p:cNvSpPr>
          <p:nvPr/>
        </p:nvSpPr>
        <p:spPr bwMode="auto">
          <a:xfrm>
            <a:off x="381000" y="2362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的边数进行数学归纳证明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3538" name="Text Box 18"/>
          <p:cNvSpPr txBox="1">
            <a:spLocks noChangeArrowheads="1"/>
          </p:cNvSpPr>
          <p:nvPr/>
        </p:nvSpPr>
        <p:spPr bwMode="auto">
          <a:xfrm>
            <a:off x="381000" y="27543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30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命题结论成立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3539" name="Text Box 19"/>
          <p:cNvSpPr txBox="1">
            <a:spLocks noChangeArrowheads="1"/>
          </p:cNvSpPr>
          <p:nvPr/>
        </p:nvSpPr>
        <p:spPr bwMode="auto">
          <a:xfrm>
            <a:off x="381000" y="31972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命题结论成立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3540" name="Text Box 20"/>
          <p:cNvSpPr txBox="1">
            <a:spLocks noChangeArrowheads="1"/>
          </p:cNvSpPr>
          <p:nvPr/>
        </p:nvSpPr>
        <p:spPr bwMode="auto">
          <a:xfrm>
            <a:off x="381000" y="36464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考虑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m=k+1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 (m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≥1).</a:t>
            </a:r>
            <a:endParaRPr lang="en-US" altLang="zh-CN" baseline="30000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03541" name="Text Box 21"/>
          <p:cNvSpPr txBox="1">
            <a:spLocks noChangeArrowheads="1"/>
          </p:cNvSpPr>
          <p:nvPr/>
        </p:nvSpPr>
        <p:spPr bwMode="auto">
          <a:xfrm>
            <a:off x="381000" y="40767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的任意一条边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考虑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G−e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G·e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3542" name="Text Box 22"/>
          <p:cNvSpPr txBox="1">
            <a:spLocks noChangeArrowheads="1"/>
          </p:cNvSpPr>
          <p:nvPr/>
        </p:nvSpPr>
        <p:spPr bwMode="auto">
          <a:xfrm>
            <a:off x="381000" y="45339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G−e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来说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由归纳假设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可设其色多项式为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81000" y="55483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同样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可设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G·e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的色多项式为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81444"/>
              </p:ext>
            </p:extLst>
          </p:nvPr>
        </p:nvGraphicFramePr>
        <p:xfrm>
          <a:off x="773113" y="5032375"/>
          <a:ext cx="7597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3" imgW="3352800" imgH="241300" progId="Equation.DSMT4">
                  <p:embed/>
                </p:oleObj>
              </mc:Choice>
              <mc:Fallback>
                <p:oleObj name="Equation" r:id="rId3" imgW="33528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032375"/>
                        <a:ext cx="7597775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27140"/>
              </p:ext>
            </p:extLst>
          </p:nvPr>
        </p:nvGraphicFramePr>
        <p:xfrm>
          <a:off x="773113" y="6062663"/>
          <a:ext cx="7596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5" imgW="3352800" imgH="241300" progId="Equation.DSMT4">
                  <p:embed/>
                </p:oleObj>
              </mc:Choice>
              <mc:Fallback>
                <p:oleObj name="Equation" r:id="rId5" imgW="3352800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6062663"/>
                        <a:ext cx="7596187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35" grpId="0"/>
      <p:bldP spid="1003536" grpId="0" animBg="1"/>
      <p:bldP spid="1003537" grpId="0"/>
      <p:bldP spid="1003538" grpId="0"/>
      <p:bldP spid="1003539" grpId="0"/>
      <p:bldP spid="1003540" grpId="0"/>
      <p:bldP spid="1003541" grpId="0"/>
      <p:bldP spid="100354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00900" y="634258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D66EB44-C878-4697-BE9E-8F5FB5061CB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21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4562" name="Text Box 18"/>
          <p:cNvSpPr txBox="1">
            <a:spLocks noChangeArrowheads="1"/>
          </p:cNvSpPr>
          <p:nvPr/>
        </p:nvSpPr>
        <p:spPr bwMode="auto">
          <a:xfrm>
            <a:off x="381000" y="92075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由色多项式递推公式得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045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12815"/>
              </p:ext>
            </p:extLst>
          </p:nvPr>
        </p:nvGraphicFramePr>
        <p:xfrm>
          <a:off x="798513" y="1368425"/>
          <a:ext cx="38846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3" imgW="1714500" imgH="228600" progId="Equation.DSMT4">
                  <p:embed/>
                </p:oleObj>
              </mc:Choice>
              <mc:Fallback>
                <p:oleObj name="Equation" r:id="rId3" imgW="17145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368425"/>
                        <a:ext cx="3884612" cy="433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5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92134"/>
              </p:ext>
            </p:extLst>
          </p:nvPr>
        </p:nvGraphicFramePr>
        <p:xfrm>
          <a:off x="790575" y="1868488"/>
          <a:ext cx="797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5" imgW="3517900" imgH="241300" progId="Equation.DSMT4">
                  <p:embed/>
                </p:oleObj>
              </mc:Choice>
              <mc:Fallback>
                <p:oleObj name="Equation" r:id="rId5" imgW="35179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868488"/>
                        <a:ext cx="7972425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565" name="Text Box 21"/>
          <p:cNvSpPr txBox="1">
            <a:spLocks noChangeArrowheads="1"/>
          </p:cNvSpPr>
          <p:nvPr/>
        </p:nvSpPr>
        <p:spPr bwMode="auto">
          <a:xfrm>
            <a:off x="381000" y="2381250"/>
            <a:ext cx="83820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>
                <a:sym typeface="Wingdings" panose="05000000000000000000" pitchFamily="2" charset="2"/>
              </a:rPr>
              <a:t>:  (1) </a:t>
            </a:r>
            <a:r>
              <a:rPr lang="zh-CN" altLang="en-US" dirty="0">
                <a:sym typeface="Wingdings" panose="05000000000000000000" pitchFamily="2" charset="2"/>
              </a:rPr>
              <a:t>定理的逆不成立</a:t>
            </a:r>
            <a:r>
              <a:rPr lang="en-US" altLang="zh-CN" dirty="0" smtClean="0">
                <a:sym typeface="Wingdings" panose="05000000000000000000" pitchFamily="2" charset="2"/>
              </a:rPr>
              <a:t>! (</a:t>
            </a:r>
            <a:r>
              <a:rPr lang="zh-CN" altLang="en-US" dirty="0" smtClean="0">
                <a:sym typeface="Wingdings" panose="05000000000000000000" pitchFamily="2" charset="2"/>
              </a:rPr>
              <a:t>见下面例子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81000" y="2860675"/>
            <a:ext cx="83820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例</a:t>
            </a:r>
            <a:r>
              <a:rPr lang="en-US" altLang="zh-CN" dirty="0" smtClean="0">
                <a:solidFill>
                  <a:srgbClr val="FF6600"/>
                </a:solidFill>
              </a:rPr>
              <a:t>5  </a:t>
            </a:r>
            <a:r>
              <a:rPr lang="en-US" altLang="zh-CN" dirty="0" smtClean="0"/>
              <a:t>(1) (</a:t>
            </a:r>
            <a:r>
              <a:rPr lang="en-US" altLang="zh-CN" b="0" dirty="0" smtClean="0"/>
              <a:t>Whitney,1933</a:t>
            </a:r>
            <a:r>
              <a:rPr lang="en-US" altLang="zh-CN" dirty="0" smtClean="0"/>
              <a:t>) </a:t>
            </a:r>
            <a:r>
              <a:rPr lang="zh-CN" altLang="en-US" dirty="0" smtClean="0"/>
              <a:t>用递推公式证明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G=(n, m)</a:t>
            </a:r>
            <a:r>
              <a:rPr lang="zh-CN" altLang="en-US" dirty="0" smtClean="0"/>
              <a:t>是简单图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则在其色多项式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(G)</a:t>
            </a:r>
            <a:r>
              <a:rPr lang="zh-CN" altLang="en-US" dirty="0" smtClean="0"/>
              <a:t>中</a:t>
            </a:r>
            <a:r>
              <a:rPr lang="en-US" altLang="zh-CN" dirty="0" smtClean="0">
                <a:solidFill>
                  <a:srgbClr val="FFFF00"/>
                </a:solidFill>
              </a:rPr>
              <a:t>k</a:t>
            </a:r>
            <a:r>
              <a:rPr lang="en-US" altLang="zh-CN" baseline="30000" dirty="0" smtClean="0">
                <a:solidFill>
                  <a:srgbClr val="FFFF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30000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/>
              <a:t>的系数是</a:t>
            </a:r>
            <a:r>
              <a:rPr lang="en-US" altLang="zh-CN" dirty="0" smtClean="0">
                <a:solidFill>
                  <a:srgbClr val="FFFF00"/>
                </a:solidFill>
              </a:rPr>
              <a:t>−m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81000" y="3713163"/>
            <a:ext cx="83820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不存在以</a:t>
            </a:r>
            <a:r>
              <a:rPr lang="en-US" altLang="zh-CN" dirty="0" smtClean="0"/>
              <a:t>k</a:t>
            </a:r>
            <a:r>
              <a:rPr lang="en-US" altLang="zh-CN" baseline="30000" dirty="0" smtClean="0"/>
              <a:t>4</a:t>
            </a:r>
            <a:r>
              <a:rPr lang="en-US" altLang="zh-CN" dirty="0" smtClean="0">
                <a:cs typeface="Times New Roman" panose="02020603050405020304" pitchFamily="18" charset="0"/>
              </a:rPr>
              <a:t>−</a:t>
            </a:r>
            <a:r>
              <a:rPr lang="en-US" altLang="zh-CN" dirty="0" smtClean="0"/>
              <a:t>3k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+3k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为其色多项式的简单图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81000" y="42005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对边数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用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数学归纳法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81000" y="4657725"/>
            <a:ext cx="838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(G−e)−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G·e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)= 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−k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结论成立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30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81000" y="5114926"/>
            <a:ext cx="8458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设命题对少于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阶单图成立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考虑简单图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n,m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83628" y="5539445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由递推公式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(G−e)−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G·e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81000" y="5922826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由假设可令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(G−e)=k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+…+a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=−m+1;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62" grpId="0"/>
      <p:bldP spid="1004565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63687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B996E98-6930-4E0A-9FC7-9D73F72C15F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22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5589" name="Text Box 21"/>
          <p:cNvSpPr txBox="1">
            <a:spLocks noChangeArrowheads="1"/>
          </p:cNvSpPr>
          <p:nvPr/>
        </p:nvSpPr>
        <p:spPr bwMode="auto">
          <a:xfrm>
            <a:off x="312738" y="914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G·e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)=k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+b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+…+b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=−m+1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不一定成立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);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6388" y="1340891"/>
            <a:ext cx="829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故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30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+(a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−1)k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+(a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+b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+…+ (a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+b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)k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6388" y="1795600"/>
            <a:ext cx="829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−1=−m.                                                                       □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06388" y="2216412"/>
            <a:ext cx="829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不存在以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−3k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+3k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为其色多项式的简单图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03816" y="2667084"/>
            <a:ext cx="83058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事实上</a:t>
            </a:r>
            <a:r>
              <a:rPr lang="en-US" altLang="zh-CN" dirty="0"/>
              <a:t>, </a:t>
            </a:r>
            <a:r>
              <a:rPr lang="zh-CN" altLang="en-US" dirty="0"/>
              <a:t>一方面</a:t>
            </a:r>
            <a:r>
              <a:rPr lang="en-US" altLang="zh-CN" dirty="0"/>
              <a:t>, </a:t>
            </a:r>
            <a:r>
              <a:rPr lang="zh-CN" altLang="en-US" dirty="0"/>
              <a:t>如果它是某简单图的色多项式</a:t>
            </a:r>
            <a:r>
              <a:rPr lang="en-US" altLang="zh-CN" dirty="0"/>
              <a:t>, </a:t>
            </a:r>
            <a:r>
              <a:rPr lang="zh-CN" altLang="en-US" dirty="0"/>
              <a:t>则由多项式本身可以得到点色数为</a:t>
            </a:r>
            <a:r>
              <a:rPr lang="en-US" altLang="zh-CN" dirty="0"/>
              <a:t>1; (</a:t>
            </a:r>
            <a:r>
              <a:rPr lang="zh-CN" altLang="en-US" dirty="0"/>
              <a:t>代入</a:t>
            </a:r>
            <a:r>
              <a:rPr lang="en-US" altLang="zh-CN" dirty="0"/>
              <a:t>1</a:t>
            </a:r>
            <a:r>
              <a:rPr lang="zh-CN" altLang="en-US" dirty="0"/>
              <a:t>后不为零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09563" y="3521377"/>
            <a:ext cx="8301037" cy="830263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另一方面</a:t>
            </a:r>
            <a:r>
              <a:rPr lang="en-US" altLang="zh-CN" dirty="0"/>
              <a:t>, </a:t>
            </a:r>
            <a:r>
              <a:rPr lang="zh-CN" altLang="en-US" dirty="0"/>
              <a:t>由</a:t>
            </a:r>
            <a:r>
              <a:rPr lang="en-US" altLang="zh-CN" dirty="0"/>
              <a:t>(1)</a:t>
            </a:r>
            <a:r>
              <a:rPr lang="zh-CN" altLang="en-US" dirty="0"/>
              <a:t>和多项式本身</a:t>
            </a:r>
            <a:r>
              <a:rPr lang="en-US" altLang="zh-CN" dirty="0"/>
              <a:t>, </a:t>
            </a:r>
            <a:r>
              <a:rPr lang="zh-CN" altLang="en-US" dirty="0"/>
              <a:t>如果多项式是某简单图的色多项式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m(G)=3. </a:t>
            </a:r>
            <a:r>
              <a:rPr lang="zh-CN" altLang="en-US" dirty="0"/>
              <a:t>于是点色数至少为</a:t>
            </a:r>
            <a:r>
              <a:rPr lang="en-US" altLang="zh-CN" dirty="0"/>
              <a:t>2.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09563" y="4359083"/>
            <a:ext cx="829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上面导出了矛盾！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303213" y="4768796"/>
                <a:ext cx="8301037" cy="1542602"/>
              </a:xfrm>
              <a:prstGeom prst="rect">
                <a:avLst/>
              </a:prstGeom>
              <a:solidFill>
                <a:srgbClr val="10203A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 smtClean="0">
                    <a:solidFill>
                      <a:srgbClr val="FFFF00"/>
                    </a:solidFill>
                  </a:rPr>
                  <a:t>注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: 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事实上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亦可用</a:t>
                </a:r>
                <a:r>
                  <a:rPr lang="en-US" altLang="zh-CN" dirty="0" smtClean="0"/>
                  <a:t>Inclusion-Exclusion Principle</a:t>
                </a:r>
                <a:r>
                  <a:rPr lang="zh-CN" altLang="en-US" dirty="0" smtClean="0"/>
                  <a:t>证明色多项式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且可得</a:t>
                </a:r>
                <a:r>
                  <a:rPr lang="en-US" altLang="zh-CN" dirty="0" smtClean="0">
                    <a:solidFill>
                      <a:srgbClr val="FFFF00"/>
                    </a:solidFill>
                  </a:rPr>
                  <a:t>a</a:t>
                </a:r>
                <a:r>
                  <a:rPr lang="en-US" altLang="zh-CN" baseline="-25000" dirty="0" smtClean="0">
                    <a:solidFill>
                      <a:srgbClr val="FFFF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FFFF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−</a:t>
                </a:r>
                <a:r>
                  <a:rPr lang="en-US" altLang="zh-CN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是图中三角形的个数</a:t>
                </a:r>
                <a:r>
                  <a:rPr lang="en-US" altLang="zh-CN" dirty="0" smtClean="0"/>
                  <a:t>. (Hint: </a:t>
                </a:r>
                <a:r>
                  <a:rPr lang="zh-CN" altLang="en-US" dirty="0" smtClean="0"/>
                  <a:t>设性质</a:t>
                </a:r>
                <a:r>
                  <a:rPr lang="en-US" altLang="zh-CN" dirty="0" smtClean="0"/>
                  <a:t>p</a:t>
                </a:r>
                <a:r>
                  <a:rPr lang="en-US" altLang="zh-CN" baseline="-25000" dirty="0" smtClean="0"/>
                  <a:t>i</a:t>
                </a:r>
                <a:r>
                  <a:rPr lang="zh-CN" altLang="en-US" dirty="0" smtClean="0"/>
                  <a:t>是边</a:t>
                </a:r>
                <a:r>
                  <a:rPr lang="en-US" altLang="zh-CN" dirty="0" err="1" smtClean="0"/>
                  <a:t>e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baseline="-25000" dirty="0" smtClean="0"/>
                  <a:t> </a:t>
                </a:r>
                <a:r>
                  <a:rPr lang="en-US" altLang="zh-CN" dirty="0" smtClean="0"/>
                  <a:t>(1≤i≤m)</a:t>
                </a:r>
                <a:r>
                  <a:rPr lang="zh-CN" altLang="en-US" dirty="0" smtClean="0"/>
                  <a:t>的两个端点着相同色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err="1" smtClean="0"/>
                  <a:t>P</a:t>
                </a:r>
                <a:r>
                  <a:rPr lang="en-US" altLang="zh-CN" baseline="-25000" dirty="0" err="1" smtClean="0"/>
                  <a:t>k</a:t>
                </a:r>
                <a:r>
                  <a:rPr lang="en-US" altLang="zh-CN" dirty="0" smtClean="0"/>
                  <a:t>(G)</a:t>
                </a:r>
                <a:r>
                  <a:rPr lang="zh-CN" altLang="en-US" dirty="0" smtClean="0"/>
                  <a:t>是不具有任一性质的所有着色方案数</a:t>
                </a:r>
                <a:r>
                  <a:rPr lang="en-US" altLang="zh-CN" dirty="0" smtClean="0"/>
                  <a:t>) 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13" y="4768796"/>
                <a:ext cx="8301037" cy="1542602"/>
              </a:xfrm>
              <a:prstGeom prst="rect">
                <a:avLst/>
              </a:prstGeom>
              <a:blipFill>
                <a:blip r:embed="rId2"/>
                <a:stretch>
                  <a:fillRect l="-1176" t="-7115" r="-294" b="-1146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09562" y="6312498"/>
            <a:ext cx="8301037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       (3) </a:t>
            </a:r>
            <a:r>
              <a:rPr lang="zh-CN" altLang="en-US" dirty="0"/>
              <a:t>同构的图具有相同的色多项式</a:t>
            </a:r>
            <a:r>
              <a:rPr lang="en-US" altLang="zh-CN" dirty="0"/>
              <a:t>, </a:t>
            </a:r>
            <a:r>
              <a:rPr lang="zh-CN" altLang="en-US" dirty="0"/>
              <a:t>但逆不真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89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46969F4-3769-4A43-ADF0-7240A19BE02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58775" y="842963"/>
            <a:ext cx="817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6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不同构但具有相同的色多项式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2895600" y="1271588"/>
            <a:ext cx="2144713" cy="1139825"/>
            <a:chOff x="1477" y="995"/>
            <a:chExt cx="1351" cy="718"/>
          </a:xfrm>
        </p:grpSpPr>
        <p:sp>
          <p:nvSpPr>
            <p:cNvPr id="29705" name="Line 16"/>
            <p:cNvSpPr>
              <a:spLocks noChangeShapeType="1"/>
            </p:cNvSpPr>
            <p:nvPr/>
          </p:nvSpPr>
          <p:spPr bwMode="auto">
            <a:xfrm rot="21439755" flipV="1">
              <a:off x="1644" y="1074"/>
              <a:ext cx="210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06" name="Line 17"/>
            <p:cNvSpPr>
              <a:spLocks noChangeShapeType="1"/>
            </p:cNvSpPr>
            <p:nvPr/>
          </p:nvSpPr>
          <p:spPr bwMode="auto">
            <a:xfrm rot="-160245">
              <a:off x="1481" y="1088"/>
              <a:ext cx="0" cy="37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07" name="Line 18"/>
            <p:cNvSpPr>
              <a:spLocks noChangeShapeType="1"/>
            </p:cNvSpPr>
            <p:nvPr/>
          </p:nvSpPr>
          <p:spPr bwMode="auto">
            <a:xfrm rot="-160245">
              <a:off x="1859" y="1069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08" name="Line 19"/>
            <p:cNvSpPr>
              <a:spLocks noChangeShapeType="1"/>
            </p:cNvSpPr>
            <p:nvPr/>
          </p:nvSpPr>
          <p:spPr bwMode="auto">
            <a:xfrm rot="-160245">
              <a:off x="1653" y="1261"/>
              <a:ext cx="210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09" name="Line 20"/>
            <p:cNvSpPr>
              <a:spLocks noChangeShapeType="1"/>
            </p:cNvSpPr>
            <p:nvPr/>
          </p:nvSpPr>
          <p:spPr bwMode="auto">
            <a:xfrm rot="-160245">
              <a:off x="2437" y="1033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0" name="Line 21"/>
            <p:cNvSpPr>
              <a:spLocks noChangeShapeType="1"/>
            </p:cNvSpPr>
            <p:nvPr/>
          </p:nvSpPr>
          <p:spPr bwMode="auto">
            <a:xfrm rot="21439755" flipH="1">
              <a:off x="2450" y="1225"/>
              <a:ext cx="168" cy="18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1" name="Line 22"/>
            <p:cNvSpPr>
              <a:spLocks noChangeShapeType="1"/>
            </p:cNvSpPr>
            <p:nvPr/>
          </p:nvSpPr>
          <p:spPr bwMode="auto">
            <a:xfrm rot="-160245">
              <a:off x="2824" y="1024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2" name="Line 23"/>
            <p:cNvSpPr>
              <a:spLocks noChangeShapeType="1"/>
            </p:cNvSpPr>
            <p:nvPr/>
          </p:nvSpPr>
          <p:spPr bwMode="auto">
            <a:xfrm rot="-160245">
              <a:off x="2618" y="1216"/>
              <a:ext cx="210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3" name="Line 25"/>
            <p:cNvSpPr>
              <a:spLocks noChangeShapeType="1"/>
            </p:cNvSpPr>
            <p:nvPr/>
          </p:nvSpPr>
          <p:spPr bwMode="auto">
            <a:xfrm rot="-160245">
              <a:off x="1477" y="1083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4" name="Line 26"/>
            <p:cNvSpPr>
              <a:spLocks noChangeShapeType="1"/>
            </p:cNvSpPr>
            <p:nvPr/>
          </p:nvSpPr>
          <p:spPr bwMode="auto">
            <a:xfrm rot="21439755" flipV="1">
              <a:off x="1485" y="1270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5" name="Line 27"/>
            <p:cNvSpPr>
              <a:spLocks noChangeShapeType="1"/>
            </p:cNvSpPr>
            <p:nvPr/>
          </p:nvSpPr>
          <p:spPr bwMode="auto">
            <a:xfrm rot="-160245" flipH="1" flipV="1">
              <a:off x="2441" y="1038"/>
              <a:ext cx="168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6" name="Line 28"/>
            <p:cNvSpPr>
              <a:spLocks noChangeShapeType="1"/>
            </p:cNvSpPr>
            <p:nvPr/>
          </p:nvSpPr>
          <p:spPr bwMode="auto">
            <a:xfrm rot="21439755" flipV="1">
              <a:off x="2609" y="1029"/>
              <a:ext cx="210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7" name="Text Box 29"/>
            <p:cNvSpPr txBox="1">
              <a:spLocks noChangeArrowheads="1"/>
            </p:cNvSpPr>
            <p:nvPr/>
          </p:nvSpPr>
          <p:spPr bwMode="auto">
            <a:xfrm>
              <a:off x="1557" y="1479"/>
              <a:ext cx="26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8" name="Text Box 30"/>
            <p:cNvSpPr txBox="1">
              <a:spLocks noChangeArrowheads="1"/>
            </p:cNvSpPr>
            <p:nvPr/>
          </p:nvSpPr>
          <p:spPr bwMode="auto">
            <a:xfrm>
              <a:off x="2520" y="1480"/>
              <a:ext cx="27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719" name="Text Box 31"/>
            <p:cNvSpPr txBox="1">
              <a:spLocks noChangeArrowheads="1"/>
            </p:cNvSpPr>
            <p:nvPr/>
          </p:nvSpPr>
          <p:spPr bwMode="auto">
            <a:xfrm>
              <a:off x="1529" y="995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9720" name="Text Box 32"/>
            <p:cNvSpPr txBox="1">
              <a:spLocks noChangeArrowheads="1"/>
            </p:cNvSpPr>
            <p:nvPr/>
          </p:nvSpPr>
          <p:spPr bwMode="auto">
            <a:xfrm>
              <a:off x="2386" y="1085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360363" y="2284413"/>
            <a:ext cx="81740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中分别有唯一的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度点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u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但是它们邻域状况不相同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u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度邻点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只有两个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度邻点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不同构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358775" y="3430588"/>
            <a:ext cx="8175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通过理想子图计算得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(H)=2[k]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+4[k]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+ [k]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  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□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2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4421188"/>
            <a:ext cx="842010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58775" y="3860800"/>
            <a:ext cx="8175625" cy="461963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亦可用</a:t>
            </a:r>
            <a:r>
              <a:rPr lang="en-US" altLang="zh-CN" dirty="0"/>
              <a:t>Maple</a:t>
            </a:r>
            <a:r>
              <a:rPr lang="zh-CN" altLang="en-US" dirty="0"/>
              <a:t>计算</a:t>
            </a:r>
            <a:r>
              <a:rPr lang="en-US" altLang="zh-CN" dirty="0"/>
              <a:t>, </a:t>
            </a:r>
            <a:r>
              <a:rPr lang="zh-CN" altLang="en-US" dirty="0"/>
              <a:t>结果如下</a:t>
            </a:r>
            <a:r>
              <a:rPr lang="en-US" altLang="zh-CN" dirty="0"/>
              <a:t>: </a:t>
            </a:r>
            <a:endParaRPr lang="en-US" altLang="zh-CN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2896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40E164C-16CF-45CA-9D26-2080FCD11EF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7652" name="Text Box 36"/>
          <p:cNvSpPr txBox="1">
            <a:spLocks noChangeArrowheads="1"/>
          </p:cNvSpPr>
          <p:nvPr/>
        </p:nvSpPr>
        <p:spPr bwMode="auto">
          <a:xfrm>
            <a:off x="457200" y="982663"/>
            <a:ext cx="8229600" cy="8318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对于图的色多项式</a:t>
            </a:r>
            <a:r>
              <a:rPr lang="en-US" altLang="zh-CN"/>
              <a:t>, </a:t>
            </a:r>
            <a:r>
              <a:rPr lang="zh-CN" altLang="en-US"/>
              <a:t>还有许多有趣的特点</a:t>
            </a:r>
            <a:r>
              <a:rPr lang="en-US" altLang="zh-CN"/>
              <a:t>. </a:t>
            </a:r>
            <a:r>
              <a:rPr lang="zh-CN" altLang="en-US"/>
              <a:t>例如系数序列的绝对值满足</a:t>
            </a:r>
            <a:r>
              <a:rPr lang="en-US" altLang="zh-CN"/>
              <a:t>:  </a:t>
            </a:r>
            <a:r>
              <a:rPr lang="en-US" altLang="zh-CN">
                <a:sym typeface="Wingdings" panose="05000000000000000000" pitchFamily="2" charset="2"/>
              </a:rPr>
              <a:t>(1)</a:t>
            </a:r>
            <a:r>
              <a:rPr lang="zh-CN" altLang="en-US"/>
              <a:t>单峰性</a:t>
            </a:r>
            <a:r>
              <a:rPr lang="en-US" altLang="zh-CN"/>
              <a:t>(</a:t>
            </a:r>
            <a:r>
              <a:rPr lang="zh-CN" altLang="en-US"/>
              <a:t>先增大后减小</a:t>
            </a:r>
            <a:r>
              <a:rPr lang="en-US" altLang="zh-CN"/>
              <a:t>);  </a:t>
            </a:r>
            <a:endParaRPr lang="zh-CN" altLang="en-US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457200" y="1824038"/>
            <a:ext cx="8229600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对数凹性</a:t>
            </a:r>
            <a:r>
              <a:rPr lang="en-US" altLang="zh-CN"/>
              <a:t>(</a:t>
            </a:r>
            <a:r>
              <a:rPr lang="zh-CN" altLang="en-US"/>
              <a:t>对于                 </a:t>
            </a:r>
            <a:r>
              <a:rPr lang="en-US" altLang="zh-CN"/>
              <a:t>,  </a:t>
            </a:r>
            <a:r>
              <a:rPr lang="zh-CN" altLang="en-US"/>
              <a:t>不等式                      均成立</a:t>
            </a:r>
            <a:r>
              <a:rPr lang="en-US" altLang="zh-CN"/>
              <a:t>). </a:t>
            </a:r>
            <a:endParaRPr lang="zh-CN" altLang="en-US" baseline="-25000"/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306358"/>
              </p:ext>
            </p:extLst>
          </p:nvPr>
        </p:nvGraphicFramePr>
        <p:xfrm>
          <a:off x="5445125" y="1841500"/>
          <a:ext cx="15732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3" imgW="723586" imgH="241195" progId="Equation.DSMT4">
                  <p:embed/>
                </p:oleObj>
              </mc:Choice>
              <mc:Fallback>
                <p:oleObj name="Equation" r:id="rId3" imgW="723586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1841500"/>
                        <a:ext cx="1573213" cy="42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448125"/>
              </p:ext>
            </p:extLst>
          </p:nvPr>
        </p:nvGraphicFramePr>
        <p:xfrm>
          <a:off x="2971800" y="1887538"/>
          <a:ext cx="11874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5" imgW="545626" imgH="177646" progId="Equation.DSMT4">
                  <p:embed/>
                </p:oleObj>
              </mc:Choice>
              <mc:Fallback>
                <p:oleObj name="Equation" r:id="rId5" imgW="545626" imgH="17764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87538"/>
                        <a:ext cx="1187450" cy="312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439738" y="2327275"/>
            <a:ext cx="821055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此即教材上的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Read (1968)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猜想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该猜想已被韩国新秀</a:t>
            </a:r>
            <a:r>
              <a:rPr lang="en-US" altLang="zh-CN" b="0" dirty="0" smtClean="0">
                <a:solidFill>
                  <a:srgbClr val="C00000"/>
                </a:solidFill>
              </a:rPr>
              <a:t>June Huh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J. Amer. Math. Soc. 25 (2012), 907-927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June Huh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现任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Princeton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高等研究院的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Clay Fellow,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这个职位是由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Clay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数学研究所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(Famous for 7 Millennium Prize Problems)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资助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奖励最有潜力的青年研究学者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June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是下一届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Fields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奖的有力竞争者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50850" y="5815013"/>
            <a:ext cx="8216900" cy="8302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启示</a:t>
            </a:r>
            <a:r>
              <a:rPr lang="en-US" altLang="zh-CN"/>
              <a:t>:  </a:t>
            </a:r>
            <a:r>
              <a:rPr lang="zh-CN" altLang="en-US"/>
              <a:t>听不懂没关系</a:t>
            </a:r>
            <a:r>
              <a:rPr lang="en-US" altLang="zh-CN"/>
              <a:t>, </a:t>
            </a:r>
            <a:r>
              <a:rPr lang="zh-CN" altLang="en-US"/>
              <a:t>基础不够也没关系</a:t>
            </a:r>
            <a:r>
              <a:rPr lang="en-US" altLang="zh-CN"/>
              <a:t>, </a:t>
            </a:r>
            <a:r>
              <a:rPr lang="zh-CN" altLang="en-US"/>
              <a:t>只要消化能听懂的部分</a:t>
            </a:r>
            <a:r>
              <a:rPr lang="en-US" altLang="zh-CN"/>
              <a:t>, </a:t>
            </a:r>
            <a:r>
              <a:rPr lang="zh-CN" altLang="en-US"/>
              <a:t>后面的可以慢慢地补</a:t>
            </a:r>
            <a:r>
              <a:rPr lang="en-US" altLang="zh-CN"/>
              <a:t>, </a:t>
            </a:r>
            <a:r>
              <a:rPr lang="zh-CN" altLang="en-US"/>
              <a:t>事情会都豁然开朗的</a:t>
            </a:r>
            <a:r>
              <a:rPr lang="en-US" altLang="zh-CN"/>
              <a:t>.</a:t>
            </a:r>
            <a:endParaRPr lang="zh-CN" altLang="en-US" baseline="-25000"/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57200" y="4244975"/>
            <a:ext cx="83724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Read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猜想是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Rota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猜想的一个特例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Rota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猜想可以表述为任意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拟阵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matroid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的特征多项式的系数总是对数凹的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Karim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Adiprasito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June Huh,  Eric Katz,  Hodge theory of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matroids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Notices of the American Mathematical Society 64 (2017) 26-30.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52" grpId="0" animBg="1"/>
      <p:bldP spid="4" grpId="0" animBg="1"/>
      <p:bldP spid="8" grpId="0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205792E-0510-4BEC-9F86-64F56A083A7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504825" y="1474788"/>
            <a:ext cx="7696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800">
                <a:solidFill>
                  <a:srgbClr val="FF6600"/>
                </a:solidFill>
                <a:latin typeface="宋体" panose="02010600030101010101" pitchFamily="2" charset="-122"/>
              </a:rPr>
              <a:t>作业</a:t>
            </a:r>
            <a:endParaRPr lang="zh-CN" altLang="el-GR" sz="48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446088" y="28194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P190  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7: 34,  35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FE989BB-1714-4B24-A37C-DDF24999631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26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EF0C294-3767-4278-B7A8-AEE003BFEDC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79" name="Text Box 199"/>
          <p:cNvSpPr txBox="1">
            <a:spLocks noChangeArrowheads="1"/>
          </p:cNvSpPr>
          <p:nvPr/>
        </p:nvSpPr>
        <p:spPr bwMode="auto">
          <a:xfrm>
            <a:off x="452438" y="2486183"/>
            <a:ext cx="8386762" cy="1107996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给定图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和颜色数</a:t>
            </a:r>
            <a:r>
              <a:rPr lang="en-US" altLang="zh-CN" i="1" dirty="0" smtClean="0"/>
              <a:t>        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 </a:t>
            </a:r>
            <a:r>
              <a:rPr lang="en-US" altLang="zh-CN" dirty="0" err="1" smtClean="0"/>
              <a:t>P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(G)</a:t>
            </a:r>
            <a:r>
              <a:rPr lang="zh-CN" altLang="en-US" dirty="0" smtClean="0"/>
              <a:t>的值是对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正常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点着色的方式数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即满足</a:t>
            </a:r>
            <a:r>
              <a:rPr lang="en-US" altLang="zh-CN" dirty="0" smtClean="0"/>
              <a:t>   </a:t>
            </a:r>
            <a:r>
              <a:rPr lang="zh-CN" altLang="en-US" dirty="0" smtClean="0"/>
              <a:t>                  </a:t>
            </a:r>
            <a:r>
              <a:rPr lang="zh-CN" altLang="en-US" dirty="0"/>
              <a:t>是</a:t>
            </a:r>
            <a:r>
              <a:rPr lang="zh-CN" altLang="en-US" dirty="0" smtClean="0"/>
              <a:t>正常点着色</a:t>
            </a:r>
            <a:r>
              <a:rPr lang="zh-CN" altLang="en-US" dirty="0"/>
              <a:t>的</a:t>
            </a:r>
            <a:r>
              <a:rPr lang="zh-CN" altLang="en-US" dirty="0" smtClean="0"/>
              <a:t>所有映射的数目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其中                     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给一个点着不同的颜色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则产生不同的染色方式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609546" name="Text Box 266"/>
          <p:cNvSpPr txBox="1">
            <a:spLocks noChangeArrowheads="1"/>
          </p:cNvSpPr>
          <p:nvPr/>
        </p:nvSpPr>
        <p:spPr bwMode="auto">
          <a:xfrm>
            <a:off x="452438" y="782637"/>
            <a:ext cx="8081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色多项式的概念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547" name="Text Box 267"/>
          <p:cNvSpPr txBox="1">
            <a:spLocks noChangeArrowheads="1"/>
          </p:cNvSpPr>
          <p:nvPr/>
        </p:nvSpPr>
        <p:spPr bwMode="auto">
          <a:xfrm>
            <a:off x="452438" y="3651329"/>
            <a:ext cx="8386762" cy="73866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可以证明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(G)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的多项式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称为图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的色多项式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chromatic polynomial</a:t>
            </a:r>
            <a:r>
              <a:rPr lang="en-US" altLang="zh-CN" dirty="0" smtClean="0"/>
              <a:t>). </a:t>
            </a:r>
            <a:endParaRPr lang="zh-CN" altLang="en-US" dirty="0" smtClean="0"/>
          </a:p>
        </p:txBody>
      </p:sp>
      <p:sp>
        <p:nvSpPr>
          <p:cNvPr id="7175" name="Text Box 268"/>
          <p:cNvSpPr txBox="1">
            <a:spLocks noChangeArrowheads="1"/>
          </p:cNvSpPr>
          <p:nvPr/>
        </p:nvSpPr>
        <p:spPr bwMode="auto">
          <a:xfrm>
            <a:off x="452438" y="4420203"/>
            <a:ext cx="8386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由点色数         和色多项式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的定义可得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176" name="Objec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00298"/>
              </p:ext>
            </p:extLst>
          </p:nvPr>
        </p:nvGraphicFramePr>
        <p:xfrm>
          <a:off x="2106613" y="4496403"/>
          <a:ext cx="594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3" imgW="368140" imgH="203112" progId="Equation.DSMT4">
                  <p:embed/>
                </p:oleObj>
              </mc:Choice>
              <mc:Fallback>
                <p:oleObj name="Equation" r:id="rId3" imgW="368140" imgH="203112" progId="Equation.DSMT4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496403"/>
                        <a:ext cx="5947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270"/>
          <p:cNvSpPr txBox="1">
            <a:spLocks noChangeArrowheads="1"/>
          </p:cNvSpPr>
          <p:nvPr/>
        </p:nvSpPr>
        <p:spPr bwMode="auto">
          <a:xfrm>
            <a:off x="452438" y="4933950"/>
            <a:ext cx="8386762" cy="460375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(1) </a:t>
            </a:r>
            <a:r>
              <a:rPr lang="zh-CN" altLang="en-US"/>
              <a:t>若             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P</a:t>
            </a:r>
            <a:r>
              <a:rPr lang="en-US" altLang="zh-CN" baseline="-25000"/>
              <a:t>k</a:t>
            </a:r>
            <a:r>
              <a:rPr lang="en-US" altLang="zh-CN"/>
              <a:t>(G)=0; </a:t>
            </a:r>
          </a:p>
        </p:txBody>
      </p:sp>
      <p:graphicFrame>
        <p:nvGraphicFramePr>
          <p:cNvPr id="7178" name="Object 2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896894"/>
              </p:ext>
            </p:extLst>
          </p:nvPr>
        </p:nvGraphicFramePr>
        <p:xfrm>
          <a:off x="1612900" y="5026025"/>
          <a:ext cx="895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5" imgW="596641" imgH="203112" progId="Equation.DSMT4">
                  <p:embed/>
                </p:oleObj>
              </mc:Choice>
              <mc:Fallback>
                <p:oleObj name="Equation" r:id="rId5" imgW="596641" imgH="203112" progId="Equation.DSMT4">
                  <p:embed/>
                  <p:pic>
                    <p:nvPicPr>
                      <p:cNvPr id="0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026025"/>
                        <a:ext cx="89535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272"/>
          <p:cNvSpPr txBox="1">
            <a:spLocks noChangeArrowheads="1"/>
          </p:cNvSpPr>
          <p:nvPr/>
        </p:nvSpPr>
        <p:spPr bwMode="auto">
          <a:xfrm>
            <a:off x="452438" y="5422900"/>
            <a:ext cx="8386762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(2) </a:t>
            </a:r>
            <a:r>
              <a:rPr lang="zh-CN" altLang="en-US"/>
              <a:t>若</a:t>
            </a:r>
            <a:r>
              <a:rPr lang="en-US" altLang="zh-CN"/>
              <a:t>G</a:t>
            </a:r>
            <a:r>
              <a:rPr lang="zh-CN" altLang="en-US"/>
              <a:t>为空图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P</a:t>
            </a:r>
            <a:r>
              <a:rPr lang="en-US" altLang="zh-CN" baseline="-25000"/>
              <a:t>k</a:t>
            </a:r>
            <a:r>
              <a:rPr lang="en-US" altLang="zh-CN"/>
              <a:t>(G)=k</a:t>
            </a:r>
            <a:r>
              <a:rPr lang="en-US" altLang="zh-CN" baseline="30000"/>
              <a:t>n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7180" name="Text Box 273"/>
          <p:cNvSpPr txBox="1">
            <a:spLocks noChangeArrowheads="1"/>
          </p:cNvSpPr>
          <p:nvPr/>
        </p:nvSpPr>
        <p:spPr bwMode="auto">
          <a:xfrm>
            <a:off x="452438" y="5908675"/>
            <a:ext cx="8386762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(3)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dirty="0"/>
              <a:t>(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r>
              <a:rPr lang="en-US" altLang="zh-CN" dirty="0"/>
              <a:t>)=k(k</a:t>
            </a:r>
            <a:r>
              <a:rPr lang="en-US" altLang="zh-CN" dirty="0">
                <a:cs typeface="Times New Roman" panose="02020603050405020304" pitchFamily="18" charset="0"/>
              </a:rPr>
              <a:t>−</a:t>
            </a:r>
            <a:r>
              <a:rPr lang="en-US" altLang="zh-CN" dirty="0"/>
              <a:t>1)…(k</a:t>
            </a:r>
            <a:r>
              <a:rPr lang="en-US" altLang="zh-CN" dirty="0">
                <a:cs typeface="Times New Roman" panose="02020603050405020304" pitchFamily="18" charset="0"/>
              </a:rPr>
              <a:t>−</a:t>
            </a:r>
            <a:r>
              <a:rPr lang="en-US" altLang="zh-CN" dirty="0"/>
              <a:t>n+1). </a:t>
            </a:r>
            <a:endParaRPr lang="zh-CN" altLang="en-US" dirty="0"/>
          </a:p>
        </p:txBody>
      </p:sp>
      <p:graphicFrame>
        <p:nvGraphicFramePr>
          <p:cNvPr id="13" name="Objec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57787"/>
              </p:ext>
            </p:extLst>
          </p:nvPr>
        </p:nvGraphicFramePr>
        <p:xfrm>
          <a:off x="3733800" y="2531665"/>
          <a:ext cx="60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7" imgW="393359" imgH="177646" progId="Equation.DSMT4">
                  <p:embed/>
                </p:oleObj>
              </mc:Choice>
              <mc:Fallback>
                <p:oleObj name="Equation" r:id="rId7" imgW="393359" imgH="177646" progId="Equation.DSMT4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31665"/>
                        <a:ext cx="608013" cy="266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79401"/>
              </p:ext>
            </p:extLst>
          </p:nvPr>
        </p:nvGraphicFramePr>
        <p:xfrm>
          <a:off x="2507456" y="2876593"/>
          <a:ext cx="1530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9" imgW="990170" imgH="203112" progId="Equation.DSMT4">
                  <p:embed/>
                </p:oleObj>
              </mc:Choice>
              <mc:Fallback>
                <p:oleObj name="Equation" r:id="rId9" imgW="990170" imgH="203112" progId="Equation.DSMT4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456" y="2876593"/>
                        <a:ext cx="153035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67529"/>
              </p:ext>
            </p:extLst>
          </p:nvPr>
        </p:nvGraphicFramePr>
        <p:xfrm>
          <a:off x="828647" y="3254736"/>
          <a:ext cx="1530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11" imgW="990170" imgH="203112" progId="Equation.DSMT4">
                  <p:embed/>
                </p:oleObj>
              </mc:Choice>
              <mc:Fallback>
                <p:oleObj name="Equation" r:id="rId11" imgW="990170" imgH="203112" progId="Equation.DSMT4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47" y="3254736"/>
                        <a:ext cx="153035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73"/>
          <p:cNvSpPr txBox="1">
            <a:spLocks noChangeArrowheads="1"/>
          </p:cNvSpPr>
          <p:nvPr/>
        </p:nvSpPr>
        <p:spPr bwMode="auto">
          <a:xfrm>
            <a:off x="452438" y="1358024"/>
            <a:ext cx="8386762" cy="1107996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>
                <a:solidFill>
                  <a:srgbClr val="FFFF00"/>
                </a:solidFill>
              </a:rPr>
              <a:t>George David </a:t>
            </a:r>
            <a:r>
              <a:rPr lang="en-US" altLang="zh-CN" dirty="0" err="1" smtClean="0">
                <a:solidFill>
                  <a:srgbClr val="FFFF00"/>
                </a:solidFill>
              </a:rPr>
              <a:t>Birkhoff</a:t>
            </a:r>
            <a:r>
              <a:rPr lang="en-US" altLang="zh-CN" b="0" dirty="0"/>
              <a:t> (1884.3.21-1944.11.12, 1907</a:t>
            </a:r>
            <a:r>
              <a:rPr lang="zh-CN" altLang="en-US" b="0" dirty="0"/>
              <a:t>年获芝加哥大学博士</a:t>
            </a:r>
            <a:r>
              <a:rPr lang="en-US" altLang="zh-CN" b="0" dirty="0"/>
              <a:t>, </a:t>
            </a:r>
            <a:r>
              <a:rPr lang="en-US" altLang="zh-CN" b="0" dirty="0" smtClean="0"/>
              <a:t>1925</a:t>
            </a:r>
            <a:r>
              <a:rPr lang="zh-CN" altLang="en-US" b="0" dirty="0"/>
              <a:t>年任美国数学会主席</a:t>
            </a:r>
            <a:r>
              <a:rPr lang="en-US" altLang="zh-CN" b="0" dirty="0"/>
              <a:t>)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为了尝试证明四色定理而定义了色多项式</a:t>
            </a:r>
            <a:r>
              <a:rPr lang="en-US" altLang="zh-CN" dirty="0" smtClean="0">
                <a:solidFill>
                  <a:srgbClr val="FFFF00"/>
                </a:solidFill>
              </a:rPr>
              <a:t>. </a:t>
            </a:r>
            <a:endParaRPr lang="zh-CN" altLang="en-US" dirty="0" smtClean="0"/>
          </a:p>
        </p:txBody>
      </p:sp>
      <p:graphicFrame>
        <p:nvGraphicFramePr>
          <p:cNvPr id="609480" name="Object 2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24336"/>
              </p:ext>
            </p:extLst>
          </p:nvPr>
        </p:nvGraphicFramePr>
        <p:xfrm>
          <a:off x="4378325" y="4972050"/>
          <a:ext cx="2381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13" imgW="1587500" imgH="279400" progId="Equation.DSMT4">
                  <p:embed/>
                </p:oleObj>
              </mc:Choice>
              <mc:Fallback>
                <p:oleObj name="Equation" r:id="rId13" imgW="1587500" imgH="279400" progId="Equation.DSMT4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4972050"/>
                        <a:ext cx="238125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479" grpId="0" animBg="1"/>
      <p:bldP spid="609546" grpId="0"/>
      <p:bldP spid="609547" grpId="0" animBg="1"/>
      <p:bldP spid="7175" grpId="0"/>
      <p:bldP spid="7177" grpId="0" animBg="1"/>
      <p:bldP spid="7179" grpId="0" animBg="1"/>
      <p:bldP spid="7180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595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32CF72C-73C4-4D45-A1B2-21BB9C930ED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1003" name="Text Box 11"/>
          <p:cNvSpPr txBox="1">
            <a:spLocks noChangeArrowheads="1"/>
          </p:cNvSpPr>
          <p:nvPr/>
        </p:nvSpPr>
        <p:spPr bwMode="auto">
          <a:xfrm>
            <a:off x="461963" y="1466850"/>
            <a:ext cx="7772400" cy="523220"/>
          </a:xfrm>
          <a:prstGeom prst="rect">
            <a:avLst/>
          </a:prstGeom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2B51AA"/>
                </a:solidFill>
              </a:rPr>
              <a:t>1</a:t>
            </a:r>
            <a:r>
              <a:rPr lang="zh-CN" altLang="en-US" sz="2800" dirty="0">
                <a:solidFill>
                  <a:srgbClr val="2B51AA"/>
                </a:solidFill>
              </a:rPr>
              <a:t>    递推计数法</a:t>
            </a:r>
          </a:p>
        </p:txBody>
      </p:sp>
      <p:sp>
        <p:nvSpPr>
          <p:cNvPr id="981004" name="Text Box 12"/>
          <p:cNvSpPr txBox="1">
            <a:spLocks noChangeArrowheads="1"/>
          </p:cNvSpPr>
          <p:nvPr/>
        </p:nvSpPr>
        <p:spPr bwMode="auto">
          <a:xfrm>
            <a:off x="457200" y="9144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色多项式的两种求法</a:t>
            </a:r>
          </a:p>
        </p:txBody>
      </p:sp>
      <p:sp>
        <p:nvSpPr>
          <p:cNvPr id="981005" name="Text Box 13"/>
          <p:cNvSpPr txBox="1">
            <a:spLocks noChangeArrowheads="1"/>
          </p:cNvSpPr>
          <p:nvPr/>
        </p:nvSpPr>
        <p:spPr bwMode="auto">
          <a:xfrm>
            <a:off x="457200" y="1981200"/>
            <a:ext cx="80772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为简单图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则对任意             有</a:t>
            </a:r>
            <a:r>
              <a:rPr lang="en-US" altLang="zh-CN" dirty="0" smtClean="0"/>
              <a:t>: </a:t>
            </a:r>
          </a:p>
        </p:txBody>
      </p:sp>
      <p:graphicFrame>
        <p:nvGraphicFramePr>
          <p:cNvPr id="9810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47123"/>
              </p:ext>
            </p:extLst>
          </p:nvPr>
        </p:nvGraphicFramePr>
        <p:xfrm>
          <a:off x="4591050" y="2068513"/>
          <a:ext cx="87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2068513"/>
                        <a:ext cx="8763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1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680362"/>
              </p:ext>
            </p:extLst>
          </p:nvPr>
        </p:nvGraphicFramePr>
        <p:xfrm>
          <a:off x="3028950" y="249555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5" imgW="1714500" imgH="228600" progId="Equation.DSMT4">
                  <p:embed/>
                </p:oleObj>
              </mc:Choice>
              <mc:Fallback>
                <p:oleObj name="Equation" r:id="rId5" imgW="17145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495550"/>
                        <a:ext cx="31242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1008" name="Text Box 16"/>
          <p:cNvSpPr txBox="1">
            <a:spLocks noChangeArrowheads="1"/>
          </p:cNvSpPr>
          <p:nvPr/>
        </p:nvSpPr>
        <p:spPr bwMode="auto">
          <a:xfrm>
            <a:off x="457200" y="301307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uv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G−e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的着色方式数可以分为两部分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1009" name="Text Box 17"/>
          <p:cNvSpPr txBox="1">
            <a:spLocks noChangeArrowheads="1"/>
          </p:cNvSpPr>
          <p:nvPr/>
        </p:nvSpPr>
        <p:spPr bwMode="auto">
          <a:xfrm>
            <a:off x="457200" y="3424238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(1) u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着不同颜色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此时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等于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的着色方式数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1010" name="Text Box 18"/>
          <p:cNvSpPr txBox="1">
            <a:spLocks noChangeArrowheads="1"/>
          </p:cNvSpPr>
          <p:nvPr/>
        </p:nvSpPr>
        <p:spPr bwMode="auto">
          <a:xfrm>
            <a:off x="457200" y="3836988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(2) u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着同色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此时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等于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G·e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的着色方式数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1011" name="Text Box 19"/>
          <p:cNvSpPr txBox="1">
            <a:spLocks noChangeArrowheads="1"/>
          </p:cNvSpPr>
          <p:nvPr/>
        </p:nvSpPr>
        <p:spPr bwMode="auto">
          <a:xfrm>
            <a:off x="457200" y="432752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                                                                                        □  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810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633876"/>
              </p:ext>
            </p:extLst>
          </p:nvPr>
        </p:nvGraphicFramePr>
        <p:xfrm>
          <a:off x="1395413" y="4335463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7" imgW="1714500" imgH="228600" progId="Equation.DSMT4">
                  <p:embed/>
                </p:oleObj>
              </mc:Choice>
              <mc:Fallback>
                <p:oleObj name="Equation" r:id="rId7" imgW="17145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335463"/>
                        <a:ext cx="31242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200" y="4830763"/>
            <a:ext cx="80772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推论</a:t>
            </a:r>
            <a:r>
              <a:rPr lang="en-US" altLang="zh-CN" dirty="0" smtClean="0">
                <a:solidFill>
                  <a:srgbClr val="FF6600"/>
                </a:solidFill>
              </a:rPr>
              <a:t>: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是简单图</a:t>
            </a:r>
            <a:r>
              <a:rPr lang="en-US" altLang="zh-CN" dirty="0" smtClean="0"/>
              <a:t>, e=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的一条边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</a:t>
            </a:r>
            <a:r>
              <a:rPr lang="en-US" altLang="zh-CN" dirty="0" smtClean="0"/>
              <a:t>d(u)=1,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62023"/>
              </p:ext>
            </p:extLst>
          </p:nvPr>
        </p:nvGraphicFramePr>
        <p:xfrm>
          <a:off x="3130550" y="5334000"/>
          <a:ext cx="273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9" imgW="1498600" imgH="228600" progId="Equation.DSMT4">
                  <p:embed/>
                </p:oleObj>
              </mc:Choice>
              <mc:Fallback>
                <p:oleObj name="Equation" r:id="rId9" imgW="1498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5334000"/>
                        <a:ext cx="27305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7200" y="581342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e=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uv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d(u)=1,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G·e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= G−u.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57200" y="6259513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(G−e)=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kP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(G−u)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003" grpId="0"/>
      <p:bldP spid="981004" grpId="0"/>
      <p:bldP spid="981005" grpId="0" animBg="1"/>
      <p:bldP spid="981008" grpId="0"/>
      <p:bldP spid="981009" grpId="0"/>
      <p:bldP spid="981010" grpId="0"/>
      <p:bldP spid="981011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5642635-9262-4D91-BF02-8F834A05588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2025" name="Text Box 9"/>
          <p:cNvSpPr txBox="1">
            <a:spLocks noChangeArrowheads="1"/>
          </p:cNvSpPr>
          <p:nvPr/>
        </p:nvSpPr>
        <p:spPr bwMode="auto">
          <a:xfrm>
            <a:off x="457200" y="914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820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88398"/>
              </p:ext>
            </p:extLst>
          </p:nvPr>
        </p:nvGraphicFramePr>
        <p:xfrm>
          <a:off x="1403350" y="91440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3" imgW="1714500" imgH="228600" progId="Equation.DSMT4">
                  <p:embed/>
                </p:oleObj>
              </mc:Choice>
              <mc:Fallback>
                <p:oleObj name="Equation" r:id="rId3" imgW="17145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14400"/>
                        <a:ext cx="31242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20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24266"/>
              </p:ext>
            </p:extLst>
          </p:nvPr>
        </p:nvGraphicFramePr>
        <p:xfrm>
          <a:off x="4527550" y="914400"/>
          <a:ext cx="273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5" imgW="1498600" imgH="228600" progId="Equation.DSMT4">
                  <p:embed/>
                </p:oleObj>
              </mc:Choice>
              <mc:Fallback>
                <p:oleObj name="Equation" r:id="rId5" imgW="14986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914400"/>
                        <a:ext cx="27305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20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527452"/>
              </p:ext>
            </p:extLst>
          </p:nvPr>
        </p:nvGraphicFramePr>
        <p:xfrm>
          <a:off x="2133600" y="1447800"/>
          <a:ext cx="2012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7" imgW="1104900" imgH="228600" progId="Equation.DSMT4">
                  <p:embed/>
                </p:oleObj>
              </mc:Choice>
              <mc:Fallback>
                <p:oleObj name="Equation" r:id="rId7" imgW="11049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201295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2397125"/>
            <a:ext cx="7977188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en-US" altLang="zh-CN"/>
              <a:t>(1) </a:t>
            </a:r>
            <a:r>
              <a:rPr lang="zh-CN" altLang="en-US"/>
              <a:t>当图</a:t>
            </a:r>
            <a:r>
              <a:rPr lang="en-US" altLang="zh-CN"/>
              <a:t>G</a:t>
            </a:r>
            <a:r>
              <a:rPr lang="zh-CN" altLang="en-US"/>
              <a:t>的边数较少时</a:t>
            </a:r>
            <a:r>
              <a:rPr lang="en-US" altLang="zh-CN"/>
              <a:t>, </a:t>
            </a:r>
            <a:r>
              <a:rPr lang="zh-CN" altLang="en-US"/>
              <a:t>使用减边递推法</a:t>
            </a:r>
            <a:r>
              <a:rPr lang="en-US" altLang="zh-CN"/>
              <a:t>: </a:t>
            </a:r>
            <a:endParaRPr lang="zh-CN" altLang="en-US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99188"/>
              </p:ext>
            </p:extLst>
          </p:nvPr>
        </p:nvGraphicFramePr>
        <p:xfrm>
          <a:off x="2595563" y="287655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9" imgW="1714500" imgH="228600" progId="Equation.DSMT4">
                  <p:embed/>
                </p:oleObj>
              </mc:Choice>
              <mc:Fallback>
                <p:oleObj name="Equation" r:id="rId9" imgW="17145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876550"/>
                        <a:ext cx="31242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457200" y="1928813"/>
            <a:ext cx="7977188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en-US"/>
              <a:t>对递推公式的使用分析</a:t>
            </a:r>
            <a:r>
              <a:rPr lang="en-US" altLang="zh-CN"/>
              <a:t>: 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57200" y="3355975"/>
            <a:ext cx="77724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en-US" altLang="zh-CN"/>
              <a:t>(2) </a:t>
            </a:r>
            <a:r>
              <a:rPr lang="zh-CN" altLang="en-US"/>
              <a:t>当图</a:t>
            </a:r>
            <a:r>
              <a:rPr lang="en-US" altLang="zh-CN"/>
              <a:t>G</a:t>
            </a:r>
            <a:r>
              <a:rPr lang="zh-CN" altLang="en-US"/>
              <a:t>的边数较多时</a:t>
            </a:r>
            <a:r>
              <a:rPr lang="en-US" altLang="zh-CN"/>
              <a:t>, </a:t>
            </a:r>
            <a:r>
              <a:rPr lang="zh-CN" altLang="en-US"/>
              <a:t>使用加边递推法</a:t>
            </a:r>
            <a:r>
              <a:rPr lang="en-US" altLang="zh-CN"/>
              <a:t>: </a:t>
            </a:r>
            <a:endParaRPr lang="zh-CN" altLang="en-US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52938"/>
              </p:ext>
            </p:extLst>
          </p:nvPr>
        </p:nvGraphicFramePr>
        <p:xfrm>
          <a:off x="2583656" y="3844542"/>
          <a:ext cx="3148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11" imgW="1727200" imgH="228600" progId="Equation.DSMT4">
                  <p:embed/>
                </p:oleObj>
              </mc:Choice>
              <mc:Fallback>
                <p:oleObj name="Equation" r:id="rId11" imgW="17272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656" y="3844542"/>
                        <a:ext cx="3148013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57200" y="43672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1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求出下面各图的色多项式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1905000" y="5040313"/>
            <a:ext cx="777875" cy="1131887"/>
            <a:chOff x="576" y="2496"/>
            <a:chExt cx="490" cy="713"/>
          </a:xfrm>
        </p:grpSpPr>
        <p:grpSp>
          <p:nvGrpSpPr>
            <p:cNvPr id="8222" name="Group 14"/>
            <p:cNvGrpSpPr>
              <a:grpSpLocks/>
            </p:cNvGrpSpPr>
            <p:nvPr/>
          </p:nvGrpSpPr>
          <p:grpSpPr bwMode="auto">
            <a:xfrm>
              <a:off x="720" y="2496"/>
              <a:ext cx="0" cy="375"/>
              <a:chOff x="3276" y="3233"/>
              <a:chExt cx="0" cy="939"/>
            </a:xfrm>
          </p:grpSpPr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276" y="3233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276" y="3704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576" y="2976"/>
              <a:ext cx="4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5334000" y="5040313"/>
            <a:ext cx="854075" cy="1131887"/>
            <a:chOff x="2640" y="2496"/>
            <a:chExt cx="538" cy="713"/>
          </a:xfrm>
        </p:grpSpPr>
        <p:grpSp>
          <p:nvGrpSpPr>
            <p:cNvPr id="8214" name="Group 22"/>
            <p:cNvGrpSpPr>
              <a:grpSpLocks/>
            </p:cNvGrpSpPr>
            <p:nvPr/>
          </p:nvGrpSpPr>
          <p:grpSpPr bwMode="auto">
            <a:xfrm>
              <a:off x="2640" y="2496"/>
              <a:ext cx="420" cy="374"/>
              <a:chOff x="8316" y="3233"/>
              <a:chExt cx="1050" cy="936"/>
            </a:xfrm>
          </p:grpSpPr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8316" y="3233"/>
                <a:ext cx="105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8316" y="4169"/>
                <a:ext cx="105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8316" y="3233"/>
                <a:ext cx="0" cy="9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9366" y="3233"/>
                <a:ext cx="0" cy="9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>
                <a:off x="8841" y="3233"/>
                <a:ext cx="525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H="1">
                <a:off x="8316" y="3701"/>
                <a:ext cx="525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2688" y="2976"/>
              <a:ext cx="4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3505200" y="5040313"/>
            <a:ext cx="882650" cy="1131887"/>
            <a:chOff x="1440" y="2496"/>
            <a:chExt cx="556" cy="713"/>
          </a:xfrm>
        </p:grpSpPr>
        <p:grpSp>
          <p:nvGrpSpPr>
            <p:cNvPr id="8208" name="Group 17"/>
            <p:cNvGrpSpPr>
              <a:grpSpLocks/>
            </p:cNvGrpSpPr>
            <p:nvPr/>
          </p:nvGrpSpPr>
          <p:grpSpPr bwMode="auto">
            <a:xfrm>
              <a:off x="1440" y="2496"/>
              <a:ext cx="420" cy="374"/>
              <a:chOff x="5481" y="3233"/>
              <a:chExt cx="1050" cy="936"/>
            </a:xfrm>
          </p:grpSpPr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>
                <a:off x="5481" y="3233"/>
                <a:ext cx="105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>
                <a:off x="5481" y="4169"/>
                <a:ext cx="105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>
                <a:off x="5481" y="3233"/>
                <a:ext cx="0" cy="9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Line 21"/>
              <p:cNvSpPr>
                <a:spLocks noChangeShapeType="1"/>
              </p:cNvSpPr>
              <p:nvPr/>
            </p:nvSpPr>
            <p:spPr bwMode="auto">
              <a:xfrm>
                <a:off x="6531" y="3233"/>
                <a:ext cx="0" cy="9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506" y="2976"/>
              <a:ext cx="4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2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2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2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2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5" grpId="0"/>
      <p:bldP spid="11" grpId="0" animBg="1"/>
      <p:bldP spid="13" grpId="0" animBg="1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08726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2F31BB4-7087-4D97-AD63-9626397195F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4066" name="Text Box 2"/>
          <p:cNvSpPr txBox="1">
            <a:spLocks noChangeArrowheads="1"/>
          </p:cNvSpPr>
          <p:nvPr/>
        </p:nvSpPr>
        <p:spPr bwMode="auto">
          <a:xfrm>
            <a:off x="436563" y="9763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4071" name="Group 7"/>
          <p:cNvGrpSpPr>
            <a:grpSpLocks/>
          </p:cNvGrpSpPr>
          <p:nvPr/>
        </p:nvGrpSpPr>
        <p:grpSpPr bwMode="auto">
          <a:xfrm>
            <a:off x="1752600" y="1066800"/>
            <a:ext cx="777875" cy="1131888"/>
            <a:chOff x="576" y="2496"/>
            <a:chExt cx="490" cy="713"/>
          </a:xfrm>
        </p:grpSpPr>
        <p:grpSp>
          <p:nvGrpSpPr>
            <p:cNvPr id="9241" name="Group 8"/>
            <p:cNvGrpSpPr>
              <a:grpSpLocks/>
            </p:cNvGrpSpPr>
            <p:nvPr/>
          </p:nvGrpSpPr>
          <p:grpSpPr bwMode="auto">
            <a:xfrm>
              <a:off x="720" y="2496"/>
              <a:ext cx="0" cy="375"/>
              <a:chOff x="3276" y="3233"/>
              <a:chExt cx="0" cy="939"/>
            </a:xfrm>
          </p:grpSpPr>
          <p:sp>
            <p:nvSpPr>
              <p:cNvPr id="11291" name="Line 9"/>
              <p:cNvSpPr>
                <a:spLocks noChangeShapeType="1"/>
              </p:cNvSpPr>
              <p:nvPr/>
            </p:nvSpPr>
            <p:spPr bwMode="auto">
              <a:xfrm>
                <a:off x="3276" y="3233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2" name="Line 10"/>
              <p:cNvSpPr>
                <a:spLocks noChangeShapeType="1"/>
              </p:cNvSpPr>
              <p:nvPr/>
            </p:nvSpPr>
            <p:spPr bwMode="auto">
              <a:xfrm>
                <a:off x="3276" y="3704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90" name="Text Box 11"/>
            <p:cNvSpPr txBox="1">
              <a:spLocks noChangeArrowheads="1"/>
            </p:cNvSpPr>
            <p:nvPr/>
          </p:nvSpPr>
          <p:spPr bwMode="auto">
            <a:xfrm>
              <a:off x="576" y="2976"/>
              <a:ext cx="4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984098" name="Line 34"/>
          <p:cNvSpPr>
            <a:spLocks noChangeShapeType="1"/>
          </p:cNvSpPr>
          <p:nvPr/>
        </p:nvSpPr>
        <p:spPr bwMode="auto">
          <a:xfrm flipH="1">
            <a:off x="1371600" y="1981200"/>
            <a:ext cx="304800" cy="3810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4104" name="Group 40"/>
          <p:cNvGrpSpPr>
            <a:grpSpLocks/>
          </p:cNvGrpSpPr>
          <p:nvPr/>
        </p:nvGrpSpPr>
        <p:grpSpPr bwMode="auto">
          <a:xfrm>
            <a:off x="1219200" y="2590800"/>
            <a:ext cx="254000" cy="609600"/>
            <a:chOff x="864" y="1296"/>
            <a:chExt cx="160" cy="384"/>
          </a:xfrm>
        </p:grpSpPr>
        <p:grpSp>
          <p:nvGrpSpPr>
            <p:cNvPr id="9237" name="Group 30"/>
            <p:cNvGrpSpPr>
              <a:grpSpLocks/>
            </p:cNvGrpSpPr>
            <p:nvPr/>
          </p:nvGrpSpPr>
          <p:grpSpPr bwMode="auto">
            <a:xfrm>
              <a:off x="864" y="1296"/>
              <a:ext cx="0" cy="375"/>
              <a:chOff x="3276" y="3233"/>
              <a:chExt cx="0" cy="939"/>
            </a:xfrm>
          </p:grpSpPr>
          <p:sp>
            <p:nvSpPr>
              <p:cNvPr id="11287" name="Line 31"/>
              <p:cNvSpPr>
                <a:spLocks noChangeShapeType="1"/>
              </p:cNvSpPr>
              <p:nvPr/>
            </p:nvSpPr>
            <p:spPr bwMode="auto">
              <a:xfrm>
                <a:off x="3276" y="3233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8" name="Line 32"/>
              <p:cNvSpPr>
                <a:spLocks noChangeShapeType="1"/>
              </p:cNvSpPr>
              <p:nvPr/>
            </p:nvSpPr>
            <p:spPr bwMode="auto">
              <a:xfrm>
                <a:off x="3276" y="3704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86" name="Freeform 35"/>
            <p:cNvSpPr>
              <a:spLocks/>
            </p:cNvSpPr>
            <p:nvPr/>
          </p:nvSpPr>
          <p:spPr bwMode="auto">
            <a:xfrm>
              <a:off x="864" y="1296"/>
              <a:ext cx="160" cy="384"/>
            </a:xfrm>
            <a:custGeom>
              <a:avLst/>
              <a:gdLst>
                <a:gd name="T0" fmla="*/ 0 w 160"/>
                <a:gd name="T1" fmla="*/ 0 h 384"/>
                <a:gd name="T2" fmla="*/ 96 w 160"/>
                <a:gd name="T3" fmla="*/ 48 h 384"/>
                <a:gd name="T4" fmla="*/ 144 w 160"/>
                <a:gd name="T5" fmla="*/ 240 h 384"/>
                <a:gd name="T6" fmla="*/ 0 w 16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" h="384">
                  <a:moveTo>
                    <a:pt x="0" y="0"/>
                  </a:moveTo>
                  <a:cubicBezTo>
                    <a:pt x="36" y="4"/>
                    <a:pt x="72" y="8"/>
                    <a:pt x="96" y="48"/>
                  </a:cubicBezTo>
                  <a:cubicBezTo>
                    <a:pt x="120" y="88"/>
                    <a:pt x="160" y="184"/>
                    <a:pt x="144" y="240"/>
                  </a:cubicBezTo>
                  <a:cubicBezTo>
                    <a:pt x="128" y="296"/>
                    <a:pt x="24" y="360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4100" name="Line 36"/>
          <p:cNvSpPr>
            <a:spLocks noChangeShapeType="1"/>
          </p:cNvSpPr>
          <p:nvPr/>
        </p:nvSpPr>
        <p:spPr bwMode="auto">
          <a:xfrm>
            <a:off x="2209800" y="1981200"/>
            <a:ext cx="320675" cy="328613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4101" name="Line 37"/>
          <p:cNvSpPr>
            <a:spLocks noChangeShapeType="1"/>
          </p:cNvSpPr>
          <p:nvPr/>
        </p:nvSpPr>
        <p:spPr bwMode="auto">
          <a:xfrm>
            <a:off x="2590800" y="2667000"/>
            <a:ext cx="0" cy="533400"/>
          </a:xfrm>
          <a:prstGeom prst="line">
            <a:avLst/>
          </a:prstGeom>
          <a:noFill/>
          <a:ln w="28575">
            <a:solidFill>
              <a:srgbClr val="81008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84102" name="Object 38"/>
          <p:cNvGraphicFramePr>
            <a:graphicFrameLocks noChangeAspect="1"/>
          </p:cNvGraphicFramePr>
          <p:nvPr/>
        </p:nvGraphicFramePr>
        <p:xfrm>
          <a:off x="2813050" y="2057400"/>
          <a:ext cx="347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3" imgW="190417" imgH="152334" progId="Equation.DSMT4">
                  <p:embed/>
                </p:oleObj>
              </mc:Choice>
              <mc:Fallback>
                <p:oleObj name="Equation" r:id="rId3" imgW="190417" imgH="152334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2057400"/>
                        <a:ext cx="347663" cy="3048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10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79478"/>
              </p:ext>
            </p:extLst>
          </p:nvPr>
        </p:nvGraphicFramePr>
        <p:xfrm>
          <a:off x="3276600" y="1968500"/>
          <a:ext cx="5278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5" imgW="2895600" imgH="241300" progId="Equation.DSMT4">
                  <p:embed/>
                </p:oleObj>
              </mc:Choice>
              <mc:Fallback>
                <p:oleObj name="Equation" r:id="rId5" imgW="2895600" imgH="241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68500"/>
                        <a:ext cx="5278438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105" name="Text Box 41"/>
          <p:cNvSpPr txBox="1">
            <a:spLocks noChangeArrowheads="1"/>
          </p:cNvSpPr>
          <p:nvPr/>
        </p:nvSpPr>
        <p:spPr bwMode="auto">
          <a:xfrm>
            <a:off x="436563" y="33766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也可由推论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4106" name="Group 42"/>
          <p:cNvGrpSpPr>
            <a:grpSpLocks/>
          </p:cNvGrpSpPr>
          <p:nvPr/>
        </p:nvGrpSpPr>
        <p:grpSpPr bwMode="auto">
          <a:xfrm>
            <a:off x="762000" y="4071938"/>
            <a:ext cx="777875" cy="1131887"/>
            <a:chOff x="576" y="2496"/>
            <a:chExt cx="490" cy="713"/>
          </a:xfrm>
        </p:grpSpPr>
        <p:grpSp>
          <p:nvGrpSpPr>
            <p:cNvPr id="9233" name="Group 43"/>
            <p:cNvGrpSpPr>
              <a:grpSpLocks/>
            </p:cNvGrpSpPr>
            <p:nvPr/>
          </p:nvGrpSpPr>
          <p:grpSpPr bwMode="auto">
            <a:xfrm>
              <a:off x="720" y="2496"/>
              <a:ext cx="0" cy="375"/>
              <a:chOff x="3276" y="3233"/>
              <a:chExt cx="0" cy="939"/>
            </a:xfrm>
          </p:grpSpPr>
          <p:sp>
            <p:nvSpPr>
              <p:cNvPr id="11283" name="Line 44"/>
              <p:cNvSpPr>
                <a:spLocks noChangeShapeType="1"/>
              </p:cNvSpPr>
              <p:nvPr/>
            </p:nvSpPr>
            <p:spPr bwMode="auto">
              <a:xfrm>
                <a:off x="3276" y="3233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4" name="Line 45"/>
              <p:cNvSpPr>
                <a:spLocks noChangeShapeType="1"/>
              </p:cNvSpPr>
              <p:nvPr/>
            </p:nvSpPr>
            <p:spPr bwMode="auto">
              <a:xfrm>
                <a:off x="3276" y="3704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82" name="Text Box 46"/>
            <p:cNvSpPr txBox="1">
              <a:spLocks noChangeArrowheads="1"/>
            </p:cNvSpPr>
            <p:nvPr/>
          </p:nvSpPr>
          <p:spPr bwMode="auto">
            <a:xfrm>
              <a:off x="576" y="2976"/>
              <a:ext cx="4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aphicFrame>
        <p:nvGraphicFramePr>
          <p:cNvPr id="984111" name="Object 47"/>
          <p:cNvGraphicFramePr>
            <a:graphicFrameLocks noChangeAspect="1"/>
          </p:cNvGraphicFramePr>
          <p:nvPr/>
        </p:nvGraphicFramePr>
        <p:xfrm>
          <a:off x="1428750" y="4262438"/>
          <a:ext cx="2317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7" imgW="126780" imgH="114102" progId="Equation.DSMT4">
                  <p:embed/>
                </p:oleObj>
              </mc:Choice>
              <mc:Fallback>
                <p:oleObj name="Equation" r:id="rId7" imgW="126780" imgH="114102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62438"/>
                        <a:ext cx="231775" cy="2286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1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99147"/>
              </p:ext>
            </p:extLst>
          </p:nvPr>
        </p:nvGraphicFramePr>
        <p:xfrm>
          <a:off x="1981200" y="4148138"/>
          <a:ext cx="1530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9" imgW="838200" imgH="228600" progId="Equation.DSMT4">
                  <p:embed/>
                </p:oleObj>
              </mc:Choice>
              <mc:Fallback>
                <p:oleObj name="Equation" r:id="rId9" imgW="838200" imgH="228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48138"/>
                        <a:ext cx="153035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1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424333"/>
              </p:ext>
            </p:extLst>
          </p:nvPr>
        </p:nvGraphicFramePr>
        <p:xfrm>
          <a:off x="3511550" y="4148138"/>
          <a:ext cx="1597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11" imgW="876300" imgH="203200" progId="Equation.DSMT4">
                  <p:embed/>
                </p:oleObj>
              </mc:Choice>
              <mc:Fallback>
                <p:oleObj name="Equation" r:id="rId11" imgW="876300" imgH="2032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4148138"/>
                        <a:ext cx="1597025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436563" y="5314951"/>
            <a:ext cx="8250237" cy="4619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en-US"/>
              <a:t>重边不影响顶点染色个数</a:t>
            </a:r>
            <a:r>
              <a:rPr lang="en-US" altLang="zh-CN"/>
              <a:t>, </a:t>
            </a:r>
            <a:r>
              <a:rPr lang="zh-CN" altLang="en-US"/>
              <a:t>故直接删去</a:t>
            </a:r>
            <a:r>
              <a:rPr lang="en-US" altLang="zh-CN"/>
              <a:t>. </a:t>
            </a:r>
            <a:endParaRPr lang="zh-CN" altLang="en-US" sz="2800"/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36563" y="5811838"/>
            <a:ext cx="8250237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en-US" altLang="zh-CN" dirty="0" smtClean="0"/>
              <a:t>(1) 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的色多项式为</a:t>
            </a:r>
            <a:r>
              <a:rPr lang="en-US" altLang="zh-CN" dirty="0" smtClean="0"/>
              <a:t>k(k</a:t>
            </a:r>
            <a:r>
              <a:rPr lang="en-US" altLang="zh-CN" dirty="0" smtClean="0">
                <a:cs typeface="Times New Roman" panose="02020603050405020304" pitchFamily="18" charset="0"/>
              </a:rPr>
              <a:t>−</a:t>
            </a:r>
            <a:r>
              <a:rPr lang="en-US" altLang="zh-CN" dirty="0" smtClean="0"/>
              <a:t>1)…(k</a:t>
            </a:r>
            <a:r>
              <a:rPr lang="en-US" altLang="zh-CN" dirty="0" smtClean="0">
                <a:cs typeface="Times New Roman" panose="02020603050405020304" pitchFamily="18" charset="0"/>
              </a:rPr>
              <a:t>−n+</a:t>
            </a:r>
            <a:r>
              <a:rPr lang="en-US" altLang="zh-CN" dirty="0" smtClean="0"/>
              <a:t>1); </a:t>
            </a:r>
            <a:endParaRPr lang="zh-CN" altLang="en-US" sz="2800" dirty="0"/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436562" y="6303964"/>
            <a:ext cx="8250237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      (2) n</a:t>
            </a:r>
            <a:r>
              <a:rPr lang="zh-CN" altLang="en-US" dirty="0" smtClean="0"/>
              <a:t>阶空图的色多项式为</a:t>
            </a:r>
            <a:r>
              <a:rPr lang="en-US" altLang="zh-CN" dirty="0" smtClean="0"/>
              <a:t>k</a:t>
            </a:r>
            <a:r>
              <a:rPr lang="en-US" altLang="zh-CN" baseline="30000" dirty="0" smtClean="0">
                <a:cs typeface="Times New Roman" panose="02020603050405020304" pitchFamily="18" charset="0"/>
              </a:rPr>
              <a:t>n</a:t>
            </a:r>
            <a:r>
              <a:rPr lang="en-US" altLang="zh-CN" dirty="0" smtClean="0"/>
              <a:t>.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8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8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8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6" grpId="0"/>
      <p:bldP spid="984105" grpId="0"/>
      <p:bldP spid="984105" grpId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F23607A-6B16-4E71-BA89-6C267F3E5ED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5090" name="Text Box 2"/>
          <p:cNvSpPr txBox="1">
            <a:spLocks noChangeArrowheads="1"/>
          </p:cNvSpPr>
          <p:nvPr/>
        </p:nvSpPr>
        <p:spPr bwMode="auto">
          <a:xfrm>
            <a:off x="381000" y="9255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5115" name="Group 27"/>
          <p:cNvGrpSpPr>
            <a:grpSpLocks/>
          </p:cNvGrpSpPr>
          <p:nvPr/>
        </p:nvGrpSpPr>
        <p:grpSpPr bwMode="auto">
          <a:xfrm>
            <a:off x="3225800" y="1192213"/>
            <a:ext cx="914400" cy="1008062"/>
            <a:chOff x="1440" y="2496"/>
            <a:chExt cx="576" cy="635"/>
          </a:xfrm>
        </p:grpSpPr>
        <p:grpSp>
          <p:nvGrpSpPr>
            <p:cNvPr id="10281" name="Group 28"/>
            <p:cNvGrpSpPr>
              <a:grpSpLocks/>
            </p:cNvGrpSpPr>
            <p:nvPr/>
          </p:nvGrpSpPr>
          <p:grpSpPr bwMode="auto">
            <a:xfrm>
              <a:off x="1440" y="2496"/>
              <a:ext cx="420" cy="374"/>
              <a:chOff x="5481" y="3233"/>
              <a:chExt cx="1050" cy="936"/>
            </a:xfrm>
          </p:grpSpPr>
          <p:sp>
            <p:nvSpPr>
              <p:cNvPr id="12331" name="Line 29"/>
              <p:cNvSpPr>
                <a:spLocks noChangeShapeType="1"/>
              </p:cNvSpPr>
              <p:nvPr/>
            </p:nvSpPr>
            <p:spPr bwMode="auto">
              <a:xfrm>
                <a:off x="5481" y="3233"/>
                <a:ext cx="105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32" name="Line 30"/>
              <p:cNvSpPr>
                <a:spLocks noChangeShapeType="1"/>
              </p:cNvSpPr>
              <p:nvPr/>
            </p:nvSpPr>
            <p:spPr bwMode="auto">
              <a:xfrm>
                <a:off x="5481" y="4169"/>
                <a:ext cx="105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33" name="Line 31"/>
              <p:cNvSpPr>
                <a:spLocks noChangeShapeType="1"/>
              </p:cNvSpPr>
              <p:nvPr/>
            </p:nvSpPr>
            <p:spPr bwMode="auto">
              <a:xfrm>
                <a:off x="5481" y="3233"/>
                <a:ext cx="0" cy="9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34" name="Line 32"/>
              <p:cNvSpPr>
                <a:spLocks noChangeShapeType="1"/>
              </p:cNvSpPr>
              <p:nvPr/>
            </p:nvSpPr>
            <p:spPr bwMode="auto">
              <a:xfrm>
                <a:off x="6531" y="3233"/>
                <a:ext cx="0" cy="9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2330" name="Text Box 33"/>
            <p:cNvSpPr txBox="1">
              <a:spLocks noChangeArrowheads="1"/>
            </p:cNvSpPr>
            <p:nvPr/>
          </p:nvSpPr>
          <p:spPr bwMode="auto">
            <a:xfrm>
              <a:off x="1526" y="2898"/>
              <a:ext cx="4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985122" name="Line 34"/>
          <p:cNvSpPr>
            <a:spLocks noChangeShapeType="1"/>
          </p:cNvSpPr>
          <p:nvPr/>
        </p:nvSpPr>
        <p:spPr bwMode="auto">
          <a:xfrm flipH="1">
            <a:off x="2819400" y="2220913"/>
            <a:ext cx="762000" cy="6096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5141" name="Group 53"/>
          <p:cNvGrpSpPr>
            <a:grpSpLocks/>
          </p:cNvGrpSpPr>
          <p:nvPr/>
        </p:nvGrpSpPr>
        <p:grpSpPr bwMode="auto">
          <a:xfrm>
            <a:off x="2209800" y="2982913"/>
            <a:ext cx="685800" cy="609600"/>
            <a:chOff x="1344" y="1488"/>
            <a:chExt cx="432" cy="384"/>
          </a:xfrm>
        </p:grpSpPr>
        <p:grpSp>
          <p:nvGrpSpPr>
            <p:cNvPr id="10275" name="Group 42"/>
            <p:cNvGrpSpPr>
              <a:grpSpLocks/>
            </p:cNvGrpSpPr>
            <p:nvPr/>
          </p:nvGrpSpPr>
          <p:grpSpPr bwMode="auto">
            <a:xfrm>
              <a:off x="1344" y="1488"/>
              <a:ext cx="420" cy="374"/>
              <a:chOff x="1392" y="1440"/>
              <a:chExt cx="420" cy="374"/>
            </a:xfrm>
          </p:grpSpPr>
          <p:sp>
            <p:nvSpPr>
              <p:cNvPr id="12325" name="Line 37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4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>
                <a:off x="1392" y="1814"/>
                <a:ext cx="4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27" name="Line 39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0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>
                <a:off x="1812" y="1440"/>
                <a:ext cx="0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2324" name="Line 43"/>
            <p:cNvSpPr>
              <a:spLocks noChangeShapeType="1"/>
            </p:cNvSpPr>
            <p:nvPr/>
          </p:nvSpPr>
          <p:spPr bwMode="auto">
            <a:xfrm>
              <a:off x="1344" y="1488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5132" name="Line 44"/>
          <p:cNvSpPr>
            <a:spLocks noChangeShapeType="1"/>
          </p:cNvSpPr>
          <p:nvPr/>
        </p:nvSpPr>
        <p:spPr bwMode="auto">
          <a:xfrm>
            <a:off x="3581400" y="2220913"/>
            <a:ext cx="914400" cy="5334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5138" name="Group 50"/>
          <p:cNvGrpSpPr>
            <a:grpSpLocks/>
          </p:cNvGrpSpPr>
          <p:nvPr/>
        </p:nvGrpSpPr>
        <p:grpSpPr bwMode="auto">
          <a:xfrm>
            <a:off x="4267200" y="2906713"/>
            <a:ext cx="666750" cy="593725"/>
            <a:chOff x="2640" y="1440"/>
            <a:chExt cx="420" cy="374"/>
          </a:xfrm>
        </p:grpSpPr>
        <p:sp>
          <p:nvSpPr>
            <p:cNvPr id="12321" name="Line 47"/>
            <p:cNvSpPr>
              <a:spLocks noChangeShapeType="1"/>
            </p:cNvSpPr>
            <p:nvPr/>
          </p:nvSpPr>
          <p:spPr bwMode="auto">
            <a:xfrm>
              <a:off x="2640" y="1814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22" name="Line 49"/>
            <p:cNvSpPr>
              <a:spLocks noChangeShapeType="1"/>
            </p:cNvSpPr>
            <p:nvPr/>
          </p:nvSpPr>
          <p:spPr bwMode="auto">
            <a:xfrm>
              <a:off x="3060" y="1440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5139" name="Line 51"/>
          <p:cNvSpPr>
            <a:spLocks noChangeShapeType="1"/>
          </p:cNvSpPr>
          <p:nvPr/>
        </p:nvSpPr>
        <p:spPr bwMode="auto">
          <a:xfrm flipH="1">
            <a:off x="1524000" y="3821113"/>
            <a:ext cx="914400" cy="6096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5150" name="Group 62"/>
          <p:cNvGrpSpPr>
            <a:grpSpLocks/>
          </p:cNvGrpSpPr>
          <p:nvPr/>
        </p:nvGrpSpPr>
        <p:grpSpPr bwMode="auto">
          <a:xfrm>
            <a:off x="1143000" y="4506913"/>
            <a:ext cx="685800" cy="609600"/>
            <a:chOff x="672" y="2448"/>
            <a:chExt cx="432" cy="384"/>
          </a:xfrm>
        </p:grpSpPr>
        <p:grpSp>
          <p:nvGrpSpPr>
            <p:cNvPr id="10265" name="Group 54"/>
            <p:cNvGrpSpPr>
              <a:grpSpLocks/>
            </p:cNvGrpSpPr>
            <p:nvPr/>
          </p:nvGrpSpPr>
          <p:grpSpPr bwMode="auto">
            <a:xfrm>
              <a:off x="672" y="2448"/>
              <a:ext cx="432" cy="384"/>
              <a:chOff x="1344" y="1488"/>
              <a:chExt cx="432" cy="384"/>
            </a:xfrm>
          </p:grpSpPr>
          <p:grpSp>
            <p:nvGrpSpPr>
              <p:cNvPr id="10267" name="Group 55"/>
              <p:cNvGrpSpPr>
                <a:grpSpLocks/>
              </p:cNvGrpSpPr>
              <p:nvPr/>
            </p:nvGrpSpPr>
            <p:grpSpPr bwMode="auto">
              <a:xfrm>
                <a:off x="1344" y="1488"/>
                <a:ext cx="420" cy="374"/>
                <a:chOff x="1392" y="1440"/>
                <a:chExt cx="420" cy="374"/>
              </a:xfrm>
            </p:grpSpPr>
            <p:sp>
              <p:nvSpPr>
                <p:cNvPr id="12317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1440"/>
                  <a:ext cx="420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318" name="Line 57"/>
                <p:cNvSpPr>
                  <a:spLocks noChangeShapeType="1"/>
                </p:cNvSpPr>
                <p:nvPr/>
              </p:nvSpPr>
              <p:spPr bwMode="auto">
                <a:xfrm>
                  <a:off x="1392" y="1814"/>
                  <a:ext cx="420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319" name="Line 58"/>
                <p:cNvSpPr>
                  <a:spLocks noChangeShapeType="1"/>
                </p:cNvSpPr>
                <p:nvPr/>
              </p:nvSpPr>
              <p:spPr bwMode="auto">
                <a:xfrm>
                  <a:off x="1392" y="1440"/>
                  <a:ext cx="0" cy="374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320" name="Line 59"/>
                <p:cNvSpPr>
                  <a:spLocks noChangeShapeType="1"/>
                </p:cNvSpPr>
                <p:nvPr/>
              </p:nvSpPr>
              <p:spPr bwMode="auto">
                <a:xfrm>
                  <a:off x="1812" y="1440"/>
                  <a:ext cx="0" cy="374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2316" name="Line 60"/>
              <p:cNvSpPr>
                <a:spLocks noChangeShapeType="1"/>
              </p:cNvSpPr>
              <p:nvPr/>
            </p:nvSpPr>
            <p:spPr bwMode="auto">
              <a:xfrm>
                <a:off x="1344" y="1488"/>
                <a:ext cx="432" cy="38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2314" name="Line 61"/>
            <p:cNvSpPr>
              <a:spLocks noChangeShapeType="1"/>
            </p:cNvSpPr>
            <p:nvPr/>
          </p:nvSpPr>
          <p:spPr bwMode="auto">
            <a:xfrm flipH="1">
              <a:off x="672" y="2448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5151" name="Line 63"/>
          <p:cNvSpPr>
            <a:spLocks noChangeShapeType="1"/>
          </p:cNvSpPr>
          <p:nvPr/>
        </p:nvSpPr>
        <p:spPr bwMode="auto">
          <a:xfrm>
            <a:off x="2438400" y="3821113"/>
            <a:ext cx="609600" cy="6096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5159" name="Group 71"/>
          <p:cNvGrpSpPr>
            <a:grpSpLocks/>
          </p:cNvGrpSpPr>
          <p:nvPr/>
        </p:nvGrpSpPr>
        <p:grpSpPr bwMode="auto">
          <a:xfrm>
            <a:off x="2971800" y="4506913"/>
            <a:ext cx="685800" cy="609600"/>
            <a:chOff x="1680" y="2448"/>
            <a:chExt cx="432" cy="384"/>
          </a:xfrm>
        </p:grpSpPr>
        <p:sp>
          <p:nvSpPr>
            <p:cNvPr id="12310" name="Line 67"/>
            <p:cNvSpPr>
              <a:spLocks noChangeShapeType="1"/>
            </p:cNvSpPr>
            <p:nvPr/>
          </p:nvSpPr>
          <p:spPr bwMode="auto">
            <a:xfrm>
              <a:off x="1680" y="2822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1" name="Line 68"/>
            <p:cNvSpPr>
              <a:spLocks noChangeShapeType="1"/>
            </p:cNvSpPr>
            <p:nvPr/>
          </p:nvSpPr>
          <p:spPr bwMode="auto">
            <a:xfrm>
              <a:off x="1680" y="2448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2" name="Line 70"/>
            <p:cNvSpPr>
              <a:spLocks noChangeShapeType="1"/>
            </p:cNvSpPr>
            <p:nvPr/>
          </p:nvSpPr>
          <p:spPr bwMode="auto">
            <a:xfrm>
              <a:off x="1680" y="2448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85173" name="Group 85"/>
          <p:cNvGrpSpPr>
            <a:grpSpLocks/>
          </p:cNvGrpSpPr>
          <p:nvPr/>
        </p:nvGrpSpPr>
        <p:grpSpPr bwMode="auto">
          <a:xfrm>
            <a:off x="4038600" y="4506913"/>
            <a:ext cx="685800" cy="609600"/>
            <a:chOff x="2496" y="2448"/>
            <a:chExt cx="432" cy="384"/>
          </a:xfrm>
        </p:grpSpPr>
        <p:grpSp>
          <p:nvGrpSpPr>
            <p:cNvPr id="10258" name="Group 73"/>
            <p:cNvGrpSpPr>
              <a:grpSpLocks/>
            </p:cNvGrpSpPr>
            <p:nvPr/>
          </p:nvGrpSpPr>
          <p:grpSpPr bwMode="auto">
            <a:xfrm>
              <a:off x="2496" y="2448"/>
              <a:ext cx="420" cy="374"/>
              <a:chOff x="2640" y="1440"/>
              <a:chExt cx="420" cy="374"/>
            </a:xfrm>
          </p:grpSpPr>
          <p:sp>
            <p:nvSpPr>
              <p:cNvPr id="12308" name="Line 74"/>
              <p:cNvSpPr>
                <a:spLocks noChangeShapeType="1"/>
              </p:cNvSpPr>
              <p:nvPr/>
            </p:nvSpPr>
            <p:spPr bwMode="auto">
              <a:xfrm>
                <a:off x="2640" y="1814"/>
                <a:ext cx="4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9" name="Line 75"/>
              <p:cNvSpPr>
                <a:spLocks noChangeShapeType="1"/>
              </p:cNvSpPr>
              <p:nvPr/>
            </p:nvSpPr>
            <p:spPr bwMode="auto">
              <a:xfrm>
                <a:off x="3060" y="1440"/>
                <a:ext cx="0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2307" name="Line 78"/>
            <p:cNvSpPr>
              <a:spLocks noChangeShapeType="1"/>
            </p:cNvSpPr>
            <p:nvPr/>
          </p:nvSpPr>
          <p:spPr bwMode="auto">
            <a:xfrm flipH="1">
              <a:off x="2496" y="2448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5167" name="Line 79"/>
          <p:cNvSpPr>
            <a:spLocks noChangeShapeType="1"/>
          </p:cNvSpPr>
          <p:nvPr/>
        </p:nvSpPr>
        <p:spPr bwMode="auto">
          <a:xfrm flipH="1">
            <a:off x="4419600" y="3744913"/>
            <a:ext cx="457200" cy="6096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5168" name="Line 80"/>
          <p:cNvSpPr>
            <a:spLocks noChangeShapeType="1"/>
          </p:cNvSpPr>
          <p:nvPr/>
        </p:nvSpPr>
        <p:spPr bwMode="auto">
          <a:xfrm>
            <a:off x="4876800" y="3744913"/>
            <a:ext cx="685800" cy="6096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5170" name="Line 82"/>
          <p:cNvSpPr>
            <a:spLocks noChangeShapeType="1"/>
          </p:cNvSpPr>
          <p:nvPr/>
        </p:nvSpPr>
        <p:spPr bwMode="auto">
          <a:xfrm>
            <a:off x="5486400" y="4811713"/>
            <a:ext cx="666750" cy="0"/>
          </a:xfrm>
          <a:prstGeom prst="line">
            <a:avLst/>
          </a:prstGeom>
          <a:noFill/>
          <a:ln w="28575">
            <a:solidFill>
              <a:srgbClr val="81008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85172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14298"/>
              </p:ext>
            </p:extLst>
          </p:nvPr>
        </p:nvGraphicFramePr>
        <p:xfrm>
          <a:off x="838200" y="5421313"/>
          <a:ext cx="739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3" imgW="3479800" imgH="457200" progId="Equation.DSMT4">
                  <p:embed/>
                </p:oleObj>
              </mc:Choice>
              <mc:Fallback>
                <p:oleObj name="Equation" r:id="rId3" imgW="3479800" imgH="457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21313"/>
                        <a:ext cx="739140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5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5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5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5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5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5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5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5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5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8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8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8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8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49C201C-CC33-46AF-9C42-D303DF3D043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6114" name="Text Box 2"/>
          <p:cNvSpPr txBox="1">
            <a:spLocks noChangeArrowheads="1"/>
          </p:cNvSpPr>
          <p:nvPr/>
        </p:nvSpPr>
        <p:spPr bwMode="auto">
          <a:xfrm>
            <a:off x="381000" y="8588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6157" name="Group 45"/>
          <p:cNvGrpSpPr>
            <a:grpSpLocks/>
          </p:cNvGrpSpPr>
          <p:nvPr/>
        </p:nvGrpSpPr>
        <p:grpSpPr bwMode="auto">
          <a:xfrm>
            <a:off x="3105150" y="1122363"/>
            <a:ext cx="914400" cy="962025"/>
            <a:chOff x="2640" y="2496"/>
            <a:chExt cx="576" cy="606"/>
          </a:xfrm>
        </p:grpSpPr>
        <p:grpSp>
          <p:nvGrpSpPr>
            <p:cNvPr id="11315" name="Group 46"/>
            <p:cNvGrpSpPr>
              <a:grpSpLocks/>
            </p:cNvGrpSpPr>
            <p:nvPr/>
          </p:nvGrpSpPr>
          <p:grpSpPr bwMode="auto">
            <a:xfrm>
              <a:off x="2640" y="2496"/>
              <a:ext cx="420" cy="374"/>
              <a:chOff x="8316" y="3233"/>
              <a:chExt cx="1050" cy="936"/>
            </a:xfrm>
          </p:grpSpPr>
          <p:sp>
            <p:nvSpPr>
              <p:cNvPr id="13365" name="Line 47"/>
              <p:cNvSpPr>
                <a:spLocks noChangeShapeType="1"/>
              </p:cNvSpPr>
              <p:nvPr/>
            </p:nvSpPr>
            <p:spPr bwMode="auto">
              <a:xfrm>
                <a:off x="8316" y="3233"/>
                <a:ext cx="105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66" name="Line 48"/>
              <p:cNvSpPr>
                <a:spLocks noChangeShapeType="1"/>
              </p:cNvSpPr>
              <p:nvPr/>
            </p:nvSpPr>
            <p:spPr bwMode="auto">
              <a:xfrm>
                <a:off x="8316" y="4169"/>
                <a:ext cx="105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67" name="Line 49"/>
              <p:cNvSpPr>
                <a:spLocks noChangeShapeType="1"/>
              </p:cNvSpPr>
              <p:nvPr/>
            </p:nvSpPr>
            <p:spPr bwMode="auto">
              <a:xfrm>
                <a:off x="8316" y="3233"/>
                <a:ext cx="0" cy="9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68" name="Line 50"/>
              <p:cNvSpPr>
                <a:spLocks noChangeShapeType="1"/>
              </p:cNvSpPr>
              <p:nvPr/>
            </p:nvSpPr>
            <p:spPr bwMode="auto">
              <a:xfrm>
                <a:off x="9366" y="3233"/>
                <a:ext cx="0" cy="9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69" name="Line 51"/>
              <p:cNvSpPr>
                <a:spLocks noChangeShapeType="1"/>
              </p:cNvSpPr>
              <p:nvPr/>
            </p:nvSpPr>
            <p:spPr bwMode="auto">
              <a:xfrm flipH="1">
                <a:off x="8841" y="3233"/>
                <a:ext cx="525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70" name="Line 52"/>
              <p:cNvSpPr>
                <a:spLocks noChangeShapeType="1"/>
              </p:cNvSpPr>
              <p:nvPr/>
            </p:nvSpPr>
            <p:spPr bwMode="auto">
              <a:xfrm flipH="1">
                <a:off x="8316" y="3701"/>
                <a:ext cx="525" cy="4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3364" name="Text Box 53"/>
            <p:cNvSpPr txBox="1">
              <a:spLocks noChangeArrowheads="1"/>
            </p:cNvSpPr>
            <p:nvPr/>
          </p:nvSpPr>
          <p:spPr bwMode="auto">
            <a:xfrm>
              <a:off x="2726" y="2890"/>
              <a:ext cx="49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  <p:sp>
        <p:nvSpPr>
          <p:cNvPr id="986166" name="Line 54"/>
          <p:cNvSpPr>
            <a:spLocks noChangeShapeType="1"/>
          </p:cNvSpPr>
          <p:nvPr/>
        </p:nvSpPr>
        <p:spPr bwMode="auto">
          <a:xfrm flipH="1">
            <a:off x="2743200" y="2146300"/>
            <a:ext cx="685800" cy="5334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6176" name="Group 64"/>
          <p:cNvGrpSpPr>
            <a:grpSpLocks/>
          </p:cNvGrpSpPr>
          <p:nvPr/>
        </p:nvGrpSpPr>
        <p:grpSpPr bwMode="auto">
          <a:xfrm>
            <a:off x="1905000" y="2908300"/>
            <a:ext cx="666750" cy="593725"/>
            <a:chOff x="1248" y="1440"/>
            <a:chExt cx="420" cy="374"/>
          </a:xfrm>
        </p:grpSpPr>
        <p:sp>
          <p:nvSpPr>
            <p:cNvPr id="13358" name="Line 57"/>
            <p:cNvSpPr>
              <a:spLocks noChangeShapeType="1"/>
            </p:cNvSpPr>
            <p:nvPr/>
          </p:nvSpPr>
          <p:spPr bwMode="auto">
            <a:xfrm>
              <a:off x="1248" y="1440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9" name="Line 58"/>
            <p:cNvSpPr>
              <a:spLocks noChangeShapeType="1"/>
            </p:cNvSpPr>
            <p:nvPr/>
          </p:nvSpPr>
          <p:spPr bwMode="auto">
            <a:xfrm>
              <a:off x="1248" y="1814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60" name="Line 59"/>
            <p:cNvSpPr>
              <a:spLocks noChangeShapeType="1"/>
            </p:cNvSpPr>
            <p:nvPr/>
          </p:nvSpPr>
          <p:spPr bwMode="auto">
            <a:xfrm>
              <a:off x="1248" y="1440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61" name="Line 60"/>
            <p:cNvSpPr>
              <a:spLocks noChangeShapeType="1"/>
            </p:cNvSpPr>
            <p:nvPr/>
          </p:nvSpPr>
          <p:spPr bwMode="auto">
            <a:xfrm>
              <a:off x="1668" y="1440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62" name="Line 62"/>
            <p:cNvSpPr>
              <a:spLocks noChangeShapeType="1"/>
            </p:cNvSpPr>
            <p:nvPr/>
          </p:nvSpPr>
          <p:spPr bwMode="auto">
            <a:xfrm flipH="1">
              <a:off x="1248" y="1627"/>
              <a:ext cx="210" cy="1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6177" name="Line 65"/>
          <p:cNvSpPr>
            <a:spLocks noChangeShapeType="1"/>
          </p:cNvSpPr>
          <p:nvPr/>
        </p:nvSpPr>
        <p:spPr bwMode="auto">
          <a:xfrm>
            <a:off x="3429000" y="2146300"/>
            <a:ext cx="685800" cy="5334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6206" name="Group 94"/>
          <p:cNvGrpSpPr>
            <a:grpSpLocks/>
          </p:cNvGrpSpPr>
          <p:nvPr/>
        </p:nvGrpSpPr>
        <p:grpSpPr bwMode="auto">
          <a:xfrm>
            <a:off x="4267200" y="2908300"/>
            <a:ext cx="685800" cy="609600"/>
            <a:chOff x="2256" y="1536"/>
            <a:chExt cx="432" cy="384"/>
          </a:xfrm>
        </p:grpSpPr>
        <p:sp>
          <p:nvSpPr>
            <p:cNvPr id="13353" name="Line 67"/>
            <p:cNvSpPr>
              <a:spLocks noChangeShapeType="1"/>
            </p:cNvSpPr>
            <p:nvPr/>
          </p:nvSpPr>
          <p:spPr bwMode="auto">
            <a:xfrm>
              <a:off x="2256" y="1536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4" name="Line 68"/>
            <p:cNvSpPr>
              <a:spLocks noChangeShapeType="1"/>
            </p:cNvSpPr>
            <p:nvPr/>
          </p:nvSpPr>
          <p:spPr bwMode="auto">
            <a:xfrm>
              <a:off x="2256" y="1910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5" name="Line 69"/>
            <p:cNvSpPr>
              <a:spLocks noChangeShapeType="1"/>
            </p:cNvSpPr>
            <p:nvPr/>
          </p:nvSpPr>
          <p:spPr bwMode="auto">
            <a:xfrm>
              <a:off x="2256" y="1536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6" name="Line 70"/>
            <p:cNvSpPr>
              <a:spLocks noChangeShapeType="1"/>
            </p:cNvSpPr>
            <p:nvPr/>
          </p:nvSpPr>
          <p:spPr bwMode="auto">
            <a:xfrm>
              <a:off x="2676" y="1536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7" name="Line 72"/>
            <p:cNvSpPr>
              <a:spLocks noChangeShapeType="1"/>
            </p:cNvSpPr>
            <p:nvPr/>
          </p:nvSpPr>
          <p:spPr bwMode="auto">
            <a:xfrm flipH="1">
              <a:off x="2256" y="1536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6186" name="Text Box 74"/>
          <p:cNvSpPr txBox="1">
            <a:spLocks noChangeArrowheads="1"/>
          </p:cNvSpPr>
          <p:nvPr/>
        </p:nvSpPr>
        <p:spPr bwMode="auto">
          <a:xfrm>
            <a:off x="3171825" y="2974975"/>
            <a:ext cx="53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—</a:t>
            </a:r>
          </a:p>
        </p:txBody>
      </p:sp>
      <p:sp>
        <p:nvSpPr>
          <p:cNvPr id="986187" name="Line 75"/>
          <p:cNvSpPr>
            <a:spLocks noChangeShapeType="1"/>
          </p:cNvSpPr>
          <p:nvPr/>
        </p:nvSpPr>
        <p:spPr bwMode="auto">
          <a:xfrm flipH="1">
            <a:off x="1524000" y="3746500"/>
            <a:ext cx="533400" cy="5334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6196" name="Group 84"/>
          <p:cNvGrpSpPr>
            <a:grpSpLocks/>
          </p:cNvGrpSpPr>
          <p:nvPr/>
        </p:nvGrpSpPr>
        <p:grpSpPr bwMode="auto">
          <a:xfrm>
            <a:off x="1066800" y="4356100"/>
            <a:ext cx="666750" cy="593725"/>
            <a:chOff x="624" y="2448"/>
            <a:chExt cx="420" cy="374"/>
          </a:xfrm>
        </p:grpSpPr>
        <p:sp>
          <p:nvSpPr>
            <p:cNvPr id="13348" name="Line 77"/>
            <p:cNvSpPr>
              <a:spLocks noChangeShapeType="1"/>
            </p:cNvSpPr>
            <p:nvPr/>
          </p:nvSpPr>
          <p:spPr bwMode="auto">
            <a:xfrm>
              <a:off x="624" y="2448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9" name="Line 78"/>
            <p:cNvSpPr>
              <a:spLocks noChangeShapeType="1"/>
            </p:cNvSpPr>
            <p:nvPr/>
          </p:nvSpPr>
          <p:spPr bwMode="auto">
            <a:xfrm>
              <a:off x="624" y="2822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0" name="Line 79"/>
            <p:cNvSpPr>
              <a:spLocks noChangeShapeType="1"/>
            </p:cNvSpPr>
            <p:nvPr/>
          </p:nvSpPr>
          <p:spPr bwMode="auto">
            <a:xfrm>
              <a:off x="624" y="2448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1" name="Line 80"/>
            <p:cNvSpPr>
              <a:spLocks noChangeShapeType="1"/>
            </p:cNvSpPr>
            <p:nvPr/>
          </p:nvSpPr>
          <p:spPr bwMode="auto">
            <a:xfrm>
              <a:off x="1044" y="2448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2" name="Oval 82"/>
            <p:cNvSpPr>
              <a:spLocks noChangeArrowheads="1"/>
            </p:cNvSpPr>
            <p:nvPr/>
          </p:nvSpPr>
          <p:spPr bwMode="auto">
            <a:xfrm>
              <a:off x="768" y="2592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6195" name="Line 83"/>
          <p:cNvSpPr>
            <a:spLocks noChangeShapeType="1"/>
          </p:cNvSpPr>
          <p:nvPr/>
        </p:nvSpPr>
        <p:spPr bwMode="auto">
          <a:xfrm>
            <a:off x="2057400" y="3746500"/>
            <a:ext cx="533400" cy="4572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6203" name="Group 91"/>
          <p:cNvGrpSpPr>
            <a:grpSpLocks/>
          </p:cNvGrpSpPr>
          <p:nvPr/>
        </p:nvGrpSpPr>
        <p:grpSpPr bwMode="auto">
          <a:xfrm>
            <a:off x="2438400" y="4356100"/>
            <a:ext cx="666750" cy="593725"/>
            <a:chOff x="1344" y="2448"/>
            <a:chExt cx="420" cy="374"/>
          </a:xfrm>
        </p:grpSpPr>
        <p:sp>
          <p:nvSpPr>
            <p:cNvPr id="13344" name="Line 86"/>
            <p:cNvSpPr>
              <a:spLocks noChangeShapeType="1"/>
            </p:cNvSpPr>
            <p:nvPr/>
          </p:nvSpPr>
          <p:spPr bwMode="auto">
            <a:xfrm>
              <a:off x="1344" y="2448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5" name="Line 87"/>
            <p:cNvSpPr>
              <a:spLocks noChangeShapeType="1"/>
            </p:cNvSpPr>
            <p:nvPr/>
          </p:nvSpPr>
          <p:spPr bwMode="auto">
            <a:xfrm>
              <a:off x="1344" y="2822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6" name="Line 88"/>
            <p:cNvSpPr>
              <a:spLocks noChangeShapeType="1"/>
            </p:cNvSpPr>
            <p:nvPr/>
          </p:nvSpPr>
          <p:spPr bwMode="auto">
            <a:xfrm>
              <a:off x="1344" y="2448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7" name="Line 89"/>
            <p:cNvSpPr>
              <a:spLocks noChangeShapeType="1"/>
            </p:cNvSpPr>
            <p:nvPr/>
          </p:nvSpPr>
          <p:spPr bwMode="auto">
            <a:xfrm>
              <a:off x="1764" y="2448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6204" name="Text Box 92"/>
          <p:cNvSpPr txBox="1">
            <a:spLocks noChangeArrowheads="1"/>
          </p:cNvSpPr>
          <p:nvPr/>
        </p:nvSpPr>
        <p:spPr bwMode="auto">
          <a:xfrm>
            <a:off x="1828800" y="4422775"/>
            <a:ext cx="533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—</a:t>
            </a:r>
          </a:p>
        </p:txBody>
      </p:sp>
      <p:sp>
        <p:nvSpPr>
          <p:cNvPr id="986205" name="Line 93"/>
          <p:cNvSpPr>
            <a:spLocks noChangeShapeType="1"/>
          </p:cNvSpPr>
          <p:nvPr/>
        </p:nvSpPr>
        <p:spPr bwMode="auto">
          <a:xfrm flipH="1">
            <a:off x="4191000" y="3822700"/>
            <a:ext cx="381000" cy="4572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6214" name="Group 102"/>
          <p:cNvGrpSpPr>
            <a:grpSpLocks/>
          </p:cNvGrpSpPr>
          <p:nvPr/>
        </p:nvGrpSpPr>
        <p:grpSpPr bwMode="auto">
          <a:xfrm>
            <a:off x="3886200" y="4356100"/>
            <a:ext cx="685800" cy="609600"/>
            <a:chOff x="2160" y="2448"/>
            <a:chExt cx="432" cy="384"/>
          </a:xfrm>
        </p:grpSpPr>
        <p:grpSp>
          <p:nvGrpSpPr>
            <p:cNvPr id="11289" name="Group 95"/>
            <p:cNvGrpSpPr>
              <a:grpSpLocks/>
            </p:cNvGrpSpPr>
            <p:nvPr/>
          </p:nvGrpSpPr>
          <p:grpSpPr bwMode="auto">
            <a:xfrm>
              <a:off x="2160" y="2448"/>
              <a:ext cx="432" cy="384"/>
              <a:chOff x="2256" y="1536"/>
              <a:chExt cx="432" cy="384"/>
            </a:xfrm>
          </p:grpSpPr>
          <p:sp>
            <p:nvSpPr>
              <p:cNvPr id="13339" name="Line 96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4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0" name="Line 97"/>
              <p:cNvSpPr>
                <a:spLocks noChangeShapeType="1"/>
              </p:cNvSpPr>
              <p:nvPr/>
            </p:nvSpPr>
            <p:spPr bwMode="auto">
              <a:xfrm>
                <a:off x="2256" y="1910"/>
                <a:ext cx="4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1" name="Line 98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2" name="Line 99"/>
              <p:cNvSpPr>
                <a:spLocks noChangeShapeType="1"/>
              </p:cNvSpPr>
              <p:nvPr/>
            </p:nvSpPr>
            <p:spPr bwMode="auto">
              <a:xfrm>
                <a:off x="2676" y="1536"/>
                <a:ext cx="0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43" name="Line 100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432" cy="38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3338" name="Line 101"/>
            <p:cNvSpPr>
              <a:spLocks noChangeShapeType="1"/>
            </p:cNvSpPr>
            <p:nvPr/>
          </p:nvSpPr>
          <p:spPr bwMode="auto">
            <a:xfrm>
              <a:off x="2160" y="2448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86215" name="Line 103"/>
          <p:cNvSpPr>
            <a:spLocks noChangeShapeType="1"/>
          </p:cNvSpPr>
          <p:nvPr/>
        </p:nvSpPr>
        <p:spPr bwMode="auto">
          <a:xfrm>
            <a:off x="4572000" y="3822700"/>
            <a:ext cx="838200" cy="457200"/>
          </a:xfrm>
          <a:prstGeom prst="line">
            <a:avLst/>
          </a:prstGeom>
          <a:noFill/>
          <a:ln w="19050">
            <a:solidFill>
              <a:srgbClr val="81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6224" name="Group 112"/>
          <p:cNvGrpSpPr>
            <a:grpSpLocks/>
          </p:cNvGrpSpPr>
          <p:nvPr/>
        </p:nvGrpSpPr>
        <p:grpSpPr bwMode="auto">
          <a:xfrm>
            <a:off x="5105400" y="4356100"/>
            <a:ext cx="685800" cy="609600"/>
            <a:chOff x="3024" y="2496"/>
            <a:chExt cx="432" cy="384"/>
          </a:xfrm>
        </p:grpSpPr>
        <p:sp>
          <p:nvSpPr>
            <p:cNvPr id="13334" name="Line 107"/>
            <p:cNvSpPr>
              <a:spLocks noChangeShapeType="1"/>
            </p:cNvSpPr>
            <p:nvPr/>
          </p:nvSpPr>
          <p:spPr bwMode="auto">
            <a:xfrm>
              <a:off x="3024" y="2870"/>
              <a:ext cx="4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5" name="Line 109"/>
            <p:cNvSpPr>
              <a:spLocks noChangeShapeType="1"/>
            </p:cNvSpPr>
            <p:nvPr/>
          </p:nvSpPr>
          <p:spPr bwMode="auto">
            <a:xfrm>
              <a:off x="3444" y="2496"/>
              <a:ext cx="0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6" name="Line 110"/>
            <p:cNvSpPr>
              <a:spLocks noChangeShapeType="1"/>
            </p:cNvSpPr>
            <p:nvPr/>
          </p:nvSpPr>
          <p:spPr bwMode="auto">
            <a:xfrm flipH="1">
              <a:off x="3024" y="2496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aphicFrame>
        <p:nvGraphicFramePr>
          <p:cNvPr id="13331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315348"/>
              </p:ext>
            </p:extLst>
          </p:nvPr>
        </p:nvGraphicFramePr>
        <p:xfrm>
          <a:off x="1066800" y="5346700"/>
          <a:ext cx="40274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3" imgW="2209800" imgH="241300" progId="Equation.DSMT4">
                  <p:embed/>
                </p:oleObj>
              </mc:Choice>
              <mc:Fallback>
                <p:oleObj name="Equation" r:id="rId3" imgW="2209800" imgH="24130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46700"/>
                        <a:ext cx="4027488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2"/>
          <p:cNvSpPr txBox="1">
            <a:spLocks noChangeArrowheads="1"/>
          </p:cNvSpPr>
          <p:nvPr/>
        </p:nvSpPr>
        <p:spPr bwMode="auto">
          <a:xfrm>
            <a:off x="381000" y="5946775"/>
            <a:ext cx="83058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en-US"/>
              <a:t>递推计数法的计算复杂度是指数型的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3211513" y="4410075"/>
            <a:ext cx="53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8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8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8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8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8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4" grpId="0"/>
      <p:bldP spid="986186" grpId="0"/>
      <p:bldP spid="986204" grpId="0"/>
      <p:bldP spid="13332" grpId="0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6573898-45F5-4E60-AD76-A3FAC54A87B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7192" name="Text Box 56"/>
          <p:cNvSpPr txBox="1">
            <a:spLocks noChangeArrowheads="1"/>
          </p:cNvSpPr>
          <p:nvPr/>
        </p:nvSpPr>
        <p:spPr bwMode="auto">
          <a:xfrm>
            <a:off x="457200" y="1004888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理想子图计数法</a:t>
            </a:r>
          </a:p>
        </p:txBody>
      </p:sp>
      <p:sp>
        <p:nvSpPr>
          <p:cNvPr id="987193" name="Text Box 57"/>
          <p:cNvSpPr txBox="1">
            <a:spLocks noChangeArrowheads="1"/>
          </p:cNvSpPr>
          <p:nvPr/>
        </p:nvSpPr>
        <p:spPr bwMode="auto">
          <a:xfrm>
            <a:off x="457200" y="15144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2B51AA"/>
                </a:solidFill>
              </a:rPr>
              <a:t>(1) </a:t>
            </a:r>
            <a:r>
              <a:rPr lang="zh-CN" altLang="en-US" dirty="0">
                <a:solidFill>
                  <a:srgbClr val="2B51AA"/>
                </a:solidFill>
              </a:rPr>
              <a:t>预备知识</a:t>
            </a:r>
          </a:p>
        </p:txBody>
      </p:sp>
      <p:sp>
        <p:nvSpPr>
          <p:cNvPr id="987194" name="Text Box 58"/>
          <p:cNvSpPr txBox="1">
            <a:spLocks noChangeArrowheads="1"/>
          </p:cNvSpPr>
          <p:nvPr/>
        </p:nvSpPr>
        <p:spPr bwMode="auto">
          <a:xfrm>
            <a:off x="457200" y="1952625"/>
            <a:ext cx="81534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2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的生成子图</a:t>
            </a:r>
            <a:r>
              <a:rPr lang="en-US" altLang="zh-CN" dirty="0" smtClean="0"/>
              <a:t>.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每个分支均为完全图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FFFF00"/>
                </a:solidFill>
              </a:rPr>
              <a:t>理想子图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用</a:t>
            </a:r>
            <a:r>
              <a:rPr lang="en-US" altLang="zh-CN" dirty="0" err="1" smtClean="0">
                <a:solidFill>
                  <a:srgbClr val="FFFF00"/>
                </a:solidFill>
              </a:rPr>
              <a:t>N</a:t>
            </a:r>
            <a:r>
              <a:rPr lang="en-US" altLang="zh-CN" i="1" baseline="-25000" dirty="0" err="1" smtClean="0">
                <a:solidFill>
                  <a:srgbClr val="FFFF00"/>
                </a:solidFill>
              </a:rPr>
              <a:t>r</a:t>
            </a:r>
            <a:r>
              <a:rPr lang="en-US" altLang="zh-CN" dirty="0" smtClean="0">
                <a:solidFill>
                  <a:srgbClr val="FFFF00"/>
                </a:solidFill>
              </a:rPr>
              <a:t>(G)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的具有 </a:t>
            </a:r>
            <a:r>
              <a:rPr lang="en-US" altLang="zh-CN" i="1" dirty="0" smtClean="0"/>
              <a:t>r </a:t>
            </a:r>
            <a:r>
              <a:rPr lang="zh-CN" altLang="en-US" dirty="0" smtClean="0"/>
              <a:t>个分支的理想子图的个数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987195" name="Text Box 59"/>
          <p:cNvSpPr txBox="1">
            <a:spLocks noChangeArrowheads="1"/>
          </p:cNvSpPr>
          <p:nvPr/>
        </p:nvSpPr>
        <p:spPr bwMode="auto">
          <a:xfrm>
            <a:off x="457200" y="32908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2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(G), 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87202" name="Group 66"/>
          <p:cNvGrpSpPr>
            <a:grpSpLocks/>
          </p:cNvGrpSpPr>
          <p:nvPr/>
        </p:nvGrpSpPr>
        <p:grpSpPr bwMode="auto">
          <a:xfrm>
            <a:off x="3962400" y="4495800"/>
            <a:ext cx="1066800" cy="1436688"/>
            <a:chOff x="1344" y="2736"/>
            <a:chExt cx="672" cy="905"/>
          </a:xfrm>
        </p:grpSpPr>
        <p:sp>
          <p:nvSpPr>
            <p:cNvPr id="14344" name="Line 60"/>
            <p:cNvSpPr>
              <a:spLocks noChangeShapeType="1"/>
            </p:cNvSpPr>
            <p:nvPr/>
          </p:nvSpPr>
          <p:spPr bwMode="auto">
            <a:xfrm>
              <a:off x="1344" y="2736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45" name="Line 61"/>
            <p:cNvSpPr>
              <a:spLocks noChangeShapeType="1"/>
            </p:cNvSpPr>
            <p:nvPr/>
          </p:nvSpPr>
          <p:spPr bwMode="auto">
            <a:xfrm>
              <a:off x="1344" y="3024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46" name="Line 62"/>
            <p:cNvSpPr>
              <a:spLocks noChangeShapeType="1"/>
            </p:cNvSpPr>
            <p:nvPr/>
          </p:nvSpPr>
          <p:spPr bwMode="auto">
            <a:xfrm>
              <a:off x="1344" y="3024"/>
              <a:ext cx="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47" name="Line 63"/>
            <p:cNvSpPr>
              <a:spLocks noChangeShapeType="1"/>
            </p:cNvSpPr>
            <p:nvPr/>
          </p:nvSpPr>
          <p:spPr bwMode="auto">
            <a:xfrm>
              <a:off x="1344" y="3312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48" name="Line 64"/>
            <p:cNvSpPr>
              <a:spLocks noChangeShapeType="1"/>
            </p:cNvSpPr>
            <p:nvPr/>
          </p:nvSpPr>
          <p:spPr bwMode="auto">
            <a:xfrm>
              <a:off x="1344" y="3024"/>
              <a:ext cx="672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49" name="Text Box 65"/>
            <p:cNvSpPr txBox="1">
              <a:spLocks noChangeArrowheads="1"/>
            </p:cNvSpPr>
            <p:nvPr/>
          </p:nvSpPr>
          <p:spPr bwMode="auto">
            <a:xfrm>
              <a:off x="1584" y="3408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92" grpId="0"/>
      <p:bldP spid="987193" grpId="0"/>
      <p:bldP spid="987194" grpId="0" animBg="1"/>
      <p:bldP spid="987195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20651</TotalTime>
  <Words>2088</Words>
  <Application>Microsoft Office PowerPoint</Application>
  <PresentationFormat>全屏显示(4:3)</PresentationFormat>
  <Paragraphs>185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华文行楷</vt:lpstr>
      <vt:lpstr>华文楷体</vt:lpstr>
      <vt:lpstr>华文新魏</vt:lpstr>
      <vt:lpstr>宋体</vt:lpstr>
      <vt:lpstr>Arial</vt:lpstr>
      <vt:lpstr>Cambria Math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1728</cp:revision>
  <dcterms:created xsi:type="dcterms:W3CDTF">1601-01-01T00:00:00Z</dcterms:created>
  <dcterms:modified xsi:type="dcterms:W3CDTF">2021-12-02T14:24:31Z</dcterms:modified>
</cp:coreProperties>
</file>