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632" r:id="rId2"/>
    <p:sldId id="766" r:id="rId3"/>
    <p:sldId id="702" r:id="rId4"/>
    <p:sldId id="767" r:id="rId5"/>
    <p:sldId id="768" r:id="rId6"/>
    <p:sldId id="769" r:id="rId7"/>
    <p:sldId id="770" r:id="rId8"/>
    <p:sldId id="772" r:id="rId9"/>
    <p:sldId id="773" r:id="rId10"/>
    <p:sldId id="774" r:id="rId11"/>
    <p:sldId id="775" r:id="rId12"/>
    <p:sldId id="776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7" r:id="rId22"/>
    <p:sldId id="790" r:id="rId23"/>
    <p:sldId id="791" r:id="rId24"/>
    <p:sldId id="739" r:id="rId25"/>
    <p:sldId id="631" r:id="rId2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26"/>
    <a:srgbClr val="1C3146"/>
    <a:srgbClr val="10203A"/>
    <a:srgbClr val="2B51AA"/>
    <a:srgbClr val="BEDDF1"/>
    <a:srgbClr val="698CC9"/>
    <a:srgbClr val="810080"/>
    <a:srgbClr val="406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7407" autoAdjust="0"/>
  </p:normalViewPr>
  <p:slideViewPr>
    <p:cSldViewPr>
      <p:cViewPr varScale="1">
        <p:scale>
          <a:sx n="91" d="100"/>
          <a:sy n="91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BC5FBE8-7DAF-4D05-BC34-7C73101BD9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4570004-5C1D-45C6-8C39-7222782DD5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E79A5-86B4-48A7-A0C3-BC374B96DE3F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3B8B9-F5DD-4D47-BCC8-C1FCE15715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4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D2A20-3AFE-4A3F-A77A-96DC6A0E7477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F7B6F-5524-446D-BA89-2F45CB0E62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2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9901F-86B3-4E5E-AAA8-0B6706DBEC26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46601-CD0B-4206-A981-30DFBBFF9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1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4A68F-1BD3-43C3-92A4-76308ABF679C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70DFC-66BF-4E46-B504-36BD8A28C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5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E7A3-400F-4D63-A1B8-4AF38C6D0D35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2DD74-725F-49D7-AAC5-C6C389FA66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37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90C4C-6DAC-4361-A3F8-C0E2FCE4F447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7573C-8FF3-4120-96C7-EE93AEF7C1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7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6AFA-6AE2-458E-B2BD-0E33DD2282B9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37245-67C7-45FB-BB8F-792F122B6E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59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B8C43-8DF7-4E90-B75A-41E530F62499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EE1EA-4767-4DE2-BD93-55FEFA3EB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9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EE006-D528-40B5-8707-3304386A757E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16FA-12EC-4497-8653-EFC460462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0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B2CC-3C90-4FB0-9B19-7207B2177114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7DFF7-8F92-4F35-8D19-B9371D3869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4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967C-1F3B-4A38-A902-203FA16569A0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F252D-569C-4B41-A0D9-179F3A104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49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4D0B0C62-E5F8-448A-AC1B-C83FDFE4EABF}" type="datetime1">
              <a:rPr lang="zh-CN" altLang="en-US"/>
              <a:pPr>
                <a:defRPr/>
              </a:pPr>
              <a:t>2021/5/10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441D2163-4F7A-4AD8-9926-1E7644E147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D8D5C93-C31F-4F55-90B2-44901F9FA65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" y="22939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1015811" name="Text Box 3"/>
          <p:cNvSpPr txBox="1">
            <a:spLocks noChangeArrowheads="1"/>
          </p:cNvSpPr>
          <p:nvPr/>
        </p:nvSpPr>
        <p:spPr bwMode="auto">
          <a:xfrm>
            <a:off x="457200" y="1666875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2B51AA"/>
                </a:solidFill>
              </a:rPr>
              <a:t>1</a:t>
            </a:r>
            <a:r>
              <a:rPr lang="zh-CN" altLang="en-US" sz="2800" dirty="0">
                <a:solidFill>
                  <a:srgbClr val="2B51AA"/>
                </a:solidFill>
              </a:rPr>
              <a:t>    相关概念</a:t>
            </a:r>
          </a:p>
        </p:txBody>
      </p:sp>
      <p:sp>
        <p:nvSpPr>
          <p:cNvPr id="1015854" name="Text Box 46"/>
          <p:cNvSpPr txBox="1">
            <a:spLocks noChangeArrowheads="1"/>
          </p:cNvSpPr>
          <p:nvPr/>
        </p:nvSpPr>
        <p:spPr bwMode="auto">
          <a:xfrm>
            <a:off x="457200" y="104298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有向图的连通性</a:t>
            </a:r>
          </a:p>
        </p:txBody>
      </p:sp>
      <p:sp>
        <p:nvSpPr>
          <p:cNvPr id="1015855" name="Text Box 47"/>
          <p:cNvSpPr txBox="1">
            <a:spLocks noChangeArrowheads="1"/>
          </p:cNvSpPr>
          <p:nvPr/>
        </p:nvSpPr>
        <p:spPr bwMode="auto">
          <a:xfrm>
            <a:off x="457200" y="218598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有向途径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闭途径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闭迹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015856" name="Text Box 48"/>
          <p:cNvSpPr txBox="1">
            <a:spLocks noChangeArrowheads="1"/>
          </p:cNvSpPr>
          <p:nvPr/>
        </p:nvSpPr>
        <p:spPr bwMode="auto">
          <a:xfrm>
            <a:off x="457200" y="267176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上面概念与无向图中相关概念类似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1015857" name="Text Box 49"/>
          <p:cNvSpPr txBox="1">
            <a:spLocks noChangeArrowheads="1"/>
          </p:cNvSpPr>
          <p:nvPr/>
        </p:nvSpPr>
        <p:spPr bwMode="auto">
          <a:xfrm>
            <a:off x="454025" y="31289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有向图中顶点间的连通性</a:t>
            </a:r>
            <a:endParaRPr lang="en-US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5858" name="Text Box 50"/>
          <p:cNvSpPr txBox="1">
            <a:spLocks noChangeArrowheads="1"/>
          </p:cNvSpPr>
          <p:nvPr/>
        </p:nvSpPr>
        <p:spPr bwMode="auto">
          <a:xfrm>
            <a:off x="454025" y="3662363"/>
            <a:ext cx="8080375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8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D=(V, E)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, u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中两个顶点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015859" name="Text Box 51"/>
          <p:cNvSpPr txBox="1">
            <a:spLocks noChangeArrowheads="1"/>
          </p:cNvSpPr>
          <p:nvPr/>
        </p:nvSpPr>
        <p:spPr bwMode="auto">
          <a:xfrm>
            <a:off x="454025" y="4152900"/>
            <a:ext cx="8080375" cy="4603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1)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中存在一条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路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可达</a:t>
            </a:r>
            <a:r>
              <a:rPr lang="en-US" altLang="zh-CN" sz="2400" dirty="0" smtClean="0"/>
              <a:t>v, </a:t>
            </a:r>
            <a:r>
              <a:rPr lang="zh-CN" altLang="en-US" sz="2400" dirty="0" smtClean="0"/>
              <a:t>记为</a:t>
            </a:r>
            <a:r>
              <a:rPr lang="en-US" altLang="zh-CN" sz="2400" dirty="0" err="1" smtClean="0"/>
              <a:t>u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→v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规定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u</a:t>
            </a:r>
            <a:r>
              <a:rPr lang="en-US" altLang="zh-CN" sz="2400" dirty="0" err="1" smtClean="0"/>
              <a:t>→u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015860" name="Text Box 52"/>
          <p:cNvSpPr txBox="1">
            <a:spLocks noChangeArrowheads="1"/>
          </p:cNvSpPr>
          <p:nvPr/>
        </p:nvSpPr>
        <p:spPr bwMode="auto">
          <a:xfrm>
            <a:off x="454025" y="4638675"/>
            <a:ext cx="8080375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2)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中存在一条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路或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v,u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路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FF00"/>
                </a:solidFill>
              </a:rPr>
              <a:t>单向连通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4025" y="5126038"/>
            <a:ext cx="8080375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3)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中存在一条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路和一条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v,u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路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FF00"/>
                </a:solidFill>
              </a:rPr>
              <a:t>双向连通的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FFFF00"/>
                </a:solidFill>
              </a:rPr>
              <a:t>强连通的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strongly connected</a:t>
            </a:r>
            <a:r>
              <a:rPr lang="en-US" altLang="zh-CN" sz="2400" dirty="0" smtClean="0"/>
              <a:t>).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1" grpId="0"/>
      <p:bldP spid="1015854" grpId="0"/>
      <p:bldP spid="1015855" grpId="0"/>
      <p:bldP spid="1015856" grpId="0"/>
      <p:bldP spid="1015857" grpId="0"/>
      <p:bldP spid="1015858" grpId="0" animBg="1"/>
      <p:bldP spid="1015859" grpId="0" animBg="1"/>
      <p:bldP spid="101586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2E4A101-4013-4732-894A-95A348FD4CDC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6852" name="Group 20"/>
          <p:cNvGrpSpPr>
            <a:grpSpLocks/>
          </p:cNvGrpSpPr>
          <p:nvPr/>
        </p:nvGrpSpPr>
        <p:grpSpPr bwMode="auto">
          <a:xfrm>
            <a:off x="5943600" y="3542358"/>
            <a:ext cx="990600" cy="1295400"/>
            <a:chOff x="864" y="1104"/>
            <a:chExt cx="624" cy="816"/>
          </a:xfrm>
        </p:grpSpPr>
        <p:sp>
          <p:nvSpPr>
            <p:cNvPr id="16414" name="Line 11"/>
            <p:cNvSpPr>
              <a:spLocks noChangeShapeType="1"/>
            </p:cNvSpPr>
            <p:nvPr/>
          </p:nvSpPr>
          <p:spPr bwMode="auto">
            <a:xfrm>
              <a:off x="864" y="110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5" name="Line 12"/>
            <p:cNvSpPr>
              <a:spLocks noChangeShapeType="1"/>
            </p:cNvSpPr>
            <p:nvPr/>
          </p:nvSpPr>
          <p:spPr bwMode="auto">
            <a:xfrm>
              <a:off x="864" y="1104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6" name="Line 13"/>
            <p:cNvSpPr>
              <a:spLocks noChangeShapeType="1"/>
            </p:cNvSpPr>
            <p:nvPr/>
          </p:nvSpPr>
          <p:spPr bwMode="auto">
            <a:xfrm>
              <a:off x="1488" y="1104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7" name="Line 14"/>
            <p:cNvSpPr>
              <a:spLocks noChangeShapeType="1"/>
            </p:cNvSpPr>
            <p:nvPr/>
          </p:nvSpPr>
          <p:spPr bwMode="auto">
            <a:xfrm flipV="1">
              <a:off x="864" y="1632"/>
              <a:ext cx="624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>
              <a:off x="1056" y="1104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9" name="Line 16"/>
            <p:cNvSpPr>
              <a:spLocks noChangeShapeType="1"/>
            </p:cNvSpPr>
            <p:nvPr/>
          </p:nvSpPr>
          <p:spPr bwMode="auto">
            <a:xfrm>
              <a:off x="1488" y="1248"/>
              <a:ext cx="0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20" name="Line 17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4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21" name="Line 18"/>
            <p:cNvSpPr>
              <a:spLocks noChangeShapeType="1"/>
            </p:cNvSpPr>
            <p:nvPr/>
          </p:nvSpPr>
          <p:spPr bwMode="auto">
            <a:xfrm flipV="1">
              <a:off x="864" y="1344"/>
              <a:ext cx="0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22" name="Text Box 19"/>
            <p:cNvSpPr txBox="1">
              <a:spLocks noChangeArrowheads="1"/>
            </p:cNvSpPr>
            <p:nvPr/>
          </p:nvSpPr>
          <p:spPr bwMode="auto">
            <a:xfrm>
              <a:off x="1046" y="1687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016874" name="Group 42"/>
          <p:cNvGrpSpPr>
            <a:grpSpLocks/>
          </p:cNvGrpSpPr>
          <p:nvPr/>
        </p:nvGrpSpPr>
        <p:grpSpPr bwMode="auto">
          <a:xfrm>
            <a:off x="3688556" y="3539332"/>
            <a:ext cx="990600" cy="1311275"/>
            <a:chOff x="1968" y="1104"/>
            <a:chExt cx="624" cy="826"/>
          </a:xfrm>
        </p:grpSpPr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1968" y="110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1968" y="1104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2592" y="1104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 flipV="1">
              <a:off x="1968" y="1632"/>
              <a:ext cx="624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2160" y="1104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2592" y="1248"/>
              <a:ext cx="0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1" name="Line 29"/>
            <p:cNvSpPr>
              <a:spLocks noChangeShapeType="1"/>
            </p:cNvSpPr>
            <p:nvPr/>
          </p:nvSpPr>
          <p:spPr bwMode="auto">
            <a:xfrm flipV="1">
              <a:off x="1968" y="1344"/>
              <a:ext cx="0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2" name="Text Box 30"/>
            <p:cNvSpPr txBox="1">
              <a:spLocks noChangeArrowheads="1"/>
            </p:cNvSpPr>
            <p:nvPr/>
          </p:nvSpPr>
          <p:spPr bwMode="auto">
            <a:xfrm>
              <a:off x="2131" y="1697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6413" name="Line 41"/>
            <p:cNvSpPr>
              <a:spLocks noChangeShapeType="1"/>
            </p:cNvSpPr>
            <p:nvPr/>
          </p:nvSpPr>
          <p:spPr bwMode="auto">
            <a:xfrm flipV="1">
              <a:off x="2160" y="1632"/>
              <a:ext cx="288" cy="4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16877" name="Group 45"/>
          <p:cNvGrpSpPr>
            <a:grpSpLocks/>
          </p:cNvGrpSpPr>
          <p:nvPr/>
        </p:nvGrpSpPr>
        <p:grpSpPr bwMode="auto">
          <a:xfrm>
            <a:off x="1456134" y="3539332"/>
            <a:ext cx="990600" cy="1293813"/>
            <a:chOff x="3168" y="1056"/>
            <a:chExt cx="624" cy="815"/>
          </a:xfrm>
        </p:grpSpPr>
        <p:sp>
          <p:nvSpPr>
            <p:cNvPr id="16396" name="Line 32"/>
            <p:cNvSpPr>
              <a:spLocks noChangeShapeType="1"/>
            </p:cNvSpPr>
            <p:nvPr/>
          </p:nvSpPr>
          <p:spPr bwMode="auto">
            <a:xfrm>
              <a:off x="3168" y="1056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7" name="Line 33"/>
            <p:cNvSpPr>
              <a:spLocks noChangeShapeType="1"/>
            </p:cNvSpPr>
            <p:nvPr/>
          </p:nvSpPr>
          <p:spPr bwMode="auto">
            <a:xfrm>
              <a:off x="3168" y="1056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>
              <a:off x="3792" y="1056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9" name="Line 35"/>
            <p:cNvSpPr>
              <a:spLocks noChangeShapeType="1"/>
            </p:cNvSpPr>
            <p:nvPr/>
          </p:nvSpPr>
          <p:spPr bwMode="auto">
            <a:xfrm flipV="1">
              <a:off x="3168" y="1584"/>
              <a:ext cx="624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0" name="Line 37"/>
            <p:cNvSpPr>
              <a:spLocks noChangeShapeType="1"/>
            </p:cNvSpPr>
            <p:nvPr/>
          </p:nvSpPr>
          <p:spPr bwMode="auto">
            <a:xfrm>
              <a:off x="3792" y="1200"/>
              <a:ext cx="0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1" name="Line 39"/>
            <p:cNvSpPr>
              <a:spLocks noChangeShapeType="1"/>
            </p:cNvSpPr>
            <p:nvPr/>
          </p:nvSpPr>
          <p:spPr bwMode="auto">
            <a:xfrm flipV="1">
              <a:off x="3168" y="1296"/>
              <a:ext cx="0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2" name="Text Box 40"/>
            <p:cNvSpPr txBox="1">
              <a:spLocks noChangeArrowheads="1"/>
            </p:cNvSpPr>
            <p:nvPr/>
          </p:nvSpPr>
          <p:spPr bwMode="auto">
            <a:xfrm>
              <a:off x="3337" y="1638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403" name="Line 43"/>
            <p:cNvSpPr>
              <a:spLocks noChangeShapeType="1"/>
            </p:cNvSpPr>
            <p:nvPr/>
          </p:nvSpPr>
          <p:spPr bwMode="auto">
            <a:xfrm flipH="1">
              <a:off x="3312" y="1056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4" name="Line 44"/>
            <p:cNvSpPr>
              <a:spLocks noChangeShapeType="1"/>
            </p:cNvSpPr>
            <p:nvPr/>
          </p:nvSpPr>
          <p:spPr bwMode="auto">
            <a:xfrm flipV="1">
              <a:off x="3360" y="1584"/>
              <a:ext cx="288" cy="48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16878" name="Text Box 46"/>
          <p:cNvSpPr txBox="1">
            <a:spLocks noChangeArrowheads="1"/>
          </p:cNvSpPr>
          <p:nvPr/>
        </p:nvSpPr>
        <p:spPr bwMode="auto">
          <a:xfrm>
            <a:off x="342900" y="863600"/>
            <a:ext cx="82677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8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D=(V,E)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016879" name="Text Box 47"/>
          <p:cNvSpPr txBox="1">
            <a:spLocks noChangeArrowheads="1"/>
          </p:cNvSpPr>
          <p:nvPr/>
        </p:nvSpPr>
        <p:spPr bwMode="auto">
          <a:xfrm>
            <a:off x="342900" y="1285875"/>
            <a:ext cx="82677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1)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的基础图是连通的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FF00"/>
                </a:solidFill>
              </a:rPr>
              <a:t>弱连通图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weakly connected</a:t>
            </a:r>
            <a:r>
              <a:rPr lang="en-US" altLang="zh-CN" sz="2400" dirty="0" smtClean="0"/>
              <a:t>); </a:t>
            </a:r>
            <a:endParaRPr lang="zh-CN" altLang="en-US" sz="2400" dirty="0" smtClean="0"/>
          </a:p>
        </p:txBody>
      </p:sp>
      <p:sp>
        <p:nvSpPr>
          <p:cNvPr id="1016880" name="Text Box 48"/>
          <p:cNvSpPr txBox="1">
            <a:spLocks noChangeArrowheads="1"/>
          </p:cNvSpPr>
          <p:nvPr/>
        </p:nvSpPr>
        <p:spPr bwMode="auto">
          <a:xfrm>
            <a:off x="342900" y="1735138"/>
            <a:ext cx="8267700" cy="83099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2)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的中任意两点是单向连通的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FF00"/>
                </a:solidFill>
              </a:rPr>
              <a:t>单向连通图</a:t>
            </a:r>
            <a:r>
              <a:rPr lang="en-US" altLang="zh-CN" sz="2400" dirty="0"/>
              <a:t>(</a:t>
            </a:r>
            <a:r>
              <a:rPr lang="en-US" altLang="zh-CN" sz="2400" b="0" dirty="0" smtClean="0"/>
              <a:t>unilaterally </a:t>
            </a:r>
            <a:r>
              <a:rPr lang="en-US" altLang="zh-CN" sz="2400" b="0" dirty="0"/>
              <a:t>connected</a:t>
            </a:r>
            <a:r>
              <a:rPr lang="en-US" altLang="zh-CN" sz="2400" dirty="0" smtClean="0"/>
              <a:t>); </a:t>
            </a:r>
            <a:endParaRPr lang="zh-CN" altLang="en-US" sz="2400" dirty="0"/>
          </a:p>
        </p:txBody>
      </p:sp>
      <p:sp>
        <p:nvSpPr>
          <p:cNvPr id="1016881" name="Text Box 49"/>
          <p:cNvSpPr txBox="1">
            <a:spLocks noChangeArrowheads="1"/>
          </p:cNvSpPr>
          <p:nvPr/>
        </p:nvSpPr>
        <p:spPr bwMode="auto">
          <a:xfrm>
            <a:off x="345527" y="2566987"/>
            <a:ext cx="82677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3)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的中任意两点是双向连通的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FF00"/>
                </a:solidFill>
              </a:rPr>
              <a:t>强连通图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strongly connected</a:t>
            </a:r>
            <a:r>
              <a:rPr lang="en-US" altLang="zh-CN" sz="2400" dirty="0" smtClean="0"/>
              <a:t>).</a:t>
            </a:r>
            <a:endParaRPr lang="zh-CN" altLang="en-US" sz="2400" dirty="0" smtClean="0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42900" y="4859338"/>
            <a:ext cx="8267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在上面三图中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D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仅为弱连通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D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是单向连通的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是强连通的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42900" y="5692775"/>
            <a:ext cx="82677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</a:rPr>
              <a:t>1</a:t>
            </a:r>
            <a:r>
              <a:rPr lang="zh-CN" altLang="en-US" sz="2400" dirty="0">
                <a:solidFill>
                  <a:srgbClr val="FF6626"/>
                </a:solidFill>
              </a:rPr>
              <a:t> </a:t>
            </a:r>
            <a:r>
              <a:rPr lang="zh-CN" altLang="en-US" sz="2400" dirty="0" smtClean="0"/>
              <a:t>有向图</a:t>
            </a:r>
            <a:r>
              <a:rPr lang="en-US" altLang="zh-CN" sz="2400" dirty="0" smtClean="0"/>
              <a:t>D=(V, E)</a:t>
            </a:r>
            <a:r>
              <a:rPr lang="zh-CN" altLang="en-US" sz="2400" dirty="0" smtClean="0"/>
              <a:t>是强连通的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当且仅当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中存在包含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中所有顶点的回路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78" grpId="0" animBg="1"/>
      <p:bldP spid="1016879" grpId="0" animBg="1"/>
      <p:bldP spid="1016880" grpId="0" animBg="1"/>
      <p:bldP spid="1016881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AF6AFBA-48B3-47A7-BB1B-F6EF389BCC2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7897" name="Text Box 41"/>
          <p:cNvSpPr txBox="1">
            <a:spLocks noChangeArrowheads="1"/>
          </p:cNvSpPr>
          <p:nvPr/>
        </p:nvSpPr>
        <p:spPr bwMode="auto">
          <a:xfrm>
            <a:off x="461963" y="914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“必要性”</a:t>
            </a:r>
          </a:p>
        </p:txBody>
      </p:sp>
      <p:sp>
        <p:nvSpPr>
          <p:cNvPr id="1017898" name="Text Box 42"/>
          <p:cNvSpPr txBox="1">
            <a:spLocks noChangeArrowheads="1"/>
          </p:cNvSpPr>
          <p:nvPr/>
        </p:nvSpPr>
        <p:spPr bwMode="auto">
          <a:xfrm>
            <a:off x="461963" y="1273175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V(D)={v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,…,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是强连通图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对任意两点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同时也存在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所以存在如下闭途径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→…→v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这是一条包含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的所有顶点的回路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1963" y="247332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“充分性”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1963" y="2873375"/>
            <a:ext cx="8153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不失一般性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C=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→…→v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是包含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的所有顶点的一条回路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的任意两点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(j) 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可得到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的途径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→… →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另一方面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又可得到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的途径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j+1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→…v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i-1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→v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中任意两点是强连通的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是强连通图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61963" y="47148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2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说明下图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是强连通图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641475" y="5172075"/>
            <a:ext cx="2682875" cy="1624013"/>
            <a:chOff x="1296" y="2112"/>
            <a:chExt cx="1690" cy="1023"/>
          </a:xfrm>
        </p:grpSpPr>
        <p:grpSp>
          <p:nvGrpSpPr>
            <p:cNvPr id="15370" name="Group 32"/>
            <p:cNvGrpSpPr>
              <a:grpSpLocks/>
            </p:cNvGrpSpPr>
            <p:nvPr/>
          </p:nvGrpSpPr>
          <p:grpSpPr bwMode="auto">
            <a:xfrm>
              <a:off x="1296" y="2112"/>
              <a:ext cx="1690" cy="1023"/>
              <a:chOff x="1296" y="2256"/>
              <a:chExt cx="1690" cy="1023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36" y="2400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536" y="2400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2208" y="2688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240" cy="38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1776" y="2400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1296" y="225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310" y="290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112" y="297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2256" y="225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2688" y="26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1768" y="2537"/>
                <a:ext cx="28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778" y="304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V="1">
                <a:off x="1632" y="2736"/>
                <a:ext cx="96" cy="14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flipV="1">
                <a:off x="1872" y="2496"/>
                <a:ext cx="144" cy="4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flipV="1">
                <a:off x="2304" y="2784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 flipH="1" flipV="1">
                <a:off x="2400" y="2496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H="1">
                <a:off x="1776" y="240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H="1">
              <a:off x="1824" y="2832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495800" y="5441950"/>
            <a:ext cx="3810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是含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所有顶点的一条回路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97" grpId="0"/>
      <p:bldP spid="1017898" grpId="0"/>
      <p:bldP spid="8" grpId="0"/>
      <p:bldP spid="9" grpId="0"/>
      <p:bldP spid="1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F6EB7D6-D0DF-4340-A9F7-ADF4A42E53F2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9934" name="Text Box 30"/>
          <p:cNvSpPr txBox="1">
            <a:spLocks noChangeArrowheads="1"/>
          </p:cNvSpPr>
          <p:nvPr/>
        </p:nvSpPr>
        <p:spPr bwMode="auto">
          <a:xfrm>
            <a:off x="282575" y="2701925"/>
            <a:ext cx="8328025" cy="457200"/>
          </a:xfrm>
          <a:prstGeom prst="rect">
            <a:avLst/>
          </a:prstGeom>
          <a:solidFill>
            <a:srgbClr val="BEDDF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3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求下图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的强连通分支、单向连通分支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9935" name="Text Box 31"/>
          <p:cNvSpPr txBox="1">
            <a:spLocks noChangeArrowheads="1"/>
          </p:cNvSpPr>
          <p:nvPr/>
        </p:nvSpPr>
        <p:spPr bwMode="auto">
          <a:xfrm>
            <a:off x="282575" y="936625"/>
            <a:ext cx="8328025" cy="1570038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9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D’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/>
              <a:t>有向图</a:t>
            </a:r>
            <a:r>
              <a:rPr lang="en-US" altLang="zh-CN" sz="2400" dirty="0" smtClean="0"/>
              <a:t>D=(V,  E)</a:t>
            </a:r>
            <a:r>
              <a:rPr lang="zh-CN" altLang="en-US" sz="2400" dirty="0" smtClean="0"/>
              <a:t>的一个子图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FFFF00"/>
                </a:solidFill>
              </a:rPr>
              <a:t>D’</a:t>
            </a:r>
            <a:r>
              <a:rPr lang="zh-CN" altLang="en-US" sz="2400" dirty="0" smtClean="0">
                <a:solidFill>
                  <a:srgbClr val="FFFF00"/>
                </a:solidFill>
              </a:rPr>
              <a:t>是强连通的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单向连通的、弱连通的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FF00"/>
                </a:solidFill>
              </a:rPr>
              <a:t>不存在真包含</a:t>
            </a:r>
            <a:r>
              <a:rPr lang="en-US" altLang="zh-CN" sz="2400" dirty="0" smtClean="0">
                <a:solidFill>
                  <a:srgbClr val="FFFF00"/>
                </a:solidFill>
              </a:rPr>
              <a:t>D’</a:t>
            </a:r>
            <a:r>
              <a:rPr lang="zh-CN" altLang="en-US" sz="2400" dirty="0" smtClean="0">
                <a:solidFill>
                  <a:srgbClr val="FFFF00"/>
                </a:solidFill>
              </a:rPr>
              <a:t>的子图是强连通的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单向连通的、弱连通的</a:t>
            </a:r>
            <a:r>
              <a:rPr lang="en-US" altLang="zh-CN" sz="2400" dirty="0" smtClean="0"/>
              <a:t>),  </a:t>
            </a:r>
            <a:r>
              <a:rPr lang="zh-CN" altLang="en-US" sz="2400" dirty="0" smtClean="0"/>
              <a:t>则称</a:t>
            </a:r>
            <a:r>
              <a:rPr lang="en-US" altLang="zh-CN" sz="2400" dirty="0" smtClean="0"/>
              <a:t>D’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强连通分支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单向连通分支、弱连通分支</a:t>
            </a:r>
            <a:r>
              <a:rPr lang="en-US" altLang="zh-CN" sz="2400" dirty="0" smtClean="0"/>
              <a:t>). </a:t>
            </a:r>
            <a:endParaRPr lang="zh-CN" altLang="en-US" sz="2400" dirty="0" smtClean="0"/>
          </a:p>
        </p:txBody>
      </p:sp>
      <p:grpSp>
        <p:nvGrpSpPr>
          <p:cNvPr id="1020009" name="Group 105"/>
          <p:cNvGrpSpPr>
            <a:grpSpLocks/>
          </p:cNvGrpSpPr>
          <p:nvPr/>
        </p:nvGrpSpPr>
        <p:grpSpPr bwMode="auto">
          <a:xfrm>
            <a:off x="1981200" y="3733800"/>
            <a:ext cx="3368675" cy="2198688"/>
            <a:chOff x="3216" y="192"/>
            <a:chExt cx="2122" cy="1385"/>
          </a:xfrm>
        </p:grpSpPr>
        <p:grpSp>
          <p:nvGrpSpPr>
            <p:cNvPr id="16390" name="Group 106"/>
            <p:cNvGrpSpPr>
              <a:grpSpLocks/>
            </p:cNvGrpSpPr>
            <p:nvPr/>
          </p:nvGrpSpPr>
          <p:grpSpPr bwMode="auto">
            <a:xfrm>
              <a:off x="3216" y="192"/>
              <a:ext cx="2122" cy="1385"/>
              <a:chOff x="3408" y="192"/>
              <a:chExt cx="2122" cy="1385"/>
            </a:xfrm>
          </p:grpSpPr>
          <p:grpSp>
            <p:nvGrpSpPr>
              <p:cNvPr id="16392" name="Group 107"/>
              <p:cNvGrpSpPr>
                <a:grpSpLocks/>
              </p:cNvGrpSpPr>
              <p:nvPr/>
            </p:nvGrpSpPr>
            <p:grpSpPr bwMode="auto">
              <a:xfrm>
                <a:off x="3408" y="192"/>
                <a:ext cx="2122" cy="1385"/>
                <a:chOff x="624" y="1776"/>
                <a:chExt cx="2122" cy="1385"/>
              </a:xfrm>
            </p:grpSpPr>
            <p:sp>
              <p:nvSpPr>
                <p:cNvPr id="19466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864" y="2016"/>
                  <a:ext cx="240" cy="38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67" name="Line 109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68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2016"/>
                  <a:ext cx="48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69" name="Line 111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0" name="Line 112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1" name="Line 113"/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2" name="Line 114"/>
                <p:cNvSpPr>
                  <a:spLocks noChangeShapeType="1"/>
                </p:cNvSpPr>
                <p:nvPr/>
              </p:nvSpPr>
              <p:spPr bwMode="auto">
                <a:xfrm>
                  <a:off x="1536" y="26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3" name="Line 11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4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52" y="2016"/>
                  <a:ext cx="384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5" name="Freeform 117"/>
                <p:cNvSpPr>
                  <a:spLocks/>
                </p:cNvSpPr>
                <p:nvPr/>
              </p:nvSpPr>
              <p:spPr bwMode="auto">
                <a:xfrm>
                  <a:off x="1824" y="2016"/>
                  <a:ext cx="192" cy="672"/>
                </a:xfrm>
                <a:custGeom>
                  <a:avLst/>
                  <a:gdLst>
                    <a:gd name="T0" fmla="*/ 192 w 192"/>
                    <a:gd name="T1" fmla="*/ 0 h 672"/>
                    <a:gd name="T2" fmla="*/ 48 w 192"/>
                    <a:gd name="T3" fmla="*/ 144 h 672"/>
                    <a:gd name="T4" fmla="*/ 0 w 192"/>
                    <a:gd name="T5" fmla="*/ 288 h 672"/>
                    <a:gd name="T6" fmla="*/ 48 w 192"/>
                    <a:gd name="T7" fmla="*/ 576 h 672"/>
                    <a:gd name="T8" fmla="*/ 192 w 192"/>
                    <a:gd name="T9" fmla="*/ 672 h 6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672">
                      <a:moveTo>
                        <a:pt x="192" y="0"/>
                      </a:moveTo>
                      <a:cubicBezTo>
                        <a:pt x="136" y="48"/>
                        <a:pt x="80" y="96"/>
                        <a:pt x="48" y="144"/>
                      </a:cubicBezTo>
                      <a:cubicBezTo>
                        <a:pt x="16" y="192"/>
                        <a:pt x="0" y="216"/>
                        <a:pt x="0" y="288"/>
                      </a:cubicBezTo>
                      <a:cubicBezTo>
                        <a:pt x="0" y="360"/>
                        <a:pt x="16" y="512"/>
                        <a:pt x="48" y="576"/>
                      </a:cubicBezTo>
                      <a:cubicBezTo>
                        <a:pt x="80" y="640"/>
                        <a:pt x="168" y="656"/>
                        <a:pt x="192" y="67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6" name="Freeform 118"/>
                <p:cNvSpPr>
                  <a:spLocks/>
                </p:cNvSpPr>
                <p:nvPr/>
              </p:nvSpPr>
              <p:spPr bwMode="auto">
                <a:xfrm>
                  <a:off x="2016" y="2016"/>
                  <a:ext cx="216" cy="672"/>
                </a:xfrm>
                <a:custGeom>
                  <a:avLst/>
                  <a:gdLst>
                    <a:gd name="T0" fmla="*/ 0 w 216"/>
                    <a:gd name="T1" fmla="*/ 0 h 672"/>
                    <a:gd name="T2" fmla="*/ 144 w 216"/>
                    <a:gd name="T3" fmla="*/ 144 h 672"/>
                    <a:gd name="T4" fmla="*/ 192 w 216"/>
                    <a:gd name="T5" fmla="*/ 336 h 672"/>
                    <a:gd name="T6" fmla="*/ 0 w 216"/>
                    <a:gd name="T7" fmla="*/ 672 h 6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" h="672">
                      <a:moveTo>
                        <a:pt x="0" y="0"/>
                      </a:moveTo>
                      <a:cubicBezTo>
                        <a:pt x="56" y="44"/>
                        <a:pt x="112" y="88"/>
                        <a:pt x="144" y="144"/>
                      </a:cubicBezTo>
                      <a:cubicBezTo>
                        <a:pt x="176" y="200"/>
                        <a:pt x="216" y="248"/>
                        <a:pt x="192" y="336"/>
                      </a:cubicBezTo>
                      <a:cubicBezTo>
                        <a:pt x="168" y="424"/>
                        <a:pt x="32" y="616"/>
                        <a:pt x="0" y="67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7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2016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8" name="Line 120"/>
                <p:cNvSpPr>
                  <a:spLocks noChangeShapeType="1"/>
                </p:cNvSpPr>
                <p:nvPr/>
              </p:nvSpPr>
              <p:spPr bwMode="auto">
                <a:xfrm>
                  <a:off x="2592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7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96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1948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624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948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4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948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96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948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1948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92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948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440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1948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920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1948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008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9</a:t>
                  </a:r>
                </a:p>
              </p:txBody>
            </p:sp>
            <p:sp>
              <p:nvSpPr>
                <p:cNvPr id="194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632" y="2928"/>
                  <a:ext cx="250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1948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912" y="2160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0" name="Line 132"/>
                <p:cNvSpPr>
                  <a:spLocks noChangeShapeType="1"/>
                </p:cNvSpPr>
                <p:nvPr/>
              </p:nvSpPr>
              <p:spPr bwMode="auto">
                <a:xfrm>
                  <a:off x="960" y="2496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1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1152" y="235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2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296" y="2256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3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680" y="268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4" name="Line 136"/>
                <p:cNvSpPr>
                  <a:spLocks noChangeShapeType="1"/>
                </p:cNvSpPr>
                <p:nvPr/>
              </p:nvSpPr>
              <p:spPr bwMode="auto">
                <a:xfrm>
                  <a:off x="1536" y="22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5" name="Line 137"/>
                <p:cNvSpPr>
                  <a:spLocks noChangeShapeType="1"/>
                </p:cNvSpPr>
                <p:nvPr/>
              </p:nvSpPr>
              <p:spPr bwMode="auto">
                <a:xfrm>
                  <a:off x="1632" y="201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6" name="Line 138"/>
                <p:cNvSpPr>
                  <a:spLocks noChangeShapeType="1"/>
                </p:cNvSpPr>
                <p:nvPr/>
              </p:nvSpPr>
              <p:spPr bwMode="auto">
                <a:xfrm>
                  <a:off x="2160" y="201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7" name="Line 13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8" name="Line 140"/>
                <p:cNvSpPr>
                  <a:spLocks noChangeShapeType="1"/>
                </p:cNvSpPr>
                <p:nvPr/>
              </p:nvSpPr>
              <p:spPr bwMode="auto">
                <a:xfrm>
                  <a:off x="1824" y="225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9499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064" y="2400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9465" name="Line 142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463" name="Line 143"/>
            <p:cNvSpPr>
              <a:spLocks noChangeShapeType="1"/>
            </p:cNvSpPr>
            <p:nvPr/>
          </p:nvSpPr>
          <p:spPr bwMode="auto">
            <a:xfrm flipH="1">
              <a:off x="3840" y="1104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9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9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34" grpId="0" animBg="1"/>
      <p:bldP spid="10199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EE341A8-A65F-456B-8A5C-E4F264EB978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0930" name="Text Box 2"/>
          <p:cNvSpPr txBox="1">
            <a:spLocks noChangeArrowheads="1"/>
          </p:cNvSpPr>
          <p:nvPr/>
        </p:nvSpPr>
        <p:spPr bwMode="auto">
          <a:xfrm>
            <a:off x="304800" y="10287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  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的强连通分支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0969" name="Rectangle 41"/>
          <p:cNvSpPr>
            <a:spLocks noChangeArrowheads="1"/>
          </p:cNvSpPr>
          <p:nvPr/>
        </p:nvSpPr>
        <p:spPr bwMode="auto">
          <a:xfrm>
            <a:off x="304800" y="2057400"/>
            <a:ext cx="582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{1}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0970" name="Rectangle 42"/>
          <p:cNvSpPr>
            <a:spLocks noChangeArrowheads="1"/>
          </p:cNvSpPr>
          <p:nvPr/>
        </p:nvSpPr>
        <p:spPr bwMode="auto">
          <a:xfrm>
            <a:off x="1371600" y="2078038"/>
            <a:ext cx="2505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{2,  3,  9,  8,  4,  7}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20972" name="Group 44"/>
          <p:cNvGrpSpPr>
            <a:grpSpLocks/>
          </p:cNvGrpSpPr>
          <p:nvPr/>
        </p:nvGrpSpPr>
        <p:grpSpPr bwMode="auto">
          <a:xfrm>
            <a:off x="5105400" y="1066800"/>
            <a:ext cx="3368675" cy="2222500"/>
            <a:chOff x="3216" y="192"/>
            <a:chExt cx="2122" cy="1400"/>
          </a:xfrm>
        </p:grpSpPr>
        <p:grpSp>
          <p:nvGrpSpPr>
            <p:cNvPr id="17452" name="Group 40"/>
            <p:cNvGrpSpPr>
              <a:grpSpLocks/>
            </p:cNvGrpSpPr>
            <p:nvPr/>
          </p:nvGrpSpPr>
          <p:grpSpPr bwMode="auto">
            <a:xfrm>
              <a:off x="3216" y="192"/>
              <a:ext cx="2122" cy="1400"/>
              <a:chOff x="3408" y="192"/>
              <a:chExt cx="2122" cy="1400"/>
            </a:xfrm>
          </p:grpSpPr>
          <p:grpSp>
            <p:nvGrpSpPr>
              <p:cNvPr id="17454" name="Group 4"/>
              <p:cNvGrpSpPr>
                <a:grpSpLocks/>
              </p:cNvGrpSpPr>
              <p:nvPr/>
            </p:nvGrpSpPr>
            <p:grpSpPr bwMode="auto">
              <a:xfrm>
                <a:off x="3408" y="192"/>
                <a:ext cx="2122" cy="1400"/>
                <a:chOff x="624" y="1776"/>
                <a:chExt cx="2122" cy="1400"/>
              </a:xfrm>
            </p:grpSpPr>
            <p:sp>
              <p:nvSpPr>
                <p:cNvPr id="2052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864" y="2016"/>
                  <a:ext cx="240" cy="384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29" name="Line 6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2016"/>
                  <a:ext cx="48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1" name="Line 8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2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3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4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6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5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52" y="2016"/>
                  <a:ext cx="384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7" name="Freeform 14"/>
                <p:cNvSpPr>
                  <a:spLocks/>
                </p:cNvSpPr>
                <p:nvPr/>
              </p:nvSpPr>
              <p:spPr bwMode="auto">
                <a:xfrm>
                  <a:off x="1824" y="2016"/>
                  <a:ext cx="192" cy="672"/>
                </a:xfrm>
                <a:custGeom>
                  <a:avLst/>
                  <a:gdLst>
                    <a:gd name="T0" fmla="*/ 192 w 192"/>
                    <a:gd name="T1" fmla="*/ 0 h 672"/>
                    <a:gd name="T2" fmla="*/ 48 w 192"/>
                    <a:gd name="T3" fmla="*/ 144 h 672"/>
                    <a:gd name="T4" fmla="*/ 0 w 192"/>
                    <a:gd name="T5" fmla="*/ 288 h 672"/>
                    <a:gd name="T6" fmla="*/ 48 w 192"/>
                    <a:gd name="T7" fmla="*/ 576 h 672"/>
                    <a:gd name="T8" fmla="*/ 192 w 192"/>
                    <a:gd name="T9" fmla="*/ 672 h 6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672">
                      <a:moveTo>
                        <a:pt x="192" y="0"/>
                      </a:moveTo>
                      <a:cubicBezTo>
                        <a:pt x="136" y="48"/>
                        <a:pt x="80" y="96"/>
                        <a:pt x="48" y="144"/>
                      </a:cubicBezTo>
                      <a:cubicBezTo>
                        <a:pt x="16" y="192"/>
                        <a:pt x="0" y="216"/>
                        <a:pt x="0" y="288"/>
                      </a:cubicBezTo>
                      <a:cubicBezTo>
                        <a:pt x="0" y="360"/>
                        <a:pt x="16" y="512"/>
                        <a:pt x="48" y="576"/>
                      </a:cubicBezTo>
                      <a:cubicBezTo>
                        <a:pt x="80" y="640"/>
                        <a:pt x="168" y="656"/>
                        <a:pt x="192" y="67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8" name="Freeform 15"/>
                <p:cNvSpPr>
                  <a:spLocks/>
                </p:cNvSpPr>
                <p:nvPr/>
              </p:nvSpPr>
              <p:spPr bwMode="auto">
                <a:xfrm>
                  <a:off x="2016" y="2016"/>
                  <a:ext cx="216" cy="672"/>
                </a:xfrm>
                <a:custGeom>
                  <a:avLst/>
                  <a:gdLst>
                    <a:gd name="T0" fmla="*/ 0 w 216"/>
                    <a:gd name="T1" fmla="*/ 0 h 672"/>
                    <a:gd name="T2" fmla="*/ 144 w 216"/>
                    <a:gd name="T3" fmla="*/ 144 h 672"/>
                    <a:gd name="T4" fmla="*/ 192 w 216"/>
                    <a:gd name="T5" fmla="*/ 336 h 672"/>
                    <a:gd name="T6" fmla="*/ 0 w 216"/>
                    <a:gd name="T7" fmla="*/ 672 h 6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" h="672">
                      <a:moveTo>
                        <a:pt x="0" y="0"/>
                      </a:moveTo>
                      <a:cubicBezTo>
                        <a:pt x="56" y="44"/>
                        <a:pt x="112" y="88"/>
                        <a:pt x="144" y="144"/>
                      </a:cubicBezTo>
                      <a:cubicBezTo>
                        <a:pt x="176" y="200"/>
                        <a:pt x="216" y="248"/>
                        <a:pt x="192" y="336"/>
                      </a:cubicBezTo>
                      <a:cubicBezTo>
                        <a:pt x="168" y="424"/>
                        <a:pt x="32" y="616"/>
                        <a:pt x="0" y="672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39" name="Line 16"/>
                <p:cNvSpPr>
                  <a:spLocks noChangeShapeType="1"/>
                </p:cNvSpPr>
                <p:nvPr/>
              </p:nvSpPr>
              <p:spPr bwMode="auto">
                <a:xfrm>
                  <a:off x="2016" y="2016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4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01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4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496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054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23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205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2054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6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05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05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20" y="177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05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054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20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2054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08" y="2688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9</a:t>
                  </a:r>
                </a:p>
              </p:txBody>
            </p:sp>
            <p:sp>
              <p:nvSpPr>
                <p:cNvPr id="2055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51" y="2943"/>
                  <a:ext cx="250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2055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2" y="2160"/>
                  <a:ext cx="86" cy="14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2" name="Line 29"/>
                <p:cNvSpPr>
                  <a:spLocks noChangeShapeType="1"/>
                </p:cNvSpPr>
                <p:nvPr/>
              </p:nvSpPr>
              <p:spPr bwMode="auto">
                <a:xfrm>
                  <a:off x="960" y="2496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3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2" y="2352"/>
                  <a:ext cx="10" cy="185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96" y="2256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680" y="268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6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22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7" name="Line 34"/>
                <p:cNvSpPr>
                  <a:spLocks noChangeShapeType="1"/>
                </p:cNvSpPr>
                <p:nvPr/>
              </p:nvSpPr>
              <p:spPr bwMode="auto">
                <a:xfrm>
                  <a:off x="1632" y="201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8" name="Line 35"/>
                <p:cNvSpPr>
                  <a:spLocks noChangeShapeType="1"/>
                </p:cNvSpPr>
                <p:nvPr/>
              </p:nvSpPr>
              <p:spPr bwMode="auto">
                <a:xfrm>
                  <a:off x="2160" y="201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59" name="Line 3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60" name="Line 37"/>
                <p:cNvSpPr>
                  <a:spLocks noChangeShapeType="1"/>
                </p:cNvSpPr>
                <p:nvPr/>
              </p:nvSpPr>
              <p:spPr bwMode="auto">
                <a:xfrm>
                  <a:off x="1824" y="225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56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064" y="2400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0527" name="Line 39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 flipH="1">
              <a:off x="3840" y="1104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20973" name="Rectangle 45"/>
          <p:cNvSpPr>
            <a:spLocks noChangeArrowheads="1"/>
          </p:cNvSpPr>
          <p:nvPr/>
        </p:nvSpPr>
        <p:spPr bwMode="auto">
          <a:xfrm>
            <a:off x="304800" y="2667000"/>
            <a:ext cx="582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{5}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0974" name="Rectangle 46"/>
          <p:cNvSpPr>
            <a:spLocks noChangeArrowheads="1"/>
          </p:cNvSpPr>
          <p:nvPr/>
        </p:nvSpPr>
        <p:spPr bwMode="auto">
          <a:xfrm>
            <a:off x="1368425" y="2676525"/>
            <a:ext cx="582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{6}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0975" name="Text Box 47"/>
          <p:cNvSpPr txBox="1">
            <a:spLocks noChangeArrowheads="1"/>
          </p:cNvSpPr>
          <p:nvPr/>
        </p:nvSpPr>
        <p:spPr bwMode="auto">
          <a:xfrm>
            <a:off x="304800" y="3297238"/>
            <a:ext cx="4724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上面点集导出的子图是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的强连通分支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21016" name="Group 88"/>
          <p:cNvGrpSpPr>
            <a:grpSpLocks/>
          </p:cNvGrpSpPr>
          <p:nvPr/>
        </p:nvGrpSpPr>
        <p:grpSpPr bwMode="auto">
          <a:xfrm>
            <a:off x="1371600" y="4343400"/>
            <a:ext cx="2019300" cy="1817688"/>
            <a:chOff x="1104" y="2064"/>
            <a:chExt cx="1272" cy="1145"/>
          </a:xfrm>
        </p:grpSpPr>
        <p:sp>
          <p:nvSpPr>
            <p:cNvPr id="20500" name="Line 54"/>
            <p:cNvSpPr>
              <a:spLocks noChangeShapeType="1"/>
            </p:cNvSpPr>
            <p:nvPr/>
          </p:nvSpPr>
          <p:spPr bwMode="auto">
            <a:xfrm flipH="1" flipV="1">
              <a:off x="1248" y="2304"/>
              <a:ext cx="48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1" name="Line 55"/>
            <p:cNvSpPr>
              <a:spLocks noChangeShapeType="1"/>
            </p:cNvSpPr>
            <p:nvPr/>
          </p:nvSpPr>
          <p:spPr bwMode="auto">
            <a:xfrm>
              <a:off x="1248" y="2304"/>
              <a:ext cx="43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2" name="Line 56"/>
            <p:cNvSpPr>
              <a:spLocks noChangeShapeType="1"/>
            </p:cNvSpPr>
            <p:nvPr/>
          </p:nvSpPr>
          <p:spPr bwMode="auto">
            <a:xfrm>
              <a:off x="1680" y="2304"/>
              <a:ext cx="0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3" name="Line 57"/>
            <p:cNvSpPr>
              <a:spLocks noChangeShapeType="1"/>
            </p:cNvSpPr>
            <p:nvPr/>
          </p:nvSpPr>
          <p:spPr bwMode="auto">
            <a:xfrm>
              <a:off x="1296" y="2976"/>
              <a:ext cx="38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4" name="Line 58"/>
            <p:cNvSpPr>
              <a:spLocks noChangeShapeType="1"/>
            </p:cNvSpPr>
            <p:nvPr/>
          </p:nvSpPr>
          <p:spPr bwMode="auto">
            <a:xfrm>
              <a:off x="1680" y="2976"/>
              <a:ext cx="48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5" name="Line 59"/>
            <p:cNvSpPr>
              <a:spLocks noChangeShapeType="1"/>
            </p:cNvSpPr>
            <p:nvPr/>
          </p:nvSpPr>
          <p:spPr bwMode="auto">
            <a:xfrm>
              <a:off x="1680" y="2304"/>
              <a:ext cx="48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6" name="Line 60"/>
            <p:cNvSpPr>
              <a:spLocks noChangeShapeType="1"/>
            </p:cNvSpPr>
            <p:nvPr/>
          </p:nvSpPr>
          <p:spPr bwMode="auto">
            <a:xfrm flipH="1">
              <a:off x="1296" y="2304"/>
              <a:ext cx="384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7" name="Freeform 61"/>
            <p:cNvSpPr>
              <a:spLocks/>
            </p:cNvSpPr>
            <p:nvPr/>
          </p:nvSpPr>
          <p:spPr bwMode="auto">
            <a:xfrm>
              <a:off x="1968" y="2304"/>
              <a:ext cx="192" cy="672"/>
            </a:xfrm>
            <a:custGeom>
              <a:avLst/>
              <a:gdLst>
                <a:gd name="T0" fmla="*/ 192 w 192"/>
                <a:gd name="T1" fmla="*/ 0 h 672"/>
                <a:gd name="T2" fmla="*/ 48 w 192"/>
                <a:gd name="T3" fmla="*/ 144 h 672"/>
                <a:gd name="T4" fmla="*/ 0 w 192"/>
                <a:gd name="T5" fmla="*/ 288 h 672"/>
                <a:gd name="T6" fmla="*/ 48 w 192"/>
                <a:gd name="T7" fmla="*/ 576 h 672"/>
                <a:gd name="T8" fmla="*/ 192 w 192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672">
                  <a:moveTo>
                    <a:pt x="192" y="0"/>
                  </a:moveTo>
                  <a:cubicBezTo>
                    <a:pt x="136" y="48"/>
                    <a:pt x="80" y="96"/>
                    <a:pt x="48" y="144"/>
                  </a:cubicBezTo>
                  <a:cubicBezTo>
                    <a:pt x="16" y="192"/>
                    <a:pt x="0" y="216"/>
                    <a:pt x="0" y="288"/>
                  </a:cubicBezTo>
                  <a:cubicBezTo>
                    <a:pt x="0" y="360"/>
                    <a:pt x="16" y="512"/>
                    <a:pt x="48" y="576"/>
                  </a:cubicBezTo>
                  <a:cubicBezTo>
                    <a:pt x="80" y="640"/>
                    <a:pt x="168" y="656"/>
                    <a:pt x="192" y="672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8" name="Freeform 62"/>
            <p:cNvSpPr>
              <a:spLocks/>
            </p:cNvSpPr>
            <p:nvPr/>
          </p:nvSpPr>
          <p:spPr bwMode="auto">
            <a:xfrm>
              <a:off x="2160" y="2304"/>
              <a:ext cx="216" cy="672"/>
            </a:xfrm>
            <a:custGeom>
              <a:avLst/>
              <a:gdLst>
                <a:gd name="T0" fmla="*/ 0 w 216"/>
                <a:gd name="T1" fmla="*/ 0 h 672"/>
                <a:gd name="T2" fmla="*/ 144 w 216"/>
                <a:gd name="T3" fmla="*/ 144 h 672"/>
                <a:gd name="T4" fmla="*/ 192 w 216"/>
                <a:gd name="T5" fmla="*/ 336 h 672"/>
                <a:gd name="T6" fmla="*/ 0 w 2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" h="672">
                  <a:moveTo>
                    <a:pt x="0" y="0"/>
                  </a:moveTo>
                  <a:cubicBezTo>
                    <a:pt x="56" y="44"/>
                    <a:pt x="112" y="88"/>
                    <a:pt x="144" y="144"/>
                  </a:cubicBezTo>
                  <a:cubicBezTo>
                    <a:pt x="176" y="200"/>
                    <a:pt x="216" y="248"/>
                    <a:pt x="192" y="336"/>
                  </a:cubicBezTo>
                  <a:cubicBezTo>
                    <a:pt x="168" y="424"/>
                    <a:pt x="32" y="616"/>
                    <a:pt x="0" y="672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09" name="Text Box 67"/>
            <p:cNvSpPr txBox="1">
              <a:spLocks noChangeArrowheads="1"/>
            </p:cNvSpPr>
            <p:nvPr/>
          </p:nvSpPr>
          <p:spPr bwMode="auto">
            <a:xfrm>
              <a:off x="1584" y="206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0510" name="Text Box 68"/>
            <p:cNvSpPr txBox="1">
              <a:spLocks noChangeArrowheads="1"/>
            </p:cNvSpPr>
            <p:nvPr/>
          </p:nvSpPr>
          <p:spPr bwMode="auto">
            <a:xfrm>
              <a:off x="1104" y="206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0511" name="Text Box 70"/>
            <p:cNvSpPr txBox="1">
              <a:spLocks noChangeArrowheads="1"/>
            </p:cNvSpPr>
            <p:nvPr/>
          </p:nvSpPr>
          <p:spPr bwMode="auto">
            <a:xfrm>
              <a:off x="2064" y="206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0512" name="Text Box 71"/>
            <p:cNvSpPr txBox="1">
              <a:spLocks noChangeArrowheads="1"/>
            </p:cNvSpPr>
            <p:nvPr/>
          </p:nvSpPr>
          <p:spPr bwMode="auto">
            <a:xfrm>
              <a:off x="1584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20513" name="Text Box 72"/>
            <p:cNvSpPr txBox="1">
              <a:spLocks noChangeArrowheads="1"/>
            </p:cNvSpPr>
            <p:nvPr/>
          </p:nvSpPr>
          <p:spPr bwMode="auto">
            <a:xfrm>
              <a:off x="2064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0514" name="Text Box 73"/>
            <p:cNvSpPr txBox="1">
              <a:spLocks noChangeArrowheads="1"/>
            </p:cNvSpPr>
            <p:nvPr/>
          </p:nvSpPr>
          <p:spPr bwMode="auto">
            <a:xfrm>
              <a:off x="1152" y="297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9</a:t>
              </a:r>
            </a:p>
          </p:txBody>
        </p:sp>
        <p:sp>
          <p:nvSpPr>
            <p:cNvPr id="20515" name="Line 77"/>
            <p:cNvSpPr>
              <a:spLocks noChangeShapeType="1"/>
            </p:cNvSpPr>
            <p:nvPr/>
          </p:nvSpPr>
          <p:spPr bwMode="auto">
            <a:xfrm flipH="1" flipV="1">
              <a:off x="1276" y="2640"/>
              <a:ext cx="10" cy="96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6" name="Line 78"/>
            <p:cNvSpPr>
              <a:spLocks noChangeShapeType="1"/>
            </p:cNvSpPr>
            <p:nvPr/>
          </p:nvSpPr>
          <p:spPr bwMode="auto">
            <a:xfrm flipH="1">
              <a:off x="1440" y="2544"/>
              <a:ext cx="96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7" name="Line 79"/>
            <p:cNvSpPr>
              <a:spLocks noChangeShapeType="1"/>
            </p:cNvSpPr>
            <p:nvPr/>
          </p:nvSpPr>
          <p:spPr bwMode="auto">
            <a:xfrm flipH="1">
              <a:off x="1824" y="2976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8" name="Line 80"/>
            <p:cNvSpPr>
              <a:spLocks noChangeShapeType="1"/>
            </p:cNvSpPr>
            <p:nvPr/>
          </p:nvSpPr>
          <p:spPr bwMode="auto">
            <a:xfrm>
              <a:off x="1680" y="2496"/>
              <a:ext cx="0" cy="24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19" name="Line 81"/>
            <p:cNvSpPr>
              <a:spLocks noChangeShapeType="1"/>
            </p:cNvSpPr>
            <p:nvPr/>
          </p:nvSpPr>
          <p:spPr bwMode="auto">
            <a:xfrm>
              <a:off x="1776" y="2304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0" name="Line 84"/>
            <p:cNvSpPr>
              <a:spLocks noChangeShapeType="1"/>
            </p:cNvSpPr>
            <p:nvPr/>
          </p:nvSpPr>
          <p:spPr bwMode="auto">
            <a:xfrm>
              <a:off x="1968" y="2544"/>
              <a:ext cx="0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1" name="Line 85"/>
            <p:cNvSpPr>
              <a:spLocks noChangeShapeType="1"/>
            </p:cNvSpPr>
            <p:nvPr/>
          </p:nvSpPr>
          <p:spPr bwMode="auto">
            <a:xfrm flipV="1">
              <a:off x="2208" y="2688"/>
              <a:ext cx="144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2" name="Line 86"/>
            <p:cNvSpPr>
              <a:spLocks noChangeShapeType="1"/>
            </p:cNvSpPr>
            <p:nvPr/>
          </p:nvSpPr>
          <p:spPr bwMode="auto">
            <a:xfrm>
              <a:off x="1344" y="2314"/>
              <a:ext cx="240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23" name="Line 87"/>
            <p:cNvSpPr>
              <a:spLocks noChangeShapeType="1"/>
            </p:cNvSpPr>
            <p:nvPr/>
          </p:nvSpPr>
          <p:spPr bwMode="auto">
            <a:xfrm flipH="1">
              <a:off x="1392" y="2976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21022" name="Group 94"/>
          <p:cNvGrpSpPr>
            <a:grpSpLocks/>
          </p:cNvGrpSpPr>
          <p:nvPr/>
        </p:nvGrpSpPr>
        <p:grpSpPr bwMode="auto">
          <a:xfrm>
            <a:off x="584200" y="4964113"/>
            <a:ext cx="473075" cy="369887"/>
            <a:chOff x="272" y="2551"/>
            <a:chExt cx="298" cy="233"/>
          </a:xfrm>
        </p:grpSpPr>
        <p:sp>
          <p:nvSpPr>
            <p:cNvPr id="20498" name="Oval 48"/>
            <p:cNvSpPr>
              <a:spLocks noChangeArrowheads="1"/>
            </p:cNvSpPr>
            <p:nvPr/>
          </p:nvSpPr>
          <p:spPr bwMode="auto">
            <a:xfrm>
              <a:off x="432" y="2640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9" name="Text Box 89"/>
            <p:cNvSpPr txBox="1">
              <a:spLocks noChangeArrowheads="1"/>
            </p:cNvSpPr>
            <p:nvPr/>
          </p:nvSpPr>
          <p:spPr bwMode="auto">
            <a:xfrm>
              <a:off x="272" y="2551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21024" name="Group 96"/>
          <p:cNvGrpSpPr>
            <a:grpSpLocks/>
          </p:cNvGrpSpPr>
          <p:nvPr/>
        </p:nvGrpSpPr>
        <p:grpSpPr bwMode="auto">
          <a:xfrm>
            <a:off x="4652963" y="4884738"/>
            <a:ext cx="473075" cy="369887"/>
            <a:chOff x="3075" y="2453"/>
            <a:chExt cx="298" cy="233"/>
          </a:xfrm>
        </p:grpSpPr>
        <p:sp>
          <p:nvSpPr>
            <p:cNvPr id="20496" name="Oval 90"/>
            <p:cNvSpPr>
              <a:spLocks noChangeArrowheads="1"/>
            </p:cNvSpPr>
            <p:nvPr/>
          </p:nvSpPr>
          <p:spPr bwMode="auto">
            <a:xfrm>
              <a:off x="3264" y="254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7" name="Text Box 92"/>
            <p:cNvSpPr txBox="1">
              <a:spLocks noChangeArrowheads="1"/>
            </p:cNvSpPr>
            <p:nvPr/>
          </p:nvSpPr>
          <p:spPr bwMode="auto">
            <a:xfrm>
              <a:off x="3075" y="245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1021023" name="Group 95"/>
          <p:cNvGrpSpPr>
            <a:grpSpLocks/>
          </p:cNvGrpSpPr>
          <p:nvPr/>
        </p:nvGrpSpPr>
        <p:grpSpPr bwMode="auto">
          <a:xfrm>
            <a:off x="3813175" y="4894263"/>
            <a:ext cx="473075" cy="369887"/>
            <a:chOff x="2498" y="2459"/>
            <a:chExt cx="298" cy="233"/>
          </a:xfrm>
        </p:grpSpPr>
        <p:sp>
          <p:nvSpPr>
            <p:cNvPr id="20494" name="Oval 91"/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95" name="Text Box 93"/>
            <p:cNvSpPr txBox="1">
              <a:spLocks noChangeArrowheads="1"/>
            </p:cNvSpPr>
            <p:nvPr/>
          </p:nvSpPr>
          <p:spPr bwMode="auto">
            <a:xfrm>
              <a:off x="2498" y="2459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/>
      <p:bldP spid="1020969" grpId="0"/>
      <p:bldP spid="1020970" grpId="0"/>
      <p:bldP spid="1020973" grpId="0"/>
      <p:bldP spid="1020974" grpId="0"/>
      <p:bldP spid="10209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6762" y="6276975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C27DCAB-ED31-4E9A-BCDF-01D073D93125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1954" name="Text Box 2"/>
          <p:cNvSpPr txBox="1">
            <a:spLocks noChangeArrowheads="1"/>
          </p:cNvSpPr>
          <p:nvPr/>
        </p:nvSpPr>
        <p:spPr bwMode="auto">
          <a:xfrm>
            <a:off x="514350" y="109378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的单向连通分支</a:t>
            </a:r>
            <a:endParaRPr lang="zh-CN" altLang="en-US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514350" y="15652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的单向连通分支就是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本身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21957" name="Group 5"/>
          <p:cNvGrpSpPr>
            <a:grpSpLocks/>
          </p:cNvGrpSpPr>
          <p:nvPr/>
        </p:nvGrpSpPr>
        <p:grpSpPr bwMode="auto">
          <a:xfrm>
            <a:off x="5318125" y="868363"/>
            <a:ext cx="3368675" cy="2198688"/>
            <a:chOff x="3216" y="192"/>
            <a:chExt cx="2122" cy="1385"/>
          </a:xfrm>
          <a:noFill/>
        </p:grpSpPr>
        <p:grpSp>
          <p:nvGrpSpPr>
            <p:cNvPr id="18442" name="Group 6"/>
            <p:cNvGrpSpPr>
              <a:grpSpLocks/>
            </p:cNvGrpSpPr>
            <p:nvPr/>
          </p:nvGrpSpPr>
          <p:grpSpPr bwMode="auto">
            <a:xfrm>
              <a:off x="3216" y="192"/>
              <a:ext cx="2122" cy="1385"/>
              <a:chOff x="3408" y="192"/>
              <a:chExt cx="2122" cy="1385"/>
            </a:xfrm>
            <a:grpFill/>
          </p:grpSpPr>
          <p:grpSp>
            <p:nvGrpSpPr>
              <p:cNvPr id="18444" name="Group 7"/>
              <p:cNvGrpSpPr>
                <a:grpSpLocks/>
              </p:cNvGrpSpPr>
              <p:nvPr/>
            </p:nvGrpSpPr>
            <p:grpSpPr bwMode="auto">
              <a:xfrm>
                <a:off x="3408" y="192"/>
                <a:ext cx="2122" cy="1385"/>
                <a:chOff x="624" y="1776"/>
                <a:chExt cx="2122" cy="1385"/>
              </a:xfrm>
              <a:grpFill/>
            </p:grpSpPr>
            <p:sp>
              <p:nvSpPr>
                <p:cNvPr id="2151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64" y="2016"/>
                  <a:ext cx="240" cy="384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19" name="Line 9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88" cy="288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0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2016"/>
                  <a:ext cx="48" cy="672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1" name="Line 11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432" cy="0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2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672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3" name="Line 13"/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384" cy="0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4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688"/>
                  <a:ext cx="480" cy="0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5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480" cy="0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52" y="2016"/>
                  <a:ext cx="384" cy="672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7" name="Freeform 17"/>
                <p:cNvSpPr>
                  <a:spLocks/>
                </p:cNvSpPr>
                <p:nvPr/>
              </p:nvSpPr>
              <p:spPr bwMode="auto">
                <a:xfrm>
                  <a:off x="1824" y="2016"/>
                  <a:ext cx="192" cy="672"/>
                </a:xfrm>
                <a:custGeom>
                  <a:avLst/>
                  <a:gdLst>
                    <a:gd name="T0" fmla="*/ 192 w 192"/>
                    <a:gd name="T1" fmla="*/ 0 h 672"/>
                    <a:gd name="T2" fmla="*/ 48 w 192"/>
                    <a:gd name="T3" fmla="*/ 144 h 672"/>
                    <a:gd name="T4" fmla="*/ 0 w 192"/>
                    <a:gd name="T5" fmla="*/ 288 h 672"/>
                    <a:gd name="T6" fmla="*/ 48 w 192"/>
                    <a:gd name="T7" fmla="*/ 576 h 672"/>
                    <a:gd name="T8" fmla="*/ 192 w 192"/>
                    <a:gd name="T9" fmla="*/ 672 h 6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672">
                      <a:moveTo>
                        <a:pt x="192" y="0"/>
                      </a:moveTo>
                      <a:cubicBezTo>
                        <a:pt x="136" y="48"/>
                        <a:pt x="80" y="96"/>
                        <a:pt x="48" y="144"/>
                      </a:cubicBezTo>
                      <a:cubicBezTo>
                        <a:pt x="16" y="192"/>
                        <a:pt x="0" y="216"/>
                        <a:pt x="0" y="288"/>
                      </a:cubicBezTo>
                      <a:cubicBezTo>
                        <a:pt x="0" y="360"/>
                        <a:pt x="16" y="512"/>
                        <a:pt x="48" y="576"/>
                      </a:cubicBezTo>
                      <a:cubicBezTo>
                        <a:pt x="80" y="640"/>
                        <a:pt x="168" y="656"/>
                        <a:pt x="192" y="672"/>
                      </a:cubicBezTo>
                    </a:path>
                  </a:pathLst>
                </a:custGeom>
                <a:grp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8" name="Freeform 18"/>
                <p:cNvSpPr>
                  <a:spLocks/>
                </p:cNvSpPr>
                <p:nvPr/>
              </p:nvSpPr>
              <p:spPr bwMode="auto">
                <a:xfrm>
                  <a:off x="2016" y="2016"/>
                  <a:ext cx="216" cy="672"/>
                </a:xfrm>
                <a:custGeom>
                  <a:avLst/>
                  <a:gdLst>
                    <a:gd name="T0" fmla="*/ 0 w 216"/>
                    <a:gd name="T1" fmla="*/ 0 h 672"/>
                    <a:gd name="T2" fmla="*/ 144 w 216"/>
                    <a:gd name="T3" fmla="*/ 144 h 672"/>
                    <a:gd name="T4" fmla="*/ 192 w 216"/>
                    <a:gd name="T5" fmla="*/ 336 h 672"/>
                    <a:gd name="T6" fmla="*/ 0 w 216"/>
                    <a:gd name="T7" fmla="*/ 672 h 6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" h="672">
                      <a:moveTo>
                        <a:pt x="0" y="0"/>
                      </a:moveTo>
                      <a:cubicBezTo>
                        <a:pt x="56" y="44"/>
                        <a:pt x="112" y="88"/>
                        <a:pt x="144" y="144"/>
                      </a:cubicBezTo>
                      <a:cubicBezTo>
                        <a:pt x="176" y="200"/>
                        <a:pt x="216" y="248"/>
                        <a:pt x="192" y="336"/>
                      </a:cubicBezTo>
                      <a:cubicBezTo>
                        <a:pt x="168" y="424"/>
                        <a:pt x="32" y="616"/>
                        <a:pt x="0" y="672"/>
                      </a:cubicBezTo>
                    </a:path>
                  </a:pathLst>
                </a:custGeom>
                <a:grpFill/>
                <a:ln w="28575" cap="flat" cmpd="sng">
                  <a:solidFill>
                    <a:srgbClr val="81008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29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2016"/>
                  <a:ext cx="576" cy="0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30" name="Line 20"/>
                <p:cNvSpPr>
                  <a:spLocks noChangeShapeType="1"/>
                </p:cNvSpPr>
                <p:nvPr/>
              </p:nvSpPr>
              <p:spPr bwMode="auto">
                <a:xfrm>
                  <a:off x="2592" y="2016"/>
                  <a:ext cx="0" cy="672"/>
                </a:xfrm>
                <a:prstGeom prst="line">
                  <a:avLst/>
                </a:prstGeom>
                <a:grp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96" y="2688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153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4" y="2304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215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40" y="1776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215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0" y="1776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153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153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1776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153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2688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15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0" y="2688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2153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008" y="2688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9</a:t>
                  </a:r>
                </a:p>
              </p:txBody>
            </p:sp>
            <p:sp>
              <p:nvSpPr>
                <p:cNvPr id="215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32" y="2928"/>
                  <a:ext cx="250" cy="23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2154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2160"/>
                  <a:ext cx="96" cy="144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2" name="Line 32"/>
                <p:cNvSpPr>
                  <a:spLocks noChangeShapeType="1"/>
                </p:cNvSpPr>
                <p:nvPr/>
              </p:nvSpPr>
              <p:spPr bwMode="auto">
                <a:xfrm>
                  <a:off x="960" y="2496"/>
                  <a:ext cx="96" cy="96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152" y="2352"/>
                  <a:ext cx="0" cy="192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96" y="2256"/>
                  <a:ext cx="96" cy="192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680" y="2688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6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2208"/>
                  <a:ext cx="0" cy="240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7" name="Line 37"/>
                <p:cNvSpPr>
                  <a:spLocks noChangeShapeType="1"/>
                </p:cNvSpPr>
                <p:nvPr/>
              </p:nvSpPr>
              <p:spPr bwMode="auto">
                <a:xfrm>
                  <a:off x="1632" y="2016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8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2016"/>
                  <a:ext cx="240" cy="0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49" name="Line 3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0" cy="240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50" name="Line 40"/>
                <p:cNvSpPr>
                  <a:spLocks noChangeShapeType="1"/>
                </p:cNvSpPr>
                <p:nvPr/>
              </p:nvSpPr>
              <p:spPr bwMode="auto">
                <a:xfrm>
                  <a:off x="1824" y="2256"/>
                  <a:ext cx="0" cy="192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55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064" y="2400"/>
                  <a:ext cx="144" cy="192"/>
                </a:xfrm>
                <a:prstGeom prst="line">
                  <a:avLst/>
                </a:prstGeom>
                <a:grp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1517" name="Line 42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240" cy="0"/>
              </a:xfrm>
              <a:prstGeom prst="line">
                <a:avLst/>
              </a:prstGeom>
              <a:grp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1515" name="Line 43"/>
            <p:cNvSpPr>
              <a:spLocks noChangeShapeType="1"/>
            </p:cNvSpPr>
            <p:nvPr/>
          </p:nvSpPr>
          <p:spPr bwMode="auto">
            <a:xfrm flipH="1">
              <a:off x="3840" y="1104"/>
              <a:ext cx="192" cy="0"/>
            </a:xfrm>
            <a:prstGeom prst="line">
              <a:avLst/>
            </a:prstGeom>
            <a:grp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22033" name="Rectangle 81"/>
          <p:cNvSpPr>
            <a:spLocks noChangeArrowheads="1"/>
          </p:cNvSpPr>
          <p:nvPr/>
        </p:nvSpPr>
        <p:spPr bwMode="auto">
          <a:xfrm>
            <a:off x="514350" y="2065338"/>
            <a:ext cx="45720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注</a:t>
            </a:r>
            <a:r>
              <a:rPr lang="en-US" altLang="zh-CN" sz="2400"/>
              <a:t>: </a:t>
            </a:r>
            <a:r>
              <a:rPr lang="zh-CN" altLang="en-US" sz="2400"/>
              <a:t>求</a:t>
            </a:r>
            <a:r>
              <a:rPr lang="en-US" altLang="zh-CN" sz="2400"/>
              <a:t>D</a:t>
            </a:r>
            <a:r>
              <a:rPr lang="zh-CN" altLang="en-US" sz="2400"/>
              <a:t>的强、弱连通分支比较容易</a:t>
            </a:r>
            <a:r>
              <a:rPr lang="en-US" altLang="zh-CN" sz="2400"/>
              <a:t>, </a:t>
            </a:r>
            <a:r>
              <a:rPr lang="zh-CN" altLang="en-US" sz="2400"/>
              <a:t>求单向分支比较困难</a:t>
            </a:r>
            <a:r>
              <a:rPr lang="en-US" altLang="zh-CN" sz="2400"/>
              <a:t>. </a:t>
            </a:r>
            <a:endParaRPr lang="zh-CN" altLang="en-US" sz="2400"/>
          </a:p>
        </p:txBody>
      </p:sp>
      <p:sp>
        <p:nvSpPr>
          <p:cNvPr id="1022034" name="Text Box 82"/>
          <p:cNvSpPr txBox="1">
            <a:spLocks noChangeArrowheads="1"/>
          </p:cNvSpPr>
          <p:nvPr/>
        </p:nvSpPr>
        <p:spPr bwMode="auto">
          <a:xfrm>
            <a:off x="517525" y="3173413"/>
            <a:ext cx="8245475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</a:rPr>
              <a:t>2</a:t>
            </a:r>
            <a:r>
              <a:rPr lang="en-US" altLang="zh-CN" sz="2400" dirty="0"/>
              <a:t>: </a:t>
            </a:r>
            <a:r>
              <a:rPr lang="zh-CN" altLang="en-US" sz="2400" dirty="0" smtClean="0"/>
              <a:t>有向图</a:t>
            </a:r>
            <a:r>
              <a:rPr lang="en-US" altLang="zh-CN" sz="2400" dirty="0" smtClean="0"/>
              <a:t>D=(V, E)</a:t>
            </a:r>
            <a:r>
              <a:rPr lang="zh-CN" altLang="en-US" sz="2400" dirty="0" smtClean="0"/>
              <a:t>的每个点均位于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中唯一的强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弱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连通分支中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022035" name="Text Box 83"/>
          <p:cNvSpPr txBox="1">
            <a:spLocks noChangeArrowheads="1"/>
          </p:cNvSpPr>
          <p:nvPr/>
        </p:nvSpPr>
        <p:spPr bwMode="auto">
          <a:xfrm>
            <a:off x="514350" y="4106863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对于弱连通分支情形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命题结论是显然的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2036" name="Text Box 84"/>
          <p:cNvSpPr txBox="1">
            <a:spLocks noChangeArrowheads="1"/>
          </p:cNvSpPr>
          <p:nvPr/>
        </p:nvSpPr>
        <p:spPr bwMode="auto">
          <a:xfrm>
            <a:off x="514350" y="4635500"/>
            <a:ext cx="8248650" cy="1570038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对于强连通分支情形</a:t>
            </a:r>
            <a:r>
              <a:rPr lang="en-US" altLang="zh-CN" sz="2400" dirty="0"/>
              <a:t>, </a:t>
            </a:r>
            <a:r>
              <a:rPr lang="zh-CN" altLang="en-US" sz="2400" dirty="0"/>
              <a:t>因为不难证明</a:t>
            </a:r>
            <a:r>
              <a:rPr lang="en-US" altLang="zh-CN" sz="2400" dirty="0"/>
              <a:t>: D</a:t>
            </a:r>
            <a:r>
              <a:rPr lang="zh-CN" altLang="en-US" sz="2400" dirty="0"/>
              <a:t>中顶点间的强连通关系是等价关系</a:t>
            </a:r>
            <a:r>
              <a:rPr lang="en-US" altLang="zh-CN" sz="2400" dirty="0"/>
              <a:t>. </a:t>
            </a:r>
            <a:r>
              <a:rPr lang="zh-CN" altLang="en-US" sz="2400" dirty="0"/>
              <a:t>该等价关系对应的等价类在</a:t>
            </a:r>
            <a:r>
              <a:rPr lang="en-US" altLang="zh-CN" sz="2400" dirty="0"/>
              <a:t>D</a:t>
            </a:r>
            <a:r>
              <a:rPr lang="zh-CN" altLang="en-US" sz="2400" dirty="0"/>
              <a:t>中的导出子图必然是</a:t>
            </a:r>
            <a:r>
              <a:rPr lang="en-US" altLang="zh-CN" sz="2400" dirty="0"/>
              <a:t>D</a:t>
            </a:r>
            <a:r>
              <a:rPr lang="zh-CN" altLang="en-US" sz="2400" dirty="0"/>
              <a:t>的一个强连通分支</a:t>
            </a:r>
            <a:r>
              <a:rPr lang="en-US" altLang="zh-CN" sz="2400" dirty="0"/>
              <a:t>. </a:t>
            </a:r>
            <a:r>
              <a:rPr lang="zh-CN" altLang="en-US" sz="2400" dirty="0"/>
              <a:t>而</a:t>
            </a:r>
            <a:r>
              <a:rPr lang="en-US" altLang="zh-CN" sz="2400" dirty="0"/>
              <a:t>D</a:t>
            </a:r>
            <a:r>
              <a:rPr lang="zh-CN" altLang="en-US" sz="2400" dirty="0"/>
              <a:t>的一个强连通分支包含的顶点也必然是该等价关系的一个等价类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4" grpId="0"/>
      <p:bldP spid="1021955" grpId="0"/>
      <p:bldP spid="1022033" grpId="0" animBg="1"/>
      <p:bldP spid="1022034" grpId="0" animBg="1"/>
      <p:bldP spid="1022035" grpId="0"/>
      <p:bldP spid="10220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01BFEA1-1117-4FF8-9B19-D7662451B1A1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3020" name="Text Box 44"/>
          <p:cNvSpPr txBox="1">
            <a:spLocks noChangeArrowheads="1"/>
          </p:cNvSpPr>
          <p:nvPr/>
        </p:nvSpPr>
        <p:spPr bwMode="auto">
          <a:xfrm>
            <a:off x="304800" y="996950"/>
            <a:ext cx="8382000" cy="8302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但是</a:t>
            </a:r>
            <a:r>
              <a:rPr lang="en-US" altLang="zh-CN" sz="2400"/>
              <a:t>, </a:t>
            </a:r>
            <a:r>
              <a:rPr lang="zh-CN" altLang="en-US" sz="2400"/>
              <a:t>对于单向连通分支来说</a:t>
            </a:r>
            <a:r>
              <a:rPr lang="en-US" altLang="zh-CN" sz="2400"/>
              <a:t>, D</a:t>
            </a:r>
            <a:r>
              <a:rPr lang="zh-CN" altLang="en-US" sz="2400"/>
              <a:t>的某个顶点</a:t>
            </a:r>
            <a:r>
              <a:rPr lang="en-US" altLang="zh-CN" sz="2400"/>
              <a:t>, </a:t>
            </a:r>
            <a:r>
              <a:rPr lang="zh-CN" altLang="en-US" sz="2400"/>
              <a:t>可能会分属于</a:t>
            </a:r>
            <a:r>
              <a:rPr lang="en-US" altLang="zh-CN" sz="2400"/>
              <a:t>D</a:t>
            </a:r>
            <a:r>
              <a:rPr lang="zh-CN" altLang="en-US" sz="2400"/>
              <a:t>的若干个单向连通分支</a:t>
            </a:r>
            <a:r>
              <a:rPr lang="en-US" altLang="zh-CN" sz="2400"/>
              <a:t>. </a:t>
            </a:r>
            <a:r>
              <a:rPr lang="zh-CN" altLang="en-US" sz="2400"/>
              <a:t>原因是单向连通关系不是等价关系</a:t>
            </a:r>
            <a:r>
              <a:rPr lang="en-US" altLang="zh-CN" sz="2400"/>
              <a:t>. </a:t>
            </a:r>
            <a:endParaRPr lang="zh-CN" altLang="en-US" sz="2400"/>
          </a:p>
        </p:txBody>
      </p:sp>
      <p:sp>
        <p:nvSpPr>
          <p:cNvPr id="1023023" name="Text Box 47"/>
          <p:cNvSpPr txBox="1">
            <a:spLocks noChangeArrowheads="1"/>
          </p:cNvSpPr>
          <p:nvPr/>
        </p:nvSpPr>
        <p:spPr bwMode="auto">
          <a:xfrm>
            <a:off x="304800" y="20859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图的定向问题</a:t>
            </a:r>
          </a:p>
        </p:txBody>
      </p:sp>
      <p:sp>
        <p:nvSpPr>
          <p:cNvPr id="1023024" name="Text Box 48"/>
          <p:cNvSpPr txBox="1">
            <a:spLocks noChangeArrowheads="1"/>
          </p:cNvSpPr>
          <p:nvPr/>
        </p:nvSpPr>
        <p:spPr bwMode="auto">
          <a:xfrm>
            <a:off x="304800" y="2873375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图的定向问题是有向图中的一个典型问题之一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具有广泛的应用背景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3025" name="Text Box 49"/>
          <p:cNvSpPr txBox="1">
            <a:spLocks noChangeArrowheads="1"/>
          </p:cNvSpPr>
          <p:nvPr/>
        </p:nvSpPr>
        <p:spPr bwMode="auto">
          <a:xfrm>
            <a:off x="309563" y="3776663"/>
            <a:ext cx="8377237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城市交通网设计问题</a:t>
            </a:r>
            <a:r>
              <a:rPr lang="en-US" altLang="zh-CN" sz="2400" dirty="0"/>
              <a:t>: </a:t>
            </a:r>
            <a:r>
              <a:rPr lang="zh-CN" altLang="en-US" sz="2400" dirty="0"/>
              <a:t>一座城市为某种需要</a:t>
            </a:r>
            <a:r>
              <a:rPr lang="en-US" altLang="zh-CN" sz="2400" dirty="0"/>
              <a:t>, </a:t>
            </a:r>
            <a:r>
              <a:rPr lang="zh-CN" altLang="en-US" sz="2400" dirty="0"/>
              <a:t>要把所有街道改为单行道</a:t>
            </a:r>
            <a:r>
              <a:rPr lang="en-US" altLang="zh-CN" sz="2400" dirty="0"/>
              <a:t>, </a:t>
            </a:r>
            <a:r>
              <a:rPr lang="zh-CN" altLang="en-US" sz="2400" dirty="0"/>
              <a:t>使得人们在任意两个位置都可以相互到达</a:t>
            </a:r>
            <a:r>
              <a:rPr lang="en-US" altLang="zh-CN" sz="2400" dirty="0"/>
              <a:t>. </a:t>
            </a:r>
            <a:r>
              <a:rPr lang="zh-CN" altLang="en-US" sz="2400" dirty="0"/>
              <a:t>如何设计单行道方向？</a:t>
            </a:r>
          </a:p>
        </p:txBody>
      </p:sp>
      <p:sp>
        <p:nvSpPr>
          <p:cNvPr id="1023026" name="Text Box 50"/>
          <p:cNvSpPr txBox="1">
            <a:spLocks noChangeArrowheads="1"/>
          </p:cNvSpPr>
          <p:nvPr/>
        </p:nvSpPr>
        <p:spPr bwMode="auto">
          <a:xfrm>
            <a:off x="304800" y="5035550"/>
            <a:ext cx="838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图论建模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街道交叉口模型为图的顶点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两点连线当且仅当该两点是某街道的端点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020" grpId="0" animBg="1"/>
      <p:bldP spid="1023023" grpId="0"/>
      <p:bldP spid="1023025" grpId="0" animBg="1"/>
      <p:bldP spid="10230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4297E5B-5ABD-481E-9421-F03EE0BCC14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4002" name="Text Box 2"/>
          <p:cNvSpPr txBox="1">
            <a:spLocks noChangeArrowheads="1"/>
          </p:cNvSpPr>
          <p:nvPr/>
        </p:nvSpPr>
        <p:spPr bwMode="auto">
          <a:xfrm>
            <a:off x="381000" y="92233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问题等价于在模型图中给出其强连通定向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4006" name="Text Box 6"/>
          <p:cNvSpPr txBox="1">
            <a:spLocks noChangeArrowheads="1"/>
          </p:cNvSpPr>
          <p:nvPr/>
        </p:nvSpPr>
        <p:spPr bwMode="auto">
          <a:xfrm>
            <a:off x="381000" y="1436688"/>
            <a:ext cx="8153400" cy="8302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对于任意一个无环图</a:t>
            </a:r>
            <a:r>
              <a:rPr lang="en-US" altLang="zh-CN" sz="2400"/>
              <a:t>G, </a:t>
            </a:r>
            <a:r>
              <a:rPr lang="zh-CN" altLang="en-US" sz="2400"/>
              <a:t>要对其作强连通定向</a:t>
            </a:r>
            <a:r>
              <a:rPr lang="en-US" altLang="zh-CN" sz="2400"/>
              <a:t>, </a:t>
            </a:r>
            <a:r>
              <a:rPr lang="zh-CN" altLang="en-US" sz="2400"/>
              <a:t>需要解决两个问题</a:t>
            </a:r>
            <a:r>
              <a:rPr lang="en-US" altLang="zh-CN" sz="2400"/>
              <a:t>: </a:t>
            </a:r>
            <a:r>
              <a:rPr lang="zh-CN" altLang="en-US" sz="2400"/>
              <a:t>一是强连通定向的存在性问题</a:t>
            </a:r>
            <a:r>
              <a:rPr lang="en-US" altLang="zh-CN" sz="2400"/>
              <a:t>, </a:t>
            </a:r>
            <a:r>
              <a:rPr lang="zh-CN" altLang="en-US" sz="2400"/>
              <a:t>二是如何定向问题</a:t>
            </a:r>
            <a:r>
              <a:rPr lang="en-US" altLang="zh-CN" sz="2400"/>
              <a:t>. </a:t>
            </a:r>
            <a:endParaRPr lang="zh-CN" altLang="en-US" sz="2400"/>
          </a:p>
        </p:txBody>
      </p:sp>
      <p:sp>
        <p:nvSpPr>
          <p:cNvPr id="1024007" name="Text Box 7"/>
          <p:cNvSpPr txBox="1">
            <a:spLocks noChangeArrowheads="1"/>
          </p:cNvSpPr>
          <p:nvPr/>
        </p:nvSpPr>
        <p:spPr bwMode="auto">
          <a:xfrm>
            <a:off x="381000" y="2438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上面两个问题都已经得到解决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4008" name="Text Box 8"/>
          <p:cNvSpPr txBox="1">
            <a:spLocks noChangeArrowheads="1"/>
          </p:cNvSpPr>
          <p:nvPr/>
        </p:nvSpPr>
        <p:spPr bwMode="auto">
          <a:xfrm>
            <a:off x="381000" y="298608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2B51AA"/>
                </a:solidFill>
              </a:rPr>
              <a:t>1</a:t>
            </a:r>
            <a:r>
              <a:rPr lang="zh-CN" altLang="en-US" sz="2400" dirty="0">
                <a:solidFill>
                  <a:srgbClr val="2B51AA"/>
                </a:solidFill>
              </a:rPr>
              <a:t>    存在性问题</a:t>
            </a:r>
          </a:p>
        </p:txBody>
      </p:sp>
      <p:sp>
        <p:nvSpPr>
          <p:cNvPr id="1024009" name="Text Box 9"/>
          <p:cNvSpPr txBox="1">
            <a:spLocks noChangeArrowheads="1"/>
          </p:cNvSpPr>
          <p:nvPr/>
        </p:nvSpPr>
        <p:spPr bwMode="auto">
          <a:xfrm>
            <a:off x="381000" y="3524250"/>
            <a:ext cx="81534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</a:rPr>
              <a:t>3</a:t>
            </a:r>
            <a:r>
              <a:rPr lang="en-US" altLang="zh-CN" sz="2400" dirty="0" smtClean="0">
                <a:solidFill>
                  <a:srgbClr val="FF6626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Robbins, 1939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非平凡连通图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具有强连通定向当且仅当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边连通的</a:t>
            </a:r>
            <a:r>
              <a:rPr lang="en-US" altLang="zh-CN" sz="2400" dirty="0" smtClean="0"/>
              <a:t>. </a:t>
            </a:r>
            <a:endParaRPr lang="zh-CN" altLang="en-US" sz="2400" dirty="0" smtClean="0"/>
          </a:p>
        </p:txBody>
      </p:sp>
      <p:sp>
        <p:nvSpPr>
          <p:cNvPr id="1024010" name="Rectangle 10"/>
          <p:cNvSpPr>
            <a:spLocks noChangeArrowheads="1"/>
          </p:cNvSpPr>
          <p:nvPr/>
        </p:nvSpPr>
        <p:spPr bwMode="auto">
          <a:xfrm>
            <a:off x="357188" y="4572000"/>
            <a:ext cx="81772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Robbins(1915-2001),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美国拓扑学家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数理统计学家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Richard Courant(Hilbert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Göttingen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的助手和学生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合著有</a:t>
            </a:r>
            <a:r>
              <a:rPr lang="en-US" altLang="zh-CN" sz="2400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What is Mathematics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2" grpId="0"/>
      <p:bldP spid="1024006" grpId="0" animBg="1"/>
      <p:bldP spid="1024007" grpId="0"/>
      <p:bldP spid="1024008" grpId="0"/>
      <p:bldP spid="1024009" grpId="0" animBg="1"/>
      <p:bldP spid="10240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FD6A9B1-77A3-44E6-A590-0F0D009E4F20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5032" name="Text Box 8"/>
          <p:cNvSpPr txBox="1">
            <a:spLocks noChangeArrowheads="1"/>
          </p:cNvSpPr>
          <p:nvPr/>
        </p:nvSpPr>
        <p:spPr bwMode="auto">
          <a:xfrm>
            <a:off x="457200" y="107473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强连通定向算法</a:t>
            </a:r>
          </a:p>
        </p:txBody>
      </p:sp>
      <p:sp>
        <p:nvSpPr>
          <p:cNvPr id="1025033" name="Text Box 9"/>
          <p:cNvSpPr txBox="1">
            <a:spLocks noChangeArrowheads="1"/>
          </p:cNvSpPr>
          <p:nvPr/>
        </p:nvSpPr>
        <p:spPr bwMode="auto">
          <a:xfrm>
            <a:off x="457200" y="1579563"/>
            <a:ext cx="81534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    该算法采用顶点标号方法给边标上方向</a:t>
            </a:r>
            <a:r>
              <a:rPr lang="en-US" altLang="zh-CN" sz="2400"/>
              <a:t>. </a:t>
            </a:r>
            <a:r>
              <a:rPr lang="zh-CN" altLang="en-US" sz="2400"/>
              <a:t>设</a:t>
            </a:r>
            <a:r>
              <a:rPr lang="en-US" altLang="zh-CN" sz="2400"/>
              <a:t>G=(V, E)</a:t>
            </a:r>
            <a:r>
              <a:rPr lang="zh-CN" altLang="en-US" sz="2400"/>
              <a:t>是</a:t>
            </a:r>
            <a:r>
              <a:rPr lang="en-US" altLang="zh-CN" sz="2400"/>
              <a:t>2</a:t>
            </a:r>
            <a:r>
              <a:rPr lang="zh-CN" altLang="en-US" sz="2400"/>
              <a:t>边连通图</a:t>
            </a:r>
            <a:r>
              <a:rPr lang="en-US" altLang="zh-CN" sz="2400"/>
              <a:t>. </a:t>
            </a:r>
            <a:endParaRPr lang="zh-CN" altLang="en-US" sz="2400"/>
          </a:p>
        </p:txBody>
      </p:sp>
      <p:sp>
        <p:nvSpPr>
          <p:cNvPr id="1025034" name="Text Box 10"/>
          <p:cNvSpPr txBox="1">
            <a:spLocks noChangeArrowheads="1"/>
          </p:cNvSpPr>
          <p:nvPr/>
        </p:nvSpPr>
        <p:spPr bwMode="auto">
          <a:xfrm>
            <a:off x="457200" y="2487613"/>
            <a:ext cx="81534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(1)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中任取顶点</a:t>
            </a:r>
            <a:r>
              <a:rPr lang="en-US" altLang="zh-CN" sz="2400" dirty="0" smtClean="0"/>
              <a:t>w,  </a:t>
            </a:r>
            <a:r>
              <a:rPr lang="zh-CN" altLang="en-US" sz="2400" dirty="0" smtClean="0"/>
              <a:t>令</a:t>
            </a:r>
            <a:r>
              <a:rPr lang="en-US" altLang="zh-CN" sz="2400" i="1" dirty="0" smtClean="0"/>
              <a:t>l</a:t>
            </a:r>
            <a:r>
              <a:rPr lang="en-US" altLang="zh-CN" sz="2400" dirty="0" smtClean="0"/>
              <a:t>(w)=1, L={w}, U=V−{w}, A=</a:t>
            </a:r>
            <a:r>
              <a:rPr lang="el-GR" altLang="zh-CN" sz="2400" dirty="0" smtClean="0">
                <a:latin typeface="+mn-lt"/>
              </a:rPr>
              <a:t>Φ</a:t>
            </a:r>
            <a:r>
              <a:rPr lang="en-US" altLang="zh-CN" sz="2400" dirty="0" smtClean="0">
                <a:latin typeface="+mn-lt"/>
              </a:rPr>
              <a:t>; </a:t>
            </a:r>
            <a:endParaRPr lang="el-GR" altLang="zh-CN" sz="2400" dirty="0" smtClean="0">
              <a:latin typeface="+mn-lt"/>
            </a:endParaRPr>
          </a:p>
        </p:txBody>
      </p:sp>
      <p:sp>
        <p:nvSpPr>
          <p:cNvPr id="1025035" name="Text Box 11"/>
          <p:cNvSpPr txBox="1">
            <a:spLocks noChangeArrowheads="1"/>
          </p:cNvSpPr>
          <p:nvPr/>
        </p:nvSpPr>
        <p:spPr bwMode="auto">
          <a:xfrm>
            <a:off x="457200" y="2989263"/>
            <a:ext cx="81534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(2)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中找</a:t>
            </a:r>
            <a:r>
              <a:rPr lang="en-US" altLang="zh-CN" sz="2400" i="1" dirty="0" smtClean="0"/>
              <a:t>l</a:t>
            </a:r>
            <a:r>
              <a:rPr lang="en-US" altLang="zh-CN" sz="2400" dirty="0" smtClean="0"/>
              <a:t>(v)</a:t>
            </a:r>
            <a:r>
              <a:rPr lang="zh-CN" altLang="en-US" sz="2400" dirty="0" smtClean="0"/>
              <a:t>最大的点</a:t>
            </a:r>
            <a:r>
              <a:rPr lang="en-US" altLang="zh-CN" sz="2400" dirty="0" smtClean="0"/>
              <a:t>v,  </a:t>
            </a:r>
            <a:r>
              <a:rPr lang="zh-CN" altLang="en-US" sz="2400" dirty="0" smtClean="0"/>
              <a:t>同时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中存在邻点</a:t>
            </a:r>
            <a:r>
              <a:rPr lang="en-US" altLang="zh-CN" sz="2400" dirty="0" smtClean="0"/>
              <a:t>u. </a:t>
            </a:r>
            <a:r>
              <a:rPr lang="zh-CN" altLang="en-US" sz="2400" dirty="0" smtClean="0"/>
              <a:t>然后作有向边</a:t>
            </a:r>
            <a:r>
              <a:rPr lang="en-US" altLang="zh-CN" sz="2400" dirty="0" smtClean="0"/>
              <a:t>(v, u). </a:t>
            </a:r>
            <a:r>
              <a:rPr lang="zh-CN" altLang="en-US" sz="2400" dirty="0" smtClean="0"/>
              <a:t>令</a:t>
            </a:r>
            <a:r>
              <a:rPr lang="en-US" altLang="zh-CN" sz="2400" i="1" dirty="0" smtClean="0"/>
              <a:t>l</a:t>
            </a:r>
            <a:r>
              <a:rPr lang="en-US" altLang="zh-CN" sz="2400" dirty="0" smtClean="0"/>
              <a:t>(u)=</a:t>
            </a:r>
            <a:r>
              <a:rPr lang="en-US" altLang="zh-CN" sz="2400" i="1" dirty="0" smtClean="0"/>
              <a:t>l</a:t>
            </a:r>
            <a:r>
              <a:rPr lang="en-US" altLang="zh-CN" sz="2400" dirty="0" smtClean="0"/>
              <a:t>(v)+1,  L=L</a:t>
            </a:r>
            <a:r>
              <a:rPr lang="en-US" altLang="zh-CN" sz="2400" dirty="0" smtClean="0">
                <a:latin typeface="宋体" panose="02010600030101010101" pitchFamily="2" charset="-122"/>
              </a:rPr>
              <a:t>∪</a:t>
            </a:r>
            <a:r>
              <a:rPr lang="en-US" altLang="zh-CN" sz="2400" dirty="0" smtClean="0"/>
              <a:t>{u}, U=U−{u}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A=A</a:t>
            </a:r>
            <a:r>
              <a:rPr lang="en-US" altLang="zh-CN" sz="2400" dirty="0" smtClean="0">
                <a:latin typeface="宋体" panose="02010600030101010101" pitchFamily="2" charset="-122"/>
              </a:rPr>
              <a:t>∪</a:t>
            </a:r>
            <a:r>
              <a:rPr lang="en-US" altLang="zh-CN" sz="2400" dirty="0" smtClean="0"/>
              <a:t>{(v, u)};  (</a:t>
            </a:r>
            <a:r>
              <a:rPr lang="zh-CN" altLang="en-US" sz="2400" dirty="0" smtClean="0"/>
              <a:t>注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标号从小到大的有向边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1025036" name="Text Box 12"/>
          <p:cNvSpPr txBox="1">
            <a:spLocks noChangeArrowheads="1"/>
          </p:cNvSpPr>
          <p:nvPr/>
        </p:nvSpPr>
        <p:spPr bwMode="auto">
          <a:xfrm>
            <a:off x="457200" y="4232275"/>
            <a:ext cx="81534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(3)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L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≠V,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(2); 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否则转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(4); </a:t>
            </a:r>
          </a:p>
        </p:txBody>
      </p:sp>
      <p:sp>
        <p:nvSpPr>
          <p:cNvPr id="1025037" name="Text Box 13"/>
          <p:cNvSpPr txBox="1">
            <a:spLocks noChangeArrowheads="1"/>
          </p:cNvSpPr>
          <p:nvPr/>
        </p:nvSpPr>
        <p:spPr bwMode="auto">
          <a:xfrm>
            <a:off x="457200" y="4733925"/>
            <a:ext cx="81534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(4) </a:t>
            </a:r>
            <a:r>
              <a:rPr lang="zh-CN" altLang="en-US" sz="2400" dirty="0" smtClean="0"/>
              <a:t>对剩下的未赋予方向的边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按由标号值大的顶点指向标号值小的顶点赋予方向</a:t>
            </a:r>
            <a:r>
              <a:rPr lang="en-US" altLang="zh-CN" sz="2400" dirty="0" smtClean="0"/>
              <a:t>. </a:t>
            </a:r>
            <a:endParaRPr lang="zh-CN" altLang="en-US" sz="24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32" grpId="0"/>
      <p:bldP spid="1025033" grpId="0" animBg="1"/>
      <p:bldP spid="1025034" grpId="0" animBg="1"/>
      <p:bldP spid="1025035" grpId="0" animBg="1"/>
      <p:bldP spid="1025036" grpId="0" animBg="1"/>
      <p:bldP spid="10250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DA4EA0C-882C-49FA-8E8E-DE56D13D565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el-GR" altLang="zh-CN" sz="24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26056" name="Text Box 8"/>
          <p:cNvSpPr txBox="1">
            <a:spLocks noChangeArrowheads="1"/>
          </p:cNvSpPr>
          <p:nvPr/>
        </p:nvSpPr>
        <p:spPr bwMode="auto">
          <a:xfrm>
            <a:off x="342900" y="950913"/>
            <a:ext cx="842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4</a:t>
            </a:r>
            <a:r>
              <a:rPr lang="en-US" altLang="zh-CN" sz="2400" dirty="0" smtClean="0">
                <a:solidFill>
                  <a:srgbClr val="698CC9"/>
                </a:solidFill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求下图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的强连通定向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26073" name="Group 25"/>
          <p:cNvGrpSpPr>
            <a:grpSpLocks/>
          </p:cNvGrpSpPr>
          <p:nvPr/>
        </p:nvGrpSpPr>
        <p:grpSpPr bwMode="auto">
          <a:xfrm>
            <a:off x="2051050" y="1624013"/>
            <a:ext cx="2271713" cy="2025650"/>
            <a:chOff x="523" y="672"/>
            <a:chExt cx="1431" cy="1276"/>
          </a:xfrm>
        </p:grpSpPr>
        <p:sp>
          <p:nvSpPr>
            <p:cNvPr id="25627" name="Line 9"/>
            <p:cNvSpPr>
              <a:spLocks noChangeShapeType="1"/>
            </p:cNvSpPr>
            <p:nvPr/>
          </p:nvSpPr>
          <p:spPr bwMode="auto">
            <a:xfrm>
              <a:off x="672" y="912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28" name="Line 10"/>
            <p:cNvSpPr>
              <a:spLocks noChangeShapeType="1"/>
            </p:cNvSpPr>
            <p:nvPr/>
          </p:nvSpPr>
          <p:spPr bwMode="auto">
            <a:xfrm>
              <a:off x="672" y="1440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29" name="Line 11"/>
            <p:cNvSpPr>
              <a:spLocks noChangeShapeType="1"/>
            </p:cNvSpPr>
            <p:nvPr/>
          </p:nvSpPr>
          <p:spPr bwMode="auto">
            <a:xfrm>
              <a:off x="672" y="912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0" name="Line 12"/>
            <p:cNvSpPr>
              <a:spLocks noChangeShapeType="1"/>
            </p:cNvSpPr>
            <p:nvPr/>
          </p:nvSpPr>
          <p:spPr bwMode="auto">
            <a:xfrm>
              <a:off x="1248" y="912"/>
              <a:ext cx="0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2" name="Line 14"/>
            <p:cNvSpPr>
              <a:spLocks noChangeShapeType="1"/>
            </p:cNvSpPr>
            <p:nvPr/>
          </p:nvSpPr>
          <p:spPr bwMode="auto">
            <a:xfrm>
              <a:off x="1248" y="912"/>
              <a:ext cx="48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3" name="Line 15"/>
            <p:cNvSpPr>
              <a:spLocks noChangeShapeType="1"/>
            </p:cNvSpPr>
            <p:nvPr/>
          </p:nvSpPr>
          <p:spPr bwMode="auto">
            <a:xfrm>
              <a:off x="1728" y="912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4" name="Line 16"/>
            <p:cNvSpPr>
              <a:spLocks noChangeShapeType="1"/>
            </p:cNvSpPr>
            <p:nvPr/>
          </p:nvSpPr>
          <p:spPr bwMode="auto">
            <a:xfrm>
              <a:off x="1248" y="912"/>
              <a:ext cx="48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635" name="Text Box 17"/>
            <p:cNvSpPr txBox="1">
              <a:spLocks noChangeArrowheads="1"/>
            </p:cNvSpPr>
            <p:nvPr/>
          </p:nvSpPr>
          <p:spPr bwMode="auto">
            <a:xfrm>
              <a:off x="1152" y="67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5636" name="Text Box 18"/>
            <p:cNvSpPr txBox="1">
              <a:spLocks noChangeArrowheads="1"/>
            </p:cNvSpPr>
            <p:nvPr/>
          </p:nvSpPr>
          <p:spPr bwMode="auto">
            <a:xfrm>
              <a:off x="523" y="67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5637" name="Text Box 19"/>
            <p:cNvSpPr txBox="1">
              <a:spLocks noChangeArrowheads="1"/>
            </p:cNvSpPr>
            <p:nvPr/>
          </p:nvSpPr>
          <p:spPr bwMode="auto">
            <a:xfrm>
              <a:off x="1142" y="141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25638" name="Text Box 20"/>
            <p:cNvSpPr txBox="1">
              <a:spLocks noChangeArrowheads="1"/>
            </p:cNvSpPr>
            <p:nvPr/>
          </p:nvSpPr>
          <p:spPr bwMode="auto">
            <a:xfrm>
              <a:off x="1008" y="105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25639" name="Text Box 21"/>
            <p:cNvSpPr txBox="1">
              <a:spLocks noChangeArrowheads="1"/>
            </p:cNvSpPr>
            <p:nvPr/>
          </p:nvSpPr>
          <p:spPr bwMode="auto">
            <a:xfrm>
              <a:off x="1704" y="146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5640" name="Text Box 22"/>
            <p:cNvSpPr txBox="1">
              <a:spLocks noChangeArrowheads="1"/>
            </p:cNvSpPr>
            <p:nvPr/>
          </p:nvSpPr>
          <p:spPr bwMode="auto">
            <a:xfrm>
              <a:off x="1680" y="689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5641" name="Text Box 23"/>
            <p:cNvSpPr txBox="1">
              <a:spLocks noChangeArrowheads="1"/>
            </p:cNvSpPr>
            <p:nvPr/>
          </p:nvSpPr>
          <p:spPr bwMode="auto">
            <a:xfrm>
              <a:off x="537" y="142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25642" name="Text Box 24"/>
            <p:cNvSpPr txBox="1">
              <a:spLocks noChangeArrowheads="1"/>
            </p:cNvSpPr>
            <p:nvPr/>
          </p:nvSpPr>
          <p:spPr bwMode="auto">
            <a:xfrm>
              <a:off x="1112" y="1715"/>
              <a:ext cx="4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26074" name="Text Box 26"/>
          <p:cNvSpPr txBox="1">
            <a:spLocks noChangeArrowheads="1"/>
          </p:cNvSpPr>
          <p:nvPr/>
        </p:nvSpPr>
        <p:spPr bwMode="auto">
          <a:xfrm>
            <a:off x="342900" y="3730625"/>
            <a:ext cx="842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(1)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)=1, L={v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…,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A=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;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026075" name="Text Box 27"/>
          <p:cNvSpPr txBox="1">
            <a:spLocks noChangeArrowheads="1"/>
          </p:cNvSpPr>
          <p:nvPr/>
        </p:nvSpPr>
        <p:spPr bwMode="auto">
          <a:xfrm>
            <a:off x="342900" y="4294188"/>
            <a:ext cx="842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)+1=2,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26076" name="Text Box 28"/>
          <p:cNvSpPr txBox="1">
            <a:spLocks noChangeArrowheads="1"/>
          </p:cNvSpPr>
          <p:nvPr/>
        </p:nvSpPr>
        <p:spPr bwMode="auto">
          <a:xfrm>
            <a:off x="342900" y="4852988"/>
            <a:ext cx="842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,…,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153025" y="1595438"/>
            <a:ext cx="2493963" cy="1973262"/>
            <a:chOff x="5152807" y="1595438"/>
            <a:chExt cx="2494181" cy="1973263"/>
          </a:xfrm>
        </p:grpSpPr>
        <p:grpSp>
          <p:nvGrpSpPr>
            <p:cNvPr id="22541" name="Group 49"/>
            <p:cNvGrpSpPr>
              <a:grpSpLocks/>
            </p:cNvGrpSpPr>
            <p:nvPr/>
          </p:nvGrpSpPr>
          <p:grpSpPr bwMode="auto">
            <a:xfrm>
              <a:off x="5199063" y="1595438"/>
              <a:ext cx="2447925" cy="1973263"/>
              <a:chOff x="3072" y="672"/>
              <a:chExt cx="1542" cy="1243"/>
            </a:xfrm>
          </p:grpSpPr>
          <p:sp>
            <p:nvSpPr>
              <p:cNvPr id="25610" name="Text Box 45"/>
              <p:cNvSpPr txBox="1">
                <a:spLocks noChangeArrowheads="1"/>
              </p:cNvSpPr>
              <p:nvPr/>
            </p:nvSpPr>
            <p:spPr bwMode="auto">
              <a:xfrm>
                <a:off x="3749" y="1682"/>
                <a:ext cx="4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1" name="Line 30"/>
              <p:cNvSpPr>
                <a:spLocks noChangeShapeType="1"/>
              </p:cNvSpPr>
              <p:nvPr/>
            </p:nvSpPr>
            <p:spPr bwMode="auto">
              <a:xfrm>
                <a:off x="3312" y="912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2" name="Line 31"/>
              <p:cNvSpPr>
                <a:spLocks noChangeShapeType="1"/>
              </p:cNvSpPr>
              <p:nvPr/>
            </p:nvSpPr>
            <p:spPr bwMode="auto">
              <a:xfrm>
                <a:off x="3312" y="144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3" name="Line 32"/>
              <p:cNvSpPr>
                <a:spLocks noChangeShapeType="1"/>
              </p:cNvSpPr>
              <p:nvPr/>
            </p:nvSpPr>
            <p:spPr bwMode="auto">
              <a:xfrm>
                <a:off x="3312" y="912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4" name="Line 3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5" name="Line 34"/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6" name="Line 35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7" name="Line 36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8" name="Line 37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48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619" name="Text Box 38"/>
              <p:cNvSpPr txBox="1">
                <a:spLocks noChangeArrowheads="1"/>
              </p:cNvSpPr>
              <p:nvPr/>
            </p:nvSpPr>
            <p:spPr bwMode="auto">
              <a:xfrm>
                <a:off x="3792" y="672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5621" name="Text Box 40"/>
              <p:cNvSpPr txBox="1">
                <a:spLocks noChangeArrowheads="1"/>
              </p:cNvSpPr>
              <p:nvPr/>
            </p:nvSpPr>
            <p:spPr bwMode="auto">
              <a:xfrm>
                <a:off x="3744" y="144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25622" name="Text Box 41"/>
              <p:cNvSpPr txBox="1">
                <a:spLocks noChangeArrowheads="1"/>
              </p:cNvSpPr>
              <p:nvPr/>
            </p:nvSpPr>
            <p:spPr bwMode="auto">
              <a:xfrm>
                <a:off x="3648" y="105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5623" name="Text Box 42"/>
              <p:cNvSpPr txBox="1">
                <a:spLocks noChangeArrowheads="1"/>
              </p:cNvSpPr>
              <p:nvPr/>
            </p:nvSpPr>
            <p:spPr bwMode="auto">
              <a:xfrm>
                <a:off x="4364" y="1488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25624" name="Text Box 43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5625" name="Text Box 44"/>
              <p:cNvSpPr txBox="1">
                <a:spLocks noChangeArrowheads="1"/>
              </p:cNvSpPr>
              <p:nvPr/>
            </p:nvSpPr>
            <p:spPr bwMode="auto">
              <a:xfrm>
                <a:off x="3072" y="1440"/>
                <a:ext cx="384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5152807" y="1619250"/>
              <a:ext cx="609653" cy="369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)</a:t>
              </a:r>
              <a:endParaRPr lang="zh-CN" altLang="en-US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138738" y="1590675"/>
            <a:ext cx="731837" cy="50165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5172075" y="2714625"/>
            <a:ext cx="681038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5580063" y="2205038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6" grpId="0"/>
      <p:bldP spid="1026074" grpId="0"/>
      <p:bldP spid="1026075" grpId="0"/>
      <p:bldP spid="1026076" grpId="0"/>
      <p:bldP spid="2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4DBA741-D129-422D-884E-E050577B56D4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3400" y="10969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3400" y="2620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、有向图的概念与性质</a:t>
            </a:r>
            <a:endParaRPr lang="en-US" altLang="zh-CN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33400" y="3382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、有向图的连通性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609600" y="1782763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有向图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533400" y="41449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、图的定向问题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533400" y="48307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、有向路与有向圈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65875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6293B68-3AB4-4981-BB62-8AC0121EA3E8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998538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el-GR" altLang="zh-CN" sz="24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27094" name="Text Box 22"/>
          <p:cNvSpPr txBox="1">
            <a:spLocks noChangeArrowheads="1"/>
          </p:cNvSpPr>
          <p:nvPr/>
        </p:nvSpPr>
        <p:spPr bwMode="auto">
          <a:xfrm>
            <a:off x="385763" y="862013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)+1=3,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27095" name="Text Box 23"/>
          <p:cNvSpPr txBox="1">
            <a:spLocks noChangeArrowheads="1"/>
          </p:cNvSpPr>
          <p:nvPr/>
        </p:nvSpPr>
        <p:spPr bwMode="auto">
          <a:xfrm>
            <a:off x="385763" y="1270000"/>
            <a:ext cx="88392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…,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</a:t>
            </a:r>
            <a:r>
              <a:rPr lang="zh-CN" altLang="el-GR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zh-CN" altLang="el-GR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27117" name="Text Box 45"/>
          <p:cNvSpPr txBox="1">
            <a:spLocks noChangeArrowheads="1"/>
          </p:cNvSpPr>
          <p:nvPr/>
        </p:nvSpPr>
        <p:spPr bwMode="auto">
          <a:xfrm>
            <a:off x="385763" y="3724275"/>
            <a:ext cx="837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)+1=4,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27118" name="Text Box 46"/>
          <p:cNvSpPr txBox="1">
            <a:spLocks noChangeArrowheads="1"/>
          </p:cNvSpPr>
          <p:nvPr/>
        </p:nvSpPr>
        <p:spPr bwMode="auto">
          <a:xfrm>
            <a:off x="393700" y="4202113"/>
            <a:ext cx="8377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43200" y="1781175"/>
            <a:ext cx="2430463" cy="1958975"/>
            <a:chOff x="1451716" y="2247900"/>
            <a:chExt cx="2429722" cy="1958975"/>
          </a:xfrm>
        </p:grpSpPr>
        <p:grpSp>
          <p:nvGrpSpPr>
            <p:cNvPr id="23573" name="Group 44"/>
            <p:cNvGrpSpPr>
              <a:grpSpLocks/>
            </p:cNvGrpSpPr>
            <p:nvPr/>
          </p:nvGrpSpPr>
          <p:grpSpPr bwMode="auto">
            <a:xfrm>
              <a:off x="1500188" y="2247900"/>
              <a:ext cx="2381250" cy="1958975"/>
              <a:chOff x="574" y="1051"/>
              <a:chExt cx="1500" cy="1234"/>
            </a:xfrm>
          </p:grpSpPr>
          <p:sp>
            <p:nvSpPr>
              <p:cNvPr id="26653" name="Text Box 25"/>
              <p:cNvSpPr txBox="1">
                <a:spLocks noChangeArrowheads="1"/>
              </p:cNvSpPr>
              <p:nvPr/>
            </p:nvSpPr>
            <p:spPr bwMode="auto">
              <a:xfrm>
                <a:off x="1195" y="2052"/>
                <a:ext cx="490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4" name="Line 2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5" name="Line 2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6" name="Line 2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7" name="Line 30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8" name="Line 31"/>
              <p:cNvSpPr>
                <a:spLocks noChangeShapeType="1"/>
              </p:cNvSpPr>
              <p:nvPr/>
            </p:nvSpPr>
            <p:spPr bwMode="auto">
              <a:xfrm>
                <a:off x="1392" y="153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59" name="Line 32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0" name="Line 33"/>
              <p:cNvSpPr>
                <a:spLocks noChangeShapeType="1"/>
              </p:cNvSpPr>
              <p:nvPr/>
            </p:nvSpPr>
            <p:spPr bwMode="auto">
              <a:xfrm>
                <a:off x="1872" y="129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1" name="Line 34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48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2" name="Text Box 35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34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(5)</a:t>
                </a:r>
                <a:endPara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3" name="Text Box 36"/>
              <p:cNvSpPr txBox="1">
                <a:spLocks noChangeArrowheads="1"/>
              </p:cNvSpPr>
              <p:nvPr/>
            </p:nvSpPr>
            <p:spPr bwMode="auto">
              <a:xfrm>
                <a:off x="574" y="1051"/>
                <a:ext cx="384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(1)</a:t>
                </a:r>
                <a:endParaRPr lang="zh-CN" altLang="en-US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4" name="Text Box 37"/>
              <p:cNvSpPr txBox="1">
                <a:spLocks noChangeArrowheads="1"/>
              </p:cNvSpPr>
              <p:nvPr/>
            </p:nvSpPr>
            <p:spPr bwMode="auto">
              <a:xfrm>
                <a:off x="1248" y="1824"/>
                <a:ext cx="384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(3)</a:t>
                </a:r>
                <a:endPara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5" name="Text Box 38"/>
              <p:cNvSpPr txBox="1">
                <a:spLocks noChangeArrowheads="1"/>
              </p:cNvSpPr>
              <p:nvPr/>
            </p:nvSpPr>
            <p:spPr bwMode="auto">
              <a:xfrm>
                <a:off x="1051" y="1414"/>
                <a:ext cx="39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(4)</a:t>
                </a:r>
                <a:endParaRPr lang="zh-CN" altLang="en-US" sz="1600" baseline="-25000" dirty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6" name="Text Box 39"/>
              <p:cNvSpPr txBox="1">
                <a:spLocks noChangeArrowheads="1"/>
              </p:cNvSpPr>
              <p:nvPr/>
            </p:nvSpPr>
            <p:spPr bwMode="auto">
              <a:xfrm>
                <a:off x="1824" y="1866"/>
                <a:ext cx="25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26667" name="Text Box 40"/>
              <p:cNvSpPr txBox="1">
                <a:spLocks noChangeArrowheads="1"/>
              </p:cNvSpPr>
              <p:nvPr/>
            </p:nvSpPr>
            <p:spPr bwMode="auto">
              <a:xfrm>
                <a:off x="1824" y="1071"/>
                <a:ext cx="25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668" name="Text Box 41"/>
              <p:cNvSpPr txBox="1">
                <a:spLocks noChangeArrowheads="1"/>
              </p:cNvSpPr>
              <p:nvPr/>
            </p:nvSpPr>
            <p:spPr bwMode="auto">
              <a:xfrm>
                <a:off x="576" y="1824"/>
                <a:ext cx="336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en-US" altLang="zh-CN" sz="16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(2)</a:t>
                </a:r>
                <a:endPara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669" name="Line 42"/>
              <p:cNvSpPr>
                <a:spLocks noChangeShapeType="1"/>
              </p:cNvSpPr>
              <p:nvPr/>
            </p:nvSpPr>
            <p:spPr bwMode="auto">
              <a:xfrm>
                <a:off x="816" y="144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3574" name="椭圆 1"/>
            <p:cNvSpPr>
              <a:spLocks noChangeArrowheads="1"/>
            </p:cNvSpPr>
            <p:nvPr/>
          </p:nvSpPr>
          <p:spPr bwMode="auto">
            <a:xfrm>
              <a:off x="1500187" y="2296054"/>
              <a:ext cx="567413" cy="432859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5" name="椭圆 47"/>
            <p:cNvSpPr>
              <a:spLocks noChangeArrowheads="1"/>
            </p:cNvSpPr>
            <p:nvPr/>
          </p:nvSpPr>
          <p:spPr bwMode="auto">
            <a:xfrm>
              <a:off x="1451716" y="3381524"/>
              <a:ext cx="611611" cy="466576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3405188" y="3008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3767138" y="2833688"/>
            <a:ext cx="673100" cy="512762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4087813" y="2592388"/>
            <a:ext cx="1587" cy="3635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椭圆 73"/>
          <p:cNvSpPr>
            <a:spLocks noChangeArrowheads="1"/>
          </p:cNvSpPr>
          <p:nvPr/>
        </p:nvSpPr>
        <p:spPr bwMode="auto">
          <a:xfrm>
            <a:off x="3595688" y="2343150"/>
            <a:ext cx="598487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385763" y="463867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)+1=5,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393700" y="5027613"/>
            <a:ext cx="8458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7" name="椭圆 76"/>
          <p:cNvSpPr>
            <a:spLocks noChangeArrowheads="1"/>
          </p:cNvSpPr>
          <p:nvPr/>
        </p:nvSpPr>
        <p:spPr bwMode="auto">
          <a:xfrm>
            <a:off x="3871913" y="1803400"/>
            <a:ext cx="600075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 flipV="1">
            <a:off x="4098925" y="2170113"/>
            <a:ext cx="1588" cy="3635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379413" y="54943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)+1=6,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0" name="Text Box 49"/>
          <p:cNvSpPr txBox="1">
            <a:spLocks noChangeArrowheads="1"/>
          </p:cNvSpPr>
          <p:nvPr/>
        </p:nvSpPr>
        <p:spPr bwMode="auto">
          <a:xfrm>
            <a:off x="379413" y="5884863"/>
            <a:ext cx="8458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U={v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1" name="椭圆 80"/>
          <p:cNvSpPr>
            <a:spLocks noChangeArrowheads="1"/>
          </p:cNvSpPr>
          <p:nvPr/>
        </p:nvSpPr>
        <p:spPr bwMode="auto">
          <a:xfrm>
            <a:off x="4737100" y="1849438"/>
            <a:ext cx="600075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4383088" y="2170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94" grpId="0"/>
      <p:bldP spid="1027095" grpId="0"/>
      <p:bldP spid="1027117" grpId="0"/>
      <p:bldP spid="51" grpId="0" animBg="1"/>
      <p:bldP spid="74" grpId="0" animBg="1"/>
      <p:bldP spid="75" grpId="0"/>
      <p:bldP spid="76" grpId="0"/>
      <p:bldP spid="77" grpId="0" animBg="1"/>
      <p:bldP spid="79" grpId="0"/>
      <p:bldP spid="80" grpId="0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67CFDB3-6029-4C2A-AAD5-4675E4538454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el-GR" altLang="zh-CN" sz="24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29146" name="Text Box 26"/>
          <p:cNvSpPr txBox="1">
            <a:spLocks noChangeArrowheads="1"/>
          </p:cNvSpPr>
          <p:nvPr/>
        </p:nvSpPr>
        <p:spPr bwMode="auto">
          <a:xfrm>
            <a:off x="381000" y="100171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U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中取点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作边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令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)+1=7, 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29147" name="Text Box 27"/>
          <p:cNvSpPr txBox="1">
            <a:spLocks noChangeArrowheads="1"/>
          </p:cNvSpPr>
          <p:nvPr/>
        </p:nvSpPr>
        <p:spPr bwMode="auto">
          <a:xfrm>
            <a:off x="376238" y="1587500"/>
            <a:ext cx="83867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 ={v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},  U=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A={(v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altLang="zh-CN" sz="240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), (v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)}</a:t>
            </a:r>
            <a:endParaRPr lang="el-GR" altLang="zh-CN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29172" name="Text Box 52"/>
          <p:cNvSpPr txBox="1">
            <a:spLocks noChangeArrowheads="1"/>
          </p:cNvSpPr>
          <p:nvPr/>
        </p:nvSpPr>
        <p:spPr bwMode="auto">
          <a:xfrm>
            <a:off x="381000" y="535305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(3) U=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  <a:sym typeface="Wingdings" panose="05000000000000000000" pitchFamily="2" charset="2"/>
              </a:rPr>
              <a:t>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所以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由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(4) 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对剩下的边赋予方向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79538" y="2820988"/>
            <a:ext cx="2600325" cy="1958975"/>
            <a:chOff x="1378781" y="2821534"/>
            <a:chExt cx="2601172" cy="1958975"/>
          </a:xfrm>
        </p:grpSpPr>
        <p:grpSp>
          <p:nvGrpSpPr>
            <p:cNvPr id="24588" name="组合 55"/>
            <p:cNvGrpSpPr>
              <a:grpSpLocks/>
            </p:cNvGrpSpPr>
            <p:nvPr/>
          </p:nvGrpSpPr>
          <p:grpSpPr bwMode="auto">
            <a:xfrm>
              <a:off x="1378781" y="2821534"/>
              <a:ext cx="2601172" cy="1958975"/>
              <a:chOff x="1451716" y="2247900"/>
              <a:chExt cx="2601172" cy="1958975"/>
            </a:xfrm>
          </p:grpSpPr>
          <p:grpSp>
            <p:nvGrpSpPr>
              <p:cNvPr id="24597" name="Group 44"/>
              <p:cNvGrpSpPr>
                <a:grpSpLocks/>
              </p:cNvGrpSpPr>
              <p:nvPr/>
            </p:nvGrpSpPr>
            <p:grpSpPr bwMode="auto">
              <a:xfrm>
                <a:off x="1500188" y="2247900"/>
                <a:ext cx="2552700" cy="1958975"/>
                <a:chOff x="574" y="1051"/>
                <a:chExt cx="1608" cy="1234"/>
              </a:xfrm>
            </p:grpSpPr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6" y="2052"/>
                  <a:ext cx="489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G</a:t>
                  </a:r>
                  <a:endPara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1" name="Line 27"/>
                <p:cNvSpPr>
                  <a:spLocks noChangeShapeType="1"/>
                </p:cNvSpPr>
                <p:nvPr/>
              </p:nvSpPr>
              <p:spPr bwMode="auto">
                <a:xfrm>
                  <a:off x="817" y="129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2" name="Line 28"/>
                <p:cNvSpPr>
                  <a:spLocks noChangeShapeType="1"/>
                </p:cNvSpPr>
                <p:nvPr/>
              </p:nvSpPr>
              <p:spPr bwMode="auto">
                <a:xfrm>
                  <a:off x="817" y="1824"/>
                  <a:ext cx="575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3" name="Line 29"/>
                <p:cNvSpPr>
                  <a:spLocks noChangeShapeType="1"/>
                </p:cNvSpPr>
                <p:nvPr/>
              </p:nvSpPr>
              <p:spPr bwMode="auto">
                <a:xfrm>
                  <a:off x="817" y="1296"/>
                  <a:ext cx="575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4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129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5" name="Line 31"/>
                <p:cNvSpPr>
                  <a:spLocks noChangeShapeType="1"/>
                </p:cNvSpPr>
                <p:nvPr/>
              </p:nvSpPr>
              <p:spPr bwMode="auto">
                <a:xfrm>
                  <a:off x="1392" y="153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6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29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7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8" name="Line 34"/>
                <p:cNvSpPr>
                  <a:spLocks noChangeShapeType="1"/>
                </p:cNvSpPr>
                <p:nvPr/>
              </p:nvSpPr>
              <p:spPr bwMode="auto">
                <a:xfrm>
                  <a:off x="1392" y="1296"/>
                  <a:ext cx="480" cy="57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97" y="1056"/>
                  <a:ext cx="34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(5)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74" y="1051"/>
                  <a:ext cx="384" cy="21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(1)</a:t>
                  </a:r>
                  <a:endParaRPr lang="zh-CN" altLang="en-US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49" y="1824"/>
                  <a:ext cx="383" cy="21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(3)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2" y="1414"/>
                  <a:ext cx="393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(4)</a:t>
                  </a:r>
                  <a:endParaRPr lang="zh-CN" altLang="en-US" sz="1600" baseline="-25000" dirty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24" y="1866"/>
                  <a:ext cx="353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(7)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824" y="1071"/>
                  <a:ext cx="35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(6)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6" y="1824"/>
                  <a:ext cx="336" cy="21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v</a:t>
                  </a:r>
                  <a:r>
                    <a:rPr lang="en-US" altLang="zh-CN" sz="1600" baseline="-250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  <a:r>
                    <a:rPr lang="en-US" altLang="zh-CN" sz="16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(2)</a:t>
                  </a:r>
                  <a:endParaRPr lang="en-US" altLang="zh-CN" sz="16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6" name="Line 42"/>
                <p:cNvSpPr>
                  <a:spLocks noChangeShapeType="1"/>
                </p:cNvSpPr>
                <p:nvPr/>
              </p:nvSpPr>
              <p:spPr bwMode="auto">
                <a:xfrm>
                  <a:off x="817" y="144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4598" name="椭圆 57"/>
              <p:cNvSpPr>
                <a:spLocks noChangeArrowheads="1"/>
              </p:cNvSpPr>
              <p:nvPr/>
            </p:nvSpPr>
            <p:spPr bwMode="auto">
              <a:xfrm>
                <a:off x="1500187" y="2296054"/>
                <a:ext cx="567413" cy="432859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9" name="椭圆 58"/>
              <p:cNvSpPr>
                <a:spLocks noChangeArrowheads="1"/>
              </p:cNvSpPr>
              <p:nvPr/>
            </p:nvSpPr>
            <p:spPr bwMode="auto">
              <a:xfrm>
                <a:off x="1451716" y="3381524"/>
                <a:ext cx="611611" cy="466576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>
              <a:off x="2039396" y="4048671"/>
              <a:ext cx="3811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90" name="椭圆 77"/>
            <p:cNvSpPr>
              <a:spLocks noChangeArrowheads="1"/>
            </p:cNvSpPr>
            <p:nvPr/>
          </p:nvSpPr>
          <p:spPr bwMode="auto">
            <a:xfrm>
              <a:off x="2403033" y="3874049"/>
              <a:ext cx="672154" cy="51276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Line 43"/>
            <p:cNvSpPr>
              <a:spLocks noChangeShapeType="1"/>
            </p:cNvSpPr>
            <p:nvPr/>
          </p:nvSpPr>
          <p:spPr bwMode="auto">
            <a:xfrm flipV="1">
              <a:off x="2723831" y="3632746"/>
              <a:ext cx="1589" cy="3635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92" name="椭圆 79"/>
            <p:cNvSpPr>
              <a:spLocks noChangeArrowheads="1"/>
            </p:cNvSpPr>
            <p:nvPr/>
          </p:nvSpPr>
          <p:spPr bwMode="auto">
            <a:xfrm>
              <a:off x="2230528" y="3384044"/>
              <a:ext cx="599282" cy="45717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3" name="椭圆 80"/>
            <p:cNvSpPr>
              <a:spLocks noChangeArrowheads="1"/>
            </p:cNvSpPr>
            <p:nvPr/>
          </p:nvSpPr>
          <p:spPr bwMode="auto">
            <a:xfrm>
              <a:off x="2507547" y="2843709"/>
              <a:ext cx="599282" cy="45717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V="1">
              <a:off x="2734948" y="3210471"/>
              <a:ext cx="1588" cy="3635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95" name="椭圆 82"/>
            <p:cNvSpPr>
              <a:spLocks noChangeArrowheads="1"/>
            </p:cNvSpPr>
            <p:nvPr/>
          </p:nvSpPr>
          <p:spPr bwMode="auto">
            <a:xfrm>
              <a:off x="3373294" y="2890807"/>
              <a:ext cx="599282" cy="45717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019202" y="3210471"/>
              <a:ext cx="3811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6" name="椭圆 85"/>
          <p:cNvSpPr>
            <a:spLocks noChangeArrowheads="1"/>
          </p:cNvSpPr>
          <p:nvPr/>
        </p:nvSpPr>
        <p:spPr bwMode="auto">
          <a:xfrm>
            <a:off x="3357563" y="3989388"/>
            <a:ext cx="598487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" name="Line 42"/>
          <p:cNvSpPr>
            <a:spLocks noChangeShapeType="1"/>
          </p:cNvSpPr>
          <p:nvPr/>
        </p:nvSpPr>
        <p:spPr bwMode="auto">
          <a:xfrm>
            <a:off x="3487738" y="3525838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 flipH="1" flipV="1">
            <a:off x="2960688" y="3495675"/>
            <a:ext cx="361950" cy="4191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Line 42"/>
          <p:cNvSpPr>
            <a:spLocks noChangeShapeType="1"/>
          </p:cNvSpPr>
          <p:nvPr/>
        </p:nvSpPr>
        <p:spPr bwMode="auto">
          <a:xfrm flipH="1">
            <a:off x="2009775" y="3201988"/>
            <a:ext cx="498475" cy="158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46" grpId="0"/>
      <p:bldP spid="1029147" grpId="0"/>
      <p:bldP spid="1029172" grpId="0"/>
      <p:bldP spid="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28015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7E19F5A-5B09-45FA-95DB-68CE3BC90CAA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el-GR" altLang="zh-CN" sz="24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32201" name="Text Box 9"/>
          <p:cNvSpPr txBox="1">
            <a:spLocks noChangeArrowheads="1"/>
          </p:cNvSpPr>
          <p:nvPr/>
        </p:nvSpPr>
        <p:spPr bwMode="auto">
          <a:xfrm>
            <a:off x="300037" y="144136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有向圈的性质</a:t>
            </a:r>
            <a:endParaRPr lang="zh-CN" altLang="el-GR" sz="28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32202" name="Text Box 10"/>
          <p:cNvSpPr txBox="1">
            <a:spLocks noChangeArrowheads="1"/>
          </p:cNvSpPr>
          <p:nvPr/>
        </p:nvSpPr>
        <p:spPr bwMode="auto">
          <a:xfrm>
            <a:off x="309562" y="1979585"/>
            <a:ext cx="8301037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26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sz="2400" dirty="0" smtClean="0">
                <a:solidFill>
                  <a:srgbClr val="FF6626"/>
                </a:solidFill>
                <a:sym typeface="Wingdings" panose="05000000000000000000" pitchFamily="2" charset="2"/>
              </a:rPr>
              <a:t>5  </a:t>
            </a:r>
            <a:r>
              <a:rPr lang="zh-CN" altLang="en-US" sz="2400" dirty="0" smtClean="0">
                <a:sym typeface="Wingdings" panose="05000000000000000000" pitchFamily="2" charset="2"/>
              </a:rPr>
              <a:t>设</a:t>
            </a:r>
            <a:r>
              <a:rPr lang="en-US" altLang="zh-CN" sz="2400" dirty="0" smtClean="0">
                <a:sym typeface="Wingdings" panose="05000000000000000000" pitchFamily="2" charset="2"/>
              </a:rPr>
              <a:t>D=(V, E) </a:t>
            </a:r>
            <a:r>
              <a:rPr lang="zh-CN" altLang="en-US" sz="2400" dirty="0" smtClean="0">
                <a:sym typeface="Wingdings" panose="05000000000000000000" pitchFamily="2" charset="2"/>
              </a:rPr>
              <a:t>是有向图</a:t>
            </a:r>
            <a:r>
              <a:rPr lang="en-US" altLang="zh-CN" sz="2400" dirty="0" smtClean="0"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ym typeface="Wingdings" panose="05000000000000000000" pitchFamily="2" charset="2"/>
            </a:endParaRPr>
          </a:p>
        </p:txBody>
      </p:sp>
      <p:sp>
        <p:nvSpPr>
          <p:cNvPr id="1032203" name="Text Box 11"/>
          <p:cNvSpPr txBox="1">
            <a:spLocks noChangeArrowheads="1"/>
          </p:cNvSpPr>
          <p:nvPr/>
        </p:nvSpPr>
        <p:spPr bwMode="auto">
          <a:xfrm>
            <a:off x="305784" y="2474749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ym typeface="Wingdings" panose="05000000000000000000" pitchFamily="2" charset="2"/>
              </a:rPr>
              <a:t>(1) </a:t>
            </a:r>
            <a:r>
              <a:rPr lang="zh-CN" altLang="en-US" sz="2400" dirty="0" smtClean="0">
                <a:sym typeface="Wingdings" panose="05000000000000000000" pitchFamily="2" charset="2"/>
              </a:rPr>
              <a:t>若</a:t>
            </a:r>
            <a:r>
              <a:rPr lang="en-US" altLang="zh-CN" sz="2400" dirty="0" smtClean="0">
                <a:sym typeface="Wingdings" panose="05000000000000000000" pitchFamily="2" charset="2"/>
              </a:rPr>
              <a:t>D</a:t>
            </a:r>
            <a:r>
              <a:rPr lang="zh-CN" altLang="en-US" sz="2400" dirty="0" smtClean="0">
                <a:sym typeface="Wingdings" panose="05000000000000000000" pitchFamily="2" charset="2"/>
              </a:rPr>
              <a:t>中对任意的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v</a:t>
            </a:r>
            <a:r>
              <a:rPr lang="en-US" altLang="zh-CN" sz="2400" dirty="0" err="1" smtClean="0"/>
              <a:t>∈V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ym typeface="Wingdings" panose="05000000000000000000" pitchFamily="2" charset="2"/>
              </a:rPr>
              <a:t>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均有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(v)&gt;0 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/>
              <a:t>(v)&gt;0), 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中存在有向圈</a:t>
            </a:r>
            <a:r>
              <a:rPr lang="en-US" altLang="zh-CN" sz="2400" dirty="0" smtClean="0"/>
              <a:t>. </a:t>
            </a:r>
            <a:endParaRPr lang="zh-CN" altLang="el-GR" sz="2400" dirty="0" smtClean="0"/>
          </a:p>
        </p:txBody>
      </p:sp>
      <p:sp>
        <p:nvSpPr>
          <p:cNvPr id="1032204" name="Text Box 12"/>
          <p:cNvSpPr txBox="1">
            <a:spLocks noChangeArrowheads="1"/>
          </p:cNvSpPr>
          <p:nvPr/>
        </p:nvSpPr>
        <p:spPr bwMode="auto">
          <a:xfrm>
            <a:off x="307181" y="3340538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sym typeface="Wingdings" panose="05000000000000000000" pitchFamily="2" charset="2"/>
              </a:rPr>
              <a:t>若</a:t>
            </a:r>
            <a:r>
              <a:rPr lang="en-US" altLang="zh-CN" sz="2400" dirty="0" smtClean="0">
                <a:sym typeface="Wingdings" panose="05000000000000000000" pitchFamily="2" charset="2"/>
              </a:rPr>
              <a:t>D</a:t>
            </a:r>
            <a:r>
              <a:rPr lang="zh-CN" altLang="en-US" sz="2400" dirty="0" smtClean="0">
                <a:sym typeface="Wingdings" panose="05000000000000000000" pitchFamily="2" charset="2"/>
              </a:rPr>
              <a:t>连通</a:t>
            </a:r>
            <a:r>
              <a:rPr lang="en-US" altLang="zh-CN" sz="2400" dirty="0" smtClean="0">
                <a:sym typeface="Wingdings" panose="05000000000000000000" pitchFamily="2" charset="2"/>
              </a:rPr>
              <a:t>,  </a:t>
            </a:r>
            <a:r>
              <a:rPr lang="zh-CN" altLang="en-US" sz="2400" dirty="0" smtClean="0">
                <a:sym typeface="Wingdings" panose="05000000000000000000" pitchFamily="2" charset="2"/>
              </a:rPr>
              <a:t>且对任意的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v</a:t>
            </a:r>
            <a:r>
              <a:rPr lang="en-US" altLang="zh-CN" sz="2400" dirty="0" err="1" smtClean="0"/>
              <a:t>∈V</a:t>
            </a:r>
            <a:r>
              <a:rPr lang="en-US" altLang="zh-CN" sz="2400" dirty="0" smtClean="0"/>
              <a:t>(D)</a:t>
            </a:r>
            <a:r>
              <a:rPr lang="zh-CN" altLang="en-US" sz="2400" dirty="0" smtClean="0"/>
              <a:t>均有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(v)=1(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/>
              <a:t>(v)=1), 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中存在唯一有向圈</a:t>
            </a:r>
            <a:r>
              <a:rPr lang="en-US" altLang="zh-CN" sz="2400" dirty="0" smtClean="0"/>
              <a:t>. </a:t>
            </a:r>
            <a:endParaRPr lang="zh-CN" altLang="el-GR" sz="2400" dirty="0" smtClean="0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304800" y="866775"/>
            <a:ext cx="830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有向路与有向圈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7181" y="4206328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  <a:sym typeface="Wingdings" panose="05000000000000000000" pitchFamily="2" charset="2"/>
              </a:rPr>
              <a:t>6  </a:t>
            </a:r>
            <a:r>
              <a:rPr lang="zh-CN" altLang="en-US" sz="2400" dirty="0" smtClean="0">
                <a:sym typeface="Wingdings" panose="05000000000000000000" pitchFamily="2" charset="2"/>
              </a:rPr>
              <a:t>设</a:t>
            </a:r>
            <a:r>
              <a:rPr lang="en-US" altLang="zh-CN" sz="2400" dirty="0" smtClean="0">
                <a:sym typeface="Wingdings" panose="05000000000000000000" pitchFamily="2" charset="2"/>
              </a:rPr>
              <a:t>D=(V, E) </a:t>
            </a:r>
            <a:r>
              <a:rPr lang="zh-CN" altLang="en-US" sz="2400" dirty="0" smtClean="0">
                <a:sym typeface="Wingdings" panose="05000000000000000000" pitchFamily="2" charset="2"/>
              </a:rPr>
              <a:t>是有向图</a:t>
            </a:r>
            <a:r>
              <a:rPr lang="en-US" altLang="zh-CN" sz="2400" dirty="0" smtClean="0">
                <a:sym typeface="Wingdings" panose="05000000000000000000" pitchFamily="2" charset="2"/>
              </a:rPr>
              <a:t>. D</a:t>
            </a:r>
            <a:r>
              <a:rPr lang="zh-CN" altLang="en-US" sz="2400" dirty="0" smtClean="0">
                <a:sym typeface="Wingdings" panose="05000000000000000000" pitchFamily="2" charset="2"/>
              </a:rPr>
              <a:t>中存在有向欧拉环游</a:t>
            </a:r>
            <a:r>
              <a:rPr lang="en-US" altLang="zh-CN" sz="2400" dirty="0" smtClean="0"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ym typeface="Wingdings" panose="05000000000000000000" pitchFamily="2" charset="2"/>
              </a:rPr>
              <a:t>当且仅当</a:t>
            </a:r>
            <a:r>
              <a:rPr lang="en-US" altLang="zh-CN" sz="2400" dirty="0" smtClean="0">
                <a:sym typeface="Wingdings" panose="05000000000000000000" pitchFamily="2" charset="2"/>
              </a:rPr>
              <a:t>D</a:t>
            </a:r>
            <a:r>
              <a:rPr lang="zh-CN" altLang="en-US" sz="2400" dirty="0" smtClean="0">
                <a:sym typeface="Wingdings" panose="05000000000000000000" pitchFamily="2" charset="2"/>
              </a:rPr>
              <a:t>连通且每个点的出度和入度相等</a:t>
            </a:r>
            <a:r>
              <a:rPr lang="en-US" altLang="zh-CN" sz="2400" dirty="0" smtClean="0">
                <a:sym typeface="Wingdings" panose="05000000000000000000" pitchFamily="2" charset="2"/>
              </a:rPr>
              <a:t>; </a:t>
            </a:r>
            <a:endParaRPr lang="zh-CN" altLang="el-GR" sz="2400" dirty="0" smtClean="0">
              <a:sym typeface="Wingdings" panose="05000000000000000000" pitchFamily="2" charset="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3816" y="5072117"/>
            <a:ext cx="83058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ym typeface="Wingdings" panose="05000000000000000000" pitchFamily="2" charset="2"/>
              </a:rPr>
              <a:t>    D</a:t>
            </a:r>
            <a:r>
              <a:rPr lang="zh-CN" altLang="en-US" sz="2400" dirty="0" smtClean="0">
                <a:sym typeface="Wingdings" panose="05000000000000000000" pitchFamily="2" charset="2"/>
              </a:rPr>
              <a:t>中存在有向欧拉迹</a:t>
            </a:r>
            <a:r>
              <a:rPr lang="en-US" altLang="zh-CN" sz="2400" dirty="0" smtClean="0"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ym typeface="Wingdings" panose="05000000000000000000" pitchFamily="2" charset="2"/>
              </a:rPr>
              <a:t>当且仅当</a:t>
            </a:r>
            <a:r>
              <a:rPr lang="en-US" altLang="zh-CN" sz="2400" dirty="0" smtClean="0">
                <a:sym typeface="Wingdings" panose="05000000000000000000" pitchFamily="2" charset="2"/>
              </a:rPr>
              <a:t>D</a:t>
            </a:r>
            <a:r>
              <a:rPr lang="zh-CN" altLang="en-US" sz="2400" dirty="0" smtClean="0">
                <a:sym typeface="Wingdings" panose="05000000000000000000" pitchFamily="2" charset="2"/>
              </a:rPr>
              <a:t>连通且除了两个点外</a:t>
            </a:r>
            <a:r>
              <a:rPr lang="en-US" altLang="zh-CN" sz="2400" dirty="0" smtClean="0"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ym typeface="Wingdings" panose="05000000000000000000" pitchFamily="2" charset="2"/>
              </a:rPr>
              <a:t>每个点的出度和入度相等</a:t>
            </a:r>
            <a:r>
              <a:rPr lang="en-US" altLang="zh-CN" sz="2400" dirty="0" smtClean="0">
                <a:sym typeface="Wingdings" panose="05000000000000000000" pitchFamily="2" charset="2"/>
              </a:rPr>
              <a:t>. </a:t>
            </a:r>
            <a:r>
              <a:rPr lang="zh-CN" altLang="en-US" sz="2400" dirty="0" smtClean="0">
                <a:sym typeface="Wingdings" panose="05000000000000000000" pitchFamily="2" charset="2"/>
              </a:rPr>
              <a:t>而这两个点中</a:t>
            </a:r>
            <a:r>
              <a:rPr lang="en-US" altLang="zh-CN" sz="2400" dirty="0" smtClean="0"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ym typeface="Wingdings" panose="05000000000000000000" pitchFamily="2" charset="2"/>
              </a:rPr>
              <a:t>一个点的入度比出度大</a:t>
            </a:r>
            <a:r>
              <a:rPr lang="en-US" altLang="zh-CN" sz="2400" dirty="0" smtClean="0">
                <a:sym typeface="Wingdings" panose="05000000000000000000" pitchFamily="2" charset="2"/>
              </a:rPr>
              <a:t>1, </a:t>
            </a:r>
            <a:r>
              <a:rPr lang="zh-CN" altLang="en-US" sz="2400" dirty="0" smtClean="0">
                <a:sym typeface="Wingdings" panose="05000000000000000000" pitchFamily="2" charset="2"/>
              </a:rPr>
              <a:t>另一个点出度比入度大</a:t>
            </a:r>
            <a:r>
              <a:rPr lang="en-US" altLang="zh-CN" sz="2400" dirty="0" smtClean="0">
                <a:sym typeface="Wingdings" panose="05000000000000000000" pitchFamily="2" charset="2"/>
              </a:rPr>
              <a:t>1.</a:t>
            </a:r>
            <a:endParaRPr lang="el-GR" altLang="zh-CN" sz="24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1" grpId="0"/>
      <p:bldP spid="1032202" grpId="0" animBg="1"/>
      <p:bldP spid="1032203" grpId="0" animBg="1"/>
      <p:bldP spid="1032204" grpId="0" animBg="1"/>
      <p:bldP spid="12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F7A366D-4224-46FD-B62C-4067FD3B6E33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kumimoji="0" lang="en-US" altLang="zh-CN" sz="1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el-GR" altLang="zh-CN" sz="240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033226" name="Text Box 10"/>
          <p:cNvSpPr txBox="1">
            <a:spLocks noChangeArrowheads="1"/>
          </p:cNvSpPr>
          <p:nvPr/>
        </p:nvSpPr>
        <p:spPr bwMode="auto">
          <a:xfrm>
            <a:off x="373063" y="875102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在各种比赛中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循环赛是常见形式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即对与对各队之间都要进行比赛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循环赛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的结果可以用所谓的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竞赛图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”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b="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tournament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来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队战胜了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队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则由点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向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画一条有向边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33228" name="Text Box 12"/>
          <p:cNvSpPr txBox="1">
            <a:spLocks noChangeArrowheads="1"/>
          </p:cNvSpPr>
          <p:nvPr/>
        </p:nvSpPr>
        <p:spPr bwMode="auto">
          <a:xfrm>
            <a:off x="843401" y="1980406"/>
            <a:ext cx="77540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显然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“竞赛图”是完全图的一种定向图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81000" y="2668588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  <a:sym typeface="Wingdings" panose="05000000000000000000" pitchFamily="2" charset="2"/>
              </a:rPr>
              <a:t>7</a:t>
            </a:r>
            <a:r>
              <a:rPr lang="zh-CN" altLang="en-US" sz="2400" dirty="0">
                <a:solidFill>
                  <a:srgbClr val="FF6626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ym typeface="Wingdings" panose="05000000000000000000" pitchFamily="2" charset="2"/>
              </a:rPr>
              <a:t>n</a:t>
            </a:r>
            <a:r>
              <a:rPr lang="zh-CN" altLang="en-US" sz="2400" dirty="0" smtClean="0">
                <a:sym typeface="Wingdings" panose="05000000000000000000" pitchFamily="2" charset="2"/>
              </a:rPr>
              <a:t>阶完全图的定向</a:t>
            </a:r>
            <a:r>
              <a:rPr lang="zh-CN" altLang="en-US" sz="2400" dirty="0">
                <a:sym typeface="Wingdings" panose="05000000000000000000" pitchFamily="2" charset="2"/>
              </a:rPr>
              <a:t>方式</a:t>
            </a:r>
            <a:r>
              <a:rPr lang="zh-CN" altLang="en-US" sz="2400" dirty="0" smtClean="0">
                <a:sym typeface="Wingdings" panose="05000000000000000000" pitchFamily="2" charset="2"/>
              </a:rPr>
              <a:t>有                     种</a:t>
            </a:r>
            <a:r>
              <a:rPr lang="en-US" altLang="zh-CN" sz="2400" dirty="0" smtClean="0">
                <a:sym typeface="Wingdings" panose="05000000000000000000" pitchFamily="2" charset="2"/>
              </a:rPr>
              <a:t>.</a:t>
            </a:r>
            <a:endParaRPr lang="zh-CN" altLang="el-GR" sz="24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75306"/>
              </p:ext>
            </p:extLst>
          </p:nvPr>
        </p:nvGraphicFramePr>
        <p:xfrm>
          <a:off x="4530725" y="25146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393529" imgH="291973" progId="Equation.DSMT4">
                  <p:embed/>
                </p:oleObj>
              </mc:Choice>
              <mc:Fallback>
                <p:oleObj name="Equation" r:id="rId3" imgW="393529" imgH="2919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514600"/>
                        <a:ext cx="16002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5763" y="4577244"/>
            <a:ext cx="82169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  <a:sym typeface="Wingdings" panose="05000000000000000000" pitchFamily="2" charset="2"/>
              </a:rPr>
              <a:t>8</a:t>
            </a:r>
            <a:r>
              <a:rPr lang="en-US" altLang="zh-CN" sz="2400" dirty="0">
                <a:sym typeface="Wingdings" panose="05000000000000000000" pitchFamily="2" charset="2"/>
              </a:rPr>
              <a:t>  </a:t>
            </a:r>
            <a:r>
              <a:rPr lang="en-US" altLang="zh-CN" sz="2400" b="0" dirty="0" smtClean="0">
                <a:sym typeface="Wingdings" panose="05000000000000000000" pitchFamily="2" charset="2"/>
              </a:rPr>
              <a:t>(</a:t>
            </a:r>
            <a:r>
              <a:rPr lang="en-US" altLang="zh-CN" sz="2400" b="0" dirty="0" err="1" smtClean="0">
                <a:sym typeface="Wingdings" panose="05000000000000000000" pitchFamily="2" charset="2"/>
              </a:rPr>
              <a:t>Rédei</a:t>
            </a:r>
            <a:r>
              <a:rPr lang="en-US" altLang="zh-CN" sz="2400" b="0" dirty="0" smtClean="0">
                <a:sym typeface="Wingdings" panose="05000000000000000000" pitchFamily="2" charset="2"/>
              </a:rPr>
              <a:t>, 1934)</a:t>
            </a:r>
            <a:r>
              <a:rPr lang="zh-CN" altLang="en-US" sz="2400" dirty="0" smtClean="0">
                <a:sym typeface="Wingdings" panose="05000000000000000000" pitchFamily="2" charset="2"/>
              </a:rPr>
              <a:t>竞赛图中存在有向</a:t>
            </a:r>
            <a:r>
              <a:rPr lang="en-US" altLang="zh-CN" sz="2400" dirty="0" smtClean="0">
                <a:sym typeface="Wingdings" panose="05000000000000000000" pitchFamily="2" charset="2"/>
              </a:rPr>
              <a:t>H</a:t>
            </a:r>
            <a:r>
              <a:rPr lang="zh-CN" altLang="en-US" sz="2400" dirty="0" smtClean="0">
                <a:sym typeface="Wingdings" panose="05000000000000000000" pitchFamily="2" charset="2"/>
              </a:rPr>
              <a:t>路</a:t>
            </a:r>
            <a:r>
              <a:rPr lang="en-US" altLang="zh-CN" sz="2400" dirty="0" smtClean="0"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ym typeface="Wingdings" panose="05000000000000000000" pitchFamily="2" charset="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1000" y="3375025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从同构的意义上看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一阶竞赛图有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二阶竞赛图有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三阶竞赛图有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四阶竞赛图有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;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五阶竞赛图有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12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阶竞赛图超过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1540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亿个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3063" y="5468938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有向图的相关结论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可参考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Jørgen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Bang-Jensen, Gregory Z. 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Gutin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sz="2400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Digraphs: Theory, Algorithms and Applications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Springer, London, 2009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80562" y="5064612"/>
            <a:ext cx="82169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rgbClr val="FF6626"/>
                </a:solidFill>
                <a:sym typeface="Wingdings" panose="05000000000000000000" pitchFamily="2" charset="2"/>
              </a:rPr>
              <a:t>定理</a:t>
            </a:r>
            <a:r>
              <a:rPr lang="en-US" altLang="zh-CN" sz="2400" dirty="0" smtClean="0">
                <a:solidFill>
                  <a:srgbClr val="FF6626"/>
                </a:solidFill>
                <a:sym typeface="Wingdings" panose="05000000000000000000" pitchFamily="2" charset="2"/>
              </a:rPr>
              <a:t>9  </a:t>
            </a:r>
            <a:r>
              <a:rPr lang="en-US" altLang="zh-CN" sz="2400" b="0" dirty="0" smtClean="0">
                <a:sym typeface="Wingdings" panose="05000000000000000000" pitchFamily="2" charset="2"/>
              </a:rPr>
              <a:t>(Camion, 1959)</a:t>
            </a:r>
            <a:r>
              <a:rPr lang="zh-CN" altLang="en-US" sz="2400" dirty="0" smtClean="0">
                <a:sym typeface="Wingdings" panose="05000000000000000000" pitchFamily="2" charset="2"/>
              </a:rPr>
              <a:t>强连通竞赛图中存在有向</a:t>
            </a:r>
            <a:r>
              <a:rPr lang="en-US" altLang="zh-CN" sz="2400" dirty="0" smtClean="0">
                <a:sym typeface="Wingdings" panose="05000000000000000000" pitchFamily="2" charset="2"/>
              </a:rPr>
              <a:t>H</a:t>
            </a:r>
            <a:r>
              <a:rPr lang="zh-CN" altLang="en-US" sz="2400" dirty="0">
                <a:sym typeface="Wingdings" panose="05000000000000000000" pitchFamily="2" charset="2"/>
              </a:rPr>
              <a:t>圈</a:t>
            </a:r>
            <a:r>
              <a:rPr lang="en-US" altLang="zh-CN" sz="2400" dirty="0" smtClean="0">
                <a:sym typeface="Wingdings" panose="05000000000000000000" pitchFamily="2" charset="2"/>
              </a:rPr>
              <a:t>. </a:t>
            </a:r>
            <a:endParaRPr lang="zh-CN" altLang="el-GR" sz="24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6" grpId="0"/>
      <p:bldP spid="1033228" grpId="0"/>
      <p:bldP spid="9" grpId="0" animBg="1"/>
      <p:bldP spid="11" grpId="0" animBg="1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8C0822-09DB-4F89-816C-D0326B7C06F9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533400" y="1322388"/>
            <a:ext cx="7696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662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800">
                <a:solidFill>
                  <a:srgbClr val="FF6626"/>
                </a:solidFill>
                <a:latin typeface="宋体" panose="02010600030101010101" pitchFamily="2" charset="-122"/>
              </a:rPr>
              <a:t>作业</a:t>
            </a:r>
            <a:endParaRPr lang="zh-CN" altLang="el-GR" sz="4800">
              <a:solidFill>
                <a:srgbClr val="FF6626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81000" y="26670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P256---259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9 : 2, 5, 7,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6288" y="6248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B30EEA6-6F58-487F-9927-F78F233C940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000" b="0">
                <a:solidFill>
                  <a:srgbClr val="810080"/>
                </a:solidFill>
              </a:rPr>
              <a:t>Thank     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CE5CCD8-3582-4581-A39E-BB429B47EC54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9" name="Text Box 199"/>
          <p:cNvSpPr txBox="1">
            <a:spLocks noChangeArrowheads="1"/>
          </p:cNvSpPr>
          <p:nvPr/>
        </p:nvSpPr>
        <p:spPr bwMode="auto">
          <a:xfrm>
            <a:off x="381000" y="1828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概念</a:t>
            </a:r>
          </a:p>
        </p:txBody>
      </p:sp>
      <p:sp>
        <p:nvSpPr>
          <p:cNvPr id="7172" name="Text Box 267"/>
          <p:cNvSpPr txBox="1">
            <a:spLocks noChangeArrowheads="1"/>
          </p:cNvSpPr>
          <p:nvPr/>
        </p:nvSpPr>
        <p:spPr bwMode="auto">
          <a:xfrm>
            <a:off x="381000" y="2362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609548" name="Text Box 268"/>
          <p:cNvSpPr txBox="1">
            <a:spLocks noChangeArrowheads="1"/>
          </p:cNvSpPr>
          <p:nvPr/>
        </p:nvSpPr>
        <p:spPr bwMode="auto">
          <a:xfrm>
            <a:off x="384175" y="2443163"/>
            <a:ext cx="8305800" cy="157003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26"/>
                </a:solidFill>
              </a:rPr>
              <a:t>定义</a:t>
            </a:r>
            <a:r>
              <a:rPr lang="en-US" altLang="zh-CN" dirty="0">
                <a:solidFill>
                  <a:srgbClr val="FF6626"/>
                </a:solidFill>
              </a:rPr>
              <a:t>1 </a:t>
            </a:r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FFFF00"/>
                </a:solidFill>
              </a:rPr>
              <a:t>有向图</a:t>
            </a:r>
            <a:r>
              <a:rPr lang="en-US" altLang="zh-CN" dirty="0" smtClean="0"/>
              <a:t>D (</a:t>
            </a:r>
            <a:r>
              <a:rPr lang="en-US" altLang="zh-CN" b="0" dirty="0" smtClean="0"/>
              <a:t>digraph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是指一个三元组</a:t>
            </a:r>
            <a:r>
              <a:rPr lang="en-US" altLang="zh-CN" dirty="0" smtClean="0"/>
              <a:t>(V(D), E(D), </a:t>
            </a:r>
            <a:r>
              <a:rPr lang="ru-RU" altLang="zh-CN" dirty="0" smtClean="0">
                <a:latin typeface="+mn-lt"/>
              </a:rPr>
              <a:t>ф</a:t>
            </a:r>
            <a:r>
              <a:rPr lang="en-US" altLang="zh-CN" baseline="-25000" dirty="0" smtClean="0">
                <a:latin typeface="+mn-lt"/>
              </a:rPr>
              <a:t>D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+mn-lt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</a:rPr>
              <a:t>其中</a:t>
            </a:r>
            <a:r>
              <a:rPr lang="en-US" altLang="zh-CN" dirty="0" smtClean="0">
                <a:latin typeface="+mn-lt"/>
              </a:rPr>
              <a:t>,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/>
              <a:t>V(D</a:t>
            </a:r>
            <a:r>
              <a:rPr lang="en-US" altLang="zh-CN" dirty="0"/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是非空的顶点集合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/>
              <a:t>E(D</a:t>
            </a:r>
            <a:r>
              <a:rPr lang="en-US" altLang="zh-CN" dirty="0"/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是不与</a:t>
            </a:r>
            <a:r>
              <a:rPr lang="en-US" altLang="zh-CN" dirty="0"/>
              <a:t>V(D)</a:t>
            </a:r>
            <a:r>
              <a:rPr lang="zh-CN" altLang="en-US" dirty="0" smtClean="0">
                <a:latin typeface="宋体" panose="02010600030101010101" pitchFamily="2" charset="-122"/>
              </a:rPr>
              <a:t>相交的边集合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而</a:t>
            </a:r>
            <a:r>
              <a:rPr lang="ru-RU" altLang="zh-CN" dirty="0" smtClean="0"/>
              <a:t>ф</a:t>
            </a:r>
            <a:r>
              <a:rPr lang="en-US" altLang="zh-CN" baseline="-25000" dirty="0" smtClean="0"/>
              <a:t>D</a:t>
            </a:r>
            <a:r>
              <a:rPr lang="zh-CN" altLang="en-US" dirty="0" smtClean="0"/>
              <a:t>是关联函数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它使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的每条边对应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的有序顶点对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不必相异</a:t>
            </a:r>
            <a:r>
              <a:rPr lang="en-US" altLang="zh-CN" dirty="0" smtClean="0"/>
              <a:t>). </a:t>
            </a:r>
            <a:endParaRPr lang="zh-CN" altLang="ru-RU" dirty="0" smtClean="0"/>
          </a:p>
        </p:txBody>
      </p:sp>
      <p:sp>
        <p:nvSpPr>
          <p:cNvPr id="609550" name="Text Box 270"/>
          <p:cNvSpPr txBox="1">
            <a:spLocks noChangeArrowheads="1"/>
          </p:cNvSpPr>
          <p:nvPr/>
        </p:nvSpPr>
        <p:spPr bwMode="auto">
          <a:xfrm>
            <a:off x="381000" y="4108450"/>
            <a:ext cx="8308975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2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的一条边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是使得</a:t>
            </a:r>
            <a:r>
              <a:rPr lang="ru-RU" altLang="zh-CN" sz="2400" dirty="0" smtClean="0"/>
              <a:t>ф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)=e</a:t>
            </a:r>
            <a:r>
              <a:rPr lang="zh-CN" altLang="en-US" sz="2400" dirty="0" smtClean="0"/>
              <a:t>的顶点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那么称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是由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连接到</a:t>
            </a:r>
            <a:r>
              <a:rPr lang="en-US" altLang="zh-CN" sz="2400" dirty="0" smtClean="0"/>
              <a:t>v, </a:t>
            </a:r>
            <a:r>
              <a:rPr lang="zh-CN" altLang="en-US" sz="2400" dirty="0" smtClean="0"/>
              <a:t>记为</a:t>
            </a:r>
            <a:r>
              <a:rPr lang="en-US" altLang="zh-CN" sz="2400" dirty="0" smtClean="0"/>
              <a:t>e=(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). </a:t>
            </a:r>
            <a:r>
              <a:rPr lang="zh-CN" altLang="en-US" sz="2400" dirty="0" smtClean="0"/>
              <a:t>同时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弧尾</a:t>
            </a:r>
            <a:r>
              <a:rPr lang="en-US" altLang="zh-CN" sz="2400" dirty="0" smtClean="0"/>
              <a:t>(</a:t>
            </a:r>
            <a:r>
              <a:rPr lang="zh-CN" altLang="en-US" sz="2400" b="0" dirty="0" smtClean="0"/>
              <a:t>起点</a:t>
            </a:r>
            <a:r>
              <a:rPr lang="en-US" altLang="zh-CN" sz="2400" dirty="0" smtClean="0"/>
              <a:t>,  </a:t>
            </a:r>
            <a:r>
              <a:rPr lang="en-US" altLang="zh-CN" sz="2400" b="0" dirty="0" smtClean="0"/>
              <a:t>tail</a:t>
            </a:r>
            <a:r>
              <a:rPr lang="en-US" altLang="zh-CN" sz="2400" dirty="0" smtClean="0"/>
              <a:t>),  v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弧头</a:t>
            </a:r>
            <a:r>
              <a:rPr lang="en-US" altLang="zh-CN" sz="2400" dirty="0" smtClean="0"/>
              <a:t>(</a:t>
            </a:r>
            <a:r>
              <a:rPr lang="zh-CN" altLang="en-US" sz="2400" b="0" dirty="0" smtClean="0"/>
              <a:t>终点</a:t>
            </a:r>
            <a:r>
              <a:rPr lang="en-US" altLang="zh-CN" sz="2400" dirty="0" smtClean="0"/>
              <a:t>,  </a:t>
            </a:r>
            <a:r>
              <a:rPr lang="en-US" altLang="zh-CN" sz="2400" b="0" dirty="0" smtClean="0"/>
              <a:t>head</a:t>
            </a:r>
            <a:r>
              <a:rPr lang="en-US" altLang="zh-CN" sz="2400" dirty="0" smtClean="0"/>
              <a:t>). </a:t>
            </a:r>
            <a:endParaRPr lang="zh-CN" altLang="en-US" sz="2400" dirty="0" smtClean="0"/>
          </a:p>
        </p:txBody>
      </p:sp>
      <p:sp>
        <p:nvSpPr>
          <p:cNvPr id="609554" name="Text Box 274"/>
          <p:cNvSpPr txBox="1">
            <a:spLocks noChangeArrowheads="1"/>
          </p:cNvSpPr>
          <p:nvPr/>
        </p:nvSpPr>
        <p:spPr bwMode="auto">
          <a:xfrm>
            <a:off x="381000" y="1004888"/>
            <a:ext cx="670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有向图的概念与性质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555" name="Text Box 275"/>
          <p:cNvSpPr txBox="1">
            <a:spLocks noChangeArrowheads="1"/>
          </p:cNvSpPr>
          <p:nvPr/>
        </p:nvSpPr>
        <p:spPr bwMode="auto">
          <a:xfrm>
            <a:off x="380999" y="5403850"/>
            <a:ext cx="8308975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注</a:t>
            </a:r>
            <a:r>
              <a:rPr lang="en-US" altLang="zh-CN" sz="2400"/>
              <a:t>: </a:t>
            </a:r>
            <a:r>
              <a:rPr lang="zh-CN" altLang="en-US" sz="2400"/>
              <a:t>有向图可以简单地理解为“边有方向的图”</a:t>
            </a:r>
            <a:r>
              <a:rPr lang="en-US" altLang="zh-CN" sz="2400"/>
              <a:t>.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479" grpId="0"/>
      <p:bldP spid="609548" grpId="0" animBg="1"/>
      <p:bldP spid="609550" grpId="0" animBg="1"/>
      <p:bldP spid="609554" grpId="0"/>
      <p:bldP spid="6095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72301BB-7BE3-4531-A799-1464AFC6F0FF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8645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1: </a:t>
            </a:r>
          </a:p>
        </p:txBody>
      </p:sp>
      <p:grpSp>
        <p:nvGrpSpPr>
          <p:cNvPr id="1008675" name="Group 35"/>
          <p:cNvGrpSpPr>
            <a:grpSpLocks/>
          </p:cNvGrpSpPr>
          <p:nvPr/>
        </p:nvGrpSpPr>
        <p:grpSpPr bwMode="auto">
          <a:xfrm>
            <a:off x="2659063" y="1365250"/>
            <a:ext cx="3216275" cy="2239963"/>
            <a:chOff x="1296" y="288"/>
            <a:chExt cx="2026" cy="1411"/>
          </a:xfrm>
        </p:grpSpPr>
        <p:grpSp>
          <p:nvGrpSpPr>
            <p:cNvPr id="7177" name="Group 22"/>
            <p:cNvGrpSpPr>
              <a:grpSpLocks/>
            </p:cNvGrpSpPr>
            <p:nvPr/>
          </p:nvGrpSpPr>
          <p:grpSpPr bwMode="auto">
            <a:xfrm>
              <a:off x="1536" y="432"/>
              <a:ext cx="1408" cy="896"/>
              <a:chOff x="944" y="784"/>
              <a:chExt cx="1408" cy="896"/>
            </a:xfrm>
          </p:grpSpPr>
          <p:sp>
            <p:nvSpPr>
              <p:cNvPr id="8215" name="Line 8"/>
              <p:cNvSpPr>
                <a:spLocks noChangeShapeType="1"/>
              </p:cNvSpPr>
              <p:nvPr/>
            </p:nvSpPr>
            <p:spPr bwMode="auto">
              <a:xfrm flipH="1">
                <a:off x="1200" y="912"/>
                <a:ext cx="384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6" name="Line 9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7" name="Line 10"/>
              <p:cNvSpPr>
                <a:spLocks noChangeShapeType="1"/>
              </p:cNvSpPr>
              <p:nvPr/>
            </p:nvSpPr>
            <p:spPr bwMode="auto">
              <a:xfrm flipV="1">
                <a:off x="1968" y="1008"/>
                <a:ext cx="384" cy="67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8" name="Line 11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768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384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0" name="Freeform 13"/>
              <p:cNvSpPr>
                <a:spLocks/>
              </p:cNvSpPr>
              <p:nvPr/>
            </p:nvSpPr>
            <p:spPr bwMode="auto">
              <a:xfrm>
                <a:off x="1584" y="784"/>
                <a:ext cx="768" cy="224"/>
              </a:xfrm>
              <a:custGeom>
                <a:avLst/>
                <a:gdLst>
                  <a:gd name="T0" fmla="*/ 0 w 768"/>
                  <a:gd name="T1" fmla="*/ 128 h 224"/>
                  <a:gd name="T2" fmla="*/ 96 w 768"/>
                  <a:gd name="T3" fmla="*/ 32 h 224"/>
                  <a:gd name="T4" fmla="*/ 288 w 768"/>
                  <a:gd name="T5" fmla="*/ 32 h 224"/>
                  <a:gd name="T6" fmla="*/ 768 w 768"/>
                  <a:gd name="T7" fmla="*/ 224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24">
                    <a:moveTo>
                      <a:pt x="0" y="128"/>
                    </a:moveTo>
                    <a:cubicBezTo>
                      <a:pt x="24" y="88"/>
                      <a:pt x="48" y="48"/>
                      <a:pt x="96" y="32"/>
                    </a:cubicBezTo>
                    <a:cubicBezTo>
                      <a:pt x="144" y="16"/>
                      <a:pt x="176" y="0"/>
                      <a:pt x="288" y="32"/>
                    </a:cubicBezTo>
                    <a:cubicBezTo>
                      <a:pt x="400" y="64"/>
                      <a:pt x="688" y="192"/>
                      <a:pt x="768" y="224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1" name="Freeform 14"/>
              <p:cNvSpPr>
                <a:spLocks/>
              </p:cNvSpPr>
              <p:nvPr/>
            </p:nvSpPr>
            <p:spPr bwMode="auto">
              <a:xfrm>
                <a:off x="944" y="1312"/>
                <a:ext cx="272" cy="312"/>
              </a:xfrm>
              <a:custGeom>
                <a:avLst/>
                <a:gdLst>
                  <a:gd name="T0" fmla="*/ 256 w 272"/>
                  <a:gd name="T1" fmla="*/ 80 h 312"/>
                  <a:gd name="T2" fmla="*/ 112 w 272"/>
                  <a:gd name="T3" fmla="*/ 32 h 312"/>
                  <a:gd name="T4" fmla="*/ 16 w 272"/>
                  <a:gd name="T5" fmla="*/ 272 h 312"/>
                  <a:gd name="T6" fmla="*/ 208 w 272"/>
                  <a:gd name="T7" fmla="*/ 272 h 312"/>
                  <a:gd name="T8" fmla="*/ 256 w 272"/>
                  <a:gd name="T9" fmla="*/ 8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2" h="312">
                    <a:moveTo>
                      <a:pt x="256" y="80"/>
                    </a:moveTo>
                    <a:cubicBezTo>
                      <a:pt x="240" y="40"/>
                      <a:pt x="152" y="0"/>
                      <a:pt x="112" y="32"/>
                    </a:cubicBezTo>
                    <a:cubicBezTo>
                      <a:pt x="72" y="64"/>
                      <a:pt x="0" y="232"/>
                      <a:pt x="16" y="272"/>
                    </a:cubicBezTo>
                    <a:cubicBezTo>
                      <a:pt x="32" y="312"/>
                      <a:pt x="168" y="304"/>
                      <a:pt x="208" y="272"/>
                    </a:cubicBezTo>
                    <a:cubicBezTo>
                      <a:pt x="248" y="240"/>
                      <a:pt x="272" y="120"/>
                      <a:pt x="256" y="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2" name="Line 15"/>
              <p:cNvSpPr>
                <a:spLocks noChangeShapeType="1"/>
              </p:cNvSpPr>
              <p:nvPr/>
            </p:nvSpPr>
            <p:spPr bwMode="auto">
              <a:xfrm>
                <a:off x="1830" y="948"/>
                <a:ext cx="282" cy="3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3" name="Line 16"/>
              <p:cNvSpPr>
                <a:spLocks noChangeShapeType="1"/>
              </p:cNvSpPr>
              <p:nvPr/>
            </p:nvSpPr>
            <p:spPr bwMode="auto">
              <a:xfrm flipV="1">
                <a:off x="2118" y="1248"/>
                <a:ext cx="90" cy="149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4" name="Line 17"/>
              <p:cNvSpPr>
                <a:spLocks noChangeShapeType="1"/>
              </p:cNvSpPr>
              <p:nvPr/>
            </p:nvSpPr>
            <p:spPr bwMode="auto">
              <a:xfrm>
                <a:off x="1824" y="816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5" name="Line 18"/>
              <p:cNvSpPr>
                <a:spLocks noChangeShapeType="1"/>
              </p:cNvSpPr>
              <p:nvPr/>
            </p:nvSpPr>
            <p:spPr bwMode="auto">
              <a:xfrm>
                <a:off x="1712" y="1156"/>
                <a:ext cx="112" cy="23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6" name="Line 19"/>
              <p:cNvSpPr>
                <a:spLocks noChangeShapeType="1"/>
              </p:cNvSpPr>
              <p:nvPr/>
            </p:nvSpPr>
            <p:spPr bwMode="auto">
              <a:xfrm>
                <a:off x="1488" y="1496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7" name="Line 20"/>
              <p:cNvSpPr>
                <a:spLocks noChangeShapeType="1"/>
              </p:cNvSpPr>
              <p:nvPr/>
            </p:nvSpPr>
            <p:spPr bwMode="auto">
              <a:xfrm flipH="1">
                <a:off x="1360" y="1052"/>
                <a:ext cx="128" cy="16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28" name="Line 21"/>
              <p:cNvSpPr>
                <a:spLocks noChangeShapeType="1"/>
              </p:cNvSpPr>
              <p:nvPr/>
            </p:nvSpPr>
            <p:spPr bwMode="auto">
              <a:xfrm flipH="1">
                <a:off x="960" y="1344"/>
                <a:ext cx="96" cy="14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03" name="Text Box 23"/>
            <p:cNvSpPr txBox="1">
              <a:spLocks noChangeArrowheads="1"/>
            </p:cNvSpPr>
            <p:nvPr/>
          </p:nvSpPr>
          <p:spPr bwMode="auto">
            <a:xfrm>
              <a:off x="2074" y="1468"/>
              <a:ext cx="922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有向图</a:t>
              </a: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</a:p>
          </p:txBody>
        </p:sp>
        <p:sp>
          <p:nvSpPr>
            <p:cNvPr id="8204" name="Text Box 24"/>
            <p:cNvSpPr txBox="1">
              <a:spLocks noChangeArrowheads="1"/>
            </p:cNvSpPr>
            <p:nvPr/>
          </p:nvSpPr>
          <p:spPr bwMode="auto">
            <a:xfrm>
              <a:off x="1632" y="76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05" name="Text Box 25"/>
            <p:cNvSpPr txBox="1">
              <a:spLocks noChangeArrowheads="1"/>
            </p:cNvSpPr>
            <p:nvPr/>
          </p:nvSpPr>
          <p:spPr bwMode="auto">
            <a:xfrm>
              <a:off x="2592" y="124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06" name="Text Box 26"/>
            <p:cNvSpPr txBox="1">
              <a:spLocks noChangeArrowheads="1"/>
            </p:cNvSpPr>
            <p:nvPr/>
          </p:nvSpPr>
          <p:spPr bwMode="auto">
            <a:xfrm>
              <a:off x="3024" y="480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07" name="Text Box 27"/>
            <p:cNvSpPr txBox="1">
              <a:spLocks noChangeArrowheads="1"/>
            </p:cNvSpPr>
            <p:nvPr/>
          </p:nvSpPr>
          <p:spPr bwMode="auto">
            <a:xfrm>
              <a:off x="1920" y="38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08" name="Text Box 28"/>
            <p:cNvSpPr txBox="1">
              <a:spLocks noChangeArrowheads="1"/>
            </p:cNvSpPr>
            <p:nvPr/>
          </p:nvSpPr>
          <p:spPr bwMode="auto">
            <a:xfrm>
              <a:off x="1966" y="1192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09" name="Text Box 29"/>
            <p:cNvSpPr txBox="1">
              <a:spLocks noChangeArrowheads="1"/>
            </p:cNvSpPr>
            <p:nvPr/>
          </p:nvSpPr>
          <p:spPr bwMode="auto">
            <a:xfrm>
              <a:off x="2784" y="960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210" name="Text Box 30"/>
            <p:cNvSpPr txBox="1">
              <a:spLocks noChangeArrowheads="1"/>
            </p:cNvSpPr>
            <p:nvPr/>
          </p:nvSpPr>
          <p:spPr bwMode="auto">
            <a:xfrm>
              <a:off x="1749" y="61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11" name="Text Box 31"/>
            <p:cNvSpPr txBox="1">
              <a:spLocks noChangeArrowheads="1"/>
            </p:cNvSpPr>
            <p:nvPr/>
          </p:nvSpPr>
          <p:spPr bwMode="auto">
            <a:xfrm>
              <a:off x="1296" y="100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12" name="Text Box 32"/>
            <p:cNvSpPr txBox="1">
              <a:spLocks noChangeArrowheads="1"/>
            </p:cNvSpPr>
            <p:nvPr/>
          </p:nvSpPr>
          <p:spPr bwMode="auto">
            <a:xfrm>
              <a:off x="2256" y="52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213" name="Text Box 33"/>
            <p:cNvSpPr txBox="1">
              <a:spLocks noChangeArrowheads="1"/>
            </p:cNvSpPr>
            <p:nvPr/>
          </p:nvSpPr>
          <p:spPr bwMode="auto">
            <a:xfrm>
              <a:off x="2352" y="816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214" name="Text Box 34"/>
            <p:cNvSpPr txBox="1">
              <a:spLocks noChangeArrowheads="1"/>
            </p:cNvSpPr>
            <p:nvPr/>
          </p:nvSpPr>
          <p:spPr bwMode="auto">
            <a:xfrm>
              <a:off x="2496" y="28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</p:grpSp>
      <p:graphicFrame>
        <p:nvGraphicFramePr>
          <p:cNvPr id="10086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27156"/>
              </p:ext>
            </p:extLst>
          </p:nvPr>
        </p:nvGraphicFramePr>
        <p:xfrm>
          <a:off x="838200" y="3781425"/>
          <a:ext cx="120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81425"/>
                        <a:ext cx="120015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77" name="Text Box 37"/>
          <p:cNvSpPr txBox="1">
            <a:spLocks noChangeArrowheads="1"/>
          </p:cNvSpPr>
          <p:nvPr/>
        </p:nvSpPr>
        <p:spPr bwMode="auto">
          <a:xfrm>
            <a:off x="381000" y="42037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分别是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的起点与终点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8678" name="Text Box 38"/>
          <p:cNvSpPr txBox="1">
            <a:spLocks noChangeArrowheads="1"/>
          </p:cNvSpPr>
          <p:nvPr/>
        </p:nvSpPr>
        <p:spPr bwMode="auto">
          <a:xfrm>
            <a:off x="349250" y="4800600"/>
            <a:ext cx="833755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3  </a:t>
            </a:r>
            <a:r>
              <a:rPr lang="zh-CN" altLang="en-US" sz="2400" dirty="0" smtClean="0"/>
              <a:t>在一个有向图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具有相同起点和终点的边称为</a:t>
            </a:r>
            <a:r>
              <a:rPr lang="zh-CN" altLang="en-US" sz="2400" dirty="0" smtClean="0">
                <a:solidFill>
                  <a:srgbClr val="FFFF00"/>
                </a:solidFill>
              </a:rPr>
              <a:t>平行边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multiple edge</a:t>
            </a:r>
            <a:r>
              <a:rPr lang="en-US" altLang="zh-CN" sz="2400" dirty="0" smtClean="0"/>
              <a:t>). </a:t>
            </a:r>
            <a:r>
              <a:rPr lang="zh-CN" altLang="en-US" sz="2400" dirty="0" smtClean="0"/>
              <a:t>两点间平行边的条数称为该两点间的</a:t>
            </a:r>
            <a:r>
              <a:rPr lang="zh-CN" altLang="en-US" sz="2400" dirty="0" smtClean="0">
                <a:solidFill>
                  <a:srgbClr val="FFFF00"/>
                </a:solidFill>
              </a:rPr>
              <a:t>重数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multiplicity</a:t>
            </a:r>
            <a:r>
              <a:rPr lang="en-US" altLang="zh-CN" sz="2400" dirty="0" smtClean="0"/>
              <a:t>). </a:t>
            </a:r>
            <a:endParaRPr lang="zh-CN" altLang="ru-RU" sz="2400" dirty="0" smtClean="0"/>
          </a:p>
        </p:txBody>
      </p:sp>
      <p:sp>
        <p:nvSpPr>
          <p:cNvPr id="1008679" name="Text Box 39"/>
          <p:cNvSpPr txBox="1">
            <a:spLocks noChangeArrowheads="1"/>
          </p:cNvSpPr>
          <p:nvPr/>
        </p:nvSpPr>
        <p:spPr bwMode="auto">
          <a:xfrm>
            <a:off x="349250" y="60515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例如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在上图中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e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是平行边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5" grpId="0"/>
      <p:bldP spid="1008677" grpId="0"/>
      <p:bldP spid="1008678" grpId="0" animBg="1"/>
      <p:bldP spid="10086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581B2AC-A528-4114-81A9-C04F78366974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9698" name="Text Box 34"/>
          <p:cNvSpPr txBox="1">
            <a:spLocks noChangeArrowheads="1"/>
          </p:cNvSpPr>
          <p:nvPr/>
        </p:nvSpPr>
        <p:spPr bwMode="auto">
          <a:xfrm>
            <a:off x="381000" y="1109663"/>
            <a:ext cx="81534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4</a:t>
            </a:r>
            <a:r>
              <a:rPr lang="en-US" altLang="zh-CN" sz="2400" dirty="0"/>
              <a:t>  </a:t>
            </a:r>
            <a:r>
              <a:rPr lang="zh-CN" altLang="en-US" sz="2400" dirty="0" smtClean="0"/>
              <a:t>在一个有向图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如果没有有向自环和平行边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则称该图为</a:t>
            </a:r>
            <a:r>
              <a:rPr lang="zh-CN" altLang="en-US" sz="2400" dirty="0" smtClean="0">
                <a:solidFill>
                  <a:srgbClr val="FFFF00"/>
                </a:solidFill>
              </a:rPr>
              <a:t>简单有向图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simple digraph</a:t>
            </a:r>
            <a:r>
              <a:rPr lang="en-US" altLang="zh-CN" sz="2400" dirty="0" smtClean="0"/>
              <a:t>). </a:t>
            </a:r>
            <a:endParaRPr lang="zh-CN" altLang="ru-RU" sz="2400" dirty="0" smtClean="0"/>
          </a:p>
        </p:txBody>
      </p:sp>
      <p:sp>
        <p:nvSpPr>
          <p:cNvPr id="1009699" name="Text Box 35"/>
          <p:cNvSpPr txBox="1">
            <a:spLocks noChangeArrowheads="1"/>
          </p:cNvSpPr>
          <p:nvPr/>
        </p:nvSpPr>
        <p:spPr bwMode="auto">
          <a:xfrm>
            <a:off x="381000" y="4643438"/>
            <a:ext cx="81534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5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去掉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中边的方向后得到的无向图</a:t>
            </a:r>
            <a:r>
              <a:rPr lang="en-US" altLang="zh-CN" sz="2400" dirty="0" smtClean="0"/>
              <a:t>G, 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基础图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又若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是无向图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的每条边加上方向后得到的有向图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定向图</a:t>
            </a:r>
            <a:r>
              <a:rPr lang="en-US" altLang="zh-CN" sz="2400" dirty="0" smtClean="0"/>
              <a:t>(</a:t>
            </a:r>
            <a:r>
              <a:rPr lang="en-US" altLang="zh-CN" sz="2400" b="0" dirty="0" smtClean="0"/>
              <a:t>oriented graph</a:t>
            </a:r>
            <a:r>
              <a:rPr lang="en-US" altLang="zh-CN" sz="2400" dirty="0" smtClean="0"/>
              <a:t>). </a:t>
            </a:r>
            <a:endParaRPr lang="zh-CN" altLang="en-US" sz="2400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84213" y="2220913"/>
            <a:ext cx="3132137" cy="2271712"/>
            <a:chOff x="693191" y="1752600"/>
            <a:chExt cx="3132684" cy="2271713"/>
          </a:xfrm>
        </p:grpSpPr>
        <p:sp>
          <p:nvSpPr>
            <p:cNvPr id="9246" name="Text Box 60"/>
            <p:cNvSpPr txBox="1">
              <a:spLocks noChangeArrowheads="1"/>
            </p:cNvSpPr>
            <p:nvPr/>
          </p:nvSpPr>
          <p:spPr bwMode="auto">
            <a:xfrm>
              <a:off x="693191" y="2895601"/>
              <a:ext cx="47315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grpSp>
          <p:nvGrpSpPr>
            <p:cNvPr id="8223" name="Group 92"/>
            <p:cNvGrpSpPr>
              <a:grpSpLocks/>
            </p:cNvGrpSpPr>
            <p:nvPr/>
          </p:nvGrpSpPr>
          <p:grpSpPr bwMode="auto">
            <a:xfrm>
              <a:off x="990600" y="1752600"/>
              <a:ext cx="2835275" cy="2271713"/>
              <a:chOff x="480" y="1104"/>
              <a:chExt cx="1786" cy="1431"/>
            </a:xfrm>
          </p:grpSpPr>
          <p:grpSp>
            <p:nvGrpSpPr>
              <p:cNvPr id="8224" name="Group 37"/>
              <p:cNvGrpSpPr>
                <a:grpSpLocks/>
              </p:cNvGrpSpPr>
              <p:nvPr/>
            </p:nvGrpSpPr>
            <p:grpSpPr bwMode="auto">
              <a:xfrm>
                <a:off x="480" y="1248"/>
                <a:ext cx="1408" cy="896"/>
                <a:chOff x="944" y="784"/>
                <a:chExt cx="1408" cy="896"/>
              </a:xfrm>
            </p:grpSpPr>
            <p:sp>
              <p:nvSpPr>
                <p:cNvPr id="926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200" y="912"/>
                  <a:ext cx="384" cy="48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1" name="Line 39"/>
                <p:cNvSpPr>
                  <a:spLocks noChangeShapeType="1"/>
                </p:cNvSpPr>
                <p:nvPr/>
              </p:nvSpPr>
              <p:spPr bwMode="auto">
                <a:xfrm>
                  <a:off x="1200" y="1392"/>
                  <a:ext cx="768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968" y="1008"/>
                  <a:ext cx="384" cy="67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3" name="Line 41"/>
                <p:cNvSpPr>
                  <a:spLocks noChangeShapeType="1"/>
                </p:cNvSpPr>
                <p:nvPr/>
              </p:nvSpPr>
              <p:spPr bwMode="auto">
                <a:xfrm>
                  <a:off x="1584" y="912"/>
                  <a:ext cx="768" cy="9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4" name="Line 42"/>
                <p:cNvSpPr>
                  <a:spLocks noChangeShapeType="1"/>
                </p:cNvSpPr>
                <p:nvPr/>
              </p:nvSpPr>
              <p:spPr bwMode="auto">
                <a:xfrm>
                  <a:off x="1584" y="912"/>
                  <a:ext cx="384" cy="76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5" name="Freeform 43"/>
                <p:cNvSpPr>
                  <a:spLocks/>
                </p:cNvSpPr>
                <p:nvPr/>
              </p:nvSpPr>
              <p:spPr bwMode="auto">
                <a:xfrm>
                  <a:off x="1584" y="784"/>
                  <a:ext cx="768" cy="224"/>
                </a:xfrm>
                <a:custGeom>
                  <a:avLst/>
                  <a:gdLst>
                    <a:gd name="T0" fmla="*/ 0 w 768"/>
                    <a:gd name="T1" fmla="*/ 128 h 224"/>
                    <a:gd name="T2" fmla="*/ 96 w 768"/>
                    <a:gd name="T3" fmla="*/ 32 h 224"/>
                    <a:gd name="T4" fmla="*/ 288 w 768"/>
                    <a:gd name="T5" fmla="*/ 32 h 224"/>
                    <a:gd name="T6" fmla="*/ 768 w 768"/>
                    <a:gd name="T7" fmla="*/ 224 h 22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68" h="224">
                      <a:moveTo>
                        <a:pt x="0" y="128"/>
                      </a:moveTo>
                      <a:cubicBezTo>
                        <a:pt x="24" y="88"/>
                        <a:pt x="48" y="48"/>
                        <a:pt x="96" y="32"/>
                      </a:cubicBezTo>
                      <a:cubicBezTo>
                        <a:pt x="144" y="16"/>
                        <a:pt x="176" y="0"/>
                        <a:pt x="288" y="32"/>
                      </a:cubicBezTo>
                      <a:cubicBezTo>
                        <a:pt x="400" y="64"/>
                        <a:pt x="688" y="192"/>
                        <a:pt x="768" y="22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6" name="Freeform 44"/>
                <p:cNvSpPr>
                  <a:spLocks/>
                </p:cNvSpPr>
                <p:nvPr/>
              </p:nvSpPr>
              <p:spPr bwMode="auto">
                <a:xfrm>
                  <a:off x="944" y="1312"/>
                  <a:ext cx="272" cy="312"/>
                </a:xfrm>
                <a:custGeom>
                  <a:avLst/>
                  <a:gdLst>
                    <a:gd name="T0" fmla="*/ 256 w 272"/>
                    <a:gd name="T1" fmla="*/ 80 h 312"/>
                    <a:gd name="T2" fmla="*/ 112 w 272"/>
                    <a:gd name="T3" fmla="*/ 32 h 312"/>
                    <a:gd name="T4" fmla="*/ 16 w 272"/>
                    <a:gd name="T5" fmla="*/ 272 h 312"/>
                    <a:gd name="T6" fmla="*/ 208 w 272"/>
                    <a:gd name="T7" fmla="*/ 272 h 312"/>
                    <a:gd name="T8" fmla="*/ 256 w 272"/>
                    <a:gd name="T9" fmla="*/ 80 h 3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2" h="312">
                      <a:moveTo>
                        <a:pt x="256" y="80"/>
                      </a:moveTo>
                      <a:cubicBezTo>
                        <a:pt x="240" y="40"/>
                        <a:pt x="152" y="0"/>
                        <a:pt x="112" y="32"/>
                      </a:cubicBezTo>
                      <a:cubicBezTo>
                        <a:pt x="72" y="64"/>
                        <a:pt x="0" y="232"/>
                        <a:pt x="16" y="272"/>
                      </a:cubicBezTo>
                      <a:cubicBezTo>
                        <a:pt x="32" y="312"/>
                        <a:pt x="168" y="304"/>
                        <a:pt x="208" y="272"/>
                      </a:cubicBezTo>
                      <a:cubicBezTo>
                        <a:pt x="248" y="240"/>
                        <a:pt x="272" y="120"/>
                        <a:pt x="256" y="8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7" name="Line 45"/>
                <p:cNvSpPr>
                  <a:spLocks noChangeShapeType="1"/>
                </p:cNvSpPr>
                <p:nvPr/>
              </p:nvSpPr>
              <p:spPr bwMode="auto">
                <a:xfrm>
                  <a:off x="1830" y="943"/>
                  <a:ext cx="288" cy="48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112" y="124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69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816"/>
                  <a:ext cx="192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70" name="Line 48"/>
                <p:cNvSpPr>
                  <a:spLocks noChangeShapeType="1"/>
                </p:cNvSpPr>
                <p:nvPr/>
              </p:nvSpPr>
              <p:spPr bwMode="auto">
                <a:xfrm>
                  <a:off x="1712" y="1159"/>
                  <a:ext cx="112" cy="233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71" name="Line 49"/>
                <p:cNvSpPr>
                  <a:spLocks noChangeShapeType="1"/>
                </p:cNvSpPr>
                <p:nvPr/>
              </p:nvSpPr>
              <p:spPr bwMode="auto">
                <a:xfrm>
                  <a:off x="1488" y="148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7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344" y="105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rgbClr val="81008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27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60" y="1344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9249" name="Text Box 52"/>
              <p:cNvSpPr txBox="1">
                <a:spLocks noChangeArrowheads="1"/>
              </p:cNvSpPr>
              <p:nvPr/>
            </p:nvSpPr>
            <p:spPr bwMode="auto">
              <a:xfrm>
                <a:off x="816" y="2304"/>
                <a:ext cx="1152" cy="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非简单有向图</a:t>
                </a: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250" name="Text Box 53"/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51" name="Text Box 54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252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29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53" name="Text Box 56"/>
              <p:cNvSpPr txBox="1">
                <a:spLocks noChangeArrowheads="1"/>
              </p:cNvSpPr>
              <p:nvPr/>
            </p:nvSpPr>
            <p:spPr bwMode="auto">
              <a:xfrm>
                <a:off x="864" y="120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54" name="Text Box 57"/>
              <p:cNvSpPr txBox="1">
                <a:spLocks noChangeArrowheads="1"/>
              </p:cNvSpPr>
              <p:nvPr/>
            </p:nvSpPr>
            <p:spPr bwMode="auto">
              <a:xfrm>
                <a:off x="912" y="196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55" name="Text Box 5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56" name="Text Box 59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57" name="Text Box 61"/>
              <p:cNvSpPr txBox="1">
                <a:spLocks noChangeArrowheads="1"/>
              </p:cNvSpPr>
              <p:nvPr/>
            </p:nvSpPr>
            <p:spPr bwMode="auto">
              <a:xfrm>
                <a:off x="1200" y="134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9258" name="Text Box 62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259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10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572000" y="2344738"/>
            <a:ext cx="2682875" cy="2162175"/>
            <a:chOff x="4191000" y="1828800"/>
            <a:chExt cx="2682875" cy="2162176"/>
          </a:xfrm>
        </p:grpSpPr>
        <p:grpSp>
          <p:nvGrpSpPr>
            <p:cNvPr id="8199" name="Group 93"/>
            <p:cNvGrpSpPr>
              <a:grpSpLocks/>
            </p:cNvGrpSpPr>
            <p:nvPr/>
          </p:nvGrpSpPr>
          <p:grpSpPr bwMode="auto">
            <a:xfrm>
              <a:off x="4191000" y="1828800"/>
              <a:ext cx="2682875" cy="2162176"/>
              <a:chOff x="2688" y="1152"/>
              <a:chExt cx="1690" cy="1362"/>
            </a:xfrm>
          </p:grpSpPr>
          <p:sp>
            <p:nvSpPr>
              <p:cNvPr id="9226" name="Line 66"/>
              <p:cNvSpPr>
                <a:spLocks noChangeShapeType="1"/>
              </p:cNvSpPr>
              <p:nvPr/>
            </p:nvSpPr>
            <p:spPr bwMode="auto">
              <a:xfrm flipH="1">
                <a:off x="2848" y="1328"/>
                <a:ext cx="384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7" name="Line 67"/>
              <p:cNvSpPr>
                <a:spLocks noChangeShapeType="1"/>
              </p:cNvSpPr>
              <p:nvPr/>
            </p:nvSpPr>
            <p:spPr bwMode="auto">
              <a:xfrm>
                <a:off x="2848" y="1808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8" name="Line 68"/>
              <p:cNvSpPr>
                <a:spLocks noChangeShapeType="1"/>
              </p:cNvSpPr>
              <p:nvPr/>
            </p:nvSpPr>
            <p:spPr bwMode="auto">
              <a:xfrm flipV="1">
                <a:off x="3616" y="1424"/>
                <a:ext cx="384" cy="67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9" name="Line 69"/>
              <p:cNvSpPr>
                <a:spLocks noChangeShapeType="1"/>
              </p:cNvSpPr>
              <p:nvPr/>
            </p:nvSpPr>
            <p:spPr bwMode="auto">
              <a:xfrm>
                <a:off x="3232" y="1328"/>
                <a:ext cx="768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0" name="Line 70"/>
              <p:cNvSpPr>
                <a:spLocks noChangeShapeType="1"/>
              </p:cNvSpPr>
              <p:nvPr/>
            </p:nvSpPr>
            <p:spPr bwMode="auto">
              <a:xfrm>
                <a:off x="3232" y="1328"/>
                <a:ext cx="384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1" name="Line 73"/>
              <p:cNvSpPr>
                <a:spLocks noChangeShapeType="1"/>
              </p:cNvSpPr>
              <p:nvPr/>
            </p:nvSpPr>
            <p:spPr bwMode="auto">
              <a:xfrm>
                <a:off x="3480" y="1362"/>
                <a:ext cx="324" cy="4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2" name="Line 74"/>
              <p:cNvSpPr>
                <a:spLocks noChangeShapeType="1"/>
              </p:cNvSpPr>
              <p:nvPr/>
            </p:nvSpPr>
            <p:spPr bwMode="auto">
              <a:xfrm flipV="1">
                <a:off x="3794" y="1657"/>
                <a:ext cx="88" cy="149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3" name="Line 76"/>
              <p:cNvSpPr>
                <a:spLocks noChangeShapeType="1"/>
              </p:cNvSpPr>
              <p:nvPr/>
            </p:nvSpPr>
            <p:spPr bwMode="auto">
              <a:xfrm>
                <a:off x="3350" y="1581"/>
                <a:ext cx="122" cy="227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4" name="Line 77"/>
              <p:cNvSpPr>
                <a:spLocks noChangeShapeType="1"/>
              </p:cNvSpPr>
              <p:nvPr/>
            </p:nvSpPr>
            <p:spPr bwMode="auto">
              <a:xfrm>
                <a:off x="3136" y="1904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5" name="Line 78"/>
              <p:cNvSpPr>
                <a:spLocks noChangeShapeType="1"/>
              </p:cNvSpPr>
              <p:nvPr/>
            </p:nvSpPr>
            <p:spPr bwMode="auto">
              <a:xfrm flipH="1">
                <a:off x="2992" y="1472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6" name="Text Box 80"/>
              <p:cNvSpPr txBox="1">
                <a:spLocks noChangeArrowheads="1"/>
              </p:cNvSpPr>
              <p:nvPr/>
            </p:nvSpPr>
            <p:spPr bwMode="auto">
              <a:xfrm>
                <a:off x="3034" y="2283"/>
                <a:ext cx="1152" cy="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zh-CN" altLang="en-US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简单有向图</a:t>
                </a: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9237" name="Text Box 81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38" name="Text Box 82"/>
              <p:cNvSpPr txBox="1">
                <a:spLocks noChangeArrowheads="1"/>
              </p:cNvSpPr>
              <p:nvPr/>
            </p:nvSpPr>
            <p:spPr bwMode="auto">
              <a:xfrm>
                <a:off x="3648" y="201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923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24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40" name="Text Box 84"/>
              <p:cNvSpPr txBox="1">
                <a:spLocks noChangeArrowheads="1"/>
              </p:cNvSpPr>
              <p:nvPr/>
            </p:nvSpPr>
            <p:spPr bwMode="auto">
              <a:xfrm>
                <a:off x="2976" y="115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41" name="Text Box 85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9242" name="Text Box 86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243" name="Text Box 87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9244" name="Text Box 89"/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9245" name="Text Box 90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9224" name="Freeform 43"/>
            <p:cNvSpPr>
              <a:spLocks/>
            </p:cNvSpPr>
            <p:nvPr/>
          </p:nvSpPr>
          <p:spPr bwMode="auto">
            <a:xfrm>
              <a:off x="5067300" y="1905000"/>
              <a:ext cx="1219200" cy="355600"/>
            </a:xfrm>
            <a:custGeom>
              <a:avLst/>
              <a:gdLst>
                <a:gd name="T0" fmla="*/ 0 w 768"/>
                <a:gd name="T1" fmla="*/ 2147483646 h 224"/>
                <a:gd name="T2" fmla="*/ 2147483646 w 768"/>
                <a:gd name="T3" fmla="*/ 2147483646 h 224"/>
                <a:gd name="T4" fmla="*/ 2147483646 w 768"/>
                <a:gd name="T5" fmla="*/ 2147483646 h 224"/>
                <a:gd name="T6" fmla="*/ 2147483646 w 768"/>
                <a:gd name="T7" fmla="*/ 2147483646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224">
                  <a:moveTo>
                    <a:pt x="0" y="128"/>
                  </a:moveTo>
                  <a:cubicBezTo>
                    <a:pt x="24" y="88"/>
                    <a:pt x="48" y="48"/>
                    <a:pt x="96" y="32"/>
                  </a:cubicBezTo>
                  <a:cubicBezTo>
                    <a:pt x="144" y="16"/>
                    <a:pt x="176" y="0"/>
                    <a:pt x="288" y="32"/>
                  </a:cubicBezTo>
                  <a:cubicBezTo>
                    <a:pt x="400" y="64"/>
                    <a:pt x="688" y="192"/>
                    <a:pt x="768" y="224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25" name="Line 73"/>
            <p:cNvSpPr>
              <a:spLocks noChangeShapeType="1"/>
            </p:cNvSpPr>
            <p:nvPr/>
          </p:nvSpPr>
          <p:spPr bwMode="auto">
            <a:xfrm flipH="1" flipV="1">
              <a:off x="5511800" y="1941512"/>
              <a:ext cx="454025" cy="163513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98" grpId="0" animBg="1"/>
      <p:bldP spid="10096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9B45F10-4D99-45D1-AE3B-9CFC40EDD37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21478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1010691" name="Text Box 3"/>
          <p:cNvSpPr txBox="1">
            <a:spLocks noChangeArrowheads="1"/>
          </p:cNvSpPr>
          <p:nvPr/>
        </p:nvSpPr>
        <p:spPr bwMode="auto">
          <a:xfrm>
            <a:off x="304800" y="1081088"/>
            <a:ext cx="8382000" cy="157003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6 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, v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中顶点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为始点的边的条数称为点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出度</a:t>
            </a:r>
            <a:r>
              <a:rPr lang="en-US" altLang="zh-CN" sz="2400" dirty="0" smtClean="0"/>
              <a:t>(</a:t>
            </a:r>
            <a:r>
              <a:rPr lang="en-US" altLang="zh-CN" sz="2400" b="0" dirty="0" err="1" smtClean="0"/>
              <a:t>outdegree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为端点的一个自环算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的出度记为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(v);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为终点的边的条数称为点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FF00"/>
                </a:solidFill>
              </a:rPr>
              <a:t>入度</a:t>
            </a:r>
            <a:r>
              <a:rPr lang="en-US" altLang="zh-CN" sz="2400" dirty="0" smtClean="0"/>
              <a:t>(</a:t>
            </a:r>
            <a:r>
              <a:rPr lang="en-US" altLang="zh-CN" sz="2400" b="0" dirty="0" err="1" smtClean="0"/>
              <a:t>indegree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为端点的一个自环算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的入度记为</a:t>
            </a:r>
            <a:r>
              <a:rPr lang="en-US" altLang="zh-CN" sz="2400" dirty="0" smtClean="0"/>
              <a:t>d</a:t>
            </a:r>
            <a:r>
              <a:rPr lang="en-US" altLang="zh-CN" sz="2400" baseline="30000" dirty="0" smtClean="0"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/>
              <a:t>(v);  </a:t>
            </a:r>
            <a:endParaRPr lang="ru-RU" altLang="zh-CN" sz="2400" dirty="0" smtClean="0"/>
          </a:p>
        </p:txBody>
      </p:sp>
      <p:sp>
        <p:nvSpPr>
          <p:cNvPr id="1010742" name="Text Box 54"/>
          <p:cNvSpPr txBox="1">
            <a:spLocks noChangeArrowheads="1"/>
          </p:cNvSpPr>
          <p:nvPr/>
        </p:nvSpPr>
        <p:spPr bwMode="auto">
          <a:xfrm>
            <a:off x="304800" y="269081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的出度与入度之和称为点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的度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记为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d(v). </a:t>
            </a:r>
            <a:endParaRPr lang="zh-CN" altLang="ru-RU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0770" name="Group 82"/>
          <p:cNvGrpSpPr>
            <a:grpSpLocks/>
          </p:cNvGrpSpPr>
          <p:nvPr/>
        </p:nvGrpSpPr>
        <p:grpSpPr bwMode="auto">
          <a:xfrm>
            <a:off x="4572000" y="3214688"/>
            <a:ext cx="2717800" cy="2195512"/>
            <a:chOff x="1104" y="1824"/>
            <a:chExt cx="1712" cy="1383"/>
          </a:xfrm>
        </p:grpSpPr>
        <p:grpSp>
          <p:nvGrpSpPr>
            <p:cNvPr id="9226" name="Group 56"/>
            <p:cNvGrpSpPr>
              <a:grpSpLocks/>
            </p:cNvGrpSpPr>
            <p:nvPr/>
          </p:nvGrpSpPr>
          <p:grpSpPr bwMode="auto">
            <a:xfrm>
              <a:off x="1104" y="1968"/>
              <a:ext cx="1408" cy="896"/>
              <a:chOff x="944" y="784"/>
              <a:chExt cx="1408" cy="896"/>
            </a:xfrm>
          </p:grpSpPr>
          <p:sp>
            <p:nvSpPr>
              <p:cNvPr id="10262" name="Line 57"/>
              <p:cNvSpPr>
                <a:spLocks noChangeShapeType="1"/>
              </p:cNvSpPr>
              <p:nvPr/>
            </p:nvSpPr>
            <p:spPr bwMode="auto">
              <a:xfrm flipH="1">
                <a:off x="1200" y="912"/>
                <a:ext cx="384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3" name="Line 58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4" name="Line 59"/>
              <p:cNvSpPr>
                <a:spLocks noChangeShapeType="1"/>
              </p:cNvSpPr>
              <p:nvPr/>
            </p:nvSpPr>
            <p:spPr bwMode="auto">
              <a:xfrm flipV="1">
                <a:off x="1968" y="1008"/>
                <a:ext cx="384" cy="67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5" name="Line 60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768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6" name="Line 61"/>
              <p:cNvSpPr>
                <a:spLocks noChangeShapeType="1"/>
              </p:cNvSpPr>
              <p:nvPr/>
            </p:nvSpPr>
            <p:spPr bwMode="auto">
              <a:xfrm>
                <a:off x="1584" y="912"/>
                <a:ext cx="384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7" name="Freeform 62"/>
              <p:cNvSpPr>
                <a:spLocks/>
              </p:cNvSpPr>
              <p:nvPr/>
            </p:nvSpPr>
            <p:spPr bwMode="auto">
              <a:xfrm>
                <a:off x="1584" y="784"/>
                <a:ext cx="768" cy="224"/>
              </a:xfrm>
              <a:custGeom>
                <a:avLst/>
                <a:gdLst>
                  <a:gd name="T0" fmla="*/ 0 w 768"/>
                  <a:gd name="T1" fmla="*/ 128 h 224"/>
                  <a:gd name="T2" fmla="*/ 96 w 768"/>
                  <a:gd name="T3" fmla="*/ 32 h 224"/>
                  <a:gd name="T4" fmla="*/ 288 w 768"/>
                  <a:gd name="T5" fmla="*/ 32 h 224"/>
                  <a:gd name="T6" fmla="*/ 768 w 768"/>
                  <a:gd name="T7" fmla="*/ 224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24">
                    <a:moveTo>
                      <a:pt x="0" y="128"/>
                    </a:moveTo>
                    <a:cubicBezTo>
                      <a:pt x="24" y="88"/>
                      <a:pt x="48" y="48"/>
                      <a:pt x="96" y="32"/>
                    </a:cubicBezTo>
                    <a:cubicBezTo>
                      <a:pt x="144" y="16"/>
                      <a:pt x="176" y="0"/>
                      <a:pt x="288" y="32"/>
                    </a:cubicBezTo>
                    <a:cubicBezTo>
                      <a:pt x="400" y="64"/>
                      <a:pt x="688" y="192"/>
                      <a:pt x="768" y="224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8" name="Freeform 63"/>
              <p:cNvSpPr>
                <a:spLocks/>
              </p:cNvSpPr>
              <p:nvPr/>
            </p:nvSpPr>
            <p:spPr bwMode="auto">
              <a:xfrm>
                <a:off x="944" y="1312"/>
                <a:ext cx="272" cy="312"/>
              </a:xfrm>
              <a:custGeom>
                <a:avLst/>
                <a:gdLst>
                  <a:gd name="T0" fmla="*/ 256 w 272"/>
                  <a:gd name="T1" fmla="*/ 80 h 312"/>
                  <a:gd name="T2" fmla="*/ 112 w 272"/>
                  <a:gd name="T3" fmla="*/ 32 h 312"/>
                  <a:gd name="T4" fmla="*/ 16 w 272"/>
                  <a:gd name="T5" fmla="*/ 272 h 312"/>
                  <a:gd name="T6" fmla="*/ 208 w 272"/>
                  <a:gd name="T7" fmla="*/ 272 h 312"/>
                  <a:gd name="T8" fmla="*/ 256 w 272"/>
                  <a:gd name="T9" fmla="*/ 8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2" h="312">
                    <a:moveTo>
                      <a:pt x="256" y="80"/>
                    </a:moveTo>
                    <a:cubicBezTo>
                      <a:pt x="240" y="40"/>
                      <a:pt x="152" y="0"/>
                      <a:pt x="112" y="32"/>
                    </a:cubicBezTo>
                    <a:cubicBezTo>
                      <a:pt x="72" y="64"/>
                      <a:pt x="0" y="232"/>
                      <a:pt x="16" y="272"/>
                    </a:cubicBezTo>
                    <a:cubicBezTo>
                      <a:pt x="32" y="312"/>
                      <a:pt x="168" y="304"/>
                      <a:pt x="208" y="272"/>
                    </a:cubicBezTo>
                    <a:cubicBezTo>
                      <a:pt x="248" y="240"/>
                      <a:pt x="272" y="120"/>
                      <a:pt x="256" y="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69" name="Line 64"/>
              <p:cNvSpPr>
                <a:spLocks noChangeShapeType="1"/>
              </p:cNvSpPr>
              <p:nvPr/>
            </p:nvSpPr>
            <p:spPr bwMode="auto">
              <a:xfrm>
                <a:off x="1836" y="955"/>
                <a:ext cx="276" cy="27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0" name="Line 65"/>
              <p:cNvSpPr>
                <a:spLocks noChangeShapeType="1"/>
              </p:cNvSpPr>
              <p:nvPr/>
            </p:nvSpPr>
            <p:spPr bwMode="auto">
              <a:xfrm flipV="1">
                <a:off x="2118" y="1248"/>
                <a:ext cx="90" cy="16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1" name="Line 66"/>
              <p:cNvSpPr>
                <a:spLocks noChangeShapeType="1"/>
              </p:cNvSpPr>
              <p:nvPr/>
            </p:nvSpPr>
            <p:spPr bwMode="auto">
              <a:xfrm>
                <a:off x="1824" y="816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2" name="Line 67"/>
              <p:cNvSpPr>
                <a:spLocks noChangeShapeType="1"/>
              </p:cNvSpPr>
              <p:nvPr/>
            </p:nvSpPr>
            <p:spPr bwMode="auto">
              <a:xfrm>
                <a:off x="1706" y="1159"/>
                <a:ext cx="118" cy="233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3" name="Line 68"/>
              <p:cNvSpPr>
                <a:spLocks noChangeShapeType="1"/>
              </p:cNvSpPr>
              <p:nvPr/>
            </p:nvSpPr>
            <p:spPr bwMode="auto">
              <a:xfrm>
                <a:off x="1482" y="1495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4" name="Line 69"/>
              <p:cNvSpPr>
                <a:spLocks noChangeShapeType="1"/>
              </p:cNvSpPr>
              <p:nvPr/>
            </p:nvSpPr>
            <p:spPr bwMode="auto">
              <a:xfrm flipH="1">
                <a:off x="1338" y="1049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5" name="Line 70"/>
              <p:cNvSpPr>
                <a:spLocks noChangeShapeType="1"/>
              </p:cNvSpPr>
              <p:nvPr/>
            </p:nvSpPr>
            <p:spPr bwMode="auto">
              <a:xfrm flipH="1">
                <a:off x="960" y="1344"/>
                <a:ext cx="96" cy="14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51" name="Text Box 71"/>
            <p:cNvSpPr txBox="1">
              <a:spLocks noChangeArrowheads="1"/>
            </p:cNvSpPr>
            <p:nvPr/>
          </p:nvSpPr>
          <p:spPr bwMode="auto">
            <a:xfrm>
              <a:off x="1584" y="2976"/>
              <a:ext cx="1152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有向图</a:t>
              </a: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</a:p>
          </p:txBody>
        </p:sp>
        <p:sp>
          <p:nvSpPr>
            <p:cNvPr id="10252" name="Text Box 72"/>
            <p:cNvSpPr txBox="1">
              <a:spLocks noChangeArrowheads="1"/>
            </p:cNvSpPr>
            <p:nvPr/>
          </p:nvSpPr>
          <p:spPr bwMode="auto">
            <a:xfrm>
              <a:off x="1200" y="230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53" name="Text Box 73"/>
            <p:cNvSpPr txBox="1">
              <a:spLocks noChangeArrowheads="1"/>
            </p:cNvSpPr>
            <p:nvPr/>
          </p:nvSpPr>
          <p:spPr bwMode="auto">
            <a:xfrm>
              <a:off x="2153" y="278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54" name="Text Box 74"/>
            <p:cNvSpPr txBox="1">
              <a:spLocks noChangeArrowheads="1"/>
            </p:cNvSpPr>
            <p:nvPr/>
          </p:nvSpPr>
          <p:spPr bwMode="auto">
            <a:xfrm>
              <a:off x="2518" y="2050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55" name="Text Box 75"/>
            <p:cNvSpPr txBox="1">
              <a:spLocks noChangeArrowheads="1"/>
            </p:cNvSpPr>
            <p:nvPr/>
          </p:nvSpPr>
          <p:spPr bwMode="auto">
            <a:xfrm>
              <a:off x="1529" y="189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56" name="Text Box 76"/>
            <p:cNvSpPr txBox="1">
              <a:spLocks noChangeArrowheads="1"/>
            </p:cNvSpPr>
            <p:nvPr/>
          </p:nvSpPr>
          <p:spPr bwMode="auto">
            <a:xfrm>
              <a:off x="1561" y="266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57" name="Text Box 77"/>
            <p:cNvSpPr txBox="1">
              <a:spLocks noChangeArrowheads="1"/>
            </p:cNvSpPr>
            <p:nvPr/>
          </p:nvSpPr>
          <p:spPr bwMode="auto">
            <a:xfrm>
              <a:off x="2303" y="2436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58" name="Text Box 78"/>
            <p:cNvSpPr txBox="1">
              <a:spLocks noChangeArrowheads="1"/>
            </p:cNvSpPr>
            <p:nvPr/>
          </p:nvSpPr>
          <p:spPr bwMode="auto">
            <a:xfrm>
              <a:off x="1351" y="213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59" name="Text Box 79"/>
            <p:cNvSpPr txBox="1">
              <a:spLocks noChangeArrowheads="1"/>
            </p:cNvSpPr>
            <p:nvPr/>
          </p:nvSpPr>
          <p:spPr bwMode="auto">
            <a:xfrm>
              <a:off x="1824" y="206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0260" name="Text Box 80"/>
            <p:cNvSpPr txBox="1">
              <a:spLocks noChangeArrowheads="1"/>
            </p:cNvSpPr>
            <p:nvPr/>
          </p:nvSpPr>
          <p:spPr bwMode="auto">
            <a:xfrm>
              <a:off x="1920" y="2352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0261" name="Text Box 81"/>
            <p:cNvSpPr txBox="1">
              <a:spLocks noChangeArrowheads="1"/>
            </p:cNvSpPr>
            <p:nvPr/>
          </p:nvSpPr>
          <p:spPr bwMode="auto">
            <a:xfrm>
              <a:off x="2064" y="182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</p:grpSp>
      <p:graphicFrame>
        <p:nvGraphicFramePr>
          <p:cNvPr id="1010771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36612"/>
              </p:ext>
            </p:extLst>
          </p:nvPr>
        </p:nvGraphicFramePr>
        <p:xfrm>
          <a:off x="685800" y="3519488"/>
          <a:ext cx="1136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672808" imgH="228501" progId="Equation.DSMT4">
                  <p:embed/>
                </p:oleObj>
              </mc:Choice>
              <mc:Fallback>
                <p:oleObj name="Equation" r:id="rId3" imgW="672808" imgH="228501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19488"/>
                        <a:ext cx="113665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7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1007"/>
              </p:ext>
            </p:extLst>
          </p:nvPr>
        </p:nvGraphicFramePr>
        <p:xfrm>
          <a:off x="2133600" y="3519488"/>
          <a:ext cx="1136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19488"/>
                        <a:ext cx="113665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773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04504"/>
              </p:ext>
            </p:extLst>
          </p:nvPr>
        </p:nvGraphicFramePr>
        <p:xfrm>
          <a:off x="685800" y="4281488"/>
          <a:ext cx="10080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7" imgW="596641" imgH="215806" progId="Equation.DSMT4">
                  <p:embed/>
                </p:oleObj>
              </mc:Choice>
              <mc:Fallback>
                <p:oleObj name="Equation" r:id="rId7" imgW="596641" imgH="215806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81488"/>
                        <a:ext cx="1008063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animBg="1"/>
      <p:bldP spid="10107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7875" y="6308725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AE1C5C0-CAA6-4EA1-95A8-8B30415EB023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81000" y="1905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377825" y="896282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例</a:t>
            </a:r>
            <a:r>
              <a:rPr lang="en-US" altLang="zh-CN" sz="2400" dirty="0">
                <a:solidFill>
                  <a:srgbClr val="FF6626"/>
                </a:solidFill>
              </a:rPr>
              <a:t>2 </a:t>
            </a:r>
            <a:r>
              <a:rPr lang="zh-CN" altLang="en-US" sz="2400" dirty="0" smtClean="0"/>
              <a:t>一个简单图有多少个定向图？</a:t>
            </a:r>
            <a:endParaRPr lang="zh-CN" altLang="ru-RU" sz="2400" dirty="0" smtClean="0"/>
          </a:p>
        </p:txBody>
      </p:sp>
      <p:sp>
        <p:nvSpPr>
          <p:cNvPr id="1011716" name="Text Box 4"/>
          <p:cNvSpPr txBox="1">
            <a:spLocks noChangeArrowheads="1"/>
          </p:cNvSpPr>
          <p:nvPr/>
        </p:nvSpPr>
        <p:spPr bwMode="auto">
          <a:xfrm>
            <a:off x="380508" y="1358711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因为每条边有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种定向方式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所以共有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2400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m(G)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种定向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1747" name="Text Box 35"/>
          <p:cNvSpPr txBox="1">
            <a:spLocks noChangeArrowheads="1"/>
          </p:cNvSpPr>
          <p:nvPr/>
        </p:nvSpPr>
        <p:spPr bwMode="auto">
          <a:xfrm>
            <a:off x="380508" y="1791355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例</a:t>
            </a:r>
            <a:r>
              <a:rPr lang="en-US" altLang="zh-CN" sz="2400" dirty="0">
                <a:solidFill>
                  <a:srgbClr val="FF6626"/>
                </a:solidFill>
              </a:rPr>
              <a:t>3 </a:t>
            </a:r>
            <a:r>
              <a:rPr lang="zh-CN" altLang="en-US" sz="2400" dirty="0" smtClean="0"/>
              <a:t>求证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存在一个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的定向图</a:t>
            </a:r>
            <a:r>
              <a:rPr lang="en-US" altLang="zh-CN" sz="2400" dirty="0" smtClean="0"/>
              <a:t>D, </a:t>
            </a:r>
            <a:r>
              <a:rPr lang="zh-CN" altLang="en-US" sz="2400" dirty="0" smtClean="0"/>
              <a:t>使得对                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有</a:t>
            </a:r>
            <a:endParaRPr lang="ru-RU" altLang="zh-CN" sz="2400" dirty="0" smtClean="0"/>
          </a:p>
        </p:txBody>
      </p:sp>
      <p:graphicFrame>
        <p:nvGraphicFramePr>
          <p:cNvPr id="10117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33087"/>
              </p:ext>
            </p:extLst>
          </p:nvPr>
        </p:nvGraphicFramePr>
        <p:xfrm>
          <a:off x="5962650" y="1873250"/>
          <a:ext cx="1179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698197" imgH="203112" progId="Equation.DSMT4">
                  <p:embed/>
                </p:oleObj>
              </mc:Choice>
              <mc:Fallback>
                <p:oleObj name="Equation" r:id="rId3" imgW="698197" imgH="20311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873250"/>
                        <a:ext cx="1179513" cy="33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7895"/>
              </p:ext>
            </p:extLst>
          </p:nvPr>
        </p:nvGraphicFramePr>
        <p:xfrm>
          <a:off x="3560763" y="2282825"/>
          <a:ext cx="18653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1104900" imgH="279400" progId="Equation.DSMT4">
                  <p:embed/>
                </p:oleObj>
              </mc:Choice>
              <mc:Fallback>
                <p:oleObj name="Equation" r:id="rId5" imgW="1104900" imgH="279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2282825"/>
                        <a:ext cx="1865312" cy="466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50" name="Text Box 38"/>
          <p:cNvSpPr txBox="1">
            <a:spLocks noChangeArrowheads="1"/>
          </p:cNvSpPr>
          <p:nvPr/>
        </p:nvSpPr>
        <p:spPr bwMode="auto">
          <a:xfrm>
            <a:off x="377825" y="2716213"/>
            <a:ext cx="82296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证明</a:t>
            </a:r>
            <a:r>
              <a:rPr lang="en-US" altLang="zh-CN" sz="2400" dirty="0">
                <a:solidFill>
                  <a:srgbClr val="2B51AA"/>
                </a:solidFill>
              </a:rPr>
              <a:t>: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不失一般性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中奇度顶点个数必然为偶数个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将偶数个奇数度顶点配对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然后在每一对配对顶点间连一条边得到欧拉图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中用</a:t>
            </a:r>
            <a:r>
              <a:rPr lang="en-US" altLang="zh-CN" sz="24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Fluery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算法求出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的一欧拉环游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然后顺次地在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上标上方向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由此得到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的定向图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1751" name="Text Box 39"/>
          <p:cNvSpPr txBox="1">
            <a:spLocks noChangeArrowheads="1"/>
          </p:cNvSpPr>
          <p:nvPr/>
        </p:nvSpPr>
        <p:spPr bwMode="auto">
          <a:xfrm>
            <a:off x="374650" y="4239666"/>
            <a:ext cx="823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在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去掉添加的边后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的定向图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ru-RU" sz="24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4650" y="470918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对                 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                                                                     □</a:t>
            </a:r>
            <a:endParaRPr lang="ru-RU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62644"/>
              </p:ext>
            </p:extLst>
          </p:nvPr>
        </p:nvGraphicFramePr>
        <p:xfrm>
          <a:off x="1165225" y="4771093"/>
          <a:ext cx="1179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771093"/>
                        <a:ext cx="1179513" cy="33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004202"/>
              </p:ext>
            </p:extLst>
          </p:nvPr>
        </p:nvGraphicFramePr>
        <p:xfrm>
          <a:off x="2908300" y="4694893"/>
          <a:ext cx="1865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9" imgW="1104900" imgH="279400" progId="Equation.DSMT4">
                  <p:embed/>
                </p:oleObj>
              </mc:Choice>
              <mc:Fallback>
                <p:oleObj name="Equation" r:id="rId9" imgW="11049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694893"/>
                        <a:ext cx="1865313" cy="466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2438" y="5133975"/>
            <a:ext cx="8231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2B51AA"/>
                </a:solidFill>
              </a:rPr>
              <a:t>2</a:t>
            </a:r>
            <a:r>
              <a:rPr lang="zh-CN" altLang="en-US" sz="2800" dirty="0">
                <a:solidFill>
                  <a:srgbClr val="2B51AA"/>
                </a:solidFill>
              </a:rPr>
              <a:t>    性质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77825" y="5637213"/>
            <a:ext cx="82296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定理</a:t>
            </a:r>
            <a:r>
              <a:rPr lang="en-US" altLang="zh-CN" sz="2400" dirty="0">
                <a:solidFill>
                  <a:srgbClr val="FF6626"/>
                </a:solidFill>
              </a:rPr>
              <a:t>1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D=(V, E)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: </a:t>
            </a:r>
            <a:endParaRPr lang="zh-CN" altLang="ru-RU" sz="2400" dirty="0" smtClean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90879"/>
              </p:ext>
            </p:extLst>
          </p:nvPr>
        </p:nvGraphicFramePr>
        <p:xfrm>
          <a:off x="4581525" y="5589588"/>
          <a:ext cx="3408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1" imgW="2019300" imgH="355600" progId="Equation.DSMT4">
                  <p:embed/>
                </p:oleObj>
              </mc:Choice>
              <mc:Fallback>
                <p:oleObj name="Equation" r:id="rId11" imgW="20193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589588"/>
                        <a:ext cx="3408363" cy="593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7825" y="619601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由出度与入度的定义立即可得上面等式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□</a:t>
            </a:r>
            <a:endParaRPr lang="ru-RU" altLang="zh-CN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animBg="1"/>
      <p:bldP spid="1011716" grpId="0"/>
      <p:bldP spid="1011747" grpId="0" animBg="1"/>
      <p:bldP spid="1011750" grpId="0"/>
      <p:bldP spid="1011751" grpId="0"/>
      <p:bldP spid="11" grpId="0"/>
      <p:bldP spid="14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167CB98-77CA-4456-891E-248750D24205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2400" y="2819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1013769" name="Text Box 9"/>
          <p:cNvSpPr txBox="1">
            <a:spLocks noChangeArrowheads="1"/>
          </p:cNvSpPr>
          <p:nvPr/>
        </p:nvSpPr>
        <p:spPr bwMode="auto">
          <a:xfrm>
            <a:off x="384175" y="1979613"/>
            <a:ext cx="8455025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(1) </a:t>
            </a:r>
            <a:r>
              <a:rPr lang="zh-CN" altLang="en-US" sz="2400" dirty="0" smtClean="0"/>
              <a:t>称</a:t>
            </a:r>
            <a:r>
              <a:rPr lang="en-US" altLang="zh-CN" sz="2400" dirty="0" smtClean="0"/>
              <a:t>A(D)=(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smtClean="0"/>
              <a:t>n</a:t>
            </a:r>
            <a:r>
              <a:rPr lang="ru-RU" altLang="zh-CN" sz="2400" baseline="-25000" dirty="0" smtClean="0"/>
              <a:t>×</a:t>
            </a:r>
            <a:r>
              <a:rPr lang="en-US" altLang="zh-CN" sz="2400" baseline="-25000" dirty="0" smtClean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的邻接矩阵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ij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为起点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为终点的边的条数</a:t>
            </a:r>
            <a:r>
              <a:rPr lang="en-US" altLang="zh-CN" sz="2400" dirty="0" smtClean="0"/>
              <a:t>, 1≤i≤n, 1≤j≤n. </a:t>
            </a:r>
            <a:endParaRPr lang="zh-CN" altLang="en-US" sz="2400" dirty="0" smtClean="0"/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384175" y="1481138"/>
            <a:ext cx="8455025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6626"/>
                </a:solidFill>
              </a:rPr>
              <a:t>定义</a:t>
            </a:r>
            <a:r>
              <a:rPr lang="en-US" altLang="zh-CN" sz="2400" dirty="0">
                <a:solidFill>
                  <a:srgbClr val="FF6626"/>
                </a:solidFill>
              </a:rPr>
              <a:t>7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D=(V,E)</a:t>
            </a:r>
            <a:r>
              <a:rPr lang="zh-CN" altLang="en-US" sz="2400" dirty="0" smtClean="0"/>
              <a:t>是有向图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V={v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,v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}, E={e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,e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m</a:t>
            </a:r>
            <a:r>
              <a:rPr lang="en-US" altLang="zh-CN" sz="2400" dirty="0" smtClean="0"/>
              <a:t>}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384175" y="3340100"/>
            <a:ext cx="8455025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(2)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无自环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称矩阵</a:t>
            </a:r>
            <a:r>
              <a:rPr lang="en-US" altLang="zh-CN" sz="2400" dirty="0" smtClean="0"/>
              <a:t>M=(</a:t>
            </a:r>
            <a:r>
              <a:rPr lang="en-US" altLang="zh-CN" sz="2400" dirty="0" err="1" smtClean="0"/>
              <a:t>m</a:t>
            </a:r>
            <a:r>
              <a:rPr lang="en-US" altLang="zh-CN" sz="2400" baseline="-25000" dirty="0" err="1" smtClean="0"/>
              <a:t>ij</a:t>
            </a:r>
            <a:r>
              <a:rPr lang="en-US" altLang="zh-CN" sz="2400" dirty="0" smtClean="0"/>
              <a:t>)</a:t>
            </a:r>
            <a:r>
              <a:rPr lang="en-US" altLang="zh-CN" sz="2400" baseline="-25000" dirty="0" err="1" smtClean="0"/>
              <a:t>n×m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的关联矩阵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</a:p>
        </p:txBody>
      </p:sp>
      <p:graphicFrame>
        <p:nvGraphicFramePr>
          <p:cNvPr id="101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48404"/>
              </p:ext>
            </p:extLst>
          </p:nvPr>
        </p:nvGraphicFramePr>
        <p:xfrm>
          <a:off x="2209800" y="3834688"/>
          <a:ext cx="50149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3" imgW="2971800" imgH="787400" progId="Equation.DSMT4">
                  <p:embed/>
                </p:oleObj>
              </mc:Choice>
              <mc:Fallback>
                <p:oleObj name="Equation" r:id="rId3" imgW="2971800" imgH="787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34688"/>
                        <a:ext cx="5014913" cy="1312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84175" y="2846388"/>
            <a:ext cx="8455025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注</a:t>
            </a:r>
            <a:r>
              <a:rPr lang="en-US" altLang="zh-CN" sz="2400" dirty="0"/>
              <a:t>: </a:t>
            </a:r>
            <a:r>
              <a:rPr lang="zh-CN" altLang="en-US" sz="2400" dirty="0"/>
              <a:t>有向图的邻接矩阵不一定对称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84175" y="946150"/>
            <a:ext cx="8226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有向图的矩阵表示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9" grpId="0" animBg="1"/>
      <p:bldP spid="1013771" grpId="0" animBg="1"/>
      <p:bldP spid="1013772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8C686A1-72D8-4BF8-B52D-10B0166F20CE}" type="slidenum">
              <a:rPr kumimoji="0" lang="zh-CN" altLang="en-US" sz="14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kumimoji="0" lang="en-US" altLang="zh-CN" sz="14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381000" y="98742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2B51AA"/>
                </a:solidFill>
              </a:rPr>
              <a:t>例</a:t>
            </a:r>
            <a:r>
              <a:rPr lang="en-US" altLang="zh-CN" sz="2400" dirty="0">
                <a:solidFill>
                  <a:srgbClr val="2B51AA"/>
                </a:solidFill>
              </a:rPr>
              <a:t>4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写出下面有向图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的邻接矩阵和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的关联矩阵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4812" name="Group 28"/>
          <p:cNvGrpSpPr>
            <a:grpSpLocks/>
          </p:cNvGrpSpPr>
          <p:nvPr/>
        </p:nvGrpSpPr>
        <p:grpSpPr bwMode="auto">
          <a:xfrm>
            <a:off x="1143000" y="1978025"/>
            <a:ext cx="2203450" cy="2135188"/>
            <a:chOff x="552" y="856"/>
            <a:chExt cx="1388" cy="1345"/>
          </a:xfrm>
        </p:grpSpPr>
        <p:sp>
          <p:nvSpPr>
            <p:cNvPr id="14366" name="Line 8"/>
            <p:cNvSpPr>
              <a:spLocks noChangeShapeType="1"/>
            </p:cNvSpPr>
            <p:nvPr/>
          </p:nvSpPr>
          <p:spPr bwMode="auto">
            <a:xfrm>
              <a:off x="1008" y="1248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7" name="Line 9"/>
            <p:cNvSpPr>
              <a:spLocks noChangeShapeType="1"/>
            </p:cNvSpPr>
            <p:nvPr/>
          </p:nvSpPr>
          <p:spPr bwMode="auto">
            <a:xfrm>
              <a:off x="1008" y="1824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8" name="Line 10"/>
            <p:cNvSpPr>
              <a:spLocks noChangeShapeType="1"/>
            </p:cNvSpPr>
            <p:nvPr/>
          </p:nvSpPr>
          <p:spPr bwMode="auto">
            <a:xfrm>
              <a:off x="1008" y="1248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9" name="Freeform 12"/>
            <p:cNvSpPr>
              <a:spLocks/>
            </p:cNvSpPr>
            <p:nvPr/>
          </p:nvSpPr>
          <p:spPr bwMode="auto">
            <a:xfrm>
              <a:off x="1008" y="1248"/>
              <a:ext cx="624" cy="576"/>
            </a:xfrm>
            <a:custGeom>
              <a:avLst/>
              <a:gdLst>
                <a:gd name="T0" fmla="*/ 0 w 624"/>
                <a:gd name="T1" fmla="*/ 0 h 576"/>
                <a:gd name="T2" fmla="*/ 96 w 624"/>
                <a:gd name="T3" fmla="*/ 48 h 576"/>
                <a:gd name="T4" fmla="*/ 288 w 624"/>
                <a:gd name="T5" fmla="*/ 144 h 576"/>
                <a:gd name="T6" fmla="*/ 624 w 62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576">
                  <a:moveTo>
                    <a:pt x="0" y="0"/>
                  </a:moveTo>
                  <a:cubicBezTo>
                    <a:pt x="24" y="12"/>
                    <a:pt x="48" y="24"/>
                    <a:pt x="96" y="48"/>
                  </a:cubicBezTo>
                  <a:cubicBezTo>
                    <a:pt x="144" y="72"/>
                    <a:pt x="200" y="56"/>
                    <a:pt x="288" y="144"/>
                  </a:cubicBezTo>
                  <a:cubicBezTo>
                    <a:pt x="376" y="232"/>
                    <a:pt x="568" y="504"/>
                    <a:pt x="624" y="576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0" name="Freeform 13"/>
            <p:cNvSpPr>
              <a:spLocks/>
            </p:cNvSpPr>
            <p:nvPr/>
          </p:nvSpPr>
          <p:spPr bwMode="auto">
            <a:xfrm>
              <a:off x="1000" y="1248"/>
              <a:ext cx="632" cy="576"/>
            </a:xfrm>
            <a:custGeom>
              <a:avLst/>
              <a:gdLst>
                <a:gd name="T0" fmla="*/ 8 w 632"/>
                <a:gd name="T1" fmla="*/ 0 h 576"/>
                <a:gd name="T2" fmla="*/ 104 w 632"/>
                <a:gd name="T3" fmla="*/ 240 h 576"/>
                <a:gd name="T4" fmla="*/ 632 w 632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2" h="576">
                  <a:moveTo>
                    <a:pt x="8" y="0"/>
                  </a:moveTo>
                  <a:cubicBezTo>
                    <a:pt x="4" y="72"/>
                    <a:pt x="0" y="144"/>
                    <a:pt x="104" y="240"/>
                  </a:cubicBezTo>
                  <a:cubicBezTo>
                    <a:pt x="208" y="336"/>
                    <a:pt x="544" y="520"/>
                    <a:pt x="632" y="576"/>
                  </a:cubicBezTo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1" name="Freeform 14"/>
            <p:cNvSpPr>
              <a:spLocks/>
            </p:cNvSpPr>
            <p:nvPr/>
          </p:nvSpPr>
          <p:spPr bwMode="auto">
            <a:xfrm>
              <a:off x="752" y="1024"/>
              <a:ext cx="256" cy="280"/>
            </a:xfrm>
            <a:custGeom>
              <a:avLst/>
              <a:gdLst>
                <a:gd name="T0" fmla="*/ 256 w 256"/>
                <a:gd name="T1" fmla="*/ 224 h 280"/>
                <a:gd name="T2" fmla="*/ 160 w 256"/>
                <a:gd name="T3" fmla="*/ 272 h 280"/>
                <a:gd name="T4" fmla="*/ 16 w 256"/>
                <a:gd name="T5" fmla="*/ 176 h 280"/>
                <a:gd name="T6" fmla="*/ 64 w 256"/>
                <a:gd name="T7" fmla="*/ 32 h 280"/>
                <a:gd name="T8" fmla="*/ 160 w 256"/>
                <a:gd name="T9" fmla="*/ 32 h 280"/>
                <a:gd name="T10" fmla="*/ 256 w 256"/>
                <a:gd name="T11" fmla="*/ 224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6" h="280">
                  <a:moveTo>
                    <a:pt x="256" y="224"/>
                  </a:moveTo>
                  <a:cubicBezTo>
                    <a:pt x="256" y="264"/>
                    <a:pt x="200" y="280"/>
                    <a:pt x="160" y="272"/>
                  </a:cubicBezTo>
                  <a:cubicBezTo>
                    <a:pt x="120" y="264"/>
                    <a:pt x="32" y="216"/>
                    <a:pt x="16" y="176"/>
                  </a:cubicBezTo>
                  <a:cubicBezTo>
                    <a:pt x="0" y="136"/>
                    <a:pt x="40" y="56"/>
                    <a:pt x="64" y="32"/>
                  </a:cubicBezTo>
                  <a:cubicBezTo>
                    <a:pt x="88" y="8"/>
                    <a:pt x="128" y="0"/>
                    <a:pt x="160" y="32"/>
                  </a:cubicBezTo>
                  <a:cubicBezTo>
                    <a:pt x="192" y="64"/>
                    <a:pt x="256" y="184"/>
                    <a:pt x="256" y="224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2" name="Freeform 15"/>
            <p:cNvSpPr>
              <a:spLocks/>
            </p:cNvSpPr>
            <p:nvPr/>
          </p:nvSpPr>
          <p:spPr bwMode="auto">
            <a:xfrm>
              <a:off x="552" y="856"/>
              <a:ext cx="520" cy="552"/>
            </a:xfrm>
            <a:custGeom>
              <a:avLst/>
              <a:gdLst>
                <a:gd name="T0" fmla="*/ 456 w 520"/>
                <a:gd name="T1" fmla="*/ 392 h 552"/>
                <a:gd name="T2" fmla="*/ 408 w 520"/>
                <a:gd name="T3" fmla="*/ 536 h 552"/>
                <a:gd name="T4" fmla="*/ 120 w 520"/>
                <a:gd name="T5" fmla="*/ 488 h 552"/>
                <a:gd name="T6" fmla="*/ 24 w 520"/>
                <a:gd name="T7" fmla="*/ 296 h 552"/>
                <a:gd name="T8" fmla="*/ 72 w 520"/>
                <a:gd name="T9" fmla="*/ 56 h 552"/>
                <a:gd name="T10" fmla="*/ 456 w 520"/>
                <a:gd name="T11" fmla="*/ 56 h 552"/>
                <a:gd name="T12" fmla="*/ 456 w 520"/>
                <a:gd name="T13" fmla="*/ 392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0" h="552">
                  <a:moveTo>
                    <a:pt x="456" y="392"/>
                  </a:moveTo>
                  <a:cubicBezTo>
                    <a:pt x="448" y="472"/>
                    <a:pt x="464" y="520"/>
                    <a:pt x="408" y="536"/>
                  </a:cubicBezTo>
                  <a:cubicBezTo>
                    <a:pt x="352" y="552"/>
                    <a:pt x="184" y="528"/>
                    <a:pt x="120" y="488"/>
                  </a:cubicBezTo>
                  <a:cubicBezTo>
                    <a:pt x="56" y="448"/>
                    <a:pt x="32" y="368"/>
                    <a:pt x="24" y="296"/>
                  </a:cubicBezTo>
                  <a:cubicBezTo>
                    <a:pt x="16" y="224"/>
                    <a:pt x="0" y="96"/>
                    <a:pt x="72" y="56"/>
                  </a:cubicBezTo>
                  <a:cubicBezTo>
                    <a:pt x="144" y="16"/>
                    <a:pt x="392" y="0"/>
                    <a:pt x="456" y="56"/>
                  </a:cubicBezTo>
                  <a:cubicBezTo>
                    <a:pt x="520" y="112"/>
                    <a:pt x="464" y="312"/>
                    <a:pt x="456" y="39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>
              <a:off x="1008" y="1488"/>
              <a:ext cx="0" cy="14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4" name="Line 17"/>
            <p:cNvSpPr>
              <a:spLocks noChangeShapeType="1"/>
            </p:cNvSpPr>
            <p:nvPr/>
          </p:nvSpPr>
          <p:spPr bwMode="auto">
            <a:xfrm flipH="1">
              <a:off x="1248" y="1824"/>
              <a:ext cx="96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5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144" cy="96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6" name="Line 19"/>
            <p:cNvSpPr>
              <a:spLocks noChangeShapeType="1"/>
            </p:cNvSpPr>
            <p:nvPr/>
          </p:nvSpPr>
          <p:spPr bwMode="auto">
            <a:xfrm>
              <a:off x="1344" y="1440"/>
              <a:ext cx="144" cy="19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7" name="Line 20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8" name="Line 21"/>
            <p:cNvSpPr>
              <a:spLocks noChangeShapeType="1"/>
            </p:cNvSpPr>
            <p:nvPr/>
          </p:nvSpPr>
          <p:spPr bwMode="auto">
            <a:xfrm>
              <a:off x="720" y="888"/>
              <a:ext cx="192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9" name="Line 22"/>
            <p:cNvSpPr>
              <a:spLocks noChangeShapeType="1"/>
            </p:cNvSpPr>
            <p:nvPr/>
          </p:nvSpPr>
          <p:spPr bwMode="auto">
            <a:xfrm flipH="1" flipV="1">
              <a:off x="761" y="1228"/>
              <a:ext cx="144" cy="56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0" name="Text Box 23"/>
            <p:cNvSpPr txBox="1">
              <a:spLocks noChangeArrowheads="1"/>
            </p:cNvSpPr>
            <p:nvPr/>
          </p:nvSpPr>
          <p:spPr bwMode="auto">
            <a:xfrm>
              <a:off x="1642" y="1775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4381" name="Text Box 24"/>
            <p:cNvSpPr txBox="1">
              <a:spLocks noChangeArrowheads="1"/>
            </p:cNvSpPr>
            <p:nvPr/>
          </p:nvSpPr>
          <p:spPr bwMode="auto">
            <a:xfrm>
              <a:off x="775" y="1714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382" name="Text Box 25"/>
            <p:cNvSpPr txBox="1">
              <a:spLocks noChangeArrowheads="1"/>
            </p:cNvSpPr>
            <p:nvPr/>
          </p:nvSpPr>
          <p:spPr bwMode="auto">
            <a:xfrm>
              <a:off x="1008" y="1008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383" name="Text Box 26"/>
            <p:cNvSpPr txBox="1">
              <a:spLocks noChangeArrowheads="1"/>
            </p:cNvSpPr>
            <p:nvPr/>
          </p:nvSpPr>
          <p:spPr bwMode="auto">
            <a:xfrm>
              <a:off x="1629" y="1113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4384" name="Text Box 27"/>
            <p:cNvSpPr txBox="1">
              <a:spLocks noChangeArrowheads="1"/>
            </p:cNvSpPr>
            <p:nvPr/>
          </p:nvSpPr>
          <p:spPr bwMode="auto">
            <a:xfrm>
              <a:off x="1104" y="1968"/>
              <a:ext cx="29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aphicFrame>
        <p:nvGraphicFramePr>
          <p:cNvPr id="10148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74391"/>
              </p:ext>
            </p:extLst>
          </p:nvPr>
        </p:nvGraphicFramePr>
        <p:xfrm>
          <a:off x="762000" y="4492625"/>
          <a:ext cx="244316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1447800" imgH="914400" progId="Equation.DSMT4">
                  <p:embed/>
                </p:oleObj>
              </mc:Choice>
              <mc:Fallback>
                <p:oleObj name="Equation" r:id="rId3" imgW="1447800" imgH="914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2625"/>
                        <a:ext cx="2443163" cy="1527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83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00769"/>
              </p:ext>
            </p:extLst>
          </p:nvPr>
        </p:nvGraphicFramePr>
        <p:xfrm>
          <a:off x="3505200" y="4492625"/>
          <a:ext cx="353536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5" imgW="2095500" imgH="914400" progId="Equation.DSMT4">
                  <p:embed/>
                </p:oleObj>
              </mc:Choice>
              <mc:Fallback>
                <p:oleObj name="Equation" r:id="rId5" imgW="2095500" imgH="9144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2625"/>
                        <a:ext cx="3535363" cy="1527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733800" y="1901825"/>
            <a:ext cx="2149475" cy="2274888"/>
            <a:chOff x="3733800" y="1143000"/>
            <a:chExt cx="2149475" cy="2274888"/>
          </a:xfrm>
        </p:grpSpPr>
        <p:grpSp>
          <p:nvGrpSpPr>
            <p:cNvPr id="12296" name="Group 49"/>
            <p:cNvGrpSpPr>
              <a:grpSpLocks/>
            </p:cNvGrpSpPr>
            <p:nvPr/>
          </p:nvGrpSpPr>
          <p:grpSpPr bwMode="auto">
            <a:xfrm>
              <a:off x="3733800" y="1143000"/>
              <a:ext cx="2149475" cy="2274888"/>
              <a:chOff x="2400" y="672"/>
              <a:chExt cx="1354" cy="1433"/>
            </a:xfrm>
          </p:grpSpPr>
          <p:sp>
            <p:nvSpPr>
              <p:cNvPr id="14347" name="Line 29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8" name="Line 30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672" cy="67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49" name="Line 31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0" name="Freeform 32"/>
              <p:cNvSpPr>
                <a:spLocks/>
              </p:cNvSpPr>
              <p:nvPr/>
            </p:nvSpPr>
            <p:spPr bwMode="auto">
              <a:xfrm>
                <a:off x="2640" y="912"/>
                <a:ext cx="144" cy="672"/>
              </a:xfrm>
              <a:custGeom>
                <a:avLst/>
                <a:gdLst>
                  <a:gd name="T0" fmla="*/ 144 w 144"/>
                  <a:gd name="T1" fmla="*/ 0 h 672"/>
                  <a:gd name="T2" fmla="*/ 48 w 144"/>
                  <a:gd name="T3" fmla="*/ 96 h 672"/>
                  <a:gd name="T4" fmla="*/ 0 w 144"/>
                  <a:gd name="T5" fmla="*/ 288 h 672"/>
                  <a:gd name="T6" fmla="*/ 48 w 144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" h="672">
                    <a:moveTo>
                      <a:pt x="144" y="0"/>
                    </a:moveTo>
                    <a:cubicBezTo>
                      <a:pt x="108" y="24"/>
                      <a:pt x="72" y="48"/>
                      <a:pt x="48" y="96"/>
                    </a:cubicBezTo>
                    <a:cubicBezTo>
                      <a:pt x="24" y="144"/>
                      <a:pt x="0" y="192"/>
                      <a:pt x="0" y="288"/>
                    </a:cubicBezTo>
                    <a:cubicBezTo>
                      <a:pt x="0" y="384"/>
                      <a:pt x="40" y="608"/>
                      <a:pt x="48" y="672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1" name="Freeform 34"/>
              <p:cNvSpPr>
                <a:spLocks/>
              </p:cNvSpPr>
              <p:nvPr/>
            </p:nvSpPr>
            <p:spPr bwMode="auto">
              <a:xfrm>
                <a:off x="2688" y="912"/>
                <a:ext cx="168" cy="672"/>
              </a:xfrm>
              <a:custGeom>
                <a:avLst/>
                <a:gdLst>
                  <a:gd name="T0" fmla="*/ 96 w 168"/>
                  <a:gd name="T1" fmla="*/ 0 h 672"/>
                  <a:gd name="T2" fmla="*/ 144 w 168"/>
                  <a:gd name="T3" fmla="*/ 144 h 672"/>
                  <a:gd name="T4" fmla="*/ 144 w 168"/>
                  <a:gd name="T5" fmla="*/ 288 h 672"/>
                  <a:gd name="T6" fmla="*/ 0 w 168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8" h="672">
                    <a:moveTo>
                      <a:pt x="96" y="0"/>
                    </a:moveTo>
                    <a:cubicBezTo>
                      <a:pt x="116" y="48"/>
                      <a:pt x="136" y="96"/>
                      <a:pt x="144" y="144"/>
                    </a:cubicBezTo>
                    <a:cubicBezTo>
                      <a:pt x="152" y="192"/>
                      <a:pt x="168" y="200"/>
                      <a:pt x="144" y="288"/>
                    </a:cubicBezTo>
                    <a:cubicBezTo>
                      <a:pt x="120" y="376"/>
                      <a:pt x="24" y="608"/>
                      <a:pt x="0" y="672"/>
                    </a:cubicBezTo>
                  </a:path>
                </a:pathLst>
              </a:custGeom>
              <a:noFill/>
              <a:ln w="28575" cap="flat" cmpd="sng">
                <a:solidFill>
                  <a:srgbClr val="810080"/>
                </a:solidFill>
                <a:prstDash val="solid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2" name="Text Box 35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4353" name="Text Box 36"/>
              <p:cNvSpPr txBox="1">
                <a:spLocks noChangeArrowheads="1"/>
              </p:cNvSpPr>
              <p:nvPr/>
            </p:nvSpPr>
            <p:spPr bwMode="auto">
              <a:xfrm>
                <a:off x="2496" y="1570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354" name="Text Box 37"/>
              <p:cNvSpPr txBox="1">
                <a:spLocks noChangeArrowheads="1"/>
              </p:cNvSpPr>
              <p:nvPr/>
            </p:nvSpPr>
            <p:spPr bwMode="auto">
              <a:xfrm>
                <a:off x="2544" y="67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355" name="Text Box 38"/>
              <p:cNvSpPr txBox="1">
                <a:spLocks noChangeArrowheads="1"/>
              </p:cNvSpPr>
              <p:nvPr/>
            </p:nvSpPr>
            <p:spPr bwMode="auto">
              <a:xfrm>
                <a:off x="3456" y="679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356" name="Text Box 39"/>
              <p:cNvSpPr txBox="1">
                <a:spLocks noChangeArrowheads="1"/>
              </p:cNvSpPr>
              <p:nvPr/>
            </p:nvSpPr>
            <p:spPr bwMode="auto">
              <a:xfrm>
                <a:off x="2976" y="67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357" name="Line 40"/>
              <p:cNvSpPr>
                <a:spLocks noChangeShapeType="1"/>
              </p:cNvSpPr>
              <p:nvPr/>
            </p:nvSpPr>
            <p:spPr bwMode="auto">
              <a:xfrm flipH="1">
                <a:off x="3072" y="9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8" name="Text Box 41"/>
              <p:cNvSpPr txBox="1">
                <a:spLocks noChangeArrowheads="1"/>
              </p:cNvSpPr>
              <p:nvPr/>
            </p:nvSpPr>
            <p:spPr bwMode="auto">
              <a:xfrm>
                <a:off x="3120" y="110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4359" name="Line 42"/>
              <p:cNvSpPr>
                <a:spLocks noChangeShapeType="1"/>
              </p:cNvSpPr>
              <p:nvPr/>
            </p:nvSpPr>
            <p:spPr bwMode="auto">
              <a:xfrm>
                <a:off x="3024" y="1159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0" name="Text Box 4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361" name="Line 44"/>
              <p:cNvSpPr>
                <a:spLocks noChangeShapeType="1"/>
              </p:cNvSpPr>
              <p:nvPr/>
            </p:nvSpPr>
            <p:spPr bwMode="auto">
              <a:xfrm flipV="1">
                <a:off x="2749" y="1241"/>
                <a:ext cx="78" cy="199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2" name="Text Box 45"/>
              <p:cNvSpPr txBox="1">
                <a:spLocks noChangeArrowheads="1"/>
              </p:cNvSpPr>
              <p:nvPr/>
            </p:nvSpPr>
            <p:spPr bwMode="auto">
              <a:xfrm>
                <a:off x="2400" y="1056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363" name="Line 46"/>
              <p:cNvSpPr>
                <a:spLocks noChangeShapeType="1"/>
              </p:cNvSpPr>
              <p:nvPr/>
            </p:nvSpPr>
            <p:spPr bwMode="auto">
              <a:xfrm>
                <a:off x="2645" y="109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4" name="Text Box 47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4365" name="Text Box 48"/>
              <p:cNvSpPr txBox="1">
                <a:spLocks noChangeArrowheads="1"/>
              </p:cNvSpPr>
              <p:nvPr/>
            </p:nvSpPr>
            <p:spPr bwMode="auto">
              <a:xfrm>
                <a:off x="3072" y="1872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346" name="Line 21"/>
            <p:cNvSpPr>
              <a:spLocks noChangeShapeType="1"/>
            </p:cNvSpPr>
            <p:nvPr/>
          </p:nvSpPr>
          <p:spPr bwMode="auto">
            <a:xfrm>
              <a:off x="4648200" y="2590800"/>
              <a:ext cx="304800" cy="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9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24361</TotalTime>
  <Words>2880</Words>
  <Application>Microsoft Office PowerPoint</Application>
  <PresentationFormat>全屏显示(4:3)</PresentationFormat>
  <Paragraphs>297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1711</cp:revision>
  <dcterms:created xsi:type="dcterms:W3CDTF">1601-01-01T00:00:00Z</dcterms:created>
  <dcterms:modified xsi:type="dcterms:W3CDTF">2021-05-10T02:08:56Z</dcterms:modified>
</cp:coreProperties>
</file>