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632" r:id="rId2"/>
    <p:sldId id="766" r:id="rId3"/>
    <p:sldId id="702" r:id="rId4"/>
    <p:sldId id="767" r:id="rId5"/>
    <p:sldId id="768" r:id="rId6"/>
    <p:sldId id="769" r:id="rId7"/>
    <p:sldId id="772" r:id="rId8"/>
    <p:sldId id="773" r:id="rId9"/>
    <p:sldId id="775" r:id="rId10"/>
    <p:sldId id="779" r:id="rId11"/>
    <p:sldId id="792" r:id="rId12"/>
    <p:sldId id="791" r:id="rId13"/>
    <p:sldId id="780" r:id="rId14"/>
    <p:sldId id="781" r:id="rId15"/>
    <p:sldId id="782" r:id="rId16"/>
    <p:sldId id="784" r:id="rId17"/>
    <p:sldId id="785" r:id="rId18"/>
    <p:sldId id="786" r:id="rId19"/>
    <p:sldId id="787" r:id="rId20"/>
    <p:sldId id="788" r:id="rId21"/>
    <p:sldId id="789" r:id="rId22"/>
    <p:sldId id="790" r:id="rId23"/>
    <p:sldId id="631" r:id="rId24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146"/>
    <a:srgbClr val="FF6600"/>
    <a:srgbClr val="2B51AA"/>
    <a:srgbClr val="BEDDF1"/>
    <a:srgbClr val="698CC9"/>
    <a:srgbClr val="10203A"/>
    <a:srgbClr val="406385"/>
    <a:srgbClr val="81008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7407" autoAdjust="0"/>
  </p:normalViewPr>
  <p:slideViewPr>
    <p:cSldViewPr>
      <p:cViewPr varScale="1">
        <p:scale>
          <a:sx n="91" d="100"/>
          <a:sy n="91" d="100"/>
        </p:scale>
        <p:origin x="140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2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06381926-5A6B-4A1E-8862-BC099B7A72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12E33B6-9CF4-4369-AE3D-F0A26A9A56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75471-6860-4B1E-B4B9-6421B832A519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F0BD1-3875-4CBC-8CF6-822B9B52CA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48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8236E-25FD-4BA7-964B-C6C396497739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F869A-6C61-4C8E-A965-86B02D3128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7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C719A-872C-46A1-940C-00E6F697B113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059DF-5290-45D2-A22D-7434F5739E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56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8BC86-48F0-412F-BC7E-4988081ED3F8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23A2E-5871-46F4-899C-26D14A9F82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29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4CC38-18E8-46F9-8BB8-B49909661650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E9D33-1D93-43F3-8431-D5B6FEBA09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11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B7B16-3A51-4359-A7EC-DB1445767DD2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4D2FF-A85E-4838-B7EA-887D5DB502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51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81B57-9731-458A-9F2C-AC41E3B10E12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4D33B-4A07-413E-AC87-976D2A651B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77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B27F4-ECB0-40FD-8026-4525D4D0F3ED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B2E9F-6A70-48DE-A1D8-1DC63C7552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3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91EE7-549A-41BC-986D-E4A230F72FE1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87FD9-FC40-4B74-A582-8841C5F428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1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3BAE2-2DFB-4E42-9123-F2980F5FBADA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C0910-2038-4909-B6C7-3DDC810B97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95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40432-6E23-48E5-97C2-82F6DEE21349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0FA14-D6BA-403D-8FCA-4BB79B734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23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/>
            </a:lvl1pPr>
          </a:lstStyle>
          <a:p>
            <a:pPr>
              <a:defRPr/>
            </a:pPr>
            <a:fld id="{743D0102-799F-494F-AA34-B1FCCA9D009F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2B1CB182-4B76-499D-BDE5-710040B228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2967038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39913" y="1905000"/>
            <a:ext cx="497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54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sz="60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图论及其应用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97175" y="4954588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数学科学学院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101850" y="4379913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36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Email:   lvhz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@uestc.edu.cn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438400" y="3825875"/>
            <a:ext cx="39941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任课教师</a:t>
            </a:r>
            <a:r>
              <a:rPr lang="en-US" altLang="zh-CN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 </a:t>
            </a: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吕华众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30EA91B-7CFF-4217-B0BA-EDD80C391B3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10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193925" y="5522913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7555" name="Text Box 3"/>
          <p:cNvSpPr txBox="1">
            <a:spLocks noChangeArrowheads="1"/>
          </p:cNvSpPr>
          <p:nvPr/>
        </p:nvSpPr>
        <p:spPr bwMode="auto">
          <a:xfrm>
            <a:off x="304800" y="1557338"/>
            <a:ext cx="8458200" cy="1570037"/>
          </a:xfrm>
          <a:prstGeom prst="rect">
            <a:avLst/>
          </a:prstGeom>
          <a:solidFill>
            <a:srgbClr val="1C3146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在图论问题中</a:t>
            </a:r>
            <a:r>
              <a:rPr lang="en-US" altLang="zh-CN"/>
              <a:t>, </a:t>
            </a:r>
            <a:r>
              <a:rPr lang="zh-CN" altLang="en-US"/>
              <a:t>极值问题是最有意义但又是最令人感到困难的问题</a:t>
            </a:r>
            <a:r>
              <a:rPr lang="en-US" altLang="zh-CN"/>
              <a:t>. </a:t>
            </a:r>
            <a:r>
              <a:rPr lang="zh-CN" altLang="en-US"/>
              <a:t>拉姆齐问题是极值图论中著名问题之一</a:t>
            </a:r>
            <a:r>
              <a:rPr lang="en-US" altLang="zh-CN"/>
              <a:t>.  </a:t>
            </a:r>
            <a:r>
              <a:rPr lang="en-US" altLang="zh-CN" b="0"/>
              <a:t>Erdős</a:t>
            </a:r>
            <a:r>
              <a:rPr lang="zh-CN" altLang="en-US"/>
              <a:t>教授是极值图论研究的中心人物</a:t>
            </a:r>
            <a:r>
              <a:rPr lang="en-US" altLang="zh-CN"/>
              <a:t>. </a:t>
            </a:r>
            <a:r>
              <a:rPr lang="en-US" altLang="zh-CN" b="0"/>
              <a:t> Bollobás</a:t>
            </a:r>
            <a:r>
              <a:rPr lang="zh-CN" altLang="en-US"/>
              <a:t>教授的</a:t>
            </a:r>
            <a:r>
              <a:rPr lang="en-US" altLang="zh-CN"/>
              <a:t>《</a:t>
            </a:r>
            <a:r>
              <a:rPr lang="zh-CN" altLang="en-US"/>
              <a:t>极值图论</a:t>
            </a:r>
            <a:r>
              <a:rPr lang="en-US" altLang="zh-CN"/>
              <a:t>》</a:t>
            </a:r>
            <a:r>
              <a:rPr lang="zh-CN" altLang="en-US"/>
              <a:t>著作是该领域的经典著作</a:t>
            </a:r>
            <a:r>
              <a:rPr lang="en-US" altLang="zh-CN"/>
              <a:t>. </a:t>
            </a:r>
            <a:endParaRPr lang="zh-CN" altLang="ru-RU"/>
          </a:p>
        </p:txBody>
      </p:sp>
      <p:sp>
        <p:nvSpPr>
          <p:cNvPr id="1047592" name="Text Box 40"/>
          <p:cNvSpPr txBox="1">
            <a:spLocks noChangeArrowheads="1"/>
          </p:cNvSpPr>
          <p:nvPr/>
        </p:nvSpPr>
        <p:spPr bwMode="auto">
          <a:xfrm>
            <a:off x="307975" y="3216275"/>
            <a:ext cx="84550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值得一提的是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97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(Fulkerson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), 98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(Fields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), 99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(Wolf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的世界三项数学大奖均与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Ramsey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问题有关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ru-RU" altLang="zh-CN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/>
        </p:nvSpPr>
        <p:spPr bwMode="auto">
          <a:xfrm>
            <a:off x="304800" y="921406"/>
            <a:ext cx="670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2B51AA"/>
                </a:solidFill>
              </a:rPr>
              <a:t>(</a:t>
            </a:r>
            <a:r>
              <a:rPr lang="zh-CN" altLang="en-US" sz="2800" dirty="0">
                <a:solidFill>
                  <a:srgbClr val="2B51AA"/>
                </a:solidFill>
              </a:rPr>
              <a:t>三</a:t>
            </a:r>
            <a:r>
              <a:rPr lang="en-US" altLang="zh-CN" sz="2800" dirty="0">
                <a:solidFill>
                  <a:srgbClr val="2B51AA"/>
                </a:solidFill>
              </a:rPr>
              <a:t>)</a:t>
            </a:r>
            <a:r>
              <a:rPr lang="zh-CN" altLang="en-US" sz="2800" dirty="0">
                <a:solidFill>
                  <a:srgbClr val="2B51AA"/>
                </a:solidFill>
              </a:rPr>
              <a:t>    </a:t>
            </a:r>
            <a:r>
              <a:rPr lang="en-US" altLang="zh-CN" sz="2800" dirty="0">
                <a:solidFill>
                  <a:srgbClr val="2B51AA"/>
                </a:solidFill>
              </a:rPr>
              <a:t>Ramsey</a:t>
            </a:r>
            <a:r>
              <a:rPr lang="zh-CN" altLang="en-US" sz="2800" dirty="0">
                <a:solidFill>
                  <a:srgbClr val="2B51AA"/>
                </a:solidFill>
              </a:rPr>
              <a:t>数</a:t>
            </a:r>
            <a:r>
              <a:rPr lang="en-US" altLang="zh-CN" sz="2800" dirty="0">
                <a:solidFill>
                  <a:srgbClr val="2B51AA"/>
                </a:solidFill>
              </a:rPr>
              <a:t>r(</a:t>
            </a:r>
            <a:r>
              <a:rPr lang="en-US" altLang="zh-CN" sz="2800" dirty="0" err="1">
                <a:solidFill>
                  <a:srgbClr val="2B51AA"/>
                </a:solidFill>
              </a:rPr>
              <a:t>m,n</a:t>
            </a:r>
            <a:r>
              <a:rPr lang="en-US" altLang="zh-CN" sz="2800" dirty="0">
                <a:solidFill>
                  <a:srgbClr val="2B51AA"/>
                </a:solidFill>
              </a:rPr>
              <a:t>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" y="4159250"/>
            <a:ext cx="84582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电影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《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美丽心灵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》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中有一段非常浪漫的场景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纳什和艾丽西亚站在喷泉边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仰望星空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艾丽西亚说自己曾数星星数到了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4348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纳什笑着回复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咱俩真是一对怪胎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接着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纳什让艾丽西亚选一个形状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动物随便什么都可以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艾丽西亚想了想说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雨伞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纳什走到艾丽西亚背后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拿起她的手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在星空中用星星连出一个雨伞的形状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艾丽西亚芳心瞬间被俘获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555" grpId="0" animBg="1"/>
      <p:bldP spid="1047592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B799CE9-D4F6-4157-8CF4-BE174C064E7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11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38125" y="788988"/>
            <a:ext cx="858996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不论故事的真假领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我们想问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纳什为什么自信可以用星星连出任意的形状呢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? </a:t>
            </a:r>
            <a:r>
              <a:rPr lang="zh-CN" altLang="en-US" dirty="0" smtClean="0">
                <a:solidFill>
                  <a:srgbClr val="C00000"/>
                </a:solidFill>
              </a:rPr>
              <a:t>答案或许藏在一个数学理论中</a:t>
            </a:r>
            <a:r>
              <a:rPr lang="en-US" altLang="zh-CN" dirty="0" smtClean="0">
                <a:solidFill>
                  <a:srgbClr val="C00000"/>
                </a:solidFill>
              </a:rPr>
              <a:t>,  </a:t>
            </a:r>
            <a:r>
              <a:rPr lang="zh-CN" altLang="en-US" dirty="0" smtClean="0">
                <a:solidFill>
                  <a:srgbClr val="C00000"/>
                </a:solidFill>
              </a:rPr>
              <a:t>这就是组合数学中的</a:t>
            </a:r>
            <a:r>
              <a:rPr lang="en-US" altLang="zh-CN" dirty="0" smtClean="0">
                <a:solidFill>
                  <a:srgbClr val="C00000"/>
                </a:solidFill>
              </a:rPr>
              <a:t>Ramsey Theory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38125" y="1935163"/>
            <a:ext cx="8458200" cy="4619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Ramsey</a:t>
            </a:r>
            <a:r>
              <a:rPr lang="zh-CN" altLang="en-US"/>
              <a:t>理论的核心可以概括成</a:t>
            </a:r>
            <a:r>
              <a:rPr lang="en-US" altLang="zh-CN"/>
              <a:t>:  </a:t>
            </a:r>
            <a:r>
              <a:rPr lang="zh-CN" altLang="en-US"/>
              <a:t>完全的无序是不可能的</a:t>
            </a:r>
            <a:r>
              <a:rPr lang="en-US" altLang="zh-CN"/>
              <a:t>.</a:t>
            </a:r>
            <a:endParaRPr lang="zh-CN" altLang="ru-RU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8125" y="2422525"/>
            <a:ext cx="84582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具体的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Ramsey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理论中典型的问题是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为了保证在某个集合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或系统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中有某种性质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或结构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一定出现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这个集合的元素个数应该达到多少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?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从最初的拉姆齐定理到后来发展出的众多拉姆齐型定理都表明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一个集合只要元素数量达到某个临界值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极值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一定会出现我们预先定义好的某种性质或结构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254000" y="5559425"/>
            <a:ext cx="8453438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定义</a:t>
            </a:r>
            <a:r>
              <a:rPr lang="en-US" altLang="zh-CN" dirty="0">
                <a:solidFill>
                  <a:srgbClr val="FF6600"/>
                </a:solidFill>
              </a:rPr>
              <a:t>7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是两个正整数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如果存在最小的</a:t>
            </a:r>
            <a:r>
              <a:rPr lang="en-US" altLang="zh-CN" dirty="0" smtClean="0"/>
              <a:t>r(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)</a:t>
            </a:r>
            <a:r>
              <a:rPr lang="zh-CN" altLang="en-US" dirty="0" smtClean="0"/>
              <a:t>阶的图</a:t>
            </a:r>
            <a:r>
              <a:rPr lang="en-US" altLang="zh-CN" dirty="0" smtClean="0"/>
              <a:t>G, 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中或者有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m</a:t>
            </a:r>
            <a:r>
              <a:rPr lang="zh-CN" altLang="en-US" dirty="0" smtClean="0"/>
              <a:t>或者有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个顶点的独立集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则称正整数</a:t>
            </a:r>
            <a:r>
              <a:rPr lang="en-US" altLang="zh-CN" dirty="0" smtClean="0"/>
              <a:t>r(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) </a:t>
            </a:r>
            <a:r>
              <a:rPr lang="en-US" altLang="zh-CN" b="0" dirty="0" smtClean="0">
                <a:solidFill>
                  <a:srgbClr val="FFFF00"/>
                </a:solidFill>
              </a:rPr>
              <a:t>Ramsey(</a:t>
            </a:r>
            <a:r>
              <a:rPr lang="zh-CN" altLang="en-US" b="0" dirty="0" smtClean="0">
                <a:solidFill>
                  <a:srgbClr val="FFFF00"/>
                </a:solidFill>
              </a:rPr>
              <a:t>拉姆齐</a:t>
            </a:r>
            <a:r>
              <a:rPr lang="en-US" altLang="zh-CN" b="0" dirty="0" smtClean="0">
                <a:solidFill>
                  <a:srgbClr val="FFFF00"/>
                </a:solidFill>
              </a:rPr>
              <a:t>)</a:t>
            </a:r>
            <a:r>
              <a:rPr lang="zh-CN" altLang="en-US" dirty="0" smtClean="0">
                <a:solidFill>
                  <a:srgbClr val="FFFF00"/>
                </a:solidFill>
              </a:rPr>
              <a:t>数</a:t>
            </a:r>
            <a:r>
              <a:rPr lang="en-US" altLang="zh-CN" dirty="0" smtClean="0"/>
              <a:t>. </a:t>
            </a:r>
            <a:endParaRPr lang="zh-CN" altLang="ru-RU" dirty="0" smtClean="0"/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254000" y="4332288"/>
            <a:ext cx="84534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纳什之所以自信可以画出任意的形状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是因为星星的数量非常巨大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因此可以保证一定会出现想要的形状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除此之外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我们熟悉的鸽笼原理也是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Ramsey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理论的一个例子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5509219-4D99-4026-AF16-8286F65A1A6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041525" y="5202238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9845" name="Text Box 5"/>
          <p:cNvSpPr txBox="1">
            <a:spLocks noChangeArrowheads="1"/>
          </p:cNvSpPr>
          <p:nvPr/>
        </p:nvSpPr>
        <p:spPr bwMode="auto">
          <a:xfrm>
            <a:off x="388391" y="1191487"/>
            <a:ext cx="60150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Frank P. Ramsey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(1903.2.22-30.1.19)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英国数学家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逻辑学家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1920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年毕业于英国曼切斯特学院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随后获得奖学金入剑桥三一学院研究数学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1924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年当选为该学院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Fellow.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9846" name="Text Box 6"/>
          <p:cNvSpPr txBox="1">
            <a:spLocks noChangeArrowheads="1"/>
          </p:cNvSpPr>
          <p:nvPr/>
        </p:nvSpPr>
        <p:spPr bwMode="auto">
          <a:xfrm>
            <a:off x="383628" y="2813535"/>
            <a:ext cx="6019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1925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Ramsey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发表第一篇重要学术论文“数学的基础”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Ramsey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问题是他的第二篇文章中提出的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9847" name="Text Box 7"/>
          <p:cNvSpPr txBox="1">
            <a:spLocks noChangeArrowheads="1"/>
          </p:cNvSpPr>
          <p:nvPr/>
        </p:nvSpPr>
        <p:spPr bwMode="auto">
          <a:xfrm>
            <a:off x="383628" y="4168954"/>
            <a:ext cx="8382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除数学外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Ramsey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在数理逻辑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哲学和经济学方面都有很高兴趣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并且在这三个领域都做出过杰出贡献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9849" name="Text Box 9"/>
          <p:cNvSpPr txBox="1">
            <a:spLocks noChangeArrowheads="1"/>
          </p:cNvSpPr>
          <p:nvPr/>
        </p:nvSpPr>
        <p:spPr bwMode="auto">
          <a:xfrm>
            <a:off x="381000" y="4984750"/>
            <a:ext cx="8374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1930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26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岁的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Ramsey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由于慢性肝病在伦敦去世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1000" y="5494338"/>
            <a:ext cx="83820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求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Ramsey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数是一个非常困难的问题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以至于到目前为止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求出来的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Ramsey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数还屈指可数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52" y="1301751"/>
            <a:ext cx="2209800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9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9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9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9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9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9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9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9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5" grpId="0"/>
      <p:bldP spid="1059846" grpId="0"/>
      <p:bldP spid="1059847" grpId="0"/>
      <p:bldP spid="1059849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1268CB4-EB12-4E69-A66E-4F78922DD986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2270125" y="5202238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8582" name="Text Box 6"/>
          <p:cNvSpPr txBox="1">
            <a:spLocks noChangeArrowheads="1"/>
          </p:cNvSpPr>
          <p:nvPr/>
        </p:nvSpPr>
        <p:spPr bwMode="auto">
          <a:xfrm>
            <a:off x="469900" y="1963738"/>
            <a:ext cx="8369300" cy="1570037"/>
          </a:xfrm>
          <a:prstGeom prst="rect">
            <a:avLst/>
          </a:prstGeom>
          <a:solidFill>
            <a:srgbClr val="406385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/>
              <a:t>    </a:t>
            </a:r>
            <a:r>
              <a:rPr lang="en-US" altLang="zh-CN" sz="2400" b="0" dirty="0" err="1" smtClean="0"/>
              <a:t>Erdős</a:t>
            </a:r>
            <a:r>
              <a:rPr lang="zh-CN" altLang="en-US" sz="2400" dirty="0" smtClean="0"/>
              <a:t>教授曾经开玩笑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外星人对地球人说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我们要毁灭你们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除非你们算出了</a:t>
            </a:r>
            <a:r>
              <a:rPr lang="en-US" altLang="zh-CN" sz="2400" b="0" dirty="0" smtClean="0">
                <a:latin typeface="+mn-lt"/>
              </a:rPr>
              <a:t>r(5, 5)</a:t>
            </a:r>
            <a:r>
              <a:rPr lang="en-US" altLang="zh-CN" sz="2400" dirty="0" smtClean="0"/>
              <a:t>. </a:t>
            </a:r>
            <a:r>
              <a:rPr lang="zh-CN" altLang="en-US" sz="2400" b="0" dirty="0" smtClean="0"/>
              <a:t>他断言</a:t>
            </a:r>
            <a:r>
              <a:rPr lang="en-US" altLang="zh-CN" sz="2400" b="0" dirty="0" smtClean="0"/>
              <a:t>,  </a:t>
            </a:r>
            <a:r>
              <a:rPr lang="zh-CN" altLang="en-US" sz="2400" b="0" dirty="0" smtClean="0"/>
              <a:t>我们可以集结地球上所有的计算机和数学家工作来得到答案</a:t>
            </a:r>
            <a:r>
              <a:rPr lang="en-US" altLang="zh-CN" sz="2400" b="0" dirty="0" smtClean="0"/>
              <a:t>. </a:t>
            </a:r>
            <a:r>
              <a:rPr lang="zh-CN" altLang="en-US" sz="2400" b="0" dirty="0" smtClean="0"/>
              <a:t>如果外星人想知道的是</a:t>
            </a:r>
            <a:r>
              <a:rPr lang="en-US" altLang="zh-CN" sz="2400" b="0" dirty="0" smtClean="0">
                <a:latin typeface="+mn-lt"/>
              </a:rPr>
              <a:t>r(6,6)</a:t>
            </a:r>
            <a:r>
              <a:rPr lang="en-US" altLang="zh-CN" sz="2400" b="0" dirty="0" smtClean="0"/>
              <a:t>, </a:t>
            </a:r>
            <a:r>
              <a:rPr lang="zh-CN" altLang="en-US" sz="2400" dirty="0" smtClean="0"/>
              <a:t>地球人讨论后决定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还是和外星人决以死战算了</a:t>
            </a:r>
            <a:r>
              <a:rPr lang="en-US" altLang="zh-CN" sz="2400" dirty="0" smtClean="0"/>
              <a:t>. </a:t>
            </a:r>
            <a:endParaRPr lang="zh-CN" altLang="ru-RU" sz="2400" dirty="0" smtClean="0"/>
          </a:p>
        </p:txBody>
      </p:sp>
      <p:sp>
        <p:nvSpPr>
          <p:cNvPr id="1048583" name="Text Box 7"/>
          <p:cNvSpPr txBox="1">
            <a:spLocks noChangeArrowheads="1"/>
          </p:cNvSpPr>
          <p:nvPr/>
        </p:nvSpPr>
        <p:spPr bwMode="auto">
          <a:xfrm>
            <a:off x="469900" y="3629025"/>
            <a:ext cx="805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如果用定义直接求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r(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m,n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):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8584" name="Text Box 8"/>
          <p:cNvSpPr txBox="1">
            <a:spLocks noChangeArrowheads="1"/>
          </p:cNvSpPr>
          <p:nvPr/>
        </p:nvSpPr>
        <p:spPr bwMode="auto">
          <a:xfrm>
            <a:off x="469900" y="5911029"/>
            <a:ext cx="83693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通过上面的方法得到</a:t>
            </a:r>
            <a:r>
              <a:rPr lang="en-US" altLang="zh-CN" dirty="0"/>
              <a:t>: </a:t>
            </a:r>
            <a:r>
              <a:rPr lang="zh-CN" altLang="en-US" dirty="0"/>
              <a:t> </a:t>
            </a:r>
            <a:r>
              <a:rPr lang="en-US" altLang="zh-CN" dirty="0" smtClean="0"/>
              <a:t>r(</a:t>
            </a:r>
            <a:r>
              <a:rPr lang="en-US" altLang="zh-CN" dirty="0" err="1" smtClean="0"/>
              <a:t>m,n</a:t>
            </a:r>
            <a:r>
              <a:rPr lang="en-US" altLang="zh-CN" dirty="0"/>
              <a:t>)=k+1. </a:t>
            </a:r>
            <a:endParaRPr lang="zh-CN" altLang="ru-RU" dirty="0"/>
          </a:p>
        </p:txBody>
      </p:sp>
      <p:sp>
        <p:nvSpPr>
          <p:cNvPr id="2" name="矩形 1"/>
          <p:cNvSpPr/>
          <p:nvPr/>
        </p:nvSpPr>
        <p:spPr>
          <a:xfrm>
            <a:off x="469900" y="1106488"/>
            <a:ext cx="8369300" cy="83026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0" dirty="0">
                <a:latin typeface="宋体" panose="02010600030101010101" pitchFamily="2" charset="-122"/>
              </a:rPr>
              <a:t>  对于</a:t>
            </a:r>
            <a:r>
              <a:rPr lang="en-US" altLang="zh-CN" b="0" dirty="0">
                <a:latin typeface="+mn-lt"/>
              </a:rPr>
              <a:t>r(5</a:t>
            </a:r>
            <a:r>
              <a:rPr lang="en-US" altLang="zh-CN" b="0" i="1" dirty="0">
                <a:latin typeface="+mn-lt"/>
              </a:rPr>
              <a:t>,</a:t>
            </a:r>
            <a:r>
              <a:rPr lang="en-US" altLang="zh-CN" b="0" dirty="0">
                <a:latin typeface="+mn-lt"/>
              </a:rPr>
              <a:t>5)</a:t>
            </a:r>
            <a:r>
              <a:rPr lang="en-US" altLang="zh-CN" b="0" dirty="0">
                <a:latin typeface="TimesNewRomanPSMT"/>
              </a:rPr>
              <a:t>,</a:t>
            </a:r>
            <a:r>
              <a:rPr lang="zh-CN" altLang="en-US" b="0" dirty="0">
                <a:latin typeface="宋体" panose="02010600030101010101" pitchFamily="2" charset="-122"/>
              </a:rPr>
              <a:t>仅知道在</a:t>
            </a:r>
            <a:r>
              <a:rPr lang="en-US" altLang="zh-CN" dirty="0">
                <a:latin typeface="+mn-lt"/>
              </a:rPr>
              <a:t>43 </a:t>
            </a:r>
            <a:r>
              <a:rPr lang="en-US" altLang="zh-CN" b="0" dirty="0">
                <a:latin typeface="+mn-lt"/>
              </a:rPr>
              <a:t>(Geoffrey </a:t>
            </a:r>
            <a:r>
              <a:rPr lang="en-US" altLang="zh-CN" b="0" dirty="0" err="1">
                <a:latin typeface="+mn-lt"/>
              </a:rPr>
              <a:t>Exoo</a:t>
            </a:r>
            <a:r>
              <a:rPr lang="en-US" altLang="zh-CN" b="0" dirty="0">
                <a:latin typeface="+mn-lt"/>
              </a:rPr>
              <a:t>)</a:t>
            </a:r>
            <a:r>
              <a:rPr lang="zh-CN" altLang="en-US" b="0" dirty="0">
                <a:latin typeface="宋体" panose="02010600030101010101" pitchFamily="2" charset="-122"/>
              </a:rPr>
              <a:t>和</a:t>
            </a:r>
            <a:r>
              <a:rPr lang="en-US" altLang="zh-CN" dirty="0"/>
              <a:t>48 (2017</a:t>
            </a:r>
            <a:r>
              <a:rPr lang="zh-CN" altLang="en-US" b="0" dirty="0">
                <a:latin typeface="宋体" panose="02010600030101010101" pitchFamily="2" charset="-122"/>
              </a:rPr>
              <a:t>年</a:t>
            </a:r>
            <a:r>
              <a:rPr lang="en-US" altLang="zh-CN" b="0" dirty="0" smtClean="0">
                <a:latin typeface="宋体" panose="02010600030101010101" pitchFamily="2" charset="-122"/>
              </a:rPr>
              <a:t>,</a:t>
            </a:r>
            <a:r>
              <a:rPr lang="en-US" altLang="zh-CN" b="0" dirty="0" smtClean="0"/>
              <a:t>McKay </a:t>
            </a:r>
            <a:r>
              <a:rPr lang="zh-CN" altLang="en-US" dirty="0" smtClean="0"/>
              <a:t>和 </a:t>
            </a:r>
            <a:r>
              <a:rPr lang="en-US" altLang="zh-CN" b="0" dirty="0" err="1" smtClean="0"/>
              <a:t>Angeltveit</a:t>
            </a:r>
            <a:r>
              <a:rPr lang="zh-CN" altLang="en-US" dirty="0"/>
              <a:t>通过计算机验证</a:t>
            </a:r>
            <a:r>
              <a:rPr lang="en-US" altLang="zh-CN" dirty="0">
                <a:latin typeface="TimesNewRomanPSMT"/>
              </a:rPr>
              <a:t>)</a:t>
            </a:r>
            <a:r>
              <a:rPr lang="zh-CN" altLang="en-US" b="0" dirty="0">
                <a:latin typeface="宋体" panose="02010600030101010101" pitchFamily="2" charset="-122"/>
              </a:rPr>
              <a:t>之间</a:t>
            </a:r>
            <a:r>
              <a:rPr lang="en-US" altLang="zh-CN" b="0" dirty="0">
                <a:latin typeface="宋体" panose="02010600030101010101" pitchFamily="2" charset="-122"/>
              </a:rPr>
              <a:t>. </a:t>
            </a:r>
            <a:endParaRPr lang="zh-CN" altLang="en-US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9900" y="4686300"/>
            <a:ext cx="8369300" cy="120015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rgbClr val="FF6600"/>
                </a:solidFill>
                <a:cs typeface="Times New Roman" panose="02020603050405020304" pitchFamily="18" charset="0"/>
              </a:rPr>
              <a:t>■</a:t>
            </a:r>
            <a:r>
              <a:rPr lang="en-US" altLang="zh-CN" b="0">
                <a:cs typeface="Times New Roman" panose="02020603050405020304" pitchFamily="18" charset="0"/>
              </a:rPr>
              <a:t> </a:t>
            </a:r>
            <a:r>
              <a:rPr lang="zh-CN" altLang="en-US"/>
              <a:t>然后找出一个</a:t>
            </a:r>
            <a:r>
              <a:rPr lang="en-US" altLang="zh-CN"/>
              <a:t>k</a:t>
            </a:r>
            <a:r>
              <a:rPr lang="zh-CN" altLang="en-US"/>
              <a:t>阶完全图</a:t>
            </a:r>
            <a:r>
              <a:rPr lang="en-US" altLang="zh-CN"/>
              <a:t>G, </a:t>
            </a:r>
            <a:r>
              <a:rPr lang="zh-CN" altLang="en-US"/>
              <a:t>说明它既不含红色</a:t>
            </a:r>
            <a:r>
              <a:rPr lang="en-US" altLang="zh-CN"/>
              <a:t>K</a:t>
            </a:r>
            <a:r>
              <a:rPr lang="en-US" altLang="zh-CN" baseline="-25000"/>
              <a:t>m</a:t>
            </a:r>
            <a:r>
              <a:rPr lang="en-US" altLang="zh-CN"/>
              <a:t>, </a:t>
            </a:r>
            <a:r>
              <a:rPr lang="zh-CN" altLang="en-US"/>
              <a:t>也不含蓝色</a:t>
            </a:r>
            <a:r>
              <a:rPr lang="en-US" altLang="zh-CN"/>
              <a:t>K</a:t>
            </a:r>
            <a:r>
              <a:rPr lang="en-US" altLang="zh-CN" baseline="-25000"/>
              <a:t>n</a:t>
            </a:r>
            <a:r>
              <a:rPr lang="en-US" altLang="zh-CN"/>
              <a:t>, </a:t>
            </a:r>
            <a:r>
              <a:rPr lang="zh-CN" altLang="en-US"/>
              <a:t>得到</a:t>
            </a:r>
            <a:r>
              <a:rPr lang="en-US" altLang="zh-CN"/>
              <a:t>r(m, n)</a:t>
            </a:r>
            <a:r>
              <a:rPr lang="en-US" altLang="zh-CN">
                <a:cs typeface="Times New Roman" panose="02020603050405020304" pitchFamily="18" charset="0"/>
              </a:rPr>
              <a:t>&gt;k</a:t>
            </a:r>
            <a:r>
              <a:rPr lang="en-US" altLang="zh-CN"/>
              <a:t>. 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zh-CN" altLang="en-US">
                <a:cs typeface="Times New Roman" panose="02020603050405020304" pitchFamily="18" charset="0"/>
              </a:rPr>
              <a:t>或找</a:t>
            </a:r>
            <a:r>
              <a:rPr lang="en-US" altLang="zh-CN"/>
              <a:t>k</a:t>
            </a:r>
            <a:r>
              <a:rPr lang="zh-CN" altLang="en-US"/>
              <a:t>阶图</a:t>
            </a:r>
            <a:r>
              <a:rPr lang="en-US" altLang="zh-CN"/>
              <a:t>, </a:t>
            </a:r>
            <a:r>
              <a:rPr lang="zh-CN" altLang="en-US"/>
              <a:t>说明它既不包含</a:t>
            </a:r>
            <a:r>
              <a:rPr lang="en-US" altLang="zh-CN"/>
              <a:t>K</a:t>
            </a:r>
            <a:r>
              <a:rPr lang="en-US" altLang="zh-CN" baseline="-25000"/>
              <a:t>m</a:t>
            </a:r>
            <a:r>
              <a:rPr lang="en-US" altLang="zh-CN"/>
              <a:t>, </a:t>
            </a:r>
            <a:r>
              <a:rPr lang="zh-CN" altLang="en-US"/>
              <a:t>也不包含</a:t>
            </a:r>
            <a:r>
              <a:rPr lang="en-US" altLang="zh-CN"/>
              <a:t>n</a:t>
            </a:r>
            <a:r>
              <a:rPr lang="zh-CN" altLang="en-US"/>
              <a:t>点独立集</a:t>
            </a:r>
            <a:r>
              <a:rPr lang="en-US" altLang="zh-CN">
                <a:cs typeface="Times New Roman" panose="02020603050405020304" pitchFamily="18" charset="0"/>
              </a:rPr>
              <a:t>)</a:t>
            </a:r>
            <a:endParaRPr lang="zh-CN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69900" y="4198938"/>
            <a:ext cx="8369300" cy="460375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rgbClr val="FF6600"/>
                </a:solidFill>
                <a:cs typeface="Times New Roman" panose="02020603050405020304" pitchFamily="18" charset="0"/>
              </a:rPr>
              <a:t>■</a:t>
            </a:r>
            <a:r>
              <a:rPr lang="en-US" altLang="zh-CN" b="0">
                <a:cs typeface="Times New Roman" panose="02020603050405020304" pitchFamily="18" charset="0"/>
              </a:rPr>
              <a:t> </a:t>
            </a:r>
            <a:r>
              <a:rPr lang="zh-CN" altLang="en-US"/>
              <a:t>一般是先</a:t>
            </a:r>
            <a:r>
              <a:rPr lang="zh-CN" altLang="en-US">
                <a:cs typeface="Times New Roman" panose="02020603050405020304" pitchFamily="18" charset="0"/>
              </a:rPr>
              <a:t>得到</a:t>
            </a:r>
            <a:r>
              <a:rPr lang="en-US" altLang="zh-CN"/>
              <a:t>r(m, n)≤k+1(</a:t>
            </a:r>
            <a:r>
              <a:rPr lang="zh-CN" altLang="en-US"/>
              <a:t>一个理想的上界</a:t>
            </a:r>
            <a:r>
              <a:rPr lang="en-US" altLang="zh-CN"/>
              <a:t>);</a:t>
            </a:r>
            <a:endParaRPr lang="zh-CN" alt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2" grpId="0" animBg="1"/>
      <p:bldP spid="1048583" grpId="0"/>
      <p:bldP spid="1048584" grpId="0" animBg="1"/>
      <p:bldP spid="2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38975" y="627221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3BC2838-D465-4508-8FED-4FE5A3DB622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14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9603" name="Text Box 3"/>
          <p:cNvSpPr txBox="1">
            <a:spLocks noChangeArrowheads="1"/>
          </p:cNvSpPr>
          <p:nvPr/>
        </p:nvSpPr>
        <p:spPr bwMode="auto">
          <a:xfrm>
            <a:off x="381000" y="836613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4</a:t>
            </a:r>
            <a:r>
              <a:rPr lang="en-US" altLang="zh-CN" dirty="0" smtClean="0">
                <a:solidFill>
                  <a:srgbClr val="698CC9"/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(1) r(1, n); (2) r(2, n); (3) r(3, 3)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9607" name="Text Box 7"/>
          <p:cNvSpPr txBox="1">
            <a:spLocks noChangeArrowheads="1"/>
          </p:cNvSpPr>
          <p:nvPr/>
        </p:nvSpPr>
        <p:spPr bwMode="auto">
          <a:xfrm>
            <a:off x="381000" y="122555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解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 r(1,n)=1;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9608" name="Text Box 8"/>
          <p:cNvSpPr txBox="1">
            <a:spLocks noChangeArrowheads="1"/>
          </p:cNvSpPr>
          <p:nvPr/>
        </p:nvSpPr>
        <p:spPr bwMode="auto">
          <a:xfrm>
            <a:off x="381000" y="1652588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r(2,n)=n;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381000" y="3194050"/>
            <a:ext cx="8382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另一方面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可以证明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任一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阶简单图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或者含有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或者含有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点独立集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376238" y="3967163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事实上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V(G)={v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…, 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考虑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442" name="Text Box 12"/>
          <p:cNvSpPr txBox="1">
            <a:spLocks noChangeArrowheads="1"/>
          </p:cNvSpPr>
          <p:nvPr/>
        </p:nvSpPr>
        <p:spPr bwMode="auto">
          <a:xfrm>
            <a:off x="381000" y="4419600"/>
            <a:ext cx="8382000" cy="830263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情形</a:t>
            </a:r>
            <a:r>
              <a:rPr lang="en-US" altLang="zh-CN"/>
              <a:t>1  </a:t>
            </a:r>
            <a:r>
              <a:rPr lang="zh-CN" altLang="en-US"/>
              <a:t>若</a:t>
            </a:r>
            <a:r>
              <a:rPr lang="en-US" altLang="zh-CN"/>
              <a:t>G</a:t>
            </a:r>
            <a:r>
              <a:rPr lang="zh-CN" altLang="en-US"/>
              <a:t>中至少有</a:t>
            </a:r>
            <a:r>
              <a:rPr lang="en-US" altLang="zh-CN"/>
              <a:t>3</a:t>
            </a:r>
            <a:r>
              <a:rPr lang="zh-CN" altLang="en-US"/>
              <a:t>个点与</a:t>
            </a:r>
            <a:r>
              <a:rPr lang="en-US" altLang="zh-CN"/>
              <a:t>v</a:t>
            </a:r>
            <a:r>
              <a:rPr lang="en-US" altLang="zh-CN" baseline="-25000"/>
              <a:t>1</a:t>
            </a:r>
            <a:r>
              <a:rPr lang="zh-CN" altLang="en-US"/>
              <a:t>邻接</a:t>
            </a:r>
            <a:r>
              <a:rPr lang="en-US" altLang="zh-CN"/>
              <a:t>. </a:t>
            </a:r>
            <a:r>
              <a:rPr lang="zh-CN" altLang="en-US"/>
              <a:t>不失一般性</a:t>
            </a:r>
            <a:r>
              <a:rPr lang="en-US" altLang="zh-CN"/>
              <a:t>, </a:t>
            </a:r>
            <a:r>
              <a:rPr lang="zh-CN" altLang="en-US"/>
              <a:t>设</a:t>
            </a:r>
            <a:r>
              <a:rPr lang="en-US" altLang="zh-CN"/>
              <a:t>v</a:t>
            </a:r>
            <a:r>
              <a:rPr lang="en-US" altLang="zh-CN" baseline="-25000"/>
              <a:t>1</a:t>
            </a:r>
            <a:r>
              <a:rPr lang="zh-CN" altLang="en-US"/>
              <a:t>与</a:t>
            </a:r>
            <a:r>
              <a:rPr lang="en-US" altLang="zh-CN"/>
              <a:t>v</a:t>
            </a:r>
            <a:r>
              <a:rPr lang="en-US" altLang="zh-CN" baseline="-25000"/>
              <a:t>2</a:t>
            </a:r>
            <a:r>
              <a:rPr lang="en-US" altLang="zh-CN"/>
              <a:t>, v</a:t>
            </a:r>
            <a:r>
              <a:rPr lang="en-US" altLang="zh-CN" baseline="-25000"/>
              <a:t>3</a:t>
            </a:r>
            <a:r>
              <a:rPr lang="en-US" altLang="zh-CN"/>
              <a:t>, v</a:t>
            </a:r>
            <a:r>
              <a:rPr lang="en-US" altLang="zh-CN" baseline="-25000"/>
              <a:t>4</a:t>
            </a:r>
            <a:r>
              <a:rPr lang="zh-CN" altLang="en-US"/>
              <a:t>邻接</a:t>
            </a:r>
            <a:r>
              <a:rPr lang="en-US" altLang="zh-CN"/>
              <a:t>. </a:t>
            </a:r>
            <a:endParaRPr lang="zh-CN" altLang="ru-RU" baseline="-2500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6238" y="2060575"/>
            <a:ext cx="4800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(3)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一方面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注意到右图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中既包含红色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也不包含蓝色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3 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(3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点独立集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),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: r(3, 3)</a:t>
            </a:r>
            <a:r>
              <a:rPr lang="ru-RU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≥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6;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44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836613"/>
            <a:ext cx="1604962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533400" y="5365750"/>
            <a:ext cx="2679700" cy="1195388"/>
            <a:chOff x="1491" y="69"/>
            <a:chExt cx="1688" cy="753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28" y="288"/>
              <a:ext cx="480" cy="45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208" y="288"/>
              <a:ext cx="182" cy="45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208" y="288"/>
              <a:ext cx="740" cy="45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102" y="69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929" y="571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155" y="589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491" y="571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421063" y="5507038"/>
            <a:ext cx="53181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如果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互不邻接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则它们构成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点独立集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否则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显然在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中存在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9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9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3" grpId="0"/>
      <p:bldP spid="1049607" grpId="0"/>
      <p:bldP spid="1049608" grpId="0"/>
      <p:bldP spid="18440" grpId="0"/>
      <p:bldP spid="18441" grpId="0"/>
      <p:bldP spid="18442" grpId="0" animBg="1"/>
      <p:bldP spid="11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C90077A-D53D-426A-BCF1-66656549E9D0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15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0633" name="Text Box 9"/>
          <p:cNvSpPr txBox="1">
            <a:spLocks noChangeArrowheads="1"/>
          </p:cNvSpPr>
          <p:nvPr/>
        </p:nvSpPr>
        <p:spPr bwMode="auto">
          <a:xfrm>
            <a:off x="381000" y="914400"/>
            <a:ext cx="8382000" cy="120015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情形</a:t>
            </a:r>
            <a:r>
              <a:rPr lang="en-US" altLang="zh-CN"/>
              <a:t>2 </a:t>
            </a:r>
            <a:r>
              <a:rPr lang="zh-CN" altLang="en-US"/>
              <a:t>若</a:t>
            </a:r>
            <a:r>
              <a:rPr lang="en-US" altLang="zh-CN"/>
              <a:t>G</a:t>
            </a:r>
            <a:r>
              <a:rPr lang="zh-CN" altLang="en-US"/>
              <a:t>中至多有</a:t>
            </a:r>
            <a:r>
              <a:rPr lang="en-US" altLang="zh-CN"/>
              <a:t>2</a:t>
            </a:r>
            <a:r>
              <a:rPr lang="zh-CN" altLang="en-US"/>
              <a:t>个点与</a:t>
            </a:r>
            <a:r>
              <a:rPr lang="en-US" altLang="zh-CN"/>
              <a:t>v</a:t>
            </a:r>
            <a:r>
              <a:rPr lang="en-US" altLang="zh-CN" baseline="-25000"/>
              <a:t>1</a:t>
            </a:r>
            <a:r>
              <a:rPr lang="zh-CN" altLang="en-US"/>
              <a:t>邻接</a:t>
            </a:r>
            <a:r>
              <a:rPr lang="en-US" altLang="zh-CN"/>
              <a:t>. </a:t>
            </a:r>
            <a:r>
              <a:rPr lang="zh-CN" altLang="en-US"/>
              <a:t>那么在</a:t>
            </a:r>
            <a:r>
              <a:rPr lang="en-US" altLang="zh-CN"/>
              <a:t>G</a:t>
            </a:r>
            <a:r>
              <a:rPr lang="zh-CN" altLang="en-US"/>
              <a:t>的补图中至少有</a:t>
            </a:r>
            <a:r>
              <a:rPr lang="en-US" altLang="zh-CN"/>
              <a:t>3</a:t>
            </a:r>
            <a:r>
              <a:rPr lang="zh-CN" altLang="en-US"/>
              <a:t>个顶点与</a:t>
            </a:r>
            <a:r>
              <a:rPr lang="en-US" altLang="zh-CN"/>
              <a:t>v</a:t>
            </a:r>
            <a:r>
              <a:rPr lang="en-US" altLang="zh-CN" baseline="-25000"/>
              <a:t>1</a:t>
            </a:r>
            <a:r>
              <a:rPr lang="zh-CN" altLang="en-US"/>
              <a:t>邻接</a:t>
            </a:r>
            <a:r>
              <a:rPr lang="en-US" altLang="zh-CN"/>
              <a:t>. </a:t>
            </a:r>
            <a:r>
              <a:rPr lang="zh-CN" altLang="en-US"/>
              <a:t>于是由情形</a:t>
            </a:r>
            <a:r>
              <a:rPr lang="en-US" altLang="zh-CN"/>
              <a:t>1, G</a:t>
            </a:r>
            <a:r>
              <a:rPr lang="zh-CN" altLang="en-US"/>
              <a:t>的补图中或者存在</a:t>
            </a:r>
            <a:r>
              <a:rPr lang="en-US" altLang="zh-CN"/>
              <a:t>K</a:t>
            </a:r>
            <a:r>
              <a:rPr lang="en-US" altLang="zh-CN" baseline="-25000"/>
              <a:t>3</a:t>
            </a:r>
            <a:r>
              <a:rPr lang="zh-CN" altLang="en-US"/>
              <a:t>或者存在</a:t>
            </a:r>
            <a:r>
              <a:rPr lang="en-US" altLang="zh-CN"/>
              <a:t>3</a:t>
            </a:r>
            <a:r>
              <a:rPr lang="zh-CN" altLang="en-US"/>
              <a:t>点独立集</a:t>
            </a:r>
            <a:r>
              <a:rPr lang="en-US" altLang="zh-CN"/>
              <a:t>, </a:t>
            </a:r>
            <a:r>
              <a:rPr lang="zh-CN" altLang="en-US"/>
              <a:t>当然在</a:t>
            </a:r>
            <a:r>
              <a:rPr lang="en-US" altLang="zh-CN"/>
              <a:t>G</a:t>
            </a:r>
            <a:r>
              <a:rPr lang="zh-CN" altLang="en-US"/>
              <a:t>中也就或者存在</a:t>
            </a:r>
            <a:r>
              <a:rPr lang="en-US" altLang="zh-CN"/>
              <a:t>3</a:t>
            </a:r>
            <a:r>
              <a:rPr lang="zh-CN" altLang="en-US"/>
              <a:t>点独立集或者存在</a:t>
            </a:r>
            <a:r>
              <a:rPr lang="en-US" altLang="zh-CN"/>
              <a:t>K</a:t>
            </a:r>
            <a:r>
              <a:rPr lang="en-US" altLang="zh-CN" baseline="-25000"/>
              <a:t>3</a:t>
            </a:r>
            <a:r>
              <a:rPr lang="en-US" altLang="zh-CN"/>
              <a:t>.</a:t>
            </a:r>
            <a:endParaRPr lang="ru-RU" altLang="zh-CN" baseline="-25000"/>
          </a:p>
        </p:txBody>
      </p:sp>
      <p:sp>
        <p:nvSpPr>
          <p:cNvPr id="1050642" name="Text Box 18"/>
          <p:cNvSpPr txBox="1">
            <a:spLocks noChangeArrowheads="1"/>
          </p:cNvSpPr>
          <p:nvPr/>
        </p:nvSpPr>
        <p:spPr bwMode="auto">
          <a:xfrm>
            <a:off x="381000" y="211455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r(3,3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)=6.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endParaRPr lang="zh-CN" altLang="ru-RU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81000" y="2579688"/>
            <a:ext cx="8386763" cy="831850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</a:t>
            </a:r>
            <a:r>
              <a:rPr lang="en-US" altLang="zh-CN" b="0"/>
              <a:t>Ramsey</a:t>
            </a:r>
            <a:r>
              <a:rPr lang="zh-CN" altLang="en-US"/>
              <a:t>数的计算很难</a:t>
            </a:r>
            <a:r>
              <a:rPr lang="en-US" altLang="zh-CN"/>
              <a:t>, </a:t>
            </a:r>
            <a:r>
              <a:rPr lang="zh-CN" altLang="en-US"/>
              <a:t>所以研究</a:t>
            </a:r>
            <a:r>
              <a:rPr lang="en-US" altLang="zh-CN" b="0"/>
              <a:t>Ramsey</a:t>
            </a:r>
            <a:r>
              <a:rPr lang="zh-CN" altLang="en-US"/>
              <a:t>数的上下界是该问题的主题</a:t>
            </a:r>
            <a:r>
              <a:rPr lang="en-US" altLang="zh-CN"/>
              <a:t>. </a:t>
            </a:r>
            <a:r>
              <a:rPr lang="zh-CN" altLang="en-US"/>
              <a:t>下面综述一些结果</a:t>
            </a:r>
            <a:r>
              <a:rPr lang="en-US" altLang="zh-CN"/>
              <a:t>. </a:t>
            </a:r>
            <a:endParaRPr lang="zh-CN" altLang="ru-RU" baseline="-25000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81000" y="3443288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Erdős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教授在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1935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年提出如下结论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ru-RU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81000" y="3894138"/>
            <a:ext cx="83820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4</a:t>
            </a:r>
            <a:r>
              <a:rPr lang="en-US" altLang="zh-CN" dirty="0" smtClean="0">
                <a:solidFill>
                  <a:srgbClr val="FF6600"/>
                </a:solidFill>
              </a:rPr>
              <a:t> </a:t>
            </a:r>
            <a:r>
              <a:rPr lang="zh-CN" altLang="en-US" dirty="0" smtClean="0"/>
              <a:t>对于任意两个正整数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n,  </a:t>
            </a:r>
            <a:r>
              <a:rPr lang="zh-CN" altLang="en-US" dirty="0" smtClean="0"/>
              <a:t>且</a:t>
            </a:r>
            <a:r>
              <a:rPr lang="en-US" altLang="zh-CN" dirty="0" smtClean="0"/>
              <a:t>m,  n</a:t>
            </a:r>
            <a:r>
              <a:rPr lang="en-US" altLang="zh-CN" dirty="0" smtClean="0">
                <a:cs typeface="Times New Roman" panose="02020603050405020304" pitchFamily="18" charset="0"/>
              </a:rPr>
              <a:t>≥2, </a:t>
            </a:r>
            <a:r>
              <a:rPr lang="zh-CN" altLang="en-US" dirty="0" smtClean="0"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cs typeface="Times New Roman" panose="02020603050405020304" pitchFamily="18" charset="0"/>
              </a:rPr>
              <a:t>: </a:t>
            </a:r>
            <a:endParaRPr lang="zh-CN" altLang="en-US" baseline="-25000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146707"/>
              </p:ext>
            </p:extLst>
          </p:nvPr>
        </p:nvGraphicFramePr>
        <p:xfrm>
          <a:off x="2362200" y="4383088"/>
          <a:ext cx="441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3" imgW="1955800" imgH="203200" progId="Equation.DSMT4">
                  <p:embed/>
                </p:oleObj>
              </mc:Choice>
              <mc:Fallback>
                <p:oleObj name="Equation" r:id="rId3" imgW="1955800" imgH="203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83088"/>
                        <a:ext cx="44196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81000" y="4852988"/>
            <a:ext cx="83820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并且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r(m, n−1)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r(m−1, n)</a:t>
            </a:r>
            <a:r>
              <a:rPr lang="zh-CN" altLang="en-US" dirty="0" smtClean="0"/>
              <a:t>都是偶数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则上面严格不等式成立</a:t>
            </a:r>
            <a:r>
              <a:rPr lang="en-US" altLang="zh-CN" dirty="0" smtClean="0"/>
              <a:t>.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 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488363"/>
              </p:ext>
            </p:extLst>
          </p:nvPr>
        </p:nvGraphicFramePr>
        <p:xfrm>
          <a:off x="1933575" y="5281613"/>
          <a:ext cx="4848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5" imgW="2146300" imgH="203200" progId="Equation.DSMT4">
                  <p:embed/>
                </p:oleObj>
              </mc:Choice>
              <mc:Fallback>
                <p:oleObj name="Equation" r:id="rId5" imgW="2146300" imgH="203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5281613"/>
                        <a:ext cx="4848225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81000" y="5732463"/>
            <a:ext cx="8382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5</a:t>
            </a:r>
            <a:r>
              <a:rPr lang="en-US" altLang="zh-CN" dirty="0" smtClean="0">
                <a:solidFill>
                  <a:srgbClr val="698CC9"/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[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Greenwood and Gleason, 1955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]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81000" y="6183313"/>
            <a:ext cx="8534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(1) r(3, 4);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r(3, 5);  (3) r(4, 4).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0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0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0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0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33" grpId="0" animBg="1"/>
      <p:bldP spid="1050642" grpId="0"/>
      <p:bldP spid="14" grpId="0" animBg="1"/>
      <p:bldP spid="15" grpId="0"/>
      <p:bldP spid="16" grpId="0" animBg="1"/>
      <p:bldP spid="18" grpId="0" animBg="1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CA8593D-E9E2-4ADA-A92F-98560AE8515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16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2682" name="Text Box 10"/>
          <p:cNvSpPr txBox="1">
            <a:spLocks noChangeArrowheads="1"/>
          </p:cNvSpPr>
          <p:nvPr/>
        </p:nvSpPr>
        <p:spPr bwMode="auto">
          <a:xfrm>
            <a:off x="298450" y="893763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解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>
                <a:solidFill>
                  <a:srgbClr val="2B51AA"/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r(3,4)≤r(2,4)+r(3,3).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2684" name="Text Box 12"/>
          <p:cNvSpPr txBox="1">
            <a:spLocks noChangeArrowheads="1"/>
          </p:cNvSpPr>
          <p:nvPr/>
        </p:nvSpPr>
        <p:spPr bwMode="auto">
          <a:xfrm>
            <a:off x="198438" y="4843463"/>
            <a:ext cx="42973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另一方面可以构造出一个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13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阶图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G,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它既不含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又不含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点独立集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2705" name="Text Box 33"/>
          <p:cNvSpPr txBox="1">
            <a:spLocks noChangeArrowheads="1"/>
          </p:cNvSpPr>
          <p:nvPr/>
        </p:nvSpPr>
        <p:spPr bwMode="auto">
          <a:xfrm>
            <a:off x="187325" y="6024563"/>
            <a:ext cx="401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所以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r(3,5) =14. </a:t>
            </a:r>
            <a:endParaRPr lang="zh-CN" altLang="ru-RU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51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2392363"/>
            <a:ext cx="4962525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298450" y="1371600"/>
            <a:ext cx="8388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r(2,4)=4, r(3,3)=6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均为偶数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故有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r(3,4)≤r(2,4)+r(3,3)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1=9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en-US" altLang="en-US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298450" y="1833563"/>
            <a:ext cx="79359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另一方面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存在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既不含红色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也不含蓝色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如下图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171450" y="3967163"/>
            <a:ext cx="463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由定理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1,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有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</a:t>
            </a:r>
            <a:endParaRPr lang="zh-CN" altLang="ru-RU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05275"/>
            <a:ext cx="26892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182563" y="4424363"/>
            <a:ext cx="431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r(3,5)≤r(2,5)+r(3,4)=5+9=14. </a:t>
            </a:r>
            <a:endParaRPr lang="zh-CN" altLang="ru-RU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7196138" y="4173538"/>
            <a:ext cx="1947862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该图是模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的三次剩余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(1, 5, 8, 12)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两个顶点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i,j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相差剩余中的数则相邻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324600" y="2867025"/>
            <a:ext cx="25161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r(3,4) =9.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2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2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52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52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5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5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82" grpId="0"/>
      <p:bldP spid="1052684" grpId="0"/>
      <p:bldP spid="1052705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5655" y="6274676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C9DC356-1889-463E-9207-D5419ED1F30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2041525" y="5202238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3700" name="Text Box 4"/>
          <p:cNvSpPr txBox="1">
            <a:spLocks noChangeArrowheads="1"/>
          </p:cNvSpPr>
          <p:nvPr/>
        </p:nvSpPr>
        <p:spPr bwMode="auto">
          <a:xfrm>
            <a:off x="228600" y="857250"/>
            <a:ext cx="7848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(3)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1: r(4, 4)≤r(3, 4)+r(4, 3) =18</a:t>
            </a:r>
          </a:p>
        </p:txBody>
      </p:sp>
      <p:sp>
        <p:nvSpPr>
          <p:cNvPr id="1053702" name="Text Box 6"/>
          <p:cNvSpPr txBox="1">
            <a:spLocks noChangeArrowheads="1"/>
          </p:cNvSpPr>
          <p:nvPr/>
        </p:nvSpPr>
        <p:spPr bwMode="auto">
          <a:xfrm>
            <a:off x="228600" y="1279525"/>
            <a:ext cx="8686800" cy="120015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另一方面可以构造出一个</a:t>
            </a:r>
            <a:r>
              <a:rPr lang="en-US" altLang="zh-CN" dirty="0"/>
              <a:t>17</a:t>
            </a:r>
            <a:r>
              <a:rPr lang="zh-CN" altLang="en-US" dirty="0"/>
              <a:t>阶图</a:t>
            </a:r>
            <a:r>
              <a:rPr lang="en-US" altLang="zh-CN" dirty="0"/>
              <a:t>G. </a:t>
            </a:r>
            <a:r>
              <a:rPr lang="zh-CN" altLang="en-US" dirty="0"/>
              <a:t>事实上</a:t>
            </a:r>
            <a:r>
              <a:rPr lang="en-US" altLang="zh-CN" dirty="0"/>
              <a:t>, </a:t>
            </a:r>
            <a:r>
              <a:rPr lang="zh-CN" altLang="en-US" dirty="0"/>
              <a:t>该图是</a:t>
            </a:r>
            <a:r>
              <a:rPr lang="en-US" altLang="zh-CN" dirty="0" err="1">
                <a:solidFill>
                  <a:srgbClr val="FFFF00"/>
                </a:solidFill>
              </a:rPr>
              <a:t>Payley</a:t>
            </a:r>
            <a:r>
              <a:rPr lang="zh-CN" altLang="en-US" dirty="0">
                <a:solidFill>
                  <a:srgbClr val="FFFF00"/>
                </a:solidFill>
              </a:rPr>
              <a:t>图</a:t>
            </a:r>
            <a:r>
              <a:rPr lang="en-US" altLang="zh-CN" dirty="0"/>
              <a:t>, </a:t>
            </a:r>
            <a:r>
              <a:rPr lang="zh-CN" altLang="en-US" dirty="0"/>
              <a:t>模</a:t>
            </a:r>
            <a:r>
              <a:rPr lang="en-US" altLang="zh-CN" dirty="0"/>
              <a:t>17</a:t>
            </a:r>
            <a:r>
              <a:rPr lang="zh-CN" altLang="en-US" dirty="0"/>
              <a:t>的二次剩余图</a:t>
            </a:r>
            <a:r>
              <a:rPr lang="en-US" altLang="zh-CN" dirty="0"/>
              <a:t>(</a:t>
            </a:r>
            <a:r>
              <a:rPr lang="zh-CN" altLang="en-US" dirty="0"/>
              <a:t>剩余为</a:t>
            </a:r>
            <a:r>
              <a:rPr lang="en-US" altLang="zh-CN" dirty="0"/>
              <a:t>1,2,4,8,9,13,15,16), </a:t>
            </a:r>
            <a:r>
              <a:rPr lang="zh-CN" altLang="en-US" dirty="0"/>
              <a:t>它是自补的</a:t>
            </a:r>
            <a:r>
              <a:rPr lang="en-US" altLang="zh-CN" dirty="0"/>
              <a:t>. </a:t>
            </a:r>
            <a:r>
              <a:rPr lang="en-US" altLang="zh-CN" dirty="0" err="1"/>
              <a:t>Payley</a:t>
            </a:r>
            <a:r>
              <a:rPr lang="zh-CN" altLang="en-US" dirty="0"/>
              <a:t>图既不含</a:t>
            </a:r>
            <a:r>
              <a:rPr lang="en-US" altLang="zh-CN" dirty="0"/>
              <a:t>K</a:t>
            </a:r>
            <a:r>
              <a:rPr lang="en-US" altLang="zh-CN" baseline="-25000" dirty="0"/>
              <a:t>4</a:t>
            </a:r>
            <a:r>
              <a:rPr lang="en-US" altLang="zh-CN" dirty="0"/>
              <a:t>, </a:t>
            </a:r>
            <a:r>
              <a:rPr lang="zh-CN" altLang="en-US" dirty="0"/>
              <a:t>又不含</a:t>
            </a:r>
            <a:r>
              <a:rPr lang="en-US" altLang="zh-CN" dirty="0"/>
              <a:t>4</a:t>
            </a:r>
            <a:r>
              <a:rPr lang="zh-CN" altLang="en-US" dirty="0"/>
              <a:t>点独立集</a:t>
            </a:r>
            <a:r>
              <a:rPr lang="en-US" altLang="zh-CN" dirty="0"/>
              <a:t>. </a:t>
            </a:r>
            <a:endParaRPr lang="zh-CN" altLang="ru-RU" dirty="0"/>
          </a:p>
        </p:txBody>
      </p:sp>
      <p:sp>
        <p:nvSpPr>
          <p:cNvPr id="1053720" name="Text Box 24"/>
          <p:cNvSpPr txBox="1">
            <a:spLocks noChangeArrowheads="1"/>
          </p:cNvSpPr>
          <p:nvPr/>
        </p:nvSpPr>
        <p:spPr bwMode="auto">
          <a:xfrm>
            <a:off x="236483" y="5998847"/>
            <a:ext cx="29639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r(4,4) =18.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67152"/>
            <a:ext cx="3455013" cy="345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3565525" y="2490185"/>
            <a:ext cx="3200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Raymond </a:t>
            </a:r>
            <a:r>
              <a:rPr lang="en-US" altLang="zh-CN" b="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Edward Alan Christopher Paley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 (</a:t>
            </a:r>
            <a:r>
              <a:rPr lang="en-US" altLang="zh-CN" b="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7 January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1907– </a:t>
            </a:r>
            <a:r>
              <a:rPr lang="en-US" altLang="zh-CN" b="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7 April 1933)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英国数学家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b="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 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在复分析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概率论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组合数学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Hadamard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矩阵构造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Payley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图等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调和分析等方面有过杰出的贡献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r>
              <a:rPr lang="en-US" altLang="zh-CN" b="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 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滑雪时因雪崩事故而去世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ru-RU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10" y="2603938"/>
            <a:ext cx="2143490" cy="2685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3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3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0" grpId="0"/>
      <p:bldP spid="1053702" grpId="0" animBg="1"/>
      <p:bldP spid="1053720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FABCB0F-3425-417B-8BFB-77EF1D0580B1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18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2193925" y="55276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4727" name="Text Box 7"/>
          <p:cNvSpPr txBox="1">
            <a:spLocks noChangeArrowheads="1"/>
          </p:cNvSpPr>
          <p:nvPr/>
        </p:nvSpPr>
        <p:spPr bwMode="auto">
          <a:xfrm>
            <a:off x="381000" y="935038"/>
            <a:ext cx="82296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5</a:t>
            </a:r>
            <a:r>
              <a:rPr lang="en-US" altLang="zh-CN" dirty="0" smtClean="0">
                <a:solidFill>
                  <a:srgbClr val="FF6600"/>
                </a:solidFill>
              </a:rPr>
              <a:t>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m, n</a:t>
            </a:r>
            <a:r>
              <a:rPr lang="en-US" altLang="zh-CN" dirty="0" smtClean="0">
                <a:cs typeface="Times New Roman" panose="02020603050405020304" pitchFamily="18" charset="0"/>
              </a:rPr>
              <a:t>≥2</a:t>
            </a:r>
            <a:r>
              <a:rPr lang="zh-CN" altLang="en-US" dirty="0" smtClean="0">
                <a:cs typeface="Times New Roman" panose="02020603050405020304" pitchFamily="18" charset="0"/>
              </a:rPr>
              <a:t>时</a:t>
            </a:r>
            <a:r>
              <a:rPr lang="en-US" altLang="zh-CN" dirty="0" smtClean="0"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cs typeface="Times New Roman" panose="02020603050405020304" pitchFamily="18" charset="0"/>
              </a:rPr>
              <a:t>: </a:t>
            </a:r>
            <a:endParaRPr lang="zh-CN" altLang="en-US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1054799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511641"/>
              </p:ext>
            </p:extLst>
          </p:nvPr>
        </p:nvGraphicFramePr>
        <p:xfrm>
          <a:off x="2820988" y="1530350"/>
          <a:ext cx="220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3" imgW="1308100" imgH="457200" progId="Equation.DSMT4">
                  <p:embed/>
                </p:oleObj>
              </mc:Choice>
              <mc:Fallback>
                <p:oleObj name="Equation" r:id="rId3" imgW="1308100" imgH="45720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1530350"/>
                        <a:ext cx="2209800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1" name="Text Box 81"/>
          <p:cNvSpPr txBox="1">
            <a:spLocks noChangeArrowheads="1"/>
          </p:cNvSpPr>
          <p:nvPr/>
        </p:nvSpPr>
        <p:spPr bwMode="auto">
          <a:xfrm>
            <a:off x="381000" y="2611438"/>
            <a:ext cx="8229600" cy="4619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定义</a:t>
            </a:r>
            <a:r>
              <a:rPr lang="en-US" altLang="zh-CN" dirty="0">
                <a:solidFill>
                  <a:srgbClr val="FF6600"/>
                </a:solidFill>
              </a:rPr>
              <a:t>8</a:t>
            </a:r>
            <a:r>
              <a:rPr lang="en-US" altLang="zh-CN" dirty="0" smtClean="0">
                <a:solidFill>
                  <a:srgbClr val="FF6600"/>
                </a:solidFill>
              </a:rPr>
              <a:t> </a:t>
            </a:r>
            <a:r>
              <a:rPr lang="zh-CN" altLang="en-US" dirty="0" smtClean="0"/>
              <a:t>称</a:t>
            </a:r>
            <a:r>
              <a:rPr lang="en-US" altLang="zh-CN" dirty="0" smtClean="0"/>
              <a:t>r(m, m)</a:t>
            </a:r>
            <a:r>
              <a:rPr lang="zh-CN" altLang="en-US" dirty="0" smtClean="0"/>
              <a:t>为对角型拉姆齐数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diagonal Ramsey number</a:t>
            </a:r>
            <a:r>
              <a:rPr lang="en-US" altLang="zh-CN" dirty="0" smtClean="0"/>
              <a:t>). </a:t>
            </a:r>
            <a:endParaRPr lang="zh-CN" altLang="ru-RU" dirty="0" smtClean="0"/>
          </a:p>
        </p:txBody>
      </p:sp>
      <p:sp>
        <p:nvSpPr>
          <p:cNvPr id="1054802" name="Text Box 82"/>
          <p:cNvSpPr txBox="1">
            <a:spLocks noChangeArrowheads="1"/>
          </p:cNvSpPr>
          <p:nvPr/>
        </p:nvSpPr>
        <p:spPr bwMode="auto">
          <a:xfrm>
            <a:off x="381000" y="3114675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Erdős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教授利用概率方法证明了如下结论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4803" name="Text Box 83"/>
          <p:cNvSpPr txBox="1">
            <a:spLocks noChangeArrowheads="1"/>
          </p:cNvSpPr>
          <p:nvPr/>
        </p:nvSpPr>
        <p:spPr bwMode="auto">
          <a:xfrm>
            <a:off x="381000" y="3679825"/>
            <a:ext cx="82296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6</a:t>
            </a:r>
            <a:r>
              <a:rPr lang="en-US" altLang="zh-CN" dirty="0" smtClean="0">
                <a:solidFill>
                  <a:srgbClr val="FF66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b="0" dirty="0" err="1" smtClean="0"/>
              <a:t>Erdős</a:t>
            </a:r>
            <a:r>
              <a:rPr lang="en-US" altLang="zh-CN" dirty="0" smtClean="0"/>
              <a:t>,</a:t>
            </a:r>
            <a:r>
              <a:rPr lang="en-US" altLang="zh-CN" b="0" dirty="0" smtClean="0"/>
              <a:t> </a:t>
            </a:r>
            <a:r>
              <a:rPr lang="en-US" altLang="zh-CN" dirty="0" smtClean="0"/>
              <a:t>1947)</a:t>
            </a:r>
            <a:endParaRPr lang="zh-CN" altLang="en-US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1054804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8709"/>
              </p:ext>
            </p:extLst>
          </p:nvPr>
        </p:nvGraphicFramePr>
        <p:xfrm>
          <a:off x="1600200" y="4275138"/>
          <a:ext cx="46529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5" imgW="2362200" imgH="469900" progId="Equation.DSMT4">
                  <p:embed/>
                </p:oleObj>
              </mc:Choice>
              <mc:Fallback>
                <p:oleObj name="Equation" r:id="rId5" imgW="2362200" imgH="4699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75138"/>
                        <a:ext cx="4652963" cy="860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5" name="Text Box 85"/>
          <p:cNvSpPr txBox="1">
            <a:spLocks noChangeArrowheads="1"/>
          </p:cNvSpPr>
          <p:nvPr/>
        </p:nvSpPr>
        <p:spPr bwMode="auto">
          <a:xfrm>
            <a:off x="385763" y="5340350"/>
            <a:ext cx="8224837" cy="831850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/>
              <a:t>: f(n)</a:t>
            </a:r>
            <a:r>
              <a:rPr lang="en-US" altLang="zh-CN">
                <a:cs typeface="Times New Roman" panose="02020603050405020304" pitchFamily="18" charset="0"/>
              </a:rPr>
              <a:t>≥(1−o(1))g(n)</a:t>
            </a:r>
            <a:r>
              <a:rPr lang="zh-CN" altLang="en-US">
                <a:cs typeface="Times New Roman" panose="02020603050405020304" pitchFamily="18" charset="0"/>
              </a:rPr>
              <a:t>表示</a:t>
            </a:r>
            <a:r>
              <a:rPr lang="en-US" altLang="zh-CN">
                <a:cs typeface="Times New Roman" panose="02020603050405020304" pitchFamily="18" charset="0"/>
              </a:rPr>
              <a:t>: </a:t>
            </a:r>
            <a:r>
              <a:rPr lang="zh-CN" altLang="en-US">
                <a:cs typeface="Times New Roman" panose="02020603050405020304" pitchFamily="18" charset="0"/>
              </a:rPr>
              <a:t>对任意</a:t>
            </a:r>
            <a:r>
              <a:rPr lang="el-GR" altLang="zh-CN"/>
              <a:t>ε</a:t>
            </a:r>
            <a:r>
              <a:rPr lang="en-US" altLang="zh-CN"/>
              <a:t>&gt;</a:t>
            </a:r>
            <a:r>
              <a:rPr lang="en-US" altLang="zh-CN">
                <a:latin typeface="宋体" panose="02010600030101010101" pitchFamily="2" charset="-122"/>
                <a:cs typeface="Times New Roman" panose="02020603050405020304" pitchFamily="18" charset="0"/>
              </a:rPr>
              <a:t>0,</a:t>
            </a:r>
            <a:r>
              <a:rPr lang="zh-CN" altLang="en-US">
                <a:latin typeface="宋体" panose="02010600030101010101" pitchFamily="2" charset="-122"/>
                <a:cs typeface="Times New Roman" panose="02020603050405020304" pitchFamily="18" charset="0"/>
              </a:rPr>
              <a:t>存在自然数</a:t>
            </a:r>
            <a:r>
              <a:rPr lang="en-US" altLang="zh-CN"/>
              <a:t>N</a:t>
            </a:r>
            <a:r>
              <a:rPr lang="en-US" altLang="zh-CN"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/>
              <a:t>n≥N</a:t>
            </a:r>
            <a:r>
              <a:rPr lang="zh-CN" altLang="en-US">
                <a:latin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/>
              <a:t>f(n)≥(1</a:t>
            </a:r>
            <a:r>
              <a:rPr lang="en-US" altLang="zh-CN">
                <a:cs typeface="Times New Roman" panose="02020603050405020304" pitchFamily="18" charset="0"/>
              </a:rPr>
              <a:t>−</a:t>
            </a:r>
            <a:r>
              <a:rPr lang="el-GR" altLang="zh-CN"/>
              <a:t>ε</a:t>
            </a:r>
            <a:r>
              <a:rPr lang="en-US" altLang="zh-CN"/>
              <a:t>)g(n).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4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4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4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4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5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4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4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27" grpId="0" animBg="1"/>
      <p:bldP spid="1054801" grpId="0" animBg="1"/>
      <p:bldP spid="1054802" grpId="0"/>
      <p:bldP spid="1054803" grpId="0" animBg="1"/>
      <p:bldP spid="10548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72A23BF-37C5-4319-9EB1-04D85B243C3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19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5750" name="Text Box 6"/>
          <p:cNvSpPr txBox="1">
            <a:spLocks noChangeArrowheads="1"/>
          </p:cNvSpPr>
          <p:nvPr/>
        </p:nvSpPr>
        <p:spPr bwMode="auto">
          <a:xfrm>
            <a:off x="381000" y="969963"/>
            <a:ext cx="8305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(3) 1959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Erdős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教授利用随机图论方法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巧妙证明了如下结论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5751" name="Text Box 7"/>
          <p:cNvSpPr txBox="1">
            <a:spLocks noChangeArrowheads="1"/>
          </p:cNvSpPr>
          <p:nvPr/>
        </p:nvSpPr>
        <p:spPr bwMode="auto">
          <a:xfrm>
            <a:off x="381000" y="1858963"/>
            <a:ext cx="8305800" cy="461962"/>
          </a:xfrm>
          <a:prstGeom prst="rect">
            <a:avLst/>
          </a:prstGeom>
          <a:solidFill>
            <a:srgbClr val="1C3146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7</a:t>
            </a:r>
            <a:r>
              <a:rPr lang="en-US" altLang="zh-CN" dirty="0" smtClean="0">
                <a:solidFill>
                  <a:srgbClr val="FF66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Erdős</a:t>
            </a:r>
            <a:r>
              <a:rPr lang="en-US" altLang="zh-CN" dirty="0" smtClean="0"/>
              <a:t>, 1959) </a:t>
            </a:r>
            <a:endParaRPr lang="zh-CN" altLang="en-US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1055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875378"/>
              </p:ext>
            </p:extLst>
          </p:nvPr>
        </p:nvGraphicFramePr>
        <p:xfrm>
          <a:off x="3445668" y="2347913"/>
          <a:ext cx="21764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3" imgW="1104900" imgH="469900" progId="Equation.DSMT4">
                  <p:embed/>
                </p:oleObj>
              </mc:Choice>
              <mc:Fallback>
                <p:oleObj name="Equation" r:id="rId3" imgW="11049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668" y="2347913"/>
                        <a:ext cx="2176463" cy="860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753" name="Text Box 9"/>
          <p:cNvSpPr txBox="1">
            <a:spLocks noChangeArrowheads="1"/>
          </p:cNvSpPr>
          <p:nvPr/>
        </p:nvSpPr>
        <p:spPr bwMode="auto">
          <a:xfrm>
            <a:off x="381000" y="3219450"/>
            <a:ext cx="8305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1995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贝尔实验室的年轻数学家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Kim(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现在微软公司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他是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Erdős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的学生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得到定理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的改进界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5754" name="Text Box 10"/>
          <p:cNvSpPr txBox="1">
            <a:spLocks noChangeArrowheads="1"/>
          </p:cNvSpPr>
          <p:nvPr/>
        </p:nvSpPr>
        <p:spPr bwMode="auto">
          <a:xfrm>
            <a:off x="381000" y="4060825"/>
            <a:ext cx="8305800" cy="461963"/>
          </a:xfrm>
          <a:prstGeom prst="rect">
            <a:avLst/>
          </a:prstGeom>
          <a:solidFill>
            <a:srgbClr val="1C3146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8</a:t>
            </a:r>
            <a:r>
              <a:rPr lang="en-US" altLang="zh-CN" dirty="0" smtClean="0">
                <a:solidFill>
                  <a:srgbClr val="FF6600"/>
                </a:solidFill>
              </a:rPr>
              <a:t> </a:t>
            </a:r>
            <a:r>
              <a:rPr lang="en-US" altLang="zh-CN" dirty="0" smtClean="0"/>
              <a:t>(Kim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1995)  </a:t>
            </a:r>
            <a:endParaRPr lang="zh-CN" altLang="en-US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10557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237171"/>
              </p:ext>
            </p:extLst>
          </p:nvPr>
        </p:nvGraphicFramePr>
        <p:xfrm>
          <a:off x="3608388" y="4540250"/>
          <a:ext cx="1851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5" imgW="939800" imgH="419100" progId="Equation.DSMT4">
                  <p:embed/>
                </p:oleObj>
              </mc:Choice>
              <mc:Fallback>
                <p:oleObj name="Equation" r:id="rId5" imgW="9398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4540250"/>
                        <a:ext cx="1851025" cy="7683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756" name="Text Box 12"/>
          <p:cNvSpPr txBox="1">
            <a:spLocks noChangeArrowheads="1"/>
          </p:cNvSpPr>
          <p:nvPr/>
        </p:nvSpPr>
        <p:spPr bwMode="auto">
          <a:xfrm>
            <a:off x="381000" y="5348288"/>
            <a:ext cx="78486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Kim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由此获得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1997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年度的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Fulkerson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这是图论领域的重大事件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5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5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5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5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5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5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5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5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55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55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55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55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50" grpId="0"/>
      <p:bldP spid="1055751" grpId="0" animBg="1"/>
      <p:bldP spid="1055753" grpId="0"/>
      <p:bldP spid="1055754" grpId="0" animBg="1"/>
      <p:bldP spid="10557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9209AED-32C8-4F22-9EE1-3838E69A87C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762000" y="1279525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本次课主要内容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85800" y="3489325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、边独立集与边覆盖</a:t>
            </a:r>
            <a:endParaRPr lang="en-US" altLang="zh-CN" sz="32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9" name="Text Box 10"/>
          <p:cNvSpPr txBox="1">
            <a:spLocks noChangeArrowheads="1"/>
          </p:cNvSpPr>
          <p:nvPr/>
        </p:nvSpPr>
        <p:spPr bwMode="auto">
          <a:xfrm>
            <a:off x="952500" y="1984375"/>
            <a:ext cx="716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Ramsey</a:t>
            </a: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问题简介</a:t>
            </a:r>
          </a:p>
        </p:txBody>
      </p:sp>
      <p:sp>
        <p:nvSpPr>
          <p:cNvPr id="6150" name="Text Box 13"/>
          <p:cNvSpPr txBox="1">
            <a:spLocks noChangeArrowheads="1"/>
          </p:cNvSpPr>
          <p:nvPr/>
        </p:nvSpPr>
        <p:spPr bwMode="auto">
          <a:xfrm>
            <a:off x="685800" y="2803525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、独立集与覆盖</a:t>
            </a:r>
            <a:endParaRPr lang="en-US" altLang="zh-CN" sz="32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51" name="Text Box 14"/>
          <p:cNvSpPr txBox="1">
            <a:spLocks noChangeArrowheads="1"/>
          </p:cNvSpPr>
          <p:nvPr/>
        </p:nvSpPr>
        <p:spPr bwMode="auto">
          <a:xfrm>
            <a:off x="700088" y="41449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三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Ramsey 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数 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r(m,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CA2899E-27AB-42A7-9ECE-C3744F76DB4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20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6771" name="Text Box 3"/>
          <p:cNvSpPr txBox="1">
            <a:spLocks noChangeArrowheads="1"/>
          </p:cNvSpPr>
          <p:nvPr/>
        </p:nvSpPr>
        <p:spPr bwMode="auto">
          <a:xfrm>
            <a:off x="381000" y="881063"/>
            <a:ext cx="8305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(4)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r(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m,n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的下界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1977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Spencer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利用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Lovász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局部引理得到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6775" name="Text Box 7"/>
          <p:cNvSpPr txBox="1">
            <a:spLocks noChangeArrowheads="1"/>
          </p:cNvSpPr>
          <p:nvPr/>
        </p:nvSpPr>
        <p:spPr bwMode="auto">
          <a:xfrm>
            <a:off x="381000" y="1711325"/>
            <a:ext cx="83058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9</a:t>
            </a:r>
            <a:r>
              <a:rPr lang="en-US" altLang="zh-CN" dirty="0" smtClean="0">
                <a:solidFill>
                  <a:srgbClr val="FF6600"/>
                </a:solidFill>
              </a:rPr>
              <a:t> </a:t>
            </a:r>
            <a:r>
              <a:rPr lang="en-US" altLang="zh-CN" b="0" dirty="0" smtClean="0"/>
              <a:t>(Spencer, 1977) </a:t>
            </a:r>
            <a:endParaRPr lang="zh-CN" altLang="en-US" b="0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1056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53007"/>
              </p:ext>
            </p:extLst>
          </p:nvPr>
        </p:nvGraphicFramePr>
        <p:xfrm>
          <a:off x="3130550" y="2168525"/>
          <a:ext cx="25019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3" imgW="1269449" imgH="520474" progId="Equation.DSMT4">
                  <p:embed/>
                </p:oleObj>
              </mc:Choice>
              <mc:Fallback>
                <p:oleObj name="Equation" r:id="rId3" imgW="1269449" imgH="52047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2168525"/>
                        <a:ext cx="2501900" cy="955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7" name="Text Box 9"/>
          <p:cNvSpPr txBox="1">
            <a:spLocks noChangeArrowheads="1"/>
          </p:cNvSpPr>
          <p:nvPr/>
        </p:nvSpPr>
        <p:spPr bwMode="auto">
          <a:xfrm>
            <a:off x="381000" y="3078163"/>
            <a:ext cx="8305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Lovász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由此获得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1999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年度的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Wolf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56778" name="Text Box 10"/>
          <p:cNvSpPr txBox="1">
            <a:spLocks noChangeArrowheads="1"/>
          </p:cNvSpPr>
          <p:nvPr/>
        </p:nvSpPr>
        <p:spPr bwMode="auto">
          <a:xfrm>
            <a:off x="381000" y="345757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1980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Komlos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等得到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56779" name="Text Box 11"/>
          <p:cNvSpPr txBox="1">
            <a:spLocks noChangeArrowheads="1"/>
          </p:cNvSpPr>
          <p:nvPr/>
        </p:nvSpPr>
        <p:spPr bwMode="auto">
          <a:xfrm>
            <a:off x="381000" y="3914775"/>
            <a:ext cx="83058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10 </a:t>
            </a:r>
            <a:r>
              <a:rPr lang="en-US" altLang="zh-CN" dirty="0" smtClean="0"/>
              <a:t>(Komlos,1980) </a:t>
            </a:r>
            <a:endParaRPr lang="zh-CN" altLang="en-US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1056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36081"/>
              </p:ext>
            </p:extLst>
          </p:nvPr>
        </p:nvGraphicFramePr>
        <p:xfrm>
          <a:off x="2728913" y="4371975"/>
          <a:ext cx="330517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5" imgW="1675673" imgH="495085" progId="Equation.DSMT4">
                  <p:embed/>
                </p:oleObj>
              </mc:Choice>
              <mc:Fallback>
                <p:oleObj name="Equation" r:id="rId5" imgW="1675673" imgH="49508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4371975"/>
                        <a:ext cx="3305175" cy="9096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81000" y="5297488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后来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Bollobás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教授作了改进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81000" y="5770563"/>
            <a:ext cx="83058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11</a:t>
            </a:r>
            <a:endParaRPr lang="zh-CN" altLang="en-US" dirty="0">
              <a:solidFill>
                <a:srgbClr val="FF6600"/>
              </a:solidFill>
            </a:endParaRP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721598"/>
              </p:ext>
            </p:extLst>
          </p:nvPr>
        </p:nvGraphicFramePr>
        <p:xfrm>
          <a:off x="2805113" y="5911850"/>
          <a:ext cx="315277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7" imgW="1600200" imgH="495300" progId="Equation.DSMT4">
                  <p:embed/>
                </p:oleObj>
              </mc:Choice>
              <mc:Fallback>
                <p:oleObj name="Equation" r:id="rId7" imgW="1600200" imgH="495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5911850"/>
                        <a:ext cx="3152775" cy="9096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6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6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6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6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6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6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6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56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56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56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1" grpId="0"/>
      <p:bldP spid="1056775" grpId="0" animBg="1"/>
      <p:bldP spid="1056777" grpId="0"/>
      <p:bldP spid="1056778" grpId="0"/>
      <p:bldP spid="1056779" grpId="0" animBg="1"/>
      <p:bldP spid="11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25316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4C8EE6B-0D7F-46A2-A1F2-3160F79213B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21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270125" y="5202238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7802" name="Text Box 10"/>
          <p:cNvSpPr txBox="1">
            <a:spLocks noChangeArrowheads="1"/>
          </p:cNvSpPr>
          <p:nvPr/>
        </p:nvSpPr>
        <p:spPr bwMode="auto">
          <a:xfrm>
            <a:off x="388938" y="990600"/>
            <a:ext cx="8458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2007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同济大学李雨生教授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1996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年获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University of Memphis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博士学位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等进一步对上面界做了改进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引起数学界的关注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!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7804" name="Text Box 12"/>
          <p:cNvSpPr txBox="1">
            <a:spLocks noChangeArrowheads="1"/>
          </p:cNvSpPr>
          <p:nvPr/>
        </p:nvSpPr>
        <p:spPr bwMode="auto">
          <a:xfrm>
            <a:off x="393700" y="2235200"/>
            <a:ext cx="83820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12 </a:t>
            </a:r>
            <a:r>
              <a:rPr lang="en-US" altLang="zh-CN" dirty="0" smtClean="0"/>
              <a:t>(Li, 2007) </a:t>
            </a:r>
            <a:endParaRPr lang="zh-CN" altLang="en-US" dirty="0" smtClean="0">
              <a:cs typeface="Times New Roman" panose="02020603050405020304" pitchFamily="18" charset="0"/>
            </a:endParaRPr>
          </a:p>
        </p:txBody>
      </p:sp>
      <p:sp>
        <p:nvSpPr>
          <p:cNvPr id="1057805" name="Text Box 13"/>
          <p:cNvSpPr txBox="1">
            <a:spLocks noChangeArrowheads="1"/>
          </p:cNvSpPr>
          <p:nvPr/>
        </p:nvSpPr>
        <p:spPr bwMode="auto">
          <a:xfrm>
            <a:off x="393700" y="3638550"/>
            <a:ext cx="8382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值得一提的是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2020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MIT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的本科生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Ashwin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Sah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基于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2009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Conlon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的论文对上界进行了改进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并给出了新上界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93700" y="5905500"/>
            <a:ext cx="838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以上是对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Ramsey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问题作的简单介绍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93700" y="4451350"/>
            <a:ext cx="83820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13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Sah</a:t>
            </a:r>
            <a:r>
              <a:rPr lang="en-US" altLang="zh-CN" dirty="0" smtClean="0"/>
              <a:t>, 2020) </a:t>
            </a:r>
            <a:endParaRPr lang="zh-CN" altLang="en-US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10578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029547"/>
              </p:ext>
            </p:extLst>
          </p:nvPr>
        </p:nvGraphicFramePr>
        <p:xfrm>
          <a:off x="2895600" y="2736850"/>
          <a:ext cx="33528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3" imgW="1701800" imgH="495300" progId="Equation.DSMT4">
                  <p:embed/>
                </p:oleObj>
              </mc:Choice>
              <mc:Fallback>
                <p:oleObj name="Equation" r:id="rId3" imgW="1701800" imgH="495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36850"/>
                        <a:ext cx="3352800" cy="9096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245215"/>
              </p:ext>
            </p:extLst>
          </p:nvPr>
        </p:nvGraphicFramePr>
        <p:xfrm>
          <a:off x="2428875" y="4968875"/>
          <a:ext cx="43783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5" imgW="2222500" imgH="457200" progId="Equation.DSMT4">
                  <p:embed/>
                </p:oleObj>
              </mc:Choice>
              <mc:Fallback>
                <p:oleObj name="Equation" r:id="rId5" imgW="22225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968875"/>
                        <a:ext cx="4378325" cy="8397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7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7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7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7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7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7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7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7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802" grpId="0"/>
      <p:bldP spid="1057804" grpId="0" animBg="1"/>
      <p:bldP spid="1057805" grpId="0"/>
      <p:bldP spid="11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3196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D7FC898-B890-470C-A37F-3171C9250EB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2346325" y="533400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8826" name="Text Box 10"/>
          <p:cNvSpPr txBox="1">
            <a:spLocks noChangeArrowheads="1"/>
          </p:cNvSpPr>
          <p:nvPr/>
        </p:nvSpPr>
        <p:spPr bwMode="auto">
          <a:xfrm>
            <a:off x="366712" y="2031014"/>
            <a:ext cx="846772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组合数学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包括图论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的不少研究者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都工作在著名的高新技术大公司的数学研究中心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如贝尔实验室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IBM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和微软公司等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2007-2010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年任国际数学联盟主席的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Lovász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教授曾担任微软研究院顾问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2006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并获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1999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Wolf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数学奖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2021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Abel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b="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For their foundational contributions to theoretical computer science and discrete mathematics, and their leading role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in shaping </a:t>
            </a:r>
            <a:r>
              <a:rPr lang="en-US" altLang="zh-CN" b="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them into central fields of modern mathematics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这说明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高新技术离不开图论与组合数学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8827" name="Text Box 11"/>
          <p:cNvSpPr txBox="1">
            <a:spLocks noChangeArrowheads="1"/>
          </p:cNvSpPr>
          <p:nvPr/>
        </p:nvSpPr>
        <p:spPr bwMode="auto">
          <a:xfrm>
            <a:off x="366711" y="5030633"/>
            <a:ext cx="8308307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由于时间关系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60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学时的图论教学中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不可能把图论包含的所有著名成果都作出介绍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但愿通过学习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能够对图论的基本理论和基本应用有所理解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为以后的专业研究拓展数学基础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ru-RU" altLang="zh-CN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69219" y="858457"/>
            <a:ext cx="8305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随着社会的进步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特别是信息化进程的加速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连续数学和离散数学的相互渗透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图论与组合是数学中发展最快的一个分支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代表数学发展的一个重要趋势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8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8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8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8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826" grpId="0"/>
      <p:bldP spid="1058827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C86D545-E33D-4348-9CBE-E12D778AA4C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23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362200" y="2286000"/>
            <a:ext cx="480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0">
                <a:solidFill>
                  <a:srgbClr val="810080"/>
                </a:solidFill>
              </a:rPr>
              <a:t>Thank     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21982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E424D9C-C7F7-440C-8783-EC8E3361A90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79" name="Text Box 199"/>
          <p:cNvSpPr txBox="1">
            <a:spLocks noChangeArrowheads="1"/>
          </p:cNvSpPr>
          <p:nvPr/>
        </p:nvSpPr>
        <p:spPr bwMode="auto">
          <a:xfrm>
            <a:off x="381000" y="1520825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2B51AA"/>
                </a:solidFill>
              </a:rPr>
              <a:t>1</a:t>
            </a:r>
            <a:r>
              <a:rPr lang="zh-CN" altLang="en-US" sz="2800" dirty="0">
                <a:solidFill>
                  <a:srgbClr val="2B51AA"/>
                </a:solidFill>
              </a:rPr>
              <a:t>    概念</a:t>
            </a:r>
          </a:p>
        </p:txBody>
      </p:sp>
      <p:sp>
        <p:nvSpPr>
          <p:cNvPr id="609548" name="Text Box 268"/>
          <p:cNvSpPr txBox="1">
            <a:spLocks noChangeArrowheads="1"/>
          </p:cNvSpPr>
          <p:nvPr/>
        </p:nvSpPr>
        <p:spPr bwMode="auto">
          <a:xfrm>
            <a:off x="381000" y="2057400"/>
            <a:ext cx="83820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G=(V, E)</a:t>
            </a:r>
            <a:r>
              <a:rPr lang="zh-CN" altLang="en-US" dirty="0" smtClean="0"/>
              <a:t>是一个图</a:t>
            </a:r>
            <a:r>
              <a:rPr lang="en-US" altLang="zh-CN" dirty="0" smtClean="0"/>
              <a:t>. V</a:t>
            </a:r>
            <a:r>
              <a:rPr lang="zh-CN" altLang="en-US" dirty="0" smtClean="0"/>
              <a:t>的一个顶点子集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的一个</a:t>
            </a:r>
            <a:r>
              <a:rPr lang="zh-CN" altLang="en-US" dirty="0" smtClean="0">
                <a:solidFill>
                  <a:srgbClr val="FFFF00"/>
                </a:solidFill>
              </a:rPr>
              <a:t>点独立集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中的顶点互不邻接</a:t>
            </a:r>
            <a:r>
              <a:rPr lang="en-US" altLang="zh-CN" dirty="0" smtClean="0"/>
              <a:t>.</a:t>
            </a:r>
            <a:endParaRPr lang="zh-CN" altLang="ru-RU" dirty="0" smtClean="0"/>
          </a:p>
        </p:txBody>
      </p:sp>
      <p:sp>
        <p:nvSpPr>
          <p:cNvPr id="609557" name="Text Box 277"/>
          <p:cNvSpPr txBox="1">
            <a:spLocks noChangeArrowheads="1"/>
          </p:cNvSpPr>
          <p:nvPr/>
        </p:nvSpPr>
        <p:spPr bwMode="auto">
          <a:xfrm>
            <a:off x="381000" y="91440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独立集与覆盖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558" name="Text Box 278"/>
          <p:cNvSpPr txBox="1">
            <a:spLocks noChangeArrowheads="1"/>
          </p:cNvSpPr>
          <p:nvPr/>
        </p:nvSpPr>
        <p:spPr bwMode="auto">
          <a:xfrm>
            <a:off x="381000" y="2952751"/>
            <a:ext cx="8382000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的一个包含顶点数最多的独立集称为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的最大独立集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最大独立集包含的顶点数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称为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FF00"/>
                </a:solidFill>
              </a:rPr>
              <a:t>点独立数</a:t>
            </a:r>
            <a:r>
              <a:rPr lang="en-US" altLang="zh-CN" sz="2400" dirty="0" smtClean="0"/>
              <a:t>(</a:t>
            </a:r>
            <a:r>
              <a:rPr lang="en-US" altLang="zh-CN" sz="2400" b="0" dirty="0" smtClean="0"/>
              <a:t>independence number</a:t>
            </a:r>
            <a:r>
              <a:rPr lang="en-US" altLang="zh-CN" sz="2400" dirty="0" smtClean="0"/>
              <a:t>), </a:t>
            </a:r>
            <a:r>
              <a:rPr lang="zh-CN" altLang="en-US" sz="2400" dirty="0" smtClean="0"/>
              <a:t>记为</a:t>
            </a:r>
            <a:r>
              <a:rPr lang="el-GR" altLang="zh-CN" sz="2400" dirty="0" smtClean="0">
                <a:latin typeface="+mn-lt"/>
              </a:rPr>
              <a:t>α</a:t>
            </a:r>
            <a:r>
              <a:rPr lang="en-US" altLang="zh-CN" sz="2400" dirty="0" smtClean="0">
                <a:latin typeface="+mn-lt"/>
              </a:rPr>
              <a:t>(G).  </a:t>
            </a:r>
            <a:endParaRPr lang="zh-CN" altLang="el-GR" sz="2400" dirty="0" smtClean="0">
              <a:latin typeface="+mn-lt"/>
            </a:endParaRPr>
          </a:p>
        </p:txBody>
      </p:sp>
      <p:grpSp>
        <p:nvGrpSpPr>
          <p:cNvPr id="609606" name="Group 326"/>
          <p:cNvGrpSpPr>
            <a:grpSpLocks/>
          </p:cNvGrpSpPr>
          <p:nvPr/>
        </p:nvGrpSpPr>
        <p:grpSpPr bwMode="auto">
          <a:xfrm>
            <a:off x="1320800" y="4822825"/>
            <a:ext cx="1911350" cy="1360488"/>
            <a:chOff x="768" y="2256"/>
            <a:chExt cx="1204" cy="857"/>
          </a:xfrm>
        </p:grpSpPr>
        <p:sp>
          <p:nvSpPr>
            <p:cNvPr id="7198" name="Text Box 292"/>
            <p:cNvSpPr txBox="1">
              <a:spLocks noChangeArrowheads="1"/>
            </p:cNvSpPr>
            <p:nvPr/>
          </p:nvSpPr>
          <p:spPr bwMode="auto">
            <a:xfrm>
              <a:off x="1200" y="2256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7199" name="Line 280"/>
            <p:cNvSpPr>
              <a:spLocks noChangeShapeType="1"/>
            </p:cNvSpPr>
            <p:nvPr/>
          </p:nvSpPr>
          <p:spPr bwMode="auto">
            <a:xfrm>
              <a:off x="1008" y="2496"/>
              <a:ext cx="336" cy="1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00" name="Line 281"/>
            <p:cNvSpPr>
              <a:spLocks noChangeShapeType="1"/>
            </p:cNvSpPr>
            <p:nvPr/>
          </p:nvSpPr>
          <p:spPr bwMode="auto">
            <a:xfrm flipV="1">
              <a:off x="1344" y="2496"/>
              <a:ext cx="0" cy="37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01" name="Line 283"/>
            <p:cNvSpPr>
              <a:spLocks noChangeShapeType="1"/>
            </p:cNvSpPr>
            <p:nvPr/>
          </p:nvSpPr>
          <p:spPr bwMode="auto">
            <a:xfrm flipV="1">
              <a:off x="1176" y="2496"/>
              <a:ext cx="168" cy="1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02" name="Line 284"/>
            <p:cNvSpPr>
              <a:spLocks noChangeShapeType="1"/>
            </p:cNvSpPr>
            <p:nvPr/>
          </p:nvSpPr>
          <p:spPr bwMode="auto">
            <a:xfrm flipH="1">
              <a:off x="1344" y="2496"/>
              <a:ext cx="33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03" name="Line 285"/>
            <p:cNvSpPr>
              <a:spLocks noChangeShapeType="1"/>
            </p:cNvSpPr>
            <p:nvPr/>
          </p:nvSpPr>
          <p:spPr bwMode="auto">
            <a:xfrm flipH="1">
              <a:off x="1008" y="2496"/>
              <a:ext cx="0" cy="37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04" name="Line 286"/>
            <p:cNvSpPr>
              <a:spLocks noChangeShapeType="1"/>
            </p:cNvSpPr>
            <p:nvPr/>
          </p:nvSpPr>
          <p:spPr bwMode="auto">
            <a:xfrm>
              <a:off x="1344" y="2871"/>
              <a:ext cx="33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05" name="Line 287"/>
            <p:cNvSpPr>
              <a:spLocks noChangeShapeType="1"/>
            </p:cNvSpPr>
            <p:nvPr/>
          </p:nvSpPr>
          <p:spPr bwMode="auto">
            <a:xfrm flipV="1">
              <a:off x="1008" y="2684"/>
              <a:ext cx="168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06" name="Line 288"/>
            <p:cNvSpPr>
              <a:spLocks noChangeShapeType="1"/>
            </p:cNvSpPr>
            <p:nvPr/>
          </p:nvSpPr>
          <p:spPr bwMode="auto">
            <a:xfrm>
              <a:off x="1680" y="2496"/>
              <a:ext cx="0" cy="37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07" name="Line 289"/>
            <p:cNvSpPr>
              <a:spLocks noChangeShapeType="1"/>
            </p:cNvSpPr>
            <p:nvPr/>
          </p:nvSpPr>
          <p:spPr bwMode="auto">
            <a:xfrm flipH="1">
              <a:off x="1512" y="2497"/>
              <a:ext cx="168" cy="1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08" name="Line 290"/>
            <p:cNvSpPr>
              <a:spLocks noChangeShapeType="1"/>
            </p:cNvSpPr>
            <p:nvPr/>
          </p:nvSpPr>
          <p:spPr bwMode="auto">
            <a:xfrm flipH="1">
              <a:off x="1344" y="2684"/>
              <a:ext cx="168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09" name="Line 291"/>
            <p:cNvSpPr>
              <a:spLocks noChangeShapeType="1"/>
            </p:cNvSpPr>
            <p:nvPr/>
          </p:nvSpPr>
          <p:spPr bwMode="auto">
            <a:xfrm>
              <a:off x="1008" y="2880"/>
              <a:ext cx="33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10" name="Text Box 293"/>
            <p:cNvSpPr txBox="1">
              <a:spLocks noChangeArrowheads="1"/>
            </p:cNvSpPr>
            <p:nvPr/>
          </p:nvSpPr>
          <p:spPr bwMode="auto">
            <a:xfrm>
              <a:off x="768" y="2304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7211" name="Text Box 294"/>
            <p:cNvSpPr txBox="1">
              <a:spLocks noChangeArrowheads="1"/>
            </p:cNvSpPr>
            <p:nvPr/>
          </p:nvSpPr>
          <p:spPr bwMode="auto">
            <a:xfrm>
              <a:off x="859" y="2815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7212" name="Text Box 295"/>
            <p:cNvSpPr txBox="1">
              <a:spLocks noChangeArrowheads="1"/>
            </p:cNvSpPr>
            <p:nvPr/>
          </p:nvSpPr>
          <p:spPr bwMode="auto">
            <a:xfrm>
              <a:off x="1200" y="2880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7213" name="Text Box 296"/>
            <p:cNvSpPr txBox="1">
              <a:spLocks noChangeArrowheads="1"/>
            </p:cNvSpPr>
            <p:nvPr/>
          </p:nvSpPr>
          <p:spPr bwMode="auto">
            <a:xfrm>
              <a:off x="1597" y="2823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7214" name="Text Box 297"/>
            <p:cNvSpPr txBox="1">
              <a:spLocks noChangeArrowheads="1"/>
            </p:cNvSpPr>
            <p:nvPr/>
          </p:nvSpPr>
          <p:spPr bwMode="auto">
            <a:xfrm>
              <a:off x="1674" y="2345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7215" name="Text Box 298"/>
            <p:cNvSpPr txBox="1">
              <a:spLocks noChangeArrowheads="1"/>
            </p:cNvSpPr>
            <p:nvPr/>
          </p:nvSpPr>
          <p:spPr bwMode="auto">
            <a:xfrm>
              <a:off x="1321" y="2473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7216" name="Text Box 299"/>
            <p:cNvSpPr txBox="1">
              <a:spLocks noChangeArrowheads="1"/>
            </p:cNvSpPr>
            <p:nvPr/>
          </p:nvSpPr>
          <p:spPr bwMode="auto">
            <a:xfrm>
              <a:off x="992" y="2481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609608" name="Group 328"/>
          <p:cNvGrpSpPr>
            <a:grpSpLocks/>
          </p:cNvGrpSpPr>
          <p:nvPr/>
        </p:nvGrpSpPr>
        <p:grpSpPr bwMode="auto">
          <a:xfrm>
            <a:off x="5257800" y="4899025"/>
            <a:ext cx="1646238" cy="1254125"/>
            <a:chOff x="2412" y="2215"/>
            <a:chExt cx="1037" cy="790"/>
          </a:xfrm>
        </p:grpSpPr>
        <p:sp>
          <p:nvSpPr>
            <p:cNvPr id="7178" name="Text Box 304"/>
            <p:cNvSpPr txBox="1">
              <a:spLocks noChangeArrowheads="1"/>
            </p:cNvSpPr>
            <p:nvPr/>
          </p:nvSpPr>
          <p:spPr bwMode="auto">
            <a:xfrm>
              <a:off x="2736" y="2215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7179" name="Line 306"/>
            <p:cNvSpPr>
              <a:spLocks noChangeShapeType="1"/>
            </p:cNvSpPr>
            <p:nvPr/>
          </p:nvSpPr>
          <p:spPr bwMode="auto">
            <a:xfrm>
              <a:off x="2544" y="2448"/>
              <a:ext cx="336" cy="1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80" name="Line 307"/>
            <p:cNvSpPr>
              <a:spLocks noChangeShapeType="1"/>
            </p:cNvSpPr>
            <p:nvPr/>
          </p:nvSpPr>
          <p:spPr bwMode="auto">
            <a:xfrm flipV="1">
              <a:off x="2880" y="2448"/>
              <a:ext cx="0" cy="37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81" name="Line 308"/>
            <p:cNvSpPr>
              <a:spLocks noChangeShapeType="1"/>
            </p:cNvSpPr>
            <p:nvPr/>
          </p:nvSpPr>
          <p:spPr bwMode="auto">
            <a:xfrm flipV="1">
              <a:off x="2712" y="2448"/>
              <a:ext cx="168" cy="1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82" name="Line 309"/>
            <p:cNvSpPr>
              <a:spLocks noChangeShapeType="1"/>
            </p:cNvSpPr>
            <p:nvPr/>
          </p:nvSpPr>
          <p:spPr bwMode="auto">
            <a:xfrm flipH="1">
              <a:off x="2880" y="2448"/>
              <a:ext cx="33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83" name="Line 310"/>
            <p:cNvSpPr>
              <a:spLocks noChangeShapeType="1"/>
            </p:cNvSpPr>
            <p:nvPr/>
          </p:nvSpPr>
          <p:spPr bwMode="auto">
            <a:xfrm flipH="1">
              <a:off x="2544" y="2448"/>
              <a:ext cx="0" cy="37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84" name="Line 311"/>
            <p:cNvSpPr>
              <a:spLocks noChangeShapeType="1"/>
            </p:cNvSpPr>
            <p:nvPr/>
          </p:nvSpPr>
          <p:spPr bwMode="auto">
            <a:xfrm>
              <a:off x="2880" y="2823"/>
              <a:ext cx="33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85" name="Line 312"/>
            <p:cNvSpPr>
              <a:spLocks noChangeShapeType="1"/>
            </p:cNvSpPr>
            <p:nvPr/>
          </p:nvSpPr>
          <p:spPr bwMode="auto">
            <a:xfrm flipV="1">
              <a:off x="2544" y="2636"/>
              <a:ext cx="168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86" name="Line 313"/>
            <p:cNvSpPr>
              <a:spLocks noChangeShapeType="1"/>
            </p:cNvSpPr>
            <p:nvPr/>
          </p:nvSpPr>
          <p:spPr bwMode="auto">
            <a:xfrm>
              <a:off x="3216" y="2448"/>
              <a:ext cx="0" cy="37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87" name="Line 314"/>
            <p:cNvSpPr>
              <a:spLocks noChangeShapeType="1"/>
            </p:cNvSpPr>
            <p:nvPr/>
          </p:nvSpPr>
          <p:spPr bwMode="auto">
            <a:xfrm flipH="1">
              <a:off x="3048" y="2449"/>
              <a:ext cx="168" cy="1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88" name="Line 315"/>
            <p:cNvSpPr>
              <a:spLocks noChangeShapeType="1"/>
            </p:cNvSpPr>
            <p:nvPr/>
          </p:nvSpPr>
          <p:spPr bwMode="auto">
            <a:xfrm flipH="1">
              <a:off x="2880" y="2636"/>
              <a:ext cx="168" cy="18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89" name="Line 316"/>
            <p:cNvSpPr>
              <a:spLocks noChangeShapeType="1"/>
            </p:cNvSpPr>
            <p:nvPr/>
          </p:nvSpPr>
          <p:spPr bwMode="auto">
            <a:xfrm flipV="1">
              <a:off x="2544" y="2825"/>
              <a:ext cx="336" cy="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90" name="Text Box 317"/>
            <p:cNvSpPr txBox="1">
              <a:spLocks noChangeArrowheads="1"/>
            </p:cNvSpPr>
            <p:nvPr/>
          </p:nvSpPr>
          <p:spPr bwMode="auto">
            <a:xfrm>
              <a:off x="2412" y="2218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7191" name="Text Box 318"/>
            <p:cNvSpPr txBox="1">
              <a:spLocks noChangeArrowheads="1"/>
            </p:cNvSpPr>
            <p:nvPr/>
          </p:nvSpPr>
          <p:spPr bwMode="auto">
            <a:xfrm>
              <a:off x="2421" y="2772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7192" name="Text Box 319"/>
            <p:cNvSpPr txBox="1">
              <a:spLocks noChangeArrowheads="1"/>
            </p:cNvSpPr>
            <p:nvPr/>
          </p:nvSpPr>
          <p:spPr bwMode="auto">
            <a:xfrm>
              <a:off x="2769" y="2761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7193" name="Text Box 320"/>
            <p:cNvSpPr txBox="1">
              <a:spLocks noChangeArrowheads="1"/>
            </p:cNvSpPr>
            <p:nvPr/>
          </p:nvSpPr>
          <p:spPr bwMode="auto">
            <a:xfrm>
              <a:off x="3151" y="2763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7194" name="Text Box 321"/>
            <p:cNvSpPr txBox="1">
              <a:spLocks noChangeArrowheads="1"/>
            </p:cNvSpPr>
            <p:nvPr/>
          </p:nvSpPr>
          <p:spPr bwMode="auto">
            <a:xfrm>
              <a:off x="3132" y="2235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7195" name="Text Box 322"/>
            <p:cNvSpPr txBox="1">
              <a:spLocks noChangeArrowheads="1"/>
            </p:cNvSpPr>
            <p:nvPr/>
          </p:nvSpPr>
          <p:spPr bwMode="auto">
            <a:xfrm>
              <a:off x="2856" y="2410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7196" name="Text Box 323"/>
            <p:cNvSpPr txBox="1">
              <a:spLocks noChangeArrowheads="1"/>
            </p:cNvSpPr>
            <p:nvPr/>
          </p:nvSpPr>
          <p:spPr bwMode="auto">
            <a:xfrm>
              <a:off x="2551" y="2406"/>
              <a:ext cx="26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</p:grp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1970088" y="4899025"/>
            <a:ext cx="495300" cy="387350"/>
          </a:xfrm>
          <a:prstGeom prst="ellipse">
            <a:avLst/>
          </a:prstGeom>
          <a:noFill/>
          <a:ln w="38100" algn="ctr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椭圆 50"/>
          <p:cNvSpPr>
            <a:spLocks noChangeArrowheads="1"/>
          </p:cNvSpPr>
          <p:nvPr/>
        </p:nvSpPr>
        <p:spPr bwMode="auto">
          <a:xfrm>
            <a:off x="1435100" y="5726113"/>
            <a:ext cx="495300" cy="387350"/>
          </a:xfrm>
          <a:prstGeom prst="ellipse">
            <a:avLst/>
          </a:prstGeom>
          <a:noFill/>
          <a:ln w="38100" algn="ctr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椭圆 51"/>
          <p:cNvSpPr>
            <a:spLocks noChangeArrowheads="1"/>
          </p:cNvSpPr>
          <p:nvPr/>
        </p:nvSpPr>
        <p:spPr bwMode="auto">
          <a:xfrm>
            <a:off x="2578100" y="5689600"/>
            <a:ext cx="495300" cy="387350"/>
          </a:xfrm>
          <a:prstGeom prst="ellipse">
            <a:avLst/>
          </a:prstGeom>
          <a:noFill/>
          <a:ln w="38100" algn="ctr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椭圆 52"/>
          <p:cNvSpPr>
            <a:spLocks noChangeArrowheads="1"/>
          </p:cNvSpPr>
          <p:nvPr/>
        </p:nvSpPr>
        <p:spPr bwMode="auto">
          <a:xfrm>
            <a:off x="5180013" y="4940300"/>
            <a:ext cx="495300" cy="387350"/>
          </a:xfrm>
          <a:prstGeom prst="ellipse">
            <a:avLst/>
          </a:prstGeom>
          <a:noFill/>
          <a:ln w="38100" algn="ctr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椭圆 53"/>
          <p:cNvSpPr>
            <a:spLocks noChangeArrowheads="1"/>
          </p:cNvSpPr>
          <p:nvPr/>
        </p:nvSpPr>
        <p:spPr bwMode="auto">
          <a:xfrm>
            <a:off x="6294438" y="4949825"/>
            <a:ext cx="495300" cy="387350"/>
          </a:xfrm>
          <a:prstGeom prst="ellipse">
            <a:avLst/>
          </a:prstGeom>
          <a:noFill/>
          <a:ln w="38100" algn="ctr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椭圆 54"/>
          <p:cNvSpPr>
            <a:spLocks noChangeArrowheads="1"/>
          </p:cNvSpPr>
          <p:nvPr/>
        </p:nvSpPr>
        <p:spPr bwMode="auto">
          <a:xfrm>
            <a:off x="5465763" y="5291138"/>
            <a:ext cx="495300" cy="387350"/>
          </a:xfrm>
          <a:prstGeom prst="ellipse">
            <a:avLst/>
          </a:prstGeom>
          <a:noFill/>
          <a:ln w="38100" algn="ctr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" name="椭圆 55"/>
          <p:cNvSpPr>
            <a:spLocks noChangeArrowheads="1"/>
          </p:cNvSpPr>
          <p:nvPr/>
        </p:nvSpPr>
        <p:spPr bwMode="auto">
          <a:xfrm>
            <a:off x="5753100" y="5732463"/>
            <a:ext cx="495300" cy="387350"/>
          </a:xfrm>
          <a:prstGeom prst="ellipse">
            <a:avLst/>
          </a:prstGeom>
          <a:noFill/>
          <a:ln w="38100" algn="ctr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" name="Text Box 268"/>
          <p:cNvSpPr txBox="1">
            <a:spLocks noChangeArrowheads="1"/>
          </p:cNvSpPr>
          <p:nvPr/>
        </p:nvSpPr>
        <p:spPr bwMode="auto">
          <a:xfrm>
            <a:off x="381000" y="4219575"/>
            <a:ext cx="8382000" cy="461963"/>
          </a:xfrm>
          <a:prstGeom prst="rect">
            <a:avLst/>
          </a:prstGeom>
          <a:solidFill>
            <a:srgbClr val="BEDDF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1</a:t>
            </a:r>
            <a:r>
              <a:rPr lang="en-US" altLang="zh-CN" dirty="0" smtClean="0">
                <a:solidFill>
                  <a:srgbClr val="698CC9"/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独立集和最大独立集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 Box 300"/>
          <p:cNvSpPr txBox="1">
            <a:spLocks noChangeArrowheads="1"/>
          </p:cNvSpPr>
          <p:nvPr/>
        </p:nvSpPr>
        <p:spPr bwMode="auto">
          <a:xfrm>
            <a:off x="1473200" y="6194425"/>
            <a:ext cx="184467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的一个独立集</a:t>
            </a:r>
            <a:endParaRPr lang="zh-CN" altLang="en-US" sz="1600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 Box 325"/>
          <p:cNvSpPr txBox="1">
            <a:spLocks noChangeArrowheads="1"/>
          </p:cNvSpPr>
          <p:nvPr/>
        </p:nvSpPr>
        <p:spPr bwMode="auto">
          <a:xfrm>
            <a:off x="5105400" y="6215063"/>
            <a:ext cx="205740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的一个最大独立集</a:t>
            </a:r>
            <a:endParaRPr lang="zh-CN" altLang="en-US" sz="1600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9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9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479" grpId="0"/>
      <p:bldP spid="609548" grpId="0" animBg="1"/>
      <p:bldP spid="609557" grpId="0"/>
      <p:bldP spid="609558" grpId="0" animBg="1"/>
      <p:bldP spid="2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7562" y="6372726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4D1DA99-265F-4A3F-BBDF-6D2C1F438E4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5268" name="Text Box 4"/>
          <p:cNvSpPr txBox="1">
            <a:spLocks noChangeArrowheads="1"/>
          </p:cNvSpPr>
          <p:nvPr/>
        </p:nvSpPr>
        <p:spPr bwMode="auto">
          <a:xfrm>
            <a:off x="381000" y="968375"/>
            <a:ext cx="8382000" cy="8318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定义</a:t>
            </a:r>
            <a:r>
              <a:rPr lang="en-US" altLang="zh-CN" dirty="0">
                <a:solidFill>
                  <a:srgbClr val="FF6600"/>
                </a:solidFill>
              </a:rPr>
              <a:t>2</a:t>
            </a:r>
            <a:r>
              <a:rPr lang="en-US" altLang="zh-CN" dirty="0" smtClean="0">
                <a:solidFill>
                  <a:srgbClr val="FF6600"/>
                </a:solidFill>
              </a:rPr>
              <a:t> 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的一个顶点子集</a:t>
            </a:r>
            <a:r>
              <a:rPr lang="en-US" altLang="zh-CN" dirty="0" smtClean="0"/>
              <a:t>K</a:t>
            </a:r>
            <a:r>
              <a:rPr lang="zh-CN" altLang="en-US" dirty="0" smtClean="0"/>
              <a:t>称为图</a:t>
            </a:r>
            <a:r>
              <a:rPr lang="en-US" altLang="zh-CN" dirty="0" smtClean="0"/>
              <a:t>G=(</a:t>
            </a:r>
            <a:r>
              <a:rPr lang="en-US" altLang="zh-CN" dirty="0"/>
              <a:t>V, E)</a:t>
            </a:r>
            <a:r>
              <a:rPr lang="zh-CN" altLang="en-US" dirty="0" smtClean="0"/>
              <a:t>的一个</a:t>
            </a:r>
            <a:r>
              <a:rPr lang="zh-CN" altLang="en-US" dirty="0" smtClean="0">
                <a:solidFill>
                  <a:srgbClr val="FFFF00"/>
                </a:solidFill>
              </a:rPr>
              <a:t>点覆盖</a:t>
            </a:r>
            <a:r>
              <a:rPr lang="en-US" altLang="zh-CN" dirty="0"/>
              <a:t>(</a:t>
            </a:r>
            <a:r>
              <a:rPr lang="en-US" altLang="zh-CN" b="0" dirty="0"/>
              <a:t>vertex cover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E</a:t>
            </a:r>
            <a:r>
              <a:rPr lang="zh-CN" altLang="en-US" dirty="0" smtClean="0"/>
              <a:t>中的每条边至少有一个端点在</a:t>
            </a:r>
            <a:r>
              <a:rPr lang="en-US" altLang="zh-CN" dirty="0" smtClean="0"/>
              <a:t>K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 </a:t>
            </a:r>
            <a:endParaRPr lang="zh-CN" altLang="ru-RU" dirty="0" smtClean="0"/>
          </a:p>
        </p:txBody>
      </p:sp>
      <p:sp>
        <p:nvSpPr>
          <p:cNvPr id="1035270" name="Text Box 6"/>
          <p:cNvSpPr txBox="1">
            <a:spLocks noChangeArrowheads="1"/>
          </p:cNvSpPr>
          <p:nvPr/>
        </p:nvSpPr>
        <p:spPr bwMode="auto">
          <a:xfrm>
            <a:off x="381000" y="1852612"/>
            <a:ext cx="83820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的一个包含顶点数最少的点覆盖称为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的最小点覆盖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最小点覆盖包含的顶点数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称为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FF00"/>
                </a:solidFill>
              </a:rPr>
              <a:t>点覆盖数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记为</a:t>
            </a:r>
            <a:r>
              <a:rPr lang="el-GR" altLang="zh-CN" sz="2400" dirty="0" smtClean="0">
                <a:solidFill>
                  <a:srgbClr val="FFFF00"/>
                </a:solidFill>
                <a:latin typeface="+mn-lt"/>
              </a:rPr>
              <a:t>β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(G)</a:t>
            </a:r>
            <a:r>
              <a:rPr lang="en-US" altLang="zh-CN" sz="2400" dirty="0" smtClean="0">
                <a:latin typeface="宋体" panose="02010600030101010101" pitchFamily="2" charset="-122"/>
              </a:rPr>
              <a:t>. </a:t>
            </a:r>
            <a:endParaRPr lang="zh-CN" altLang="el-GR" sz="2400" dirty="0" smtClean="0">
              <a:latin typeface="宋体" panose="02010600030101010101" pitchFamily="2" charset="-122"/>
            </a:endParaRPr>
          </a:p>
        </p:txBody>
      </p:sp>
      <p:grpSp>
        <p:nvGrpSpPr>
          <p:cNvPr id="1035271" name="Group 7"/>
          <p:cNvGrpSpPr>
            <a:grpSpLocks/>
          </p:cNvGrpSpPr>
          <p:nvPr/>
        </p:nvGrpSpPr>
        <p:grpSpPr bwMode="auto">
          <a:xfrm>
            <a:off x="1143000" y="3252958"/>
            <a:ext cx="1871662" cy="1662113"/>
            <a:chOff x="792" y="2256"/>
            <a:chExt cx="1179" cy="1047"/>
          </a:xfrm>
        </p:grpSpPr>
        <p:sp>
          <p:nvSpPr>
            <p:cNvPr id="8220" name="Text Box 8"/>
            <p:cNvSpPr txBox="1">
              <a:spLocks noChangeArrowheads="1"/>
            </p:cNvSpPr>
            <p:nvPr/>
          </p:nvSpPr>
          <p:spPr bwMode="auto">
            <a:xfrm>
              <a:off x="1200" y="2256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8221" name="Line 9"/>
            <p:cNvSpPr>
              <a:spLocks noChangeShapeType="1"/>
            </p:cNvSpPr>
            <p:nvPr/>
          </p:nvSpPr>
          <p:spPr bwMode="auto">
            <a:xfrm>
              <a:off x="1008" y="2496"/>
              <a:ext cx="336" cy="1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2" name="Line 10"/>
            <p:cNvSpPr>
              <a:spLocks noChangeShapeType="1"/>
            </p:cNvSpPr>
            <p:nvPr/>
          </p:nvSpPr>
          <p:spPr bwMode="auto">
            <a:xfrm flipV="1">
              <a:off x="1344" y="2496"/>
              <a:ext cx="0" cy="37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3" name="Line 11"/>
            <p:cNvSpPr>
              <a:spLocks noChangeShapeType="1"/>
            </p:cNvSpPr>
            <p:nvPr/>
          </p:nvSpPr>
          <p:spPr bwMode="auto">
            <a:xfrm flipV="1">
              <a:off x="1176" y="2496"/>
              <a:ext cx="168" cy="1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4" name="Line 12"/>
            <p:cNvSpPr>
              <a:spLocks noChangeShapeType="1"/>
            </p:cNvSpPr>
            <p:nvPr/>
          </p:nvSpPr>
          <p:spPr bwMode="auto">
            <a:xfrm flipH="1">
              <a:off x="1344" y="2496"/>
              <a:ext cx="33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5" name="Line 13"/>
            <p:cNvSpPr>
              <a:spLocks noChangeShapeType="1"/>
            </p:cNvSpPr>
            <p:nvPr/>
          </p:nvSpPr>
          <p:spPr bwMode="auto">
            <a:xfrm flipH="1">
              <a:off x="1008" y="2496"/>
              <a:ext cx="0" cy="37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6" name="Line 14"/>
            <p:cNvSpPr>
              <a:spLocks noChangeShapeType="1"/>
            </p:cNvSpPr>
            <p:nvPr/>
          </p:nvSpPr>
          <p:spPr bwMode="auto">
            <a:xfrm>
              <a:off x="1344" y="2871"/>
              <a:ext cx="33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7" name="Line 15"/>
            <p:cNvSpPr>
              <a:spLocks noChangeShapeType="1"/>
            </p:cNvSpPr>
            <p:nvPr/>
          </p:nvSpPr>
          <p:spPr bwMode="auto">
            <a:xfrm flipV="1">
              <a:off x="1008" y="2684"/>
              <a:ext cx="168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8" name="Line 16"/>
            <p:cNvSpPr>
              <a:spLocks noChangeShapeType="1"/>
            </p:cNvSpPr>
            <p:nvPr/>
          </p:nvSpPr>
          <p:spPr bwMode="auto">
            <a:xfrm>
              <a:off x="1680" y="2496"/>
              <a:ext cx="0" cy="37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9" name="Line 17"/>
            <p:cNvSpPr>
              <a:spLocks noChangeShapeType="1"/>
            </p:cNvSpPr>
            <p:nvPr/>
          </p:nvSpPr>
          <p:spPr bwMode="auto">
            <a:xfrm flipH="1">
              <a:off x="1512" y="2497"/>
              <a:ext cx="168" cy="1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30" name="Line 18"/>
            <p:cNvSpPr>
              <a:spLocks noChangeShapeType="1"/>
            </p:cNvSpPr>
            <p:nvPr/>
          </p:nvSpPr>
          <p:spPr bwMode="auto">
            <a:xfrm flipH="1">
              <a:off x="1344" y="2684"/>
              <a:ext cx="168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31" name="Line 19"/>
            <p:cNvSpPr>
              <a:spLocks noChangeShapeType="1"/>
            </p:cNvSpPr>
            <p:nvPr/>
          </p:nvSpPr>
          <p:spPr bwMode="auto">
            <a:xfrm>
              <a:off x="1008" y="2880"/>
              <a:ext cx="33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32" name="Text Box 20"/>
            <p:cNvSpPr txBox="1">
              <a:spLocks noChangeArrowheads="1"/>
            </p:cNvSpPr>
            <p:nvPr/>
          </p:nvSpPr>
          <p:spPr bwMode="auto">
            <a:xfrm>
              <a:off x="792" y="2281"/>
              <a:ext cx="298" cy="233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8233" name="Text Box 21"/>
            <p:cNvSpPr txBox="1">
              <a:spLocks noChangeArrowheads="1"/>
            </p:cNvSpPr>
            <p:nvPr/>
          </p:nvSpPr>
          <p:spPr bwMode="auto">
            <a:xfrm>
              <a:off x="792" y="2832"/>
              <a:ext cx="274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8234" name="Text Box 22"/>
            <p:cNvSpPr txBox="1">
              <a:spLocks noChangeArrowheads="1"/>
            </p:cNvSpPr>
            <p:nvPr/>
          </p:nvSpPr>
          <p:spPr bwMode="auto">
            <a:xfrm>
              <a:off x="1222" y="2843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8235" name="Text Box 23"/>
            <p:cNvSpPr txBox="1">
              <a:spLocks noChangeArrowheads="1"/>
            </p:cNvSpPr>
            <p:nvPr/>
          </p:nvSpPr>
          <p:spPr bwMode="auto">
            <a:xfrm>
              <a:off x="1673" y="2793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8236" name="Text Box 24"/>
            <p:cNvSpPr txBox="1">
              <a:spLocks noChangeArrowheads="1"/>
            </p:cNvSpPr>
            <p:nvPr/>
          </p:nvSpPr>
          <p:spPr bwMode="auto">
            <a:xfrm>
              <a:off x="1667" y="2283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8237" name="Text Box 25"/>
            <p:cNvSpPr txBox="1">
              <a:spLocks noChangeArrowheads="1"/>
            </p:cNvSpPr>
            <p:nvPr/>
          </p:nvSpPr>
          <p:spPr bwMode="auto">
            <a:xfrm>
              <a:off x="1315" y="2481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8238" name="Text Box 26"/>
            <p:cNvSpPr txBox="1">
              <a:spLocks noChangeArrowheads="1"/>
            </p:cNvSpPr>
            <p:nvPr/>
          </p:nvSpPr>
          <p:spPr bwMode="auto">
            <a:xfrm>
              <a:off x="1008" y="2496"/>
              <a:ext cx="2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4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8239" name="Text Box 27"/>
            <p:cNvSpPr txBox="1">
              <a:spLocks noChangeArrowheads="1"/>
            </p:cNvSpPr>
            <p:nvPr/>
          </p:nvSpPr>
          <p:spPr bwMode="auto">
            <a:xfrm>
              <a:off x="853" y="3070"/>
              <a:ext cx="110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zh-CN" altLang="en-US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的一个点覆盖</a:t>
              </a:r>
              <a:endParaRPr lang="zh-CN" altLang="en-US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35292" name="Group 28"/>
          <p:cNvGrpSpPr>
            <a:grpSpLocks/>
          </p:cNvGrpSpPr>
          <p:nvPr/>
        </p:nvGrpSpPr>
        <p:grpSpPr bwMode="auto">
          <a:xfrm>
            <a:off x="5187950" y="3206919"/>
            <a:ext cx="2209800" cy="1711325"/>
            <a:chOff x="2193" y="2208"/>
            <a:chExt cx="1392" cy="1078"/>
          </a:xfrm>
        </p:grpSpPr>
        <p:sp>
          <p:nvSpPr>
            <p:cNvPr id="8200" name="Text Box 29"/>
            <p:cNvSpPr txBox="1">
              <a:spLocks noChangeArrowheads="1"/>
            </p:cNvSpPr>
            <p:nvPr/>
          </p:nvSpPr>
          <p:spPr bwMode="auto">
            <a:xfrm>
              <a:off x="2736" y="2208"/>
              <a:ext cx="29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8201" name="Line 30"/>
            <p:cNvSpPr>
              <a:spLocks noChangeShapeType="1"/>
            </p:cNvSpPr>
            <p:nvPr/>
          </p:nvSpPr>
          <p:spPr bwMode="auto">
            <a:xfrm>
              <a:off x="2544" y="2448"/>
              <a:ext cx="336" cy="1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02" name="Line 31"/>
            <p:cNvSpPr>
              <a:spLocks noChangeShapeType="1"/>
            </p:cNvSpPr>
            <p:nvPr/>
          </p:nvSpPr>
          <p:spPr bwMode="auto">
            <a:xfrm flipV="1">
              <a:off x="2880" y="2448"/>
              <a:ext cx="0" cy="37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03" name="Line 32"/>
            <p:cNvSpPr>
              <a:spLocks noChangeShapeType="1"/>
            </p:cNvSpPr>
            <p:nvPr/>
          </p:nvSpPr>
          <p:spPr bwMode="auto">
            <a:xfrm flipV="1">
              <a:off x="2712" y="2448"/>
              <a:ext cx="168" cy="1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04" name="Line 33"/>
            <p:cNvSpPr>
              <a:spLocks noChangeShapeType="1"/>
            </p:cNvSpPr>
            <p:nvPr/>
          </p:nvSpPr>
          <p:spPr bwMode="auto">
            <a:xfrm flipH="1">
              <a:off x="2880" y="2448"/>
              <a:ext cx="33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05" name="Line 34"/>
            <p:cNvSpPr>
              <a:spLocks noChangeShapeType="1"/>
            </p:cNvSpPr>
            <p:nvPr/>
          </p:nvSpPr>
          <p:spPr bwMode="auto">
            <a:xfrm flipH="1">
              <a:off x="2544" y="2448"/>
              <a:ext cx="0" cy="37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06" name="Line 35"/>
            <p:cNvSpPr>
              <a:spLocks noChangeShapeType="1"/>
            </p:cNvSpPr>
            <p:nvPr/>
          </p:nvSpPr>
          <p:spPr bwMode="auto">
            <a:xfrm>
              <a:off x="2880" y="2823"/>
              <a:ext cx="33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07" name="Line 36"/>
            <p:cNvSpPr>
              <a:spLocks noChangeShapeType="1"/>
            </p:cNvSpPr>
            <p:nvPr/>
          </p:nvSpPr>
          <p:spPr bwMode="auto">
            <a:xfrm flipV="1">
              <a:off x="2544" y="2636"/>
              <a:ext cx="168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08" name="Line 37"/>
            <p:cNvSpPr>
              <a:spLocks noChangeShapeType="1"/>
            </p:cNvSpPr>
            <p:nvPr/>
          </p:nvSpPr>
          <p:spPr bwMode="auto">
            <a:xfrm>
              <a:off x="3216" y="2448"/>
              <a:ext cx="0" cy="37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09" name="Line 38"/>
            <p:cNvSpPr>
              <a:spLocks noChangeShapeType="1"/>
            </p:cNvSpPr>
            <p:nvPr/>
          </p:nvSpPr>
          <p:spPr bwMode="auto">
            <a:xfrm flipH="1">
              <a:off x="3048" y="2449"/>
              <a:ext cx="168" cy="1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0" name="Line 39"/>
            <p:cNvSpPr>
              <a:spLocks noChangeShapeType="1"/>
            </p:cNvSpPr>
            <p:nvPr/>
          </p:nvSpPr>
          <p:spPr bwMode="auto">
            <a:xfrm flipH="1">
              <a:off x="2880" y="2636"/>
              <a:ext cx="168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1" name="Line 40"/>
            <p:cNvSpPr>
              <a:spLocks noChangeShapeType="1"/>
            </p:cNvSpPr>
            <p:nvPr/>
          </p:nvSpPr>
          <p:spPr bwMode="auto">
            <a:xfrm>
              <a:off x="2544" y="2832"/>
              <a:ext cx="33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2" name="Text Box 41"/>
            <p:cNvSpPr txBox="1">
              <a:spLocks noChangeArrowheads="1"/>
            </p:cNvSpPr>
            <p:nvPr/>
          </p:nvSpPr>
          <p:spPr bwMode="auto">
            <a:xfrm>
              <a:off x="2304" y="2256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8213" name="Text Box 42"/>
            <p:cNvSpPr txBox="1">
              <a:spLocks noChangeArrowheads="1"/>
            </p:cNvSpPr>
            <p:nvPr/>
          </p:nvSpPr>
          <p:spPr bwMode="auto">
            <a:xfrm>
              <a:off x="2304" y="2784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8214" name="Text Box 43"/>
            <p:cNvSpPr txBox="1">
              <a:spLocks noChangeArrowheads="1"/>
            </p:cNvSpPr>
            <p:nvPr/>
          </p:nvSpPr>
          <p:spPr bwMode="auto">
            <a:xfrm>
              <a:off x="2770" y="2792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8215" name="Text Box 44"/>
            <p:cNvSpPr txBox="1">
              <a:spLocks noChangeArrowheads="1"/>
            </p:cNvSpPr>
            <p:nvPr/>
          </p:nvSpPr>
          <p:spPr bwMode="auto">
            <a:xfrm>
              <a:off x="3264" y="2736"/>
              <a:ext cx="29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8216" name="Text Box 45"/>
            <p:cNvSpPr txBox="1">
              <a:spLocks noChangeArrowheads="1"/>
            </p:cNvSpPr>
            <p:nvPr/>
          </p:nvSpPr>
          <p:spPr bwMode="auto">
            <a:xfrm>
              <a:off x="3152" y="2235"/>
              <a:ext cx="28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8217" name="Text Box 46"/>
            <p:cNvSpPr txBox="1">
              <a:spLocks noChangeArrowheads="1"/>
            </p:cNvSpPr>
            <p:nvPr/>
          </p:nvSpPr>
          <p:spPr bwMode="auto">
            <a:xfrm>
              <a:off x="2872" y="2421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8218" name="Text Box 47"/>
            <p:cNvSpPr txBox="1">
              <a:spLocks noChangeArrowheads="1"/>
            </p:cNvSpPr>
            <p:nvPr/>
          </p:nvSpPr>
          <p:spPr bwMode="auto">
            <a:xfrm>
              <a:off x="2538" y="2415"/>
              <a:ext cx="27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8219" name="Text Box 48"/>
            <p:cNvSpPr txBox="1">
              <a:spLocks noChangeArrowheads="1"/>
            </p:cNvSpPr>
            <p:nvPr/>
          </p:nvSpPr>
          <p:spPr bwMode="auto">
            <a:xfrm>
              <a:off x="2193" y="3053"/>
              <a:ext cx="139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zh-CN" altLang="en-US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的一个最小点覆盖</a:t>
              </a:r>
              <a:endParaRPr lang="zh-CN" altLang="en-US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376988" y="2730837"/>
            <a:ext cx="8386011" cy="461962"/>
          </a:xfrm>
          <a:prstGeom prst="rect">
            <a:avLst/>
          </a:prstGeom>
          <a:solidFill>
            <a:srgbClr val="BEDDF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2B51AA"/>
                </a:solidFill>
              </a:rPr>
              <a:t>例</a:t>
            </a:r>
            <a:r>
              <a:rPr lang="en-US" altLang="zh-CN" sz="2400" dirty="0">
                <a:solidFill>
                  <a:srgbClr val="2B51AA"/>
                </a:solidFill>
              </a:rPr>
              <a:t>2</a:t>
            </a:r>
            <a:r>
              <a:rPr lang="en-US" altLang="zh-CN" sz="2400" dirty="0" smtClean="0">
                <a:solidFill>
                  <a:srgbClr val="698CC9"/>
                </a:solidFill>
              </a:rPr>
              <a:t>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点覆盖和最小点覆盖</a:t>
            </a:r>
            <a:endParaRPr lang="zh-CN" altLang="el-GR" sz="24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1120775" y="3329157"/>
            <a:ext cx="547687" cy="409575"/>
          </a:xfrm>
          <a:prstGeom prst="ellipse">
            <a:avLst/>
          </a:prstGeom>
          <a:noFill/>
          <a:ln w="38100" algn="ctr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" name="椭圆 49"/>
          <p:cNvSpPr>
            <a:spLocks noChangeArrowheads="1"/>
          </p:cNvSpPr>
          <p:nvPr/>
        </p:nvSpPr>
        <p:spPr bwMode="auto">
          <a:xfrm>
            <a:off x="1730375" y="3324395"/>
            <a:ext cx="547687" cy="409575"/>
          </a:xfrm>
          <a:prstGeom prst="ellipse">
            <a:avLst/>
          </a:prstGeom>
          <a:noFill/>
          <a:ln w="38100" algn="ctr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椭圆 50"/>
          <p:cNvSpPr>
            <a:spLocks noChangeArrowheads="1"/>
          </p:cNvSpPr>
          <p:nvPr/>
        </p:nvSpPr>
        <p:spPr bwMode="auto">
          <a:xfrm>
            <a:off x="2338387" y="4065757"/>
            <a:ext cx="547688" cy="409575"/>
          </a:xfrm>
          <a:prstGeom prst="ellipse">
            <a:avLst/>
          </a:prstGeom>
          <a:noFill/>
          <a:ln w="38100" algn="ctr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椭圆 51"/>
          <p:cNvSpPr>
            <a:spLocks noChangeArrowheads="1"/>
          </p:cNvSpPr>
          <p:nvPr/>
        </p:nvSpPr>
        <p:spPr bwMode="auto">
          <a:xfrm>
            <a:off x="1136650" y="4103857"/>
            <a:ext cx="547687" cy="409575"/>
          </a:xfrm>
          <a:prstGeom prst="ellipse">
            <a:avLst/>
          </a:prstGeom>
          <a:noFill/>
          <a:ln w="38100" algn="ctr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椭圆 52"/>
          <p:cNvSpPr>
            <a:spLocks noChangeArrowheads="1"/>
          </p:cNvSpPr>
          <p:nvPr/>
        </p:nvSpPr>
        <p:spPr bwMode="auto">
          <a:xfrm>
            <a:off x="1979612" y="3714920"/>
            <a:ext cx="547688" cy="409575"/>
          </a:xfrm>
          <a:prstGeom prst="ellipse">
            <a:avLst/>
          </a:prstGeom>
          <a:noFill/>
          <a:ln w="38100" algn="ctr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椭圆 53"/>
          <p:cNvSpPr>
            <a:spLocks noChangeArrowheads="1"/>
          </p:cNvSpPr>
          <p:nvPr/>
        </p:nvSpPr>
        <p:spPr bwMode="auto">
          <a:xfrm>
            <a:off x="5364162" y="3302169"/>
            <a:ext cx="547688" cy="409575"/>
          </a:xfrm>
          <a:prstGeom prst="ellipse">
            <a:avLst/>
          </a:prstGeom>
          <a:noFill/>
          <a:ln w="38100" algn="ctr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椭圆 54"/>
          <p:cNvSpPr>
            <a:spLocks noChangeArrowheads="1"/>
          </p:cNvSpPr>
          <p:nvPr/>
        </p:nvSpPr>
        <p:spPr bwMode="auto">
          <a:xfrm>
            <a:off x="5743575" y="3613319"/>
            <a:ext cx="549275" cy="409575"/>
          </a:xfrm>
          <a:prstGeom prst="ellipse">
            <a:avLst/>
          </a:prstGeom>
          <a:noFill/>
          <a:ln w="38100" algn="ctr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" name="椭圆 55"/>
          <p:cNvSpPr>
            <a:spLocks noChangeArrowheads="1"/>
          </p:cNvSpPr>
          <p:nvPr/>
        </p:nvSpPr>
        <p:spPr bwMode="auto">
          <a:xfrm>
            <a:off x="6619875" y="3298994"/>
            <a:ext cx="547687" cy="409575"/>
          </a:xfrm>
          <a:prstGeom prst="ellipse">
            <a:avLst/>
          </a:prstGeom>
          <a:noFill/>
          <a:ln w="38100" algn="ctr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" name="椭圆 56"/>
          <p:cNvSpPr>
            <a:spLocks noChangeArrowheads="1"/>
          </p:cNvSpPr>
          <p:nvPr/>
        </p:nvSpPr>
        <p:spPr bwMode="auto">
          <a:xfrm>
            <a:off x="6056312" y="4092744"/>
            <a:ext cx="547688" cy="409575"/>
          </a:xfrm>
          <a:prstGeom prst="ellipse">
            <a:avLst/>
          </a:prstGeom>
          <a:noFill/>
          <a:ln w="38100" algn="ctr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376990" y="4900782"/>
            <a:ext cx="689609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Tibor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Gallai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(1912.7.15-92.1.2), 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匈牙利科学院院士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主要研究领域为组合数学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特别是图论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他是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Erdős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教授终生的好友和合作者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他是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Kőnig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的学生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Lovász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的导师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他首次证明了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van der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Waerden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猜想以及偏序集上的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Dilworth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定理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88" y="4956345"/>
            <a:ext cx="14859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5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5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5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5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268" grpId="0" animBg="1"/>
      <p:bldP spid="1035270" grpId="0" animBg="1"/>
      <p:bldP spid="48" grpId="0" animBg="1"/>
      <p:bldP spid="2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37698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9EF07D5-4AF3-4759-830E-1D43329FC906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5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6290" name="Text Box 2"/>
          <p:cNvSpPr txBox="1">
            <a:spLocks noChangeArrowheads="1"/>
          </p:cNvSpPr>
          <p:nvPr/>
        </p:nvSpPr>
        <p:spPr bwMode="auto">
          <a:xfrm>
            <a:off x="349250" y="1522413"/>
            <a:ext cx="8185150" cy="4619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1</a:t>
            </a:r>
            <a:r>
              <a:rPr lang="en-US" altLang="zh-CN" dirty="0" smtClean="0">
                <a:solidFill>
                  <a:srgbClr val="FF66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Gallai,1959</a:t>
            </a:r>
            <a:r>
              <a:rPr lang="en-US" altLang="zh-CN" dirty="0" smtClean="0"/>
              <a:t>) </a:t>
            </a:r>
            <a:r>
              <a:rPr lang="zh-CN" altLang="en-US" dirty="0" smtClean="0"/>
              <a:t>对任意不含孤立点的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阶图</a:t>
            </a:r>
            <a:r>
              <a:rPr lang="en-US" altLang="zh-CN" dirty="0" smtClean="0"/>
              <a:t>G,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: </a:t>
            </a:r>
            <a:endParaRPr lang="zh-CN" altLang="en-US" dirty="0" smtClean="0"/>
          </a:p>
        </p:txBody>
      </p:sp>
      <p:sp>
        <p:nvSpPr>
          <p:cNvPr id="1036335" name="Text Box 47"/>
          <p:cNvSpPr txBox="1">
            <a:spLocks noChangeArrowheads="1"/>
          </p:cNvSpPr>
          <p:nvPr/>
        </p:nvSpPr>
        <p:spPr bwMode="auto">
          <a:xfrm>
            <a:off x="349250" y="969963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2B51AA"/>
                </a:solidFill>
              </a:rPr>
              <a:t>2</a:t>
            </a:r>
            <a:r>
              <a:rPr lang="zh-CN" altLang="en-US" sz="2800" dirty="0">
                <a:solidFill>
                  <a:srgbClr val="2B51AA"/>
                </a:solidFill>
              </a:rPr>
              <a:t>   </a:t>
            </a:r>
            <a:r>
              <a:rPr lang="en-US" altLang="zh-CN" sz="2800" dirty="0" err="1" smtClean="0">
                <a:solidFill>
                  <a:srgbClr val="2B51AA"/>
                </a:solidFill>
              </a:rPr>
              <a:t>Gallai</a:t>
            </a:r>
            <a:r>
              <a:rPr lang="zh-CN" altLang="en-US" sz="2800" dirty="0">
                <a:solidFill>
                  <a:srgbClr val="2B51AA"/>
                </a:solidFill>
              </a:rPr>
              <a:t>恒等式</a:t>
            </a:r>
          </a:p>
        </p:txBody>
      </p:sp>
      <p:sp>
        <p:nvSpPr>
          <p:cNvPr id="1036336" name="Rectangle 48"/>
          <p:cNvSpPr>
            <a:spLocks noChangeArrowheads="1"/>
          </p:cNvSpPr>
          <p:nvPr/>
        </p:nvSpPr>
        <p:spPr bwMode="auto">
          <a:xfrm>
            <a:off x="3206750" y="2020888"/>
            <a:ext cx="2057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α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(G)+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(G)=n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6337" name="Text Box 49"/>
          <p:cNvSpPr txBox="1">
            <a:spLocks noChangeArrowheads="1"/>
          </p:cNvSpPr>
          <p:nvPr/>
        </p:nvSpPr>
        <p:spPr bwMode="auto">
          <a:xfrm>
            <a:off x="349250" y="2495550"/>
            <a:ext cx="81851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的最大点独立集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中每条边的端点最多一个在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中每条边的端点至少有一个在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V−S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V−S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构成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的一个点覆盖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于是有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6338" name="Rectangle 50"/>
          <p:cNvSpPr>
            <a:spLocks noChangeArrowheads="1"/>
          </p:cNvSpPr>
          <p:nvPr/>
        </p:nvSpPr>
        <p:spPr bwMode="auto">
          <a:xfrm>
            <a:off x="2852738" y="3687763"/>
            <a:ext cx="28956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(G)≤|V−S|=n−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α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</a:t>
            </a:r>
          </a:p>
        </p:txBody>
      </p:sp>
      <p:sp>
        <p:nvSpPr>
          <p:cNvPr id="1036339" name="Text Box 51"/>
          <p:cNvSpPr txBox="1">
            <a:spLocks noChangeArrowheads="1"/>
          </p:cNvSpPr>
          <p:nvPr/>
        </p:nvSpPr>
        <p:spPr bwMode="auto">
          <a:xfrm>
            <a:off x="349250" y="4133850"/>
            <a:ext cx="81851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另一方面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的最小点覆盖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中每条边的端点至少有一个在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中每条边的端点至多有一个在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V−K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V−K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构成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的一个点独立集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于是有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81300" y="5334000"/>
            <a:ext cx="31242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α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 ≥ |V−K|=n−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49250" y="57912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由上面两个不等式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352800" y="6213475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α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(G)+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(G)=n                                      □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6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6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0" grpId="0" animBg="1"/>
      <p:bldP spid="1036335" grpId="0"/>
      <p:bldP spid="1036336" grpId="0" animBg="1"/>
      <p:bldP spid="1036337" grpId="0"/>
      <p:bldP spid="1036338" grpId="0" animBg="1"/>
      <p:bldP spid="1036339" grpId="0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81850" y="630872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E1B0CFF-7932-42A9-BDC7-E3194F11E4E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6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7321" name="Text Box 9"/>
          <p:cNvSpPr txBox="1">
            <a:spLocks noChangeArrowheads="1"/>
          </p:cNvSpPr>
          <p:nvPr/>
        </p:nvSpPr>
        <p:spPr bwMode="auto">
          <a:xfrm>
            <a:off x="304800" y="74930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边独立集与边覆盖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7322" name="Text Box 10"/>
          <p:cNvSpPr txBox="1">
            <a:spLocks noChangeArrowheads="1"/>
          </p:cNvSpPr>
          <p:nvPr/>
        </p:nvSpPr>
        <p:spPr bwMode="auto">
          <a:xfrm>
            <a:off x="304800" y="1241425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概念</a:t>
            </a:r>
          </a:p>
        </p:txBody>
      </p:sp>
      <p:sp>
        <p:nvSpPr>
          <p:cNvPr id="1037323" name="Text Box 11"/>
          <p:cNvSpPr txBox="1">
            <a:spLocks noChangeArrowheads="1"/>
          </p:cNvSpPr>
          <p:nvPr/>
        </p:nvSpPr>
        <p:spPr bwMode="auto">
          <a:xfrm>
            <a:off x="309563" y="1727200"/>
            <a:ext cx="8453437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定义</a:t>
            </a:r>
            <a:r>
              <a:rPr lang="en-US" altLang="zh-CN" dirty="0">
                <a:solidFill>
                  <a:srgbClr val="FF6600"/>
                </a:solidFill>
              </a:rPr>
              <a:t>3 </a:t>
            </a:r>
            <a:r>
              <a:rPr lang="zh-CN" altLang="en-US" dirty="0" smtClean="0"/>
              <a:t>若图</a:t>
            </a:r>
            <a:r>
              <a:rPr lang="en-US" altLang="zh-CN" dirty="0" smtClean="0"/>
              <a:t>G</a:t>
            </a:r>
            <a:r>
              <a:rPr lang="en-US" altLang="zh-CN" dirty="0"/>
              <a:t>=(V, E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的一个边子集</a:t>
            </a:r>
            <a:r>
              <a:rPr lang="en-US" altLang="zh-CN" dirty="0" smtClean="0"/>
              <a:t>M</a:t>
            </a:r>
            <a:r>
              <a:rPr lang="zh-CN" altLang="en-US" dirty="0" smtClean="0"/>
              <a:t>中的边</a:t>
            </a:r>
            <a:r>
              <a:rPr lang="zh-CN" altLang="en-US" dirty="0"/>
              <a:t>互不</a:t>
            </a:r>
            <a:r>
              <a:rPr lang="zh-CN" altLang="en-US" dirty="0" smtClean="0"/>
              <a:t>邻接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则称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是一个</a:t>
            </a:r>
            <a:r>
              <a:rPr lang="zh-CN" altLang="en-US" dirty="0" smtClean="0">
                <a:solidFill>
                  <a:srgbClr val="FFFF00"/>
                </a:solidFill>
              </a:rPr>
              <a:t>边独立集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或匹配</a:t>
            </a:r>
            <a:r>
              <a:rPr lang="en-US" altLang="zh-CN" dirty="0" smtClean="0"/>
              <a:t>). </a:t>
            </a:r>
            <a:r>
              <a:rPr lang="zh-CN" altLang="en-US" dirty="0" smtClean="0"/>
              <a:t>包含</a:t>
            </a:r>
            <a:r>
              <a:rPr lang="zh-CN" altLang="en-US" dirty="0"/>
              <a:t>边数最多的边独立集称为</a:t>
            </a:r>
            <a:r>
              <a:rPr lang="en-US" altLang="zh-CN" dirty="0"/>
              <a:t>G</a:t>
            </a:r>
            <a:r>
              <a:rPr lang="zh-CN" altLang="en-US" dirty="0"/>
              <a:t>的最大边</a:t>
            </a:r>
            <a:r>
              <a:rPr lang="zh-CN" altLang="en-US" dirty="0" smtClean="0"/>
              <a:t>独立集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其包含</a:t>
            </a:r>
            <a:r>
              <a:rPr lang="zh-CN" altLang="en-US" dirty="0"/>
              <a:t>的边数</a:t>
            </a:r>
            <a:r>
              <a:rPr lang="en-US" altLang="zh-CN" dirty="0"/>
              <a:t>, </a:t>
            </a:r>
            <a:r>
              <a:rPr lang="zh-CN" altLang="en-US" dirty="0"/>
              <a:t>称为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边独立数</a:t>
            </a:r>
            <a:r>
              <a:rPr lang="en-US" altLang="zh-CN" dirty="0" smtClean="0"/>
              <a:t>,</a:t>
            </a:r>
            <a:r>
              <a:rPr lang="zh-CN" altLang="en-US" dirty="0"/>
              <a:t>记</a:t>
            </a:r>
            <a:r>
              <a:rPr lang="zh-CN" altLang="en-US" dirty="0" smtClean="0"/>
              <a:t>为            </a:t>
            </a:r>
            <a:r>
              <a:rPr lang="en-US" altLang="zh-CN" dirty="0" smtClean="0"/>
              <a:t>.</a:t>
            </a:r>
            <a:endParaRPr lang="zh-CN" altLang="ru-RU" dirty="0" smtClean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04800" y="4351338"/>
            <a:ext cx="8458200" cy="8302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</a:rPr>
              <a:t>注</a:t>
            </a:r>
            <a:r>
              <a:rPr lang="en-US" altLang="zh-CN" dirty="0">
                <a:solidFill>
                  <a:srgbClr val="FFFF00"/>
                </a:solidFill>
              </a:rPr>
              <a:t>: </a:t>
            </a:r>
            <a:r>
              <a:rPr lang="zh-CN" altLang="en-US" dirty="0"/>
              <a:t>简单图的一个边独立集实际上就是图的一个匹配</a:t>
            </a:r>
            <a:r>
              <a:rPr lang="en-US" altLang="zh-CN" dirty="0"/>
              <a:t>, </a:t>
            </a:r>
            <a:r>
              <a:rPr lang="zh-CN" altLang="en-US" dirty="0"/>
              <a:t>一个最大边独立集就是其一个最大匹配</a:t>
            </a:r>
            <a:r>
              <a:rPr lang="en-US" altLang="zh-CN" dirty="0"/>
              <a:t>. </a:t>
            </a:r>
            <a:endParaRPr lang="zh-CN" altLang="ru-RU" dirty="0"/>
          </a:p>
        </p:txBody>
      </p: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1751013" y="3041650"/>
            <a:ext cx="2006600" cy="1195388"/>
            <a:chOff x="821" y="432"/>
            <a:chExt cx="1264" cy="753"/>
          </a:xfrm>
        </p:grpSpPr>
        <p:grpSp>
          <p:nvGrpSpPr>
            <p:cNvPr id="9239" name="Group 49"/>
            <p:cNvGrpSpPr>
              <a:grpSpLocks/>
            </p:cNvGrpSpPr>
            <p:nvPr/>
          </p:nvGrpSpPr>
          <p:grpSpPr bwMode="auto">
            <a:xfrm>
              <a:off x="1056" y="432"/>
              <a:ext cx="704" cy="410"/>
              <a:chOff x="2463" y="336"/>
              <a:chExt cx="704" cy="410"/>
            </a:xfrm>
          </p:grpSpPr>
          <p:sp>
            <p:nvSpPr>
              <p:cNvPr id="10267" name="Line 50"/>
              <p:cNvSpPr>
                <a:spLocks noChangeShapeType="1"/>
              </p:cNvSpPr>
              <p:nvPr/>
            </p:nvSpPr>
            <p:spPr bwMode="auto">
              <a:xfrm flipV="1">
                <a:off x="2463" y="336"/>
                <a:ext cx="0" cy="41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8" name="Line 53"/>
              <p:cNvSpPr>
                <a:spLocks noChangeShapeType="1"/>
              </p:cNvSpPr>
              <p:nvPr/>
            </p:nvSpPr>
            <p:spPr bwMode="auto">
              <a:xfrm flipH="1" flipV="1">
                <a:off x="2790" y="336"/>
                <a:ext cx="139" cy="41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9" name="Line 54"/>
              <p:cNvSpPr>
                <a:spLocks noChangeShapeType="1"/>
              </p:cNvSpPr>
              <p:nvPr/>
            </p:nvSpPr>
            <p:spPr bwMode="auto">
              <a:xfrm>
                <a:off x="2463" y="336"/>
                <a:ext cx="332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0" name="Line 55"/>
              <p:cNvSpPr>
                <a:spLocks noChangeShapeType="1"/>
              </p:cNvSpPr>
              <p:nvPr/>
            </p:nvSpPr>
            <p:spPr bwMode="auto">
              <a:xfrm>
                <a:off x="2463" y="746"/>
                <a:ext cx="187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1" name="Line 56"/>
              <p:cNvSpPr>
                <a:spLocks noChangeShapeType="1"/>
              </p:cNvSpPr>
              <p:nvPr/>
            </p:nvSpPr>
            <p:spPr bwMode="auto">
              <a:xfrm>
                <a:off x="2929" y="746"/>
                <a:ext cx="234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2" name="Line 57"/>
              <p:cNvSpPr>
                <a:spLocks noChangeShapeType="1"/>
              </p:cNvSpPr>
              <p:nvPr/>
            </p:nvSpPr>
            <p:spPr bwMode="auto">
              <a:xfrm>
                <a:off x="2650" y="746"/>
                <a:ext cx="279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3" name="Line 58"/>
              <p:cNvSpPr>
                <a:spLocks noChangeShapeType="1"/>
              </p:cNvSpPr>
              <p:nvPr/>
            </p:nvSpPr>
            <p:spPr bwMode="auto">
              <a:xfrm flipV="1">
                <a:off x="2792" y="345"/>
                <a:ext cx="375" cy="1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4" name="Line 52"/>
              <p:cNvSpPr>
                <a:spLocks noChangeShapeType="1"/>
              </p:cNvSpPr>
              <p:nvPr/>
            </p:nvSpPr>
            <p:spPr bwMode="auto">
              <a:xfrm flipV="1">
                <a:off x="2650" y="336"/>
                <a:ext cx="140" cy="41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5" name="Line 51"/>
              <p:cNvSpPr>
                <a:spLocks noChangeShapeType="1"/>
              </p:cNvSpPr>
              <p:nvPr/>
            </p:nvSpPr>
            <p:spPr bwMode="auto">
              <a:xfrm flipV="1">
                <a:off x="3163" y="336"/>
                <a:ext cx="0" cy="41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0266" name="Text Box 59"/>
            <p:cNvSpPr txBox="1">
              <a:spLocks noChangeArrowheads="1"/>
            </p:cNvSpPr>
            <p:nvPr/>
          </p:nvSpPr>
          <p:spPr bwMode="auto">
            <a:xfrm>
              <a:off x="821" y="952"/>
              <a:ext cx="1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zh-CN" altLang="en-US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的一个边独立集</a:t>
              </a:r>
            </a:p>
          </p:txBody>
        </p:sp>
      </p:grpSp>
      <p:grpSp>
        <p:nvGrpSpPr>
          <p:cNvPr id="23" name="Group 62"/>
          <p:cNvGrpSpPr>
            <a:grpSpLocks/>
          </p:cNvGrpSpPr>
          <p:nvPr/>
        </p:nvGrpSpPr>
        <p:grpSpPr bwMode="auto">
          <a:xfrm>
            <a:off x="4781550" y="3070225"/>
            <a:ext cx="2438400" cy="1168400"/>
            <a:chOff x="2128" y="431"/>
            <a:chExt cx="1536" cy="736"/>
          </a:xfrm>
        </p:grpSpPr>
        <p:grpSp>
          <p:nvGrpSpPr>
            <p:cNvPr id="9228" name="Group 29"/>
            <p:cNvGrpSpPr>
              <a:grpSpLocks/>
            </p:cNvGrpSpPr>
            <p:nvPr/>
          </p:nvGrpSpPr>
          <p:grpSpPr bwMode="auto">
            <a:xfrm>
              <a:off x="2496" y="431"/>
              <a:ext cx="700" cy="411"/>
              <a:chOff x="2463" y="335"/>
              <a:chExt cx="700" cy="411"/>
            </a:xfrm>
          </p:grpSpPr>
          <p:sp>
            <p:nvSpPr>
              <p:cNvPr id="10256" name="Line 21"/>
              <p:cNvSpPr>
                <a:spLocks noChangeShapeType="1"/>
              </p:cNvSpPr>
              <p:nvPr/>
            </p:nvSpPr>
            <p:spPr bwMode="auto">
              <a:xfrm flipH="1" flipV="1">
                <a:off x="2790" y="336"/>
                <a:ext cx="139" cy="41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57" name="Line 22"/>
              <p:cNvSpPr>
                <a:spLocks noChangeShapeType="1"/>
              </p:cNvSpPr>
              <p:nvPr/>
            </p:nvSpPr>
            <p:spPr bwMode="auto">
              <a:xfrm>
                <a:off x="2463" y="336"/>
                <a:ext cx="332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58" name="Line 23"/>
              <p:cNvSpPr>
                <a:spLocks noChangeShapeType="1"/>
              </p:cNvSpPr>
              <p:nvPr/>
            </p:nvSpPr>
            <p:spPr bwMode="auto">
              <a:xfrm>
                <a:off x="2463" y="746"/>
                <a:ext cx="187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59" name="Line 24"/>
              <p:cNvSpPr>
                <a:spLocks noChangeShapeType="1"/>
              </p:cNvSpPr>
              <p:nvPr/>
            </p:nvSpPr>
            <p:spPr bwMode="auto">
              <a:xfrm>
                <a:off x="2929" y="746"/>
                <a:ext cx="234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0" name="Line 25"/>
              <p:cNvSpPr>
                <a:spLocks noChangeShapeType="1"/>
              </p:cNvSpPr>
              <p:nvPr/>
            </p:nvSpPr>
            <p:spPr bwMode="auto">
              <a:xfrm>
                <a:off x="2650" y="746"/>
                <a:ext cx="279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1" name="Line 27"/>
              <p:cNvSpPr>
                <a:spLocks noChangeShapeType="1"/>
              </p:cNvSpPr>
              <p:nvPr/>
            </p:nvSpPr>
            <p:spPr bwMode="auto">
              <a:xfrm flipV="1">
                <a:off x="2795" y="335"/>
                <a:ext cx="36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2" name="Line 18"/>
              <p:cNvSpPr>
                <a:spLocks noChangeShapeType="1"/>
              </p:cNvSpPr>
              <p:nvPr/>
            </p:nvSpPr>
            <p:spPr bwMode="auto">
              <a:xfrm flipV="1">
                <a:off x="2463" y="336"/>
                <a:ext cx="0" cy="41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3" name="Line 20"/>
              <p:cNvSpPr>
                <a:spLocks noChangeShapeType="1"/>
              </p:cNvSpPr>
              <p:nvPr/>
            </p:nvSpPr>
            <p:spPr bwMode="auto">
              <a:xfrm flipV="1">
                <a:off x="2650" y="335"/>
                <a:ext cx="145" cy="4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4" name="Line 19"/>
              <p:cNvSpPr>
                <a:spLocks noChangeShapeType="1"/>
              </p:cNvSpPr>
              <p:nvPr/>
            </p:nvSpPr>
            <p:spPr bwMode="auto">
              <a:xfrm flipH="1" flipV="1">
                <a:off x="3163" y="335"/>
                <a:ext cx="0" cy="4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0255" name="Text Box 60"/>
            <p:cNvSpPr txBox="1">
              <a:spLocks noChangeArrowheads="1"/>
            </p:cNvSpPr>
            <p:nvPr/>
          </p:nvSpPr>
          <p:spPr bwMode="auto">
            <a:xfrm>
              <a:off x="2128" y="934"/>
              <a:ext cx="1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zh-CN" altLang="en-US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的一个最大边独立集</a:t>
              </a:r>
            </a:p>
          </p:txBody>
        </p:sp>
      </p:grpSp>
      <p:sp>
        <p:nvSpPr>
          <p:cNvPr id="35" name="Text Box 66"/>
          <p:cNvSpPr txBox="1">
            <a:spLocks noChangeArrowheads="1"/>
          </p:cNvSpPr>
          <p:nvPr/>
        </p:nvSpPr>
        <p:spPr bwMode="auto">
          <a:xfrm>
            <a:off x="304800" y="5211763"/>
            <a:ext cx="8458200" cy="1570037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定义</a:t>
            </a:r>
            <a:r>
              <a:rPr lang="en-US" altLang="zh-CN" dirty="0">
                <a:solidFill>
                  <a:srgbClr val="FF6600"/>
                </a:solidFill>
              </a:rPr>
              <a:t>4 </a:t>
            </a:r>
            <a:r>
              <a:rPr lang="zh-CN" altLang="en-US" dirty="0" smtClean="0"/>
              <a:t>图</a:t>
            </a:r>
            <a:r>
              <a:rPr lang="en-US" altLang="zh-CN" dirty="0"/>
              <a:t>G=(V, E)</a:t>
            </a:r>
            <a:r>
              <a:rPr lang="zh-CN" altLang="en-US" dirty="0" smtClean="0"/>
              <a:t>的一个边子集 </a:t>
            </a:r>
            <a:r>
              <a:rPr lang="en-US" altLang="zh-CN" dirty="0" smtClean="0"/>
              <a:t>L 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的一个</a:t>
            </a:r>
            <a:r>
              <a:rPr lang="zh-CN" altLang="en-US" dirty="0" smtClean="0">
                <a:solidFill>
                  <a:srgbClr val="FFFF00"/>
                </a:solidFill>
              </a:rPr>
              <a:t>边覆盖</a:t>
            </a:r>
            <a:r>
              <a:rPr lang="en-US" altLang="zh-CN" dirty="0"/>
              <a:t>(</a:t>
            </a:r>
            <a:r>
              <a:rPr lang="en-US" altLang="zh-CN" b="0" dirty="0"/>
              <a:t>edge cover</a:t>
            </a:r>
            <a:r>
              <a:rPr lang="en-US" altLang="zh-CN" dirty="0"/>
              <a:t>)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中的每个顶点均是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中某条边的端点</a:t>
            </a:r>
            <a:r>
              <a:rPr lang="en-US" altLang="zh-CN" dirty="0" smtClean="0"/>
              <a:t>. </a:t>
            </a:r>
            <a:r>
              <a:rPr lang="zh-CN" altLang="en-US" dirty="0" smtClean="0"/>
              <a:t>包含</a:t>
            </a:r>
            <a:r>
              <a:rPr lang="zh-CN" altLang="en-US" dirty="0"/>
              <a:t>边数最少的边覆盖称为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FF00"/>
                </a:solidFill>
              </a:rPr>
              <a:t>最小</a:t>
            </a:r>
            <a:r>
              <a:rPr lang="zh-CN" altLang="en-US" dirty="0" smtClean="0">
                <a:solidFill>
                  <a:srgbClr val="FFFF00"/>
                </a:solidFill>
              </a:rPr>
              <a:t>边覆盖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minimum</a:t>
            </a:r>
            <a:r>
              <a:rPr lang="en-US" altLang="zh-CN" dirty="0" smtClean="0"/>
              <a:t> </a:t>
            </a:r>
            <a:r>
              <a:rPr lang="en-US" altLang="zh-CN" b="0" dirty="0" smtClean="0"/>
              <a:t>edge </a:t>
            </a:r>
            <a:r>
              <a:rPr lang="en-US" altLang="zh-CN" b="0" dirty="0"/>
              <a:t>cover</a:t>
            </a:r>
            <a:r>
              <a:rPr lang="en-US" altLang="zh-CN" dirty="0"/>
              <a:t>)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</a:t>
            </a:r>
            <a:r>
              <a:rPr lang="zh-CN" altLang="en-US" dirty="0"/>
              <a:t>包含的边数</a:t>
            </a:r>
            <a:r>
              <a:rPr lang="en-US" altLang="zh-CN" dirty="0"/>
              <a:t>, </a:t>
            </a:r>
            <a:r>
              <a:rPr lang="zh-CN" altLang="en-US" dirty="0"/>
              <a:t>称为</a:t>
            </a:r>
            <a:r>
              <a:rPr lang="en-US" altLang="zh-CN" dirty="0"/>
              <a:t>G</a:t>
            </a:r>
            <a:r>
              <a:rPr lang="zh-CN" altLang="en-US" dirty="0" smtClean="0"/>
              <a:t>的边覆盖数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记为            </a:t>
            </a:r>
            <a:r>
              <a:rPr lang="en-US" altLang="zh-CN" dirty="0" smtClean="0"/>
              <a:t>.</a:t>
            </a:r>
            <a:endParaRPr lang="zh-CN" altLang="ru-RU" dirty="0" smtClean="0"/>
          </a:p>
        </p:txBody>
      </p:sp>
      <p:graphicFrame>
        <p:nvGraphicFramePr>
          <p:cNvPr id="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761717"/>
              </p:ext>
            </p:extLst>
          </p:nvPr>
        </p:nvGraphicFramePr>
        <p:xfrm>
          <a:off x="4713288" y="6351588"/>
          <a:ext cx="8001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3" imgW="406048" imgH="203024" progId="Equation.DSMT4">
                  <p:embed/>
                </p:oleObj>
              </mc:Choice>
              <mc:Fallback>
                <p:oleObj name="Equation" r:id="rId3" imgW="406048" imgH="2030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6351588"/>
                        <a:ext cx="800100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357713"/>
              </p:ext>
            </p:extLst>
          </p:nvPr>
        </p:nvGraphicFramePr>
        <p:xfrm>
          <a:off x="6934200" y="2514600"/>
          <a:ext cx="8001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5" imgW="406048" imgH="203024" progId="Equation.DSMT4">
                  <p:embed/>
                </p:oleObj>
              </mc:Choice>
              <mc:Fallback>
                <p:oleObj name="Equation" r:id="rId5" imgW="406048" imgH="2030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14600"/>
                        <a:ext cx="800100" cy="3730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321" grpId="0"/>
      <p:bldP spid="1037322" grpId="0"/>
      <p:bldP spid="1037323" grpId="0" animBg="1"/>
      <p:bldP spid="10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09589" y="64008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545DB02-E196-41E7-8BCD-189756C0E0E7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40387" name="Group 3"/>
          <p:cNvGrpSpPr>
            <a:grpSpLocks/>
          </p:cNvGrpSpPr>
          <p:nvPr/>
        </p:nvGrpSpPr>
        <p:grpSpPr bwMode="auto">
          <a:xfrm>
            <a:off x="1468438" y="1098550"/>
            <a:ext cx="1844675" cy="1106487"/>
            <a:chOff x="853" y="432"/>
            <a:chExt cx="1162" cy="697"/>
          </a:xfrm>
        </p:grpSpPr>
        <p:grpSp>
          <p:nvGrpSpPr>
            <p:cNvPr id="10264" name="Group 4"/>
            <p:cNvGrpSpPr>
              <a:grpSpLocks/>
            </p:cNvGrpSpPr>
            <p:nvPr/>
          </p:nvGrpSpPr>
          <p:grpSpPr bwMode="auto">
            <a:xfrm>
              <a:off x="1056" y="432"/>
              <a:ext cx="704" cy="410"/>
              <a:chOff x="2463" y="336"/>
              <a:chExt cx="704" cy="410"/>
            </a:xfrm>
          </p:grpSpPr>
          <p:sp>
            <p:nvSpPr>
              <p:cNvPr id="11290" name="Line 9"/>
              <p:cNvSpPr>
                <a:spLocks noChangeShapeType="1"/>
              </p:cNvSpPr>
              <p:nvPr/>
            </p:nvSpPr>
            <p:spPr bwMode="auto">
              <a:xfrm>
                <a:off x="2463" y="336"/>
                <a:ext cx="332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1" name="Line 10"/>
              <p:cNvSpPr>
                <a:spLocks noChangeShapeType="1"/>
              </p:cNvSpPr>
              <p:nvPr/>
            </p:nvSpPr>
            <p:spPr bwMode="auto">
              <a:xfrm>
                <a:off x="2463" y="746"/>
                <a:ext cx="187" cy="0"/>
              </a:xfrm>
              <a:prstGeom prst="line">
                <a:avLst/>
              </a:prstGeom>
              <a:noFill/>
              <a:ln w="28575">
                <a:solidFill>
                  <a:srgbClr val="FF0033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2" name="Line 11"/>
              <p:cNvSpPr>
                <a:spLocks noChangeShapeType="1"/>
              </p:cNvSpPr>
              <p:nvPr/>
            </p:nvSpPr>
            <p:spPr bwMode="auto">
              <a:xfrm>
                <a:off x="2929" y="746"/>
                <a:ext cx="234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3" name="Line 12"/>
              <p:cNvSpPr>
                <a:spLocks noChangeShapeType="1"/>
              </p:cNvSpPr>
              <p:nvPr/>
            </p:nvSpPr>
            <p:spPr bwMode="auto">
              <a:xfrm>
                <a:off x="2650" y="746"/>
                <a:ext cx="279" cy="0"/>
              </a:xfrm>
              <a:prstGeom prst="line">
                <a:avLst/>
              </a:prstGeom>
              <a:noFill/>
              <a:ln w="28575">
                <a:solidFill>
                  <a:srgbClr val="FF0033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4" name="Line 13"/>
              <p:cNvSpPr>
                <a:spLocks noChangeShapeType="1"/>
              </p:cNvSpPr>
              <p:nvPr/>
            </p:nvSpPr>
            <p:spPr bwMode="auto">
              <a:xfrm flipV="1">
                <a:off x="2792" y="345"/>
                <a:ext cx="375" cy="1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5" name="Line 7"/>
              <p:cNvSpPr>
                <a:spLocks noChangeShapeType="1"/>
              </p:cNvSpPr>
              <p:nvPr/>
            </p:nvSpPr>
            <p:spPr bwMode="auto">
              <a:xfrm flipV="1">
                <a:off x="2650" y="336"/>
                <a:ext cx="140" cy="410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6" name="Line 8"/>
              <p:cNvSpPr>
                <a:spLocks noChangeShapeType="1"/>
              </p:cNvSpPr>
              <p:nvPr/>
            </p:nvSpPr>
            <p:spPr bwMode="auto">
              <a:xfrm flipH="1" flipV="1">
                <a:off x="2790" y="336"/>
                <a:ext cx="139" cy="410"/>
              </a:xfrm>
              <a:prstGeom prst="line">
                <a:avLst/>
              </a:prstGeom>
              <a:noFill/>
              <a:ln w="28575">
                <a:solidFill>
                  <a:srgbClr val="FF0033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7" name="Line 6"/>
              <p:cNvSpPr>
                <a:spLocks noChangeShapeType="1"/>
              </p:cNvSpPr>
              <p:nvPr/>
            </p:nvSpPr>
            <p:spPr bwMode="auto">
              <a:xfrm flipV="1">
                <a:off x="3163" y="336"/>
                <a:ext cx="0" cy="410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8" name="Line 5"/>
              <p:cNvSpPr>
                <a:spLocks noChangeShapeType="1"/>
              </p:cNvSpPr>
              <p:nvPr/>
            </p:nvSpPr>
            <p:spPr bwMode="auto">
              <a:xfrm flipV="1">
                <a:off x="2463" y="336"/>
                <a:ext cx="0" cy="410"/>
              </a:xfrm>
              <a:prstGeom prst="line">
                <a:avLst/>
              </a:prstGeom>
              <a:noFill/>
              <a:ln w="28575">
                <a:solidFill>
                  <a:srgbClr val="FF0033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289" name="Text Box 14"/>
            <p:cNvSpPr txBox="1">
              <a:spLocks noChangeArrowheads="1"/>
            </p:cNvSpPr>
            <p:nvPr/>
          </p:nvSpPr>
          <p:spPr bwMode="auto">
            <a:xfrm>
              <a:off x="853" y="896"/>
              <a:ext cx="1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zh-CN" altLang="en-US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的一个边覆盖</a:t>
              </a:r>
            </a:p>
          </p:txBody>
        </p:sp>
      </p:grpSp>
      <p:grpSp>
        <p:nvGrpSpPr>
          <p:cNvPr id="1040399" name="Group 15"/>
          <p:cNvGrpSpPr>
            <a:grpSpLocks/>
          </p:cNvGrpSpPr>
          <p:nvPr/>
        </p:nvGrpSpPr>
        <p:grpSpPr bwMode="auto">
          <a:xfrm>
            <a:off x="4281487" y="1112837"/>
            <a:ext cx="2246313" cy="1096963"/>
            <a:chOff x="2185" y="432"/>
            <a:chExt cx="1415" cy="691"/>
          </a:xfrm>
        </p:grpSpPr>
        <p:grpSp>
          <p:nvGrpSpPr>
            <p:cNvPr id="10253" name="Group 16"/>
            <p:cNvGrpSpPr>
              <a:grpSpLocks/>
            </p:cNvGrpSpPr>
            <p:nvPr/>
          </p:nvGrpSpPr>
          <p:grpSpPr bwMode="auto">
            <a:xfrm>
              <a:off x="2496" y="432"/>
              <a:ext cx="704" cy="410"/>
              <a:chOff x="2463" y="336"/>
              <a:chExt cx="704" cy="410"/>
            </a:xfrm>
          </p:grpSpPr>
          <p:sp>
            <p:nvSpPr>
              <p:cNvPr id="11279" name="Line 20"/>
              <p:cNvSpPr>
                <a:spLocks noChangeShapeType="1"/>
              </p:cNvSpPr>
              <p:nvPr/>
            </p:nvSpPr>
            <p:spPr bwMode="auto">
              <a:xfrm flipH="1" flipV="1">
                <a:off x="2790" y="336"/>
                <a:ext cx="139" cy="41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0" name="Line 21"/>
              <p:cNvSpPr>
                <a:spLocks noChangeShapeType="1"/>
              </p:cNvSpPr>
              <p:nvPr/>
            </p:nvSpPr>
            <p:spPr bwMode="auto">
              <a:xfrm>
                <a:off x="2463" y="336"/>
                <a:ext cx="332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1" name="Line 22"/>
              <p:cNvSpPr>
                <a:spLocks noChangeShapeType="1"/>
              </p:cNvSpPr>
              <p:nvPr/>
            </p:nvSpPr>
            <p:spPr bwMode="auto">
              <a:xfrm>
                <a:off x="2463" y="746"/>
                <a:ext cx="187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2" name="Line 23"/>
              <p:cNvSpPr>
                <a:spLocks noChangeShapeType="1"/>
              </p:cNvSpPr>
              <p:nvPr/>
            </p:nvSpPr>
            <p:spPr bwMode="auto">
              <a:xfrm>
                <a:off x="2929" y="746"/>
                <a:ext cx="234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3" name="Line 24"/>
              <p:cNvSpPr>
                <a:spLocks noChangeShapeType="1"/>
              </p:cNvSpPr>
              <p:nvPr/>
            </p:nvSpPr>
            <p:spPr bwMode="auto">
              <a:xfrm>
                <a:off x="2650" y="746"/>
                <a:ext cx="279" cy="0"/>
              </a:xfrm>
              <a:prstGeom prst="line">
                <a:avLst/>
              </a:prstGeom>
              <a:noFill/>
              <a:ln w="28575">
                <a:solidFill>
                  <a:srgbClr val="FF0033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4" name="Line 25"/>
              <p:cNvSpPr>
                <a:spLocks noChangeShapeType="1"/>
              </p:cNvSpPr>
              <p:nvPr/>
            </p:nvSpPr>
            <p:spPr bwMode="auto">
              <a:xfrm flipV="1">
                <a:off x="2792" y="345"/>
                <a:ext cx="375" cy="1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5" name="Line 17"/>
              <p:cNvSpPr>
                <a:spLocks noChangeShapeType="1"/>
              </p:cNvSpPr>
              <p:nvPr/>
            </p:nvSpPr>
            <p:spPr bwMode="auto">
              <a:xfrm flipV="1">
                <a:off x="2463" y="336"/>
                <a:ext cx="0" cy="410"/>
              </a:xfrm>
              <a:prstGeom prst="line">
                <a:avLst/>
              </a:prstGeom>
              <a:noFill/>
              <a:ln w="28575">
                <a:solidFill>
                  <a:srgbClr val="FF0033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6" name="Line 19"/>
              <p:cNvSpPr>
                <a:spLocks noChangeShapeType="1"/>
              </p:cNvSpPr>
              <p:nvPr/>
            </p:nvSpPr>
            <p:spPr bwMode="auto">
              <a:xfrm flipV="1">
                <a:off x="2650" y="336"/>
                <a:ext cx="140" cy="410"/>
              </a:xfrm>
              <a:prstGeom prst="line">
                <a:avLst/>
              </a:prstGeom>
              <a:noFill/>
              <a:ln w="28575">
                <a:solidFill>
                  <a:srgbClr val="FF0033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7" name="Line 18"/>
              <p:cNvSpPr>
                <a:spLocks noChangeShapeType="1"/>
              </p:cNvSpPr>
              <p:nvPr/>
            </p:nvSpPr>
            <p:spPr bwMode="auto">
              <a:xfrm flipH="1" flipV="1">
                <a:off x="3163" y="345"/>
                <a:ext cx="0" cy="401"/>
              </a:xfrm>
              <a:prstGeom prst="line">
                <a:avLst/>
              </a:prstGeom>
              <a:noFill/>
              <a:ln w="28575">
                <a:solidFill>
                  <a:srgbClr val="FF0033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278" name="Text Box 26"/>
            <p:cNvSpPr txBox="1">
              <a:spLocks noChangeArrowheads="1"/>
            </p:cNvSpPr>
            <p:nvPr/>
          </p:nvSpPr>
          <p:spPr bwMode="auto">
            <a:xfrm>
              <a:off x="2185" y="890"/>
              <a:ext cx="141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zh-CN" altLang="en-US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的一个最小边覆盖</a:t>
              </a:r>
            </a:p>
          </p:txBody>
        </p:sp>
      </p:grpSp>
      <p:sp>
        <p:nvSpPr>
          <p:cNvPr id="1040411" name="Text Box 27"/>
          <p:cNvSpPr txBox="1">
            <a:spLocks noChangeArrowheads="1"/>
          </p:cNvSpPr>
          <p:nvPr/>
        </p:nvSpPr>
        <p:spPr bwMode="auto">
          <a:xfrm>
            <a:off x="228600" y="2282824"/>
            <a:ext cx="8624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2B51AA"/>
                </a:solidFill>
              </a:rPr>
              <a:t>2</a:t>
            </a:r>
            <a:r>
              <a:rPr lang="zh-CN" altLang="en-US" dirty="0">
                <a:solidFill>
                  <a:srgbClr val="2B51AA"/>
                </a:solidFill>
              </a:rPr>
              <a:t>    </a:t>
            </a:r>
            <a:r>
              <a:rPr lang="en-US" altLang="zh-CN" dirty="0" err="1">
                <a:solidFill>
                  <a:srgbClr val="2B51AA"/>
                </a:solidFill>
              </a:rPr>
              <a:t>Gallai</a:t>
            </a:r>
            <a:r>
              <a:rPr lang="zh-CN" altLang="en-US" dirty="0">
                <a:solidFill>
                  <a:srgbClr val="2B51AA"/>
                </a:solidFill>
              </a:rPr>
              <a:t>恒等式</a:t>
            </a:r>
          </a:p>
        </p:txBody>
      </p:sp>
      <p:sp>
        <p:nvSpPr>
          <p:cNvPr id="1040412" name="Text Box 28"/>
          <p:cNvSpPr txBox="1">
            <a:spLocks noChangeArrowheads="1"/>
          </p:cNvSpPr>
          <p:nvPr/>
        </p:nvSpPr>
        <p:spPr bwMode="auto">
          <a:xfrm>
            <a:off x="228600" y="2776573"/>
            <a:ext cx="8624888" cy="4619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2</a:t>
            </a:r>
            <a:r>
              <a:rPr lang="en-US" altLang="zh-CN" dirty="0" smtClean="0">
                <a:solidFill>
                  <a:srgbClr val="FF66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Gallai,1959</a:t>
            </a:r>
            <a:r>
              <a:rPr lang="en-US" altLang="zh-CN" dirty="0" smtClean="0"/>
              <a:t>) </a:t>
            </a:r>
            <a:r>
              <a:rPr lang="zh-CN" altLang="en-US" dirty="0" smtClean="0"/>
              <a:t>对任意不含孤立点的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阶简单图</a:t>
            </a:r>
            <a:r>
              <a:rPr lang="en-US" altLang="zh-CN" dirty="0" smtClean="0"/>
              <a:t>G,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: </a:t>
            </a:r>
            <a:endParaRPr lang="zh-CN" altLang="en-US" dirty="0" smtClean="0"/>
          </a:p>
        </p:txBody>
      </p:sp>
      <p:sp>
        <p:nvSpPr>
          <p:cNvPr id="1040414" name="Text Box 30"/>
          <p:cNvSpPr txBox="1">
            <a:spLocks noChangeArrowheads="1"/>
          </p:cNvSpPr>
          <p:nvPr/>
        </p:nvSpPr>
        <p:spPr bwMode="auto">
          <a:xfrm>
            <a:off x="228600" y="3717961"/>
            <a:ext cx="85344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         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的最大匹配由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条边组成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且覆盖了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2k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个顶点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0415" name="Text Box 31"/>
          <p:cNvSpPr txBox="1">
            <a:spLocks noChangeArrowheads="1"/>
          </p:cNvSpPr>
          <p:nvPr/>
        </p:nvSpPr>
        <p:spPr bwMode="auto">
          <a:xfrm>
            <a:off x="279400" y="4510845"/>
            <a:ext cx="8523287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余下的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n−2k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个顶点至多需要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n−2k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条边就可以被覆盖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于是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31985"/>
              </p:ext>
            </p:extLst>
          </p:nvPr>
        </p:nvGraphicFramePr>
        <p:xfrm>
          <a:off x="3181350" y="3268698"/>
          <a:ext cx="22510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3" imgW="1143000" imgH="203200" progId="Equation.DSMT4">
                  <p:embed/>
                </p:oleObj>
              </mc:Choice>
              <mc:Fallback>
                <p:oleObj name="Equation" r:id="rId3" imgW="11430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3268698"/>
                        <a:ext cx="2251075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349007"/>
              </p:ext>
            </p:extLst>
          </p:nvPr>
        </p:nvGraphicFramePr>
        <p:xfrm>
          <a:off x="2611438" y="3756061"/>
          <a:ext cx="124936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Equation" r:id="rId5" imgW="634725" imgH="203112" progId="Equation.DSMT4">
                  <p:embed/>
                </p:oleObj>
              </mc:Choice>
              <mc:Fallback>
                <p:oleObj name="Equation" r:id="rId5" imgW="634725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756061"/>
                        <a:ext cx="1249362" cy="3730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053487"/>
              </p:ext>
            </p:extLst>
          </p:nvPr>
        </p:nvGraphicFramePr>
        <p:xfrm>
          <a:off x="1182688" y="4960973"/>
          <a:ext cx="335121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7" imgW="1701800" imgH="203200" progId="Equation.DSMT4">
                  <p:embed/>
                </p:oleObj>
              </mc:Choice>
              <mc:Fallback>
                <p:oleObj name="Equation" r:id="rId7" imgW="17018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4960973"/>
                        <a:ext cx="3351212" cy="3730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303463" y="5416973"/>
            <a:ext cx="810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于是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77868"/>
              </p:ext>
            </p:extLst>
          </p:nvPr>
        </p:nvGraphicFramePr>
        <p:xfrm>
          <a:off x="1475038" y="5466186"/>
          <a:ext cx="42894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9" imgW="1905000" imgH="203200" progId="Equation.DSMT4">
                  <p:embed/>
                </p:oleObj>
              </mc:Choice>
              <mc:Fallback>
                <p:oleObj name="Equation" r:id="rId9" imgW="1905000" imgH="203200" progId="Equation.DSMT4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038" y="5466186"/>
                        <a:ext cx="4289425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0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0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0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0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0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0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0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0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40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40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411" grpId="0"/>
      <p:bldP spid="1040412" grpId="0" animBg="1"/>
      <p:bldP spid="1040414" grpId="0"/>
      <p:bldP spid="1040415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BBC4FCF-1F11-4E1C-9B10-027B59BA4169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8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1437" name="Text Box 29"/>
          <p:cNvSpPr txBox="1">
            <a:spLocks noChangeArrowheads="1"/>
          </p:cNvSpPr>
          <p:nvPr/>
        </p:nvSpPr>
        <p:spPr bwMode="auto">
          <a:xfrm>
            <a:off x="412750" y="1158875"/>
            <a:ext cx="84137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另一方面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的一个最小边覆盖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            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H= G[L].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并设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的最大匹配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未饱和点的集合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是最大匹配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H[U]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不包含边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从而 </a:t>
            </a:r>
          </a:p>
        </p:txBody>
      </p:sp>
      <p:sp>
        <p:nvSpPr>
          <p:cNvPr id="1041439" name="Text Box 31"/>
          <p:cNvSpPr txBox="1">
            <a:spLocks noChangeArrowheads="1"/>
          </p:cNvSpPr>
          <p:nvPr/>
        </p:nvSpPr>
        <p:spPr bwMode="auto">
          <a:xfrm>
            <a:off x="412750" y="2342148"/>
            <a:ext cx="82565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|L|−|M| = |L−M|</a:t>
            </a:r>
            <a:r>
              <a:rPr lang="en-US" altLang="zh-CN" dirty="0" smtClean="0">
                <a:solidFill>
                  <a:srgbClr val="C00000"/>
                </a:solidFill>
              </a:rPr>
              <a:t>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|U|=|V(G)|−2|M|.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故有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|L|+|M|≥n.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1441" name="Text Box 33"/>
          <p:cNvSpPr txBox="1">
            <a:spLocks noChangeArrowheads="1"/>
          </p:cNvSpPr>
          <p:nvPr/>
        </p:nvSpPr>
        <p:spPr bwMode="auto">
          <a:xfrm>
            <a:off x="415758" y="2850147"/>
            <a:ext cx="811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又因为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的子图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也是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的匹配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</a:p>
        </p:txBody>
      </p:sp>
      <p:sp>
        <p:nvSpPr>
          <p:cNvPr id="1041442" name="Text Box 34"/>
          <p:cNvSpPr txBox="1">
            <a:spLocks noChangeArrowheads="1"/>
          </p:cNvSpPr>
          <p:nvPr/>
        </p:nvSpPr>
        <p:spPr bwMode="auto">
          <a:xfrm>
            <a:off x="404395" y="336926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                      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736193"/>
              </p:ext>
            </p:extLst>
          </p:nvPr>
        </p:nvGraphicFramePr>
        <p:xfrm>
          <a:off x="6324600" y="1198562"/>
          <a:ext cx="142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" name="Equation" r:id="rId3" imgW="723586" imgH="203112" progId="Equation.DSMT4">
                  <p:embed/>
                </p:oleObj>
              </mc:Choice>
              <mc:Fallback>
                <p:oleObj name="Equation" r:id="rId3" imgW="723586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198562"/>
                        <a:ext cx="1425575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267220"/>
              </p:ext>
            </p:extLst>
          </p:nvPr>
        </p:nvGraphicFramePr>
        <p:xfrm>
          <a:off x="6895933" y="2893009"/>
          <a:ext cx="15255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Equation" r:id="rId5" imgW="774364" imgH="203112" progId="Equation.DSMT4">
                  <p:embed/>
                </p:oleObj>
              </mc:Choice>
              <mc:Fallback>
                <p:oleObj name="Equation" r:id="rId5" imgW="774364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5933" y="2893009"/>
                        <a:ext cx="1525587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071821"/>
              </p:ext>
            </p:extLst>
          </p:nvPr>
        </p:nvGraphicFramePr>
        <p:xfrm>
          <a:off x="1426745" y="3415297"/>
          <a:ext cx="22256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Equation" r:id="rId7" imgW="1129810" imgH="203112" progId="Equation.DSMT4">
                  <p:embed/>
                </p:oleObj>
              </mc:Choice>
              <mc:Fallback>
                <p:oleObj name="Equation" r:id="rId7" imgW="1129810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745" y="3415297"/>
                        <a:ext cx="2225675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42900" y="3838575"/>
            <a:ext cx="848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由上面两个不等式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                                                      □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193615"/>
              </p:ext>
            </p:extLst>
          </p:nvPr>
        </p:nvGraphicFramePr>
        <p:xfrm>
          <a:off x="4090988" y="3900488"/>
          <a:ext cx="22510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Equation" r:id="rId9" imgW="1143000" imgH="203200" progId="Equation.DSMT4">
                  <p:embed/>
                </p:oleObj>
              </mc:Choice>
              <mc:Fallback>
                <p:oleObj name="Equation" r:id="rId9" imgW="11430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3900488"/>
                        <a:ext cx="2251075" cy="3730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42900" y="4370388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3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确定下图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2740025" y="5105400"/>
            <a:ext cx="3216275" cy="1525588"/>
            <a:chOff x="912" y="1680"/>
            <a:chExt cx="2026" cy="961"/>
          </a:xfrm>
        </p:grpSpPr>
        <p:sp>
          <p:nvSpPr>
            <p:cNvPr id="12306" name="Line 12"/>
            <p:cNvSpPr>
              <a:spLocks noChangeShapeType="1"/>
            </p:cNvSpPr>
            <p:nvPr/>
          </p:nvSpPr>
          <p:spPr bwMode="auto">
            <a:xfrm>
              <a:off x="1104" y="1824"/>
              <a:ext cx="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07" name="Line 13"/>
            <p:cNvSpPr>
              <a:spLocks noChangeShapeType="1"/>
            </p:cNvSpPr>
            <p:nvPr/>
          </p:nvSpPr>
          <p:spPr bwMode="auto">
            <a:xfrm>
              <a:off x="1104" y="1824"/>
              <a:ext cx="768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08" name="Line 14"/>
            <p:cNvSpPr>
              <a:spLocks noChangeShapeType="1"/>
            </p:cNvSpPr>
            <p:nvPr/>
          </p:nvSpPr>
          <p:spPr bwMode="auto">
            <a:xfrm flipV="1">
              <a:off x="1104" y="2064"/>
              <a:ext cx="768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09" name="Line 15"/>
            <p:cNvSpPr>
              <a:spLocks noChangeShapeType="1"/>
            </p:cNvSpPr>
            <p:nvPr/>
          </p:nvSpPr>
          <p:spPr bwMode="auto">
            <a:xfrm>
              <a:off x="1104" y="1824"/>
              <a:ext cx="336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10" name="Line 16"/>
            <p:cNvSpPr>
              <a:spLocks noChangeShapeType="1"/>
            </p:cNvSpPr>
            <p:nvPr/>
          </p:nvSpPr>
          <p:spPr bwMode="auto">
            <a:xfrm flipH="1">
              <a:off x="1104" y="2064"/>
              <a:ext cx="336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11" name="Line 17"/>
            <p:cNvSpPr>
              <a:spLocks noChangeShapeType="1"/>
            </p:cNvSpPr>
            <p:nvPr/>
          </p:nvSpPr>
          <p:spPr bwMode="auto">
            <a:xfrm>
              <a:off x="1440" y="2064"/>
              <a:ext cx="43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12" name="Line 21"/>
            <p:cNvSpPr>
              <a:spLocks noChangeShapeType="1"/>
            </p:cNvSpPr>
            <p:nvPr/>
          </p:nvSpPr>
          <p:spPr bwMode="auto">
            <a:xfrm flipV="1">
              <a:off x="1872" y="1824"/>
              <a:ext cx="816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13" name="Line 22"/>
            <p:cNvSpPr>
              <a:spLocks noChangeShapeType="1"/>
            </p:cNvSpPr>
            <p:nvPr/>
          </p:nvSpPr>
          <p:spPr bwMode="auto">
            <a:xfrm>
              <a:off x="1872" y="2064"/>
              <a:ext cx="816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14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15" name="Line 24"/>
            <p:cNvSpPr>
              <a:spLocks noChangeShapeType="1"/>
            </p:cNvSpPr>
            <p:nvPr/>
          </p:nvSpPr>
          <p:spPr bwMode="auto">
            <a:xfrm flipH="1">
              <a:off x="2256" y="1824"/>
              <a:ext cx="432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16" name="Line 25"/>
            <p:cNvSpPr>
              <a:spLocks noChangeShapeType="1"/>
            </p:cNvSpPr>
            <p:nvPr/>
          </p:nvSpPr>
          <p:spPr bwMode="auto">
            <a:xfrm>
              <a:off x="2256" y="2064"/>
              <a:ext cx="432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17" name="Line 26"/>
            <p:cNvSpPr>
              <a:spLocks noChangeShapeType="1"/>
            </p:cNvSpPr>
            <p:nvPr/>
          </p:nvSpPr>
          <p:spPr bwMode="auto">
            <a:xfrm>
              <a:off x="1872" y="2064"/>
              <a:ext cx="384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18" name="Text Box 27"/>
            <p:cNvSpPr txBox="1">
              <a:spLocks noChangeArrowheads="1"/>
            </p:cNvSpPr>
            <p:nvPr/>
          </p:nvSpPr>
          <p:spPr bwMode="auto">
            <a:xfrm>
              <a:off x="912" y="1680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319" name="Text Box 28"/>
            <p:cNvSpPr txBox="1">
              <a:spLocks noChangeArrowheads="1"/>
            </p:cNvSpPr>
            <p:nvPr/>
          </p:nvSpPr>
          <p:spPr bwMode="auto">
            <a:xfrm>
              <a:off x="2736" y="1680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2320" name="Text Box 29"/>
            <p:cNvSpPr txBox="1">
              <a:spLocks noChangeArrowheads="1"/>
            </p:cNvSpPr>
            <p:nvPr/>
          </p:nvSpPr>
          <p:spPr bwMode="auto">
            <a:xfrm>
              <a:off x="2352" y="1968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2321" name="Text Box 30"/>
            <p:cNvSpPr txBox="1">
              <a:spLocks noChangeArrowheads="1"/>
            </p:cNvSpPr>
            <p:nvPr/>
          </p:nvSpPr>
          <p:spPr bwMode="auto">
            <a:xfrm>
              <a:off x="1776" y="1824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2322" name="Text Box 31"/>
            <p:cNvSpPr txBox="1">
              <a:spLocks noChangeArrowheads="1"/>
            </p:cNvSpPr>
            <p:nvPr/>
          </p:nvSpPr>
          <p:spPr bwMode="auto">
            <a:xfrm>
              <a:off x="2688" y="2304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12323" name="Text Box 32"/>
            <p:cNvSpPr txBox="1">
              <a:spLocks noChangeArrowheads="1"/>
            </p:cNvSpPr>
            <p:nvPr/>
          </p:nvSpPr>
          <p:spPr bwMode="auto">
            <a:xfrm>
              <a:off x="960" y="2352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2324" name="Text Box 33"/>
            <p:cNvSpPr txBox="1">
              <a:spLocks noChangeArrowheads="1"/>
            </p:cNvSpPr>
            <p:nvPr/>
          </p:nvSpPr>
          <p:spPr bwMode="auto">
            <a:xfrm>
              <a:off x="1200" y="1968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12325" name="Text Box 34"/>
            <p:cNvSpPr txBox="1">
              <a:spLocks noChangeArrowheads="1"/>
            </p:cNvSpPr>
            <p:nvPr/>
          </p:nvSpPr>
          <p:spPr bwMode="auto">
            <a:xfrm>
              <a:off x="1779" y="2408"/>
              <a:ext cx="48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</p:grpSp>
      <p:graphicFrame>
        <p:nvGraphicFramePr>
          <p:cNvPr id="4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772346"/>
              </p:ext>
            </p:extLst>
          </p:nvPr>
        </p:nvGraphicFramePr>
        <p:xfrm>
          <a:off x="2774950" y="4424363"/>
          <a:ext cx="32019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Equation" r:id="rId11" imgW="1625600" imgH="203200" progId="Equation.DSMT4">
                  <p:embed/>
                </p:oleObj>
              </mc:Choice>
              <mc:Fallback>
                <p:oleObj name="Equation" r:id="rId11" imgW="16256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4424363"/>
                        <a:ext cx="3201988" cy="3730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1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1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1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37" grpId="0"/>
      <p:bldP spid="1041439" grpId="0"/>
      <p:bldP spid="1041441" grpId="0"/>
      <p:bldP spid="1041442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43750" y="633888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C0E5AAE-8BDE-4318-A07F-5D1334968996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9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3460" name="Text Box 4"/>
          <p:cNvSpPr txBox="1">
            <a:spLocks noChangeArrowheads="1"/>
          </p:cNvSpPr>
          <p:nvPr/>
        </p:nvSpPr>
        <p:spPr bwMode="auto">
          <a:xfrm>
            <a:off x="381000" y="3997325"/>
            <a:ext cx="84582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3 </a:t>
            </a:r>
            <a:r>
              <a:rPr lang="en-US" altLang="zh-CN" b="0" dirty="0" smtClean="0"/>
              <a:t>(Kőnig,1916)</a:t>
            </a:r>
            <a:r>
              <a:rPr lang="en-US" altLang="zh-CN" dirty="0" smtClean="0"/>
              <a:t> 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是无孤立点的二部图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中最大点独立集包含的顶点数等于最小边覆盖所包含的边数</a:t>
            </a:r>
            <a:r>
              <a:rPr lang="en-US" altLang="zh-CN" dirty="0" smtClean="0"/>
              <a:t>. </a:t>
            </a:r>
            <a:endParaRPr lang="zh-CN" altLang="en-US" dirty="0" smtClean="0"/>
          </a:p>
        </p:txBody>
      </p:sp>
      <p:grpSp>
        <p:nvGrpSpPr>
          <p:cNvPr id="1043461" name="Group 5"/>
          <p:cNvGrpSpPr>
            <a:grpSpLocks/>
          </p:cNvGrpSpPr>
          <p:nvPr/>
        </p:nvGrpSpPr>
        <p:grpSpPr bwMode="auto">
          <a:xfrm>
            <a:off x="5027613" y="1600200"/>
            <a:ext cx="3125787" cy="1341438"/>
            <a:chOff x="923" y="1681"/>
            <a:chExt cx="1969" cy="845"/>
          </a:xfrm>
        </p:grpSpPr>
        <p:sp>
          <p:nvSpPr>
            <p:cNvPr id="13331" name="Line 6"/>
            <p:cNvSpPr>
              <a:spLocks noChangeShapeType="1"/>
            </p:cNvSpPr>
            <p:nvPr/>
          </p:nvSpPr>
          <p:spPr bwMode="auto">
            <a:xfrm>
              <a:off x="1104" y="1824"/>
              <a:ext cx="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2" name="Line 7"/>
            <p:cNvSpPr>
              <a:spLocks noChangeShapeType="1"/>
            </p:cNvSpPr>
            <p:nvPr/>
          </p:nvSpPr>
          <p:spPr bwMode="auto">
            <a:xfrm>
              <a:off x="1104" y="1824"/>
              <a:ext cx="768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3" name="Line 8"/>
            <p:cNvSpPr>
              <a:spLocks noChangeShapeType="1"/>
            </p:cNvSpPr>
            <p:nvPr/>
          </p:nvSpPr>
          <p:spPr bwMode="auto">
            <a:xfrm flipV="1">
              <a:off x="1104" y="2064"/>
              <a:ext cx="768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4" name="Line 9"/>
            <p:cNvSpPr>
              <a:spLocks noChangeShapeType="1"/>
            </p:cNvSpPr>
            <p:nvPr/>
          </p:nvSpPr>
          <p:spPr bwMode="auto">
            <a:xfrm>
              <a:off x="1104" y="1824"/>
              <a:ext cx="336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5" name="Line 10"/>
            <p:cNvSpPr>
              <a:spLocks noChangeShapeType="1"/>
            </p:cNvSpPr>
            <p:nvPr/>
          </p:nvSpPr>
          <p:spPr bwMode="auto">
            <a:xfrm flipH="1">
              <a:off x="1104" y="2064"/>
              <a:ext cx="336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6" name="Line 11"/>
            <p:cNvSpPr>
              <a:spLocks noChangeShapeType="1"/>
            </p:cNvSpPr>
            <p:nvPr/>
          </p:nvSpPr>
          <p:spPr bwMode="auto">
            <a:xfrm>
              <a:off x="1440" y="2064"/>
              <a:ext cx="43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7" name="Line 12"/>
            <p:cNvSpPr>
              <a:spLocks noChangeShapeType="1"/>
            </p:cNvSpPr>
            <p:nvPr/>
          </p:nvSpPr>
          <p:spPr bwMode="auto">
            <a:xfrm flipV="1">
              <a:off x="1872" y="1824"/>
              <a:ext cx="816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8" name="Line 13"/>
            <p:cNvSpPr>
              <a:spLocks noChangeShapeType="1"/>
            </p:cNvSpPr>
            <p:nvPr/>
          </p:nvSpPr>
          <p:spPr bwMode="auto">
            <a:xfrm>
              <a:off x="1872" y="2064"/>
              <a:ext cx="816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9" name="Line 14"/>
            <p:cNvSpPr>
              <a:spLocks noChangeShapeType="1"/>
            </p:cNvSpPr>
            <p:nvPr/>
          </p:nvSpPr>
          <p:spPr bwMode="auto">
            <a:xfrm>
              <a:off x="2688" y="1824"/>
              <a:ext cx="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40" name="Line 15"/>
            <p:cNvSpPr>
              <a:spLocks noChangeShapeType="1"/>
            </p:cNvSpPr>
            <p:nvPr/>
          </p:nvSpPr>
          <p:spPr bwMode="auto">
            <a:xfrm flipH="1">
              <a:off x="2256" y="1824"/>
              <a:ext cx="432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41" name="Line 16"/>
            <p:cNvSpPr>
              <a:spLocks noChangeShapeType="1"/>
            </p:cNvSpPr>
            <p:nvPr/>
          </p:nvSpPr>
          <p:spPr bwMode="auto">
            <a:xfrm>
              <a:off x="2256" y="2064"/>
              <a:ext cx="432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42" name="Line 17"/>
            <p:cNvSpPr>
              <a:spLocks noChangeShapeType="1"/>
            </p:cNvSpPr>
            <p:nvPr/>
          </p:nvSpPr>
          <p:spPr bwMode="auto">
            <a:xfrm>
              <a:off x="1872" y="2064"/>
              <a:ext cx="384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43" name="Text Box 18"/>
            <p:cNvSpPr txBox="1">
              <a:spLocks noChangeArrowheads="1"/>
            </p:cNvSpPr>
            <p:nvPr/>
          </p:nvSpPr>
          <p:spPr bwMode="auto">
            <a:xfrm>
              <a:off x="923" y="1681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344" name="Text Box 19"/>
            <p:cNvSpPr txBox="1">
              <a:spLocks noChangeArrowheads="1"/>
            </p:cNvSpPr>
            <p:nvPr/>
          </p:nvSpPr>
          <p:spPr bwMode="auto">
            <a:xfrm>
              <a:off x="2690" y="1687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3345" name="Text Box 20"/>
            <p:cNvSpPr txBox="1">
              <a:spLocks noChangeArrowheads="1"/>
            </p:cNvSpPr>
            <p:nvPr/>
          </p:nvSpPr>
          <p:spPr bwMode="auto">
            <a:xfrm>
              <a:off x="2352" y="1968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3346" name="Text Box 21"/>
            <p:cNvSpPr txBox="1">
              <a:spLocks noChangeArrowheads="1"/>
            </p:cNvSpPr>
            <p:nvPr/>
          </p:nvSpPr>
          <p:spPr bwMode="auto">
            <a:xfrm>
              <a:off x="1776" y="1824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347" name="Text Box 22"/>
            <p:cNvSpPr txBox="1">
              <a:spLocks noChangeArrowheads="1"/>
            </p:cNvSpPr>
            <p:nvPr/>
          </p:nvSpPr>
          <p:spPr bwMode="auto">
            <a:xfrm>
              <a:off x="2688" y="2256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13348" name="Text Box 23"/>
            <p:cNvSpPr txBox="1">
              <a:spLocks noChangeArrowheads="1"/>
            </p:cNvSpPr>
            <p:nvPr/>
          </p:nvSpPr>
          <p:spPr bwMode="auto">
            <a:xfrm>
              <a:off x="967" y="2293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3349" name="Text Box 24"/>
            <p:cNvSpPr txBox="1">
              <a:spLocks noChangeArrowheads="1"/>
            </p:cNvSpPr>
            <p:nvPr/>
          </p:nvSpPr>
          <p:spPr bwMode="auto">
            <a:xfrm>
              <a:off x="1200" y="1968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13350" name="Text Box 25"/>
            <p:cNvSpPr txBox="1">
              <a:spLocks noChangeArrowheads="1"/>
            </p:cNvSpPr>
            <p:nvPr/>
          </p:nvSpPr>
          <p:spPr bwMode="auto">
            <a:xfrm>
              <a:off x="1776" y="2286"/>
              <a:ext cx="4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</p:grpSp>
      <p:sp>
        <p:nvSpPr>
          <p:cNvPr id="1043482" name="Text Box 26"/>
          <p:cNvSpPr txBox="1">
            <a:spLocks noChangeArrowheads="1"/>
          </p:cNvSpPr>
          <p:nvPr/>
        </p:nvSpPr>
        <p:spPr bwMode="auto">
          <a:xfrm>
            <a:off x="381000" y="1785938"/>
            <a:ext cx="434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又因为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的阶数为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7,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的最大匹配包含的边数不会超过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         ;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endParaRPr lang="en-US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043483" name="Text Box 27"/>
          <p:cNvSpPr txBox="1">
            <a:spLocks noChangeArrowheads="1"/>
          </p:cNvSpPr>
          <p:nvPr/>
        </p:nvSpPr>
        <p:spPr bwMode="auto">
          <a:xfrm>
            <a:off x="381000" y="3068638"/>
            <a:ext cx="8534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而在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中找出了匹配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{16, 23, 45},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         ,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即</a:t>
            </a:r>
          </a:p>
        </p:txBody>
      </p:sp>
      <p:sp>
        <p:nvSpPr>
          <p:cNvPr id="1043484" name="Text Box 28"/>
          <p:cNvSpPr txBox="1">
            <a:spLocks noChangeArrowheads="1"/>
          </p:cNvSpPr>
          <p:nvPr/>
        </p:nvSpPr>
        <p:spPr bwMode="auto">
          <a:xfrm>
            <a:off x="381000" y="3513138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再由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Gallai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恒等式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       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3485" name="Text Box 29"/>
          <p:cNvSpPr txBox="1">
            <a:spLocks noChangeArrowheads="1"/>
          </p:cNvSpPr>
          <p:nvPr/>
        </p:nvSpPr>
        <p:spPr bwMode="auto">
          <a:xfrm>
            <a:off x="381000" y="4808538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首先由两个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Gallai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恒等式得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321" name="Rectangle 30"/>
          <p:cNvSpPr>
            <a:spLocks noChangeArrowheads="1"/>
          </p:cNvSpPr>
          <p:nvPr/>
        </p:nvSpPr>
        <p:spPr bwMode="auto">
          <a:xfrm>
            <a:off x="990600" y="5349875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81000" y="568642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其次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由第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章中的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Kőnig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定理得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81000" y="613727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                 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定理得到证明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125400"/>
              </p:ext>
            </p:extLst>
          </p:nvPr>
        </p:nvGraphicFramePr>
        <p:xfrm>
          <a:off x="1431925" y="2586038"/>
          <a:ext cx="12271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Equation" r:id="rId3" imgW="622030" imgH="203112" progId="Equation.DSMT4">
                  <p:embed/>
                </p:oleObj>
              </mc:Choice>
              <mc:Fallback>
                <p:oleObj name="Equation" r:id="rId3" imgW="622030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586038"/>
                        <a:ext cx="1227138" cy="3730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606340"/>
              </p:ext>
            </p:extLst>
          </p:nvPr>
        </p:nvGraphicFramePr>
        <p:xfrm>
          <a:off x="5905500" y="3114675"/>
          <a:ext cx="12271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Equation" r:id="rId5" imgW="622030" imgH="203112" progId="Equation.DSMT4">
                  <p:embed/>
                </p:oleObj>
              </mc:Choice>
              <mc:Fallback>
                <p:oleObj name="Equation" r:id="rId5" imgW="622030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3114675"/>
                        <a:ext cx="1227138" cy="374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006828"/>
              </p:ext>
            </p:extLst>
          </p:nvPr>
        </p:nvGraphicFramePr>
        <p:xfrm>
          <a:off x="7612063" y="3100388"/>
          <a:ext cx="12271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Equation" r:id="rId7" imgW="622030" imgH="203112" progId="Equation.DSMT4">
                  <p:embed/>
                </p:oleObj>
              </mc:Choice>
              <mc:Fallback>
                <p:oleObj name="Equation" r:id="rId7" imgW="622030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2063" y="3100388"/>
                        <a:ext cx="1227137" cy="3730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719854"/>
              </p:ext>
            </p:extLst>
          </p:nvPr>
        </p:nvGraphicFramePr>
        <p:xfrm>
          <a:off x="3200400" y="3546475"/>
          <a:ext cx="12525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name="Equation" r:id="rId9" imgW="634725" imgH="203112" progId="Equation.DSMT4">
                  <p:embed/>
                </p:oleObj>
              </mc:Choice>
              <mc:Fallback>
                <p:oleObj name="Equation" r:id="rId9" imgW="634725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46475"/>
                        <a:ext cx="1252538" cy="3730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348537"/>
              </p:ext>
            </p:extLst>
          </p:nvPr>
        </p:nvGraphicFramePr>
        <p:xfrm>
          <a:off x="2260600" y="5281613"/>
          <a:ext cx="36274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Equation" r:id="rId11" imgW="1841500" imgH="203200" progId="Equation.DSMT4">
                  <p:embed/>
                </p:oleObj>
              </mc:Choice>
              <mc:Fallback>
                <p:oleObj name="Equation" r:id="rId11" imgW="18415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5281613"/>
                        <a:ext cx="3627438" cy="3730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803469"/>
              </p:ext>
            </p:extLst>
          </p:nvPr>
        </p:nvGraphicFramePr>
        <p:xfrm>
          <a:off x="5214938" y="5726113"/>
          <a:ext cx="1752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Equation" r:id="rId13" imgW="888614" imgH="203112" progId="Equation.DSMT4">
                  <p:embed/>
                </p:oleObj>
              </mc:Choice>
              <mc:Fallback>
                <p:oleObj name="Equation" r:id="rId13" imgW="888614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5726113"/>
                        <a:ext cx="1752600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787034"/>
              </p:ext>
            </p:extLst>
          </p:nvPr>
        </p:nvGraphicFramePr>
        <p:xfrm>
          <a:off x="1747838" y="6189663"/>
          <a:ext cx="175101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" name="Equation" r:id="rId15" imgW="888614" imgH="203112" progId="Equation.DSMT4">
                  <p:embed/>
                </p:oleObj>
              </mc:Choice>
              <mc:Fallback>
                <p:oleObj name="Equation" r:id="rId15" imgW="888614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6189663"/>
                        <a:ext cx="1751012" cy="3730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381000" y="981075"/>
            <a:ext cx="8458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顶点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的左右两部分均是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所以可以推知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α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(G)=2,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再由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Gallai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恒等式得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(G)=5 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13363" y="1827213"/>
            <a:ext cx="2514600" cy="762000"/>
            <a:chOff x="8458200" y="1015466"/>
            <a:chExt cx="2514600" cy="762000"/>
          </a:xfrm>
        </p:grpSpPr>
        <p:sp>
          <p:nvSpPr>
            <p:cNvPr id="40" name="Line 6"/>
            <p:cNvSpPr>
              <a:spLocks noChangeShapeType="1"/>
            </p:cNvSpPr>
            <p:nvPr/>
          </p:nvSpPr>
          <p:spPr bwMode="auto">
            <a:xfrm>
              <a:off x="8458200" y="1015466"/>
              <a:ext cx="0" cy="76200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10972800" y="1015466"/>
              <a:ext cx="0" cy="76200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9677400" y="1396466"/>
              <a:ext cx="609600" cy="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3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3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3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3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3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3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3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3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43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4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4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3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43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60" grpId="0" animBg="1"/>
      <p:bldP spid="1043482" grpId="0"/>
      <p:bldP spid="1043483" grpId="0"/>
      <p:bldP spid="1043484" grpId="0"/>
      <p:bldP spid="1043485" grpId="0"/>
      <p:bldP spid="30" grpId="0"/>
      <p:bldP spid="31" grpId="0"/>
      <p:bldP spid="39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22546</TotalTime>
  <Words>2974</Words>
  <Application>Microsoft Office PowerPoint</Application>
  <PresentationFormat>全屏显示(4:3)</PresentationFormat>
  <Paragraphs>209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TimesNewRomanPSMT</vt:lpstr>
      <vt:lpstr>华文行楷</vt:lpstr>
      <vt:lpstr>华文楷体</vt:lpstr>
      <vt:lpstr>华文新魏</vt:lpstr>
      <vt:lpstr>宋体</vt:lpstr>
      <vt:lpstr>Arial</vt:lpstr>
      <vt:lpstr>Times New Roman</vt:lpstr>
      <vt:lpstr>Wingdings</vt:lpstr>
      <vt:lpstr>Soaring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hz</dc:creator>
  <cp:lastModifiedBy>hz</cp:lastModifiedBy>
  <cp:revision>1867</cp:revision>
  <dcterms:created xsi:type="dcterms:W3CDTF">1601-01-01T00:00:00Z</dcterms:created>
  <dcterms:modified xsi:type="dcterms:W3CDTF">2021-12-02T15:04:22Z</dcterms:modified>
</cp:coreProperties>
</file>