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89"/>
  </p:notesMasterIdLst>
  <p:handoutMasterIdLst>
    <p:handoutMasterId r:id="rId90"/>
  </p:handoutMasterIdLst>
  <p:sldIdLst>
    <p:sldId id="821" r:id="rId3"/>
    <p:sldId id="745" r:id="rId4"/>
    <p:sldId id="751" r:id="rId5"/>
    <p:sldId id="963" r:id="rId6"/>
    <p:sldId id="964" r:id="rId7"/>
    <p:sldId id="965" r:id="rId8"/>
    <p:sldId id="828" r:id="rId9"/>
    <p:sldId id="966" r:id="rId10"/>
    <p:sldId id="967" r:id="rId11"/>
    <p:sldId id="968" r:id="rId12"/>
    <p:sldId id="969" r:id="rId13"/>
    <p:sldId id="970" r:id="rId14"/>
    <p:sldId id="971" r:id="rId15"/>
    <p:sldId id="972" r:id="rId16"/>
    <p:sldId id="1043" r:id="rId17"/>
    <p:sldId id="973" r:id="rId18"/>
    <p:sldId id="974" r:id="rId19"/>
    <p:sldId id="975" r:id="rId20"/>
    <p:sldId id="1044" r:id="rId21"/>
    <p:sldId id="976" r:id="rId22"/>
    <p:sldId id="977" r:id="rId23"/>
    <p:sldId id="978" r:id="rId24"/>
    <p:sldId id="979" r:id="rId25"/>
    <p:sldId id="980" r:id="rId26"/>
    <p:sldId id="982" r:id="rId27"/>
    <p:sldId id="981" r:id="rId28"/>
    <p:sldId id="1046" r:id="rId29"/>
    <p:sldId id="1045" r:id="rId30"/>
    <p:sldId id="1047" r:id="rId31"/>
    <p:sldId id="983" r:id="rId32"/>
    <p:sldId id="984" r:id="rId33"/>
    <p:sldId id="985" r:id="rId34"/>
    <p:sldId id="986" r:id="rId35"/>
    <p:sldId id="988" r:id="rId36"/>
    <p:sldId id="987" r:id="rId37"/>
    <p:sldId id="989" r:id="rId38"/>
    <p:sldId id="990" r:id="rId39"/>
    <p:sldId id="991" r:id="rId40"/>
    <p:sldId id="992" r:id="rId41"/>
    <p:sldId id="993" r:id="rId42"/>
    <p:sldId id="994" r:id="rId43"/>
    <p:sldId id="996" r:id="rId44"/>
    <p:sldId id="997" r:id="rId45"/>
    <p:sldId id="998" r:id="rId46"/>
    <p:sldId id="999" r:id="rId47"/>
    <p:sldId id="1048" r:id="rId48"/>
    <p:sldId id="1002" r:id="rId49"/>
    <p:sldId id="1003" r:id="rId50"/>
    <p:sldId id="1005" r:id="rId51"/>
    <p:sldId id="1006" r:id="rId52"/>
    <p:sldId id="1007" r:id="rId53"/>
    <p:sldId id="1008" r:id="rId54"/>
    <p:sldId id="1009" r:id="rId55"/>
    <p:sldId id="1010" r:id="rId56"/>
    <p:sldId id="1011" r:id="rId57"/>
    <p:sldId id="1012" r:id="rId58"/>
    <p:sldId id="1013" r:id="rId59"/>
    <p:sldId id="1014" r:id="rId60"/>
    <p:sldId id="1015" r:id="rId61"/>
    <p:sldId id="1016" r:id="rId62"/>
    <p:sldId id="1017" r:id="rId63"/>
    <p:sldId id="1018" r:id="rId64"/>
    <p:sldId id="1019" r:id="rId65"/>
    <p:sldId id="1020" r:id="rId66"/>
    <p:sldId id="1022" r:id="rId67"/>
    <p:sldId id="1023" r:id="rId68"/>
    <p:sldId id="1024" r:id="rId69"/>
    <p:sldId id="1026" r:id="rId70"/>
    <p:sldId id="1025" r:id="rId71"/>
    <p:sldId id="1027" r:id="rId72"/>
    <p:sldId id="1028" r:id="rId73"/>
    <p:sldId id="1029" r:id="rId74"/>
    <p:sldId id="1030" r:id="rId75"/>
    <p:sldId id="1031" r:id="rId76"/>
    <p:sldId id="1032" r:id="rId77"/>
    <p:sldId id="1033" r:id="rId78"/>
    <p:sldId id="1034" r:id="rId79"/>
    <p:sldId id="1036" r:id="rId80"/>
    <p:sldId id="1037" r:id="rId81"/>
    <p:sldId id="1035" r:id="rId82"/>
    <p:sldId id="1038" r:id="rId83"/>
    <p:sldId id="1039" r:id="rId84"/>
    <p:sldId id="1040" r:id="rId85"/>
    <p:sldId id="1041" r:id="rId86"/>
    <p:sldId id="1042" r:id="rId87"/>
    <p:sldId id="1049" r:id="rId8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00">
          <p15:clr>
            <a:srgbClr val="A4A3A4"/>
          </p15:clr>
        </p15:guide>
        <p15:guide id="2" pos="2944">
          <p15:clr>
            <a:srgbClr val="A4A3A4"/>
          </p15:clr>
        </p15:guide>
      </p15:sldGuideLst>
    </p:ext>
    <p:ext uri="{2D200454-40CA-4A62-9FC3-DE9A4176ACB9}">
      <p15:notesGuideLst xmlns:p15="http://schemas.microsoft.com/office/powerpoint/2012/main">
        <p15:guide id="1" orient="horz" pos="279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FF3300"/>
    <a:srgbClr val="996600"/>
    <a:srgbClr val="000000"/>
    <a:srgbClr val="990000"/>
    <a:srgbClr val="0000CC"/>
    <a:srgbClr val="FF9900"/>
    <a:srgbClr val="99FFCC"/>
    <a:srgbClr val="99CC99"/>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3" autoAdjust="0"/>
    <p:restoredTop sz="86382" autoAdjust="0"/>
  </p:normalViewPr>
  <p:slideViewPr>
    <p:cSldViewPr>
      <p:cViewPr varScale="1">
        <p:scale>
          <a:sx n="67" d="100"/>
          <a:sy n="67" d="100"/>
        </p:scale>
        <p:origin x="446" y="58"/>
      </p:cViewPr>
      <p:guideLst>
        <p:guide orient="horz" pos="2100"/>
        <p:guide pos="2944"/>
      </p:guideLst>
    </p:cSldViewPr>
  </p:slideViewPr>
  <p:outlineViewPr>
    <p:cViewPr>
      <p:scale>
        <a:sx n="33" d="100"/>
        <a:sy n="33" d="100"/>
      </p:scale>
      <p:origin x="0" y="-700"/>
    </p:cViewPr>
  </p:outlineViewPr>
  <p:notesTextViewPr>
    <p:cViewPr>
      <p:scale>
        <a:sx n="100" d="100"/>
        <a:sy n="100" d="100"/>
      </p:scale>
      <p:origin x="0" y="0"/>
    </p:cViewPr>
  </p:notesTextViewPr>
  <p:sorterViewPr>
    <p:cViewPr>
      <p:scale>
        <a:sx n="66" d="100"/>
        <a:sy n="66" d="100"/>
      </p:scale>
      <p:origin x="0" y="1164"/>
    </p:cViewPr>
  </p:sorterViewPr>
  <p:notesViewPr>
    <p:cSldViewPr>
      <p:cViewPr varScale="1">
        <p:scale>
          <a:sx n="51" d="100"/>
          <a:sy n="51" d="100"/>
        </p:scale>
        <p:origin x="-1968" y="-96"/>
      </p:cViewPr>
      <p:guideLst>
        <p:guide orient="horz" pos="2799"/>
        <p:guide pos="220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notesMaster" Target="notesMasters/notes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handoutMaster" Target="handoutMasters/handout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b="0">
                <a:latin typeface="Arial" panose="020B0604020202020204" pitchFamily="34" charset="0"/>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b="0">
                <a:latin typeface="Arial" panose="020B0604020202020204" pitchFamily="34" charset="0"/>
                <a:ea typeface="+mn-ea"/>
              </a:defRPr>
            </a:lvl1pPr>
          </a:lstStyle>
          <a:p>
            <a:pPr>
              <a:defRPr/>
            </a:pPr>
            <a:fld id="{1C880786-4630-436E-81D8-105710EF67F7}" type="datetimeFigureOut">
              <a:rPr lang="zh-CN" altLang="en-US"/>
              <a:t>2021/10/27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b="0">
                <a:latin typeface="Arial" panose="020B0604020202020204" pitchFamily="34" charset="0"/>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DBA2DB67-B1CD-407C-A3B7-93A32FBA4F4E}" type="slidenum">
              <a:rPr lang="zh-CN" altLang="en-US"/>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b="0">
                <a:latin typeface="Arial" panose="020B0604020202020204" pitchFamily="34" charset="0"/>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b="0">
                <a:latin typeface="Arial" panose="020B0604020202020204" pitchFamily="34" charset="0"/>
                <a:ea typeface="+mn-ea"/>
              </a:defRPr>
            </a:lvl1pPr>
          </a:lstStyle>
          <a:p>
            <a:pPr>
              <a:defRPr/>
            </a:pPr>
            <a:fld id="{D7646442-5AB9-490B-A0D3-7EB0161D999E}" type="datetimeFigureOut">
              <a:rPr lang="zh-CN" altLang="en-US"/>
              <a:t>2021/10/27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b="0">
                <a:latin typeface="Arial" panose="020B0604020202020204" pitchFamily="34" charset="0"/>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C964AFEA-7A4D-4BA5-954A-BEACC1695506}"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64AFEA-7A4D-4BA5-954A-BEACC1695506}" type="slidenum">
              <a:rPr lang="zh-CN" altLang="en-US" smtClean="0"/>
              <a:t>7</a:t>
            </a:fld>
            <a:endParaRPr lang="en-US" altLang="zh-CN"/>
          </a:p>
        </p:txBody>
      </p:sp>
    </p:spTree>
    <p:extLst>
      <p:ext uri="{BB962C8B-B14F-4D97-AF65-F5344CB8AC3E}">
        <p14:creationId xmlns:p14="http://schemas.microsoft.com/office/powerpoint/2010/main" val="3663345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t>81</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t>83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t>85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64AFEA-7A4D-4BA5-954A-BEACC1695506}" type="slidenum">
              <a:rPr lang="zh-CN" altLang="en-US" smtClean="0"/>
              <a:t>86</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slow">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1613" y="630238"/>
            <a:ext cx="1908175" cy="56784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27088" y="630238"/>
            <a:ext cx="5572125" cy="56784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slow">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slow">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843088"/>
            <a:ext cx="374015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843088"/>
            <a:ext cx="374015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slow">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1613" y="630238"/>
            <a:ext cx="1908175" cy="56784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27088" y="630238"/>
            <a:ext cx="5572125" cy="56784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slow">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843088"/>
            <a:ext cx="374015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843088"/>
            <a:ext cx="374015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slow">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77338"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AutoShape 3"/>
          <p:cNvSpPr>
            <a:spLocks noGrp="1" noChangeArrowheads="1"/>
          </p:cNvSpPr>
          <p:nvPr>
            <p:ph type="title"/>
          </p:nvPr>
        </p:nvSpPr>
        <p:spPr bwMode="auto">
          <a:xfrm>
            <a:off x="1763713" y="630238"/>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b" anchorCtr="0" compatLnSpc="1"/>
          <a:lstStyle/>
          <a:p>
            <a:pPr lvl="0"/>
            <a:r>
              <a:rPr lang="zh-CN" altLang="en-US"/>
              <a:t>单击此处编辑母版标题样式</a:t>
            </a:r>
          </a:p>
        </p:txBody>
      </p:sp>
      <p:sp>
        <p:nvSpPr>
          <p:cNvPr id="1028" name="Rectangle 4"/>
          <p:cNvSpPr>
            <a:spLocks noGrp="1" noChangeArrowheads="1"/>
          </p:cNvSpPr>
          <p:nvPr>
            <p:ph type="body" idx="1"/>
          </p:nvPr>
        </p:nvSpPr>
        <p:spPr bwMode="auto">
          <a:xfrm>
            <a:off x="827088" y="1843088"/>
            <a:ext cx="7561262"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zoom/>
  </p:transition>
  <p:txStyles>
    <p:title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1">
          <a:solidFill>
            <a:srgbClr val="083CB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1">
          <a:solidFill>
            <a:srgbClr val="083CB0"/>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83CB0"/>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rgbClr val="083CB0"/>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5pPr>
      <a:lvl6pPr marL="25146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6pPr>
      <a:lvl7pPr marL="29718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7pPr>
      <a:lvl8pPr marL="34290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8pPr>
      <a:lvl9pPr marL="38862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77338"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AutoShape 3"/>
          <p:cNvSpPr>
            <a:spLocks noGrp="1" noChangeArrowheads="1"/>
          </p:cNvSpPr>
          <p:nvPr>
            <p:ph type="title"/>
          </p:nvPr>
        </p:nvSpPr>
        <p:spPr bwMode="auto">
          <a:xfrm>
            <a:off x="1763713" y="630238"/>
            <a:ext cx="662463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b" anchorCtr="0" compatLnSpc="1"/>
          <a:lstStyle/>
          <a:p>
            <a:pPr lvl="0"/>
            <a:r>
              <a:rPr lang="zh-CN" altLang="en-US"/>
              <a:t>单击此处编辑母版标题样式</a:t>
            </a:r>
          </a:p>
        </p:txBody>
      </p:sp>
      <p:sp>
        <p:nvSpPr>
          <p:cNvPr id="2052" name="Rectangle 4"/>
          <p:cNvSpPr>
            <a:spLocks noGrp="1" noChangeArrowheads="1"/>
          </p:cNvSpPr>
          <p:nvPr>
            <p:ph type="body" idx="1"/>
          </p:nvPr>
        </p:nvSpPr>
        <p:spPr bwMode="auto">
          <a:xfrm>
            <a:off x="827088" y="1843088"/>
            <a:ext cx="7632700"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zoom/>
  </p:transition>
  <p:txStyles>
    <p:title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b="1">
          <a:solidFill>
            <a:srgbClr val="083CB0"/>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b="1">
          <a:solidFill>
            <a:srgbClr val="083CB0"/>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rgbClr val="083CB0"/>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rgbClr val="083CB0"/>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5pPr>
      <a:lvl6pPr marL="25146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6pPr>
      <a:lvl7pPr marL="29718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7pPr>
      <a:lvl8pPr marL="34290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8pPr>
      <a:lvl9pPr marL="38862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rgbClr val="083CB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214313" y="1284288"/>
            <a:ext cx="8715375" cy="2000250"/>
          </a:xfrm>
        </p:spPr>
        <p:txBody>
          <a:bodyPr anchor="ctr"/>
          <a:lstStyle/>
          <a:p>
            <a:pPr algn="ctr" eaLnBrk="1" hangingPunct="1">
              <a:defRPr/>
            </a:pPr>
            <a:r>
              <a:rPr lang="zh-CN" altLang="en-US" sz="6000" dirty="0">
                <a:solidFill>
                  <a:srgbClr val="990000"/>
                </a:solidFill>
                <a:effectLst>
                  <a:outerShdw blurRad="38100" dist="38100" dir="2700000" algn="tl">
                    <a:srgbClr val="C0C0C0"/>
                  </a:outerShdw>
                </a:effectLst>
                <a:ea typeface="华文行楷" panose="02010800040101010101" pitchFamily="2" charset="-122"/>
              </a:rPr>
              <a:t>混合集成电路测试技术</a:t>
            </a:r>
          </a:p>
        </p:txBody>
      </p:sp>
      <p:sp>
        <p:nvSpPr>
          <p:cNvPr id="244739" name="Text Box 3"/>
          <p:cNvSpPr txBox="1">
            <a:spLocks noChangeArrowheads="1"/>
          </p:cNvSpPr>
          <p:nvPr/>
        </p:nvSpPr>
        <p:spPr bwMode="auto">
          <a:xfrm>
            <a:off x="1116013" y="3644900"/>
            <a:ext cx="72009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4400" b="1" dirty="0">
                <a:solidFill>
                  <a:srgbClr val="6600CC"/>
                </a:solidFill>
                <a:effectLst>
                  <a:outerShdw blurRad="38100" dist="38100" dir="2700000" algn="tl">
                    <a:srgbClr val="C0C0C0"/>
                  </a:outerShdw>
                </a:effectLst>
                <a:latin typeface="华文行楷" panose="02010800040101010101" pitchFamily="2" charset="-122"/>
                <a:ea typeface="华文行楷" panose="02010800040101010101" pitchFamily="2" charset="-122"/>
              </a:rPr>
              <a:t>第七章</a:t>
            </a:r>
            <a:r>
              <a:rPr lang="en-US" altLang="zh-CN" sz="4400" b="1" dirty="0">
                <a:solidFill>
                  <a:srgbClr val="6600CC"/>
                </a:solidFill>
                <a:effectLst>
                  <a:outerShdw blurRad="38100" dist="38100" dir="2700000" algn="tl">
                    <a:srgbClr val="C0C0C0"/>
                  </a:outerShdw>
                </a:effectLst>
                <a:latin typeface="华文行楷" panose="02010800040101010101" pitchFamily="2" charset="-122"/>
                <a:ea typeface="华文行楷" panose="02010800040101010101" pitchFamily="2" charset="-122"/>
              </a:rPr>
              <a:t>: </a:t>
            </a:r>
            <a:r>
              <a:rPr lang="zh-CN" altLang="en-US" sz="4400" b="1" dirty="0">
                <a:solidFill>
                  <a:srgbClr val="6600CC"/>
                </a:solidFill>
                <a:effectLst>
                  <a:outerShdw blurRad="38100" dist="38100" dir="2700000" algn="tl">
                    <a:srgbClr val="C0C0C0"/>
                  </a:outerShdw>
                </a:effectLst>
                <a:latin typeface="华文行楷" panose="02010800040101010101" pitchFamily="2" charset="-122"/>
                <a:ea typeface="华文行楷" panose="02010800040101010101" pitchFamily="2" charset="-122"/>
              </a:rPr>
              <a:t>可测性设计</a:t>
            </a:r>
            <a:r>
              <a:rPr lang="en-US" altLang="zh-CN" sz="4400" b="1" dirty="0">
                <a:solidFill>
                  <a:srgbClr val="6600CC"/>
                </a:solidFill>
                <a:effectLst>
                  <a:outerShdw blurRad="38100" dist="38100" dir="2700000" algn="tl">
                    <a:srgbClr val="C0C0C0"/>
                  </a:outerShdw>
                </a:effectLst>
                <a:latin typeface="华文行楷" panose="02010800040101010101" pitchFamily="2" charset="-122"/>
                <a:ea typeface="华文行楷" panose="02010800040101010101" pitchFamily="2" charset="-122"/>
              </a:rPr>
              <a:t> </a:t>
            </a:r>
            <a:endParaRPr lang="zh-CN" altLang="en-US" sz="4400" b="1" dirty="0">
              <a:solidFill>
                <a:srgbClr val="6600CC"/>
              </a:solidFill>
              <a:effectLst>
                <a:outerShdw blurRad="38100" dist="38100" dir="2700000" algn="tl">
                  <a:srgbClr val="C0C0C0"/>
                </a:outerShdw>
              </a:effectLst>
              <a:latin typeface="华文行楷" panose="02010800040101010101" pitchFamily="2" charset="-122"/>
              <a:ea typeface="华文行楷" panose="02010800040101010101" pitchFamily="2" charset="-122"/>
            </a:endParaRPr>
          </a:p>
        </p:txBody>
      </p:sp>
    </p:spTree>
  </p:cSld>
  <p:clrMapOvr>
    <a:masterClrMapping/>
  </p:clrMapOvr>
  <p:transition spd="slow">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452653" y="1268760"/>
            <a:ext cx="6696744"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err="1">
                <a:solidFill>
                  <a:srgbClr val="7030A0"/>
                </a:solidFill>
                <a:latin typeface="黑体" panose="02010609060101010101" pitchFamily="49" charset="-122"/>
                <a:ea typeface="黑体" panose="02010609060101010101" pitchFamily="49" charset="-122"/>
              </a:rPr>
              <a:t>增加故障</a:t>
            </a:r>
            <a:r>
              <a:rPr lang="zh-CN" altLang="en-US" sz="2800" kern="0" dirty="0">
                <a:solidFill>
                  <a:srgbClr val="7030A0"/>
                </a:solidFill>
                <a:latin typeface="黑体" panose="02010609060101010101" pitchFamily="49" charset="-122"/>
                <a:ea typeface="黑体" panose="02010609060101010101" pitchFamily="49" charset="-122"/>
              </a:rPr>
              <a:t>覆盖</a:t>
            </a:r>
            <a:r>
              <a:rPr lang="en-US" altLang="zh-CN" sz="2800" kern="0" dirty="0" err="1">
                <a:solidFill>
                  <a:srgbClr val="7030A0"/>
                </a:solidFill>
                <a:latin typeface="黑体" panose="02010609060101010101" pitchFamily="49" charset="-122"/>
                <a:ea typeface="黑体" panose="02010609060101010101" pitchFamily="49" charset="-122"/>
              </a:rPr>
              <a:t>范围并</a:t>
            </a:r>
            <a:r>
              <a:rPr lang="zh-CN" altLang="en-US" sz="2800" kern="0" dirty="0">
                <a:solidFill>
                  <a:srgbClr val="7030A0"/>
                </a:solidFill>
                <a:latin typeface="黑体" panose="02010609060101010101" pitchFamily="49" charset="-122"/>
                <a:ea typeface="黑体" panose="02010609060101010101" pitchFamily="49" charset="-122"/>
              </a:rPr>
              <a:t>增强测试</a:t>
            </a:r>
            <a:r>
              <a:rPr lang="en-US" altLang="zh-CN" sz="2800" kern="0" dirty="0" err="1">
                <a:solidFill>
                  <a:srgbClr val="7030A0"/>
                </a:solidFill>
                <a:latin typeface="黑体" panose="02010609060101010101" pitchFamily="49" charset="-122"/>
                <a:ea typeface="黑体" panose="02010609060101010101" pitchFamily="49" charset="-122"/>
              </a:rPr>
              <a:t>过程控制</a:t>
            </a:r>
            <a:endParaRPr lang="en-US" altLang="zh-CN" sz="2800" kern="0" dirty="0">
              <a:solidFill>
                <a:srgbClr val="7030A0"/>
              </a:solidFill>
              <a:latin typeface="黑体" panose="02010609060101010101" pitchFamily="49" charset="-122"/>
              <a:ea typeface="黑体" panose="02010609060101010101" pitchFamily="49" charset="-122"/>
            </a:endParaRPr>
          </a:p>
        </p:txBody>
      </p:sp>
      <p:sp>
        <p:nvSpPr>
          <p:cNvPr id="8" name="矩形 7"/>
          <p:cNvSpPr/>
          <p:nvPr/>
        </p:nvSpPr>
        <p:spPr>
          <a:xfrm>
            <a:off x="467544" y="2132856"/>
            <a:ext cx="8424837" cy="3344570"/>
          </a:xfrm>
          <a:prstGeom prst="rect">
            <a:avLst/>
          </a:prstGeom>
        </p:spPr>
        <p:txBody>
          <a:bodyPr wrap="square">
            <a:spAutoFit/>
          </a:bodyPr>
          <a:lstStyle/>
          <a:p>
            <a:pPr>
              <a:lnSpc>
                <a:spcPct val="150000"/>
              </a:lnSpc>
            </a:pPr>
            <a:r>
              <a:rPr lang="zh-CN" altLang="en-US" sz="2400" b="1" dirty="0">
                <a:latin typeface="黑体" panose="02010609060101010101" pitchFamily="49" charset="-122"/>
                <a:ea typeface="黑体" panose="02010609060101010101" pitchFamily="49" charset="-122"/>
              </a:rPr>
              <a:t>增加故障覆盖范围</a:t>
            </a:r>
            <a:r>
              <a:rPr lang="en-US" altLang="zh-CN" sz="2400" b="1" dirty="0">
                <a:latin typeface="黑体" panose="02010609060101010101" pitchFamily="49" charset="-122"/>
                <a:ea typeface="黑体" panose="02010609060101010101" pitchFamily="49" charset="-122"/>
              </a:rPr>
              <a:t>:</a:t>
            </a:r>
          </a:p>
          <a:p>
            <a:pPr>
              <a:lnSpc>
                <a:spcPct val="150000"/>
              </a:lnSpc>
            </a:pPr>
            <a:r>
              <a:rPr lang="en-US" altLang="zh-CN" sz="2400" b="1" dirty="0">
                <a:latin typeface="黑体" panose="02010609060101010101" pitchFamily="49" charset="-122"/>
                <a:ea typeface="黑体" panose="02010609060101010101" pitchFamily="49" charset="-122"/>
              </a:rPr>
              <a:t>    </a:t>
            </a:r>
            <a:r>
              <a:rPr lang="en-US" altLang="zh-CN" sz="2400" b="1" dirty="0" err="1">
                <a:latin typeface="黑体" panose="02010609060101010101" pitchFamily="49" charset="-122"/>
                <a:ea typeface="黑体" panose="02010609060101010101" pitchFamily="49" charset="-122"/>
              </a:rPr>
              <a:t>故障</a:t>
            </a:r>
            <a:r>
              <a:rPr lang="zh-CN" altLang="en-US" sz="2400" b="1" dirty="0">
                <a:latin typeface="黑体" panose="02010609060101010101" pitchFamily="49" charset="-122"/>
                <a:ea typeface="黑体" panose="02010609060101010101" pitchFamily="49" charset="-122"/>
              </a:rPr>
              <a:t>覆盖范围</a:t>
            </a:r>
            <a:r>
              <a:rPr lang="en-US" altLang="zh-CN" sz="2400" b="1" dirty="0" err="1">
                <a:latin typeface="黑体" panose="02010609060101010101" pitchFamily="49" charset="-122"/>
                <a:ea typeface="黑体" panose="02010609060101010101" pitchFamily="49" charset="-122"/>
              </a:rPr>
              <a:t>定义为</a:t>
            </a:r>
            <a:r>
              <a:rPr lang="zh-CN" altLang="en-US" sz="2400" b="1" dirty="0">
                <a:latin typeface="黑体" panose="02010609060101010101" pitchFamily="49" charset="-122"/>
                <a:ea typeface="黑体" panose="02010609060101010101" pitchFamily="49" charset="-122"/>
              </a:rPr>
              <a:t>通过</a:t>
            </a:r>
            <a:r>
              <a:rPr lang="en-US" altLang="zh-CN" sz="2400" b="1" dirty="0" err="1">
                <a:latin typeface="黑体" panose="02010609060101010101" pitchFamily="49" charset="-122"/>
                <a:ea typeface="黑体" panose="02010609060101010101" pitchFamily="49" charset="-122"/>
              </a:rPr>
              <a:t>给定测试或一系列测试可以检测到的可故障模式的百分比</a:t>
            </a:r>
            <a:r>
              <a:rPr lang="en-US" altLang="zh-CN" sz="2400" b="1" dirty="0">
                <a:latin typeface="黑体" panose="02010609060101010101" pitchFamily="49" charset="-122"/>
                <a:ea typeface="黑体" panose="02010609060101010101" pitchFamily="49" charset="-122"/>
              </a:rPr>
              <a:t>。</a:t>
            </a:r>
          </a:p>
          <a:p>
            <a:pPr>
              <a:lnSpc>
                <a:spcPct val="150000"/>
              </a:lnSpc>
            </a:pPr>
            <a:r>
              <a:rPr lang="en-US" altLang="zh-CN" sz="2400" b="1" dirty="0">
                <a:latin typeface="黑体" panose="02010609060101010101" pitchFamily="49" charset="-122"/>
                <a:ea typeface="黑体" panose="02010609060101010101" pitchFamily="49" charset="-122"/>
              </a:rPr>
              <a:t>    </a:t>
            </a:r>
            <a:r>
              <a:rPr lang="en-US" altLang="zh-CN" sz="2400" b="1" dirty="0" err="1">
                <a:latin typeface="黑体" panose="02010609060101010101" pitchFamily="49" charset="-122"/>
                <a:ea typeface="黑体" panose="02010609060101010101" pitchFamily="49" charset="-122"/>
              </a:rPr>
              <a:t>增加的故障</a:t>
            </a:r>
            <a:r>
              <a:rPr lang="zh-CN" altLang="en-US" sz="2400" b="1" dirty="0">
                <a:latin typeface="黑体" panose="02010609060101010101" pitchFamily="49" charset="-122"/>
                <a:ea typeface="黑体" panose="02010609060101010101" pitchFamily="49" charset="-122"/>
              </a:rPr>
              <a:t>覆盖范围</a:t>
            </a:r>
            <a:r>
              <a:rPr lang="en-US" altLang="zh-CN" sz="2400" b="1" dirty="0" err="1">
                <a:latin typeface="黑体" panose="02010609060101010101" pitchFamily="49" charset="-122"/>
                <a:ea typeface="黑体" panose="02010609060101010101" pitchFamily="49" charset="-122"/>
              </a:rPr>
              <a:t>降低了有缺陷的</a:t>
            </a:r>
            <a:r>
              <a:rPr lang="zh-CN" altLang="en-US" sz="2400" b="1" dirty="0">
                <a:latin typeface="黑体" panose="02010609060101010101" pitchFamily="49" charset="-122"/>
                <a:ea typeface="黑体" panose="02010609060101010101" pitchFamily="49" charset="-122"/>
              </a:rPr>
              <a:t>器件交付</a:t>
            </a:r>
            <a:r>
              <a:rPr lang="en-US" altLang="zh-CN" sz="2400" b="1" dirty="0" err="1">
                <a:latin typeface="黑体" panose="02010609060101010101" pitchFamily="49" charset="-122"/>
                <a:ea typeface="黑体" panose="02010609060101010101" pitchFamily="49" charset="-122"/>
              </a:rPr>
              <a:t>给客户的可能性。虽然测试时间短的经济优势</a:t>
            </a:r>
            <a:r>
              <a:rPr lang="zh-CN" altLang="en-US" sz="2400" b="1" dirty="0">
                <a:latin typeface="黑体" panose="02010609060101010101" pitchFamily="49" charset="-122"/>
                <a:ea typeface="黑体" panose="02010609060101010101" pitchFamily="49" charset="-122"/>
              </a:rPr>
              <a:t>很明显</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但让客户更加满意是不能用经济优势衡量的。</a:t>
            </a:r>
          </a:p>
        </p:txBody>
      </p:sp>
      <p:sp>
        <p:nvSpPr>
          <p:cNvPr id="6" name="标题 1">
            <a:extLst>
              <a:ext uri="{FF2B5EF4-FFF2-40B4-BE49-F238E27FC236}">
                <a16:creationId xmlns:a16="http://schemas.microsoft.com/office/drawing/2014/main" id="{ACC531A9-83EA-4933-9BC0-9A9BADD6BC60}"/>
              </a:ext>
            </a:extLst>
          </p:cNvPr>
          <p:cNvSpPr txBox="1"/>
          <p:nvPr/>
        </p:nvSpPr>
        <p:spPr bwMode="auto">
          <a:xfrm>
            <a:off x="3239443" y="37926"/>
            <a:ext cx="590455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gn="ctr"/>
            <a:r>
              <a:rPr lang="en-US" altLang="zh-CN" sz="3200" kern="0" dirty="0">
                <a:solidFill>
                  <a:srgbClr val="990000"/>
                </a:solidFill>
                <a:latin typeface="Comic Sans MS" panose="030F0702030302020204" pitchFamily="66" charset="0"/>
                <a:ea typeface="隶书" panose="02010509060101010101" pitchFamily="49" charset="-122"/>
              </a:rPr>
              <a:t>7.2 </a:t>
            </a:r>
            <a:r>
              <a:rPr lang="zh-CN" altLang="en-US" sz="3200" kern="0" dirty="0">
                <a:solidFill>
                  <a:srgbClr val="990000"/>
                </a:solidFill>
                <a:latin typeface="Comic Sans MS" panose="030F0702030302020204" pitchFamily="66" charset="0"/>
                <a:ea typeface="隶书" panose="02010509060101010101" pitchFamily="49" charset="-122"/>
              </a:rPr>
              <a:t>进行可测性设计的好处</a:t>
            </a:r>
          </a:p>
        </p:txBody>
      </p:sp>
    </p:spTree>
  </p:cSld>
  <p:clrMapOvr>
    <a:masterClrMapping/>
  </p:clrMapOvr>
  <p:transition spd="slow">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755576" y="1052736"/>
            <a:ext cx="5959112"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黑体" panose="02010609060101010101" pitchFamily="49" charset="-122"/>
                <a:ea typeface="黑体" panose="02010609060101010101" pitchFamily="49" charset="-122"/>
              </a:rPr>
              <a:t>诊断与表征</a:t>
            </a:r>
          </a:p>
        </p:txBody>
      </p:sp>
      <p:sp>
        <p:nvSpPr>
          <p:cNvPr id="8" name="矩形 7"/>
          <p:cNvSpPr/>
          <p:nvPr/>
        </p:nvSpPr>
        <p:spPr>
          <a:xfrm>
            <a:off x="215516" y="2204864"/>
            <a:ext cx="8712968" cy="2797048"/>
          </a:xfrm>
          <a:prstGeom prst="rect">
            <a:avLst/>
          </a:prstGeom>
        </p:spPr>
        <p:txBody>
          <a:bodyPr wrap="square">
            <a:spAutoFit/>
          </a:bodyPr>
          <a:lstStyle/>
          <a:p>
            <a:pPr>
              <a:lnSpc>
                <a:spcPct val="150000"/>
              </a:lnSpc>
            </a:pPr>
            <a:r>
              <a:rPr lang="zh-CN" altLang="en-US" sz="2400" b="1" dirty="0">
                <a:solidFill>
                  <a:srgbClr val="FF0000"/>
                </a:solidFill>
                <a:latin typeface="黑体" panose="02010609060101010101" pitchFamily="49" charset="-122"/>
                <a:ea typeface="黑体" panose="02010609060101010101" pitchFamily="49" charset="-122"/>
              </a:rPr>
              <a:t>表征</a:t>
            </a:r>
            <a:r>
              <a:rPr lang="en-US" altLang="zh-CN" sz="2400" b="1" dirty="0">
                <a:latin typeface="黑体" panose="02010609060101010101" pitchFamily="49" charset="-122"/>
                <a:ea typeface="黑体" panose="02010609060101010101" pitchFamily="49" charset="-122"/>
              </a:rPr>
              <a:t>: </a:t>
            </a:r>
            <a:r>
              <a:rPr lang="en-US" altLang="zh-CN" sz="2400" b="1" dirty="0" err="1">
                <a:latin typeface="黑体" panose="02010609060101010101" pitchFamily="49" charset="-122"/>
                <a:ea typeface="黑体" panose="02010609060101010101" pitchFamily="49" charset="-122"/>
              </a:rPr>
              <a:t>确定其</a:t>
            </a:r>
            <a:r>
              <a:rPr lang="zh-CN" altLang="en-US" sz="2400" b="1" dirty="0">
                <a:latin typeface="黑体" panose="02010609060101010101" pitchFamily="49" charset="-122"/>
                <a:ea typeface="黑体" panose="02010609060101010101" pitchFamily="49" charset="-122"/>
              </a:rPr>
              <a:t>功能与技术指标</a:t>
            </a:r>
            <a:r>
              <a:rPr lang="en-US" altLang="zh-CN" sz="2400" b="1" dirty="0" err="1">
                <a:latin typeface="黑体" panose="02010609060101010101" pitchFamily="49" charset="-122"/>
                <a:ea typeface="黑体" panose="02010609060101010101" pitchFamily="49" charset="-122"/>
              </a:rPr>
              <a:t>是否满足客户要求</a:t>
            </a:r>
            <a:r>
              <a:rPr lang="en-US" altLang="zh-CN" sz="2400" b="1" dirty="0">
                <a:latin typeface="黑体" panose="02010609060101010101" pitchFamily="49" charset="-122"/>
                <a:ea typeface="黑体" panose="02010609060101010101" pitchFamily="49" charset="-122"/>
              </a:rPr>
              <a:t>。</a:t>
            </a:r>
          </a:p>
          <a:p>
            <a:pPr>
              <a:lnSpc>
                <a:spcPct val="150000"/>
              </a:lnSpc>
            </a:pPr>
            <a:r>
              <a:rPr lang="zh-CN" altLang="en-US" sz="2400" b="1" dirty="0">
                <a:solidFill>
                  <a:srgbClr val="FF0000"/>
                </a:solidFill>
                <a:latin typeface="黑体" panose="02010609060101010101" pitchFamily="49" charset="-122"/>
                <a:ea typeface="黑体" panose="02010609060101010101" pitchFamily="49" charset="-122"/>
              </a:rPr>
              <a:t>诊断</a:t>
            </a:r>
            <a:r>
              <a:rPr lang="en-US" altLang="zh-CN" sz="2400" b="1" kern="0" dirty="0">
                <a:solidFill>
                  <a:srgbClr val="990000"/>
                </a:solidFill>
                <a:latin typeface="黑体" panose="02010609060101010101" pitchFamily="49" charset="-122"/>
                <a:ea typeface="黑体" panose="02010609060101010101" pitchFamily="49" charset="-122"/>
              </a:rPr>
              <a:t>:</a:t>
            </a:r>
            <a:r>
              <a:rPr lang="en-US" altLang="zh-CN" sz="2400" b="1" dirty="0" err="1">
                <a:latin typeface="黑体" panose="02010609060101010101" pitchFamily="49" charset="-122"/>
                <a:ea typeface="黑体" panose="02010609060101010101" pitchFamily="49" charset="-122"/>
              </a:rPr>
              <a:t>在设计</a:t>
            </a:r>
            <a:r>
              <a:rPr lang="zh-CN" altLang="en-US" sz="2400" b="1" dirty="0">
                <a:latin typeface="黑体" panose="02010609060101010101" pitchFamily="49" charset="-122"/>
                <a:ea typeface="黑体" panose="02010609060101010101" pitchFamily="49" charset="-122"/>
              </a:rPr>
              <a:t>定型并投入</a:t>
            </a:r>
            <a:r>
              <a:rPr lang="en-US" altLang="zh-CN" sz="2400" b="1" dirty="0" err="1">
                <a:latin typeface="黑体" panose="02010609060101010101" pitchFamily="49" charset="-122"/>
                <a:ea typeface="黑体" panose="02010609060101010101" pitchFamily="49" charset="-122"/>
              </a:rPr>
              <a:t>生产之前必须纠正的</a:t>
            </a:r>
            <a:r>
              <a:rPr lang="zh-CN" altLang="en-US" sz="2400" b="1" dirty="0">
                <a:latin typeface="黑体" panose="02010609060101010101" pitchFamily="49" charset="-122"/>
                <a:ea typeface="黑体" panose="02010609060101010101" pitchFamily="49" charset="-122"/>
              </a:rPr>
              <a:t>缺陷</a:t>
            </a:r>
            <a:r>
              <a:rPr lang="en-US" altLang="zh-CN" sz="2400" b="1" dirty="0" err="1">
                <a:latin typeface="黑体" panose="02010609060101010101" pitchFamily="49" charset="-122"/>
                <a:ea typeface="黑体" panose="02010609060101010101" pitchFamily="49" charset="-122"/>
              </a:rPr>
              <a:t>问题</a:t>
            </a:r>
            <a:r>
              <a:rPr lang="zh-CN" altLang="en-US"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a:p>
            <a:pPr>
              <a:lnSpc>
                <a:spcPct val="150000"/>
              </a:lnSpc>
            </a:pPr>
            <a:r>
              <a:rPr lang="en-US" altLang="zh-CN" sz="2400" b="1" dirty="0" err="1">
                <a:latin typeface="黑体" panose="02010609060101010101" pitchFamily="49" charset="-122"/>
                <a:ea typeface="黑体" panose="02010609060101010101" pitchFamily="49" charset="-122"/>
              </a:rPr>
              <a:t>为了在短时间内</a:t>
            </a:r>
            <a:r>
              <a:rPr lang="zh-CN" altLang="en-US" sz="2400" b="1" dirty="0">
                <a:latin typeface="黑体" panose="02010609060101010101" pitchFamily="49" charset="-122"/>
                <a:ea typeface="黑体" panose="02010609060101010101" pitchFamily="49" charset="-122"/>
              </a:rPr>
              <a:t>获得可</a:t>
            </a:r>
            <a:r>
              <a:rPr lang="en-US" altLang="zh-CN" sz="2400" b="1" dirty="0" err="1">
                <a:latin typeface="黑体" panose="02010609060101010101" pitchFamily="49" charset="-122"/>
                <a:ea typeface="黑体" panose="02010609060101010101" pitchFamily="49" charset="-122"/>
              </a:rPr>
              <a:t>生产的设计，我们必须能够表征IC的性能并非常快速地诊断</a:t>
            </a:r>
            <a:r>
              <a:rPr lang="zh-CN" altLang="en-US" sz="2400" b="1" dirty="0">
                <a:latin typeface="黑体" panose="02010609060101010101" pitchFamily="49" charset="-122"/>
                <a:ea typeface="黑体" panose="02010609060101010101" pitchFamily="49" charset="-122"/>
              </a:rPr>
              <a:t>其</a:t>
            </a:r>
            <a:r>
              <a:rPr lang="en-US" altLang="zh-CN" sz="2400" b="1" dirty="0" err="1">
                <a:latin typeface="黑体" panose="02010609060101010101" pitchFamily="49" charset="-122"/>
                <a:ea typeface="黑体" panose="02010609060101010101" pitchFamily="49" charset="-122"/>
              </a:rPr>
              <a:t>内部电路问题</a:t>
            </a:r>
            <a:r>
              <a:rPr lang="en-US" altLang="zh-CN" sz="2400" b="1" dirty="0">
                <a:latin typeface="黑体" panose="02010609060101010101" pitchFamily="49" charset="-122"/>
                <a:ea typeface="黑体" panose="02010609060101010101" pitchFamily="49" charset="-122"/>
              </a:rPr>
              <a:t>。 </a:t>
            </a:r>
            <a:r>
              <a:rPr lang="en-US" altLang="zh-CN" sz="2400" b="1" dirty="0" err="1">
                <a:latin typeface="黑体" panose="02010609060101010101" pitchFamily="49" charset="-122"/>
                <a:ea typeface="黑体" panose="02010609060101010101" pitchFamily="49" charset="-122"/>
              </a:rPr>
              <a:t>缺乏适当的DFT</a:t>
            </a:r>
            <a:r>
              <a:rPr lang="zh-CN" altLang="en-US" sz="2400" b="1" dirty="0">
                <a:latin typeface="黑体" panose="02010609060101010101" pitchFamily="49" charset="-122"/>
                <a:ea typeface="黑体" panose="02010609060101010101" pitchFamily="49" charset="-122"/>
              </a:rPr>
              <a:t>电路</a:t>
            </a:r>
            <a:r>
              <a:rPr lang="en-US" altLang="zh-CN" sz="2400" b="1" dirty="0" err="1">
                <a:latin typeface="黑体" panose="02010609060101010101" pitchFamily="49" charset="-122"/>
                <a:ea typeface="黑体" panose="02010609060101010101" pitchFamily="49" charset="-122"/>
              </a:rPr>
              <a:t>会使诊断过程极为困难，甚至是不可能</a:t>
            </a:r>
            <a:r>
              <a:rPr lang="zh-CN" altLang="en-US" sz="2400" b="1" dirty="0">
                <a:latin typeface="黑体" panose="02010609060101010101" pitchFamily="49" charset="-122"/>
                <a:ea typeface="黑体" panose="02010609060101010101" pitchFamily="49" charset="-122"/>
              </a:rPr>
              <a:t>实现</a:t>
            </a:r>
            <a:r>
              <a:rPr lang="en-US" altLang="zh-CN" sz="2400" b="1" dirty="0">
                <a:latin typeface="黑体" panose="02010609060101010101" pitchFamily="49" charset="-122"/>
                <a:ea typeface="黑体" panose="02010609060101010101" pitchFamily="49" charset="-122"/>
              </a:rPr>
              <a:t>。</a:t>
            </a:r>
          </a:p>
        </p:txBody>
      </p:sp>
      <p:sp>
        <p:nvSpPr>
          <p:cNvPr id="6" name="标题 1">
            <a:extLst>
              <a:ext uri="{FF2B5EF4-FFF2-40B4-BE49-F238E27FC236}">
                <a16:creationId xmlns:a16="http://schemas.microsoft.com/office/drawing/2014/main" id="{5FAE4B54-E149-46B9-AA47-81B5FA971B69}"/>
              </a:ext>
            </a:extLst>
          </p:cNvPr>
          <p:cNvSpPr txBox="1"/>
          <p:nvPr/>
        </p:nvSpPr>
        <p:spPr bwMode="auto">
          <a:xfrm>
            <a:off x="3239443" y="37926"/>
            <a:ext cx="590455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gn="ctr"/>
            <a:r>
              <a:rPr lang="en-US" altLang="zh-CN" sz="3200" kern="0" dirty="0">
                <a:solidFill>
                  <a:srgbClr val="990000"/>
                </a:solidFill>
                <a:latin typeface="Comic Sans MS" panose="030F0702030302020204" pitchFamily="66" charset="0"/>
                <a:ea typeface="隶书" panose="02010509060101010101" pitchFamily="49" charset="-122"/>
              </a:rPr>
              <a:t>7.2 </a:t>
            </a:r>
            <a:r>
              <a:rPr lang="zh-CN" altLang="en-US" sz="3200" kern="0" dirty="0">
                <a:solidFill>
                  <a:srgbClr val="990000"/>
                </a:solidFill>
                <a:latin typeface="Comic Sans MS" panose="030F0702030302020204" pitchFamily="66" charset="0"/>
                <a:ea typeface="隶书" panose="02010509060101010101" pitchFamily="49" charset="-122"/>
              </a:rPr>
              <a:t>进行可测性设计的好处</a:t>
            </a:r>
          </a:p>
        </p:txBody>
      </p:sp>
    </p:spTree>
  </p:cSld>
  <p:clrMapOvr>
    <a:masterClrMapping/>
  </p:clrMapOvr>
  <p:transition spd="slow">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755576" y="1052736"/>
            <a:ext cx="5959112"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mj-ea"/>
              </a:rPr>
              <a:t>诊断与表征</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772816"/>
            <a:ext cx="5462266" cy="1759879"/>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3760563"/>
            <a:ext cx="6624637" cy="2886513"/>
          </a:xfrm>
          <a:prstGeom prst="rect">
            <a:avLst/>
          </a:prstGeom>
        </p:spPr>
      </p:pic>
      <p:sp>
        <p:nvSpPr>
          <p:cNvPr id="6" name="矩形 5"/>
          <p:cNvSpPr/>
          <p:nvPr/>
        </p:nvSpPr>
        <p:spPr>
          <a:xfrm>
            <a:off x="6516216" y="2020696"/>
            <a:ext cx="2523490" cy="830997"/>
          </a:xfrm>
          <a:prstGeom prst="rect">
            <a:avLst/>
          </a:prstGeom>
        </p:spPr>
        <p:txBody>
          <a:bodyPr wrap="square">
            <a:spAutoFit/>
          </a:bodyPr>
          <a:lstStyle/>
          <a:p>
            <a:r>
              <a:rPr lang="zh-CN" altLang="en-US" sz="2400" b="1" dirty="0"/>
              <a:t>不带</a:t>
            </a:r>
            <a:r>
              <a:rPr lang="en-US" altLang="zh-CN" sz="2400" b="1" dirty="0"/>
              <a:t>DFT</a:t>
            </a:r>
            <a:r>
              <a:rPr lang="zh-CN" altLang="en-US" sz="2400" b="1" dirty="0"/>
              <a:t>的</a:t>
            </a:r>
            <a:r>
              <a:rPr lang="en-US" altLang="zh-CN" sz="2400" b="1" dirty="0"/>
              <a:t>ADC</a:t>
            </a:r>
            <a:r>
              <a:rPr lang="zh-CN" altLang="en-US" sz="2400" b="1" dirty="0"/>
              <a:t>通道</a:t>
            </a:r>
          </a:p>
        </p:txBody>
      </p:sp>
      <p:sp>
        <p:nvSpPr>
          <p:cNvPr id="7" name="矩形 6"/>
          <p:cNvSpPr/>
          <p:nvPr/>
        </p:nvSpPr>
        <p:spPr>
          <a:xfrm>
            <a:off x="6722825" y="4890472"/>
            <a:ext cx="2421175" cy="1200329"/>
          </a:xfrm>
          <a:prstGeom prst="rect">
            <a:avLst/>
          </a:prstGeom>
        </p:spPr>
        <p:txBody>
          <a:bodyPr wrap="square">
            <a:spAutoFit/>
          </a:bodyPr>
          <a:lstStyle/>
          <a:p>
            <a:r>
              <a:rPr lang="en-US" altLang="zh-CN" sz="2400" b="1" dirty="0"/>
              <a:t>具有模拟测试访问总线的ADC通道</a:t>
            </a:r>
          </a:p>
        </p:txBody>
      </p:sp>
      <p:sp>
        <p:nvSpPr>
          <p:cNvPr id="9" name="标题 1">
            <a:extLst>
              <a:ext uri="{FF2B5EF4-FFF2-40B4-BE49-F238E27FC236}">
                <a16:creationId xmlns:a16="http://schemas.microsoft.com/office/drawing/2014/main" id="{0C287AA6-9C23-48F7-9F90-DFCB036FB987}"/>
              </a:ext>
            </a:extLst>
          </p:cNvPr>
          <p:cNvSpPr txBox="1"/>
          <p:nvPr/>
        </p:nvSpPr>
        <p:spPr bwMode="auto">
          <a:xfrm>
            <a:off x="3239443" y="37926"/>
            <a:ext cx="590455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gn="ctr"/>
            <a:r>
              <a:rPr lang="en-US" altLang="zh-CN" sz="3200" kern="0" dirty="0">
                <a:solidFill>
                  <a:srgbClr val="990000"/>
                </a:solidFill>
                <a:latin typeface="Comic Sans MS" panose="030F0702030302020204" pitchFamily="66" charset="0"/>
                <a:ea typeface="隶书" panose="02010509060101010101" pitchFamily="49" charset="-122"/>
              </a:rPr>
              <a:t>7.2 </a:t>
            </a:r>
            <a:r>
              <a:rPr lang="zh-CN" altLang="en-US" sz="3200" kern="0" dirty="0">
                <a:solidFill>
                  <a:srgbClr val="990000"/>
                </a:solidFill>
                <a:latin typeface="Comic Sans MS" panose="030F0702030302020204" pitchFamily="66" charset="0"/>
                <a:ea typeface="隶书" panose="02010509060101010101" pitchFamily="49" charset="-122"/>
              </a:rPr>
              <a:t>进行可测性设计的好处</a:t>
            </a:r>
          </a:p>
        </p:txBody>
      </p:sp>
    </p:spTree>
  </p:cSld>
  <p:clrMapOvr>
    <a:masterClrMapping/>
  </p:clrMapOvr>
  <p:transition spd="slow">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755576" y="1052736"/>
            <a:ext cx="5959112"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黑体" panose="02010609060101010101" pitchFamily="49" charset="-122"/>
                <a:ea typeface="黑体" panose="02010609060101010101" pitchFamily="49" charset="-122"/>
              </a:rPr>
              <a:t>系统级诊断</a:t>
            </a:r>
          </a:p>
        </p:txBody>
      </p:sp>
      <p:sp>
        <p:nvSpPr>
          <p:cNvPr id="2" name="矩形 1"/>
          <p:cNvSpPr/>
          <p:nvPr/>
        </p:nvSpPr>
        <p:spPr>
          <a:xfrm>
            <a:off x="395536" y="1846622"/>
            <a:ext cx="8190656" cy="3344570"/>
          </a:xfrm>
          <a:prstGeom prst="rect">
            <a:avLst/>
          </a:prstGeom>
        </p:spPr>
        <p:txBody>
          <a:bodyPr wrap="square">
            <a:spAutoFit/>
          </a:bodyPr>
          <a:lstStyle/>
          <a:p>
            <a:pPr>
              <a:lnSpc>
                <a:spcPct val="150000"/>
              </a:lnSpc>
            </a:pPr>
            <a:r>
              <a:rPr lang="en-US" altLang="zh-CN" sz="2400" b="1" dirty="0" err="1">
                <a:latin typeface="黑体" panose="02010609060101010101" pitchFamily="49" charset="-122"/>
                <a:ea typeface="黑体" panose="02010609060101010101" pitchFamily="49" charset="-122"/>
              </a:rPr>
              <a:t>系统级诊断</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允许</a:t>
            </a:r>
            <a:r>
              <a:rPr lang="en-US" altLang="zh-CN" sz="2400" b="1" dirty="0" err="1">
                <a:latin typeface="黑体" panose="02010609060101010101" pitchFamily="49" charset="-122"/>
                <a:ea typeface="黑体" panose="02010609060101010101" pitchFamily="49" charset="-122"/>
              </a:rPr>
              <a:t>客户更轻松地将DFT集成到最终应用（手机，图形卡等）中</a:t>
            </a:r>
            <a:r>
              <a:rPr lang="en-US" altLang="zh-CN" sz="2400" b="1" dirty="0">
                <a:latin typeface="黑体" panose="02010609060101010101" pitchFamily="49" charset="-122"/>
                <a:ea typeface="黑体" panose="02010609060101010101" pitchFamily="49" charset="-122"/>
              </a:rPr>
              <a:t>。</a:t>
            </a:r>
          </a:p>
          <a:p>
            <a:pPr>
              <a:lnSpc>
                <a:spcPct val="150000"/>
              </a:lnSpc>
            </a:pPr>
            <a:r>
              <a:rPr lang="en-US" altLang="zh-CN" sz="2400" b="1" dirty="0" err="1">
                <a:latin typeface="黑体" panose="02010609060101010101" pitchFamily="49" charset="-122"/>
                <a:ea typeface="黑体" panose="02010609060101010101" pitchFamily="49" charset="-122"/>
              </a:rPr>
              <a:t>IC级DFT</a:t>
            </a:r>
            <a:r>
              <a:rPr lang="zh-CN" altLang="en-US" sz="2400" b="1" dirty="0">
                <a:latin typeface="黑体" panose="02010609060101010101" pitchFamily="49" charset="-122"/>
                <a:ea typeface="黑体" panose="02010609060101010101" pitchFamily="49" charset="-122"/>
              </a:rPr>
              <a:t>推广到终端应用级</a:t>
            </a:r>
            <a:r>
              <a:rPr lang="en-US" altLang="zh-CN" sz="2400" b="1" dirty="0" err="1">
                <a:latin typeface="黑体" panose="02010609060101010101" pitchFamily="49" charset="-122"/>
                <a:ea typeface="黑体" panose="02010609060101010101" pitchFamily="49" charset="-122"/>
              </a:rPr>
              <a:t>DFT的示例包括IEEE</a:t>
            </a:r>
            <a:r>
              <a:rPr lang="en-US" altLang="zh-CN" sz="2400" b="1" dirty="0">
                <a:latin typeface="黑体" panose="02010609060101010101" pitchFamily="49" charset="-122"/>
                <a:ea typeface="黑体" panose="02010609060101010101" pitchFamily="49" charset="-122"/>
              </a:rPr>
              <a:t> 1149.1和IEEE 1149.4边界扫描标准。 </a:t>
            </a:r>
            <a:r>
              <a:rPr lang="en-US" altLang="zh-CN" sz="2400" b="1" dirty="0" err="1">
                <a:latin typeface="黑体" panose="02010609060101010101" pitchFamily="49" charset="-122"/>
                <a:ea typeface="黑体" panose="02010609060101010101" pitchFamily="49" charset="-122"/>
              </a:rPr>
              <a:t>这些标准允许芯片到芯片和电路到电路的测试</a:t>
            </a:r>
            <a:r>
              <a:rPr lang="en-US" altLang="zh-CN" sz="2400" b="1" dirty="0">
                <a:latin typeface="黑体" panose="02010609060101010101" pitchFamily="49" charset="-122"/>
                <a:ea typeface="黑体" panose="02010609060101010101" pitchFamily="49" charset="-122"/>
              </a:rPr>
              <a:t>。 </a:t>
            </a:r>
            <a:r>
              <a:rPr lang="en-US" altLang="zh-CN" sz="2400" b="1" dirty="0" err="1">
                <a:latin typeface="黑体" panose="02010609060101010101" pitchFamily="49" charset="-122"/>
                <a:ea typeface="黑体" panose="02010609060101010101" pitchFamily="49" charset="-122"/>
              </a:rPr>
              <a:t>客户还可以要求自定义DfT测试模式，以</a:t>
            </a:r>
            <a:r>
              <a:rPr lang="zh-CN" altLang="en-US" sz="2400" b="1" dirty="0">
                <a:latin typeface="黑体" panose="02010609060101010101" pitchFamily="49" charset="-122"/>
                <a:ea typeface="黑体" panose="02010609060101010101" pitchFamily="49" charset="-122"/>
              </a:rPr>
              <a:t>便</a:t>
            </a:r>
            <a:r>
              <a:rPr lang="en-US" altLang="zh-CN" sz="2400" b="1" dirty="0" err="1">
                <a:latin typeface="黑体" panose="02010609060101010101" pitchFamily="49" charset="-122"/>
                <a:ea typeface="黑体" panose="02010609060101010101" pitchFamily="49" charset="-122"/>
              </a:rPr>
              <a:t>更轻松地集成板级DfT功能</a:t>
            </a:r>
            <a:r>
              <a:rPr lang="en-US" altLang="zh-CN" sz="2400" b="1" dirty="0">
                <a:latin typeface="黑体" panose="02010609060101010101" pitchFamily="49" charset="-122"/>
                <a:ea typeface="黑体" panose="02010609060101010101" pitchFamily="49" charset="-122"/>
              </a:rPr>
              <a:t>。</a:t>
            </a:r>
          </a:p>
        </p:txBody>
      </p:sp>
      <p:sp>
        <p:nvSpPr>
          <p:cNvPr id="6" name="标题 1">
            <a:extLst>
              <a:ext uri="{FF2B5EF4-FFF2-40B4-BE49-F238E27FC236}">
                <a16:creationId xmlns:a16="http://schemas.microsoft.com/office/drawing/2014/main" id="{E9E57869-276B-4A35-A509-3A313C146401}"/>
              </a:ext>
            </a:extLst>
          </p:cNvPr>
          <p:cNvSpPr txBox="1"/>
          <p:nvPr/>
        </p:nvSpPr>
        <p:spPr bwMode="auto">
          <a:xfrm>
            <a:off x="3239443" y="37926"/>
            <a:ext cx="590455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gn="ctr"/>
            <a:r>
              <a:rPr lang="en-US" altLang="zh-CN" sz="3200" kern="0" dirty="0">
                <a:solidFill>
                  <a:srgbClr val="990000"/>
                </a:solidFill>
                <a:latin typeface="Comic Sans MS" panose="030F0702030302020204" pitchFamily="66" charset="0"/>
                <a:ea typeface="隶书" panose="02010509060101010101" pitchFamily="49" charset="-122"/>
              </a:rPr>
              <a:t>7.2 </a:t>
            </a:r>
            <a:r>
              <a:rPr lang="zh-CN" altLang="en-US" sz="3200" kern="0" dirty="0">
                <a:solidFill>
                  <a:srgbClr val="990000"/>
                </a:solidFill>
                <a:latin typeface="Comic Sans MS" panose="030F0702030302020204" pitchFamily="66" charset="0"/>
                <a:ea typeface="隶书" panose="02010509060101010101" pitchFamily="49" charset="-122"/>
              </a:rPr>
              <a:t>进行可测性设计的好处</a:t>
            </a:r>
          </a:p>
        </p:txBody>
      </p:sp>
    </p:spTree>
  </p:cSld>
  <p:clrMapOvr>
    <a:masterClrMapping/>
  </p:clrMapOvr>
  <p:transition spd="slow">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3349436" y="3739"/>
            <a:ext cx="5472509" cy="854075"/>
          </a:xfrm>
        </p:spPr>
        <p:txBody>
          <a:bodyPr anchor="ctr"/>
          <a:lstStyle/>
          <a:p>
            <a:pPr marL="342900" indent="-342900" algn="ctr"/>
            <a:r>
              <a:rPr lang="en-US" altLang="zh-CN" sz="3200" dirty="0">
                <a:solidFill>
                  <a:srgbClr val="990000"/>
                </a:solidFill>
                <a:latin typeface="Comic Sans MS" panose="030F0702030302020204" pitchFamily="66" charset="0"/>
                <a:ea typeface="隶书" panose="02010509060101010101" pitchFamily="49" charset="-122"/>
              </a:rPr>
              <a:t>7.3  </a:t>
            </a:r>
            <a:r>
              <a:rPr lang="zh-CN" altLang="en-US" sz="3200" dirty="0">
                <a:solidFill>
                  <a:srgbClr val="990000"/>
                </a:solidFill>
                <a:latin typeface="Comic Sans MS" panose="030F0702030302020204" pitchFamily="66" charset="0"/>
                <a:ea typeface="隶书" panose="02010509060101010101" pitchFamily="49" charset="-122"/>
              </a:rPr>
              <a:t>数字扫描</a:t>
            </a:r>
          </a:p>
        </p:txBody>
      </p:sp>
      <p:sp>
        <p:nvSpPr>
          <p:cNvPr id="10" name="标题 1"/>
          <p:cNvSpPr txBox="1"/>
          <p:nvPr/>
        </p:nvSpPr>
        <p:spPr bwMode="auto">
          <a:xfrm>
            <a:off x="755575" y="841137"/>
            <a:ext cx="5562335"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zh-CN" altLang="en-US" sz="2800" kern="0" dirty="0">
                <a:solidFill>
                  <a:srgbClr val="7030A0"/>
                </a:solidFill>
                <a:latin typeface="黑体" panose="02010609060101010101" pitchFamily="49" charset="-122"/>
                <a:ea typeface="黑体" panose="02010609060101010101" pitchFamily="49" charset="-122"/>
              </a:rPr>
              <a:t>扫描的基础知识</a:t>
            </a:r>
          </a:p>
        </p:txBody>
      </p:sp>
      <p:sp>
        <p:nvSpPr>
          <p:cNvPr id="2" name="矩形 1"/>
          <p:cNvSpPr/>
          <p:nvPr/>
        </p:nvSpPr>
        <p:spPr>
          <a:xfrm>
            <a:off x="463483" y="1556792"/>
            <a:ext cx="8190656" cy="2236574"/>
          </a:xfrm>
          <a:prstGeom prst="rect">
            <a:avLst/>
          </a:prstGeom>
        </p:spPr>
        <p:txBody>
          <a:bodyPr wrap="square">
            <a:spAutoFit/>
          </a:bodyPr>
          <a:lstStyle/>
          <a:p>
            <a:pPr>
              <a:lnSpc>
                <a:spcPct val="150000"/>
              </a:lnSpc>
            </a:pPr>
            <a:r>
              <a:rPr lang="en-US" altLang="zh-CN" sz="2400" b="1" dirty="0" err="1">
                <a:latin typeface="黑体" panose="02010609060101010101" pitchFamily="49" charset="-122"/>
                <a:ea typeface="黑体" panose="02010609060101010101" pitchFamily="49" charset="-122"/>
              </a:rPr>
              <a:t>扫描电路允许将数字模块与周围电路隔离，以进行测试。扫描电路允许</a:t>
            </a:r>
            <a:r>
              <a:rPr lang="zh-CN" altLang="en-US" sz="2400" b="1" dirty="0">
                <a:latin typeface="黑体" panose="02010609060101010101" pitchFamily="49" charset="-122"/>
                <a:ea typeface="黑体" panose="02010609060101010101" pitchFamily="49" charset="-122"/>
              </a:rPr>
              <a:t>测试仪注入</a:t>
            </a:r>
            <a:r>
              <a:rPr lang="en-US" altLang="zh-CN" sz="2400" b="1" dirty="0" err="1">
                <a:latin typeface="黑体" panose="02010609060101010101" pitchFamily="49" charset="-122"/>
                <a:ea typeface="黑体" panose="02010609060101010101" pitchFamily="49" charset="-122"/>
              </a:rPr>
              <a:t>的数字矢量替换被测电路的正常输入</a:t>
            </a:r>
            <a:r>
              <a:rPr lang="en-US" altLang="zh-CN" sz="2400" b="1" dirty="0">
                <a:latin typeface="黑体" panose="02010609060101010101" pitchFamily="49" charset="-122"/>
                <a:ea typeface="黑体" panose="02010609060101010101" pitchFamily="49" charset="-122"/>
              </a:rPr>
              <a:t>。 </a:t>
            </a:r>
            <a:r>
              <a:rPr lang="en-US" altLang="zh-CN" sz="2400" b="1" dirty="0" err="1">
                <a:latin typeface="黑体" panose="02010609060101010101" pitchFamily="49" charset="-122"/>
                <a:ea typeface="黑体" panose="02010609060101010101" pitchFamily="49" charset="-122"/>
              </a:rPr>
              <a:t>测试</a:t>
            </a:r>
            <a:r>
              <a:rPr lang="zh-CN" altLang="en-US" sz="2400" b="1" dirty="0">
                <a:latin typeface="黑体" panose="02010609060101010101" pitchFamily="49" charset="-122"/>
                <a:ea typeface="黑体" panose="02010609060101010101" pitchFamily="49" charset="-122"/>
              </a:rPr>
              <a:t>仪向被测电路注入测试矢量采用了由</a:t>
            </a:r>
            <a:r>
              <a:rPr lang="en-US" altLang="zh-CN" sz="2400" b="1" dirty="0" err="1">
                <a:latin typeface="黑体" panose="02010609060101010101" pitchFamily="49" charset="-122"/>
                <a:ea typeface="黑体" panose="02010609060101010101" pitchFamily="49" charset="-122"/>
              </a:rPr>
              <a:t>一系列触发器</a:t>
            </a:r>
            <a:r>
              <a:rPr lang="zh-CN" altLang="en-US" sz="2400" b="1" dirty="0">
                <a:latin typeface="黑体" panose="02010609060101010101" pitchFamily="49" charset="-122"/>
                <a:ea typeface="黑体" panose="02010609060101010101" pitchFamily="49" charset="-122"/>
              </a:rPr>
              <a:t>组成的扫描链</a:t>
            </a:r>
            <a:r>
              <a:rPr lang="en-US" altLang="zh-CN" sz="2400" b="1" dirty="0">
                <a:latin typeface="黑体" panose="02010609060101010101" pitchFamily="49" charset="-122"/>
                <a:ea typeface="黑体" panose="02010609060101010101" pitchFamily="49" charset="-122"/>
              </a:rPr>
              <a:t>。</a:t>
            </a:r>
          </a:p>
        </p:txBody>
      </p:sp>
      <p:sp>
        <p:nvSpPr>
          <p:cNvPr id="3" name="矩形 2"/>
          <p:cNvSpPr/>
          <p:nvPr/>
        </p:nvSpPr>
        <p:spPr>
          <a:xfrm>
            <a:off x="452553" y="4077371"/>
            <a:ext cx="8497043" cy="1128579"/>
          </a:xfrm>
          <a:prstGeom prst="rect">
            <a:avLst/>
          </a:prstGeom>
        </p:spPr>
        <p:txBody>
          <a:bodyPr wrap="square">
            <a:spAutoFit/>
          </a:bodyPr>
          <a:lstStyle/>
          <a:p>
            <a:pPr>
              <a:lnSpc>
                <a:spcPct val="150000"/>
              </a:lnSpc>
            </a:pPr>
            <a:r>
              <a:rPr lang="en-US" altLang="zh-CN" sz="2400" b="1" dirty="0">
                <a:latin typeface="黑体" panose="02010609060101010101" pitchFamily="49" charset="-122"/>
                <a:ea typeface="黑体" panose="02010609060101010101" pitchFamily="49" charset="-122"/>
              </a:rPr>
              <a:t>扫描链既充当串行输入，并行输出（SIPO）移位寄存器，又充当并行输入，串行输出（PISO）移位寄存器。</a:t>
            </a:r>
          </a:p>
        </p:txBody>
      </p:sp>
    </p:spTree>
  </p:cSld>
  <p:clrMapOvr>
    <a:masterClrMapping/>
  </p:clrMapOvr>
  <p:transition spd="slow">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3349436" y="3739"/>
            <a:ext cx="5472509" cy="854075"/>
          </a:xfrm>
        </p:spPr>
        <p:txBody>
          <a:bodyPr anchor="ctr"/>
          <a:lstStyle/>
          <a:p>
            <a:pPr marL="342900" indent="-342900" algn="ctr"/>
            <a:r>
              <a:rPr lang="en-US" altLang="zh-CN" sz="3200" dirty="0">
                <a:solidFill>
                  <a:srgbClr val="990000"/>
                </a:solidFill>
                <a:latin typeface="Comic Sans MS" panose="030F0702030302020204" pitchFamily="66" charset="0"/>
                <a:ea typeface="隶书" panose="02010509060101010101" pitchFamily="49" charset="-122"/>
                <a:sym typeface="+mn-ea"/>
              </a:rPr>
              <a:t>7.3  </a:t>
            </a:r>
            <a:r>
              <a:rPr lang="zh-CN" altLang="en-US" sz="3200" dirty="0">
                <a:solidFill>
                  <a:srgbClr val="990000"/>
                </a:solidFill>
                <a:latin typeface="Comic Sans MS" panose="030F0702030302020204" pitchFamily="66" charset="0"/>
                <a:ea typeface="隶书" panose="02010509060101010101" pitchFamily="49" charset="-122"/>
                <a:sym typeface="+mn-ea"/>
              </a:rPr>
              <a:t>数字扫描</a:t>
            </a:r>
            <a:endParaRPr lang="zh-CN" altLang="en-US" sz="3200" dirty="0">
              <a:solidFill>
                <a:srgbClr val="990000"/>
              </a:solidFill>
              <a:latin typeface="Comic Sans MS" panose="030F0702030302020204" pitchFamily="66" charset="0"/>
              <a:ea typeface="隶书" panose="02010509060101010101" pitchFamily="49" charset="-122"/>
            </a:endParaRPr>
          </a:p>
        </p:txBody>
      </p:sp>
      <p:sp>
        <p:nvSpPr>
          <p:cNvPr id="10" name="标题 1"/>
          <p:cNvSpPr txBox="1"/>
          <p:nvPr/>
        </p:nvSpPr>
        <p:spPr bwMode="auto">
          <a:xfrm>
            <a:off x="755576" y="1196752"/>
            <a:ext cx="5562335"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zh-CN" altLang="en-US" sz="2800" kern="0" dirty="0">
                <a:solidFill>
                  <a:srgbClr val="7030A0"/>
                </a:solidFill>
                <a:latin typeface="黑体" panose="02010609060101010101" pitchFamily="49" charset="-122"/>
                <a:ea typeface="黑体" panose="02010609060101010101" pitchFamily="49" charset="-122"/>
                <a:sym typeface="+mn-ea"/>
              </a:rPr>
              <a:t>扫描的基础知识</a:t>
            </a:r>
            <a:endParaRPr lang="zh-CN" altLang="en-US" sz="2800" kern="0" dirty="0">
              <a:solidFill>
                <a:srgbClr val="7030A0"/>
              </a:solidFill>
              <a:latin typeface="黑体" panose="02010609060101010101" pitchFamily="49" charset="-122"/>
              <a:ea typeface="黑体" panose="02010609060101010101" pitchFamily="49" charset="-122"/>
            </a:endParaRPr>
          </a:p>
        </p:txBody>
      </p:sp>
      <p:sp>
        <p:nvSpPr>
          <p:cNvPr id="4" name="矩形 3"/>
          <p:cNvSpPr/>
          <p:nvPr/>
        </p:nvSpPr>
        <p:spPr>
          <a:xfrm>
            <a:off x="464956" y="1988840"/>
            <a:ext cx="8356989" cy="2236574"/>
          </a:xfrm>
          <a:prstGeom prst="rect">
            <a:avLst/>
          </a:prstGeom>
        </p:spPr>
        <p:txBody>
          <a:bodyPr wrap="square">
            <a:spAutoFit/>
          </a:bodyPr>
          <a:lstStyle/>
          <a:p>
            <a:pPr>
              <a:lnSpc>
                <a:spcPct val="150000"/>
              </a:lnSpc>
            </a:pPr>
            <a:r>
              <a:rPr lang="zh-CN" altLang="en-US" sz="2400" b="1" dirty="0">
                <a:latin typeface="黑体" panose="02010609060101010101" pitchFamily="49" charset="-122"/>
                <a:ea typeface="黑体" panose="02010609060101010101" pitchFamily="49" charset="-122"/>
              </a:rPr>
              <a:t>有几种不同类型的扫描，包括边界扫描（IEEE Std</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1149.1），全扫描和部分扫描。</a:t>
            </a:r>
          </a:p>
          <a:p>
            <a:pPr>
              <a:lnSpc>
                <a:spcPct val="150000"/>
              </a:lnSpc>
            </a:pPr>
            <a:r>
              <a:rPr lang="zh-CN" altLang="en-US" sz="2400" b="1" dirty="0">
                <a:latin typeface="黑体" panose="02010609060101010101" pitchFamily="49" charset="-122"/>
                <a:ea typeface="黑体" panose="02010609060101010101" pitchFamily="49" charset="-122"/>
              </a:rPr>
              <a:t>边界扫描主要针对板级芯片到芯片的互连测试问题，尽管它也可扩展用于测试内部电路如IEEE 1500。</a:t>
            </a:r>
          </a:p>
        </p:txBody>
      </p:sp>
    </p:spTree>
  </p:cSld>
  <p:clrMapOvr>
    <a:masterClrMapping/>
  </p:clrMapOvr>
  <p:transition spd="slow">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455295" y="1171575"/>
            <a:ext cx="8560435" cy="64833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黑体" panose="02010609060101010101" pitchFamily="49" charset="-122"/>
                <a:ea typeface="黑体" panose="02010609060101010101" pitchFamily="49" charset="-122"/>
              </a:rPr>
              <a:t>IEEE标准1149.1  标准测试访问端口和边界扫描</a:t>
            </a:r>
          </a:p>
        </p:txBody>
      </p:sp>
      <p:sp>
        <p:nvSpPr>
          <p:cNvPr id="5" name="矩形 4"/>
          <p:cNvSpPr/>
          <p:nvPr/>
        </p:nvSpPr>
        <p:spPr>
          <a:xfrm>
            <a:off x="452086" y="2132856"/>
            <a:ext cx="8352928" cy="3344570"/>
          </a:xfrm>
          <a:prstGeom prst="rect">
            <a:avLst/>
          </a:prstGeom>
        </p:spPr>
        <p:txBody>
          <a:bodyPr wrap="square">
            <a:spAutoFit/>
          </a:bodyPr>
          <a:lstStyle/>
          <a:p>
            <a:pPr>
              <a:lnSpc>
                <a:spcPct val="150000"/>
              </a:lnSpc>
            </a:pPr>
            <a:r>
              <a:rPr lang="en-US" altLang="zh-CN" sz="2400" b="1" dirty="0">
                <a:latin typeface="黑体" panose="02010609060101010101" pitchFamily="49" charset="-122"/>
                <a:ea typeface="黑体" panose="02010609060101010101" pitchFamily="49" charset="-122"/>
              </a:rPr>
              <a:t>IEEE标准 1149.1测试访问端口和边界扫描标准是由来自欧洲和北美的行业参与者组成的联盟开发的。 该联盟</a:t>
            </a:r>
            <a:r>
              <a:rPr lang="zh-CN" altLang="en-US" sz="2400" b="1" dirty="0">
                <a:latin typeface="黑体" panose="02010609060101010101" pitchFamily="49" charset="-122"/>
                <a:ea typeface="黑体" panose="02010609060101010101" pitchFamily="49" charset="-122"/>
              </a:rPr>
              <a:t>被</a:t>
            </a:r>
            <a:r>
              <a:rPr lang="en-US" altLang="zh-CN" sz="2400" b="1" dirty="0" err="1">
                <a:latin typeface="黑体" panose="02010609060101010101" pitchFamily="49" charset="-122"/>
                <a:ea typeface="黑体" panose="02010609060101010101" pitchFamily="49" charset="-122"/>
              </a:rPr>
              <a:t>称为联合测试行动小组（JTAG</a:t>
            </a:r>
            <a:r>
              <a:rPr lang="en-US" altLang="zh-CN" sz="2400" b="1" dirty="0">
                <a:latin typeface="黑体" panose="02010609060101010101" pitchFamily="49" charset="-122"/>
                <a:ea typeface="黑体" panose="02010609060101010101" pitchFamily="49" charset="-122"/>
              </a:rPr>
              <a:t>-</a:t>
            </a:r>
            <a:r>
              <a:rPr lang="en-US" altLang="zh-CN" sz="2400" b="1" dirty="0">
                <a:solidFill>
                  <a:srgbClr val="FF0000"/>
                </a:solidFill>
                <a:latin typeface="黑体" panose="02010609060101010101" pitchFamily="49" charset="-122"/>
                <a:ea typeface="黑体" panose="02010609060101010101" pitchFamily="49" charset="-122"/>
              </a:rPr>
              <a:t> Joint Test Action Group </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他们</a:t>
            </a:r>
            <a:r>
              <a:rPr lang="en-US" altLang="zh-CN" sz="2400" b="1" dirty="0" err="1">
                <a:latin typeface="黑体" panose="02010609060101010101" pitchFamily="49" charset="-122"/>
                <a:ea typeface="黑体" panose="02010609060101010101" pitchFamily="49" charset="-122"/>
              </a:rPr>
              <a:t>开发</a:t>
            </a:r>
            <a:r>
              <a:rPr lang="zh-CN" altLang="en-US" sz="2400" b="1" dirty="0">
                <a:latin typeface="黑体" panose="02010609060101010101" pitchFamily="49" charset="-122"/>
                <a:ea typeface="黑体" panose="02010609060101010101" pitchFamily="49" charset="-122"/>
              </a:rPr>
              <a:t>标准</a:t>
            </a:r>
            <a:r>
              <a:rPr lang="en-US" altLang="zh-CN" sz="2400" b="1" dirty="0" err="1">
                <a:latin typeface="黑体" panose="02010609060101010101" pitchFamily="49" charset="-122"/>
                <a:ea typeface="黑体" panose="02010609060101010101" pitchFamily="49" charset="-122"/>
              </a:rPr>
              <a:t>以允许不同的IC</a:t>
            </a:r>
            <a:r>
              <a:rPr lang="zh-CN" altLang="en-US" sz="2400" b="1" dirty="0">
                <a:latin typeface="黑体" panose="02010609060101010101" pitchFamily="49" charset="-122"/>
                <a:ea typeface="黑体" panose="02010609060101010101" pitchFamily="49" charset="-122"/>
              </a:rPr>
              <a:t>厂商采用兼容的板级测试结构</a:t>
            </a:r>
            <a:r>
              <a:rPr lang="en-US" altLang="zh-CN" sz="2400" b="1" dirty="0" err="1">
                <a:latin typeface="黑体" panose="02010609060101010101" pitchFamily="49" charset="-122"/>
                <a:ea typeface="黑体" panose="02010609060101010101" pitchFamily="49" charset="-122"/>
              </a:rPr>
              <a:t>设计</a:t>
            </a:r>
            <a:r>
              <a:rPr lang="zh-CN" altLang="en-US" sz="2400" b="1" dirty="0">
                <a:latin typeface="黑体" panose="02010609060101010101" pitchFamily="49" charset="-122"/>
                <a:ea typeface="黑体" panose="02010609060101010101" pitchFamily="49" charset="-122"/>
              </a:rPr>
              <a:t>自己的</a:t>
            </a:r>
            <a:r>
              <a:rPr lang="en-US" altLang="zh-CN" sz="2400" b="1" dirty="0" err="1">
                <a:latin typeface="黑体" panose="02010609060101010101" pitchFamily="49" charset="-122"/>
                <a:ea typeface="黑体" panose="02010609060101010101" pitchFamily="49" charset="-122"/>
              </a:rPr>
              <a:t>芯片</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因此</a:t>
            </a:r>
            <a:r>
              <a:rPr lang="en-US" altLang="zh-CN" sz="2400" b="1" dirty="0">
                <a:latin typeface="黑体" panose="02010609060101010101" pitchFamily="49" charset="-122"/>
                <a:ea typeface="黑体" panose="02010609060101010101" pitchFamily="49" charset="-122"/>
              </a:rPr>
              <a:t>，IEEE标准.1149.1通常</a:t>
            </a:r>
            <a:r>
              <a:rPr lang="zh-CN" altLang="en-US" sz="2400" b="1" dirty="0">
                <a:latin typeface="黑体" panose="02010609060101010101" pitchFamily="49" charset="-122"/>
                <a:ea typeface="黑体" panose="02010609060101010101" pitchFamily="49" charset="-122"/>
              </a:rPr>
              <a:t>也</a:t>
            </a:r>
            <a:r>
              <a:rPr lang="en-US" altLang="zh-CN" sz="2400" b="1" dirty="0" err="1">
                <a:latin typeface="黑体" panose="02010609060101010101" pitchFamily="49" charset="-122"/>
                <a:ea typeface="黑体" panose="02010609060101010101" pitchFamily="49" charset="-122"/>
              </a:rPr>
              <a:t>称为JTAG</a:t>
            </a:r>
            <a:r>
              <a:rPr lang="en-US" altLang="zh-CN" sz="2400" b="1" dirty="0">
                <a:latin typeface="黑体" panose="02010609060101010101" pitchFamily="49" charset="-122"/>
                <a:ea typeface="黑体" panose="02010609060101010101" pitchFamily="49" charset="-122"/>
              </a:rPr>
              <a:t> 1149.1边界扫描。</a:t>
            </a:r>
          </a:p>
        </p:txBody>
      </p:sp>
      <p:sp>
        <p:nvSpPr>
          <p:cNvPr id="6" name="标题 1"/>
          <p:cNvSpPr txBox="1"/>
          <p:nvPr/>
        </p:nvSpPr>
        <p:spPr bwMode="auto">
          <a:xfrm>
            <a:off x="3349436" y="3739"/>
            <a:ext cx="5472509"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gn="ctr"/>
            <a:r>
              <a:rPr lang="en-US" altLang="zh-CN" sz="3200" dirty="0">
                <a:solidFill>
                  <a:srgbClr val="990000"/>
                </a:solidFill>
                <a:latin typeface="Comic Sans MS" panose="030F0702030302020204" pitchFamily="66" charset="0"/>
                <a:ea typeface="隶书" panose="02010509060101010101" pitchFamily="49" charset="-122"/>
                <a:sym typeface="+mn-ea"/>
              </a:rPr>
              <a:t>7.3  </a:t>
            </a:r>
            <a:r>
              <a:rPr lang="zh-CN" altLang="en-US" sz="3200" dirty="0">
                <a:solidFill>
                  <a:srgbClr val="990000"/>
                </a:solidFill>
                <a:latin typeface="Comic Sans MS" panose="030F0702030302020204" pitchFamily="66" charset="0"/>
                <a:ea typeface="隶书" panose="02010509060101010101" pitchFamily="49" charset="-122"/>
                <a:sym typeface="+mn-ea"/>
              </a:rPr>
              <a:t>数字扫描</a:t>
            </a:r>
            <a:endParaRPr lang="zh-CN" altLang="en-US" sz="3200" kern="0" dirty="0">
              <a:solidFill>
                <a:srgbClr val="990000"/>
              </a:solidFill>
              <a:latin typeface="Comic Sans MS" panose="030F0702030302020204" pitchFamily="66" charset="0"/>
              <a:ea typeface="隶书" panose="02010509060101010101" pitchFamily="49" charset="-122"/>
            </a:endParaRPr>
          </a:p>
        </p:txBody>
      </p:sp>
    </p:spTree>
  </p:cSld>
  <p:clrMapOvr>
    <a:masterClrMapping/>
  </p:clrMapOvr>
  <p:transition spd="slow">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755650" y="965200"/>
            <a:ext cx="8174355" cy="64833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黑体" panose="02010609060101010101" pitchFamily="49" charset="-122"/>
                <a:ea typeface="黑体" panose="02010609060101010101" pitchFamily="49" charset="-122"/>
                <a:sym typeface="+mn-ea"/>
              </a:rPr>
              <a:t>IEEE标准1149.1  标准测试访问端口和边界扫描</a:t>
            </a:r>
            <a:endParaRPr lang="zh-CN" altLang="en-US" sz="2800" kern="0" dirty="0">
              <a:solidFill>
                <a:srgbClr val="7030A0"/>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646397"/>
            <a:ext cx="7704855" cy="4989915"/>
          </a:xfrm>
          <a:prstGeom prst="rect">
            <a:avLst/>
          </a:prstGeom>
        </p:spPr>
      </p:pic>
      <p:sp>
        <p:nvSpPr>
          <p:cNvPr id="6" name="标题 1"/>
          <p:cNvSpPr txBox="1"/>
          <p:nvPr/>
        </p:nvSpPr>
        <p:spPr bwMode="auto">
          <a:xfrm>
            <a:off x="3349436" y="3739"/>
            <a:ext cx="5472509"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gn="ctr"/>
            <a:r>
              <a:rPr lang="en-US" altLang="zh-CN" sz="3200" dirty="0">
                <a:solidFill>
                  <a:srgbClr val="990000"/>
                </a:solidFill>
                <a:latin typeface="Comic Sans MS" panose="030F0702030302020204" pitchFamily="66" charset="0"/>
                <a:ea typeface="隶书" panose="02010509060101010101" pitchFamily="49" charset="-122"/>
                <a:sym typeface="+mn-ea"/>
              </a:rPr>
              <a:t>7.3  </a:t>
            </a:r>
            <a:r>
              <a:rPr lang="zh-CN" altLang="en-US" sz="3200" dirty="0">
                <a:solidFill>
                  <a:srgbClr val="990000"/>
                </a:solidFill>
                <a:latin typeface="Comic Sans MS" panose="030F0702030302020204" pitchFamily="66" charset="0"/>
                <a:ea typeface="隶书" panose="02010509060101010101" pitchFamily="49" charset="-122"/>
                <a:sym typeface="+mn-ea"/>
              </a:rPr>
              <a:t>数字扫描</a:t>
            </a:r>
            <a:endParaRPr lang="zh-CN" altLang="en-US" sz="3200" kern="0" dirty="0">
              <a:solidFill>
                <a:srgbClr val="990000"/>
              </a:solidFill>
              <a:latin typeface="Comic Sans MS" panose="030F0702030302020204" pitchFamily="66" charset="0"/>
              <a:ea typeface="隶书" panose="02010509060101010101" pitchFamily="49" charset="-122"/>
            </a:endParaRPr>
          </a:p>
        </p:txBody>
      </p:sp>
    </p:spTree>
  </p:cSld>
  <p:clrMapOvr>
    <a:masterClrMapping/>
  </p:clrMapOvr>
  <p:transition spd="slow">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899795" y="965200"/>
            <a:ext cx="8145780" cy="64833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黑体" panose="02010609060101010101" pitchFamily="49" charset="-122"/>
                <a:ea typeface="黑体" panose="02010609060101010101" pitchFamily="49" charset="-122"/>
                <a:sym typeface="+mn-ea"/>
              </a:rPr>
              <a:t>IEEE标准1149.1  标准测试访问端口和边界扫描</a:t>
            </a:r>
            <a:endParaRPr lang="zh-CN" altLang="en-US" sz="2800" kern="0" dirty="0">
              <a:solidFill>
                <a:srgbClr val="7030A0"/>
              </a:solidFill>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844824"/>
            <a:ext cx="6408712" cy="4927885"/>
          </a:xfrm>
          <a:prstGeom prst="rect">
            <a:avLst/>
          </a:prstGeom>
        </p:spPr>
      </p:pic>
      <p:sp>
        <p:nvSpPr>
          <p:cNvPr id="6" name="标题 1"/>
          <p:cNvSpPr txBox="1"/>
          <p:nvPr/>
        </p:nvSpPr>
        <p:spPr bwMode="auto">
          <a:xfrm>
            <a:off x="3339911" y="-71"/>
            <a:ext cx="5472509"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gn="ctr"/>
            <a:r>
              <a:rPr lang="en-US" altLang="zh-CN" sz="3200" dirty="0">
                <a:solidFill>
                  <a:srgbClr val="990000"/>
                </a:solidFill>
                <a:latin typeface="Comic Sans MS" panose="030F0702030302020204" pitchFamily="66" charset="0"/>
                <a:ea typeface="隶书" panose="02010509060101010101" pitchFamily="49" charset="-122"/>
                <a:sym typeface="+mn-ea"/>
              </a:rPr>
              <a:t>7.3  </a:t>
            </a:r>
            <a:r>
              <a:rPr lang="zh-CN" altLang="en-US" sz="3200" dirty="0">
                <a:solidFill>
                  <a:srgbClr val="990000"/>
                </a:solidFill>
                <a:latin typeface="Comic Sans MS" panose="030F0702030302020204" pitchFamily="66" charset="0"/>
                <a:ea typeface="隶书" panose="02010509060101010101" pitchFamily="49" charset="-122"/>
                <a:sym typeface="+mn-ea"/>
              </a:rPr>
              <a:t>数字扫描</a:t>
            </a:r>
            <a:endParaRPr lang="zh-CN" altLang="en-US" sz="3200" kern="0" dirty="0">
              <a:solidFill>
                <a:srgbClr val="990000"/>
              </a:solidFill>
              <a:latin typeface="Comic Sans MS" panose="030F0702030302020204" pitchFamily="66" charset="0"/>
              <a:ea typeface="隶书" panose="02010509060101010101" pitchFamily="49" charset="-122"/>
            </a:endParaRPr>
          </a:p>
        </p:txBody>
      </p:sp>
    </p:spTree>
  </p:cSld>
  <p:clrMapOvr>
    <a:masterClrMapping/>
  </p:clrMapOvr>
  <p:transition spd="slow">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781575" y="1078308"/>
            <a:ext cx="8040370" cy="64833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黑体" panose="02010609060101010101" pitchFamily="49" charset="-122"/>
                <a:ea typeface="黑体" panose="02010609060101010101" pitchFamily="49" charset="-122"/>
                <a:sym typeface="+mn-ea"/>
              </a:rPr>
              <a:t>IEEE标准1149.1  标准测试访问端口和边界扫描</a:t>
            </a:r>
            <a:endParaRPr lang="zh-CN" altLang="en-US" sz="2800" kern="0" dirty="0">
              <a:solidFill>
                <a:srgbClr val="7030A0"/>
              </a:solidFill>
              <a:latin typeface="黑体" panose="02010609060101010101" pitchFamily="49" charset="-122"/>
              <a:ea typeface="黑体" panose="02010609060101010101" pitchFamily="49" charset="-122"/>
            </a:endParaRPr>
          </a:p>
        </p:txBody>
      </p:sp>
      <p:sp>
        <p:nvSpPr>
          <p:cNvPr id="4" name="矩形 3"/>
          <p:cNvSpPr/>
          <p:nvPr/>
        </p:nvSpPr>
        <p:spPr>
          <a:xfrm>
            <a:off x="269776" y="1916832"/>
            <a:ext cx="8604448" cy="3898568"/>
          </a:xfrm>
          <a:prstGeom prst="rect">
            <a:avLst/>
          </a:prstGeom>
        </p:spPr>
        <p:txBody>
          <a:bodyPr wrap="square">
            <a:spAutoFit/>
          </a:bodyPr>
          <a:lstStyle/>
          <a:p>
            <a:pPr>
              <a:lnSpc>
                <a:spcPct val="150000"/>
              </a:lnSpc>
            </a:pPr>
            <a:r>
              <a:rPr lang="en-US" altLang="zh-CN" sz="2400" b="1" dirty="0"/>
              <a:t>扫描路径操作：</a:t>
            </a:r>
          </a:p>
          <a:p>
            <a:pPr marL="342900" indent="-342900">
              <a:lnSpc>
                <a:spcPct val="150000"/>
              </a:lnSpc>
              <a:buAutoNum type="alphaLcParenBoth"/>
            </a:pPr>
            <a:r>
              <a:rPr lang="en-US" altLang="zh-CN" sz="2400" b="1" dirty="0"/>
              <a:t>同步时序逻辑的通用模型。 PI表示数字系统的主要输入，PO表示主要输出。</a:t>
            </a:r>
          </a:p>
          <a:p>
            <a:pPr>
              <a:lnSpc>
                <a:spcPct val="150000"/>
              </a:lnSpc>
            </a:pPr>
            <a:r>
              <a:rPr lang="en-US" altLang="zh-CN" sz="2400" b="1" dirty="0"/>
              <a:t>(b) </a:t>
            </a:r>
            <a:r>
              <a:rPr lang="en-US" altLang="zh-CN" sz="2400" b="1" dirty="0" err="1"/>
              <a:t>扫描链寄存器通过测试接口的TDI端口在数据矢量中移位来初始化</a:t>
            </a:r>
            <a:r>
              <a:rPr lang="en-US" altLang="zh-CN" sz="2400" b="1" dirty="0"/>
              <a:t>。</a:t>
            </a:r>
          </a:p>
          <a:p>
            <a:pPr>
              <a:lnSpc>
                <a:spcPct val="150000"/>
              </a:lnSpc>
            </a:pPr>
            <a:r>
              <a:rPr lang="en-US" altLang="zh-CN" sz="2400" b="1" dirty="0"/>
              <a:t>(c) 扫描链寄存器的内容被转移到测试</a:t>
            </a:r>
            <a:r>
              <a:rPr lang="zh-CN" altLang="en-US" sz="2400" b="1" dirty="0"/>
              <a:t>激励</a:t>
            </a:r>
            <a:r>
              <a:rPr lang="en-US" altLang="zh-CN" sz="2400" b="1" dirty="0" err="1"/>
              <a:t>寄存器中</a:t>
            </a:r>
            <a:r>
              <a:rPr lang="en-US" altLang="zh-CN" sz="2400" b="1" dirty="0"/>
              <a:t>。 </a:t>
            </a:r>
          </a:p>
          <a:p>
            <a:pPr>
              <a:lnSpc>
                <a:spcPct val="150000"/>
              </a:lnSpc>
            </a:pPr>
            <a:r>
              <a:rPr lang="en-US" altLang="zh-CN" sz="2400" b="1" dirty="0"/>
              <a:t>(d) 逻辑响应向量被捕捉到扫描链寄存器中。</a:t>
            </a:r>
          </a:p>
        </p:txBody>
      </p:sp>
      <p:sp>
        <p:nvSpPr>
          <p:cNvPr id="6" name="标题 1"/>
          <p:cNvSpPr txBox="1"/>
          <p:nvPr/>
        </p:nvSpPr>
        <p:spPr bwMode="auto">
          <a:xfrm>
            <a:off x="3349436" y="3739"/>
            <a:ext cx="5472509"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gn="ctr"/>
            <a:r>
              <a:rPr lang="en-US" altLang="zh-CN" sz="3200" dirty="0">
                <a:solidFill>
                  <a:srgbClr val="990000"/>
                </a:solidFill>
                <a:latin typeface="Comic Sans MS" panose="030F0702030302020204" pitchFamily="66" charset="0"/>
                <a:ea typeface="隶书" panose="02010509060101010101" pitchFamily="49" charset="-122"/>
                <a:sym typeface="+mn-ea"/>
              </a:rPr>
              <a:t>7.3  </a:t>
            </a:r>
            <a:r>
              <a:rPr lang="zh-CN" altLang="en-US" sz="3200" dirty="0">
                <a:solidFill>
                  <a:srgbClr val="990000"/>
                </a:solidFill>
                <a:latin typeface="Comic Sans MS" panose="030F0702030302020204" pitchFamily="66" charset="0"/>
                <a:ea typeface="隶书" panose="02010509060101010101" pitchFamily="49" charset="-122"/>
                <a:sym typeface="+mn-ea"/>
              </a:rPr>
              <a:t>数字扫描</a:t>
            </a:r>
            <a:endParaRPr lang="zh-CN" altLang="en-US" sz="3200" kern="0" dirty="0">
              <a:solidFill>
                <a:srgbClr val="990000"/>
              </a:solidFill>
              <a:latin typeface="Comic Sans MS" panose="030F0702030302020204" pitchFamily="66" charset="0"/>
              <a:ea typeface="隶书" panose="02010509060101010101" pitchFamily="49" charset="-122"/>
            </a:endParaRPr>
          </a:p>
        </p:txBody>
      </p:sp>
    </p:spTree>
  </p:cSld>
  <p:clrMapOvr>
    <a:masterClrMapping/>
  </p:clrMapOvr>
  <p:transition spd="slow">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4294967295"/>
          </p:nvPr>
        </p:nvSpPr>
        <p:spPr>
          <a:xfrm>
            <a:off x="1043608" y="819977"/>
            <a:ext cx="6840760" cy="5904656"/>
          </a:xfrm>
        </p:spPr>
        <p:txBody>
          <a:bodyPr lIns="0" tIns="0" rIns="0" bIns="0"/>
          <a:lstStyle/>
          <a:p>
            <a:pPr marL="548005" indent="-411480" eaLnBrk="1" hangingPunct="1">
              <a:lnSpc>
                <a:spcPct val="150000"/>
              </a:lnSpc>
              <a:spcBef>
                <a:spcPts val="1200"/>
              </a:spcBef>
              <a:buClr>
                <a:schemeClr val="accent2"/>
              </a:buClr>
              <a:buNone/>
            </a:pPr>
            <a:r>
              <a:rPr lang="en-US" altLang="zh-CN" dirty="0">
                <a:solidFill>
                  <a:srgbClr val="7030A0"/>
                </a:solidFill>
                <a:latin typeface="黑体" panose="02010609060101010101" pitchFamily="49" charset="-122"/>
                <a:ea typeface="黑体" panose="02010609060101010101" pitchFamily="49" charset="-122"/>
                <a:cs typeface="Times New Roman" panose="02020603050405020304" pitchFamily="18" charset="0"/>
              </a:rPr>
              <a:t>7.1  </a:t>
            </a:r>
            <a:r>
              <a:rPr lang="zh-CN" altLang="en-US" dirty="0">
                <a:solidFill>
                  <a:srgbClr val="7030A0"/>
                </a:solidFill>
                <a:latin typeface="黑体" panose="02010609060101010101" pitchFamily="49" charset="-122"/>
                <a:ea typeface="黑体" panose="02010609060101010101" pitchFamily="49" charset="-122"/>
                <a:cs typeface="Times New Roman" panose="02020603050405020304" pitchFamily="18" charset="0"/>
              </a:rPr>
              <a:t>可测性设计概述</a:t>
            </a:r>
            <a:endParaRPr lang="en-US" altLang="zh-CN" dirty="0">
              <a:solidFill>
                <a:srgbClr val="7030A0"/>
              </a:solidFill>
              <a:latin typeface="黑体" panose="02010609060101010101" pitchFamily="49" charset="-122"/>
              <a:ea typeface="黑体" panose="02010609060101010101" pitchFamily="49" charset="-122"/>
              <a:cs typeface="Times New Roman" panose="02020603050405020304" pitchFamily="18" charset="0"/>
            </a:endParaRPr>
          </a:p>
          <a:p>
            <a:pPr marL="548005" indent="-411480" eaLnBrk="1" hangingPunct="1">
              <a:lnSpc>
                <a:spcPct val="150000"/>
              </a:lnSpc>
              <a:spcBef>
                <a:spcPts val="1200"/>
              </a:spcBef>
              <a:buClr>
                <a:schemeClr val="accent2"/>
              </a:buClr>
              <a:buNone/>
            </a:pPr>
            <a:r>
              <a:rPr lang="en-US" altLang="zh-CN" dirty="0">
                <a:solidFill>
                  <a:srgbClr val="7030A0"/>
                </a:solidFill>
                <a:latin typeface="黑体" panose="02010609060101010101" pitchFamily="49" charset="-122"/>
                <a:ea typeface="黑体" panose="02010609060101010101" pitchFamily="49" charset="-122"/>
                <a:cs typeface="Times New Roman" panose="02020603050405020304" pitchFamily="18" charset="0"/>
              </a:rPr>
              <a:t>7.2  </a:t>
            </a:r>
            <a:r>
              <a:rPr lang="zh-CN" altLang="en-US" dirty="0">
                <a:solidFill>
                  <a:srgbClr val="7030A0"/>
                </a:solidFill>
                <a:latin typeface="黑体" panose="02010609060101010101" pitchFamily="49" charset="-122"/>
                <a:ea typeface="黑体" panose="02010609060101010101" pitchFamily="49" charset="-122"/>
                <a:cs typeface="Times New Roman" panose="02020603050405020304" pitchFamily="18" charset="0"/>
              </a:rPr>
              <a:t>进行可测性设计的好处</a:t>
            </a:r>
            <a:r>
              <a:rPr lang="en-US" altLang="zh-CN" dirty="0">
                <a:solidFill>
                  <a:srgbClr val="7030A0"/>
                </a:solidFill>
                <a:latin typeface="黑体" panose="02010609060101010101" pitchFamily="49" charset="-122"/>
                <a:ea typeface="黑体" panose="02010609060101010101" pitchFamily="49" charset="-122"/>
                <a:cs typeface="Times New Roman" panose="02020603050405020304" pitchFamily="18" charset="0"/>
              </a:rPr>
              <a:t>	</a:t>
            </a:r>
          </a:p>
          <a:p>
            <a:pPr marL="548005" indent="-411480" eaLnBrk="1" hangingPunct="1">
              <a:lnSpc>
                <a:spcPct val="150000"/>
              </a:lnSpc>
              <a:spcBef>
                <a:spcPts val="600"/>
              </a:spcBef>
              <a:buClr>
                <a:schemeClr val="accent2"/>
              </a:buClr>
              <a:buNone/>
            </a:pPr>
            <a:r>
              <a:rPr lang="en-US" altLang="zh-CN" dirty="0">
                <a:solidFill>
                  <a:srgbClr val="7030A0"/>
                </a:solidFill>
                <a:latin typeface="黑体" panose="02010609060101010101" pitchFamily="49" charset="-122"/>
                <a:ea typeface="黑体" panose="02010609060101010101" pitchFamily="49" charset="-122"/>
                <a:cs typeface="Times New Roman" panose="02020603050405020304" pitchFamily="18" charset="0"/>
              </a:rPr>
              <a:t>7.3  </a:t>
            </a:r>
            <a:r>
              <a:rPr lang="zh-CN" altLang="en-US" dirty="0">
                <a:solidFill>
                  <a:srgbClr val="7030A0"/>
                </a:solidFill>
                <a:latin typeface="黑体" panose="02010609060101010101" pitchFamily="49" charset="-122"/>
                <a:ea typeface="黑体" panose="02010609060101010101" pitchFamily="49" charset="-122"/>
                <a:cs typeface="Times New Roman" panose="02020603050405020304" pitchFamily="18" charset="0"/>
              </a:rPr>
              <a:t>数字扫瞄</a:t>
            </a:r>
            <a:endParaRPr lang="en-US" altLang="zh-CN" dirty="0">
              <a:solidFill>
                <a:srgbClr val="7030A0"/>
              </a:solidFill>
              <a:latin typeface="黑体" panose="02010609060101010101" pitchFamily="49" charset="-122"/>
              <a:ea typeface="黑体" panose="02010609060101010101" pitchFamily="49" charset="-122"/>
              <a:cs typeface="Times New Roman" panose="02020603050405020304" pitchFamily="18" charset="0"/>
            </a:endParaRPr>
          </a:p>
          <a:p>
            <a:pPr marL="548005" indent="-411480" eaLnBrk="1" hangingPunct="1">
              <a:lnSpc>
                <a:spcPct val="150000"/>
              </a:lnSpc>
              <a:spcBef>
                <a:spcPts val="600"/>
              </a:spcBef>
              <a:buClr>
                <a:schemeClr val="accent2"/>
              </a:buClr>
              <a:buNone/>
            </a:pPr>
            <a:r>
              <a:rPr lang="en-US" altLang="zh-CN" dirty="0">
                <a:solidFill>
                  <a:srgbClr val="7030A0"/>
                </a:solidFill>
                <a:latin typeface="黑体" panose="02010609060101010101" pitchFamily="49" charset="-122"/>
                <a:ea typeface="黑体" panose="02010609060101010101" pitchFamily="49" charset="-122"/>
                <a:cs typeface="Times New Roman" panose="02020603050405020304" pitchFamily="18" charset="0"/>
              </a:rPr>
              <a:t>7.4  </a:t>
            </a:r>
            <a:r>
              <a:rPr lang="zh-CN" altLang="en-US" dirty="0">
                <a:solidFill>
                  <a:srgbClr val="7030A0"/>
                </a:solidFill>
                <a:latin typeface="黑体" panose="02010609060101010101" pitchFamily="49" charset="-122"/>
                <a:ea typeface="黑体" panose="02010609060101010101" pitchFamily="49" charset="-122"/>
                <a:cs typeface="Times New Roman" panose="02020603050405020304" pitchFamily="18" charset="0"/>
              </a:rPr>
              <a:t>数字</a:t>
            </a:r>
            <a:r>
              <a:rPr lang="en-US" altLang="zh-CN" dirty="0">
                <a:solidFill>
                  <a:srgbClr val="7030A0"/>
                </a:solidFill>
                <a:latin typeface="黑体" panose="02010609060101010101" pitchFamily="49" charset="-122"/>
                <a:ea typeface="黑体" panose="02010609060101010101" pitchFamily="49" charset="-122"/>
                <a:cs typeface="Times New Roman" panose="02020603050405020304" pitchFamily="18" charset="0"/>
              </a:rPr>
              <a:t>BIST</a:t>
            </a:r>
          </a:p>
          <a:p>
            <a:pPr marL="548005" indent="-411480" eaLnBrk="1" hangingPunct="1">
              <a:lnSpc>
                <a:spcPct val="150000"/>
              </a:lnSpc>
              <a:spcBef>
                <a:spcPts val="600"/>
              </a:spcBef>
              <a:buClr>
                <a:schemeClr val="accent2"/>
              </a:buClr>
              <a:buNone/>
            </a:pPr>
            <a:r>
              <a:rPr lang="en-US" altLang="zh-CN" dirty="0">
                <a:solidFill>
                  <a:srgbClr val="7030A0"/>
                </a:solidFill>
                <a:latin typeface="黑体" panose="02010609060101010101" pitchFamily="49" charset="-122"/>
                <a:ea typeface="黑体" panose="02010609060101010101" pitchFamily="49" charset="-122"/>
                <a:cs typeface="Times New Roman" panose="02020603050405020304" pitchFamily="18" charset="0"/>
              </a:rPr>
              <a:t>7.5  </a:t>
            </a:r>
            <a:r>
              <a:rPr lang="zh-CN" altLang="en-US" dirty="0">
                <a:solidFill>
                  <a:srgbClr val="7030A0"/>
                </a:solidFill>
                <a:latin typeface="黑体" panose="02010609060101010101" pitchFamily="49" charset="-122"/>
                <a:ea typeface="黑体" panose="02010609060101010101" pitchFamily="49" charset="-122"/>
                <a:cs typeface="Times New Roman" panose="02020603050405020304" pitchFamily="18" charset="0"/>
              </a:rPr>
              <a:t>混合信号电路中的数字可测性设计</a:t>
            </a:r>
            <a:endParaRPr lang="en-US" altLang="zh-CN" dirty="0">
              <a:solidFill>
                <a:srgbClr val="7030A0"/>
              </a:solidFill>
              <a:latin typeface="黑体" panose="02010609060101010101" pitchFamily="49" charset="-122"/>
              <a:ea typeface="黑体" panose="02010609060101010101" pitchFamily="49" charset="-122"/>
              <a:cs typeface="Times New Roman" panose="02020603050405020304" pitchFamily="18" charset="0"/>
            </a:endParaRPr>
          </a:p>
          <a:p>
            <a:pPr marL="548005" indent="-411480" eaLnBrk="1" hangingPunct="1">
              <a:lnSpc>
                <a:spcPct val="150000"/>
              </a:lnSpc>
              <a:spcBef>
                <a:spcPts val="600"/>
              </a:spcBef>
              <a:buClr>
                <a:schemeClr val="accent2"/>
              </a:buClr>
              <a:buNone/>
            </a:pPr>
            <a:r>
              <a:rPr lang="en-US" altLang="zh-CN" dirty="0">
                <a:solidFill>
                  <a:srgbClr val="7030A0"/>
                </a:solidFill>
                <a:latin typeface="黑体" panose="02010609060101010101" pitchFamily="49" charset="-122"/>
                <a:ea typeface="黑体" panose="02010609060101010101" pitchFamily="49" charset="-122"/>
                <a:cs typeface="Times New Roman" panose="02020603050405020304" pitchFamily="18" charset="0"/>
              </a:rPr>
              <a:t>7.6  </a:t>
            </a:r>
            <a:r>
              <a:rPr lang="en-US" altLang="zh-CN" dirty="0" err="1">
                <a:solidFill>
                  <a:srgbClr val="7030A0"/>
                </a:solidFill>
                <a:latin typeface="黑体" panose="02010609060101010101" pitchFamily="49" charset="-122"/>
                <a:ea typeface="黑体" panose="02010609060101010101" pitchFamily="49" charset="-122"/>
                <a:cs typeface="Times New Roman" panose="02020603050405020304" pitchFamily="18" charset="0"/>
              </a:rPr>
              <a:t>混合信号边界扫描和BIST</a:t>
            </a:r>
            <a:endParaRPr lang="en-US" altLang="zh-CN" dirty="0">
              <a:solidFill>
                <a:srgbClr val="7030A0"/>
              </a:solidFill>
              <a:latin typeface="黑体" panose="02010609060101010101" pitchFamily="49" charset="-122"/>
              <a:ea typeface="黑体" panose="02010609060101010101" pitchFamily="49" charset="-122"/>
              <a:cs typeface="Times New Roman" panose="02020603050405020304" pitchFamily="18" charset="0"/>
            </a:endParaRPr>
          </a:p>
          <a:p>
            <a:pPr marL="548005" indent="-411480" eaLnBrk="1" hangingPunct="1">
              <a:lnSpc>
                <a:spcPct val="150000"/>
              </a:lnSpc>
              <a:spcBef>
                <a:spcPts val="600"/>
              </a:spcBef>
              <a:buClr>
                <a:schemeClr val="accent2"/>
              </a:buClr>
              <a:buNone/>
            </a:pPr>
            <a:r>
              <a:rPr lang="en-US" altLang="zh-CN" dirty="0">
                <a:solidFill>
                  <a:schemeClr val="tx1"/>
                </a:solidFill>
                <a:latin typeface="黑体" panose="02010609060101010101" pitchFamily="49" charset="-122"/>
                <a:ea typeface="黑体" panose="02010609060101010101" pitchFamily="49" charset="-122"/>
                <a:cs typeface="Times New Roman" panose="02020603050405020304" pitchFamily="18" charset="0"/>
              </a:rPr>
              <a:t>7.7  </a:t>
            </a:r>
            <a:r>
              <a:rPr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rPr>
              <a:t>专设的混合信号可测性设计</a:t>
            </a:r>
            <a:endParaRPr lang="en-US" altLang="zh-CN"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548005" indent="-411480" eaLnBrk="1" hangingPunct="1">
              <a:lnSpc>
                <a:spcPct val="150000"/>
              </a:lnSpc>
              <a:spcBef>
                <a:spcPts val="600"/>
              </a:spcBef>
              <a:buClr>
                <a:schemeClr val="accent2"/>
              </a:buClr>
              <a:buNone/>
            </a:pPr>
            <a:r>
              <a:rPr lang="en-US" altLang="zh-CN" dirty="0">
                <a:solidFill>
                  <a:schemeClr val="tx1"/>
                </a:solidFill>
                <a:latin typeface="黑体" panose="02010609060101010101" pitchFamily="49" charset="-122"/>
                <a:ea typeface="黑体" panose="02010609060101010101" pitchFamily="49" charset="-122"/>
                <a:cs typeface="Times New Roman" panose="02020603050405020304" pitchFamily="18" charset="0"/>
              </a:rPr>
              <a:t>7.8  </a:t>
            </a:r>
            <a:r>
              <a:rPr lang="zh-CN" altLang="en-US" dirty="0">
                <a:solidFill>
                  <a:schemeClr val="tx1"/>
                </a:solidFill>
                <a:latin typeface="黑体" panose="02010609060101010101" pitchFamily="49" charset="-122"/>
                <a:ea typeface="黑体" panose="02010609060101010101" pitchFamily="49" charset="-122"/>
                <a:cs typeface="Times New Roman" panose="02020603050405020304" pitchFamily="18" charset="0"/>
              </a:rPr>
              <a:t>射频可测性设计</a:t>
            </a:r>
            <a:endParaRPr lang="en-US" altLang="zh-CN"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548005" indent="-411480" eaLnBrk="1" hangingPunct="1">
              <a:lnSpc>
                <a:spcPct val="150000"/>
              </a:lnSpc>
              <a:spcBef>
                <a:spcPts val="600"/>
              </a:spcBef>
              <a:buClr>
                <a:schemeClr val="accent2"/>
              </a:buClr>
              <a:buNone/>
            </a:pPr>
            <a:endParaRPr lang="en-US" altLang="zh-CN"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0" name="日期占位符 16"/>
          <p:cNvSpPr txBox="1">
            <a:spLocks noGrp="1"/>
          </p:cNvSpPr>
          <p:nvPr/>
        </p:nvSpPr>
        <p:spPr bwMode="auto">
          <a:xfrm>
            <a:off x="8001000" y="6629400"/>
            <a:ext cx="1143000" cy="228600"/>
          </a:xfrm>
          <a:prstGeom prst="rect">
            <a:avLst/>
          </a:prstGeom>
          <a:noFill/>
          <a:ln>
            <a:miter lim="800000"/>
          </a:ln>
        </p:spPr>
        <p:txBody>
          <a:bodyPr/>
          <a:lstStyle/>
          <a:p>
            <a:pPr eaLnBrk="1" hangingPunct="1">
              <a:defRPr/>
            </a:pPr>
            <a:fld id="{AD996836-B247-4304-9650-423A25C342A7}" type="datetime1">
              <a:rPr lang="zh-CN" altLang="en-US" sz="1200" b="1">
                <a:solidFill>
                  <a:schemeClr val="tx1">
                    <a:lumMod val="50000"/>
                    <a:lumOff val="50000"/>
                  </a:schemeClr>
                </a:solidFill>
                <a:latin typeface="Comic Sans MS" panose="030F0702030302020204" pitchFamily="66" charset="0"/>
                <a:ea typeface="隶书" panose="02010509060101010101" pitchFamily="49" charset="-122"/>
              </a:rPr>
              <a:t>2021/10/27</a:t>
            </a:fld>
            <a:endParaRPr lang="en-US" altLang="zh-CN" sz="1200" b="1" dirty="0">
              <a:solidFill>
                <a:schemeClr val="tx1">
                  <a:lumMod val="50000"/>
                  <a:lumOff val="50000"/>
                </a:schemeClr>
              </a:solidFill>
              <a:latin typeface="Comic Sans MS" panose="030F0702030302020204" pitchFamily="66" charset="0"/>
              <a:ea typeface="隶书" panose="02010509060101010101" pitchFamily="49"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195">
                                            <p:txEl>
                                              <p:pRg st="4" end="4"/>
                                            </p:txEl>
                                          </p:spTgt>
                                        </p:tgtEl>
                                        <p:attrNameLst>
                                          <p:attrName>style.visibility</p:attrName>
                                        </p:attrNameLst>
                                      </p:cBhvr>
                                      <p:to>
                                        <p:strVal val="visible"/>
                                      </p:to>
                                    </p:set>
                                    <p:anim calcmode="lin" valueType="num">
                                      <p:cBhvr additive="base">
                                        <p:cTn id="31"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195">
                                            <p:txEl>
                                              <p:pRg st="5" end="5"/>
                                            </p:txEl>
                                          </p:spTgt>
                                        </p:tgtEl>
                                        <p:attrNameLst>
                                          <p:attrName>style.visibility</p:attrName>
                                        </p:attrNameLst>
                                      </p:cBhvr>
                                      <p:to>
                                        <p:strVal val="visible"/>
                                      </p:to>
                                    </p:set>
                                    <p:anim calcmode="lin" valueType="num">
                                      <p:cBhvr additive="base">
                                        <p:cTn id="37"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195">
                                            <p:txEl>
                                              <p:pRg st="6" end="6"/>
                                            </p:txEl>
                                          </p:spTgt>
                                        </p:tgtEl>
                                        <p:attrNameLst>
                                          <p:attrName>style.visibility</p:attrName>
                                        </p:attrNameLst>
                                      </p:cBhvr>
                                      <p:to>
                                        <p:strVal val="visible"/>
                                      </p:to>
                                    </p:set>
                                    <p:anim calcmode="lin" valueType="num">
                                      <p:cBhvr additive="base">
                                        <p:cTn id="43" dur="500" fill="hold"/>
                                        <p:tgtEl>
                                          <p:spTgt spid="819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1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195">
                                            <p:txEl>
                                              <p:pRg st="7" end="7"/>
                                            </p:txEl>
                                          </p:spTgt>
                                        </p:tgtEl>
                                        <p:attrNameLst>
                                          <p:attrName>style.visibility</p:attrName>
                                        </p:attrNameLst>
                                      </p:cBhvr>
                                      <p:to>
                                        <p:strVal val="visible"/>
                                      </p:to>
                                    </p:set>
                                    <p:anim calcmode="lin" valueType="num">
                                      <p:cBhvr additive="base">
                                        <p:cTn id="49" dur="500" fill="hold"/>
                                        <p:tgtEl>
                                          <p:spTgt spid="819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19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1068705" y="995680"/>
            <a:ext cx="8075295" cy="64833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黑体" panose="02010609060101010101" pitchFamily="49" charset="-122"/>
                <a:ea typeface="黑体" panose="02010609060101010101" pitchFamily="49" charset="-122"/>
                <a:sym typeface="+mn-ea"/>
              </a:rPr>
              <a:t>IEEE标准1149.1  标准测试访问端口和边界扫描</a:t>
            </a:r>
            <a:endParaRPr lang="zh-CN" altLang="en-US" sz="2800" kern="0" dirty="0">
              <a:solidFill>
                <a:srgbClr val="7030A0"/>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805737"/>
            <a:ext cx="8093177" cy="3960185"/>
          </a:xfrm>
          <a:prstGeom prst="rect">
            <a:avLst/>
          </a:prstGeom>
        </p:spPr>
      </p:pic>
      <p:sp>
        <p:nvSpPr>
          <p:cNvPr id="6" name="矩形 5"/>
          <p:cNvSpPr/>
          <p:nvPr/>
        </p:nvSpPr>
        <p:spPr>
          <a:xfrm>
            <a:off x="2051720" y="6165304"/>
            <a:ext cx="4324985" cy="460375"/>
          </a:xfrm>
          <a:prstGeom prst="rect">
            <a:avLst/>
          </a:prstGeom>
        </p:spPr>
        <p:txBody>
          <a:bodyPr wrap="none">
            <a:spAutoFit/>
          </a:bodyPr>
          <a:lstStyle/>
          <a:p>
            <a:pPr algn="l"/>
            <a:r>
              <a:rPr lang="en-US" altLang="zh-CN" sz="2400" b="1" dirty="0"/>
              <a:t>IEEE标准 1149.1边界扫描单元</a:t>
            </a:r>
          </a:p>
        </p:txBody>
      </p:sp>
      <p:sp>
        <p:nvSpPr>
          <p:cNvPr id="7" name="标题 1"/>
          <p:cNvSpPr txBox="1"/>
          <p:nvPr/>
        </p:nvSpPr>
        <p:spPr bwMode="auto">
          <a:xfrm>
            <a:off x="3349436" y="3739"/>
            <a:ext cx="5472509"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gn="ctr"/>
            <a:r>
              <a:rPr lang="en-US" altLang="zh-CN" sz="3200" dirty="0">
                <a:solidFill>
                  <a:srgbClr val="990000"/>
                </a:solidFill>
                <a:latin typeface="Comic Sans MS" panose="030F0702030302020204" pitchFamily="66" charset="0"/>
                <a:ea typeface="隶书" panose="02010509060101010101" pitchFamily="49" charset="-122"/>
                <a:sym typeface="+mn-ea"/>
              </a:rPr>
              <a:t>7.3  </a:t>
            </a:r>
            <a:r>
              <a:rPr lang="zh-CN" altLang="en-US" sz="3200" dirty="0">
                <a:solidFill>
                  <a:srgbClr val="990000"/>
                </a:solidFill>
                <a:latin typeface="Comic Sans MS" panose="030F0702030302020204" pitchFamily="66" charset="0"/>
                <a:ea typeface="隶书" panose="02010509060101010101" pitchFamily="49" charset="-122"/>
                <a:sym typeface="+mn-ea"/>
              </a:rPr>
              <a:t>数字扫描</a:t>
            </a:r>
            <a:endParaRPr lang="zh-CN" altLang="en-US" sz="3200" kern="0" dirty="0">
              <a:solidFill>
                <a:srgbClr val="990000"/>
              </a:solidFill>
              <a:latin typeface="Comic Sans MS" panose="030F0702030302020204" pitchFamily="66" charset="0"/>
              <a:ea typeface="隶书" panose="02010509060101010101" pitchFamily="49" charset="-122"/>
            </a:endParaRPr>
          </a:p>
        </p:txBody>
      </p:sp>
    </p:spTree>
  </p:cSld>
  <p:clrMapOvr>
    <a:masterClrMapping/>
  </p:clrMapOvr>
  <p:transition spd="slow">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467544" y="975717"/>
            <a:ext cx="7165529"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zh-CN" altLang="en-US" sz="2800" kern="0" dirty="0">
                <a:solidFill>
                  <a:srgbClr val="7030A0"/>
                </a:solidFill>
                <a:latin typeface="黑体" panose="02010609060101010101" pitchFamily="49" charset="-122"/>
                <a:ea typeface="黑体" panose="02010609060101010101" pitchFamily="49" charset="-122"/>
              </a:rPr>
              <a:t>全扫描和部分扫描</a:t>
            </a:r>
          </a:p>
        </p:txBody>
      </p:sp>
      <p:sp>
        <p:nvSpPr>
          <p:cNvPr id="2" name="矩形 1"/>
          <p:cNvSpPr/>
          <p:nvPr/>
        </p:nvSpPr>
        <p:spPr>
          <a:xfrm>
            <a:off x="296144" y="1772816"/>
            <a:ext cx="8847856" cy="3415030"/>
          </a:xfrm>
          <a:prstGeom prst="rect">
            <a:avLst/>
          </a:prstGeom>
        </p:spPr>
        <p:txBody>
          <a:bodyPr wrap="square">
            <a:spAutoFit/>
          </a:bodyPr>
          <a:lstStyle/>
          <a:p>
            <a:r>
              <a:rPr lang="en-US" altLang="zh-CN" sz="2400" b="1" dirty="0" err="1"/>
              <a:t>全扫描方法将复杂的电路分解为易于测试的，具有简单组合（即非时钟）逻辑的模块</a:t>
            </a:r>
            <a:r>
              <a:rPr lang="en-US" altLang="zh-CN" sz="2400" b="1" dirty="0"/>
              <a:t>。</a:t>
            </a:r>
          </a:p>
          <a:p>
            <a:r>
              <a:rPr lang="en-US" altLang="zh-CN" sz="2400" b="1" dirty="0" err="1"/>
              <a:t>在全扫描设计中，设计中的每个时钟电路元件（触发器或锁存器）都起双重作用</a:t>
            </a:r>
            <a:r>
              <a:rPr lang="en-US" altLang="zh-CN" sz="2400" b="1" dirty="0"/>
              <a:t>。</a:t>
            </a:r>
          </a:p>
          <a:p>
            <a:r>
              <a:rPr lang="en-US" altLang="zh-CN" sz="2400" b="1" dirty="0" err="1"/>
              <a:t>在正常操作中，扫描模式被禁用，每个触发器或锁存器的行为与其不可扫描的副本相同</a:t>
            </a:r>
            <a:r>
              <a:rPr lang="en-US" altLang="zh-CN" sz="2400" b="1" dirty="0"/>
              <a:t>。</a:t>
            </a:r>
          </a:p>
          <a:p>
            <a:r>
              <a:rPr lang="en-US" altLang="zh-CN" sz="2400" b="1" dirty="0" err="1"/>
              <a:t>在扫描模式下，多路复用器用扫描输入SD代替时钟单元的正常数据输入D</a:t>
            </a:r>
            <a:r>
              <a:rPr lang="en-US" altLang="zh-CN" sz="2400" b="1" dirty="0"/>
              <a:t>。 flip-</a:t>
            </a:r>
            <a:r>
              <a:rPr lang="en-US" altLang="zh-CN" sz="2400" b="1" dirty="0" err="1"/>
              <a:t>flirop的Q输出的缓冲作为扫描输出SQ从单元中传递出去</a:t>
            </a:r>
            <a:r>
              <a:rPr lang="en-US" altLang="zh-CN" sz="2400" b="1" dirty="0"/>
              <a:t>。</a:t>
            </a:r>
          </a:p>
        </p:txBody>
      </p:sp>
      <p:sp>
        <p:nvSpPr>
          <p:cNvPr id="5" name="标题 1"/>
          <p:cNvSpPr txBox="1"/>
          <p:nvPr/>
        </p:nvSpPr>
        <p:spPr bwMode="auto">
          <a:xfrm>
            <a:off x="3349436" y="3739"/>
            <a:ext cx="5472509"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gn="ctr"/>
            <a:r>
              <a:rPr lang="en-US" altLang="zh-CN" sz="3200" dirty="0">
                <a:solidFill>
                  <a:srgbClr val="990000"/>
                </a:solidFill>
                <a:latin typeface="Comic Sans MS" panose="030F0702030302020204" pitchFamily="66" charset="0"/>
                <a:ea typeface="隶书" panose="02010509060101010101" pitchFamily="49" charset="-122"/>
                <a:sym typeface="+mn-ea"/>
              </a:rPr>
              <a:t>7.3  </a:t>
            </a:r>
            <a:r>
              <a:rPr lang="zh-CN" altLang="en-US" sz="3200" dirty="0">
                <a:solidFill>
                  <a:srgbClr val="990000"/>
                </a:solidFill>
                <a:latin typeface="Comic Sans MS" panose="030F0702030302020204" pitchFamily="66" charset="0"/>
                <a:ea typeface="隶书" panose="02010509060101010101" pitchFamily="49" charset="-122"/>
                <a:sym typeface="+mn-ea"/>
              </a:rPr>
              <a:t>数字扫描</a:t>
            </a:r>
            <a:endParaRPr lang="zh-CN" altLang="en-US" sz="3200" kern="0" dirty="0">
              <a:solidFill>
                <a:srgbClr val="990000"/>
              </a:solidFill>
              <a:latin typeface="Comic Sans MS" panose="030F0702030302020204" pitchFamily="66" charset="0"/>
              <a:ea typeface="隶书" panose="02010509060101010101" pitchFamily="49" charset="-122"/>
            </a:endParaRPr>
          </a:p>
        </p:txBody>
      </p:sp>
    </p:spTree>
  </p:cSld>
  <p:clrMapOvr>
    <a:masterClrMapping/>
  </p:clrMapOvr>
  <p:transition spd="slow">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1115616" y="758752"/>
            <a:ext cx="6733580"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zh-CN" altLang="en-US" sz="2800" kern="0" dirty="0">
                <a:solidFill>
                  <a:srgbClr val="7030A0"/>
                </a:solidFill>
                <a:latin typeface="Comic Sans MS" panose="030F0702030302020204" pitchFamily="66" charset="0"/>
                <a:ea typeface="隶书" panose="02010509060101010101" pitchFamily="49" charset="-122"/>
                <a:sym typeface="+mn-ea"/>
              </a:rPr>
              <a:t>全扫描和部分扫描</a:t>
            </a:r>
            <a:endParaRPr lang="zh-CN" altLang="en-US" sz="2800" kern="0" dirty="0">
              <a:solidFill>
                <a:srgbClr val="7030A0"/>
              </a:solidFill>
              <a:latin typeface="Comic Sans MS" panose="030F0702030302020204" pitchFamily="66" charset="0"/>
              <a:ea typeface="隶书" panose="020105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614798"/>
            <a:ext cx="6336704" cy="5243202"/>
          </a:xfrm>
          <a:prstGeom prst="rect">
            <a:avLst/>
          </a:prstGeom>
        </p:spPr>
      </p:pic>
      <p:sp>
        <p:nvSpPr>
          <p:cNvPr id="5" name="矩形 4"/>
          <p:cNvSpPr/>
          <p:nvPr/>
        </p:nvSpPr>
        <p:spPr>
          <a:xfrm>
            <a:off x="6605211" y="1484784"/>
            <a:ext cx="2574131" cy="3784600"/>
          </a:xfrm>
          <a:prstGeom prst="rect">
            <a:avLst/>
          </a:prstGeom>
        </p:spPr>
        <p:txBody>
          <a:bodyPr wrap="square">
            <a:spAutoFit/>
          </a:bodyPr>
          <a:lstStyle/>
          <a:p>
            <a:r>
              <a:rPr lang="zh-CN" altLang="en-US" sz="2400" b="1" dirty="0"/>
              <a:t>扫描电路</a:t>
            </a:r>
            <a:r>
              <a:rPr lang="en-US" altLang="zh-CN" sz="2400" b="1" dirty="0"/>
              <a:t>: </a:t>
            </a:r>
          </a:p>
          <a:p>
            <a:endParaRPr lang="en-US" altLang="zh-CN" sz="2400" b="1" dirty="0"/>
          </a:p>
          <a:p>
            <a:pPr marL="342900" indent="-342900">
              <a:buAutoNum type="alphaLcParenBoth"/>
            </a:pPr>
            <a:r>
              <a:rPr lang="zh-CN" altLang="en-US" sz="2400" b="1" dirty="0"/>
              <a:t>可扫描的</a:t>
            </a:r>
            <a:r>
              <a:rPr lang="en-US" altLang="zh-CN" sz="2400" b="1" dirty="0"/>
              <a:t>D</a:t>
            </a:r>
            <a:r>
              <a:rPr lang="zh-CN" altLang="en-US" sz="2400" b="1" dirty="0"/>
              <a:t>触发器</a:t>
            </a:r>
            <a:r>
              <a:rPr lang="en-US" altLang="zh-CN" sz="2400" b="1" dirty="0"/>
              <a:t> </a:t>
            </a:r>
          </a:p>
          <a:p>
            <a:pPr marL="342900" indent="-342900">
              <a:buAutoNum type="alphaLcParenBoth"/>
            </a:pPr>
            <a:endParaRPr lang="en-US" altLang="zh-CN" sz="2400" b="1" dirty="0"/>
          </a:p>
          <a:p>
            <a:pPr marL="342900" indent="-342900">
              <a:buAutoNum type="alphaLcParenBoth"/>
            </a:pPr>
            <a:endParaRPr lang="en-US" altLang="zh-CN" sz="2400" b="1" dirty="0"/>
          </a:p>
          <a:p>
            <a:pPr marL="342900" indent="-342900">
              <a:buAutoNum type="alphaLcParenBoth"/>
            </a:pPr>
            <a:endParaRPr lang="en-US" altLang="zh-CN" sz="2400" b="1" dirty="0"/>
          </a:p>
          <a:p>
            <a:pPr marL="342900" indent="-342900">
              <a:buAutoNum type="alphaLcParenBoth"/>
            </a:pPr>
            <a:endParaRPr lang="en-US" altLang="zh-CN" sz="2400" b="1" dirty="0"/>
          </a:p>
          <a:p>
            <a:r>
              <a:rPr lang="en-US" altLang="zh-CN" sz="2400" b="1" dirty="0"/>
              <a:t>(b) 可扫描的4位状态机。</a:t>
            </a:r>
          </a:p>
        </p:txBody>
      </p:sp>
      <p:sp>
        <p:nvSpPr>
          <p:cNvPr id="6" name="标题 1"/>
          <p:cNvSpPr txBox="1"/>
          <p:nvPr/>
        </p:nvSpPr>
        <p:spPr bwMode="auto">
          <a:xfrm>
            <a:off x="3349436" y="3739"/>
            <a:ext cx="5472509"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gn="ctr"/>
            <a:r>
              <a:rPr lang="en-US" altLang="zh-CN" sz="3200" dirty="0">
                <a:solidFill>
                  <a:srgbClr val="990000"/>
                </a:solidFill>
                <a:latin typeface="Comic Sans MS" panose="030F0702030302020204" pitchFamily="66" charset="0"/>
                <a:ea typeface="隶书" panose="02010509060101010101" pitchFamily="49" charset="-122"/>
                <a:sym typeface="+mn-ea"/>
              </a:rPr>
              <a:t>7.3  </a:t>
            </a:r>
            <a:r>
              <a:rPr lang="zh-CN" altLang="en-US" sz="3200" dirty="0">
                <a:solidFill>
                  <a:srgbClr val="990000"/>
                </a:solidFill>
                <a:latin typeface="Comic Sans MS" panose="030F0702030302020204" pitchFamily="66" charset="0"/>
                <a:ea typeface="隶书" panose="02010509060101010101" pitchFamily="49" charset="-122"/>
                <a:sym typeface="+mn-ea"/>
              </a:rPr>
              <a:t>数字扫描</a:t>
            </a:r>
            <a:endParaRPr lang="zh-CN" altLang="en-US" sz="3200" kern="0" dirty="0">
              <a:solidFill>
                <a:srgbClr val="990000"/>
              </a:solidFill>
              <a:latin typeface="Comic Sans MS" panose="030F0702030302020204" pitchFamily="66" charset="0"/>
              <a:ea typeface="隶书" panose="02010509060101010101" pitchFamily="49" charset="-122"/>
            </a:endParaRPr>
          </a:p>
        </p:txBody>
      </p:sp>
    </p:spTree>
  </p:cSld>
  <p:clrMapOvr>
    <a:masterClrMapping/>
  </p:clrMapOvr>
  <p:transition spd="slow">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467544" y="991279"/>
            <a:ext cx="7165529"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zh-CN" altLang="en-US" sz="2800" kern="0" dirty="0">
                <a:solidFill>
                  <a:srgbClr val="7030A0"/>
                </a:solidFill>
                <a:latin typeface="Comic Sans MS" panose="030F0702030302020204" pitchFamily="66" charset="0"/>
                <a:ea typeface="隶书" panose="02010509060101010101" pitchFamily="49" charset="-122"/>
                <a:sym typeface="+mn-ea"/>
              </a:rPr>
              <a:t>全扫描和部分扫描</a:t>
            </a:r>
            <a:endParaRPr lang="zh-CN" altLang="en-US" sz="2800" kern="0" dirty="0">
              <a:solidFill>
                <a:srgbClr val="7030A0"/>
              </a:solidFill>
              <a:latin typeface="Comic Sans MS" panose="030F0702030302020204" pitchFamily="66" charset="0"/>
              <a:ea typeface="隶书" panose="02010509060101010101" pitchFamily="49" charset="-122"/>
            </a:endParaRPr>
          </a:p>
        </p:txBody>
      </p:sp>
      <p:sp>
        <p:nvSpPr>
          <p:cNvPr id="2" name="矩形 1"/>
          <p:cNvSpPr/>
          <p:nvPr/>
        </p:nvSpPr>
        <p:spPr>
          <a:xfrm>
            <a:off x="611560" y="1772816"/>
            <a:ext cx="8208714" cy="3344570"/>
          </a:xfrm>
          <a:prstGeom prst="rect">
            <a:avLst/>
          </a:prstGeom>
        </p:spPr>
        <p:txBody>
          <a:bodyPr wrap="square">
            <a:spAutoFit/>
          </a:bodyPr>
          <a:lstStyle/>
          <a:p>
            <a:pPr>
              <a:lnSpc>
                <a:spcPct val="150000"/>
              </a:lnSpc>
            </a:pPr>
            <a:r>
              <a:rPr lang="en-US" altLang="zh-CN" sz="2400" b="1" dirty="0" err="1">
                <a:latin typeface="黑体" panose="02010609060101010101" pitchFamily="49" charset="-122"/>
                <a:ea typeface="黑体" panose="02010609060101010101" pitchFamily="49" charset="-122"/>
              </a:rPr>
              <a:t>另一种称为部分扫描的扫描方法与全扫描相似，不同之处在于</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它</a:t>
            </a:r>
            <a:r>
              <a:rPr lang="en-US" altLang="zh-CN" sz="2400" b="1" dirty="0" err="1">
                <a:latin typeface="黑体" panose="02010609060101010101" pitchFamily="49" charset="-122"/>
                <a:ea typeface="黑体" panose="02010609060101010101" pitchFamily="49" charset="-122"/>
              </a:rPr>
              <a:t>将可扫描单元添加到非扫描设计中，直到达到所需的故障</a:t>
            </a:r>
            <a:r>
              <a:rPr lang="zh-CN" altLang="en-US" sz="2400" b="1" dirty="0">
                <a:latin typeface="黑体" panose="02010609060101010101" pitchFamily="49" charset="-122"/>
                <a:ea typeface="黑体" panose="02010609060101010101" pitchFamily="49" charset="-122"/>
              </a:rPr>
              <a:t>覆盖</a:t>
            </a:r>
            <a:r>
              <a:rPr lang="en-US" altLang="zh-CN" sz="2400" b="1" dirty="0" err="1">
                <a:latin typeface="黑体" panose="02010609060101010101" pitchFamily="49" charset="-122"/>
                <a:ea typeface="黑体" panose="02010609060101010101" pitchFamily="49" charset="-122"/>
              </a:rPr>
              <a:t>范围</a:t>
            </a:r>
            <a:r>
              <a:rPr lang="en-US" altLang="zh-CN" sz="2400" b="1" dirty="0">
                <a:latin typeface="黑体" panose="02010609060101010101" pitchFamily="49" charset="-122"/>
                <a:ea typeface="黑体" panose="02010609060101010101" pitchFamily="49" charset="-122"/>
              </a:rPr>
              <a:t>。 </a:t>
            </a:r>
            <a:r>
              <a:rPr lang="en-US" altLang="zh-CN" sz="2400" b="1" dirty="0" err="1">
                <a:latin typeface="黑体" panose="02010609060101010101" pitchFamily="49" charset="-122"/>
                <a:ea typeface="黑体" panose="02010609060101010101" pitchFamily="49" charset="-122"/>
              </a:rPr>
              <a:t>使用部分扫描方法，我们从</a:t>
            </a:r>
            <a:r>
              <a:rPr lang="zh-CN" altLang="en-US" sz="2400" b="1" dirty="0">
                <a:latin typeface="黑体" panose="02010609060101010101" pitchFamily="49" charset="-122"/>
                <a:ea typeface="黑体" panose="02010609060101010101" pitchFamily="49" charset="-122"/>
              </a:rPr>
              <a:t>无</a:t>
            </a:r>
            <a:r>
              <a:rPr lang="en-US" altLang="zh-CN" sz="2400" b="1" dirty="0" err="1">
                <a:latin typeface="黑体" panose="02010609060101010101" pitchFamily="49" charset="-122"/>
                <a:ea typeface="黑体" panose="02010609060101010101" pitchFamily="49" charset="-122"/>
              </a:rPr>
              <a:t>扫描功能开始，然后朝全扫描设计前进，而不是从全扫描设计开始，朝</a:t>
            </a:r>
            <a:r>
              <a:rPr lang="zh-CN" altLang="en-US" sz="2400" b="1" dirty="0">
                <a:latin typeface="黑体" panose="02010609060101010101" pitchFamily="49" charset="-122"/>
                <a:ea typeface="黑体" panose="02010609060101010101" pitchFamily="49" charset="-122"/>
              </a:rPr>
              <a:t>无</a:t>
            </a:r>
            <a:r>
              <a:rPr lang="en-US" altLang="zh-CN" sz="2400" b="1" dirty="0" err="1">
                <a:latin typeface="黑体" panose="02010609060101010101" pitchFamily="49" charset="-122"/>
                <a:ea typeface="黑体" panose="02010609060101010101" pitchFamily="49" charset="-122"/>
              </a:rPr>
              <a:t>扫描的设计前进</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这就导致了</a:t>
            </a:r>
            <a:r>
              <a:rPr lang="en-US" altLang="zh-CN" sz="2400" b="1" dirty="0" err="1">
                <a:latin typeface="黑体" panose="02010609060101010101" pitchFamily="49" charset="-122"/>
                <a:ea typeface="黑体" panose="02010609060101010101" pitchFamily="49" charset="-122"/>
              </a:rPr>
              <a:t>用于完全扫描和部分扫描的工具和方法</a:t>
            </a:r>
            <a:r>
              <a:rPr lang="zh-CN" altLang="en-US" sz="2400" b="1" dirty="0">
                <a:latin typeface="黑体" panose="02010609060101010101" pitchFamily="49" charset="-122"/>
                <a:ea typeface="黑体" panose="02010609060101010101" pitchFamily="49" charset="-122"/>
              </a:rPr>
              <a:t>都是不同的</a:t>
            </a:r>
            <a:r>
              <a:rPr lang="en-US" altLang="zh-CN" sz="2400" b="1" dirty="0">
                <a:latin typeface="黑体" panose="02010609060101010101" pitchFamily="49" charset="-122"/>
                <a:ea typeface="黑体" panose="02010609060101010101" pitchFamily="49" charset="-122"/>
              </a:rPr>
              <a:t>。</a:t>
            </a:r>
          </a:p>
        </p:txBody>
      </p:sp>
      <p:sp>
        <p:nvSpPr>
          <p:cNvPr id="5" name="标题 1"/>
          <p:cNvSpPr txBox="1"/>
          <p:nvPr/>
        </p:nvSpPr>
        <p:spPr bwMode="auto">
          <a:xfrm>
            <a:off x="3349436" y="3739"/>
            <a:ext cx="5472509"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gn="ctr"/>
            <a:r>
              <a:rPr lang="en-US" altLang="zh-CN" sz="3200" dirty="0">
                <a:solidFill>
                  <a:srgbClr val="990000"/>
                </a:solidFill>
                <a:latin typeface="Comic Sans MS" panose="030F0702030302020204" pitchFamily="66" charset="0"/>
                <a:ea typeface="隶书" panose="02010509060101010101" pitchFamily="49" charset="-122"/>
                <a:sym typeface="+mn-ea"/>
              </a:rPr>
              <a:t>7.3  </a:t>
            </a:r>
            <a:r>
              <a:rPr lang="zh-CN" altLang="en-US" sz="3200" dirty="0">
                <a:solidFill>
                  <a:srgbClr val="990000"/>
                </a:solidFill>
                <a:latin typeface="Comic Sans MS" panose="030F0702030302020204" pitchFamily="66" charset="0"/>
                <a:ea typeface="隶书" panose="02010509060101010101" pitchFamily="49" charset="-122"/>
                <a:sym typeface="+mn-ea"/>
              </a:rPr>
              <a:t>数字扫描</a:t>
            </a:r>
            <a:endParaRPr lang="zh-CN" altLang="en-US" sz="3200" kern="0" dirty="0">
              <a:solidFill>
                <a:srgbClr val="990000"/>
              </a:solidFill>
              <a:latin typeface="Comic Sans MS" panose="030F0702030302020204" pitchFamily="66" charset="0"/>
              <a:ea typeface="隶书" panose="02010509060101010101" pitchFamily="49" charset="-122"/>
            </a:endParaRPr>
          </a:p>
        </p:txBody>
      </p:sp>
    </p:spTree>
  </p:cSld>
  <p:clrMapOvr>
    <a:masterClrMapping/>
  </p:clrMapOvr>
  <p:transition spd="slow">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3203848" y="27794"/>
            <a:ext cx="5940152" cy="854075"/>
          </a:xfrm>
        </p:spPr>
        <p:txBody>
          <a:bodyPr anchor="ctr"/>
          <a:lstStyle/>
          <a:p>
            <a:pPr marL="342900" indent="-342900" algn="ctr"/>
            <a:r>
              <a:rPr lang="en-US" altLang="zh-CN" sz="3600" dirty="0">
                <a:solidFill>
                  <a:srgbClr val="990000"/>
                </a:solidFill>
                <a:latin typeface="Comic Sans MS" panose="030F0702030302020204" pitchFamily="66" charset="0"/>
                <a:ea typeface="隶书" panose="02010509060101010101" pitchFamily="49" charset="-122"/>
              </a:rPr>
              <a:t>7.4 </a:t>
            </a:r>
            <a:r>
              <a:rPr lang="zh-CN" altLang="en-US" sz="3600" dirty="0">
                <a:solidFill>
                  <a:srgbClr val="990000"/>
                </a:solidFill>
                <a:latin typeface="Comic Sans MS" panose="030F0702030302020204" pitchFamily="66" charset="0"/>
                <a:ea typeface="隶书" panose="02010509060101010101" pitchFamily="49" charset="-122"/>
              </a:rPr>
              <a:t>数字</a:t>
            </a:r>
            <a:r>
              <a:rPr lang="en-US" altLang="zh-CN" sz="3600" dirty="0">
                <a:solidFill>
                  <a:srgbClr val="990000"/>
                </a:solidFill>
                <a:latin typeface="Comic Sans MS" panose="030F0702030302020204" pitchFamily="66" charset="0"/>
                <a:ea typeface="隶书" panose="02010509060101010101" pitchFamily="49" charset="-122"/>
              </a:rPr>
              <a:t>BIST</a:t>
            </a:r>
            <a:endParaRPr lang="zh-CN" altLang="en-US" sz="3600" dirty="0">
              <a:solidFill>
                <a:srgbClr val="990000"/>
              </a:solidFill>
              <a:latin typeface="Comic Sans MS" panose="030F0702030302020204" pitchFamily="66" charset="0"/>
              <a:ea typeface="隶书" panose="02010509060101010101" pitchFamily="49" charset="-122"/>
            </a:endParaRPr>
          </a:p>
        </p:txBody>
      </p:sp>
      <p:sp>
        <p:nvSpPr>
          <p:cNvPr id="10" name="标题 1"/>
          <p:cNvSpPr txBox="1"/>
          <p:nvPr/>
        </p:nvSpPr>
        <p:spPr bwMode="auto">
          <a:xfrm>
            <a:off x="539552" y="1111318"/>
            <a:ext cx="7165529"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rPr>
              <a:t>伪随机BILBO电路</a:t>
            </a:r>
          </a:p>
        </p:txBody>
      </p:sp>
      <p:sp>
        <p:nvSpPr>
          <p:cNvPr id="2" name="矩形 1"/>
          <p:cNvSpPr/>
          <p:nvPr/>
        </p:nvSpPr>
        <p:spPr>
          <a:xfrm>
            <a:off x="539552" y="1759390"/>
            <a:ext cx="8532440" cy="4454233"/>
          </a:xfrm>
          <a:prstGeom prst="rect">
            <a:avLst/>
          </a:prstGeom>
        </p:spPr>
        <p:txBody>
          <a:bodyPr wrap="square">
            <a:spAutoFit/>
          </a:bodyPr>
          <a:lstStyle/>
          <a:p>
            <a:pPr>
              <a:lnSpc>
                <a:spcPct val="150000"/>
              </a:lnSpc>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BILBO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b</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uilt-</a:t>
            </a:r>
            <a:r>
              <a:rPr lang="en-US" altLang="zh-CN"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n </a:t>
            </a:r>
            <a:r>
              <a:rPr lang="en-US" altLang="zh-CN"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ogic </a:t>
            </a:r>
            <a:r>
              <a:rPr lang="en-US" altLang="zh-CN"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b</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lock </a:t>
            </a:r>
            <a:r>
              <a:rPr lang="en-US" altLang="zh-CN"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o</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bservation</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内建观测逻辑模块</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BILBO电路是BIST的一种形式，包括三个部分：</a:t>
            </a:r>
          </a:p>
          <a:p>
            <a:pPr marL="342900" indent="-342900">
              <a:lnSpc>
                <a:spcPct val="150000"/>
              </a:lnSpc>
              <a:buClr>
                <a:srgbClr val="C00000"/>
              </a:buClr>
              <a:buFont typeface="Wingdings" panose="05000000000000000000" pitchFamily="2" charset="2"/>
              <a:buChar char="u"/>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伪随机数据生成器</a:t>
            </a:r>
          </a:p>
          <a:p>
            <a:pPr marL="342900" indent="-342900">
              <a:lnSpc>
                <a:spcPct val="150000"/>
              </a:lnSpc>
              <a:buClr>
                <a:srgbClr val="C00000"/>
              </a:buClr>
              <a:buFont typeface="Wingdings" panose="05000000000000000000" pitchFamily="2" charset="2"/>
              <a:buChar char="u"/>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特征分析仪，比如循环冗余校验器（CRC）</a:t>
            </a:r>
          </a:p>
          <a:p>
            <a:pPr marL="342900" indent="-342900">
              <a:lnSpc>
                <a:spcPct val="150000"/>
              </a:lnSpc>
              <a:buClr>
                <a:srgbClr val="C00000"/>
              </a:buClr>
              <a:buFont typeface="Wingdings" panose="05000000000000000000" pitchFamily="2" charset="2"/>
              <a:buChar char="u"/>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同步发生器和分析仪的控制器 </a:t>
            </a:r>
          </a:p>
          <a:p>
            <a:pPr>
              <a:lnSpc>
                <a:spcPct val="150000"/>
              </a:lnSpc>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伪随机数据生成器产生要施加到被测电路的数字激励，</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然后特征</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分析器执行几种数学运算之一（例如校验和或CRC）以验证数字逻辑产生了正确的输出序列。</a:t>
            </a:r>
          </a:p>
        </p:txBody>
      </p:sp>
    </p:spTree>
  </p:cSld>
  <p:clrMapOvr>
    <a:masterClrMapping/>
  </p:clrMapOvr>
  <p:transition spd="slow">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971600" y="826691"/>
            <a:ext cx="6661572"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sym typeface="+mn-ea"/>
              </a:rPr>
              <a:t>伪随机BILBO电路</a:t>
            </a:r>
            <a:endParaRPr lang="zh-CN" altLang="en-US" sz="2800" kern="0" dirty="0">
              <a:solidFill>
                <a:srgbClr val="7030A0"/>
              </a:solidFill>
              <a:latin typeface="Comic Sans MS" panose="030F0702030302020204" pitchFamily="66" charset="0"/>
              <a:ea typeface="隶书" panose="02010509060101010101" pitchFamily="49" charset="-122"/>
            </a:endParaRPr>
          </a:p>
        </p:txBody>
      </p:sp>
      <p:sp>
        <p:nvSpPr>
          <p:cNvPr id="5" name="矩形 4"/>
          <p:cNvSpPr/>
          <p:nvPr/>
        </p:nvSpPr>
        <p:spPr>
          <a:xfrm>
            <a:off x="467643" y="1474763"/>
            <a:ext cx="5245347" cy="461665"/>
          </a:xfrm>
          <a:prstGeom prst="rect">
            <a:avLst/>
          </a:prstGeom>
        </p:spPr>
        <p:txBody>
          <a:bodyPr wrap="none">
            <a:spAutoFit/>
          </a:bodyPr>
          <a:lstStyle/>
          <a:p>
            <a:pPr algn="l"/>
            <a:r>
              <a:rPr lang="en-US" altLang="zh-CN" sz="2400" b="1" dirty="0"/>
              <a:t>使用BILBO对被测电路进行BIST测试</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1988840"/>
            <a:ext cx="5040560" cy="4727584"/>
          </a:xfrm>
          <a:prstGeom prst="rect">
            <a:avLst/>
          </a:prstGeom>
        </p:spPr>
      </p:pic>
      <p:sp>
        <p:nvSpPr>
          <p:cNvPr id="6" name="标题 1"/>
          <p:cNvSpPr txBox="1"/>
          <p:nvPr/>
        </p:nvSpPr>
        <p:spPr bwMode="auto">
          <a:xfrm>
            <a:off x="3203848" y="27794"/>
            <a:ext cx="5940152"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gn="ctr"/>
            <a:r>
              <a:rPr lang="en-US" altLang="zh-CN" sz="3200" kern="0" dirty="0">
                <a:solidFill>
                  <a:srgbClr val="990000"/>
                </a:solidFill>
                <a:latin typeface="Comic Sans MS" panose="030F0702030302020204" pitchFamily="66" charset="0"/>
                <a:ea typeface="隶书" panose="02010509060101010101" pitchFamily="49" charset="-122"/>
              </a:rPr>
              <a:t>7.4 </a:t>
            </a:r>
            <a:r>
              <a:rPr lang="zh-CN" altLang="en-US" sz="3200" dirty="0">
                <a:solidFill>
                  <a:srgbClr val="990000"/>
                </a:solidFill>
                <a:latin typeface="Comic Sans MS" panose="030F0702030302020204" pitchFamily="66" charset="0"/>
                <a:ea typeface="隶书" panose="02010509060101010101" pitchFamily="49" charset="-122"/>
                <a:sym typeface="+mn-ea"/>
              </a:rPr>
              <a:t>数字</a:t>
            </a:r>
            <a:r>
              <a:rPr lang="en-US" altLang="zh-CN" sz="3200" dirty="0">
                <a:solidFill>
                  <a:srgbClr val="990000"/>
                </a:solidFill>
                <a:latin typeface="Comic Sans MS" panose="030F0702030302020204" pitchFamily="66" charset="0"/>
                <a:ea typeface="隶书" panose="02010509060101010101" pitchFamily="49" charset="-122"/>
                <a:sym typeface="+mn-ea"/>
              </a:rPr>
              <a:t>BIST</a:t>
            </a:r>
            <a:endParaRPr lang="zh-CN" altLang="en-US" sz="3200" kern="0" dirty="0">
              <a:solidFill>
                <a:srgbClr val="990000"/>
              </a:solidFill>
              <a:latin typeface="Comic Sans MS" panose="030F0702030302020204" pitchFamily="66" charset="0"/>
              <a:ea typeface="隶书" panose="02010509060101010101" pitchFamily="49" charset="-122"/>
            </a:endParaRPr>
          </a:p>
        </p:txBody>
      </p:sp>
    </p:spTree>
  </p:cSld>
  <p:clrMapOvr>
    <a:masterClrMapping/>
  </p:clrMapOvr>
  <p:transition spd="slow">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827584" y="744011"/>
            <a:ext cx="7165529"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rPr>
              <a:t>LFSR伪随机数生成器</a:t>
            </a:r>
          </a:p>
        </p:txBody>
      </p:sp>
      <p:sp>
        <p:nvSpPr>
          <p:cNvPr id="5" name="矩形 4"/>
          <p:cNvSpPr/>
          <p:nvPr/>
        </p:nvSpPr>
        <p:spPr>
          <a:xfrm>
            <a:off x="522842" y="1353874"/>
            <a:ext cx="8347471" cy="829945"/>
          </a:xfrm>
          <a:prstGeom prst="rect">
            <a:avLst/>
          </a:prstGeom>
        </p:spPr>
        <p:txBody>
          <a:bodyPr wrap="square">
            <a:spAutoFit/>
          </a:bodyPr>
          <a:lstStyle/>
          <a:p>
            <a:r>
              <a:rPr lang="en-US" altLang="zh-CN" sz="2400" b="1" dirty="0"/>
              <a:t>LFSR（线性反馈移位寄存器）可以表示为变量X中的多项式，称为生成多项式G(X)。</a:t>
            </a:r>
          </a:p>
        </p:txBody>
      </p:sp>
      <p:sp>
        <p:nvSpPr>
          <p:cNvPr id="6" name="标题 1"/>
          <p:cNvSpPr txBox="1"/>
          <p:nvPr/>
        </p:nvSpPr>
        <p:spPr bwMode="auto">
          <a:xfrm>
            <a:off x="3203848" y="27794"/>
            <a:ext cx="5940152"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gn="ctr"/>
            <a:r>
              <a:rPr lang="en-US" altLang="zh-CN" sz="3200" kern="0" dirty="0">
                <a:solidFill>
                  <a:srgbClr val="990000"/>
                </a:solidFill>
                <a:latin typeface="Comic Sans MS" panose="030F0702030302020204" pitchFamily="66" charset="0"/>
                <a:ea typeface="隶书" panose="02010509060101010101" pitchFamily="49" charset="-122"/>
              </a:rPr>
              <a:t>7.4 </a:t>
            </a:r>
            <a:r>
              <a:rPr lang="zh-CN" altLang="en-US" sz="3200" dirty="0">
                <a:solidFill>
                  <a:srgbClr val="990000"/>
                </a:solidFill>
                <a:latin typeface="Comic Sans MS" panose="030F0702030302020204" pitchFamily="66" charset="0"/>
                <a:ea typeface="隶书" panose="02010509060101010101" pitchFamily="49" charset="-122"/>
                <a:sym typeface="+mn-ea"/>
              </a:rPr>
              <a:t>数字</a:t>
            </a:r>
            <a:r>
              <a:rPr lang="en-US" altLang="zh-CN" sz="3200" dirty="0">
                <a:solidFill>
                  <a:srgbClr val="990000"/>
                </a:solidFill>
                <a:latin typeface="Comic Sans MS" panose="030F0702030302020204" pitchFamily="66" charset="0"/>
                <a:ea typeface="隶书" panose="02010509060101010101" pitchFamily="49" charset="-122"/>
                <a:sym typeface="+mn-ea"/>
              </a:rPr>
              <a:t>BIST</a:t>
            </a:r>
            <a:endParaRPr lang="zh-CN" altLang="en-US" sz="3200" kern="0" dirty="0">
              <a:solidFill>
                <a:srgbClr val="990000"/>
              </a:solidFill>
              <a:latin typeface="Comic Sans MS" panose="030F0702030302020204" pitchFamily="66" charset="0"/>
              <a:ea typeface="隶书" panose="02010509060101010101" pitchFamily="49" charset="-122"/>
            </a:endParaRPr>
          </a:p>
        </p:txBody>
      </p:sp>
      <p:pic>
        <p:nvPicPr>
          <p:cNvPr id="3" name="图片 2"/>
          <p:cNvPicPr>
            <a:picLocks noChangeAspect="1"/>
          </p:cNvPicPr>
          <p:nvPr/>
        </p:nvPicPr>
        <p:blipFill>
          <a:blip r:embed="rId2"/>
          <a:stretch>
            <a:fillRect/>
          </a:stretch>
        </p:blipFill>
        <p:spPr>
          <a:xfrm>
            <a:off x="666857" y="3367489"/>
            <a:ext cx="8059439" cy="3233193"/>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519575" y="2772012"/>
                <a:ext cx="8302145"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𝑮</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𝑿</m:t>
                          </m:r>
                        </m:e>
                      </m:d>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𝑿</m:t>
                          </m:r>
                        </m:e>
                        <m:sup>
                          <m:r>
                            <a:rPr lang="en-US" altLang="zh-CN" sz="2400" b="1" i="1" smtClean="0">
                              <a:latin typeface="Cambria Math" panose="02040503050406030204" pitchFamily="18" charset="0"/>
                            </a:rPr>
                            <m:t>𝑷</m:t>
                          </m:r>
                        </m:sup>
                      </m:sSup>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𝒈</m:t>
                          </m:r>
                        </m:e>
                        <m:sub>
                          <m:r>
                            <a:rPr lang="en-US" altLang="zh-CN" sz="2400" b="1" i="1" smtClean="0">
                              <a:latin typeface="Cambria Math" panose="02040503050406030204" pitchFamily="18" charset="0"/>
                            </a:rPr>
                            <m:t>𝑷</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Sub>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𝑿</m:t>
                          </m:r>
                        </m:e>
                        <m:sup>
                          <m:r>
                            <a:rPr lang="en-US" altLang="zh-CN" sz="2400" b="1" i="1">
                              <a:latin typeface="Cambria Math" panose="02040503050406030204" pitchFamily="18" charset="0"/>
                            </a:rPr>
                            <m:t>𝑷</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p>
                      </m:sSup>
                      <m:r>
                        <a:rPr lang="en-US" altLang="zh-CN" sz="2400" b="1" i="1" smtClean="0">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𝒈</m:t>
                          </m:r>
                        </m:e>
                        <m:sub>
                          <m:r>
                            <a:rPr lang="en-US" altLang="zh-CN" sz="2400" b="1" i="1">
                              <a:latin typeface="Cambria Math" panose="02040503050406030204" pitchFamily="18" charset="0"/>
                            </a:rPr>
                            <m:t>𝑷</m:t>
                          </m:r>
                          <m:r>
                            <a:rPr lang="en-US" altLang="zh-CN" sz="2400" b="1" i="1">
                              <a:latin typeface="Cambria Math" panose="02040503050406030204" pitchFamily="18" charset="0"/>
                            </a:rPr>
                            <m:t>−</m:t>
                          </m:r>
                          <m:r>
                            <a:rPr lang="en-US" altLang="zh-CN" sz="2400" b="1" i="1" smtClean="0">
                              <a:latin typeface="Cambria Math" panose="02040503050406030204" pitchFamily="18" charset="0"/>
                            </a:rPr>
                            <m:t>𝟐</m:t>
                          </m:r>
                        </m:sub>
                      </m:sSub>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𝑿</m:t>
                          </m:r>
                        </m:e>
                        <m:sup>
                          <m:r>
                            <a:rPr lang="en-US" altLang="zh-CN" sz="2400" b="1" i="1">
                              <a:latin typeface="Cambria Math" panose="02040503050406030204" pitchFamily="18" charset="0"/>
                            </a:rPr>
                            <m:t>𝑷</m:t>
                          </m:r>
                          <m:r>
                            <a:rPr lang="en-US" altLang="zh-CN" sz="2400" b="1" i="1">
                              <a:latin typeface="Cambria Math" panose="02040503050406030204" pitchFamily="18" charset="0"/>
                            </a:rPr>
                            <m:t>−</m:t>
                          </m:r>
                          <m:r>
                            <a:rPr lang="en-US" altLang="zh-CN" sz="2400" b="1" i="1" smtClean="0">
                              <a:latin typeface="Cambria Math" panose="02040503050406030204" pitchFamily="18" charset="0"/>
                            </a:rPr>
                            <m:t>𝟐</m:t>
                          </m:r>
                        </m:sup>
                      </m:sSup>
                      <m:r>
                        <a:rPr lang="en-US" altLang="zh-CN" sz="2400" b="1" i="1" smtClean="0">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𝒈</m:t>
                          </m:r>
                        </m:e>
                        <m:sub>
                          <m:r>
                            <a:rPr lang="en-US" altLang="zh-CN" sz="2400" b="1" i="1">
                              <a:latin typeface="Cambria Math" panose="02040503050406030204" pitchFamily="18" charset="0"/>
                            </a:rPr>
                            <m:t>𝟐</m:t>
                          </m:r>
                        </m:sub>
                      </m:sSub>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𝑿</m:t>
                          </m:r>
                        </m:e>
                        <m:sup>
                          <m:r>
                            <a:rPr lang="en-US" altLang="zh-CN" sz="2400" b="1" i="1">
                              <a:latin typeface="Cambria Math" panose="02040503050406030204" pitchFamily="18" charset="0"/>
                            </a:rPr>
                            <m:t>𝟐</m:t>
                          </m:r>
                        </m:sup>
                      </m:sSup>
                      <m:r>
                        <a:rPr lang="en-US" altLang="zh-CN" sz="2400" b="1" i="1" smtClean="0">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𝒈</m:t>
                          </m:r>
                        </m:e>
                        <m:sub>
                          <m:r>
                            <a:rPr lang="en-US" altLang="zh-CN" sz="2400" b="1" i="1" smtClean="0">
                              <a:latin typeface="Cambria Math" panose="02040503050406030204" pitchFamily="18" charset="0"/>
                            </a:rPr>
                            <m:t>𝟏</m:t>
                          </m:r>
                        </m:sub>
                      </m:sSub>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𝑿</m:t>
                          </m:r>
                        </m:e>
                        <m:sup>
                          <m:r>
                            <a:rPr lang="en-US" altLang="zh-CN" sz="2400" b="1" i="1" smtClean="0">
                              <a:latin typeface="Cambria Math" panose="02040503050406030204" pitchFamily="18" charset="0"/>
                            </a:rPr>
                            <m:t>𝟏</m:t>
                          </m:r>
                        </m:sup>
                      </m:s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oMath>
                  </m:oMathPara>
                </a14:m>
                <a:endParaRPr lang="zh-CN" altLang="en-US" sz="2400" b="1" dirty="0"/>
              </a:p>
            </p:txBody>
          </p:sp>
        </mc:Choice>
        <mc:Fallback xmlns="">
          <p:sp>
            <p:nvSpPr>
              <p:cNvPr id="8" name="文本框 7"/>
              <p:cNvSpPr txBox="1">
                <a:spLocks noRot="1" noChangeAspect="1" noMove="1" noResize="1" noEditPoints="1" noAdjustHandles="1" noChangeArrowheads="1" noChangeShapeType="1" noTextEdit="1"/>
              </p:cNvSpPr>
              <p:nvPr/>
            </p:nvSpPr>
            <p:spPr>
              <a:xfrm>
                <a:off x="519575" y="2772012"/>
                <a:ext cx="8302145" cy="377667"/>
              </a:xfrm>
              <a:prstGeom prst="rect">
                <a:avLst/>
              </a:prstGeom>
              <a:blipFill rotWithShape="1">
                <a:blip r:embed="rId3"/>
                <a:stretch>
                  <a:fillRect l="-294" r="-294" b="-27419"/>
                </a:stretch>
              </a:blipFill>
            </p:spPr>
            <p:txBody>
              <a:bodyPr/>
              <a:lstStyle/>
              <a:p>
                <a:r>
                  <a:rPr lang="zh-CN" altLang="en-US">
                    <a:noFill/>
                  </a:rPr>
                  <a:t> </a:t>
                </a:r>
                <a:endParaRPr lang="zh-CN" altLang="en-US">
                  <a:noFill/>
                </a:endParaRPr>
              </a:p>
            </p:txBody>
          </p:sp>
        </mc:Fallback>
      </mc:AlternateContent>
    </p:spTree>
  </p:cSld>
  <p:clrMapOvr>
    <a:masterClrMapping/>
  </p:clrMapOvr>
  <p:transition spd="slow">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539552" y="986007"/>
            <a:ext cx="7165529"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rPr>
              <a:t>LFSR伪随机数生成器</a:t>
            </a:r>
          </a:p>
        </p:txBody>
      </p:sp>
      <p:sp>
        <p:nvSpPr>
          <p:cNvPr id="5" name="矩形 4"/>
          <p:cNvSpPr/>
          <p:nvPr/>
        </p:nvSpPr>
        <p:spPr>
          <a:xfrm>
            <a:off x="683568" y="1622238"/>
            <a:ext cx="1606530" cy="461665"/>
          </a:xfrm>
          <a:prstGeom prst="rect">
            <a:avLst/>
          </a:prstGeom>
        </p:spPr>
        <p:txBody>
          <a:bodyPr wrap="none">
            <a:spAutoFit/>
          </a:bodyPr>
          <a:lstStyle/>
          <a:p>
            <a:pPr algn="l"/>
            <a:r>
              <a:rPr lang="en-US" altLang="zh-CN" sz="2400" b="1" dirty="0"/>
              <a:t>四阶LFSR</a:t>
            </a:r>
          </a:p>
        </p:txBody>
      </p:sp>
      <p:sp>
        <p:nvSpPr>
          <p:cNvPr id="6" name="标题 1"/>
          <p:cNvSpPr txBox="1"/>
          <p:nvPr/>
        </p:nvSpPr>
        <p:spPr bwMode="auto">
          <a:xfrm>
            <a:off x="3203848" y="27794"/>
            <a:ext cx="5940152"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gn="ctr"/>
            <a:r>
              <a:rPr lang="en-US" altLang="zh-CN" sz="3200" kern="0" dirty="0">
                <a:solidFill>
                  <a:srgbClr val="990000"/>
                </a:solidFill>
                <a:latin typeface="Comic Sans MS" panose="030F0702030302020204" pitchFamily="66" charset="0"/>
                <a:ea typeface="隶书" panose="02010509060101010101" pitchFamily="49" charset="-122"/>
              </a:rPr>
              <a:t>7.4 </a:t>
            </a:r>
            <a:r>
              <a:rPr lang="zh-CN" altLang="en-US" sz="3200" dirty="0">
                <a:solidFill>
                  <a:srgbClr val="990000"/>
                </a:solidFill>
                <a:latin typeface="Comic Sans MS" panose="030F0702030302020204" pitchFamily="66" charset="0"/>
                <a:ea typeface="隶书" panose="02010509060101010101" pitchFamily="49" charset="-122"/>
                <a:sym typeface="+mn-ea"/>
              </a:rPr>
              <a:t>数字</a:t>
            </a:r>
            <a:r>
              <a:rPr lang="en-US" altLang="zh-CN" sz="3200" dirty="0">
                <a:solidFill>
                  <a:srgbClr val="990000"/>
                </a:solidFill>
                <a:latin typeface="Comic Sans MS" panose="030F0702030302020204" pitchFamily="66" charset="0"/>
                <a:ea typeface="隶书" panose="02010509060101010101" pitchFamily="49" charset="-122"/>
                <a:sym typeface="+mn-ea"/>
              </a:rPr>
              <a:t>BIST</a:t>
            </a:r>
            <a:endParaRPr lang="zh-CN" altLang="en-US" sz="3200" kern="0" dirty="0">
              <a:solidFill>
                <a:srgbClr val="990000"/>
              </a:solidFill>
              <a:latin typeface="Comic Sans MS" panose="030F0702030302020204" pitchFamily="66" charset="0"/>
              <a:ea typeface="隶书" panose="02010509060101010101" pitchFamily="49" charset="-122"/>
            </a:endParaRPr>
          </a:p>
        </p:txBody>
      </p:sp>
      <p:pic>
        <p:nvPicPr>
          <p:cNvPr id="4" name="图片 3"/>
          <p:cNvPicPr>
            <a:picLocks noChangeAspect="1"/>
          </p:cNvPicPr>
          <p:nvPr/>
        </p:nvPicPr>
        <p:blipFill>
          <a:blip r:embed="rId2"/>
          <a:stretch>
            <a:fillRect/>
          </a:stretch>
        </p:blipFill>
        <p:spPr>
          <a:xfrm>
            <a:off x="1043608" y="3068960"/>
            <a:ext cx="7416824" cy="3543260"/>
          </a:xfrm>
          <a:prstGeom prst="rect">
            <a:avLst/>
          </a:prstGeom>
        </p:spPr>
      </p:pic>
      <mc:AlternateContent xmlns:mc="http://schemas.openxmlformats.org/markup-compatibility/2006" xmlns:a14="http://schemas.microsoft.com/office/drawing/2010/main">
        <mc:Choice Requires="a14">
          <p:sp>
            <p:nvSpPr>
              <p:cNvPr id="9" name="文本框 8"/>
              <p:cNvSpPr txBox="1"/>
              <p:nvPr/>
            </p:nvSpPr>
            <p:spPr>
              <a:xfrm>
                <a:off x="1907704" y="2399396"/>
                <a:ext cx="3091744" cy="4394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𝑮</m:t>
                      </m:r>
                      <m:d>
                        <m:dPr>
                          <m:ctrlPr>
                            <a:rPr lang="en-US" altLang="zh-CN" sz="2800" b="1" i="1" smtClean="0">
                              <a:latin typeface="Cambria Math" panose="02040503050406030204" pitchFamily="18" charset="0"/>
                            </a:rPr>
                          </m:ctrlPr>
                        </m:dPr>
                        <m:e>
                          <m:r>
                            <a:rPr lang="en-US" altLang="zh-CN" sz="2800" b="1" i="1" smtClean="0">
                              <a:latin typeface="Cambria Math" panose="02040503050406030204" pitchFamily="18" charset="0"/>
                            </a:rPr>
                            <m:t>𝑿</m:t>
                          </m:r>
                        </m:e>
                      </m:d>
                      <m:r>
                        <a:rPr lang="en-US" altLang="zh-CN" sz="2800" b="1" i="1" smtClean="0">
                          <a:latin typeface="Cambria Math" panose="02040503050406030204" pitchFamily="18" charset="0"/>
                        </a:rPr>
                        <m:t>=</m:t>
                      </m:r>
                      <m:sSup>
                        <m:sSupPr>
                          <m:ctrlPr>
                            <a:rPr lang="en-US" altLang="zh-CN" sz="2800" b="1" i="1" smtClean="0">
                              <a:latin typeface="Cambria Math" panose="02040503050406030204" pitchFamily="18" charset="0"/>
                            </a:rPr>
                          </m:ctrlPr>
                        </m:sSupPr>
                        <m:e>
                          <m:r>
                            <a:rPr lang="en-US" altLang="zh-CN" sz="2800" b="1" i="1" smtClean="0">
                              <a:latin typeface="Cambria Math" panose="02040503050406030204" pitchFamily="18" charset="0"/>
                            </a:rPr>
                            <m:t>𝑿</m:t>
                          </m:r>
                        </m:e>
                        <m:sup>
                          <m:r>
                            <a:rPr lang="en-US" altLang="zh-CN" sz="2800" b="1" i="1" smtClean="0">
                              <a:latin typeface="Cambria Math" panose="02040503050406030204" pitchFamily="18" charset="0"/>
                            </a:rPr>
                            <m:t>𝟒</m:t>
                          </m:r>
                        </m:sup>
                      </m:sSup>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𝑿</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oMath>
                  </m:oMathPara>
                </a14:m>
                <a:endParaRPr lang="zh-CN" altLang="en-US" sz="2800" b="1" dirty="0"/>
              </a:p>
            </p:txBody>
          </p:sp>
        </mc:Choice>
        <mc:Fallback xmlns="">
          <p:sp>
            <p:nvSpPr>
              <p:cNvPr id="9" name="文本框 8"/>
              <p:cNvSpPr txBox="1">
                <a:spLocks noRot="1" noChangeAspect="1" noMove="1" noResize="1" noEditPoints="1" noAdjustHandles="1" noChangeArrowheads="1" noChangeShapeType="1" noTextEdit="1"/>
              </p:cNvSpPr>
              <p:nvPr/>
            </p:nvSpPr>
            <p:spPr>
              <a:xfrm>
                <a:off x="1907704" y="2399396"/>
                <a:ext cx="3091744" cy="439479"/>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spTree>
  </p:cSld>
  <p:clrMapOvr>
    <a:masterClrMapping/>
  </p:clrMapOvr>
  <p:transition spd="slow">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492896"/>
            <a:ext cx="8064896" cy="3024336"/>
          </a:xfrm>
          <a:prstGeom prst="rect">
            <a:avLst/>
          </a:prstGeom>
        </p:spPr>
      </p:pic>
      <p:sp>
        <p:nvSpPr>
          <p:cNvPr id="6" name="标题 1"/>
          <p:cNvSpPr txBox="1"/>
          <p:nvPr/>
        </p:nvSpPr>
        <p:spPr bwMode="auto">
          <a:xfrm>
            <a:off x="3203848" y="27794"/>
            <a:ext cx="5940152"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gn="ctr"/>
            <a:r>
              <a:rPr lang="en-US" altLang="zh-CN" sz="3200" kern="0" dirty="0">
                <a:solidFill>
                  <a:srgbClr val="990000"/>
                </a:solidFill>
                <a:latin typeface="Comic Sans MS" panose="030F0702030302020204" pitchFamily="66" charset="0"/>
                <a:ea typeface="隶书" panose="02010509060101010101" pitchFamily="49" charset="-122"/>
              </a:rPr>
              <a:t>7.4 </a:t>
            </a:r>
            <a:r>
              <a:rPr lang="zh-CN" altLang="en-US" sz="3200" dirty="0">
                <a:solidFill>
                  <a:srgbClr val="990000"/>
                </a:solidFill>
                <a:latin typeface="Comic Sans MS" panose="030F0702030302020204" pitchFamily="66" charset="0"/>
                <a:ea typeface="隶书" panose="02010509060101010101" pitchFamily="49" charset="-122"/>
                <a:sym typeface="+mn-ea"/>
              </a:rPr>
              <a:t>数字</a:t>
            </a:r>
            <a:r>
              <a:rPr lang="en-US" altLang="zh-CN" sz="3200" dirty="0">
                <a:solidFill>
                  <a:srgbClr val="990000"/>
                </a:solidFill>
                <a:latin typeface="Comic Sans MS" panose="030F0702030302020204" pitchFamily="66" charset="0"/>
                <a:ea typeface="隶书" panose="02010509060101010101" pitchFamily="49" charset="-122"/>
                <a:sym typeface="+mn-ea"/>
              </a:rPr>
              <a:t>BIST</a:t>
            </a:r>
            <a:endParaRPr lang="zh-CN" altLang="en-US" sz="3200" kern="0" dirty="0">
              <a:solidFill>
                <a:srgbClr val="990000"/>
              </a:solidFill>
              <a:latin typeface="Comic Sans MS" panose="030F0702030302020204" pitchFamily="66" charset="0"/>
              <a:ea typeface="隶书" panose="02010509060101010101" pitchFamily="49" charset="-122"/>
            </a:endParaRPr>
          </a:p>
        </p:txBody>
      </p:sp>
      <mc:AlternateContent xmlns:mc="http://schemas.openxmlformats.org/markup-compatibility/2006" xmlns:a14="http://schemas.microsoft.com/office/drawing/2010/main">
        <mc:Choice Requires="a14">
          <p:sp>
            <p:nvSpPr>
              <p:cNvPr id="2" name="文本框 1"/>
              <p:cNvSpPr txBox="1"/>
              <p:nvPr/>
            </p:nvSpPr>
            <p:spPr>
              <a:xfrm>
                <a:off x="2411760" y="1644572"/>
                <a:ext cx="3263714" cy="4406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𝑮</m:t>
                      </m:r>
                      <m:d>
                        <m:dPr>
                          <m:ctrlPr>
                            <a:rPr lang="en-US" altLang="zh-CN" sz="2800" b="1" i="1" smtClean="0">
                              <a:latin typeface="Cambria Math" panose="02040503050406030204" pitchFamily="18" charset="0"/>
                            </a:rPr>
                          </m:ctrlPr>
                        </m:dPr>
                        <m:e>
                          <m:r>
                            <a:rPr lang="en-US" altLang="zh-CN" sz="2800" b="1" i="1" smtClean="0">
                              <a:latin typeface="Cambria Math" panose="02040503050406030204" pitchFamily="18" charset="0"/>
                            </a:rPr>
                            <m:t>𝑿</m:t>
                          </m:r>
                        </m:e>
                      </m:d>
                      <m:r>
                        <a:rPr lang="en-US" altLang="zh-CN" sz="2800" b="1" i="1" smtClean="0">
                          <a:latin typeface="Cambria Math" panose="02040503050406030204" pitchFamily="18" charset="0"/>
                        </a:rPr>
                        <m:t>=</m:t>
                      </m:r>
                      <m:sSup>
                        <m:sSupPr>
                          <m:ctrlPr>
                            <a:rPr lang="en-US" altLang="zh-CN" sz="2800" b="1" i="1" smtClean="0">
                              <a:latin typeface="Cambria Math" panose="02040503050406030204" pitchFamily="18" charset="0"/>
                            </a:rPr>
                          </m:ctrlPr>
                        </m:sSupPr>
                        <m:e>
                          <m:r>
                            <a:rPr lang="en-US" altLang="zh-CN" sz="2800" b="1" i="1" smtClean="0">
                              <a:latin typeface="Cambria Math" panose="02040503050406030204" pitchFamily="18" charset="0"/>
                            </a:rPr>
                            <m:t>𝑿</m:t>
                          </m:r>
                        </m:e>
                        <m:sup>
                          <m:r>
                            <a:rPr lang="en-US" altLang="zh-CN" sz="2800" b="1" i="1" smtClean="0">
                              <a:latin typeface="Cambria Math" panose="02040503050406030204" pitchFamily="18" charset="0"/>
                            </a:rPr>
                            <m:t>𝟗</m:t>
                          </m:r>
                        </m:sup>
                      </m:sSup>
                      <m:r>
                        <a:rPr lang="en-US" altLang="zh-CN" sz="2800" b="1" i="1" smtClean="0">
                          <a:latin typeface="Cambria Math" panose="02040503050406030204" pitchFamily="18" charset="0"/>
                        </a:rPr>
                        <m:t>+</m:t>
                      </m:r>
                      <m:sSup>
                        <m:sSupPr>
                          <m:ctrlPr>
                            <a:rPr lang="en-US" altLang="zh-CN" sz="2800" b="1" i="1">
                              <a:latin typeface="Cambria Math" panose="02040503050406030204" pitchFamily="18" charset="0"/>
                            </a:rPr>
                          </m:ctrlPr>
                        </m:sSupPr>
                        <m:e>
                          <m:r>
                            <a:rPr lang="en-US" altLang="zh-CN" sz="2800" b="1" i="1">
                              <a:latin typeface="Cambria Math" panose="02040503050406030204" pitchFamily="18" charset="0"/>
                            </a:rPr>
                            <m:t>𝑿</m:t>
                          </m:r>
                        </m:e>
                        <m:sup>
                          <m:r>
                            <a:rPr lang="en-US" altLang="zh-CN" sz="2800" b="1" i="1" smtClean="0">
                              <a:latin typeface="Cambria Math" panose="02040503050406030204" pitchFamily="18" charset="0"/>
                            </a:rPr>
                            <m:t>𝟒</m:t>
                          </m:r>
                        </m:sup>
                      </m:sSup>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oMath>
                  </m:oMathPara>
                </a14:m>
                <a:endParaRPr lang="zh-CN" altLang="en-US" sz="2800" b="1" dirty="0"/>
              </a:p>
            </p:txBody>
          </p:sp>
        </mc:Choice>
        <mc:Fallback xmlns="">
          <p:sp>
            <p:nvSpPr>
              <p:cNvPr id="2" name="文本框 1"/>
              <p:cNvSpPr txBox="1">
                <a:spLocks noRot="1" noChangeAspect="1" noMove="1" noResize="1" noEditPoints="1" noAdjustHandles="1" noChangeArrowheads="1" noChangeShapeType="1" noTextEdit="1"/>
              </p:cNvSpPr>
              <p:nvPr/>
            </p:nvSpPr>
            <p:spPr>
              <a:xfrm>
                <a:off x="2411760" y="1644572"/>
                <a:ext cx="3263714" cy="440633"/>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sp>
        <p:nvSpPr>
          <p:cNvPr id="7" name="标题 1"/>
          <p:cNvSpPr txBox="1"/>
          <p:nvPr/>
        </p:nvSpPr>
        <p:spPr bwMode="auto">
          <a:xfrm>
            <a:off x="539552" y="986007"/>
            <a:ext cx="7165529"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err="1">
                <a:solidFill>
                  <a:srgbClr val="7030A0"/>
                </a:solidFill>
                <a:latin typeface="Comic Sans MS" panose="030F0702030302020204" pitchFamily="66" charset="0"/>
                <a:ea typeface="隶书" panose="02010509060101010101" pitchFamily="49" charset="-122"/>
              </a:rPr>
              <a:t>LFSR伪随机数生成器</a:t>
            </a:r>
            <a:r>
              <a:rPr lang="zh-CN" altLang="en-US" sz="2800" kern="0" dirty="0">
                <a:solidFill>
                  <a:srgbClr val="7030A0"/>
                </a:solidFill>
                <a:latin typeface="Comic Sans MS" panose="030F0702030302020204" pitchFamily="66" charset="0"/>
                <a:ea typeface="隶书" panose="02010509060101010101" pitchFamily="49" charset="-122"/>
              </a:rPr>
              <a:t>（九阶）</a:t>
            </a:r>
            <a:endParaRPr lang="en-US" altLang="zh-CN" sz="2800" kern="0" dirty="0">
              <a:solidFill>
                <a:srgbClr val="7030A0"/>
              </a:solidFill>
              <a:latin typeface="Comic Sans MS" panose="030F0702030302020204" pitchFamily="66" charset="0"/>
              <a:ea typeface="隶书" panose="02010509060101010101" pitchFamily="49" charset="-122"/>
            </a:endParaRPr>
          </a:p>
        </p:txBody>
      </p:sp>
      <p:sp>
        <p:nvSpPr>
          <p:cNvPr id="3" name="文本框 2"/>
          <p:cNvSpPr txBox="1"/>
          <p:nvPr/>
        </p:nvSpPr>
        <p:spPr>
          <a:xfrm>
            <a:off x="323528" y="5517232"/>
            <a:ext cx="8712968" cy="829945"/>
          </a:xfrm>
          <a:prstGeom prst="rect">
            <a:avLst/>
          </a:prstGeom>
          <a:noFill/>
        </p:spPr>
        <p:txBody>
          <a:bodyPr wrap="square" rtlCol="0">
            <a:spAutoFit/>
          </a:bodyPr>
          <a:lstStyle/>
          <a:p>
            <a:r>
              <a:rPr lang="en-US" altLang="zh-CN" sz="2400" b="1" dirty="0"/>
              <a:t>伪随机数发生器电路在重复之前按伪随机数序列对从1到511的所有值进行排序</a:t>
            </a:r>
          </a:p>
        </p:txBody>
      </p:sp>
    </p:spTree>
  </p:cSld>
  <p:clrMapOvr>
    <a:masterClrMapping/>
  </p:clrMapOvr>
  <p:transition spd="slow">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bwMode="auto">
          <a:xfrm>
            <a:off x="3203848" y="27794"/>
            <a:ext cx="5940152"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gn="ctr"/>
            <a:r>
              <a:rPr lang="en-US" altLang="zh-CN" sz="3200" kern="0" dirty="0">
                <a:solidFill>
                  <a:srgbClr val="990000"/>
                </a:solidFill>
                <a:latin typeface="Comic Sans MS" panose="030F0702030302020204" pitchFamily="66" charset="0"/>
                <a:ea typeface="隶书" panose="02010509060101010101" pitchFamily="49" charset="-122"/>
              </a:rPr>
              <a:t>7.4 </a:t>
            </a:r>
            <a:r>
              <a:rPr lang="zh-CN" altLang="en-US" sz="3200" dirty="0">
                <a:solidFill>
                  <a:srgbClr val="990000"/>
                </a:solidFill>
                <a:latin typeface="Comic Sans MS" panose="030F0702030302020204" pitchFamily="66" charset="0"/>
                <a:ea typeface="隶书" panose="02010509060101010101" pitchFamily="49" charset="-122"/>
                <a:sym typeface="+mn-ea"/>
              </a:rPr>
              <a:t>数字</a:t>
            </a:r>
            <a:r>
              <a:rPr lang="en-US" altLang="zh-CN" sz="3200" dirty="0">
                <a:solidFill>
                  <a:srgbClr val="990000"/>
                </a:solidFill>
                <a:latin typeface="Comic Sans MS" panose="030F0702030302020204" pitchFamily="66" charset="0"/>
                <a:ea typeface="隶书" panose="02010509060101010101" pitchFamily="49" charset="-122"/>
                <a:sym typeface="+mn-ea"/>
              </a:rPr>
              <a:t>BIST</a:t>
            </a:r>
            <a:endParaRPr lang="zh-CN" altLang="en-US" sz="3200" kern="0" dirty="0">
              <a:solidFill>
                <a:srgbClr val="990000"/>
              </a:solidFill>
              <a:latin typeface="Comic Sans MS" panose="030F0702030302020204" pitchFamily="66" charset="0"/>
              <a:ea typeface="隶书" panose="02010509060101010101" pitchFamily="49" charset="-122"/>
            </a:endParaRPr>
          </a:p>
        </p:txBody>
      </p:sp>
      <p:sp>
        <p:nvSpPr>
          <p:cNvPr id="7" name="标题 1"/>
          <p:cNvSpPr txBox="1"/>
          <p:nvPr/>
        </p:nvSpPr>
        <p:spPr bwMode="auto">
          <a:xfrm>
            <a:off x="755576" y="1052736"/>
            <a:ext cx="7165529"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rPr>
              <a:t>LFSR伪随机数生成器</a:t>
            </a:r>
          </a:p>
        </p:txBody>
      </p:sp>
      <p:pic>
        <p:nvPicPr>
          <p:cNvPr id="3" name="图片 2"/>
          <p:cNvPicPr>
            <a:picLocks noChangeAspect="1"/>
          </p:cNvPicPr>
          <p:nvPr/>
        </p:nvPicPr>
        <p:blipFill>
          <a:blip r:embed="rId2"/>
          <a:stretch>
            <a:fillRect/>
          </a:stretch>
        </p:blipFill>
        <p:spPr>
          <a:xfrm>
            <a:off x="706085" y="1772816"/>
            <a:ext cx="8181354" cy="4999251"/>
          </a:xfrm>
          <a:prstGeom prst="rect">
            <a:avLst/>
          </a:prstGeom>
        </p:spPr>
      </p:pic>
    </p:spTree>
  </p:cSld>
  <p:clrMapOvr>
    <a:masterClrMapping/>
  </p:clrMapOvr>
  <p:transition spd="slow">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bwMode="auto">
          <a:xfrm>
            <a:off x="3321265" y="0"/>
            <a:ext cx="5688533"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gn="ctr"/>
            <a:r>
              <a:rPr lang="en-US" altLang="zh-CN" sz="3200" kern="0" dirty="0">
                <a:solidFill>
                  <a:srgbClr val="990000"/>
                </a:solidFill>
                <a:latin typeface="Comic Sans MS" panose="030F0702030302020204" pitchFamily="66" charset="0"/>
                <a:ea typeface="隶书" panose="02010509060101010101" pitchFamily="49" charset="-122"/>
              </a:rPr>
              <a:t>7.1</a:t>
            </a:r>
            <a:r>
              <a:rPr lang="zh-CN" altLang="en-US" sz="3200" kern="0" dirty="0">
                <a:solidFill>
                  <a:srgbClr val="990000"/>
                </a:solidFill>
                <a:latin typeface="Comic Sans MS" panose="030F0702030302020204" pitchFamily="66" charset="0"/>
                <a:ea typeface="隶书" panose="02010509060101010101" pitchFamily="49" charset="-122"/>
              </a:rPr>
              <a:t>可测性设计（</a:t>
            </a:r>
            <a:r>
              <a:rPr lang="en-US" altLang="zh-CN" sz="3200" kern="0" dirty="0">
                <a:solidFill>
                  <a:srgbClr val="990000"/>
                </a:solidFill>
                <a:latin typeface="Comic Sans MS" panose="030F0702030302020204" pitchFamily="66" charset="0"/>
                <a:ea typeface="隶书" panose="02010509060101010101" pitchFamily="49" charset="-122"/>
              </a:rPr>
              <a:t>DFT</a:t>
            </a:r>
            <a:r>
              <a:rPr lang="zh-CN" altLang="en-US" sz="3200" kern="0" dirty="0">
                <a:solidFill>
                  <a:srgbClr val="990000"/>
                </a:solidFill>
                <a:latin typeface="Comic Sans MS" panose="030F0702030302020204" pitchFamily="66" charset="0"/>
                <a:ea typeface="隶书" panose="02010509060101010101" pitchFamily="49" charset="-122"/>
              </a:rPr>
              <a:t>）概述</a:t>
            </a:r>
          </a:p>
        </p:txBody>
      </p:sp>
      <p:sp>
        <p:nvSpPr>
          <p:cNvPr id="12" name="标题 1"/>
          <p:cNvSpPr txBox="1"/>
          <p:nvPr/>
        </p:nvSpPr>
        <p:spPr bwMode="auto">
          <a:xfrm>
            <a:off x="899592" y="946305"/>
            <a:ext cx="5928360" cy="64833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zh-CN" altLang="en-US" sz="2800" kern="0" dirty="0">
                <a:solidFill>
                  <a:srgbClr val="6600CC"/>
                </a:solidFill>
                <a:latin typeface="Times New Roman" panose="02020603050405020304" pitchFamily="18" charset="0"/>
                <a:cs typeface="Times New Roman" panose="02020603050405020304" pitchFamily="18" charset="0"/>
              </a:rPr>
              <a:t>什么是</a:t>
            </a:r>
            <a:r>
              <a:rPr lang="en-US" altLang="zh-CN" sz="2800" kern="0" dirty="0">
                <a:solidFill>
                  <a:srgbClr val="6600CC"/>
                </a:solidFill>
                <a:latin typeface="Times New Roman" panose="02020603050405020304" pitchFamily="18" charset="0"/>
                <a:cs typeface="Times New Roman" panose="02020603050405020304" pitchFamily="18" charset="0"/>
              </a:rPr>
              <a:t>DFT</a:t>
            </a:r>
            <a:r>
              <a:rPr lang="zh-CN" altLang="en-US" sz="2800" kern="0" dirty="0">
                <a:solidFill>
                  <a:srgbClr val="6600CC"/>
                </a:solidFill>
                <a:latin typeface="Times New Roman" panose="02020603050405020304" pitchFamily="18" charset="0"/>
                <a:cs typeface="Times New Roman" panose="02020603050405020304" pitchFamily="18" charset="0"/>
              </a:rPr>
              <a:t>？</a:t>
            </a:r>
          </a:p>
        </p:txBody>
      </p:sp>
      <p:sp>
        <p:nvSpPr>
          <p:cNvPr id="2" name="矩形 1"/>
          <p:cNvSpPr/>
          <p:nvPr/>
        </p:nvSpPr>
        <p:spPr>
          <a:xfrm>
            <a:off x="323527" y="1686870"/>
            <a:ext cx="8672779" cy="4437753"/>
          </a:xfrm>
          <a:prstGeom prst="rect">
            <a:avLst/>
          </a:prstGeom>
        </p:spPr>
        <p:txBody>
          <a:bodyPr wrap="square">
            <a:spAutoFit/>
          </a:bodyPr>
          <a:lstStyle/>
          <a:p>
            <a:pPr>
              <a:lnSpc>
                <a:spcPct val="150000"/>
              </a:lnSpc>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任何能使产品测试变得更容易或更彻底的设计方法或电路都可以称为可测性设计。</a:t>
            </a:r>
            <a:endParaRPr lang="en-US" altLang="zh-CN" sz="2400" b="1" dirty="0">
              <a:latin typeface="黑体" panose="02010609060101010101" pitchFamily="49" charset="-122"/>
              <a:ea typeface="黑体" panose="02010609060101010101" pitchFamily="49" charset="-122"/>
            </a:endParaRPr>
          </a:p>
          <a:p>
            <a:pPr>
              <a:lnSpc>
                <a:spcPct val="150000"/>
              </a:lnSpc>
            </a:pPr>
            <a:r>
              <a:rPr lang="en-US" altLang="zh-CN" sz="2400" b="1" dirty="0" err="1">
                <a:latin typeface="黑体" panose="02010609060101010101" pitchFamily="49" charset="-122"/>
                <a:ea typeface="黑体" panose="02010609060101010101" pitchFamily="49" charset="-122"/>
              </a:rPr>
              <a:t>一些</a:t>
            </a:r>
            <a:r>
              <a:rPr lang="zh-CN" altLang="en-US" sz="2400" b="1" dirty="0">
                <a:latin typeface="黑体" panose="02010609060101010101" pitchFamily="49" charset="-122"/>
                <a:ea typeface="黑体" panose="02010609060101010101" pitchFamily="49" charset="-122"/>
              </a:rPr>
              <a:t>测试设计</a:t>
            </a:r>
            <a:r>
              <a:rPr lang="en-US" altLang="zh-CN" sz="2400" b="1" dirty="0" err="1">
                <a:latin typeface="黑体" panose="02010609060101010101" pitchFamily="49" charset="-122"/>
                <a:ea typeface="黑体" panose="02010609060101010101" pitchFamily="49" charset="-122"/>
              </a:rPr>
              <a:t>方法使用行业定义的标准进行了高度结构化</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另外一些</a:t>
            </a:r>
            <a:r>
              <a:rPr lang="en-US" altLang="zh-CN" sz="2400" b="1" dirty="0" err="1">
                <a:latin typeface="黑体" panose="02010609060101010101" pitchFamily="49" charset="-122"/>
                <a:ea typeface="黑体" panose="02010609060101010101" pitchFamily="49" charset="-122"/>
              </a:rPr>
              <a:t>方法是完全</a:t>
            </a:r>
            <a:r>
              <a:rPr lang="zh-CN" altLang="en-US" sz="2400" b="1" dirty="0">
                <a:latin typeface="黑体" panose="02010609060101010101" pitchFamily="49" charset="-122"/>
                <a:ea typeface="黑体" panose="02010609060101010101" pitchFamily="49" charset="-122"/>
              </a:rPr>
              <a:t>专门设计</a:t>
            </a:r>
            <a:r>
              <a:rPr lang="en-US" altLang="zh-CN" sz="2400" b="1" dirty="0">
                <a:latin typeface="黑体" panose="02010609060101010101" pitchFamily="49" charset="-122"/>
                <a:ea typeface="黑体" panose="02010609060101010101" pitchFamily="49" charset="-122"/>
              </a:rPr>
              <a:t>，</a:t>
            </a:r>
            <a:r>
              <a:rPr lang="en-US" altLang="zh-CN" sz="2400" b="1" dirty="0" err="1">
                <a:latin typeface="黑体" panose="02010609060101010101" pitchFamily="49" charset="-122"/>
                <a:ea typeface="黑体" panose="02010609060101010101" pitchFamily="49" charset="-122"/>
              </a:rPr>
              <a:t>由设计工程师或测试工程师发明，以解决特定设备或设备类别上的特定测试问题</a:t>
            </a:r>
            <a:r>
              <a:rPr lang="en-US" altLang="zh-CN" sz="2400" b="1" dirty="0">
                <a:latin typeface="黑体" panose="02010609060101010101" pitchFamily="49" charset="-122"/>
                <a:ea typeface="黑体" panose="02010609060101010101" pitchFamily="49" charset="-122"/>
              </a:rPr>
              <a:t>。 </a:t>
            </a:r>
          </a:p>
          <a:p>
            <a:pPr>
              <a:lnSpc>
                <a:spcPct val="150000"/>
              </a:lnSpc>
            </a:pPr>
            <a:r>
              <a:rPr lang="zh-CN" altLang="en-US" sz="2400" b="1" dirty="0">
                <a:solidFill>
                  <a:srgbClr val="7030A0"/>
                </a:solidFill>
                <a:latin typeface="黑体" panose="02010609060101010101" pitchFamily="49" charset="-122"/>
                <a:ea typeface="黑体" panose="02010609060101010101" pitchFamily="49" charset="-122"/>
              </a:rPr>
              <a:t>我们选择可测性设计的方法主要考虑以下两点：</a:t>
            </a:r>
            <a:endParaRPr lang="en-US" altLang="zh-CN" sz="2400" b="1" dirty="0">
              <a:solidFill>
                <a:srgbClr val="7030A0"/>
              </a:solidFill>
              <a:latin typeface="黑体" panose="02010609060101010101" pitchFamily="49" charset="-122"/>
              <a:ea typeface="黑体" panose="02010609060101010101" pitchFamily="49" charset="-122"/>
            </a:endParaRPr>
          </a:p>
          <a:p>
            <a:pPr>
              <a:lnSpc>
                <a:spcPct val="150000"/>
              </a:lnSpc>
            </a:pPr>
            <a:r>
              <a:rPr lang="en-US" altLang="zh-CN" sz="2400" b="1" dirty="0">
                <a:solidFill>
                  <a:srgbClr val="7030A0"/>
                </a:solidFill>
                <a:latin typeface="黑体" panose="02010609060101010101" pitchFamily="49" charset="-122"/>
                <a:ea typeface="黑体" panose="02010609060101010101" pitchFamily="49" charset="-122"/>
              </a:rPr>
              <a:t>     (a) DUT</a:t>
            </a:r>
            <a:r>
              <a:rPr lang="zh-CN" altLang="en-US" sz="2400" b="1" dirty="0">
                <a:solidFill>
                  <a:srgbClr val="7030A0"/>
                </a:solidFill>
                <a:latin typeface="黑体" panose="02010609060101010101" pitchFamily="49" charset="-122"/>
                <a:ea typeface="黑体" panose="02010609060101010101" pitchFamily="49" charset="-122"/>
              </a:rPr>
              <a:t>的特点</a:t>
            </a:r>
            <a:r>
              <a:rPr lang="en-US" altLang="zh-CN" sz="2400" b="1" dirty="0">
                <a:solidFill>
                  <a:srgbClr val="7030A0"/>
                </a:solidFill>
                <a:latin typeface="黑体" panose="02010609060101010101" pitchFamily="49" charset="-122"/>
                <a:ea typeface="黑体" panose="02010609060101010101" pitchFamily="49" charset="-122"/>
              </a:rPr>
              <a:t> </a:t>
            </a:r>
          </a:p>
          <a:p>
            <a:pPr>
              <a:lnSpc>
                <a:spcPct val="150000"/>
              </a:lnSpc>
            </a:pPr>
            <a:r>
              <a:rPr lang="en-US" altLang="zh-CN" sz="2400" b="1" dirty="0">
                <a:solidFill>
                  <a:srgbClr val="7030A0"/>
                </a:solidFill>
                <a:latin typeface="黑体" panose="02010609060101010101" pitchFamily="49" charset="-122"/>
                <a:ea typeface="黑体" panose="02010609060101010101" pitchFamily="49" charset="-122"/>
              </a:rPr>
              <a:t>     (b) </a:t>
            </a:r>
            <a:r>
              <a:rPr lang="zh-CN" altLang="en-US" sz="2400" b="1" dirty="0">
                <a:solidFill>
                  <a:srgbClr val="7030A0"/>
                </a:solidFill>
                <a:latin typeface="黑体" panose="02010609060101010101" pitchFamily="49" charset="-122"/>
                <a:ea typeface="黑体" panose="02010609060101010101" pitchFamily="49" charset="-122"/>
              </a:rPr>
              <a:t>系统级应用对它的要求</a:t>
            </a:r>
          </a:p>
        </p:txBody>
      </p:sp>
    </p:spTree>
  </p:cSld>
  <p:clrMapOvr>
    <a:masterClrMapping/>
  </p:clrMapOvr>
  <p:transition spd="slow">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971600" y="826691"/>
            <a:ext cx="6661572"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zh-CN" altLang="en-US" sz="2800" kern="0" dirty="0">
                <a:solidFill>
                  <a:srgbClr val="7030A0"/>
                </a:solidFill>
                <a:latin typeface="Comic Sans MS" panose="030F0702030302020204" pitchFamily="66" charset="0"/>
                <a:ea typeface="隶书" panose="02010509060101010101" pitchFamily="49" charset="-122"/>
              </a:rPr>
              <a:t>存储器</a:t>
            </a:r>
            <a:r>
              <a:rPr lang="en-US" altLang="zh-CN" sz="2800" kern="0" dirty="0">
                <a:solidFill>
                  <a:srgbClr val="7030A0"/>
                </a:solidFill>
                <a:latin typeface="Comic Sans MS" panose="030F0702030302020204" pitchFamily="66" charset="0"/>
                <a:ea typeface="隶书" panose="02010509060101010101" pitchFamily="49" charset="-122"/>
              </a:rPr>
              <a:t>BIST</a:t>
            </a:r>
            <a:endParaRPr lang="zh-CN" altLang="en-US" sz="2800" kern="0" dirty="0">
              <a:solidFill>
                <a:srgbClr val="7030A0"/>
              </a:solidFill>
              <a:latin typeface="Comic Sans MS" panose="030F0702030302020204" pitchFamily="66" charset="0"/>
              <a:ea typeface="隶书" panose="02010509060101010101" pitchFamily="49" charset="-122"/>
            </a:endParaRPr>
          </a:p>
        </p:txBody>
      </p:sp>
      <p:sp>
        <p:nvSpPr>
          <p:cNvPr id="5" name="矩形 4"/>
          <p:cNvSpPr/>
          <p:nvPr/>
        </p:nvSpPr>
        <p:spPr>
          <a:xfrm>
            <a:off x="467644" y="1474763"/>
            <a:ext cx="8496844" cy="5006563"/>
          </a:xfrm>
          <a:prstGeom prst="rect">
            <a:avLst/>
          </a:prstGeom>
        </p:spPr>
        <p:txBody>
          <a:bodyPr wrap="square">
            <a:spAutoFit/>
          </a:bodyPr>
          <a:lstStyle/>
          <a:p>
            <a:pPr>
              <a:lnSpc>
                <a:spcPct val="150000"/>
              </a:lnSpc>
            </a:pPr>
            <a:r>
              <a:rPr lang="en-US" altLang="zh-CN" sz="2400" b="1" dirty="0"/>
              <a:t>存储器BIST电路本质上与伪随机BILBO电路相似，不同之处在于数据模式不是由伪随机算法生成的。</a:t>
            </a:r>
          </a:p>
          <a:p>
            <a:pPr>
              <a:lnSpc>
                <a:spcPct val="150000"/>
              </a:lnSpc>
            </a:pPr>
            <a:r>
              <a:rPr lang="en-US" altLang="zh-CN" sz="2400" b="1" dirty="0"/>
              <a:t>相反，内存的位加载有特定的模式：</a:t>
            </a:r>
          </a:p>
          <a:p>
            <a:pPr marL="342900" indent="-342900">
              <a:lnSpc>
                <a:spcPct val="150000"/>
              </a:lnSpc>
              <a:buClr>
                <a:srgbClr val="C00000"/>
              </a:buClr>
              <a:buFont typeface="Wingdings" panose="05000000000000000000" pitchFamily="2" charset="2"/>
              <a:buChar char="u"/>
            </a:pPr>
            <a:r>
              <a:rPr lang="en-US" altLang="zh-CN" sz="2400" b="1" dirty="0">
                <a:solidFill>
                  <a:srgbClr val="FF0000"/>
                </a:solidFill>
              </a:rPr>
              <a:t>    </a:t>
            </a:r>
            <a:r>
              <a:rPr lang="zh-CN" altLang="en-US" sz="2400" b="1" dirty="0"/>
              <a:t>checkerboard和inverse checkerboard模式</a:t>
            </a:r>
            <a:endParaRPr lang="en-US" altLang="zh-CN" sz="2400" b="1" dirty="0"/>
          </a:p>
          <a:p>
            <a:pPr marL="342900" indent="-342900">
              <a:lnSpc>
                <a:spcPct val="150000"/>
              </a:lnSpc>
              <a:buClr>
                <a:srgbClr val="C00000"/>
              </a:buClr>
              <a:buFont typeface="Wingdings" panose="05000000000000000000" pitchFamily="2" charset="2"/>
              <a:buChar char="u"/>
            </a:pPr>
            <a:r>
              <a:rPr lang="en-US" altLang="zh-CN" sz="2400" b="1" dirty="0">
                <a:solidFill>
                  <a:srgbClr val="FF0000"/>
                </a:solidFill>
              </a:rPr>
              <a:t>    </a:t>
            </a:r>
            <a:r>
              <a:rPr lang="zh-CN" altLang="en-US" sz="2400" b="1" dirty="0"/>
              <a:t>遍历1和0</a:t>
            </a:r>
            <a:endParaRPr lang="en-US" altLang="zh-CN" sz="2400" b="1" dirty="0"/>
          </a:p>
          <a:p>
            <a:pPr marL="342900" indent="-342900">
              <a:lnSpc>
                <a:spcPct val="150000"/>
              </a:lnSpc>
              <a:buClr>
                <a:srgbClr val="C00000"/>
              </a:buClr>
              <a:buFont typeface="Wingdings" panose="05000000000000000000" pitchFamily="2" charset="2"/>
              <a:buChar char="u"/>
            </a:pPr>
            <a:r>
              <a:rPr lang="en-US" altLang="zh-CN" sz="2400" b="1" dirty="0"/>
              <a:t>    </a:t>
            </a:r>
            <a:r>
              <a:rPr lang="zh-CN" altLang="en-US" sz="2400" b="1" dirty="0"/>
              <a:t>其他的标准模式</a:t>
            </a:r>
            <a:r>
              <a:rPr lang="en-US" altLang="zh-CN" sz="2400" b="1" dirty="0"/>
              <a:t> </a:t>
            </a:r>
          </a:p>
          <a:p>
            <a:pPr>
              <a:lnSpc>
                <a:spcPct val="150000"/>
              </a:lnSpc>
            </a:pPr>
            <a:endParaRPr lang="en-US" altLang="zh-CN" sz="2400" b="1" dirty="0"/>
          </a:p>
          <a:p>
            <a:pPr>
              <a:lnSpc>
                <a:spcPct val="150000"/>
              </a:lnSpc>
            </a:pPr>
            <a:r>
              <a:rPr lang="en-US" altLang="zh-CN" sz="2400" b="1" dirty="0"/>
              <a:t>内存测试仪的设计目的是通过算法生成内存测试模式，而不是将重复的测试模式存储在测试仪的深向量内存中。</a:t>
            </a:r>
          </a:p>
        </p:txBody>
      </p:sp>
      <p:sp>
        <p:nvSpPr>
          <p:cNvPr id="6" name="标题 1"/>
          <p:cNvSpPr txBox="1"/>
          <p:nvPr/>
        </p:nvSpPr>
        <p:spPr bwMode="auto">
          <a:xfrm>
            <a:off x="3203848" y="27794"/>
            <a:ext cx="5940152"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gn="ctr"/>
            <a:r>
              <a:rPr lang="en-US" altLang="zh-CN" sz="3200" kern="0" dirty="0">
                <a:solidFill>
                  <a:srgbClr val="990000"/>
                </a:solidFill>
                <a:latin typeface="Comic Sans MS" panose="030F0702030302020204" pitchFamily="66" charset="0"/>
                <a:ea typeface="隶书" panose="02010509060101010101" pitchFamily="49" charset="-122"/>
              </a:rPr>
              <a:t>7.4 </a:t>
            </a:r>
            <a:r>
              <a:rPr lang="zh-CN" altLang="en-US" sz="3200" dirty="0">
                <a:solidFill>
                  <a:srgbClr val="990000"/>
                </a:solidFill>
                <a:latin typeface="Comic Sans MS" panose="030F0702030302020204" pitchFamily="66" charset="0"/>
                <a:ea typeface="隶书" panose="02010509060101010101" pitchFamily="49" charset="-122"/>
                <a:sym typeface="+mn-ea"/>
              </a:rPr>
              <a:t>数字</a:t>
            </a:r>
            <a:r>
              <a:rPr lang="en-US" altLang="zh-CN" sz="3200" dirty="0">
                <a:solidFill>
                  <a:srgbClr val="990000"/>
                </a:solidFill>
                <a:latin typeface="Comic Sans MS" panose="030F0702030302020204" pitchFamily="66" charset="0"/>
                <a:ea typeface="隶书" panose="02010509060101010101" pitchFamily="49" charset="-122"/>
                <a:sym typeface="+mn-ea"/>
              </a:rPr>
              <a:t>BIST</a:t>
            </a:r>
            <a:endParaRPr lang="zh-CN" altLang="en-US" sz="3200" kern="0" dirty="0">
              <a:solidFill>
                <a:srgbClr val="990000"/>
              </a:solidFill>
              <a:latin typeface="Comic Sans MS" panose="030F0702030302020204" pitchFamily="66" charset="0"/>
              <a:ea typeface="隶书" panose="02010509060101010101" pitchFamily="49" charset="-122"/>
            </a:endParaRPr>
          </a:p>
        </p:txBody>
      </p:sp>
    </p:spTree>
  </p:cSld>
  <p:clrMapOvr>
    <a:masterClrMapping/>
  </p:clrMapOvr>
  <p:transition spd="slow">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899592" y="826691"/>
            <a:ext cx="6733580"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zh-CN" altLang="en-US" sz="2800" kern="0" dirty="0">
                <a:solidFill>
                  <a:srgbClr val="7030A0"/>
                </a:solidFill>
                <a:latin typeface="Comic Sans MS" panose="030F0702030302020204" pitchFamily="66" charset="0"/>
                <a:ea typeface="隶书" panose="02010509060101010101" pitchFamily="49" charset="-122"/>
              </a:rPr>
              <a:t>存储器</a:t>
            </a:r>
            <a:r>
              <a:rPr lang="en-US" altLang="zh-CN" sz="2800" kern="0" dirty="0">
                <a:solidFill>
                  <a:srgbClr val="7030A0"/>
                </a:solidFill>
                <a:latin typeface="Comic Sans MS" panose="030F0702030302020204" pitchFamily="66" charset="0"/>
                <a:ea typeface="隶书" panose="02010509060101010101" pitchFamily="49" charset="-122"/>
              </a:rPr>
              <a:t>BIST</a:t>
            </a:r>
            <a:endParaRPr lang="zh-CN" altLang="en-US" sz="2800" kern="0" dirty="0">
              <a:solidFill>
                <a:srgbClr val="7030A0"/>
              </a:solidFill>
              <a:latin typeface="Comic Sans MS" panose="030F0702030302020204" pitchFamily="66" charset="0"/>
              <a:ea typeface="隶书" panose="02010509060101010101" pitchFamily="49" charset="-122"/>
            </a:endParaRPr>
          </a:p>
        </p:txBody>
      </p:sp>
      <p:sp>
        <p:nvSpPr>
          <p:cNvPr id="5" name="矩形 4"/>
          <p:cNvSpPr/>
          <p:nvPr/>
        </p:nvSpPr>
        <p:spPr>
          <a:xfrm>
            <a:off x="144116" y="1633483"/>
            <a:ext cx="8892480" cy="460375"/>
          </a:xfrm>
          <a:prstGeom prst="rect">
            <a:avLst/>
          </a:prstGeom>
        </p:spPr>
        <p:txBody>
          <a:bodyPr wrap="square">
            <a:spAutoFit/>
          </a:bodyPr>
          <a:lstStyle/>
          <a:p>
            <a:r>
              <a:rPr lang="en-US" altLang="zh-CN" sz="2400" b="1" dirty="0"/>
              <a:t>Checkerboard</a:t>
            </a:r>
            <a:r>
              <a:rPr lang="zh-CN" altLang="en-US" sz="2400" b="1" dirty="0"/>
              <a:t>和</a:t>
            </a:r>
            <a:r>
              <a:rPr lang="en-US" altLang="zh-CN" sz="2400" b="1" dirty="0"/>
              <a:t>inverse checkerboard RAM</a:t>
            </a:r>
            <a:r>
              <a:rPr lang="zh-CN" altLang="en-US" sz="2400" b="1" dirty="0"/>
              <a:t>测试模式</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660" y="2308810"/>
            <a:ext cx="8424936" cy="2808312"/>
          </a:xfrm>
          <a:prstGeom prst="rect">
            <a:avLst/>
          </a:prstGeom>
        </p:spPr>
      </p:pic>
      <p:sp>
        <p:nvSpPr>
          <p:cNvPr id="6" name="标题 1"/>
          <p:cNvSpPr txBox="1"/>
          <p:nvPr/>
        </p:nvSpPr>
        <p:spPr bwMode="auto">
          <a:xfrm>
            <a:off x="3203848" y="27794"/>
            <a:ext cx="5940152"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gn="ctr"/>
            <a:r>
              <a:rPr lang="en-US" altLang="zh-CN" sz="3200" kern="0" dirty="0">
                <a:solidFill>
                  <a:srgbClr val="990000"/>
                </a:solidFill>
                <a:latin typeface="Comic Sans MS" panose="030F0702030302020204" pitchFamily="66" charset="0"/>
                <a:ea typeface="隶书" panose="02010509060101010101" pitchFamily="49" charset="-122"/>
              </a:rPr>
              <a:t>7.4 </a:t>
            </a:r>
            <a:r>
              <a:rPr lang="zh-CN" altLang="en-US" sz="3200" dirty="0">
                <a:solidFill>
                  <a:srgbClr val="990000"/>
                </a:solidFill>
                <a:latin typeface="Comic Sans MS" panose="030F0702030302020204" pitchFamily="66" charset="0"/>
                <a:ea typeface="隶书" panose="02010509060101010101" pitchFamily="49" charset="-122"/>
                <a:sym typeface="+mn-ea"/>
              </a:rPr>
              <a:t>数字</a:t>
            </a:r>
            <a:r>
              <a:rPr lang="en-US" altLang="zh-CN" sz="3200" dirty="0">
                <a:solidFill>
                  <a:srgbClr val="990000"/>
                </a:solidFill>
                <a:latin typeface="Comic Sans MS" panose="030F0702030302020204" pitchFamily="66" charset="0"/>
                <a:ea typeface="隶书" panose="02010509060101010101" pitchFamily="49" charset="-122"/>
                <a:sym typeface="+mn-ea"/>
              </a:rPr>
              <a:t>BIST</a:t>
            </a:r>
            <a:endParaRPr lang="zh-CN" altLang="en-US" sz="3200" kern="0" dirty="0">
              <a:solidFill>
                <a:srgbClr val="990000"/>
              </a:solidFill>
              <a:latin typeface="Comic Sans MS" panose="030F0702030302020204" pitchFamily="66" charset="0"/>
              <a:ea typeface="隶书" panose="02010509060101010101" pitchFamily="49" charset="-122"/>
            </a:endParaRPr>
          </a:p>
        </p:txBody>
      </p:sp>
    </p:spTree>
  </p:cSld>
  <p:clrMapOvr>
    <a:masterClrMapping/>
  </p:clrMapOvr>
  <p:transition spd="slow">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899592" y="826691"/>
            <a:ext cx="6733580"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zh-CN" altLang="en-US" sz="2800" kern="0" dirty="0">
                <a:solidFill>
                  <a:srgbClr val="7030A0"/>
                </a:solidFill>
                <a:latin typeface="Comic Sans MS" panose="030F0702030302020204" pitchFamily="66" charset="0"/>
                <a:ea typeface="隶书" panose="02010509060101010101" pitchFamily="49" charset="-122"/>
              </a:rPr>
              <a:t>存储器</a:t>
            </a:r>
            <a:r>
              <a:rPr lang="en-US" altLang="zh-CN" sz="2800" kern="0" dirty="0">
                <a:solidFill>
                  <a:srgbClr val="7030A0"/>
                </a:solidFill>
                <a:latin typeface="Comic Sans MS" panose="030F0702030302020204" pitchFamily="66" charset="0"/>
                <a:ea typeface="隶书" panose="02010509060101010101" pitchFamily="49" charset="-122"/>
              </a:rPr>
              <a:t>BIST</a:t>
            </a:r>
            <a:endParaRPr lang="zh-CN" altLang="en-US" sz="2800" kern="0" dirty="0">
              <a:solidFill>
                <a:srgbClr val="7030A0"/>
              </a:solidFill>
              <a:latin typeface="Comic Sans MS" panose="030F0702030302020204" pitchFamily="66" charset="0"/>
              <a:ea typeface="隶书" panose="02010509060101010101" pitchFamily="49" charset="-122"/>
            </a:endParaRPr>
          </a:p>
        </p:txBody>
      </p:sp>
      <p:sp>
        <p:nvSpPr>
          <p:cNvPr id="5" name="矩形 4"/>
          <p:cNvSpPr/>
          <p:nvPr/>
        </p:nvSpPr>
        <p:spPr>
          <a:xfrm>
            <a:off x="467644" y="1474763"/>
            <a:ext cx="8352828" cy="461665"/>
          </a:xfrm>
          <a:prstGeom prst="rect">
            <a:avLst/>
          </a:prstGeom>
        </p:spPr>
        <p:txBody>
          <a:bodyPr wrap="square">
            <a:spAutoFit/>
          </a:bodyPr>
          <a:lstStyle/>
          <a:p>
            <a:r>
              <a:rPr lang="en-US" altLang="zh-CN" sz="2400" b="1" dirty="0"/>
              <a:t>遍历1和0的RAM测试模式</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540325"/>
            <a:ext cx="8337079" cy="2842912"/>
          </a:xfrm>
          <a:prstGeom prst="rect">
            <a:avLst/>
          </a:prstGeom>
        </p:spPr>
      </p:pic>
      <p:sp>
        <p:nvSpPr>
          <p:cNvPr id="6" name="标题 1"/>
          <p:cNvSpPr txBox="1"/>
          <p:nvPr/>
        </p:nvSpPr>
        <p:spPr bwMode="auto">
          <a:xfrm>
            <a:off x="3203848" y="27794"/>
            <a:ext cx="5940152"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gn="ctr"/>
            <a:r>
              <a:rPr lang="en-US" altLang="zh-CN" sz="3200" kern="0" dirty="0">
                <a:solidFill>
                  <a:srgbClr val="990000"/>
                </a:solidFill>
                <a:latin typeface="Comic Sans MS" panose="030F0702030302020204" pitchFamily="66" charset="0"/>
                <a:ea typeface="隶书" panose="02010509060101010101" pitchFamily="49" charset="-122"/>
              </a:rPr>
              <a:t>7.4 </a:t>
            </a:r>
            <a:r>
              <a:rPr lang="zh-CN" altLang="en-US" sz="3200" dirty="0">
                <a:solidFill>
                  <a:srgbClr val="990000"/>
                </a:solidFill>
                <a:latin typeface="Comic Sans MS" panose="030F0702030302020204" pitchFamily="66" charset="0"/>
                <a:ea typeface="隶书" panose="02010509060101010101" pitchFamily="49" charset="-122"/>
                <a:sym typeface="+mn-ea"/>
              </a:rPr>
              <a:t>数字</a:t>
            </a:r>
            <a:r>
              <a:rPr lang="en-US" altLang="zh-CN" sz="3200" dirty="0">
                <a:solidFill>
                  <a:srgbClr val="990000"/>
                </a:solidFill>
                <a:latin typeface="Comic Sans MS" panose="030F0702030302020204" pitchFamily="66" charset="0"/>
                <a:ea typeface="隶书" panose="02010509060101010101" pitchFamily="49" charset="-122"/>
                <a:sym typeface="+mn-ea"/>
              </a:rPr>
              <a:t>BIST</a:t>
            </a:r>
            <a:endParaRPr lang="zh-CN" altLang="en-US" sz="3200" kern="0" dirty="0">
              <a:solidFill>
                <a:srgbClr val="990000"/>
              </a:solidFill>
              <a:latin typeface="Comic Sans MS" panose="030F0702030302020204" pitchFamily="66" charset="0"/>
              <a:ea typeface="隶书" panose="02010509060101010101" pitchFamily="49" charset="-122"/>
            </a:endParaRPr>
          </a:p>
        </p:txBody>
      </p:sp>
    </p:spTree>
  </p:cSld>
  <p:clrMapOvr>
    <a:masterClrMapping/>
  </p:clrMapOvr>
  <p:transition spd="slow">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452007" y="1116309"/>
            <a:ext cx="7165529"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rPr>
              <a:t>微码BIST</a:t>
            </a:r>
          </a:p>
        </p:txBody>
      </p:sp>
      <p:sp>
        <p:nvSpPr>
          <p:cNvPr id="5" name="矩形 4"/>
          <p:cNvSpPr/>
          <p:nvPr/>
        </p:nvSpPr>
        <p:spPr>
          <a:xfrm>
            <a:off x="452007" y="1998821"/>
            <a:ext cx="8352828" cy="3898568"/>
          </a:xfrm>
          <a:prstGeom prst="rect">
            <a:avLst/>
          </a:prstGeom>
        </p:spPr>
        <p:txBody>
          <a:bodyPr wrap="square">
            <a:spAutoFit/>
          </a:bodyPr>
          <a:lstStyle/>
          <a:p>
            <a:pPr>
              <a:lnSpc>
                <a:spcPct val="150000"/>
              </a:lnSpc>
            </a:pPr>
            <a:r>
              <a:rPr lang="en-US" altLang="zh-CN" sz="2400" b="1" dirty="0" err="1">
                <a:latin typeface="黑体" panose="02010609060101010101" pitchFamily="49" charset="-122"/>
                <a:ea typeface="黑体" panose="02010609060101010101" pitchFamily="49" charset="-122"/>
              </a:rPr>
              <a:t>如果DUT包含微处理器或微控制器，则可以</a:t>
            </a:r>
            <a:r>
              <a:rPr lang="zh-CN" altLang="en-US" sz="2400" b="1" dirty="0">
                <a:latin typeface="黑体" panose="02010609060101010101" pitchFamily="49" charset="-122"/>
                <a:ea typeface="黑体" panose="02010609060101010101" pitchFamily="49" charset="-122"/>
              </a:rPr>
              <a:t>采用测试描述的微码指令编程进行自我测试</a:t>
            </a:r>
            <a:r>
              <a:rPr lang="en-US" altLang="zh-CN" sz="2400" b="1" dirty="0">
                <a:latin typeface="黑体" panose="02010609060101010101" pitchFamily="49" charset="-122"/>
                <a:ea typeface="黑体" panose="02010609060101010101" pitchFamily="49" charset="-122"/>
              </a:rPr>
              <a:t>。例如，可以通过执行一系列数学运算来验证微处理器的算术逻辑单元（ALU），例如加法，减法，按位与，按位</a:t>
            </a:r>
            <a:r>
              <a:rPr lang="zh-CN" altLang="en-US" sz="2400" b="1" dirty="0">
                <a:latin typeface="黑体" panose="02010609060101010101" pitchFamily="49" charset="-122"/>
                <a:ea typeface="黑体" panose="02010609060101010101" pitchFamily="49" charset="-122"/>
              </a:rPr>
              <a:t>异或</a:t>
            </a:r>
            <a:r>
              <a:rPr lang="en-US" altLang="zh-CN" sz="2400" b="1" dirty="0">
                <a:latin typeface="黑体" panose="02010609060101010101" pitchFamily="49" charset="-122"/>
                <a:ea typeface="黑体" panose="02010609060101010101" pitchFamily="49" charset="-122"/>
              </a:rPr>
              <a:t>等。 微处理器将每个操作的结果与预期值进行比较。</a:t>
            </a:r>
          </a:p>
          <a:p>
            <a:pPr>
              <a:lnSpc>
                <a:spcPct val="150000"/>
              </a:lnSpc>
            </a:pPr>
            <a:r>
              <a:rPr lang="en-US" altLang="zh-CN" sz="2400" b="1" dirty="0">
                <a:latin typeface="黑体" panose="02010609060101010101" pitchFamily="49" charset="-122"/>
                <a:ea typeface="黑体" panose="02010609060101010101" pitchFamily="49" charset="-122"/>
              </a:rPr>
              <a:t>还可以在RAM模块，I / O端口和混合信号模块（例如ADC和DAC）上执行基于微码的测试</a:t>
            </a:r>
          </a:p>
        </p:txBody>
      </p:sp>
      <p:sp>
        <p:nvSpPr>
          <p:cNvPr id="6" name="标题 1"/>
          <p:cNvSpPr txBox="1"/>
          <p:nvPr/>
        </p:nvSpPr>
        <p:spPr bwMode="auto">
          <a:xfrm>
            <a:off x="3203848" y="27794"/>
            <a:ext cx="5940152"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gn="ctr"/>
            <a:r>
              <a:rPr lang="en-US" altLang="zh-CN" sz="3200" kern="0" dirty="0">
                <a:solidFill>
                  <a:srgbClr val="990000"/>
                </a:solidFill>
                <a:latin typeface="Comic Sans MS" panose="030F0702030302020204" pitchFamily="66" charset="0"/>
                <a:ea typeface="隶书" panose="02010509060101010101" pitchFamily="49" charset="-122"/>
              </a:rPr>
              <a:t>7.4 </a:t>
            </a:r>
            <a:r>
              <a:rPr lang="zh-CN" altLang="en-US" sz="3200" dirty="0">
                <a:solidFill>
                  <a:srgbClr val="990000"/>
                </a:solidFill>
                <a:latin typeface="Comic Sans MS" panose="030F0702030302020204" pitchFamily="66" charset="0"/>
                <a:ea typeface="隶书" panose="02010509060101010101" pitchFamily="49" charset="-122"/>
                <a:sym typeface="+mn-ea"/>
              </a:rPr>
              <a:t>数字</a:t>
            </a:r>
            <a:r>
              <a:rPr lang="en-US" altLang="zh-CN" sz="3200" dirty="0">
                <a:solidFill>
                  <a:srgbClr val="990000"/>
                </a:solidFill>
                <a:latin typeface="Comic Sans MS" panose="030F0702030302020204" pitchFamily="66" charset="0"/>
                <a:ea typeface="隶书" panose="02010509060101010101" pitchFamily="49" charset="-122"/>
                <a:sym typeface="+mn-ea"/>
              </a:rPr>
              <a:t>BIST</a:t>
            </a:r>
            <a:endParaRPr lang="zh-CN" altLang="en-US" sz="3200" kern="0" dirty="0">
              <a:solidFill>
                <a:srgbClr val="990000"/>
              </a:solidFill>
              <a:latin typeface="Comic Sans MS" panose="030F0702030302020204" pitchFamily="66" charset="0"/>
              <a:ea typeface="隶书" panose="02010509060101010101" pitchFamily="49" charset="-122"/>
            </a:endParaRPr>
          </a:p>
        </p:txBody>
      </p:sp>
    </p:spTree>
  </p:cSld>
  <p:clrMapOvr>
    <a:masterClrMapping/>
  </p:clrMapOvr>
  <p:transition spd="slow">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404170" y="1119733"/>
            <a:ext cx="7165529"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rPr>
              <a:t>微码BIST</a:t>
            </a:r>
          </a:p>
        </p:txBody>
      </p:sp>
      <p:sp>
        <p:nvSpPr>
          <p:cNvPr id="5" name="矩形 4"/>
          <p:cNvSpPr/>
          <p:nvPr/>
        </p:nvSpPr>
        <p:spPr>
          <a:xfrm>
            <a:off x="404170" y="1916832"/>
            <a:ext cx="8260584" cy="3344570"/>
          </a:xfrm>
          <a:prstGeom prst="rect">
            <a:avLst/>
          </a:prstGeom>
        </p:spPr>
        <p:txBody>
          <a:bodyPr wrap="square">
            <a:spAutoFit/>
          </a:bodyPr>
          <a:lstStyle/>
          <a:p>
            <a:pPr>
              <a:lnSpc>
                <a:spcPct val="150000"/>
              </a:lnSpc>
            </a:pPr>
            <a:r>
              <a:rPr lang="en-US" altLang="zh-CN" sz="2400" b="1" dirty="0" err="1">
                <a:latin typeface="黑体" panose="02010609060101010101" pitchFamily="49" charset="-122"/>
                <a:ea typeface="黑体" panose="02010609060101010101" pitchFamily="49" charset="-122"/>
              </a:rPr>
              <a:t>BIST指令可以被硬编码到微处理器的ROM部分，也可以被测试者下载到微处理器的程序RAM中</a:t>
            </a:r>
            <a:r>
              <a:rPr lang="en-US" altLang="zh-CN" sz="2400" b="1" dirty="0">
                <a:latin typeface="黑体" panose="02010609060101010101" pitchFamily="49" charset="-122"/>
                <a:ea typeface="黑体" panose="02010609060101010101" pitchFamily="49" charset="-122"/>
              </a:rPr>
              <a:t>。</a:t>
            </a:r>
          </a:p>
          <a:p>
            <a:pPr>
              <a:lnSpc>
                <a:spcPct val="150000"/>
              </a:lnSpc>
            </a:pPr>
            <a:r>
              <a:rPr lang="en-US" altLang="zh-CN" sz="2400" b="1" dirty="0">
                <a:latin typeface="黑体" panose="02010609060101010101" pitchFamily="49" charset="-122"/>
                <a:ea typeface="黑体" panose="02010609060101010101" pitchFamily="49" charset="-122"/>
              </a:rPr>
              <a:t>基于RAM的BIST的优点:BIST指令不占用程序ROM</a:t>
            </a:r>
            <a:r>
              <a:rPr lang="zh-CN" altLang="en-US" sz="2400" b="1" dirty="0">
                <a:latin typeface="黑体" panose="02010609060101010101" pitchFamily="49" charset="-122"/>
                <a:ea typeface="黑体" panose="02010609060101010101" pitchFamily="49" charset="-122"/>
              </a:rPr>
              <a:t>的宝贵</a:t>
            </a:r>
            <a:r>
              <a:rPr lang="en-US" altLang="zh-CN" sz="2400" b="1" dirty="0" err="1">
                <a:latin typeface="黑体" panose="02010609060101010101" pitchFamily="49" charset="-122"/>
                <a:ea typeface="黑体" panose="02010609060101010101" pitchFamily="49" charset="-122"/>
              </a:rPr>
              <a:t>空间</a:t>
            </a:r>
            <a:r>
              <a:rPr lang="en-US" altLang="zh-CN" sz="2400" b="1" dirty="0">
                <a:latin typeface="黑体" panose="02010609060101010101" pitchFamily="49" charset="-122"/>
                <a:ea typeface="黑体" panose="02010609060101010101" pitchFamily="49" charset="-122"/>
              </a:rPr>
              <a:t>。</a:t>
            </a:r>
          </a:p>
          <a:p>
            <a:pPr>
              <a:lnSpc>
                <a:spcPct val="150000"/>
              </a:lnSpc>
            </a:pPr>
            <a:r>
              <a:rPr lang="en-US" altLang="zh-CN" sz="2400" b="1" dirty="0" err="1">
                <a:latin typeface="黑体" panose="02010609060101010101" pitchFamily="49" charset="-122"/>
                <a:ea typeface="黑体" panose="02010609060101010101" pitchFamily="49" charset="-122"/>
              </a:rPr>
              <a:t>基于RAM的BIST的缺点:测试时间较长</a:t>
            </a:r>
            <a:r>
              <a:rPr lang="en-US" altLang="zh-CN" sz="2400" b="1" dirty="0">
                <a:latin typeface="黑体" panose="02010609060101010101" pitchFamily="49" charset="-122"/>
                <a:ea typeface="黑体" panose="02010609060101010101" pitchFamily="49" charset="-122"/>
              </a:rPr>
              <a:t>。</a:t>
            </a:r>
          </a:p>
          <a:p>
            <a:pPr>
              <a:lnSpc>
                <a:spcPct val="150000"/>
              </a:lnSpc>
            </a:pPr>
            <a:r>
              <a:rPr lang="en-US" altLang="zh-CN" sz="2400" b="1" dirty="0">
                <a:latin typeface="黑体" panose="02010609060101010101" pitchFamily="49" charset="-122"/>
                <a:ea typeface="黑体" panose="02010609060101010101" pitchFamily="49" charset="-122"/>
              </a:rPr>
              <a:t>像往常一样，必须考虑测试时间和硅面积之间的权衡。</a:t>
            </a:r>
          </a:p>
        </p:txBody>
      </p:sp>
      <p:sp>
        <p:nvSpPr>
          <p:cNvPr id="6" name="标题 1"/>
          <p:cNvSpPr txBox="1"/>
          <p:nvPr/>
        </p:nvSpPr>
        <p:spPr bwMode="auto">
          <a:xfrm>
            <a:off x="3203848" y="27794"/>
            <a:ext cx="5940152"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gn="ctr"/>
            <a:r>
              <a:rPr lang="en-US" altLang="zh-CN" sz="3200" kern="0" dirty="0">
                <a:solidFill>
                  <a:srgbClr val="990000"/>
                </a:solidFill>
                <a:latin typeface="Comic Sans MS" panose="030F0702030302020204" pitchFamily="66" charset="0"/>
                <a:ea typeface="隶书" panose="02010509060101010101" pitchFamily="49" charset="-122"/>
              </a:rPr>
              <a:t>7.4 </a:t>
            </a:r>
            <a:r>
              <a:rPr lang="zh-CN" altLang="en-US" sz="3200" dirty="0">
                <a:solidFill>
                  <a:srgbClr val="990000"/>
                </a:solidFill>
                <a:latin typeface="Comic Sans MS" panose="030F0702030302020204" pitchFamily="66" charset="0"/>
                <a:ea typeface="隶书" panose="02010509060101010101" pitchFamily="49" charset="-122"/>
                <a:sym typeface="+mn-ea"/>
              </a:rPr>
              <a:t>数字</a:t>
            </a:r>
            <a:r>
              <a:rPr lang="en-US" altLang="zh-CN" sz="3200" dirty="0">
                <a:solidFill>
                  <a:srgbClr val="990000"/>
                </a:solidFill>
                <a:latin typeface="Comic Sans MS" panose="030F0702030302020204" pitchFamily="66" charset="0"/>
                <a:ea typeface="隶书" panose="02010509060101010101" pitchFamily="49" charset="-122"/>
                <a:sym typeface="+mn-ea"/>
              </a:rPr>
              <a:t>BIST</a:t>
            </a:r>
            <a:endParaRPr lang="zh-CN" altLang="en-US" sz="3200" kern="0" dirty="0">
              <a:solidFill>
                <a:srgbClr val="990000"/>
              </a:solidFill>
              <a:latin typeface="Comic Sans MS" panose="030F0702030302020204" pitchFamily="66" charset="0"/>
              <a:ea typeface="隶书" panose="02010509060101010101" pitchFamily="49" charset="-122"/>
            </a:endParaRPr>
          </a:p>
        </p:txBody>
      </p:sp>
    </p:spTree>
  </p:cSld>
  <p:clrMapOvr>
    <a:masterClrMapping/>
  </p:clrMapOvr>
  <p:transition spd="slow">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1619672" y="522697"/>
            <a:ext cx="7344816" cy="854075"/>
          </a:xfrm>
        </p:spPr>
        <p:txBody>
          <a:bodyPr anchor="ctr"/>
          <a:lstStyle/>
          <a:p>
            <a:pPr algn="ctr"/>
            <a:r>
              <a:rPr lang="en-US" altLang="zh-CN" sz="3200" dirty="0">
                <a:solidFill>
                  <a:srgbClr val="990000"/>
                </a:solidFill>
                <a:latin typeface="Comic Sans MS" panose="030F0702030302020204" pitchFamily="66" charset="0"/>
                <a:ea typeface="隶书" panose="02010509060101010101" pitchFamily="49" charset="-122"/>
                <a:sym typeface="+mn-ea"/>
              </a:rPr>
              <a:t>7.5</a:t>
            </a:r>
            <a:r>
              <a:rPr lang="zh-CN" altLang="en-US" sz="3200" dirty="0">
                <a:solidFill>
                  <a:srgbClr val="990000"/>
                </a:solidFill>
                <a:latin typeface="Comic Sans MS" panose="030F0702030302020204" pitchFamily="66" charset="0"/>
                <a:ea typeface="隶书" panose="02010509060101010101" pitchFamily="49" charset="-122"/>
                <a:sym typeface="+mn-ea"/>
              </a:rPr>
              <a:t>混合信号电路中的数字可测性设计</a:t>
            </a:r>
            <a:endParaRPr lang="zh-CN" altLang="en-US" sz="3200" dirty="0"/>
          </a:p>
        </p:txBody>
      </p:sp>
      <p:sp>
        <p:nvSpPr>
          <p:cNvPr id="10" name="标题 1"/>
          <p:cNvSpPr txBox="1"/>
          <p:nvPr/>
        </p:nvSpPr>
        <p:spPr bwMode="auto">
          <a:xfrm>
            <a:off x="415773" y="1556792"/>
            <a:ext cx="7165529"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zh-CN" altLang="en-US" sz="2800" kern="0" dirty="0">
                <a:solidFill>
                  <a:srgbClr val="7030A0"/>
                </a:solidFill>
                <a:latin typeface="Comic Sans MS" panose="030F0702030302020204" pitchFamily="66" charset="0"/>
                <a:ea typeface="隶书" panose="02010509060101010101" pitchFamily="49" charset="-122"/>
              </a:rPr>
              <a:t>分区</a:t>
            </a:r>
          </a:p>
        </p:txBody>
      </p:sp>
      <p:sp>
        <p:nvSpPr>
          <p:cNvPr id="5" name="矩形 4"/>
          <p:cNvSpPr/>
          <p:nvPr/>
        </p:nvSpPr>
        <p:spPr>
          <a:xfrm>
            <a:off x="411592" y="2564904"/>
            <a:ext cx="8260584" cy="2236574"/>
          </a:xfrm>
          <a:prstGeom prst="rect">
            <a:avLst/>
          </a:prstGeom>
        </p:spPr>
        <p:txBody>
          <a:bodyPr wrap="square">
            <a:spAutoFit/>
          </a:bodyPr>
          <a:lstStyle/>
          <a:p>
            <a:pPr marL="342900" indent="-342900">
              <a:lnSpc>
                <a:spcPct val="150000"/>
              </a:lnSpc>
              <a:buClr>
                <a:srgbClr val="C00000"/>
              </a:buClr>
              <a:buFont typeface="Wingdings" panose="05000000000000000000" pitchFamily="2" charset="2"/>
              <a:buChar char="l"/>
            </a:pPr>
            <a:r>
              <a:rPr lang="en-US" altLang="zh-CN" sz="2400" b="1" dirty="0" err="1">
                <a:latin typeface="黑体" panose="02010609060101010101" pitchFamily="49" charset="-122"/>
                <a:ea typeface="黑体" panose="02010609060101010101" pitchFamily="49" charset="-122"/>
              </a:rPr>
              <a:t>高度复杂的数字电路受益于结构化测试方法，最好使用自动化软件工具</a:t>
            </a:r>
            <a:r>
              <a:rPr lang="en-US" altLang="zh-CN" sz="2400" b="1" dirty="0">
                <a:latin typeface="黑体" panose="02010609060101010101" pitchFamily="49" charset="-122"/>
                <a:ea typeface="黑体" panose="02010609060101010101" pitchFamily="49" charset="-122"/>
              </a:rPr>
              <a:t>(EDA</a:t>
            </a:r>
            <a:r>
              <a:rPr lang="zh-CN" altLang="en-US" sz="2400" b="1" dirty="0">
                <a:latin typeface="黑体" panose="02010609060101010101" pitchFamily="49" charset="-122"/>
                <a:ea typeface="黑体" panose="02010609060101010101" pitchFamily="49" charset="-122"/>
              </a:rPr>
              <a:t>工具）</a:t>
            </a:r>
            <a:r>
              <a:rPr lang="en-US" altLang="zh-CN" sz="2400" b="1" dirty="0" err="1">
                <a:latin typeface="黑体" panose="02010609060101010101" pitchFamily="49" charset="-122"/>
                <a:ea typeface="黑体" panose="02010609060101010101" pitchFamily="49" charset="-122"/>
              </a:rPr>
              <a:t>生成DFT结构和测试矢量</a:t>
            </a:r>
            <a:r>
              <a:rPr lang="en-US" altLang="zh-CN" sz="2400" b="1" dirty="0">
                <a:latin typeface="黑体" panose="02010609060101010101" pitchFamily="49" charset="-122"/>
                <a:ea typeface="黑体" panose="02010609060101010101" pitchFamily="49" charset="-122"/>
              </a:rPr>
              <a:t>。</a:t>
            </a:r>
          </a:p>
          <a:p>
            <a:pPr marL="342900" indent="-342900">
              <a:lnSpc>
                <a:spcPct val="150000"/>
              </a:lnSpc>
              <a:buClr>
                <a:srgbClr val="C00000"/>
              </a:buClr>
              <a:buFont typeface="Wingdings" panose="05000000000000000000" pitchFamily="2" charset="2"/>
              <a:buChar char="l"/>
            </a:pPr>
            <a:r>
              <a:rPr lang="en-US" altLang="zh-CN" sz="2400" b="1" dirty="0">
                <a:latin typeface="黑体" panose="02010609060101010101" pitchFamily="49" charset="-122"/>
                <a:ea typeface="黑体" panose="02010609060101010101" pitchFamily="49" charset="-122"/>
              </a:rPr>
              <a:t>大多数结构化测试方法都基于电路划分的概念，以减少测试时间并提高电路的可观察性。</a:t>
            </a:r>
          </a:p>
        </p:txBody>
      </p:sp>
    </p:spTree>
  </p:cSld>
  <p:clrMapOvr>
    <a:masterClrMapping/>
  </p:clrMapOvr>
  <p:transition spd="slow">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471635" y="1330747"/>
            <a:ext cx="7165529"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zh-CN" altLang="en-US" sz="2800" kern="0" dirty="0">
                <a:solidFill>
                  <a:srgbClr val="7030A0"/>
                </a:solidFill>
                <a:latin typeface="Comic Sans MS" panose="030F0702030302020204" pitchFamily="66" charset="0"/>
                <a:ea typeface="隶书" panose="02010509060101010101" pitchFamily="49" charset="-122"/>
              </a:rPr>
              <a:t>分区</a:t>
            </a:r>
          </a:p>
        </p:txBody>
      </p:sp>
      <p:sp>
        <p:nvSpPr>
          <p:cNvPr id="2" name="矩形 1"/>
          <p:cNvSpPr/>
          <p:nvPr/>
        </p:nvSpPr>
        <p:spPr>
          <a:xfrm>
            <a:off x="471635" y="1974141"/>
            <a:ext cx="8532440" cy="4452566"/>
          </a:xfrm>
          <a:prstGeom prst="rect">
            <a:avLst/>
          </a:prstGeom>
        </p:spPr>
        <p:txBody>
          <a:bodyPr wrap="square">
            <a:spAutoFit/>
          </a:bodyPr>
          <a:lstStyle/>
          <a:p>
            <a:pPr>
              <a:lnSpc>
                <a:spcPct val="150000"/>
              </a:lnSpc>
            </a:pPr>
            <a:r>
              <a:rPr lang="en-US" altLang="zh-CN" sz="2400" b="1" dirty="0">
                <a:latin typeface="黑体" panose="02010609060101010101" pitchFamily="49" charset="-122"/>
                <a:ea typeface="黑体" panose="02010609060101010101" pitchFamily="49" charset="-122"/>
              </a:rPr>
              <a:t>数字电路特别适合分治法进行测试。 这种方法给我们带来了许多优势。</a:t>
            </a:r>
          </a:p>
          <a:p>
            <a:pPr marL="342900" indent="-342900">
              <a:lnSpc>
                <a:spcPct val="150000"/>
              </a:lnSpc>
              <a:buClr>
                <a:srgbClr val="C00000"/>
              </a:buClr>
              <a:buFont typeface="Wingdings" panose="05000000000000000000" pitchFamily="2" charset="2"/>
              <a:buChar char="u"/>
            </a:pPr>
            <a:r>
              <a:rPr lang="en-US" altLang="zh-CN" sz="2400" b="1" dirty="0">
                <a:latin typeface="黑体" panose="02010609060101010101" pitchFamily="49" charset="-122"/>
                <a:ea typeface="黑体" panose="02010609060101010101" pitchFamily="49" charset="-122"/>
              </a:rPr>
              <a:t>对于某些类型的电路，可以显</a:t>
            </a:r>
            <a:r>
              <a:rPr lang="zh-CN" altLang="en-US" sz="2400" b="1" dirty="0">
                <a:latin typeface="黑体" panose="02010609060101010101" pitchFamily="49" charset="-122"/>
                <a:ea typeface="黑体" panose="02010609060101010101" pitchFamily="49" charset="-122"/>
              </a:rPr>
              <a:t>著</a:t>
            </a:r>
            <a:r>
              <a:rPr lang="en-US" altLang="zh-CN" sz="2400" b="1" dirty="0">
                <a:latin typeface="黑体" panose="02010609060101010101" pitchFamily="49" charset="-122"/>
                <a:ea typeface="黑体" panose="02010609060101010101" pitchFamily="49" charset="-122"/>
              </a:rPr>
              <a:t>减少使用复杂电路的测试时间。</a:t>
            </a:r>
          </a:p>
          <a:p>
            <a:pPr marL="342900" indent="-342900">
              <a:lnSpc>
                <a:spcPct val="150000"/>
              </a:lnSpc>
              <a:buClr>
                <a:srgbClr val="C00000"/>
              </a:buClr>
              <a:buFont typeface="Wingdings" panose="05000000000000000000" pitchFamily="2" charset="2"/>
              <a:buChar char="u"/>
            </a:pPr>
            <a:r>
              <a:rPr lang="en-US" altLang="zh-CN" sz="2400" b="1" dirty="0">
                <a:latin typeface="黑体" panose="02010609060101010101" pitchFamily="49" charset="-122"/>
                <a:ea typeface="黑体" panose="02010609060101010101" pitchFamily="49" charset="-122"/>
              </a:rPr>
              <a:t>分区允许破坏这种电路的反馈路径，从而</a:t>
            </a:r>
            <a:r>
              <a:rPr lang="zh-CN" altLang="en-US" sz="2400" b="1" dirty="0">
                <a:latin typeface="黑体" panose="02010609060101010101" pitchFamily="49" charset="-122"/>
                <a:ea typeface="黑体" panose="02010609060101010101" pitchFamily="49" charset="-122"/>
              </a:rPr>
              <a:t>得到</a:t>
            </a:r>
            <a:r>
              <a:rPr lang="en-US" altLang="zh-CN" sz="2400" b="1" dirty="0">
                <a:latin typeface="黑体" panose="02010609060101010101" pitchFamily="49" charset="-122"/>
                <a:ea typeface="黑体" panose="02010609060101010101" pitchFamily="49" charset="-122"/>
              </a:rPr>
              <a:t>许多简单的电路，而不是一个复杂的电路。</a:t>
            </a:r>
          </a:p>
          <a:p>
            <a:pPr marL="342900" indent="-342900">
              <a:lnSpc>
                <a:spcPct val="150000"/>
              </a:lnSpc>
              <a:buClr>
                <a:srgbClr val="C00000"/>
              </a:buClr>
              <a:buFont typeface="Wingdings" panose="05000000000000000000" pitchFamily="2" charset="2"/>
              <a:buChar char="u"/>
            </a:pPr>
            <a:r>
              <a:rPr lang="en-US" altLang="zh-CN" sz="2400" b="1" dirty="0" err="1">
                <a:latin typeface="黑体" panose="02010609060101010101" pitchFamily="49" charset="-122"/>
                <a:ea typeface="黑体" panose="02010609060101010101" pitchFamily="49" charset="-122"/>
              </a:rPr>
              <a:t>分区允许自动测试生成软件为采用分</a:t>
            </a:r>
            <a:r>
              <a:rPr lang="zh-CN" altLang="en-US" sz="2400" b="1" dirty="0">
                <a:latin typeface="黑体" panose="02010609060101010101" pitchFamily="49" charset="-122"/>
                <a:ea typeface="黑体" panose="02010609060101010101" pitchFamily="49" charset="-122"/>
              </a:rPr>
              <a:t>区</a:t>
            </a:r>
            <a:r>
              <a:rPr lang="en-US" altLang="zh-CN" sz="2400" b="1" dirty="0">
                <a:latin typeface="黑体" panose="02010609060101010101" pitchFamily="49" charset="-122"/>
                <a:ea typeface="黑体" panose="02010609060101010101" pitchFamily="49" charset="-122"/>
              </a:rPr>
              <a:t>法</a:t>
            </a:r>
            <a:r>
              <a:rPr lang="zh-CN" altLang="en-US" sz="2400" b="1" dirty="0">
                <a:latin typeface="黑体" panose="02010609060101010101" pitchFamily="49" charset="-122"/>
                <a:ea typeface="黑体" panose="02010609060101010101" pitchFamily="49" charset="-122"/>
              </a:rPr>
              <a:t>导致的</a:t>
            </a:r>
            <a:r>
              <a:rPr lang="en-US" altLang="zh-CN" sz="2400" b="1" dirty="0" err="1">
                <a:latin typeface="黑体" panose="02010609060101010101" pitchFamily="49" charset="-122"/>
                <a:ea typeface="黑体" panose="02010609060101010101" pitchFamily="49" charset="-122"/>
              </a:rPr>
              <a:t>简单电路生成测试</a:t>
            </a:r>
            <a:r>
              <a:rPr lang="zh-CN" altLang="en-US" sz="2400" b="1" dirty="0">
                <a:latin typeface="黑体" panose="02010609060101010101" pitchFamily="49" charset="-122"/>
                <a:ea typeface="黑体" panose="02010609060101010101" pitchFamily="49" charset="-122"/>
              </a:rPr>
              <a:t>矢量。</a:t>
            </a:r>
          </a:p>
        </p:txBody>
      </p:sp>
      <p:sp>
        <p:nvSpPr>
          <p:cNvPr id="6" name="标题 1">
            <a:extLst>
              <a:ext uri="{FF2B5EF4-FFF2-40B4-BE49-F238E27FC236}">
                <a16:creationId xmlns:a16="http://schemas.microsoft.com/office/drawing/2014/main" id="{33AC6641-B372-4714-8B4D-AE13F7503ABA}"/>
              </a:ext>
            </a:extLst>
          </p:cNvPr>
          <p:cNvSpPr txBox="1">
            <a:spLocks/>
          </p:cNvSpPr>
          <p:nvPr/>
        </p:nvSpPr>
        <p:spPr bwMode="auto">
          <a:xfrm>
            <a:off x="1619672" y="522697"/>
            <a:ext cx="7344816"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sym typeface="+mn-ea"/>
              </a:rPr>
              <a:t>7.5</a:t>
            </a:r>
            <a:r>
              <a:rPr lang="zh-CN" altLang="en-US" sz="3200" kern="0" dirty="0">
                <a:solidFill>
                  <a:srgbClr val="990000"/>
                </a:solidFill>
                <a:latin typeface="Comic Sans MS" panose="030F0702030302020204" pitchFamily="66" charset="0"/>
                <a:ea typeface="隶书" panose="02010509060101010101" pitchFamily="49" charset="-122"/>
                <a:sym typeface="+mn-ea"/>
              </a:rPr>
              <a:t>混合信号电路中的数字可测性设计</a:t>
            </a:r>
            <a:endParaRPr lang="zh-CN" altLang="en-US" sz="3200" kern="0" dirty="0"/>
          </a:p>
        </p:txBody>
      </p:sp>
    </p:spTree>
  </p:cSld>
  <p:clrMapOvr>
    <a:masterClrMapping/>
  </p:clrMapOvr>
  <p:transition spd="slow">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445429" y="1375255"/>
            <a:ext cx="7165529"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zh-CN" altLang="en-US" sz="2800" kern="0" dirty="0">
                <a:solidFill>
                  <a:srgbClr val="7030A0"/>
                </a:solidFill>
                <a:latin typeface="Comic Sans MS" panose="030F0702030302020204" pitchFamily="66" charset="0"/>
                <a:ea typeface="隶书" panose="02010509060101010101" pitchFamily="49" charset="-122"/>
              </a:rPr>
              <a:t>分区</a:t>
            </a:r>
          </a:p>
        </p:txBody>
      </p:sp>
      <p:sp>
        <p:nvSpPr>
          <p:cNvPr id="2" name="矩形 1"/>
          <p:cNvSpPr/>
          <p:nvPr/>
        </p:nvSpPr>
        <p:spPr>
          <a:xfrm>
            <a:off x="445429" y="2023994"/>
            <a:ext cx="8532440" cy="461665"/>
          </a:xfrm>
          <a:prstGeom prst="rect">
            <a:avLst/>
          </a:prstGeom>
        </p:spPr>
        <p:txBody>
          <a:bodyPr wrap="square">
            <a:spAutoFit/>
          </a:bodyPr>
          <a:lstStyle/>
          <a:p>
            <a:r>
              <a:rPr lang="en-US" altLang="zh-CN" sz="2400" b="1" dirty="0" err="1"/>
              <a:t>没有DfT的分频器链</a:t>
            </a:r>
            <a:endParaRPr lang="en-US" altLang="zh-CN" sz="2400" b="1"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513522"/>
            <a:ext cx="7768130" cy="1171619"/>
          </a:xfrm>
          <a:prstGeom prst="rect">
            <a:avLst/>
          </a:prstGeom>
        </p:spPr>
      </p:pic>
      <p:sp>
        <p:nvSpPr>
          <p:cNvPr id="5" name="矩形 4"/>
          <p:cNvSpPr/>
          <p:nvPr/>
        </p:nvSpPr>
        <p:spPr>
          <a:xfrm>
            <a:off x="467643" y="3774559"/>
            <a:ext cx="6246440" cy="461665"/>
          </a:xfrm>
          <a:prstGeom prst="rect">
            <a:avLst/>
          </a:prstGeom>
        </p:spPr>
        <p:txBody>
          <a:bodyPr wrap="square">
            <a:spAutoFit/>
          </a:bodyPr>
          <a:lstStyle/>
          <a:p>
            <a:r>
              <a:rPr lang="en-US" altLang="zh-CN" sz="2400" b="1" dirty="0">
                <a:latin typeface="黑体" panose="02010609060101010101" pitchFamily="49" charset="-122"/>
                <a:ea typeface="黑体" panose="02010609060101010101" pitchFamily="49" charset="-122"/>
              </a:rPr>
              <a:t>对数字分频器链进行分区以实现可测试性</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4353504"/>
            <a:ext cx="7488832" cy="2343503"/>
          </a:xfrm>
          <a:prstGeom prst="rect">
            <a:avLst/>
          </a:prstGeom>
        </p:spPr>
      </p:pic>
      <p:sp>
        <p:nvSpPr>
          <p:cNvPr id="9" name="标题 1">
            <a:extLst>
              <a:ext uri="{FF2B5EF4-FFF2-40B4-BE49-F238E27FC236}">
                <a16:creationId xmlns:a16="http://schemas.microsoft.com/office/drawing/2014/main" id="{C6952496-0741-47DD-88D1-3A76620DCC92}"/>
              </a:ext>
            </a:extLst>
          </p:cNvPr>
          <p:cNvSpPr txBox="1">
            <a:spLocks/>
          </p:cNvSpPr>
          <p:nvPr/>
        </p:nvSpPr>
        <p:spPr bwMode="auto">
          <a:xfrm>
            <a:off x="1619672" y="522697"/>
            <a:ext cx="7344816"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sym typeface="+mn-ea"/>
              </a:rPr>
              <a:t>7.5</a:t>
            </a:r>
            <a:r>
              <a:rPr lang="zh-CN" altLang="en-US" sz="3200" kern="0" dirty="0">
                <a:solidFill>
                  <a:srgbClr val="990000"/>
                </a:solidFill>
                <a:latin typeface="Comic Sans MS" panose="030F0702030302020204" pitchFamily="66" charset="0"/>
                <a:ea typeface="隶书" panose="02010509060101010101" pitchFamily="49" charset="-122"/>
                <a:sym typeface="+mn-ea"/>
              </a:rPr>
              <a:t>混合信号电路中的数字可测性设计</a:t>
            </a:r>
            <a:endParaRPr lang="zh-CN" altLang="en-US" sz="3200" kern="0" dirty="0"/>
          </a:p>
        </p:txBody>
      </p:sp>
    </p:spTree>
  </p:cSld>
  <p:clrMapOvr>
    <a:masterClrMapping/>
  </p:clrMapOvr>
  <p:transition spd="slow">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413125" y="1484784"/>
            <a:ext cx="7165529"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rPr>
              <a:t>数字复位和</a:t>
            </a:r>
            <a:r>
              <a:rPr lang="zh-CN" altLang="en-US" sz="2800" kern="0" dirty="0">
                <a:solidFill>
                  <a:srgbClr val="7030A0"/>
                </a:solidFill>
                <a:latin typeface="Comic Sans MS" panose="030F0702030302020204" pitchFamily="66" charset="0"/>
                <a:ea typeface="隶书" panose="02010509060101010101" pitchFamily="49" charset="-122"/>
              </a:rPr>
              <a:t>置位</a:t>
            </a:r>
          </a:p>
        </p:txBody>
      </p:sp>
      <p:sp>
        <p:nvSpPr>
          <p:cNvPr id="2" name="矩形 1"/>
          <p:cNvSpPr/>
          <p:nvPr/>
        </p:nvSpPr>
        <p:spPr>
          <a:xfrm>
            <a:off x="413125" y="2171057"/>
            <a:ext cx="8568037" cy="1128579"/>
          </a:xfrm>
          <a:prstGeom prst="rect">
            <a:avLst/>
          </a:prstGeom>
        </p:spPr>
        <p:txBody>
          <a:bodyPr wrap="square">
            <a:spAutoFit/>
          </a:bodyPr>
          <a:lstStyle/>
          <a:p>
            <a:pPr>
              <a:lnSpc>
                <a:spcPct val="150000"/>
              </a:lnSpc>
            </a:pPr>
            <a:r>
              <a:rPr lang="en-US" altLang="zh-CN" sz="2400" b="1" dirty="0" err="1">
                <a:latin typeface="黑体" panose="02010609060101010101" pitchFamily="49" charset="-122"/>
                <a:ea typeface="黑体" panose="02010609060101010101" pitchFamily="49" charset="-122"/>
              </a:rPr>
              <a:t>数字设计中最简单但最关键的DFT要求之一是能够在应用测试矢量之前将所有寄存器和触发器电路复位或预设为已知状态</a:t>
            </a:r>
            <a:r>
              <a:rPr lang="en-US" altLang="zh-CN" sz="2400" b="1" dirty="0">
                <a:latin typeface="黑体" panose="02010609060101010101" pitchFamily="49" charset="-122"/>
                <a:ea typeface="黑体" panose="02010609060101010101" pitchFamily="49" charset="-122"/>
              </a:rPr>
              <a:t>。</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4005064"/>
            <a:ext cx="6775556" cy="2026775"/>
          </a:xfrm>
          <a:prstGeom prst="rect">
            <a:avLst/>
          </a:prstGeom>
        </p:spPr>
      </p:pic>
      <p:sp>
        <p:nvSpPr>
          <p:cNvPr id="8" name="矩形 7"/>
          <p:cNvSpPr/>
          <p:nvPr/>
        </p:nvSpPr>
        <p:spPr>
          <a:xfrm>
            <a:off x="2769537" y="6309320"/>
            <a:ext cx="3316605" cy="398780"/>
          </a:xfrm>
          <a:prstGeom prst="rect">
            <a:avLst/>
          </a:prstGeom>
        </p:spPr>
        <p:txBody>
          <a:bodyPr wrap="none">
            <a:spAutoFit/>
          </a:bodyPr>
          <a:lstStyle/>
          <a:p>
            <a:pPr algn="l"/>
            <a:r>
              <a:rPr lang="en-US" altLang="zh-CN" sz="2000" b="1" dirty="0"/>
              <a:t>没有复位/预设的四位计数器</a:t>
            </a:r>
          </a:p>
        </p:txBody>
      </p:sp>
      <p:sp>
        <p:nvSpPr>
          <p:cNvPr id="9" name="标题 1">
            <a:extLst>
              <a:ext uri="{FF2B5EF4-FFF2-40B4-BE49-F238E27FC236}">
                <a16:creationId xmlns:a16="http://schemas.microsoft.com/office/drawing/2014/main" id="{193E45B0-B4D9-436F-B13D-4CFAED133022}"/>
              </a:ext>
            </a:extLst>
          </p:cNvPr>
          <p:cNvSpPr txBox="1">
            <a:spLocks/>
          </p:cNvSpPr>
          <p:nvPr/>
        </p:nvSpPr>
        <p:spPr bwMode="auto">
          <a:xfrm>
            <a:off x="1619672" y="522697"/>
            <a:ext cx="7344816"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sym typeface="+mn-ea"/>
              </a:rPr>
              <a:t>7.5</a:t>
            </a:r>
            <a:r>
              <a:rPr lang="zh-CN" altLang="en-US" sz="3200" kern="0" dirty="0">
                <a:solidFill>
                  <a:srgbClr val="990000"/>
                </a:solidFill>
                <a:latin typeface="Comic Sans MS" panose="030F0702030302020204" pitchFamily="66" charset="0"/>
                <a:ea typeface="隶书" panose="02010509060101010101" pitchFamily="49" charset="-122"/>
                <a:sym typeface="+mn-ea"/>
              </a:rPr>
              <a:t>混合信号电路中的数字可测性设计</a:t>
            </a:r>
            <a:endParaRPr lang="zh-CN" altLang="en-US" sz="3200" kern="0" dirty="0"/>
          </a:p>
        </p:txBody>
      </p:sp>
    </p:spTree>
  </p:cSld>
  <p:clrMapOvr>
    <a:masterClrMapping/>
  </p:clrMapOvr>
  <p:transition spd="slow">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450262" y="1682945"/>
            <a:ext cx="7165529"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sym typeface="+mn-ea"/>
              </a:rPr>
              <a:t>数字复位和</a:t>
            </a:r>
            <a:r>
              <a:rPr lang="zh-CN" altLang="en-US" sz="2800" kern="0" dirty="0">
                <a:solidFill>
                  <a:srgbClr val="7030A0"/>
                </a:solidFill>
                <a:latin typeface="Comic Sans MS" panose="030F0702030302020204" pitchFamily="66" charset="0"/>
                <a:ea typeface="隶书" panose="02010509060101010101" pitchFamily="49" charset="-122"/>
                <a:sym typeface="+mn-ea"/>
              </a:rPr>
              <a:t>置位</a:t>
            </a:r>
            <a:endParaRPr lang="zh-CN" altLang="en-US" sz="2800" kern="0" dirty="0">
              <a:solidFill>
                <a:srgbClr val="7030A0"/>
              </a:solidFill>
              <a:latin typeface="Comic Sans MS" panose="030F0702030302020204" pitchFamily="66" charset="0"/>
              <a:ea typeface="隶书" panose="02010509060101010101" pitchFamily="49" charset="-122"/>
            </a:endParaRPr>
          </a:p>
        </p:txBody>
      </p:sp>
      <p:sp>
        <p:nvSpPr>
          <p:cNvPr id="2" name="矩形 1"/>
          <p:cNvSpPr/>
          <p:nvPr/>
        </p:nvSpPr>
        <p:spPr>
          <a:xfrm>
            <a:off x="446357" y="2420888"/>
            <a:ext cx="8532440" cy="2790572"/>
          </a:xfrm>
          <a:prstGeom prst="rect">
            <a:avLst/>
          </a:prstGeom>
        </p:spPr>
        <p:txBody>
          <a:bodyPr wrap="square">
            <a:spAutoFit/>
          </a:bodyPr>
          <a:lstStyle/>
          <a:p>
            <a:pPr>
              <a:lnSpc>
                <a:spcPct val="150000"/>
              </a:lnSpc>
            </a:pPr>
            <a:r>
              <a:rPr lang="en-US" altLang="zh-CN" sz="2400" b="1" dirty="0">
                <a:latin typeface="黑体" panose="02010609060101010101" pitchFamily="49" charset="-122"/>
                <a:ea typeface="黑体" panose="02010609060101010101" pitchFamily="49" charset="-122"/>
              </a:rPr>
              <a:t>仿真软件很少会在加电时</a:t>
            </a:r>
            <a:r>
              <a:rPr lang="zh-CN" altLang="en-US" sz="2400" b="1" dirty="0">
                <a:latin typeface="黑体" panose="02010609060101010101" pitchFamily="49" charset="-122"/>
                <a:ea typeface="黑体" panose="02010609060101010101" pitchFamily="49" charset="-122"/>
              </a:rPr>
              <a:t>刻意的</a:t>
            </a:r>
            <a:r>
              <a:rPr lang="en-US" altLang="zh-CN" sz="2400" b="1" dirty="0">
                <a:latin typeface="黑体" panose="02010609060101010101" pitchFamily="49" charset="-122"/>
                <a:ea typeface="黑体" panose="02010609060101010101" pitchFamily="49" charset="-122"/>
              </a:rPr>
              <a:t>引入随机状态。 因此即使没有复位，仿真也可以从DUT产生可预测的输出模式。</a:t>
            </a:r>
          </a:p>
          <a:p>
            <a:pPr>
              <a:lnSpc>
                <a:spcPct val="150000"/>
              </a:lnSpc>
            </a:pPr>
            <a:r>
              <a:rPr lang="en-US" altLang="zh-CN" sz="2400" b="1" dirty="0">
                <a:latin typeface="黑体" panose="02010609060101010101" pitchFamily="49" charset="-122"/>
                <a:ea typeface="黑体" panose="02010609060101010101" pitchFamily="49" charset="-122"/>
              </a:rPr>
              <a:t>由于实际的不可复位DUT在上电时无法预</a:t>
            </a:r>
            <a:r>
              <a:rPr lang="zh-CN" altLang="en-US" sz="2400" b="1" dirty="0">
                <a:latin typeface="黑体" panose="02010609060101010101" pitchFamily="49" charset="-122"/>
                <a:ea typeface="黑体" panose="02010609060101010101" pitchFamily="49" charset="-122"/>
              </a:rPr>
              <a:t>测</a:t>
            </a:r>
            <a:r>
              <a:rPr lang="en-US" altLang="zh-CN" sz="2400" b="1" dirty="0">
                <a:latin typeface="黑体" panose="02010609060101010101" pitchFamily="49" charset="-122"/>
                <a:ea typeface="黑体" panose="02010609060101010101" pitchFamily="49" charset="-122"/>
              </a:rPr>
              <a:t>，因此模拟</a:t>
            </a:r>
            <a:r>
              <a:rPr lang="zh-CN" altLang="en-US" sz="2400" b="1" dirty="0">
                <a:latin typeface="黑体" panose="02010609060101010101" pitchFamily="49" charset="-122"/>
                <a:ea typeface="黑体" panose="02010609060101010101" pitchFamily="49" charset="-122"/>
              </a:rPr>
              <a:t>的结果</a:t>
            </a:r>
            <a:r>
              <a:rPr lang="en-US" altLang="zh-CN" sz="2400" b="1" dirty="0">
                <a:latin typeface="黑体" panose="02010609060101010101" pitchFamily="49" charset="-122"/>
                <a:ea typeface="黑体" panose="02010609060101010101" pitchFamily="49" charset="-122"/>
              </a:rPr>
              <a:t>不一定与实际DUT匹配。因为它们基于以非随机状态开始的仿真</a:t>
            </a:r>
            <a:r>
              <a:rPr lang="zh-CN" altLang="en-US" sz="2400" b="1" dirty="0">
                <a:latin typeface="黑体" panose="02010609060101010101" pitchFamily="49" charset="-122"/>
                <a:ea typeface="黑体" panose="02010609060101010101" pitchFamily="49" charset="-122"/>
              </a:rPr>
              <a:t>，所以</a:t>
            </a:r>
            <a:r>
              <a:rPr lang="en-US" altLang="zh-CN" sz="2400" b="1" dirty="0">
                <a:latin typeface="黑体" panose="02010609060101010101" pitchFamily="49" charset="-122"/>
                <a:ea typeface="黑体" panose="02010609060101010101" pitchFamily="49" charset="-122"/>
                <a:sym typeface="+mn-ea"/>
              </a:rPr>
              <a:t>为此类设计自动生成的数字模式</a:t>
            </a:r>
            <a:r>
              <a:rPr lang="zh-CN" altLang="en-US" sz="2400" b="1" dirty="0">
                <a:latin typeface="黑体" panose="02010609060101010101" pitchFamily="49" charset="-122"/>
                <a:ea typeface="黑体" panose="02010609060101010101" pitchFamily="49" charset="-122"/>
                <a:sym typeface="+mn-ea"/>
              </a:rPr>
              <a:t>没有意义。</a:t>
            </a:r>
          </a:p>
        </p:txBody>
      </p:sp>
      <p:sp>
        <p:nvSpPr>
          <p:cNvPr id="6" name="标题 1">
            <a:extLst>
              <a:ext uri="{FF2B5EF4-FFF2-40B4-BE49-F238E27FC236}">
                <a16:creationId xmlns:a16="http://schemas.microsoft.com/office/drawing/2014/main" id="{7CA931FA-8017-4BAA-B80B-D471EEC05CA9}"/>
              </a:ext>
            </a:extLst>
          </p:cNvPr>
          <p:cNvSpPr txBox="1">
            <a:spLocks/>
          </p:cNvSpPr>
          <p:nvPr/>
        </p:nvSpPr>
        <p:spPr bwMode="auto">
          <a:xfrm>
            <a:off x="1619672" y="522697"/>
            <a:ext cx="7344816"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sym typeface="+mn-ea"/>
              </a:rPr>
              <a:t>7.5</a:t>
            </a:r>
            <a:r>
              <a:rPr lang="zh-CN" altLang="en-US" sz="3200" kern="0" dirty="0">
                <a:solidFill>
                  <a:srgbClr val="990000"/>
                </a:solidFill>
                <a:latin typeface="Comic Sans MS" panose="030F0702030302020204" pitchFamily="66" charset="0"/>
                <a:ea typeface="隶书" panose="02010509060101010101" pitchFamily="49" charset="-122"/>
                <a:sym typeface="+mn-ea"/>
              </a:rPr>
              <a:t>混合信号电路中的数字可测性设计</a:t>
            </a:r>
            <a:endParaRPr lang="zh-CN" altLang="en-US" sz="3200" kern="0" dirty="0"/>
          </a:p>
        </p:txBody>
      </p:sp>
    </p:spTree>
  </p:cSld>
  <p:clrMapOvr>
    <a:masterClrMapping/>
  </p:clrMapOvr>
  <p:transition spd="slow">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p:nvPr/>
        </p:nvSpPr>
        <p:spPr bwMode="auto">
          <a:xfrm>
            <a:off x="611560" y="854075"/>
            <a:ext cx="7183248" cy="782067"/>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zh-CN" altLang="en-US" sz="2800" kern="0" dirty="0">
                <a:solidFill>
                  <a:srgbClr val="7030A0"/>
                </a:solidFill>
                <a:latin typeface="Times New Roman" panose="02020603050405020304" pitchFamily="18" charset="0"/>
                <a:cs typeface="Times New Roman" panose="02020603050405020304" pitchFamily="18" charset="0"/>
              </a:rPr>
              <a:t>内建自测试（</a:t>
            </a:r>
            <a:r>
              <a:rPr lang="en-US" altLang="zh-CN" sz="2800" kern="0" dirty="0">
                <a:solidFill>
                  <a:srgbClr val="7030A0"/>
                </a:solidFill>
                <a:latin typeface="Times New Roman" panose="02020603050405020304" pitchFamily="18" charset="0"/>
                <a:cs typeface="Times New Roman" panose="02020603050405020304" pitchFamily="18" charset="0"/>
              </a:rPr>
              <a:t>Built-In Self-Test</a:t>
            </a:r>
            <a:r>
              <a:rPr lang="zh-CN" altLang="en-US" sz="2800" kern="0" dirty="0">
                <a:solidFill>
                  <a:srgbClr val="7030A0"/>
                </a:solidFill>
                <a:latin typeface="Times New Roman" panose="02020603050405020304" pitchFamily="18" charset="0"/>
                <a:cs typeface="Times New Roman" panose="02020603050405020304" pitchFamily="18" charset="0"/>
              </a:rPr>
              <a:t>）</a:t>
            </a:r>
          </a:p>
        </p:txBody>
      </p:sp>
      <p:sp>
        <p:nvSpPr>
          <p:cNvPr id="2" name="矩形 1"/>
          <p:cNvSpPr/>
          <p:nvPr/>
        </p:nvSpPr>
        <p:spPr>
          <a:xfrm>
            <a:off x="323528" y="1636142"/>
            <a:ext cx="8806866" cy="4622419"/>
          </a:xfrm>
          <a:prstGeom prst="rect">
            <a:avLst/>
          </a:prstGeom>
        </p:spPr>
        <p:txBody>
          <a:bodyPr wrap="square">
            <a:spAutoFit/>
          </a:bodyPr>
          <a:lstStyle/>
          <a:p>
            <a:r>
              <a:rPr lang="en-US" altLang="zh-CN" sz="2400" b="1" dirty="0">
                <a:latin typeface="黑体" panose="02010609060101010101" pitchFamily="49" charset="-122"/>
                <a:ea typeface="黑体" panose="02010609060101010101" pitchFamily="49" charset="-122"/>
              </a:rPr>
              <a:t>BIST</a:t>
            </a:r>
            <a:r>
              <a:rPr lang="zh-CN" altLang="en-US" sz="2400" b="1" dirty="0">
                <a:latin typeface="黑体" panose="02010609060101010101" pitchFamily="49" charset="-122"/>
                <a:ea typeface="黑体" panose="02010609060101010101" pitchFamily="49" charset="-122"/>
              </a:rPr>
              <a:t>电路可以让</a:t>
            </a:r>
            <a:r>
              <a:rPr lang="en-US" altLang="zh-CN" sz="2400" b="1" dirty="0">
                <a:latin typeface="黑体" panose="02010609060101010101" pitchFamily="49" charset="-122"/>
                <a:ea typeface="黑体" panose="02010609060101010101" pitchFamily="49" charset="-122"/>
              </a:rPr>
              <a:t>DUT</a:t>
            </a:r>
            <a:r>
              <a:rPr lang="zh-CN" altLang="en-US" sz="2400" b="1" dirty="0">
                <a:latin typeface="黑体" panose="02010609060101010101" pitchFamily="49" charset="-122"/>
                <a:ea typeface="黑体" panose="02010609060101010101" pitchFamily="49" charset="-122"/>
              </a:rPr>
              <a:t>进行自我检测，而不需要</a:t>
            </a:r>
            <a:r>
              <a:rPr lang="en-US" altLang="zh-CN" sz="2400" b="1" dirty="0">
                <a:latin typeface="黑体" panose="02010609060101010101" pitchFamily="49" charset="-122"/>
                <a:ea typeface="黑体" panose="02010609060101010101" pitchFamily="49" charset="-122"/>
              </a:rPr>
              <a:t>ATE</a:t>
            </a:r>
            <a:r>
              <a:rPr lang="zh-CN" altLang="en-US" sz="2400" b="1" dirty="0">
                <a:latin typeface="黑体" panose="02010609060101010101" pitchFamily="49" charset="-122"/>
                <a:ea typeface="黑体" panose="02010609060101010101" pitchFamily="49" charset="-122"/>
              </a:rPr>
              <a:t>支持。</a:t>
            </a:r>
          </a:p>
          <a:p>
            <a:r>
              <a:rPr lang="en-US" altLang="zh-CN" sz="2400" b="1" dirty="0">
                <a:latin typeface="黑体" panose="02010609060101010101" pitchFamily="49" charset="-122"/>
                <a:ea typeface="黑体" panose="02010609060101010101" pitchFamily="49" charset="-122"/>
              </a:rPr>
              <a:t>BIST</a:t>
            </a:r>
            <a:r>
              <a:rPr lang="zh-CN" altLang="en-US" sz="2400" b="1" dirty="0">
                <a:latin typeface="黑体" panose="02010609060101010101" pitchFamily="49" charset="-122"/>
                <a:ea typeface="黑体" panose="02010609060101010101" pitchFamily="49" charset="-122"/>
              </a:rPr>
              <a:t>实际上是一种特殊的测试设计。</a:t>
            </a:r>
            <a:r>
              <a:rPr lang="en-US" altLang="zh-CN" sz="2400" b="1" dirty="0">
                <a:latin typeface="黑体" panose="02010609060101010101" pitchFamily="49" charset="-122"/>
                <a:ea typeface="黑体" panose="02010609060101010101" pitchFamily="49" charset="-122"/>
              </a:rPr>
              <a:t>	</a:t>
            </a:r>
          </a:p>
          <a:p>
            <a:r>
              <a:rPr lang="en-US" altLang="zh-CN" sz="2400" b="1" dirty="0">
                <a:latin typeface="黑体" panose="02010609060101010101" pitchFamily="49" charset="-122"/>
                <a:ea typeface="黑体" panose="02010609060101010101" pitchFamily="49" charset="-122"/>
              </a:rPr>
              <a:t>数字BIST电路通常会返回一个简单的通过/</a:t>
            </a:r>
            <a:r>
              <a:rPr lang="en-US" altLang="zh-CN" sz="2400" b="1" dirty="0" err="1">
                <a:latin typeface="黑体" panose="02010609060101010101" pitchFamily="49" charset="-122"/>
                <a:ea typeface="黑体" panose="02010609060101010101" pitchFamily="49" charset="-122"/>
              </a:rPr>
              <a:t>失败</a:t>
            </a:r>
            <a:r>
              <a:rPr lang="zh-CN" altLang="en-US" sz="2400" b="1" dirty="0">
                <a:latin typeface="黑体" panose="02010609060101010101" pitchFamily="49" charset="-122"/>
                <a:ea typeface="黑体" panose="02010609060101010101" pitchFamily="49" charset="-122"/>
              </a:rPr>
              <a:t>标志</a:t>
            </a:r>
            <a:r>
              <a:rPr lang="en-US" altLang="zh-CN" sz="2400" b="1" dirty="0" err="1">
                <a:latin typeface="黑体" panose="02010609060101010101" pitchFamily="49" charset="-122"/>
                <a:ea typeface="黑体" panose="02010609060101010101" pitchFamily="49" charset="-122"/>
              </a:rPr>
              <a:t>或一个多位</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特征码</a:t>
            </a:r>
            <a:r>
              <a:rPr lang="en-US" altLang="zh-CN" sz="2400" b="1" dirty="0">
                <a:latin typeface="黑体" panose="02010609060101010101" pitchFamily="49" charset="-122"/>
                <a:ea typeface="黑体" panose="02010609060101010101" pitchFamily="49" charset="-122"/>
              </a:rPr>
              <a:t>”，从而使ATE测试人员可以通过非常简单（即低成本）的测试来评估设备的质量。</a:t>
            </a:r>
          </a:p>
          <a:p>
            <a:pPr>
              <a:lnSpc>
                <a:spcPct val="150000"/>
              </a:lnSpc>
            </a:pPr>
            <a:r>
              <a:rPr lang="en-US" altLang="zh-CN" sz="2400" b="1" dirty="0">
                <a:latin typeface="黑体" panose="02010609060101010101" pitchFamily="49" charset="-122"/>
                <a:ea typeface="黑体" panose="02010609060101010101" pitchFamily="49" charset="-122"/>
              </a:rPr>
              <a:t>BIST电路可能仅需要电源和来自测试仪的主时钟。 </a:t>
            </a:r>
            <a:r>
              <a:rPr lang="en-US" altLang="zh-CN" sz="2400" b="1" dirty="0" err="1">
                <a:latin typeface="黑体" panose="02010609060101010101" pitchFamily="49" charset="-122"/>
                <a:ea typeface="黑体" panose="02010609060101010101" pitchFamily="49" charset="-122"/>
              </a:rPr>
              <a:t>由于DUT使用BIST进行自我测试，因此可以使用价格便宜得多的ATE测试仪</a:t>
            </a:r>
            <a:r>
              <a:rPr lang="en-US" altLang="zh-CN" sz="2400" b="1" dirty="0">
                <a:latin typeface="黑体" panose="02010609060101010101" pitchFamily="49" charset="-122"/>
                <a:ea typeface="黑体" panose="02010609060101010101" pitchFamily="49" charset="-122"/>
              </a:rPr>
              <a:t>。</a:t>
            </a:r>
            <a:endParaRPr sz="2400" b="1" dirty="0">
              <a:latin typeface="黑体" panose="02010609060101010101" pitchFamily="49" charset="-122"/>
              <a:ea typeface="黑体" panose="02010609060101010101" pitchFamily="49" charset="-122"/>
            </a:endParaRPr>
          </a:p>
          <a:p>
            <a:pPr>
              <a:lnSpc>
                <a:spcPct val="150000"/>
              </a:lnSpc>
            </a:pPr>
            <a:r>
              <a:rPr sz="2400" b="1" dirty="0">
                <a:solidFill>
                  <a:srgbClr val="7030A0"/>
                </a:solidFill>
                <a:latin typeface="黑体" panose="02010609060101010101" pitchFamily="49" charset="-122"/>
                <a:ea typeface="黑体" panose="02010609060101010101" pitchFamily="49" charset="-122"/>
              </a:rPr>
              <a:t>基于BIST的测试方法的优势：</a:t>
            </a:r>
          </a:p>
          <a:p>
            <a:pPr marL="342900" indent="-342900">
              <a:lnSpc>
                <a:spcPct val="150000"/>
              </a:lnSpc>
              <a:buClr>
                <a:srgbClr val="7030A0"/>
              </a:buClr>
              <a:buFont typeface="Wingdings" panose="05000000000000000000" pitchFamily="2" charset="2"/>
              <a:buChar char="u"/>
            </a:pPr>
            <a:r>
              <a:rPr sz="2400" b="1" dirty="0">
                <a:latin typeface="黑体" panose="02010609060101010101" pitchFamily="49" charset="-122"/>
                <a:ea typeface="黑体" panose="02010609060101010101" pitchFamily="49" charset="-122"/>
              </a:rPr>
              <a:t>BIST</a:t>
            </a:r>
            <a:r>
              <a:rPr lang="zh-CN" sz="2400" b="1" dirty="0">
                <a:latin typeface="黑体" panose="02010609060101010101" pitchFamily="49" charset="-122"/>
                <a:ea typeface="黑体" panose="02010609060101010101" pitchFamily="49" charset="-122"/>
              </a:rPr>
              <a:t>只需要</a:t>
            </a:r>
            <a:r>
              <a:rPr lang="zh-CN" altLang="en-US" sz="2400" b="1" dirty="0">
                <a:latin typeface="黑体" panose="02010609060101010101" pitchFamily="49" charset="-122"/>
                <a:ea typeface="黑体" panose="02010609060101010101" pitchFamily="49" charset="-122"/>
              </a:rPr>
              <a:t>更少的测试资源</a:t>
            </a:r>
            <a:endParaRPr sz="2400" b="1" dirty="0">
              <a:latin typeface="黑体" panose="02010609060101010101" pitchFamily="49" charset="-122"/>
              <a:ea typeface="黑体" panose="02010609060101010101" pitchFamily="49" charset="-122"/>
            </a:endParaRPr>
          </a:p>
          <a:p>
            <a:pPr marL="342900" indent="-342900">
              <a:lnSpc>
                <a:spcPct val="150000"/>
              </a:lnSpc>
              <a:buClr>
                <a:srgbClr val="7030A0"/>
              </a:buClr>
              <a:buFont typeface="Wingdings" panose="05000000000000000000" pitchFamily="2" charset="2"/>
              <a:buChar char="u"/>
            </a:pPr>
            <a:r>
              <a:rPr lang="zh-CN" sz="2400" b="1" dirty="0">
                <a:latin typeface="黑体" panose="02010609060101010101" pitchFamily="49" charset="-122"/>
                <a:ea typeface="黑体" panose="02010609060101010101" pitchFamily="49" charset="-122"/>
              </a:rPr>
              <a:t>可以</a:t>
            </a:r>
            <a:r>
              <a:rPr sz="2400" b="1" dirty="0" err="1">
                <a:latin typeface="黑体" panose="02010609060101010101" pitchFamily="49" charset="-122"/>
                <a:ea typeface="黑体" panose="02010609060101010101" pitchFamily="49" charset="-122"/>
              </a:rPr>
              <a:t>在DUT上对多个电路进行并行测试</a:t>
            </a:r>
            <a:endParaRPr sz="2400" b="1"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06DA1745-7BD2-4020-9EE9-E77C4B3286E4}"/>
              </a:ext>
            </a:extLst>
          </p:cNvPr>
          <p:cNvSpPr txBox="1"/>
          <p:nvPr/>
        </p:nvSpPr>
        <p:spPr bwMode="auto">
          <a:xfrm>
            <a:off x="3321265" y="0"/>
            <a:ext cx="5688533"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gn="ctr"/>
            <a:r>
              <a:rPr lang="en-US" altLang="zh-CN" sz="3200" kern="0" dirty="0">
                <a:solidFill>
                  <a:srgbClr val="990000"/>
                </a:solidFill>
                <a:latin typeface="Comic Sans MS" panose="030F0702030302020204" pitchFamily="66" charset="0"/>
                <a:ea typeface="隶书" panose="02010509060101010101" pitchFamily="49" charset="-122"/>
              </a:rPr>
              <a:t>7.1</a:t>
            </a:r>
            <a:r>
              <a:rPr lang="zh-CN" altLang="en-US" sz="3200" kern="0" dirty="0">
                <a:solidFill>
                  <a:srgbClr val="990000"/>
                </a:solidFill>
                <a:latin typeface="Comic Sans MS" panose="030F0702030302020204" pitchFamily="66" charset="0"/>
                <a:ea typeface="隶书" panose="02010509060101010101" pitchFamily="49" charset="-122"/>
              </a:rPr>
              <a:t>可测性设计（</a:t>
            </a:r>
            <a:r>
              <a:rPr lang="en-US" altLang="zh-CN" sz="3200" kern="0" dirty="0">
                <a:solidFill>
                  <a:srgbClr val="990000"/>
                </a:solidFill>
                <a:latin typeface="Comic Sans MS" panose="030F0702030302020204" pitchFamily="66" charset="0"/>
                <a:ea typeface="隶书" panose="02010509060101010101" pitchFamily="49" charset="-122"/>
              </a:rPr>
              <a:t>DFT</a:t>
            </a:r>
            <a:r>
              <a:rPr lang="zh-CN" altLang="en-US" sz="3200" kern="0" dirty="0">
                <a:solidFill>
                  <a:srgbClr val="990000"/>
                </a:solidFill>
                <a:latin typeface="Comic Sans MS" panose="030F0702030302020204" pitchFamily="66" charset="0"/>
                <a:ea typeface="隶书" panose="02010509060101010101" pitchFamily="49" charset="-122"/>
              </a:rPr>
              <a:t>）概述</a:t>
            </a:r>
          </a:p>
        </p:txBody>
      </p:sp>
    </p:spTree>
  </p:cSld>
  <p:clrMapOvr>
    <a:masterClrMapping/>
  </p:clrMapOvr>
  <p:transition spd="slow">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490599" y="1500947"/>
            <a:ext cx="7165529"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rPr>
              <a:t>设备驱动时序</a:t>
            </a:r>
          </a:p>
        </p:txBody>
      </p:sp>
      <p:sp>
        <p:nvSpPr>
          <p:cNvPr id="2" name="矩形 1"/>
          <p:cNvSpPr/>
          <p:nvPr/>
        </p:nvSpPr>
        <p:spPr>
          <a:xfrm>
            <a:off x="490599" y="2149019"/>
            <a:ext cx="8532440" cy="4154984"/>
          </a:xfrm>
          <a:prstGeom prst="rect">
            <a:avLst/>
          </a:prstGeom>
        </p:spPr>
        <p:txBody>
          <a:bodyPr wrap="square">
            <a:spAutoFit/>
          </a:bodyPr>
          <a:lstStyle/>
          <a:p>
            <a:r>
              <a:rPr lang="en-US" altLang="zh-CN" sz="2400" b="1" dirty="0">
                <a:latin typeface="黑体" panose="02010609060101010101" pitchFamily="49" charset="-122"/>
                <a:ea typeface="黑体" panose="02010609060101010101" pitchFamily="49" charset="-122"/>
              </a:rPr>
              <a:t>设备驱动的时序是测试工程师面临的另一个问题。 从理论上讲，测试人员应该能够将其数字模式与DUT的时钟源或数据选通脉冲同步。 实际上，构建具有足够本地电路</a:t>
            </a:r>
            <a:r>
              <a:rPr lang="zh-CN" altLang="en-US" sz="2400" b="1" dirty="0">
                <a:latin typeface="黑体" panose="02010609060101010101" pitchFamily="49" charset="-122"/>
                <a:ea typeface="黑体" panose="02010609060101010101" pitchFamily="49" charset="-122"/>
              </a:rPr>
              <a:t>来即时</a:t>
            </a:r>
            <a:r>
              <a:rPr lang="en-US" altLang="zh-CN" sz="2400" b="1" dirty="0">
                <a:latin typeface="黑体" panose="02010609060101010101" pitchFamily="49" charset="-122"/>
                <a:ea typeface="黑体" panose="02010609060101010101" pitchFamily="49" charset="-122"/>
              </a:rPr>
              <a:t>响应DUT输出的通用测试仪是不切实际的。</a:t>
            </a:r>
          </a:p>
          <a:p>
            <a:endParaRPr lang="en-US" altLang="zh-CN" sz="2400" b="1" dirty="0">
              <a:latin typeface="黑体" panose="02010609060101010101" pitchFamily="49" charset="-122"/>
              <a:ea typeface="黑体" panose="02010609060101010101" pitchFamily="49" charset="-122"/>
            </a:endParaRPr>
          </a:p>
          <a:p>
            <a:r>
              <a:rPr lang="en-US" altLang="zh-CN" sz="2400" b="1" dirty="0">
                <a:latin typeface="黑体" panose="02010609060101010101" pitchFamily="49" charset="-122"/>
                <a:ea typeface="黑体" panose="02010609060101010101" pitchFamily="49" charset="-122"/>
              </a:rPr>
              <a:t>这些路径造成的延迟与测试仪的高速数字码型生成器中的流水线架构更加复杂。 通常会看到来自测试仪的驱动数据和来自DUT的接收数据之间的流水线深度为60个或更多的数字模式矢量。 测试仪的软件补偿了模式中的驱动数据与模式中的预期（比较）数据之间的流水线延迟，因此测试工程师通常无需担心流水线延迟。</a:t>
            </a:r>
          </a:p>
        </p:txBody>
      </p:sp>
      <p:sp>
        <p:nvSpPr>
          <p:cNvPr id="6" name="标题 1">
            <a:extLst>
              <a:ext uri="{FF2B5EF4-FFF2-40B4-BE49-F238E27FC236}">
                <a16:creationId xmlns:a16="http://schemas.microsoft.com/office/drawing/2014/main" id="{1249C08D-3B6A-4A95-931B-CCC3E42F0C34}"/>
              </a:ext>
            </a:extLst>
          </p:cNvPr>
          <p:cNvSpPr txBox="1">
            <a:spLocks/>
          </p:cNvSpPr>
          <p:nvPr/>
        </p:nvSpPr>
        <p:spPr bwMode="auto">
          <a:xfrm>
            <a:off x="1619672" y="522697"/>
            <a:ext cx="7344816"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sym typeface="+mn-ea"/>
              </a:rPr>
              <a:t>7.5</a:t>
            </a:r>
            <a:r>
              <a:rPr lang="zh-CN" altLang="en-US" sz="3200" kern="0" dirty="0">
                <a:solidFill>
                  <a:srgbClr val="990000"/>
                </a:solidFill>
                <a:latin typeface="Comic Sans MS" panose="030F0702030302020204" pitchFamily="66" charset="0"/>
                <a:ea typeface="隶书" panose="02010509060101010101" pitchFamily="49" charset="-122"/>
                <a:sym typeface="+mn-ea"/>
              </a:rPr>
              <a:t>混合信号电路中的数字可测性设计</a:t>
            </a:r>
            <a:endParaRPr lang="zh-CN" altLang="en-US" sz="3200" kern="0" dirty="0"/>
          </a:p>
        </p:txBody>
      </p:sp>
    </p:spTree>
  </p:cSld>
  <p:clrMapOvr>
    <a:masterClrMapping/>
  </p:clrMapOvr>
  <p:transition spd="slow">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473159" y="1304976"/>
            <a:ext cx="7165529"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rPr>
              <a:t>设备驱动时序</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7" y="2529325"/>
            <a:ext cx="6391069" cy="4328675"/>
          </a:xfrm>
          <a:prstGeom prst="rect">
            <a:avLst/>
          </a:prstGeom>
        </p:spPr>
      </p:pic>
      <p:sp>
        <p:nvSpPr>
          <p:cNvPr id="5" name="矩形 4"/>
          <p:cNvSpPr/>
          <p:nvPr/>
        </p:nvSpPr>
        <p:spPr>
          <a:xfrm>
            <a:off x="468081" y="1953048"/>
            <a:ext cx="3587842" cy="461665"/>
          </a:xfrm>
          <a:prstGeom prst="rect">
            <a:avLst/>
          </a:prstGeom>
        </p:spPr>
        <p:txBody>
          <a:bodyPr wrap="none">
            <a:spAutoFit/>
          </a:bodyPr>
          <a:lstStyle/>
          <a:p>
            <a:pPr algn="l"/>
            <a:r>
              <a:rPr lang="en-US" altLang="zh-CN" sz="2400" b="1" dirty="0">
                <a:latin typeface="黑体" panose="02010609060101010101" pitchFamily="49" charset="-122"/>
                <a:ea typeface="黑体" panose="02010609060101010101" pitchFamily="49" charset="-122"/>
              </a:rPr>
              <a:t>数字矢量中的流水线延迟</a:t>
            </a:r>
          </a:p>
        </p:txBody>
      </p:sp>
      <p:sp>
        <p:nvSpPr>
          <p:cNvPr id="7" name="标题 1">
            <a:extLst>
              <a:ext uri="{FF2B5EF4-FFF2-40B4-BE49-F238E27FC236}">
                <a16:creationId xmlns:a16="http://schemas.microsoft.com/office/drawing/2014/main" id="{47DDE4D6-ACCF-4048-BD96-B2F9C4BF0D98}"/>
              </a:ext>
            </a:extLst>
          </p:cNvPr>
          <p:cNvSpPr txBox="1">
            <a:spLocks/>
          </p:cNvSpPr>
          <p:nvPr/>
        </p:nvSpPr>
        <p:spPr bwMode="auto">
          <a:xfrm>
            <a:off x="1619672" y="522697"/>
            <a:ext cx="7344816"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sym typeface="+mn-ea"/>
              </a:rPr>
              <a:t>7.5</a:t>
            </a:r>
            <a:r>
              <a:rPr lang="zh-CN" altLang="en-US" sz="3200" kern="0" dirty="0">
                <a:solidFill>
                  <a:srgbClr val="990000"/>
                </a:solidFill>
                <a:latin typeface="Comic Sans MS" panose="030F0702030302020204" pitchFamily="66" charset="0"/>
                <a:ea typeface="隶书" panose="02010509060101010101" pitchFamily="49" charset="-122"/>
                <a:sym typeface="+mn-ea"/>
              </a:rPr>
              <a:t>混合信号电路中的数字可测性设计</a:t>
            </a:r>
            <a:endParaRPr lang="zh-CN" altLang="en-US" sz="3200" kern="0" dirty="0"/>
          </a:p>
        </p:txBody>
      </p:sp>
    </p:spTree>
  </p:cSld>
  <p:clrMapOvr>
    <a:masterClrMapping/>
  </p:clrMapOvr>
  <p:transition spd="slow">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426489" y="1330747"/>
            <a:ext cx="7165529"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zh-CN" altLang="en-US" sz="2800" kern="0" dirty="0">
                <a:solidFill>
                  <a:srgbClr val="7030A0"/>
                </a:solidFill>
                <a:latin typeface="Comic Sans MS" panose="030F0702030302020204" pitchFamily="66" charset="0"/>
                <a:ea typeface="隶书" panose="02010509060101010101" pitchFamily="49" charset="-122"/>
              </a:rPr>
              <a:t>冗长的前同步码</a:t>
            </a:r>
          </a:p>
        </p:txBody>
      </p:sp>
      <p:sp>
        <p:nvSpPr>
          <p:cNvPr id="5" name="矩形 4"/>
          <p:cNvSpPr/>
          <p:nvPr/>
        </p:nvSpPr>
        <p:spPr>
          <a:xfrm>
            <a:off x="410505" y="2184822"/>
            <a:ext cx="8424398" cy="3898568"/>
          </a:xfrm>
          <a:prstGeom prst="rect">
            <a:avLst/>
          </a:prstGeom>
        </p:spPr>
        <p:txBody>
          <a:bodyPr wrap="square">
            <a:spAutoFit/>
          </a:bodyPr>
          <a:lstStyle/>
          <a:p>
            <a:pPr>
              <a:lnSpc>
                <a:spcPct val="150000"/>
              </a:lnSpc>
            </a:pPr>
            <a:r>
              <a:rPr lang="zh-CN" altLang="en-US" sz="2400" b="1" dirty="0">
                <a:latin typeface="黑体" panose="02010609060101010101" pitchFamily="49" charset="-122"/>
                <a:ea typeface="黑体" panose="02010609060101010101" pitchFamily="49" charset="-122"/>
              </a:rPr>
              <a:t>像</a:t>
            </a:r>
            <a:r>
              <a:rPr lang="en-US" altLang="zh-CN" sz="2400" b="1" dirty="0">
                <a:latin typeface="黑体" panose="02010609060101010101" pitchFamily="49" charset="-122"/>
                <a:ea typeface="黑体" panose="02010609060101010101" pitchFamily="49" charset="-122"/>
              </a:rPr>
              <a:t>即插即用多媒体设备之类的复杂数字电路的另一个问题是如果没有冗长的数字设置过程（称为前同步码），就无法启用它们。</a:t>
            </a:r>
          </a:p>
          <a:p>
            <a:pPr>
              <a:lnSpc>
                <a:spcPct val="150000"/>
              </a:lnSpc>
            </a:pPr>
            <a:r>
              <a:rPr lang="en-US" altLang="zh-CN" sz="2400" b="1" dirty="0">
                <a:latin typeface="黑体" panose="02010609060101010101" pitchFamily="49" charset="-122"/>
                <a:ea typeface="黑体" panose="02010609060101010101" pitchFamily="49" charset="-122"/>
              </a:rPr>
              <a:t>在设计较差的设备中，每次执行新的测量时都必须执行前同步码。 由于可以在立体声音频IC上执行数百个AC通道测试，因此前导必须执行数百次，从而导致不必要的测试开销。 只要有可能，都应提供测试模式将设备直接置于可测试状态。</a:t>
            </a:r>
          </a:p>
        </p:txBody>
      </p:sp>
      <p:sp>
        <p:nvSpPr>
          <p:cNvPr id="7" name="标题 1">
            <a:extLst>
              <a:ext uri="{FF2B5EF4-FFF2-40B4-BE49-F238E27FC236}">
                <a16:creationId xmlns:a16="http://schemas.microsoft.com/office/drawing/2014/main" id="{5F241BA4-59B9-47E8-B3AD-CC1D7F569A96}"/>
              </a:ext>
            </a:extLst>
          </p:cNvPr>
          <p:cNvSpPr txBox="1">
            <a:spLocks/>
          </p:cNvSpPr>
          <p:nvPr/>
        </p:nvSpPr>
        <p:spPr bwMode="auto">
          <a:xfrm>
            <a:off x="1619672" y="522697"/>
            <a:ext cx="7344816"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sym typeface="+mn-ea"/>
              </a:rPr>
              <a:t>7.5</a:t>
            </a:r>
            <a:r>
              <a:rPr lang="zh-CN" altLang="en-US" sz="3200" kern="0" dirty="0">
                <a:solidFill>
                  <a:srgbClr val="990000"/>
                </a:solidFill>
                <a:latin typeface="Comic Sans MS" panose="030F0702030302020204" pitchFamily="66" charset="0"/>
                <a:ea typeface="隶书" panose="02010509060101010101" pitchFamily="49" charset="-122"/>
                <a:sym typeface="+mn-ea"/>
              </a:rPr>
              <a:t>混合信号电路中的数字可测性设计</a:t>
            </a:r>
            <a:endParaRPr lang="zh-CN" altLang="en-US" sz="3200" kern="0" dirty="0"/>
          </a:p>
        </p:txBody>
      </p:sp>
    </p:spTree>
  </p:cSld>
  <p:clrMapOvr>
    <a:masterClrMapping/>
  </p:clrMapOvr>
  <p:transition spd="slow">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2915816" y="254"/>
            <a:ext cx="6228184" cy="1138331"/>
          </a:xfrm>
        </p:spPr>
        <p:txBody>
          <a:bodyPr anchor="ctr"/>
          <a:lstStyle/>
          <a:p>
            <a:pPr algn="ctr"/>
            <a:r>
              <a:rPr lang="en-US" altLang="zh-CN" sz="3200" dirty="0">
                <a:solidFill>
                  <a:srgbClr val="990000"/>
                </a:solidFill>
                <a:latin typeface="Comic Sans MS" panose="030F0702030302020204" pitchFamily="66" charset="0"/>
                <a:ea typeface="隶书" panose="02010509060101010101" pitchFamily="49" charset="-122"/>
              </a:rPr>
              <a:t>7.6 </a:t>
            </a:r>
            <a:r>
              <a:rPr lang="en-US" altLang="zh-CN" sz="3200" dirty="0" err="1">
                <a:solidFill>
                  <a:srgbClr val="990000"/>
                </a:solidFill>
                <a:latin typeface="Comic Sans MS" panose="030F0702030302020204" pitchFamily="66" charset="0"/>
                <a:ea typeface="隶书" panose="02010509060101010101" pitchFamily="49" charset="-122"/>
              </a:rPr>
              <a:t>混合信号边界扫描和BIST</a:t>
            </a:r>
            <a:endParaRPr lang="en-US" altLang="zh-CN" sz="3200" dirty="0">
              <a:solidFill>
                <a:srgbClr val="990000"/>
              </a:solidFill>
              <a:latin typeface="Comic Sans MS" panose="030F0702030302020204" pitchFamily="66" charset="0"/>
              <a:ea typeface="隶书" panose="02010509060101010101" pitchFamily="49" charset="-122"/>
            </a:endParaRPr>
          </a:p>
        </p:txBody>
      </p:sp>
      <p:sp>
        <p:nvSpPr>
          <p:cNvPr id="10" name="标题 1"/>
          <p:cNvSpPr txBox="1"/>
          <p:nvPr/>
        </p:nvSpPr>
        <p:spPr bwMode="auto">
          <a:xfrm>
            <a:off x="338547" y="1052736"/>
            <a:ext cx="7959090" cy="64833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rPr>
              <a:t>混合信号边界扫描（IEEE标准1149.4-2010）</a:t>
            </a:r>
          </a:p>
        </p:txBody>
      </p:sp>
      <p:sp>
        <p:nvSpPr>
          <p:cNvPr id="5" name="矩形 4"/>
          <p:cNvSpPr/>
          <p:nvPr/>
        </p:nvSpPr>
        <p:spPr>
          <a:xfrm>
            <a:off x="338547" y="1772816"/>
            <a:ext cx="8424398" cy="4452566"/>
          </a:xfrm>
          <a:prstGeom prst="rect">
            <a:avLst/>
          </a:prstGeom>
        </p:spPr>
        <p:txBody>
          <a:bodyPr wrap="square">
            <a:spAutoFit/>
          </a:bodyPr>
          <a:lstStyle/>
          <a:p>
            <a:pPr>
              <a:lnSpc>
                <a:spcPct val="150000"/>
              </a:lnSpc>
            </a:pPr>
            <a:r>
              <a:rPr lang="en-US" altLang="zh-CN" sz="2400" b="1" dirty="0">
                <a:latin typeface="黑体" panose="02010609060101010101" pitchFamily="49" charset="-122"/>
                <a:ea typeface="黑体" panose="02010609060101010101" pitchFamily="49" charset="-122"/>
              </a:rPr>
              <a:t>IEEE Std 1149.1-2001中描述的数字电路的可测试性结构已得到扩展，以</a:t>
            </a:r>
            <a:r>
              <a:rPr lang="zh-CN" altLang="en-US" sz="2400" b="1" dirty="0">
                <a:latin typeface="黑体" panose="02010609060101010101" pitchFamily="49" charset="-122"/>
                <a:ea typeface="黑体" panose="02010609060101010101" pitchFamily="49" charset="-122"/>
              </a:rPr>
              <a:t>便</a:t>
            </a:r>
            <a:r>
              <a:rPr lang="en-US" altLang="zh-CN" sz="2400" b="1" dirty="0" err="1">
                <a:latin typeface="黑体" panose="02010609060101010101" pitchFamily="49" charset="-122"/>
                <a:ea typeface="黑体" panose="02010609060101010101" pitchFamily="49" charset="-122"/>
              </a:rPr>
              <a:t>为混合信号电路提供类似的功能</a:t>
            </a:r>
            <a:r>
              <a:rPr lang="en-US" altLang="zh-CN" sz="2400" b="1" dirty="0">
                <a:latin typeface="黑体" panose="02010609060101010101" pitchFamily="49" charset="-122"/>
                <a:ea typeface="黑体" panose="02010609060101010101" pitchFamily="49" charset="-122"/>
              </a:rPr>
              <a:t>。 </a:t>
            </a:r>
            <a:r>
              <a:rPr lang="en-US" altLang="zh-CN" sz="2400" b="1" dirty="0" err="1">
                <a:latin typeface="黑体" panose="02010609060101010101" pitchFamily="49" charset="-122"/>
                <a:ea typeface="黑体" panose="02010609060101010101" pitchFamily="49" charset="-122"/>
              </a:rPr>
              <a:t>连同控制和访问模拟和数字测试数据的方法一起描述了该体系结构。IEEE</a:t>
            </a:r>
            <a:r>
              <a:rPr lang="en-US" altLang="zh-CN" sz="2400" b="1" dirty="0">
                <a:latin typeface="黑体" panose="02010609060101010101" pitchFamily="49" charset="-122"/>
                <a:ea typeface="黑体" panose="02010609060101010101" pitchFamily="49" charset="-122"/>
              </a:rPr>
              <a:t> 1149.4允许对模拟信号进行芯片间互连测试。 </a:t>
            </a:r>
            <a:r>
              <a:rPr lang="en-US" altLang="zh-CN" sz="2400" b="1" dirty="0" err="1">
                <a:latin typeface="黑体" panose="02010609060101010101" pitchFamily="49" charset="-122"/>
                <a:ea typeface="黑体" panose="02010609060101010101" pitchFamily="49" charset="-122"/>
              </a:rPr>
              <a:t>可选地，它允许测试内部电路节点</a:t>
            </a:r>
            <a:r>
              <a:rPr lang="en-US" altLang="zh-CN" sz="2400" b="1" dirty="0">
                <a:latin typeface="黑体" panose="02010609060101010101" pitchFamily="49" charset="-122"/>
                <a:ea typeface="黑体" panose="02010609060101010101" pitchFamily="49" charset="-122"/>
              </a:rPr>
              <a:t>。 1149.4标准为模拟和混合信号测试提供了一个一致的接口，用于可以</a:t>
            </a:r>
            <a:r>
              <a:rPr lang="zh-CN" altLang="en-US" sz="2400" b="1" dirty="0">
                <a:latin typeface="黑体" panose="02010609060101010101" pitchFamily="49" charset="-122"/>
                <a:ea typeface="黑体" panose="02010609060101010101" pitchFamily="49" charset="-122"/>
              </a:rPr>
              <a:t>接受</a:t>
            </a:r>
            <a:r>
              <a:rPr lang="en-US" altLang="zh-CN" sz="2400" b="1" dirty="0" err="1">
                <a:latin typeface="黑体" panose="02010609060101010101" pitchFamily="49" charset="-122"/>
                <a:ea typeface="黑体" panose="02010609060101010101" pitchFamily="49" charset="-122"/>
              </a:rPr>
              <a:t>目标IC工艺（例如CMOS）中标准物理实施中固有的负载，串联电阻和串扰问题的信号</a:t>
            </a:r>
            <a:r>
              <a:rPr lang="en-US" altLang="zh-CN" sz="2400" b="1" dirty="0">
                <a:latin typeface="黑体" panose="02010609060101010101" pitchFamily="49" charset="-122"/>
                <a:ea typeface="黑体" panose="02010609060101010101" pitchFamily="49" charset="-122"/>
              </a:rPr>
              <a:t>。</a:t>
            </a:r>
          </a:p>
        </p:txBody>
      </p:sp>
    </p:spTree>
  </p:cSld>
  <p:clrMapOvr>
    <a:masterClrMapping/>
  </p:clrMapOvr>
  <p:transition spd="slow">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323215" y="1700530"/>
            <a:ext cx="7994650" cy="64833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rPr>
              <a:t>混合信号边界扫描（IEEE标准1149.4）</a:t>
            </a:r>
          </a:p>
        </p:txBody>
      </p:sp>
      <p:sp>
        <p:nvSpPr>
          <p:cNvPr id="5" name="矩形 4"/>
          <p:cNvSpPr/>
          <p:nvPr/>
        </p:nvSpPr>
        <p:spPr>
          <a:xfrm>
            <a:off x="467544" y="2636912"/>
            <a:ext cx="8424398" cy="2236574"/>
          </a:xfrm>
          <a:prstGeom prst="rect">
            <a:avLst/>
          </a:prstGeom>
        </p:spPr>
        <p:txBody>
          <a:bodyPr wrap="square">
            <a:spAutoFit/>
          </a:bodyPr>
          <a:lstStyle/>
          <a:p>
            <a:pPr>
              <a:lnSpc>
                <a:spcPct val="150000"/>
              </a:lnSpc>
            </a:pPr>
            <a:r>
              <a:rPr lang="en-US" altLang="zh-CN" sz="2400" b="1" dirty="0">
                <a:latin typeface="黑体" panose="02010609060101010101" pitchFamily="49" charset="-122"/>
                <a:ea typeface="黑体" panose="02010609060101010101" pitchFamily="49" charset="-122"/>
              </a:rPr>
              <a:t>1149.4混合信号边界扫描标准符合1149.1数字TAP和边界扫描体系结构。</a:t>
            </a:r>
          </a:p>
          <a:p>
            <a:pPr>
              <a:lnSpc>
                <a:spcPct val="150000"/>
              </a:lnSpc>
            </a:pPr>
            <a:r>
              <a:rPr lang="en-US" altLang="zh-CN" sz="2400" b="1" dirty="0">
                <a:latin typeface="黑体" panose="02010609060101010101" pitchFamily="49" charset="-122"/>
                <a:ea typeface="黑体" panose="02010609060101010101" pitchFamily="49" charset="-122"/>
              </a:rPr>
              <a:t>1149.4和1149.1之间的主要区别在于1149.4标准包括一些新的测试引脚和用于执行非数字电路的模拟开关。</a:t>
            </a:r>
          </a:p>
        </p:txBody>
      </p:sp>
      <p:sp>
        <p:nvSpPr>
          <p:cNvPr id="6" name="标题 1"/>
          <p:cNvSpPr txBox="1"/>
          <p:nvPr/>
        </p:nvSpPr>
        <p:spPr bwMode="auto">
          <a:xfrm>
            <a:off x="2915816" y="-147066"/>
            <a:ext cx="6228184" cy="1138331"/>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7.6混合信号边界扫描和BIST</a:t>
            </a:r>
          </a:p>
        </p:txBody>
      </p:sp>
    </p:spTree>
  </p:cSld>
  <p:clrMapOvr>
    <a:masterClrMapping/>
  </p:clrMapOvr>
  <p:transition spd="slow">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323528" y="1006505"/>
            <a:ext cx="7551420" cy="64833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rPr>
              <a:t>混合信号边界扫描（IEEE标准1149.4）</a:t>
            </a:r>
          </a:p>
        </p:txBody>
      </p:sp>
      <p:sp>
        <p:nvSpPr>
          <p:cNvPr id="6" name="标题 1"/>
          <p:cNvSpPr txBox="1"/>
          <p:nvPr/>
        </p:nvSpPr>
        <p:spPr bwMode="auto">
          <a:xfrm>
            <a:off x="2915816" y="-131826"/>
            <a:ext cx="6228184" cy="1138331"/>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7.6混合信号边界扫描和BIST</a:t>
            </a:r>
          </a:p>
        </p:txBody>
      </p:sp>
      <p:pic>
        <p:nvPicPr>
          <p:cNvPr id="2" name="图片 1"/>
          <p:cNvPicPr>
            <a:picLocks noChangeAspect="1"/>
          </p:cNvPicPr>
          <p:nvPr/>
        </p:nvPicPr>
        <p:blipFill>
          <a:blip r:embed="rId2"/>
          <a:stretch>
            <a:fillRect/>
          </a:stretch>
        </p:blipFill>
        <p:spPr>
          <a:xfrm>
            <a:off x="1754859" y="1700808"/>
            <a:ext cx="6577558" cy="4507092"/>
          </a:xfrm>
          <a:prstGeom prst="rect">
            <a:avLst/>
          </a:prstGeom>
        </p:spPr>
      </p:pic>
      <p:sp>
        <p:nvSpPr>
          <p:cNvPr id="4" name="任意多边形 3"/>
          <p:cNvSpPr/>
          <p:nvPr/>
        </p:nvSpPr>
        <p:spPr>
          <a:xfrm>
            <a:off x="5043638" y="1857676"/>
            <a:ext cx="2589196" cy="4525198"/>
          </a:xfrm>
          <a:custGeom>
            <a:avLst/>
            <a:gdLst>
              <a:gd name="connsiteX0" fmla="*/ 1155031 w 2589196"/>
              <a:gd name="connsiteY0" fmla="*/ 0 h 4525198"/>
              <a:gd name="connsiteX1" fmla="*/ 1106905 w 2589196"/>
              <a:gd name="connsiteY1" fmla="*/ 28876 h 4525198"/>
              <a:gd name="connsiteX2" fmla="*/ 1078029 w 2589196"/>
              <a:gd name="connsiteY2" fmla="*/ 38501 h 4525198"/>
              <a:gd name="connsiteX3" fmla="*/ 1020278 w 2589196"/>
              <a:gd name="connsiteY3" fmla="*/ 77002 h 4525198"/>
              <a:gd name="connsiteX4" fmla="*/ 991402 w 2589196"/>
              <a:gd name="connsiteY4" fmla="*/ 105878 h 4525198"/>
              <a:gd name="connsiteX5" fmla="*/ 962526 w 2589196"/>
              <a:gd name="connsiteY5" fmla="*/ 125128 h 4525198"/>
              <a:gd name="connsiteX6" fmla="*/ 924025 w 2589196"/>
              <a:gd name="connsiteY6" fmla="*/ 154004 h 4525198"/>
              <a:gd name="connsiteX7" fmla="*/ 866274 w 2589196"/>
              <a:gd name="connsiteY7" fmla="*/ 192505 h 4525198"/>
              <a:gd name="connsiteX8" fmla="*/ 827773 w 2589196"/>
              <a:gd name="connsiteY8" fmla="*/ 250257 h 4525198"/>
              <a:gd name="connsiteX9" fmla="*/ 818147 w 2589196"/>
              <a:gd name="connsiteY9" fmla="*/ 279132 h 4525198"/>
              <a:gd name="connsiteX10" fmla="*/ 760396 w 2589196"/>
              <a:gd name="connsiteY10" fmla="*/ 375385 h 4525198"/>
              <a:gd name="connsiteX11" fmla="*/ 741145 w 2589196"/>
              <a:gd name="connsiteY11" fmla="*/ 452387 h 4525198"/>
              <a:gd name="connsiteX12" fmla="*/ 731520 w 2589196"/>
              <a:gd name="connsiteY12" fmla="*/ 481263 h 4525198"/>
              <a:gd name="connsiteX13" fmla="*/ 721895 w 2589196"/>
              <a:gd name="connsiteY13" fmla="*/ 596766 h 4525198"/>
              <a:gd name="connsiteX14" fmla="*/ 712269 w 2589196"/>
              <a:gd name="connsiteY14" fmla="*/ 654518 h 4525198"/>
              <a:gd name="connsiteX15" fmla="*/ 721895 w 2589196"/>
              <a:gd name="connsiteY15" fmla="*/ 1857676 h 4525198"/>
              <a:gd name="connsiteX16" fmla="*/ 741145 w 2589196"/>
              <a:gd name="connsiteY16" fmla="*/ 2069431 h 4525198"/>
              <a:gd name="connsiteX17" fmla="*/ 731520 w 2589196"/>
              <a:gd name="connsiteY17" fmla="*/ 2117558 h 4525198"/>
              <a:gd name="connsiteX18" fmla="*/ 721895 w 2589196"/>
              <a:gd name="connsiteY18" fmla="*/ 2175309 h 4525198"/>
              <a:gd name="connsiteX19" fmla="*/ 702644 w 2589196"/>
              <a:gd name="connsiteY19" fmla="*/ 2233061 h 4525198"/>
              <a:gd name="connsiteX20" fmla="*/ 664143 w 2589196"/>
              <a:gd name="connsiteY20" fmla="*/ 2290812 h 4525198"/>
              <a:gd name="connsiteX21" fmla="*/ 654518 w 2589196"/>
              <a:gd name="connsiteY21" fmla="*/ 2319688 h 4525198"/>
              <a:gd name="connsiteX22" fmla="*/ 587141 w 2589196"/>
              <a:gd name="connsiteY22" fmla="*/ 2415941 h 4525198"/>
              <a:gd name="connsiteX23" fmla="*/ 558265 w 2589196"/>
              <a:gd name="connsiteY23" fmla="*/ 2483318 h 4525198"/>
              <a:gd name="connsiteX24" fmla="*/ 548640 w 2589196"/>
              <a:gd name="connsiteY24" fmla="*/ 2512193 h 4525198"/>
              <a:gd name="connsiteX25" fmla="*/ 510139 w 2589196"/>
              <a:gd name="connsiteY25" fmla="*/ 2569945 h 4525198"/>
              <a:gd name="connsiteX26" fmla="*/ 490888 w 2589196"/>
              <a:gd name="connsiteY26" fmla="*/ 2598821 h 4525198"/>
              <a:gd name="connsiteX27" fmla="*/ 442762 w 2589196"/>
              <a:gd name="connsiteY27" fmla="*/ 2656572 h 4525198"/>
              <a:gd name="connsiteX28" fmla="*/ 404261 w 2589196"/>
              <a:gd name="connsiteY28" fmla="*/ 2704699 h 4525198"/>
              <a:gd name="connsiteX29" fmla="*/ 365760 w 2589196"/>
              <a:gd name="connsiteY29" fmla="*/ 2762450 h 4525198"/>
              <a:gd name="connsiteX30" fmla="*/ 346509 w 2589196"/>
              <a:gd name="connsiteY30" fmla="*/ 2791326 h 4525198"/>
              <a:gd name="connsiteX31" fmla="*/ 317634 w 2589196"/>
              <a:gd name="connsiteY31" fmla="*/ 2820202 h 4525198"/>
              <a:gd name="connsiteX32" fmla="*/ 269507 w 2589196"/>
              <a:gd name="connsiteY32" fmla="*/ 2858703 h 4525198"/>
              <a:gd name="connsiteX33" fmla="*/ 259882 w 2589196"/>
              <a:gd name="connsiteY33" fmla="*/ 2887579 h 4525198"/>
              <a:gd name="connsiteX34" fmla="*/ 202130 w 2589196"/>
              <a:gd name="connsiteY34" fmla="*/ 2945330 h 4525198"/>
              <a:gd name="connsiteX35" fmla="*/ 134754 w 2589196"/>
              <a:gd name="connsiteY35" fmla="*/ 3041583 h 4525198"/>
              <a:gd name="connsiteX36" fmla="*/ 96253 w 2589196"/>
              <a:gd name="connsiteY36" fmla="*/ 3099335 h 4525198"/>
              <a:gd name="connsiteX37" fmla="*/ 77002 w 2589196"/>
              <a:gd name="connsiteY37" fmla="*/ 3157086 h 4525198"/>
              <a:gd name="connsiteX38" fmla="*/ 57751 w 2589196"/>
              <a:gd name="connsiteY38" fmla="*/ 3205212 h 4525198"/>
              <a:gd name="connsiteX39" fmla="*/ 19250 w 2589196"/>
              <a:gd name="connsiteY39" fmla="*/ 3291840 h 4525198"/>
              <a:gd name="connsiteX40" fmla="*/ 9625 w 2589196"/>
              <a:gd name="connsiteY40" fmla="*/ 3378467 h 4525198"/>
              <a:gd name="connsiteX41" fmla="*/ 0 w 2589196"/>
              <a:gd name="connsiteY41" fmla="*/ 3416968 h 4525198"/>
              <a:gd name="connsiteX42" fmla="*/ 9625 w 2589196"/>
              <a:gd name="connsiteY42" fmla="*/ 3580598 h 4525198"/>
              <a:gd name="connsiteX43" fmla="*/ 19250 w 2589196"/>
              <a:gd name="connsiteY43" fmla="*/ 3609473 h 4525198"/>
              <a:gd name="connsiteX44" fmla="*/ 77002 w 2589196"/>
              <a:gd name="connsiteY44" fmla="*/ 3696101 h 4525198"/>
              <a:gd name="connsiteX45" fmla="*/ 154004 w 2589196"/>
              <a:gd name="connsiteY45" fmla="*/ 3801979 h 4525198"/>
              <a:gd name="connsiteX46" fmla="*/ 182880 w 2589196"/>
              <a:gd name="connsiteY46" fmla="*/ 3811604 h 4525198"/>
              <a:gd name="connsiteX47" fmla="*/ 211756 w 2589196"/>
              <a:gd name="connsiteY47" fmla="*/ 3840480 h 4525198"/>
              <a:gd name="connsiteX48" fmla="*/ 231006 w 2589196"/>
              <a:gd name="connsiteY48" fmla="*/ 3869356 h 4525198"/>
              <a:gd name="connsiteX49" fmla="*/ 269507 w 2589196"/>
              <a:gd name="connsiteY49" fmla="*/ 3888606 h 4525198"/>
              <a:gd name="connsiteX50" fmla="*/ 336884 w 2589196"/>
              <a:gd name="connsiteY50" fmla="*/ 3936732 h 4525198"/>
              <a:gd name="connsiteX51" fmla="*/ 433137 w 2589196"/>
              <a:gd name="connsiteY51" fmla="*/ 3965608 h 4525198"/>
              <a:gd name="connsiteX52" fmla="*/ 490888 w 2589196"/>
              <a:gd name="connsiteY52" fmla="*/ 3984859 h 4525198"/>
              <a:gd name="connsiteX53" fmla="*/ 519764 w 2589196"/>
              <a:gd name="connsiteY53" fmla="*/ 3994484 h 4525198"/>
              <a:gd name="connsiteX54" fmla="*/ 567890 w 2589196"/>
              <a:gd name="connsiteY54" fmla="*/ 4023360 h 4525198"/>
              <a:gd name="connsiteX55" fmla="*/ 673768 w 2589196"/>
              <a:gd name="connsiteY55" fmla="*/ 4052236 h 4525198"/>
              <a:gd name="connsiteX56" fmla="*/ 750770 w 2589196"/>
              <a:gd name="connsiteY56" fmla="*/ 4081111 h 4525198"/>
              <a:gd name="connsiteX57" fmla="*/ 856648 w 2589196"/>
              <a:gd name="connsiteY57" fmla="*/ 4109987 h 4525198"/>
              <a:gd name="connsiteX58" fmla="*/ 943276 w 2589196"/>
              <a:gd name="connsiteY58" fmla="*/ 4138863 h 4525198"/>
              <a:gd name="connsiteX59" fmla="*/ 991402 w 2589196"/>
              <a:gd name="connsiteY59" fmla="*/ 4158113 h 4525198"/>
              <a:gd name="connsiteX60" fmla="*/ 1049154 w 2589196"/>
              <a:gd name="connsiteY60" fmla="*/ 4177364 h 4525198"/>
              <a:gd name="connsiteX61" fmla="*/ 1097280 w 2589196"/>
              <a:gd name="connsiteY61" fmla="*/ 4186989 h 4525198"/>
              <a:gd name="connsiteX62" fmla="*/ 1174282 w 2589196"/>
              <a:gd name="connsiteY62" fmla="*/ 4215865 h 4525198"/>
              <a:gd name="connsiteX63" fmla="*/ 1260909 w 2589196"/>
              <a:gd name="connsiteY63" fmla="*/ 4235116 h 4525198"/>
              <a:gd name="connsiteX64" fmla="*/ 1357162 w 2589196"/>
              <a:gd name="connsiteY64" fmla="*/ 4263991 h 4525198"/>
              <a:gd name="connsiteX65" fmla="*/ 1386038 w 2589196"/>
              <a:gd name="connsiteY65" fmla="*/ 4283242 h 4525198"/>
              <a:gd name="connsiteX66" fmla="*/ 1414914 w 2589196"/>
              <a:gd name="connsiteY66" fmla="*/ 4292867 h 4525198"/>
              <a:gd name="connsiteX67" fmla="*/ 1520791 w 2589196"/>
              <a:gd name="connsiteY67" fmla="*/ 4360244 h 4525198"/>
              <a:gd name="connsiteX68" fmla="*/ 1578543 w 2589196"/>
              <a:gd name="connsiteY68" fmla="*/ 4369869 h 4525198"/>
              <a:gd name="connsiteX69" fmla="*/ 1655545 w 2589196"/>
              <a:gd name="connsiteY69" fmla="*/ 4408370 h 4525198"/>
              <a:gd name="connsiteX70" fmla="*/ 1684421 w 2589196"/>
              <a:gd name="connsiteY70" fmla="*/ 4427621 h 4525198"/>
              <a:gd name="connsiteX71" fmla="*/ 1713297 w 2589196"/>
              <a:gd name="connsiteY71" fmla="*/ 4437246 h 4525198"/>
              <a:gd name="connsiteX72" fmla="*/ 1780674 w 2589196"/>
              <a:gd name="connsiteY72" fmla="*/ 4466122 h 4525198"/>
              <a:gd name="connsiteX73" fmla="*/ 1876926 w 2589196"/>
              <a:gd name="connsiteY73" fmla="*/ 4504623 h 4525198"/>
              <a:gd name="connsiteX74" fmla="*/ 1905802 w 2589196"/>
              <a:gd name="connsiteY74" fmla="*/ 4514248 h 4525198"/>
              <a:gd name="connsiteX75" fmla="*/ 1953928 w 2589196"/>
              <a:gd name="connsiteY75" fmla="*/ 4523873 h 4525198"/>
              <a:gd name="connsiteX76" fmla="*/ 2589196 w 2589196"/>
              <a:gd name="connsiteY76" fmla="*/ 4523873 h 4525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589196" h="4525198">
                <a:moveTo>
                  <a:pt x="1155031" y="0"/>
                </a:moveTo>
                <a:cubicBezTo>
                  <a:pt x="1138989" y="9625"/>
                  <a:pt x="1123638" y="20509"/>
                  <a:pt x="1106905" y="28876"/>
                </a:cubicBezTo>
                <a:cubicBezTo>
                  <a:pt x="1097830" y="33413"/>
                  <a:pt x="1086471" y="32873"/>
                  <a:pt x="1078029" y="38501"/>
                </a:cubicBezTo>
                <a:cubicBezTo>
                  <a:pt x="1005929" y="86568"/>
                  <a:pt x="1088938" y="54116"/>
                  <a:pt x="1020278" y="77002"/>
                </a:cubicBezTo>
                <a:cubicBezTo>
                  <a:pt x="1010653" y="86627"/>
                  <a:pt x="1001859" y="97164"/>
                  <a:pt x="991402" y="105878"/>
                </a:cubicBezTo>
                <a:cubicBezTo>
                  <a:pt x="982515" y="113284"/>
                  <a:pt x="971939" y="118404"/>
                  <a:pt x="962526" y="125128"/>
                </a:cubicBezTo>
                <a:cubicBezTo>
                  <a:pt x="949472" y="134452"/>
                  <a:pt x="937167" y="144804"/>
                  <a:pt x="924025" y="154004"/>
                </a:cubicBezTo>
                <a:cubicBezTo>
                  <a:pt x="905071" y="167272"/>
                  <a:pt x="866274" y="192505"/>
                  <a:pt x="866274" y="192505"/>
                </a:cubicBezTo>
                <a:cubicBezTo>
                  <a:pt x="853440" y="211756"/>
                  <a:pt x="835090" y="228308"/>
                  <a:pt x="827773" y="250257"/>
                </a:cubicBezTo>
                <a:cubicBezTo>
                  <a:pt x="824564" y="259882"/>
                  <a:pt x="823074" y="270263"/>
                  <a:pt x="818147" y="279132"/>
                </a:cubicBezTo>
                <a:cubicBezTo>
                  <a:pt x="799841" y="312083"/>
                  <a:pt x="772533" y="338975"/>
                  <a:pt x="760396" y="375385"/>
                </a:cubicBezTo>
                <a:cubicBezTo>
                  <a:pt x="752029" y="400485"/>
                  <a:pt x="749511" y="427287"/>
                  <a:pt x="741145" y="452387"/>
                </a:cubicBezTo>
                <a:lnTo>
                  <a:pt x="731520" y="481263"/>
                </a:lnTo>
                <a:cubicBezTo>
                  <a:pt x="728312" y="519764"/>
                  <a:pt x="726162" y="558368"/>
                  <a:pt x="721895" y="596766"/>
                </a:cubicBezTo>
                <a:cubicBezTo>
                  <a:pt x="719740" y="616163"/>
                  <a:pt x="712269" y="635002"/>
                  <a:pt x="712269" y="654518"/>
                </a:cubicBezTo>
                <a:cubicBezTo>
                  <a:pt x="712269" y="1055584"/>
                  <a:pt x="716125" y="1456652"/>
                  <a:pt x="721895" y="1857676"/>
                </a:cubicBezTo>
                <a:cubicBezTo>
                  <a:pt x="723014" y="1935436"/>
                  <a:pt x="731879" y="1995303"/>
                  <a:pt x="741145" y="2069431"/>
                </a:cubicBezTo>
                <a:cubicBezTo>
                  <a:pt x="737937" y="2085473"/>
                  <a:pt x="734446" y="2101462"/>
                  <a:pt x="731520" y="2117558"/>
                </a:cubicBezTo>
                <a:cubicBezTo>
                  <a:pt x="728029" y="2136759"/>
                  <a:pt x="726628" y="2156376"/>
                  <a:pt x="721895" y="2175309"/>
                </a:cubicBezTo>
                <a:cubicBezTo>
                  <a:pt x="716973" y="2194995"/>
                  <a:pt x="713900" y="2216177"/>
                  <a:pt x="702644" y="2233061"/>
                </a:cubicBezTo>
                <a:lnTo>
                  <a:pt x="664143" y="2290812"/>
                </a:lnTo>
                <a:cubicBezTo>
                  <a:pt x="660935" y="2300437"/>
                  <a:pt x="659552" y="2310879"/>
                  <a:pt x="654518" y="2319688"/>
                </a:cubicBezTo>
                <a:cubicBezTo>
                  <a:pt x="636946" y="2350439"/>
                  <a:pt x="598217" y="2382712"/>
                  <a:pt x="587141" y="2415941"/>
                </a:cubicBezTo>
                <a:cubicBezTo>
                  <a:pt x="564570" y="2483656"/>
                  <a:pt x="593945" y="2400066"/>
                  <a:pt x="558265" y="2483318"/>
                </a:cubicBezTo>
                <a:cubicBezTo>
                  <a:pt x="554268" y="2492643"/>
                  <a:pt x="553567" y="2503324"/>
                  <a:pt x="548640" y="2512193"/>
                </a:cubicBezTo>
                <a:cubicBezTo>
                  <a:pt x="537404" y="2532418"/>
                  <a:pt x="522973" y="2550694"/>
                  <a:pt x="510139" y="2569945"/>
                </a:cubicBezTo>
                <a:cubicBezTo>
                  <a:pt x="503722" y="2579570"/>
                  <a:pt x="499068" y="2590641"/>
                  <a:pt x="490888" y="2598821"/>
                </a:cubicBezTo>
                <a:cubicBezTo>
                  <a:pt x="453833" y="2635877"/>
                  <a:pt x="469564" y="2616371"/>
                  <a:pt x="442762" y="2656572"/>
                </a:cubicBezTo>
                <a:cubicBezTo>
                  <a:pt x="421087" y="2721598"/>
                  <a:pt x="451147" y="2651116"/>
                  <a:pt x="404261" y="2704699"/>
                </a:cubicBezTo>
                <a:cubicBezTo>
                  <a:pt x="389026" y="2722111"/>
                  <a:pt x="378594" y="2743200"/>
                  <a:pt x="365760" y="2762450"/>
                </a:cubicBezTo>
                <a:cubicBezTo>
                  <a:pt x="359343" y="2772075"/>
                  <a:pt x="354689" y="2783146"/>
                  <a:pt x="346509" y="2791326"/>
                </a:cubicBezTo>
                <a:cubicBezTo>
                  <a:pt x="336884" y="2800951"/>
                  <a:pt x="326348" y="2809745"/>
                  <a:pt x="317634" y="2820202"/>
                </a:cubicBezTo>
                <a:cubicBezTo>
                  <a:pt x="284144" y="2860390"/>
                  <a:pt x="316909" y="2842903"/>
                  <a:pt x="269507" y="2858703"/>
                </a:cubicBezTo>
                <a:cubicBezTo>
                  <a:pt x="266299" y="2868328"/>
                  <a:pt x="266111" y="2879570"/>
                  <a:pt x="259882" y="2887579"/>
                </a:cubicBezTo>
                <a:cubicBezTo>
                  <a:pt x="243168" y="2909069"/>
                  <a:pt x="202130" y="2945330"/>
                  <a:pt x="202130" y="2945330"/>
                </a:cubicBezTo>
                <a:cubicBezTo>
                  <a:pt x="158456" y="3032679"/>
                  <a:pt x="187506" y="3006413"/>
                  <a:pt x="134754" y="3041583"/>
                </a:cubicBezTo>
                <a:cubicBezTo>
                  <a:pt x="121920" y="3060834"/>
                  <a:pt x="103570" y="3077386"/>
                  <a:pt x="96253" y="3099335"/>
                </a:cubicBezTo>
                <a:lnTo>
                  <a:pt x="77002" y="3157086"/>
                </a:lnTo>
                <a:cubicBezTo>
                  <a:pt x="71538" y="3173477"/>
                  <a:pt x="63656" y="3188974"/>
                  <a:pt x="57751" y="3205212"/>
                </a:cubicBezTo>
                <a:cubicBezTo>
                  <a:pt x="30260" y="3280813"/>
                  <a:pt x="52370" y="3242161"/>
                  <a:pt x="19250" y="3291840"/>
                </a:cubicBezTo>
                <a:cubicBezTo>
                  <a:pt x="16042" y="3320716"/>
                  <a:pt x="14043" y="3349751"/>
                  <a:pt x="9625" y="3378467"/>
                </a:cubicBezTo>
                <a:cubicBezTo>
                  <a:pt x="7614" y="3391542"/>
                  <a:pt x="0" y="3403739"/>
                  <a:pt x="0" y="3416968"/>
                </a:cubicBezTo>
                <a:cubicBezTo>
                  <a:pt x="0" y="3471606"/>
                  <a:pt x="4188" y="3526232"/>
                  <a:pt x="9625" y="3580598"/>
                </a:cubicBezTo>
                <a:cubicBezTo>
                  <a:pt x="10635" y="3590693"/>
                  <a:pt x="14138" y="3600709"/>
                  <a:pt x="19250" y="3609473"/>
                </a:cubicBezTo>
                <a:cubicBezTo>
                  <a:pt x="36737" y="3639450"/>
                  <a:pt x="58609" y="3666671"/>
                  <a:pt x="77002" y="3696101"/>
                </a:cubicBezTo>
                <a:cubicBezTo>
                  <a:pt x="92414" y="3720760"/>
                  <a:pt x="121682" y="3780431"/>
                  <a:pt x="154004" y="3801979"/>
                </a:cubicBezTo>
                <a:cubicBezTo>
                  <a:pt x="162446" y="3807607"/>
                  <a:pt x="173255" y="3808396"/>
                  <a:pt x="182880" y="3811604"/>
                </a:cubicBezTo>
                <a:cubicBezTo>
                  <a:pt x="192505" y="3821229"/>
                  <a:pt x="203042" y="3830023"/>
                  <a:pt x="211756" y="3840480"/>
                </a:cubicBezTo>
                <a:cubicBezTo>
                  <a:pt x="219162" y="3849367"/>
                  <a:pt x="222119" y="3861950"/>
                  <a:pt x="231006" y="3869356"/>
                </a:cubicBezTo>
                <a:cubicBezTo>
                  <a:pt x="242029" y="3878542"/>
                  <a:pt x="257402" y="3880903"/>
                  <a:pt x="269507" y="3888606"/>
                </a:cubicBezTo>
                <a:cubicBezTo>
                  <a:pt x="292792" y="3903424"/>
                  <a:pt x="312583" y="3923647"/>
                  <a:pt x="336884" y="3936732"/>
                </a:cubicBezTo>
                <a:cubicBezTo>
                  <a:pt x="365431" y="3952104"/>
                  <a:pt x="402170" y="3956318"/>
                  <a:pt x="433137" y="3965608"/>
                </a:cubicBezTo>
                <a:cubicBezTo>
                  <a:pt x="452573" y="3971439"/>
                  <a:pt x="471638" y="3978442"/>
                  <a:pt x="490888" y="3984859"/>
                </a:cubicBezTo>
                <a:cubicBezTo>
                  <a:pt x="500513" y="3988067"/>
                  <a:pt x="511064" y="3989264"/>
                  <a:pt x="519764" y="3994484"/>
                </a:cubicBezTo>
                <a:cubicBezTo>
                  <a:pt x="535806" y="4004109"/>
                  <a:pt x="550859" y="4015619"/>
                  <a:pt x="567890" y="4023360"/>
                </a:cubicBezTo>
                <a:cubicBezTo>
                  <a:pt x="618358" y="4046300"/>
                  <a:pt x="624129" y="4039826"/>
                  <a:pt x="673768" y="4052236"/>
                </a:cubicBezTo>
                <a:cubicBezTo>
                  <a:pt x="696656" y="4057958"/>
                  <a:pt x="731333" y="4074043"/>
                  <a:pt x="750770" y="4081111"/>
                </a:cubicBezTo>
                <a:cubicBezTo>
                  <a:pt x="810476" y="4102822"/>
                  <a:pt x="799561" y="4098570"/>
                  <a:pt x="856648" y="4109987"/>
                </a:cubicBezTo>
                <a:cubicBezTo>
                  <a:pt x="937053" y="4150191"/>
                  <a:pt x="849984" y="4110876"/>
                  <a:pt x="943276" y="4138863"/>
                </a:cubicBezTo>
                <a:cubicBezTo>
                  <a:pt x="959825" y="4143828"/>
                  <a:pt x="975165" y="4152208"/>
                  <a:pt x="991402" y="4158113"/>
                </a:cubicBezTo>
                <a:cubicBezTo>
                  <a:pt x="1010472" y="4165048"/>
                  <a:pt x="1029577" y="4172025"/>
                  <a:pt x="1049154" y="4177364"/>
                </a:cubicBezTo>
                <a:cubicBezTo>
                  <a:pt x="1064937" y="4181669"/>
                  <a:pt x="1081409" y="4183021"/>
                  <a:pt x="1097280" y="4186989"/>
                </a:cubicBezTo>
                <a:cubicBezTo>
                  <a:pt x="1134670" y="4196337"/>
                  <a:pt x="1130149" y="4202625"/>
                  <a:pt x="1174282" y="4215865"/>
                </a:cubicBezTo>
                <a:cubicBezTo>
                  <a:pt x="1204792" y="4225018"/>
                  <a:pt x="1231271" y="4224002"/>
                  <a:pt x="1260909" y="4235116"/>
                </a:cubicBezTo>
                <a:cubicBezTo>
                  <a:pt x="1350434" y="4268688"/>
                  <a:pt x="1239598" y="4244398"/>
                  <a:pt x="1357162" y="4263991"/>
                </a:cubicBezTo>
                <a:cubicBezTo>
                  <a:pt x="1366787" y="4270408"/>
                  <a:pt x="1375691" y="4278069"/>
                  <a:pt x="1386038" y="4283242"/>
                </a:cubicBezTo>
                <a:cubicBezTo>
                  <a:pt x="1395113" y="4287779"/>
                  <a:pt x="1406105" y="4287833"/>
                  <a:pt x="1414914" y="4292867"/>
                </a:cubicBezTo>
                <a:cubicBezTo>
                  <a:pt x="1480269" y="4330212"/>
                  <a:pt x="1429554" y="4325153"/>
                  <a:pt x="1520791" y="4360244"/>
                </a:cubicBezTo>
                <a:cubicBezTo>
                  <a:pt x="1539006" y="4367250"/>
                  <a:pt x="1559292" y="4366661"/>
                  <a:pt x="1578543" y="4369869"/>
                </a:cubicBezTo>
                <a:cubicBezTo>
                  <a:pt x="1604210" y="4382703"/>
                  <a:pt x="1631668" y="4392452"/>
                  <a:pt x="1655545" y="4408370"/>
                </a:cubicBezTo>
                <a:cubicBezTo>
                  <a:pt x="1665170" y="4414787"/>
                  <a:pt x="1674074" y="4422448"/>
                  <a:pt x="1684421" y="4427621"/>
                </a:cubicBezTo>
                <a:cubicBezTo>
                  <a:pt x="1693496" y="4432158"/>
                  <a:pt x="1703971" y="4433249"/>
                  <a:pt x="1713297" y="4437246"/>
                </a:cubicBezTo>
                <a:cubicBezTo>
                  <a:pt x="1908300" y="4520819"/>
                  <a:pt x="1633939" y="4409686"/>
                  <a:pt x="1780674" y="4466122"/>
                </a:cubicBezTo>
                <a:cubicBezTo>
                  <a:pt x="1812926" y="4478527"/>
                  <a:pt x="1844144" y="4493696"/>
                  <a:pt x="1876926" y="4504623"/>
                </a:cubicBezTo>
                <a:cubicBezTo>
                  <a:pt x="1886551" y="4507831"/>
                  <a:pt x="1895959" y="4511787"/>
                  <a:pt x="1905802" y="4514248"/>
                </a:cubicBezTo>
                <a:cubicBezTo>
                  <a:pt x="1921673" y="4518216"/>
                  <a:pt x="1937570" y="4523643"/>
                  <a:pt x="1953928" y="4523873"/>
                </a:cubicBezTo>
                <a:cubicBezTo>
                  <a:pt x="2165663" y="4526855"/>
                  <a:pt x="2377440" y="4523873"/>
                  <a:pt x="2589196" y="4523873"/>
                </a:cubicBez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323528" y="1138585"/>
            <a:ext cx="7578725" cy="64833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rPr>
              <a:t>混合信号边界扫描（IEEE标准1149.4）</a:t>
            </a:r>
          </a:p>
        </p:txBody>
      </p:sp>
      <p:sp>
        <p:nvSpPr>
          <p:cNvPr id="5" name="矩形 4"/>
          <p:cNvSpPr/>
          <p:nvPr/>
        </p:nvSpPr>
        <p:spPr>
          <a:xfrm>
            <a:off x="395437" y="1883804"/>
            <a:ext cx="8280920" cy="830997"/>
          </a:xfrm>
          <a:prstGeom prst="rect">
            <a:avLst/>
          </a:prstGeom>
        </p:spPr>
        <p:txBody>
          <a:bodyPr wrap="square">
            <a:spAutoFit/>
          </a:bodyPr>
          <a:lstStyle/>
          <a:p>
            <a:r>
              <a:rPr lang="en-US" altLang="zh-CN" sz="2400" dirty="0"/>
              <a:t>IEEE Std. 1149.4 analog boundary module. (Reproduced with permission from IEEE.)</a:t>
            </a:r>
            <a:endParaRPr lang="zh-CN" altLang="en-US" sz="24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990" y="2925251"/>
            <a:ext cx="7818367" cy="3479223"/>
          </a:xfrm>
          <a:prstGeom prst="rect">
            <a:avLst/>
          </a:prstGeom>
        </p:spPr>
      </p:pic>
      <p:sp>
        <p:nvSpPr>
          <p:cNvPr id="6" name="标题 1"/>
          <p:cNvSpPr txBox="1"/>
          <p:nvPr/>
        </p:nvSpPr>
        <p:spPr bwMode="auto">
          <a:xfrm>
            <a:off x="2915816" y="254"/>
            <a:ext cx="6228184" cy="1138331"/>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7.6混合信号边界扫描和BIST</a:t>
            </a:r>
          </a:p>
        </p:txBody>
      </p:sp>
    </p:spTree>
  </p:cSld>
  <p:clrMapOvr>
    <a:masterClrMapping/>
  </p:clrMapOvr>
  <p:transition spd="slow">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1115616" y="755241"/>
            <a:ext cx="5665591"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rPr>
              <a:t>模拟和混合信号BIST</a:t>
            </a:r>
          </a:p>
        </p:txBody>
      </p:sp>
      <p:sp>
        <p:nvSpPr>
          <p:cNvPr id="2" name="矩形 1"/>
          <p:cNvSpPr/>
          <p:nvPr/>
        </p:nvSpPr>
        <p:spPr>
          <a:xfrm>
            <a:off x="611560" y="1424169"/>
            <a:ext cx="8352928" cy="5006563"/>
          </a:xfrm>
          <a:prstGeom prst="rect">
            <a:avLst/>
          </a:prstGeom>
        </p:spPr>
        <p:txBody>
          <a:bodyPr wrap="square">
            <a:spAutoFit/>
          </a:bodyPr>
          <a:lstStyle/>
          <a:p>
            <a:pPr>
              <a:lnSpc>
                <a:spcPct val="150000"/>
              </a:lnSpc>
            </a:pPr>
            <a:r>
              <a:rPr lang="en-US" altLang="zh-CN" sz="2400" b="1" dirty="0" err="1"/>
              <a:t>IC行业已开始将BIST概念</a:t>
            </a:r>
            <a:r>
              <a:rPr lang="zh-CN" altLang="en-US" sz="2400" b="1" dirty="0"/>
              <a:t>应用于</a:t>
            </a:r>
            <a:r>
              <a:rPr lang="en-US" altLang="zh-CN" sz="2400" b="1" dirty="0" err="1"/>
              <a:t>混合</a:t>
            </a:r>
            <a:r>
              <a:rPr lang="zh-CN" altLang="en-US" sz="2400" b="1" dirty="0"/>
              <a:t>集成电路的</a:t>
            </a:r>
            <a:r>
              <a:rPr lang="en-US" altLang="zh-CN" sz="2400" b="1" dirty="0" err="1"/>
              <a:t>传统参数</a:t>
            </a:r>
            <a:r>
              <a:rPr lang="zh-CN" altLang="en-US" sz="2400" b="1" dirty="0"/>
              <a:t>规范</a:t>
            </a:r>
            <a:r>
              <a:rPr lang="en-US" altLang="zh-CN" sz="2400" b="1" dirty="0"/>
              <a:t>。 </a:t>
            </a:r>
            <a:r>
              <a:rPr lang="en-US" altLang="zh-CN" sz="2400" b="1" dirty="0" err="1"/>
              <a:t>混合</a:t>
            </a:r>
            <a:r>
              <a:rPr lang="zh-CN" altLang="en-US" sz="2400" b="1" dirty="0"/>
              <a:t>集成电路</a:t>
            </a:r>
            <a:r>
              <a:rPr lang="en-US" altLang="zh-CN" sz="2400" b="1" dirty="0" err="1"/>
              <a:t>的BIST设计人员面临着一些</a:t>
            </a:r>
            <a:r>
              <a:rPr lang="en-US" altLang="zh-CN" sz="2400" b="1" dirty="0"/>
              <a:t> </a:t>
            </a:r>
            <a:r>
              <a:rPr lang="en-US" altLang="zh-CN" sz="2400" b="1" dirty="0" err="1"/>
              <a:t>数字BIST设计人员没有</a:t>
            </a:r>
            <a:r>
              <a:rPr lang="zh-CN" altLang="en-US" sz="2400" b="1" dirty="0"/>
              <a:t>遇到的</a:t>
            </a:r>
            <a:r>
              <a:rPr lang="en-US" altLang="zh-CN" sz="2400" b="1" dirty="0" err="1"/>
              <a:t>挑战性问题</a:t>
            </a:r>
            <a:r>
              <a:rPr lang="en-US" altLang="zh-CN" sz="2400" b="1" dirty="0"/>
              <a:t>。</a:t>
            </a:r>
          </a:p>
          <a:p>
            <a:pPr marL="342900" indent="-342900">
              <a:lnSpc>
                <a:spcPct val="150000"/>
              </a:lnSpc>
              <a:buClr>
                <a:srgbClr val="FF0000"/>
              </a:buClr>
              <a:buFont typeface="Wingdings" panose="05000000000000000000" pitchFamily="2" charset="2"/>
              <a:buChar char="Ø"/>
            </a:pPr>
            <a:r>
              <a:rPr sz="2400" b="1" dirty="0"/>
              <a:t>模拟BIST的更</a:t>
            </a:r>
            <a:r>
              <a:rPr lang="zh-CN" sz="2400" b="1" dirty="0"/>
              <a:t>常见</a:t>
            </a:r>
            <a:r>
              <a:rPr sz="2400" b="1" dirty="0"/>
              <a:t>的实现有时缺乏标准，例如由NIST（美国国家标准与技术研究所）维护的标准</a:t>
            </a:r>
            <a:r>
              <a:rPr lang="zh-CN" sz="2400" b="1" dirty="0"/>
              <a:t>。</a:t>
            </a:r>
            <a:endParaRPr lang="en-US" altLang="zh-CN" sz="2400" b="1" dirty="0"/>
          </a:p>
          <a:p>
            <a:pPr marL="342900" indent="-342900">
              <a:lnSpc>
                <a:spcPct val="150000"/>
              </a:lnSpc>
              <a:buClr>
                <a:srgbClr val="FF0000"/>
              </a:buClr>
              <a:buFont typeface="Wingdings" panose="05000000000000000000" pitchFamily="2" charset="2"/>
              <a:buChar char="Ø"/>
            </a:pPr>
            <a:r>
              <a:rPr lang="en-US" altLang="zh-CN" sz="2400" b="1" dirty="0"/>
              <a:t>基于DAC和ADC的BIST的另一个问题是，片上仪器通常</a:t>
            </a:r>
            <a:r>
              <a:rPr lang="zh-CN" altLang="en-US" sz="2400" b="1" dirty="0"/>
              <a:t>比不上</a:t>
            </a:r>
            <a:r>
              <a:rPr lang="en-US" altLang="zh-CN" sz="2400" b="1" dirty="0" err="1"/>
              <a:t>ATE设备上</a:t>
            </a:r>
            <a:r>
              <a:rPr lang="zh-CN" altLang="en-US" sz="2400" b="1" dirty="0"/>
              <a:t>提供的</a:t>
            </a:r>
            <a:r>
              <a:rPr lang="en-US" altLang="zh-CN" sz="2400" b="1" dirty="0" err="1"/>
              <a:t>可编程</a:t>
            </a:r>
            <a:r>
              <a:rPr lang="zh-CN" altLang="en-US" sz="2400" b="1" dirty="0"/>
              <a:t>仪器</a:t>
            </a:r>
            <a:r>
              <a:rPr lang="en-US" altLang="zh-CN" sz="2400" b="1" dirty="0"/>
              <a:t>。</a:t>
            </a:r>
          </a:p>
          <a:p>
            <a:pPr marL="342900" indent="-342900">
              <a:lnSpc>
                <a:spcPct val="150000"/>
              </a:lnSpc>
              <a:buClr>
                <a:srgbClr val="FF0000"/>
              </a:buClr>
              <a:buFont typeface="Wingdings" panose="05000000000000000000" pitchFamily="2" charset="2"/>
              <a:buChar char="Ø"/>
            </a:pPr>
            <a:r>
              <a:rPr lang="en-US" altLang="zh-CN" sz="2400" b="1" dirty="0"/>
              <a:t>除非大多数电路已经存在于设计中，否则使用BIST实施整套生产模拟测试的电路开销通常是</a:t>
            </a:r>
            <a:r>
              <a:rPr lang="zh-CN" altLang="en-US" sz="2400" b="1" dirty="0"/>
              <a:t>非常昂贵</a:t>
            </a:r>
            <a:r>
              <a:rPr lang="en-US" altLang="zh-CN" sz="2400" b="1" dirty="0"/>
              <a:t>的。</a:t>
            </a:r>
          </a:p>
        </p:txBody>
      </p:sp>
      <p:sp>
        <p:nvSpPr>
          <p:cNvPr id="5" name="标题 1"/>
          <p:cNvSpPr txBox="1"/>
          <p:nvPr/>
        </p:nvSpPr>
        <p:spPr bwMode="auto">
          <a:xfrm>
            <a:off x="2969791" y="-104521"/>
            <a:ext cx="6228184" cy="1138331"/>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7.6混合信号边界扫描和BIST</a:t>
            </a:r>
          </a:p>
        </p:txBody>
      </p:sp>
    </p:spTree>
  </p:cSld>
  <p:clrMapOvr>
    <a:masterClrMapping/>
  </p:clrMapOvr>
  <p:transition spd="slow">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323528" y="1647126"/>
            <a:ext cx="6228423"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sym typeface="+mn-ea"/>
              </a:rPr>
              <a:t>模拟和混合信号BIST</a:t>
            </a:r>
            <a:endParaRPr lang="zh-CN" altLang="en-US" sz="2800" kern="0" dirty="0">
              <a:solidFill>
                <a:srgbClr val="7030A0"/>
              </a:solidFill>
              <a:latin typeface="Comic Sans MS" panose="030F0702030302020204" pitchFamily="66" charset="0"/>
              <a:ea typeface="隶书" panose="02010509060101010101" pitchFamily="49" charset="-122"/>
            </a:endParaRPr>
          </a:p>
        </p:txBody>
      </p:sp>
      <p:sp>
        <p:nvSpPr>
          <p:cNvPr id="2" name="矩形 1"/>
          <p:cNvSpPr/>
          <p:nvPr/>
        </p:nvSpPr>
        <p:spPr>
          <a:xfrm>
            <a:off x="538907" y="2314419"/>
            <a:ext cx="8352928" cy="398780"/>
          </a:xfrm>
          <a:prstGeom prst="rect">
            <a:avLst/>
          </a:prstGeom>
        </p:spPr>
        <p:txBody>
          <a:bodyPr wrap="square">
            <a:spAutoFit/>
          </a:bodyPr>
          <a:lstStyle/>
          <a:p>
            <a:r>
              <a:rPr lang="en-US" altLang="zh-CN" sz="2000" b="1" dirty="0"/>
              <a:t>ADC / DAC回送BIST</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2714529"/>
            <a:ext cx="6479430" cy="3456384"/>
          </a:xfrm>
          <a:prstGeom prst="rect">
            <a:avLst/>
          </a:prstGeom>
        </p:spPr>
      </p:pic>
      <p:sp>
        <p:nvSpPr>
          <p:cNvPr id="6" name="标题 1"/>
          <p:cNvSpPr txBox="1"/>
          <p:nvPr/>
        </p:nvSpPr>
        <p:spPr bwMode="auto">
          <a:xfrm>
            <a:off x="2915816" y="-131826"/>
            <a:ext cx="6228184" cy="1138331"/>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7.6混合信号边界扫描和BIST</a:t>
            </a:r>
          </a:p>
        </p:txBody>
      </p:sp>
    </p:spTree>
  </p:cSld>
  <p:clrMapOvr>
    <a:masterClrMapping/>
  </p:clrMapOvr>
  <p:transition spd="slow">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2051849" y="129338"/>
            <a:ext cx="7092280" cy="854075"/>
          </a:xfrm>
        </p:spPr>
        <p:txBody>
          <a:bodyPr anchor="ctr"/>
          <a:lstStyle/>
          <a:p>
            <a:pPr algn="ctr"/>
            <a:r>
              <a:rPr lang="en-US" altLang="zh-CN" sz="3200" dirty="0">
                <a:solidFill>
                  <a:srgbClr val="990000"/>
                </a:solidFill>
                <a:latin typeface="Comic Sans MS" panose="030F0702030302020204" pitchFamily="66" charset="0"/>
                <a:ea typeface="隶书" panose="02010509060101010101" pitchFamily="49" charset="-122"/>
              </a:rPr>
              <a:t>7.7</a:t>
            </a:r>
            <a:r>
              <a:rPr lang="zh-CN" altLang="en-US" sz="3200" dirty="0">
                <a:solidFill>
                  <a:srgbClr val="990000"/>
                </a:solidFill>
                <a:latin typeface="Comic Sans MS" panose="030F0702030302020204" pitchFamily="66" charset="0"/>
                <a:ea typeface="隶书" panose="02010509060101010101" pitchFamily="49" charset="-122"/>
              </a:rPr>
              <a:t>专设的混合信号可测性设计</a:t>
            </a:r>
          </a:p>
        </p:txBody>
      </p:sp>
      <p:sp>
        <p:nvSpPr>
          <p:cNvPr id="10" name="标题 1"/>
          <p:cNvSpPr txBox="1"/>
          <p:nvPr/>
        </p:nvSpPr>
        <p:spPr bwMode="auto">
          <a:xfrm>
            <a:off x="395536" y="1614954"/>
            <a:ext cx="6228423"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rPr>
              <a:t>共同概念</a:t>
            </a:r>
          </a:p>
        </p:txBody>
      </p:sp>
      <p:sp>
        <p:nvSpPr>
          <p:cNvPr id="3" name="矩形 2"/>
          <p:cNvSpPr/>
          <p:nvPr/>
        </p:nvSpPr>
        <p:spPr>
          <a:xfrm>
            <a:off x="539552" y="2476815"/>
            <a:ext cx="8172400" cy="2790572"/>
          </a:xfrm>
          <a:prstGeom prst="rect">
            <a:avLst/>
          </a:prstGeom>
        </p:spPr>
        <p:txBody>
          <a:bodyPr wrap="square">
            <a:spAutoFit/>
          </a:bodyPr>
          <a:lstStyle/>
          <a:p>
            <a:pPr>
              <a:lnSpc>
                <a:spcPct val="150000"/>
              </a:lnSpc>
            </a:pPr>
            <a:r>
              <a:rPr lang="en-US" altLang="zh-CN" sz="2400" b="1" dirty="0" err="1"/>
              <a:t>除了IEEE</a:t>
            </a:r>
            <a:r>
              <a:rPr lang="en-US" altLang="zh-CN" sz="2400" b="1" dirty="0"/>
              <a:t> 1149.4模拟边界扫描标准之外，几乎没有标准化的方法来处理混合信号DFT。 </a:t>
            </a:r>
            <a:r>
              <a:rPr lang="en-US" altLang="zh-CN" sz="2400" b="1" dirty="0" err="1"/>
              <a:t>大多数更有用的混合信号DFT概念都是根据特定应用的需要以临时方式开发的</a:t>
            </a:r>
            <a:r>
              <a:rPr lang="en-US" altLang="zh-CN" sz="2400" b="1" dirty="0"/>
              <a:t>。 </a:t>
            </a:r>
            <a:r>
              <a:rPr lang="en-US" altLang="zh-CN" sz="2400" b="1" dirty="0" err="1"/>
              <a:t>这些对于被测电路的确切类型非常特定</a:t>
            </a:r>
            <a:r>
              <a:rPr lang="en-US" altLang="zh-CN" sz="2400" b="1" dirty="0"/>
              <a:t>, </a:t>
            </a:r>
            <a:r>
              <a:rPr lang="en-US" altLang="zh-CN" sz="2400" b="1" dirty="0" err="1"/>
              <a:t>以下各节介绍了一些较常见的概念</a:t>
            </a:r>
            <a:r>
              <a:rPr lang="en-US" altLang="zh-CN" sz="2400" b="1" dirty="0"/>
              <a:t>。</a:t>
            </a:r>
          </a:p>
        </p:txBody>
      </p:sp>
    </p:spTree>
  </p:cSld>
  <p:clrMapOvr>
    <a:masterClrMapping/>
  </p:clrMapOvr>
  <p:transition spd="slow">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p:nvPr/>
        </p:nvSpPr>
        <p:spPr bwMode="auto">
          <a:xfrm>
            <a:off x="827584" y="863590"/>
            <a:ext cx="6408712" cy="987914"/>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zh-CN" altLang="en-US" sz="2800" kern="0" dirty="0">
                <a:solidFill>
                  <a:srgbClr val="7030A0"/>
                </a:solidFill>
                <a:latin typeface="黑体" panose="02010609060101010101" pitchFamily="49" charset="-122"/>
                <a:ea typeface="黑体" panose="02010609060101010101" pitchFamily="49" charset="-122"/>
              </a:rPr>
              <a:t>数字</a:t>
            </a:r>
            <a:r>
              <a:rPr lang="en-US" altLang="zh-CN" sz="2800" kern="0" dirty="0">
                <a:solidFill>
                  <a:srgbClr val="7030A0"/>
                </a:solidFill>
                <a:latin typeface="黑体" panose="02010609060101010101" pitchFamily="49" charset="-122"/>
                <a:ea typeface="黑体" panose="02010609060101010101" pitchFamily="49" charset="-122"/>
              </a:rPr>
              <a:t>DFT</a:t>
            </a:r>
            <a:r>
              <a:rPr lang="zh-CN" altLang="en-US" sz="2800" kern="0" dirty="0">
                <a:solidFill>
                  <a:srgbClr val="7030A0"/>
                </a:solidFill>
                <a:latin typeface="黑体" panose="02010609060101010101" pitchFamily="49" charset="-122"/>
                <a:ea typeface="黑体" panose="02010609060101010101" pitchFamily="49" charset="-122"/>
              </a:rPr>
              <a:t>和模拟</a:t>
            </a:r>
            <a:r>
              <a:rPr lang="en-US" altLang="zh-CN" sz="2800" kern="0" dirty="0">
                <a:solidFill>
                  <a:srgbClr val="7030A0"/>
                </a:solidFill>
                <a:latin typeface="黑体" panose="02010609060101010101" pitchFamily="49" charset="-122"/>
                <a:ea typeface="黑体" panose="02010609060101010101" pitchFamily="49" charset="-122"/>
              </a:rPr>
              <a:t>DFT</a:t>
            </a:r>
            <a:r>
              <a:rPr lang="zh-CN" altLang="en-US" sz="2800" kern="0" dirty="0">
                <a:solidFill>
                  <a:srgbClr val="7030A0"/>
                </a:solidFill>
                <a:latin typeface="黑体" panose="02010609060101010101" pitchFamily="49" charset="-122"/>
                <a:ea typeface="黑体" panose="02010609060101010101" pitchFamily="49" charset="-122"/>
              </a:rPr>
              <a:t>间的差异</a:t>
            </a:r>
          </a:p>
        </p:txBody>
      </p:sp>
      <p:sp>
        <p:nvSpPr>
          <p:cNvPr id="2" name="矩形 1"/>
          <p:cNvSpPr/>
          <p:nvPr/>
        </p:nvSpPr>
        <p:spPr>
          <a:xfrm>
            <a:off x="262228" y="1873394"/>
            <a:ext cx="8640960" cy="2790572"/>
          </a:xfrm>
          <a:prstGeom prst="rect">
            <a:avLst/>
          </a:prstGeom>
        </p:spPr>
        <p:txBody>
          <a:bodyPr wrap="square">
            <a:spAutoFit/>
          </a:bodyPr>
          <a:lstStyle/>
          <a:p>
            <a:pPr>
              <a:lnSpc>
                <a:spcPct val="150000"/>
              </a:lnSpc>
            </a:pPr>
            <a:r>
              <a:rPr lang="en-US" altLang="zh-CN" sz="2400" b="1" dirty="0" err="1">
                <a:latin typeface="黑体" panose="02010609060101010101" pitchFamily="49" charset="-122"/>
                <a:ea typeface="黑体" panose="02010609060101010101" pitchFamily="49" charset="-122"/>
              </a:rPr>
              <a:t>用于纯数字设计的DFT已被广泛</a:t>
            </a:r>
            <a:r>
              <a:rPr lang="zh-CN" altLang="en-US" sz="2400" b="1" dirty="0">
                <a:latin typeface="黑体" panose="02010609060101010101" pitchFamily="49" charset="-122"/>
                <a:ea typeface="黑体" panose="02010609060101010101" pitchFamily="49" charset="-122"/>
              </a:rPr>
              <a:t>的</a:t>
            </a:r>
            <a:r>
              <a:rPr lang="en-US" altLang="zh-CN" sz="2400" b="1" dirty="0" err="1">
                <a:latin typeface="黑体" panose="02010609060101010101" pitchFamily="49" charset="-122"/>
                <a:ea typeface="黑体" panose="02010609060101010101" pitchFamily="49" charset="-122"/>
              </a:rPr>
              <a:t>使用多年</a:t>
            </a:r>
            <a:r>
              <a:rPr lang="en-US" altLang="zh-CN" sz="2400" b="1" dirty="0">
                <a:latin typeface="黑体" panose="02010609060101010101" pitchFamily="49" charset="-122"/>
                <a:ea typeface="黑体" panose="02010609060101010101" pitchFamily="49" charset="-122"/>
              </a:rPr>
              <a:t>。 </a:t>
            </a:r>
            <a:r>
              <a:rPr lang="en-US" altLang="zh-CN" sz="2400" b="1" dirty="0" err="1">
                <a:latin typeface="黑体" panose="02010609060101010101" pitchFamily="49" charset="-122"/>
                <a:ea typeface="黑体" panose="02010609060101010101" pitchFamily="49" charset="-122"/>
              </a:rPr>
              <a:t>使用各种软件工具和行业标准，数字设计工程师可以遵循明确的方法进行可测试的设计</a:t>
            </a:r>
            <a:r>
              <a:rPr lang="en-US" altLang="zh-CN" sz="2400" b="1" dirty="0">
                <a:latin typeface="黑体" panose="02010609060101010101" pitchFamily="49" charset="-122"/>
                <a:ea typeface="黑体" panose="02010609060101010101" pitchFamily="49" charset="-122"/>
              </a:rPr>
              <a:t>。</a:t>
            </a:r>
          </a:p>
          <a:p>
            <a:pPr>
              <a:lnSpc>
                <a:spcPct val="150000"/>
              </a:lnSpc>
            </a:pPr>
            <a:r>
              <a:rPr lang="en-US" altLang="zh-CN" sz="2400" b="1" dirty="0" err="1">
                <a:latin typeface="黑体" panose="02010609060101010101" pitchFamily="49" charset="-122"/>
                <a:ea typeface="黑体" panose="02010609060101010101" pitchFamily="49" charset="-122"/>
              </a:rPr>
              <a:t>软件工具可以自动将必要的DFT电路插入数字设计</a:t>
            </a:r>
            <a:r>
              <a:rPr lang="en-US" altLang="zh-CN" sz="2400" b="1" dirty="0">
                <a:latin typeface="黑体" panose="02010609060101010101" pitchFamily="49" charset="-122"/>
                <a:ea typeface="黑体" panose="02010609060101010101" pitchFamily="49" charset="-122"/>
              </a:rPr>
              <a:t>。 </a:t>
            </a:r>
            <a:r>
              <a:rPr lang="en-US" altLang="zh-CN" sz="2400" b="1" dirty="0" err="1">
                <a:latin typeface="黑体" panose="02010609060101010101" pitchFamily="49" charset="-122"/>
                <a:ea typeface="黑体" panose="02010609060101010101" pitchFamily="49" charset="-122"/>
              </a:rPr>
              <a:t>相同的工具可以自动生成</a:t>
            </a:r>
            <a:r>
              <a:rPr lang="zh-CN" altLang="en-US" sz="2400" b="1" dirty="0">
                <a:latin typeface="黑体" panose="02010609060101010101" pitchFamily="49" charset="-122"/>
                <a:ea typeface="黑体" panose="02010609060101010101" pitchFamily="49" charset="-122"/>
              </a:rPr>
              <a:t>测试的</a:t>
            </a:r>
            <a:r>
              <a:rPr lang="en-US" altLang="zh-CN" sz="2400" b="1" dirty="0" err="1">
                <a:latin typeface="黑体" panose="02010609060101010101" pitchFamily="49" charset="-122"/>
                <a:ea typeface="黑体" panose="02010609060101010101" pitchFamily="49" charset="-122"/>
              </a:rPr>
              <a:t>数字</a:t>
            </a:r>
            <a:r>
              <a:rPr lang="zh-CN" altLang="en-US" sz="2400" b="1" dirty="0">
                <a:latin typeface="黑体" panose="02010609060101010101" pitchFamily="49" charset="-122"/>
                <a:ea typeface="黑体" panose="02010609060101010101" pitchFamily="49" charset="-122"/>
              </a:rPr>
              <a:t>图形（</a:t>
            </a:r>
            <a:r>
              <a:rPr lang="en-US" altLang="zh-CN" sz="2400" b="1" dirty="0">
                <a:latin typeface="黑体" panose="02010609060101010101" pitchFamily="49" charset="-122"/>
                <a:ea typeface="黑体" panose="02010609060101010101" pitchFamily="49" charset="-122"/>
              </a:rPr>
              <a:t>digital patterns </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a:t>
            </a:r>
          </a:p>
        </p:txBody>
      </p:sp>
      <p:sp>
        <p:nvSpPr>
          <p:cNvPr id="3" name="矩形 2"/>
          <p:cNvSpPr/>
          <p:nvPr/>
        </p:nvSpPr>
        <p:spPr>
          <a:xfrm>
            <a:off x="262228" y="4900386"/>
            <a:ext cx="8208912" cy="1682577"/>
          </a:xfrm>
          <a:prstGeom prst="rect">
            <a:avLst/>
          </a:prstGeom>
        </p:spPr>
        <p:txBody>
          <a:bodyPr wrap="square">
            <a:spAutoFit/>
          </a:bodyPr>
          <a:lstStyle/>
          <a:p>
            <a:pPr>
              <a:lnSpc>
                <a:spcPct val="150000"/>
              </a:lnSpc>
            </a:pPr>
            <a:r>
              <a:rPr lang="en-US" altLang="zh-CN" sz="2400" b="1" dirty="0" err="1">
                <a:latin typeface="黑体" panose="02010609060101010101" pitchFamily="49" charset="-122"/>
                <a:ea typeface="黑体" panose="02010609060101010101" pitchFamily="49" charset="-122"/>
              </a:rPr>
              <a:t>混合信号DFT的标准化程度要差得多，因为对混合</a:t>
            </a:r>
            <a:r>
              <a:rPr lang="zh-CN" altLang="en-US" sz="2400" b="1" dirty="0">
                <a:latin typeface="黑体" panose="02010609060101010101" pitchFamily="49" charset="-122"/>
                <a:ea typeface="黑体" panose="02010609060101010101" pitchFamily="49" charset="-122"/>
              </a:rPr>
              <a:t>集成电路</a:t>
            </a:r>
            <a:r>
              <a:rPr lang="en-US" altLang="zh-CN" sz="2400" b="1" dirty="0" err="1">
                <a:latin typeface="黑体" panose="02010609060101010101" pitchFamily="49" charset="-122"/>
                <a:ea typeface="黑体" panose="02010609060101010101" pitchFamily="49" charset="-122"/>
              </a:rPr>
              <a:t>中的模拟电路的测试</a:t>
            </a:r>
            <a:r>
              <a:rPr lang="zh-CN" altLang="en-US" sz="2400" b="1" dirty="0">
                <a:latin typeface="黑体" panose="02010609060101010101" pitchFamily="49" charset="-122"/>
                <a:ea typeface="黑体" panose="02010609060101010101" pitchFamily="49" charset="-122"/>
              </a:rPr>
              <a:t>需求</a:t>
            </a:r>
            <a:r>
              <a:rPr lang="en-US" altLang="zh-CN" sz="2400" b="1" dirty="0" err="1">
                <a:latin typeface="黑体" panose="02010609060101010101" pitchFamily="49" charset="-122"/>
                <a:ea typeface="黑体" panose="02010609060101010101" pitchFamily="49" charset="-122"/>
              </a:rPr>
              <a:t>和故障机制</a:t>
            </a:r>
            <a:r>
              <a:rPr lang="zh-CN" altLang="en-US" sz="2400" b="1" dirty="0">
                <a:latin typeface="黑体" panose="02010609060101010101" pitchFamily="49" charset="-122"/>
                <a:ea typeface="黑体" panose="02010609060101010101" pitchFamily="49" charset="-122"/>
              </a:rPr>
              <a:t>不是特别清楚或准确描述。</a:t>
            </a:r>
          </a:p>
        </p:txBody>
      </p:sp>
      <p:sp>
        <p:nvSpPr>
          <p:cNvPr id="6" name="标题 1">
            <a:extLst>
              <a:ext uri="{FF2B5EF4-FFF2-40B4-BE49-F238E27FC236}">
                <a16:creationId xmlns:a16="http://schemas.microsoft.com/office/drawing/2014/main" id="{BBE62B7E-DEA3-4526-A4F8-0EB8068BEACE}"/>
              </a:ext>
            </a:extLst>
          </p:cNvPr>
          <p:cNvSpPr txBox="1"/>
          <p:nvPr/>
        </p:nvSpPr>
        <p:spPr bwMode="auto">
          <a:xfrm>
            <a:off x="3321265" y="0"/>
            <a:ext cx="5688533"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gn="ctr"/>
            <a:r>
              <a:rPr lang="en-US" altLang="zh-CN" sz="3200" kern="0" dirty="0">
                <a:solidFill>
                  <a:srgbClr val="990000"/>
                </a:solidFill>
                <a:latin typeface="Comic Sans MS" panose="030F0702030302020204" pitchFamily="66" charset="0"/>
                <a:ea typeface="隶书" panose="02010509060101010101" pitchFamily="49" charset="-122"/>
              </a:rPr>
              <a:t>7.1</a:t>
            </a:r>
            <a:r>
              <a:rPr lang="zh-CN" altLang="en-US" sz="3200" kern="0" dirty="0">
                <a:solidFill>
                  <a:srgbClr val="990000"/>
                </a:solidFill>
                <a:latin typeface="Comic Sans MS" panose="030F0702030302020204" pitchFamily="66" charset="0"/>
                <a:ea typeface="隶书" panose="02010509060101010101" pitchFamily="49" charset="-122"/>
              </a:rPr>
              <a:t>可测性设计（</a:t>
            </a:r>
            <a:r>
              <a:rPr lang="en-US" altLang="zh-CN" sz="3200" kern="0" dirty="0">
                <a:solidFill>
                  <a:srgbClr val="990000"/>
                </a:solidFill>
                <a:latin typeface="Comic Sans MS" panose="030F0702030302020204" pitchFamily="66" charset="0"/>
                <a:ea typeface="隶书" panose="02010509060101010101" pitchFamily="49" charset="-122"/>
              </a:rPr>
              <a:t>DFT</a:t>
            </a:r>
            <a:r>
              <a:rPr lang="zh-CN" altLang="en-US" sz="3200" kern="0" dirty="0">
                <a:solidFill>
                  <a:srgbClr val="990000"/>
                </a:solidFill>
                <a:latin typeface="Comic Sans MS" panose="030F0702030302020204" pitchFamily="66" charset="0"/>
                <a:ea typeface="隶书" panose="02010509060101010101" pitchFamily="49" charset="-122"/>
              </a:rPr>
              <a:t>）概述</a:t>
            </a:r>
          </a:p>
        </p:txBody>
      </p:sp>
    </p:spTree>
  </p:cSld>
  <p:clrMapOvr>
    <a:masterClrMapping/>
  </p:clrMapOvr>
  <p:transition spd="slow">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359801" y="1173913"/>
            <a:ext cx="6228423"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rPr>
              <a:t>模拟信号的可访问性</a:t>
            </a:r>
          </a:p>
        </p:txBody>
      </p:sp>
      <p:sp>
        <p:nvSpPr>
          <p:cNvPr id="3" name="矩形 2"/>
          <p:cNvSpPr/>
          <p:nvPr/>
        </p:nvSpPr>
        <p:spPr>
          <a:xfrm>
            <a:off x="359801" y="1854434"/>
            <a:ext cx="8172400" cy="1682577"/>
          </a:xfrm>
          <a:prstGeom prst="rect">
            <a:avLst/>
          </a:prstGeom>
        </p:spPr>
        <p:txBody>
          <a:bodyPr wrap="square">
            <a:spAutoFit/>
          </a:bodyPr>
          <a:lstStyle/>
          <a:p>
            <a:pPr>
              <a:lnSpc>
                <a:spcPct val="150000"/>
              </a:lnSpc>
            </a:pPr>
            <a:r>
              <a:rPr lang="en-US" altLang="zh-CN" sz="2400" b="1" dirty="0" err="1"/>
              <a:t>模拟信号的可访问性是最重要的混合信号DfT概念之一</a:t>
            </a:r>
            <a:r>
              <a:rPr lang="en-US" altLang="zh-CN" sz="2400" b="1" dirty="0"/>
              <a:t>。 </a:t>
            </a:r>
            <a:r>
              <a:rPr lang="en-US" altLang="zh-CN" sz="2400" b="1" dirty="0" err="1"/>
              <a:t>ATE测试仪应可使用直流电压基准，偏置电流发生器和其他关键模拟电路，以进行信号测量和插入来自测试仪的信号</a:t>
            </a:r>
            <a:r>
              <a:rPr lang="en-US" altLang="zh-CN" sz="2400" b="1" dirty="0"/>
              <a:t>。</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4315" y="3627021"/>
            <a:ext cx="5475369" cy="2448272"/>
          </a:xfrm>
          <a:prstGeom prst="rect">
            <a:avLst/>
          </a:prstGeom>
        </p:spPr>
      </p:pic>
      <p:sp>
        <p:nvSpPr>
          <p:cNvPr id="5" name="矩形 4"/>
          <p:cNvSpPr/>
          <p:nvPr/>
        </p:nvSpPr>
        <p:spPr>
          <a:xfrm>
            <a:off x="3275856" y="6237312"/>
            <a:ext cx="2863284" cy="461665"/>
          </a:xfrm>
          <a:prstGeom prst="rect">
            <a:avLst/>
          </a:prstGeom>
        </p:spPr>
        <p:txBody>
          <a:bodyPr wrap="none">
            <a:spAutoFit/>
          </a:bodyPr>
          <a:lstStyle/>
          <a:p>
            <a:pPr algn="l"/>
            <a:r>
              <a:rPr lang="en-US" altLang="zh-CN" sz="2400" b="1" dirty="0" err="1"/>
              <a:t>没有DfT的音频接口</a:t>
            </a:r>
            <a:endParaRPr lang="en-US" altLang="zh-CN" sz="2400" b="1" dirty="0"/>
          </a:p>
        </p:txBody>
      </p:sp>
      <p:sp>
        <p:nvSpPr>
          <p:cNvPr id="8" name="标题 1">
            <a:extLst>
              <a:ext uri="{FF2B5EF4-FFF2-40B4-BE49-F238E27FC236}">
                <a16:creationId xmlns:a16="http://schemas.microsoft.com/office/drawing/2014/main" id="{E03710AF-47E8-4150-A60E-6B2400C03CBD}"/>
              </a:ext>
            </a:extLst>
          </p:cNvPr>
          <p:cNvSpPr txBox="1">
            <a:spLocks/>
          </p:cNvSpPr>
          <p:nvPr/>
        </p:nvSpPr>
        <p:spPr bwMode="auto">
          <a:xfrm>
            <a:off x="2051849" y="129338"/>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7.7</a:t>
            </a:r>
            <a:r>
              <a:rPr lang="zh-CN" altLang="en-US" sz="3200" kern="0" dirty="0">
                <a:solidFill>
                  <a:srgbClr val="990000"/>
                </a:solidFill>
                <a:latin typeface="Comic Sans MS" panose="030F0702030302020204" pitchFamily="66" charset="0"/>
                <a:ea typeface="隶书" panose="02010509060101010101" pitchFamily="49" charset="-122"/>
              </a:rPr>
              <a:t>专设的混合信号可测性设计</a:t>
            </a:r>
          </a:p>
        </p:txBody>
      </p:sp>
    </p:spTree>
  </p:cSld>
  <p:clrMapOvr>
    <a:masterClrMapping/>
  </p:clrMapOvr>
  <p:transition spd="slow">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359801" y="1173913"/>
            <a:ext cx="6228423"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sym typeface="+mn-ea"/>
              </a:rPr>
              <a:t>模拟信号的可访问性</a:t>
            </a:r>
            <a:endParaRPr lang="zh-CN" altLang="en-US" sz="2800" kern="0" dirty="0">
              <a:solidFill>
                <a:srgbClr val="7030A0"/>
              </a:solidFill>
              <a:latin typeface="Comic Sans MS" panose="030F0702030302020204" pitchFamily="66" charset="0"/>
              <a:ea typeface="隶书" panose="02010509060101010101" pitchFamily="49"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2780928"/>
            <a:ext cx="6700632" cy="3528392"/>
          </a:xfrm>
          <a:prstGeom prst="rect">
            <a:avLst/>
          </a:prstGeom>
        </p:spPr>
      </p:pic>
      <p:sp>
        <p:nvSpPr>
          <p:cNvPr id="7" name="矩形 6"/>
          <p:cNvSpPr/>
          <p:nvPr/>
        </p:nvSpPr>
        <p:spPr>
          <a:xfrm>
            <a:off x="467544" y="2040136"/>
            <a:ext cx="6228423" cy="461665"/>
          </a:xfrm>
          <a:prstGeom prst="rect">
            <a:avLst/>
          </a:prstGeom>
        </p:spPr>
        <p:txBody>
          <a:bodyPr wrap="square">
            <a:spAutoFit/>
          </a:bodyPr>
          <a:lstStyle/>
          <a:p>
            <a:r>
              <a:rPr lang="en-US" altLang="zh-CN" sz="2400" b="1" dirty="0"/>
              <a:t>带有模拟测试可访问性的音频接口</a:t>
            </a:r>
          </a:p>
        </p:txBody>
      </p:sp>
      <p:sp>
        <p:nvSpPr>
          <p:cNvPr id="9" name="标题 1">
            <a:extLst>
              <a:ext uri="{FF2B5EF4-FFF2-40B4-BE49-F238E27FC236}">
                <a16:creationId xmlns:a16="http://schemas.microsoft.com/office/drawing/2014/main" id="{EEAC9610-F4D0-4065-A8B8-81B1E6166DBC}"/>
              </a:ext>
            </a:extLst>
          </p:cNvPr>
          <p:cNvSpPr txBox="1">
            <a:spLocks/>
          </p:cNvSpPr>
          <p:nvPr/>
        </p:nvSpPr>
        <p:spPr bwMode="auto">
          <a:xfrm>
            <a:off x="2051849" y="129338"/>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7.7</a:t>
            </a:r>
            <a:r>
              <a:rPr lang="zh-CN" altLang="en-US" sz="3200" kern="0" dirty="0">
                <a:solidFill>
                  <a:srgbClr val="990000"/>
                </a:solidFill>
                <a:latin typeface="Comic Sans MS" panose="030F0702030302020204" pitchFamily="66" charset="0"/>
                <a:ea typeface="隶书" panose="02010509060101010101" pitchFamily="49" charset="-122"/>
              </a:rPr>
              <a:t>专设的混合信号可测性设计</a:t>
            </a:r>
          </a:p>
        </p:txBody>
      </p:sp>
    </p:spTree>
  </p:cSld>
  <p:clrMapOvr>
    <a:masterClrMapping/>
  </p:clrMapOvr>
  <p:transition spd="slow">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611560" y="955552"/>
            <a:ext cx="6228423"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sym typeface="+mn-ea"/>
              </a:rPr>
              <a:t>模拟信号的可访问性</a:t>
            </a:r>
            <a:endParaRPr lang="zh-CN" altLang="en-US" sz="2800" kern="0" dirty="0">
              <a:solidFill>
                <a:srgbClr val="7030A0"/>
              </a:solidFill>
              <a:latin typeface="Comic Sans MS" panose="030F0702030302020204" pitchFamily="66" charset="0"/>
              <a:ea typeface="隶书" panose="02010509060101010101" pitchFamily="49" charset="-122"/>
            </a:endParaRPr>
          </a:p>
        </p:txBody>
      </p:sp>
      <p:sp>
        <p:nvSpPr>
          <p:cNvPr id="7" name="矩形 6"/>
          <p:cNvSpPr/>
          <p:nvPr/>
        </p:nvSpPr>
        <p:spPr>
          <a:xfrm>
            <a:off x="395536" y="1603624"/>
            <a:ext cx="8352928" cy="5006563"/>
          </a:xfrm>
          <a:prstGeom prst="rect">
            <a:avLst/>
          </a:prstGeom>
        </p:spPr>
        <p:txBody>
          <a:bodyPr wrap="square">
            <a:spAutoFit/>
          </a:bodyPr>
          <a:lstStyle/>
          <a:p>
            <a:pPr>
              <a:lnSpc>
                <a:spcPct val="150000"/>
              </a:lnSpc>
            </a:pPr>
            <a:r>
              <a:rPr lang="en-US" altLang="zh-CN" sz="2400" b="1" dirty="0"/>
              <a:t>重要的</a:t>
            </a:r>
            <a:r>
              <a:rPr lang="zh-CN" altLang="en-US" sz="2400" b="1" dirty="0"/>
              <a:t>我们</a:t>
            </a:r>
            <a:r>
              <a:rPr lang="en-US" altLang="zh-CN" sz="2400" b="1" dirty="0"/>
              <a:t>是要意识到，将混合信号设备分成多个部分并进行测试是保证系统规格（例如增益和失真）的必要但不充分的方法。 与数字电路不同，模拟电路并不总是表现为各个部分的总和。 因此，“</a:t>
            </a:r>
            <a:r>
              <a:rPr lang="zh-CN" altLang="en-US" sz="2400" b="1" dirty="0"/>
              <a:t>分治</a:t>
            </a:r>
            <a:r>
              <a:rPr lang="en-US" altLang="zh-CN" sz="2400" b="1" dirty="0"/>
              <a:t>”的方法不会总是允许忽略系统级的规范。 当然，混合信号系统首先是其各个部分的总和。</a:t>
            </a:r>
            <a:r>
              <a:rPr lang="zh-CN" altLang="en-US" sz="2400" b="1" dirty="0"/>
              <a:t>然而</a:t>
            </a:r>
            <a:r>
              <a:rPr lang="en-US" altLang="zh-CN" sz="2400" b="1" dirty="0"/>
              <a:t>各种模拟和数字电路块之间存在许多微妙的相互作用，可能会使整体的行为不同于各个部分所指示的行为。 测试工程师应始终准备好测量整个设备的系统级性能以及各个电路模块的性能。</a:t>
            </a:r>
          </a:p>
        </p:txBody>
      </p:sp>
      <p:sp>
        <p:nvSpPr>
          <p:cNvPr id="6" name="标题 1">
            <a:extLst>
              <a:ext uri="{FF2B5EF4-FFF2-40B4-BE49-F238E27FC236}">
                <a16:creationId xmlns:a16="http://schemas.microsoft.com/office/drawing/2014/main" id="{9462AC6F-8859-4418-BCE8-AFEEB7572D02}"/>
              </a:ext>
            </a:extLst>
          </p:cNvPr>
          <p:cNvSpPr txBox="1">
            <a:spLocks/>
          </p:cNvSpPr>
          <p:nvPr/>
        </p:nvSpPr>
        <p:spPr bwMode="auto">
          <a:xfrm>
            <a:off x="2051849" y="129338"/>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7.7</a:t>
            </a:r>
            <a:r>
              <a:rPr lang="zh-CN" altLang="en-US" sz="3200" kern="0" dirty="0">
                <a:solidFill>
                  <a:srgbClr val="990000"/>
                </a:solidFill>
                <a:latin typeface="Comic Sans MS" panose="030F0702030302020204" pitchFamily="66" charset="0"/>
                <a:ea typeface="隶书" panose="02010509060101010101" pitchFamily="49" charset="-122"/>
              </a:rPr>
              <a:t>专设的混合信号可测性设计</a:t>
            </a:r>
          </a:p>
        </p:txBody>
      </p:sp>
    </p:spTree>
  </p:cSld>
  <p:clrMapOvr>
    <a:masterClrMapping/>
  </p:clrMapOvr>
  <p:transition spd="slow">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545456" y="1015915"/>
            <a:ext cx="6228423"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rPr>
              <a:t>模拟测试总线，T开关和旁路模式</a:t>
            </a:r>
          </a:p>
        </p:txBody>
      </p:sp>
      <p:sp>
        <p:nvSpPr>
          <p:cNvPr id="7" name="矩形 6"/>
          <p:cNvSpPr/>
          <p:nvPr/>
        </p:nvSpPr>
        <p:spPr>
          <a:xfrm>
            <a:off x="545456" y="1663987"/>
            <a:ext cx="8352928" cy="1200329"/>
          </a:xfrm>
          <a:prstGeom prst="rect">
            <a:avLst/>
          </a:prstGeom>
        </p:spPr>
        <p:txBody>
          <a:bodyPr wrap="square">
            <a:spAutoFit/>
          </a:bodyPr>
          <a:lstStyle/>
          <a:p>
            <a:r>
              <a:rPr lang="en-US" altLang="zh-CN" sz="2400" b="1" dirty="0" err="1"/>
              <a:t>一旦设计和测试团队决定将模拟可观察性DfT添加到新产品中，就必须选择插入测试点的确切方法</a:t>
            </a:r>
            <a:r>
              <a:rPr lang="en-US" altLang="zh-CN" sz="2400" b="1" dirty="0"/>
              <a:t>。 </a:t>
            </a:r>
            <a:r>
              <a:rPr lang="en-US" altLang="zh-CN" sz="2400" b="1" dirty="0" err="1"/>
              <a:t>提供对内部模拟信号的访问的较常见方法之一是通过模拟测试总线</a:t>
            </a:r>
            <a:r>
              <a:rPr lang="zh-CN" altLang="en-US" sz="2400" b="1" dirty="0"/>
              <a:t>。</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496" y="3068960"/>
            <a:ext cx="4392489" cy="3254762"/>
          </a:xfrm>
          <a:prstGeom prst="rect">
            <a:avLst/>
          </a:prstGeom>
        </p:spPr>
      </p:pic>
      <p:sp>
        <p:nvSpPr>
          <p:cNvPr id="4" name="矩形 3"/>
          <p:cNvSpPr/>
          <p:nvPr/>
        </p:nvSpPr>
        <p:spPr>
          <a:xfrm>
            <a:off x="5292080" y="3178662"/>
            <a:ext cx="3851920" cy="1938992"/>
          </a:xfrm>
          <a:prstGeom prst="rect">
            <a:avLst/>
          </a:prstGeom>
        </p:spPr>
        <p:txBody>
          <a:bodyPr wrap="square">
            <a:spAutoFit/>
          </a:bodyPr>
          <a:lstStyle/>
          <a:p>
            <a:r>
              <a:rPr lang="en-US" altLang="zh-CN" sz="2400" b="1" dirty="0" err="1"/>
              <a:t>模拟测试总线DfT</a:t>
            </a:r>
            <a:r>
              <a:rPr lang="en-US" altLang="zh-CN" sz="2400" b="1" dirty="0"/>
              <a:t>： </a:t>
            </a:r>
          </a:p>
          <a:p>
            <a:r>
              <a:rPr lang="en-US" altLang="zh-CN" sz="2400" b="1" dirty="0"/>
              <a:t>(a)由寄生电容引起的信号之间的电容耦合。</a:t>
            </a:r>
          </a:p>
          <a:p>
            <a:r>
              <a:rPr lang="en-US" altLang="zh-CN" sz="2400" b="1" dirty="0"/>
              <a:t>(b) 使用CMOS传输门实现的模拟开关。</a:t>
            </a:r>
          </a:p>
        </p:txBody>
      </p:sp>
      <p:sp>
        <p:nvSpPr>
          <p:cNvPr id="9" name="标题 1">
            <a:extLst>
              <a:ext uri="{FF2B5EF4-FFF2-40B4-BE49-F238E27FC236}">
                <a16:creationId xmlns:a16="http://schemas.microsoft.com/office/drawing/2014/main" id="{B9018A61-1536-4BA9-B542-E248E8B97AFD}"/>
              </a:ext>
            </a:extLst>
          </p:cNvPr>
          <p:cNvSpPr txBox="1">
            <a:spLocks/>
          </p:cNvSpPr>
          <p:nvPr/>
        </p:nvSpPr>
        <p:spPr bwMode="auto">
          <a:xfrm>
            <a:off x="2051849" y="129338"/>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7.7</a:t>
            </a:r>
            <a:r>
              <a:rPr lang="zh-CN" altLang="en-US" sz="3200" kern="0" dirty="0">
                <a:solidFill>
                  <a:srgbClr val="990000"/>
                </a:solidFill>
                <a:latin typeface="Comic Sans MS" panose="030F0702030302020204" pitchFamily="66" charset="0"/>
                <a:ea typeface="隶书" panose="02010509060101010101" pitchFamily="49" charset="-122"/>
              </a:rPr>
              <a:t>专设的混合信号可测性设计</a:t>
            </a:r>
          </a:p>
        </p:txBody>
      </p:sp>
    </p:spTree>
  </p:cSld>
  <p:clrMapOvr>
    <a:masterClrMapping/>
  </p:clrMapOvr>
  <p:transition spd="slow">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467544" y="1001796"/>
            <a:ext cx="6228423"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sym typeface="+mn-ea"/>
              </a:rPr>
              <a:t>模拟测试总线，T开关和旁路模式</a:t>
            </a:r>
            <a:endParaRPr lang="zh-CN" altLang="en-US" sz="2800" kern="0" dirty="0">
              <a:solidFill>
                <a:srgbClr val="7030A0"/>
              </a:solidFill>
              <a:latin typeface="Comic Sans MS" panose="030F0702030302020204" pitchFamily="66" charset="0"/>
              <a:ea typeface="隶书" panose="02010509060101010101" pitchFamily="49" charset="-122"/>
            </a:endParaRPr>
          </a:p>
        </p:txBody>
      </p:sp>
      <p:sp>
        <p:nvSpPr>
          <p:cNvPr id="7" name="矩形 6"/>
          <p:cNvSpPr/>
          <p:nvPr/>
        </p:nvSpPr>
        <p:spPr>
          <a:xfrm>
            <a:off x="552346" y="1558836"/>
            <a:ext cx="8352928" cy="830997"/>
          </a:xfrm>
          <a:prstGeom prst="rect">
            <a:avLst/>
          </a:prstGeom>
        </p:spPr>
        <p:txBody>
          <a:bodyPr wrap="square">
            <a:spAutoFit/>
          </a:bodyPr>
          <a:lstStyle/>
          <a:p>
            <a:r>
              <a:rPr lang="en-US" altLang="zh-CN" sz="2400" b="1" dirty="0"/>
              <a:t>模拟测试总线引入的最大问题之一是所有观察到的节点之间存在串扰的危险。</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492896"/>
            <a:ext cx="7344816" cy="3112041"/>
          </a:xfrm>
          <a:prstGeom prst="rect">
            <a:avLst/>
          </a:prstGeom>
        </p:spPr>
      </p:pic>
      <p:sp>
        <p:nvSpPr>
          <p:cNvPr id="6" name="矩形 5"/>
          <p:cNvSpPr/>
          <p:nvPr/>
        </p:nvSpPr>
        <p:spPr>
          <a:xfrm>
            <a:off x="1933293" y="5949280"/>
            <a:ext cx="5591033" cy="461665"/>
          </a:xfrm>
          <a:prstGeom prst="rect">
            <a:avLst/>
          </a:prstGeom>
        </p:spPr>
        <p:txBody>
          <a:bodyPr wrap="square">
            <a:spAutoFit/>
          </a:bodyPr>
          <a:lstStyle/>
          <a:p>
            <a:r>
              <a:rPr lang="en-US" altLang="zh-CN" sz="2400" b="1" dirty="0"/>
              <a:t>      T型开关可防止信号之间的串扰</a:t>
            </a:r>
          </a:p>
        </p:txBody>
      </p:sp>
      <p:sp>
        <p:nvSpPr>
          <p:cNvPr id="9" name="标题 1">
            <a:extLst>
              <a:ext uri="{FF2B5EF4-FFF2-40B4-BE49-F238E27FC236}">
                <a16:creationId xmlns:a16="http://schemas.microsoft.com/office/drawing/2014/main" id="{339A0783-5296-465D-8244-2FF4058A7E9A}"/>
              </a:ext>
            </a:extLst>
          </p:cNvPr>
          <p:cNvSpPr txBox="1">
            <a:spLocks/>
          </p:cNvSpPr>
          <p:nvPr/>
        </p:nvSpPr>
        <p:spPr bwMode="auto">
          <a:xfrm>
            <a:off x="2051849" y="129338"/>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7.7</a:t>
            </a:r>
            <a:r>
              <a:rPr lang="zh-CN" altLang="en-US" sz="3200" kern="0" dirty="0">
                <a:solidFill>
                  <a:srgbClr val="990000"/>
                </a:solidFill>
                <a:latin typeface="Comic Sans MS" panose="030F0702030302020204" pitchFamily="66" charset="0"/>
                <a:ea typeface="隶书" panose="02010509060101010101" pitchFamily="49" charset="-122"/>
              </a:rPr>
              <a:t>专设的混合信号可测性设计</a:t>
            </a:r>
          </a:p>
        </p:txBody>
      </p:sp>
    </p:spTree>
  </p:cSld>
  <p:clrMapOvr>
    <a:masterClrMapping/>
  </p:clrMapOvr>
  <p:transition spd="slow">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395536" y="1450122"/>
            <a:ext cx="6228423"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sym typeface="+mn-ea"/>
              </a:rPr>
              <a:t>模拟测试总线，T开关和旁路模式</a:t>
            </a:r>
            <a:endParaRPr lang="zh-CN" altLang="en-US" sz="2800" kern="0" dirty="0">
              <a:solidFill>
                <a:srgbClr val="7030A0"/>
              </a:solidFill>
              <a:latin typeface="Comic Sans MS" panose="030F0702030302020204" pitchFamily="66" charset="0"/>
              <a:ea typeface="隶书" panose="02010509060101010101" pitchFamily="49" charset="-122"/>
            </a:endParaRPr>
          </a:p>
        </p:txBody>
      </p:sp>
      <p:sp>
        <p:nvSpPr>
          <p:cNvPr id="6" name="矩形 5"/>
          <p:cNvSpPr/>
          <p:nvPr/>
        </p:nvSpPr>
        <p:spPr>
          <a:xfrm>
            <a:off x="395536" y="2204864"/>
            <a:ext cx="8388424" cy="3344570"/>
          </a:xfrm>
          <a:prstGeom prst="rect">
            <a:avLst/>
          </a:prstGeom>
        </p:spPr>
        <p:txBody>
          <a:bodyPr wrap="square">
            <a:spAutoFit/>
          </a:bodyPr>
          <a:lstStyle/>
          <a:p>
            <a:pPr>
              <a:lnSpc>
                <a:spcPct val="150000"/>
              </a:lnSpc>
            </a:pPr>
            <a:r>
              <a:rPr lang="en-US" altLang="zh-CN" sz="2400" b="1" dirty="0"/>
              <a:t>在CMOS电路中实现模拟测试可访问性的另一种可能的方法是简单地关闭电路模块的电源，以提供通过其电路的旁路路径。 在这种类型的方案中，可以通过关闭信号路径中的一些或全部其他模块的电源来隔离每个电路模块。 这种方法的优点是在正常工作时不会给电路增加额外的负载或串扰路径。</a:t>
            </a:r>
            <a:r>
              <a:rPr lang="zh-CN" altLang="en-US" sz="2400" b="1" dirty="0"/>
              <a:t>但是</a:t>
            </a:r>
            <a:r>
              <a:rPr lang="en-US" altLang="zh-CN" sz="2400" b="1" dirty="0"/>
              <a:t>某些电路可以通过断开电源来旁路，而另一些则不能。</a:t>
            </a:r>
          </a:p>
        </p:txBody>
      </p:sp>
      <p:sp>
        <p:nvSpPr>
          <p:cNvPr id="7" name="标题 1">
            <a:extLst>
              <a:ext uri="{FF2B5EF4-FFF2-40B4-BE49-F238E27FC236}">
                <a16:creationId xmlns:a16="http://schemas.microsoft.com/office/drawing/2014/main" id="{E8A77ECC-7A5D-4360-9219-477C042830A1}"/>
              </a:ext>
            </a:extLst>
          </p:cNvPr>
          <p:cNvSpPr txBox="1">
            <a:spLocks/>
          </p:cNvSpPr>
          <p:nvPr/>
        </p:nvSpPr>
        <p:spPr bwMode="auto">
          <a:xfrm>
            <a:off x="2051849" y="129338"/>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7.7</a:t>
            </a:r>
            <a:r>
              <a:rPr lang="zh-CN" altLang="en-US" sz="3200" kern="0" dirty="0">
                <a:solidFill>
                  <a:srgbClr val="990000"/>
                </a:solidFill>
                <a:latin typeface="Comic Sans MS" panose="030F0702030302020204" pitchFamily="66" charset="0"/>
                <a:ea typeface="隶书" panose="02010509060101010101" pitchFamily="49" charset="-122"/>
              </a:rPr>
              <a:t>专设的混合信号可测性设计</a:t>
            </a:r>
          </a:p>
        </p:txBody>
      </p:sp>
    </p:spTree>
  </p:cSld>
  <p:clrMapOvr>
    <a:masterClrMapping/>
  </p:clrMapOvr>
  <p:transition spd="slow">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567199" y="1109289"/>
            <a:ext cx="7704856"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rPr>
              <a:t>模拟量和数字量块的分离</a:t>
            </a:r>
          </a:p>
        </p:txBody>
      </p:sp>
      <p:sp>
        <p:nvSpPr>
          <p:cNvPr id="6" name="矩形 5"/>
          <p:cNvSpPr/>
          <p:nvPr/>
        </p:nvSpPr>
        <p:spPr>
          <a:xfrm>
            <a:off x="567199" y="1644378"/>
            <a:ext cx="8388424" cy="830997"/>
          </a:xfrm>
          <a:prstGeom prst="rect">
            <a:avLst/>
          </a:prstGeom>
        </p:spPr>
        <p:txBody>
          <a:bodyPr wrap="square">
            <a:spAutoFit/>
          </a:bodyPr>
          <a:lstStyle/>
          <a:p>
            <a:r>
              <a:rPr lang="en-US" altLang="zh-CN" sz="2400" b="1" dirty="0" err="1"/>
              <a:t>混合信号DfT的最重要形式之一是使用测试模式将模拟和数字电路块分离</a:t>
            </a:r>
            <a:r>
              <a:rPr lang="en-US" altLang="zh-CN" sz="2400" b="1" dirty="0"/>
              <a:t>。</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095" y="2527193"/>
            <a:ext cx="5688631" cy="3221518"/>
          </a:xfrm>
          <a:prstGeom prst="rect">
            <a:avLst/>
          </a:prstGeom>
        </p:spPr>
      </p:pic>
      <p:sp>
        <p:nvSpPr>
          <p:cNvPr id="4" name="矩形 3"/>
          <p:cNvSpPr/>
          <p:nvPr/>
        </p:nvSpPr>
        <p:spPr>
          <a:xfrm>
            <a:off x="3007360" y="6021288"/>
            <a:ext cx="4148893" cy="461665"/>
          </a:xfrm>
          <a:prstGeom prst="rect">
            <a:avLst/>
          </a:prstGeom>
        </p:spPr>
        <p:txBody>
          <a:bodyPr wrap="none">
            <a:spAutoFit/>
          </a:bodyPr>
          <a:lstStyle/>
          <a:p>
            <a:pPr algn="l"/>
            <a:r>
              <a:rPr lang="en-US" altLang="zh-CN" sz="2400" b="1" dirty="0"/>
              <a:t>     模拟自动增益控制（AGC)</a:t>
            </a:r>
            <a:endParaRPr lang="zh-CN" altLang="en-US" sz="2400" b="1" dirty="0"/>
          </a:p>
        </p:txBody>
      </p:sp>
      <p:sp>
        <p:nvSpPr>
          <p:cNvPr id="8" name="标题 1">
            <a:extLst>
              <a:ext uri="{FF2B5EF4-FFF2-40B4-BE49-F238E27FC236}">
                <a16:creationId xmlns:a16="http://schemas.microsoft.com/office/drawing/2014/main" id="{65504C08-6834-41C5-8A5F-17732C00AD55}"/>
              </a:ext>
            </a:extLst>
          </p:cNvPr>
          <p:cNvSpPr txBox="1">
            <a:spLocks/>
          </p:cNvSpPr>
          <p:nvPr/>
        </p:nvSpPr>
        <p:spPr bwMode="auto">
          <a:xfrm>
            <a:off x="2051849" y="129338"/>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7.7</a:t>
            </a:r>
            <a:r>
              <a:rPr lang="zh-CN" altLang="en-US" sz="3200" kern="0" dirty="0">
                <a:solidFill>
                  <a:srgbClr val="990000"/>
                </a:solidFill>
                <a:latin typeface="Comic Sans MS" panose="030F0702030302020204" pitchFamily="66" charset="0"/>
                <a:ea typeface="隶书" panose="02010509060101010101" pitchFamily="49" charset="-122"/>
              </a:rPr>
              <a:t>专设的混合信号可测性设计</a:t>
            </a:r>
          </a:p>
        </p:txBody>
      </p:sp>
    </p:spTree>
  </p:cSld>
  <p:clrMapOvr>
    <a:masterClrMapping/>
  </p:clrMapOvr>
  <p:transition spd="slow">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611560" y="1340768"/>
            <a:ext cx="7704856"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sym typeface="+mn-ea"/>
              </a:rPr>
              <a:t>模拟量和数字量块的分离</a:t>
            </a:r>
            <a:endParaRPr lang="zh-CN" altLang="en-US" sz="2800" kern="0" dirty="0">
              <a:solidFill>
                <a:srgbClr val="7030A0"/>
              </a:solidFill>
              <a:latin typeface="Comic Sans MS" panose="030F0702030302020204" pitchFamily="66" charset="0"/>
              <a:ea typeface="隶书" panose="02010509060101010101" pitchFamily="49" charset="-122"/>
            </a:endParaRPr>
          </a:p>
        </p:txBody>
      </p:sp>
      <p:sp>
        <p:nvSpPr>
          <p:cNvPr id="4" name="矩形 3"/>
          <p:cNvSpPr/>
          <p:nvPr/>
        </p:nvSpPr>
        <p:spPr>
          <a:xfrm>
            <a:off x="3934646" y="5332566"/>
            <a:ext cx="1657826" cy="461665"/>
          </a:xfrm>
          <a:prstGeom prst="rect">
            <a:avLst/>
          </a:prstGeom>
        </p:spPr>
        <p:txBody>
          <a:bodyPr wrap="none">
            <a:spAutoFit/>
          </a:bodyPr>
          <a:lstStyle/>
          <a:p>
            <a:pPr algn="l"/>
            <a:r>
              <a:rPr lang="en-US" altLang="zh-CN" sz="2400" b="1" dirty="0" err="1"/>
              <a:t>数控AGC</a:t>
            </a:r>
            <a:r>
              <a:rPr lang="en-US" altLang="zh-CN" sz="2400" b="1" dirty="0"/>
              <a:t>  </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1988840"/>
            <a:ext cx="6762558" cy="3168352"/>
          </a:xfrm>
          <a:prstGeom prst="rect">
            <a:avLst/>
          </a:prstGeom>
        </p:spPr>
      </p:pic>
      <p:sp>
        <p:nvSpPr>
          <p:cNvPr id="7" name="标题 1">
            <a:extLst>
              <a:ext uri="{FF2B5EF4-FFF2-40B4-BE49-F238E27FC236}">
                <a16:creationId xmlns:a16="http://schemas.microsoft.com/office/drawing/2014/main" id="{A5FDB9B5-C7AA-4AC2-BF28-6A11FF709A69}"/>
              </a:ext>
            </a:extLst>
          </p:cNvPr>
          <p:cNvSpPr txBox="1">
            <a:spLocks/>
          </p:cNvSpPr>
          <p:nvPr/>
        </p:nvSpPr>
        <p:spPr bwMode="auto">
          <a:xfrm>
            <a:off x="2051849" y="129338"/>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7.7</a:t>
            </a:r>
            <a:r>
              <a:rPr lang="zh-CN" altLang="en-US" sz="3200" kern="0" dirty="0">
                <a:solidFill>
                  <a:srgbClr val="990000"/>
                </a:solidFill>
                <a:latin typeface="Comic Sans MS" panose="030F0702030302020204" pitchFamily="66" charset="0"/>
                <a:ea typeface="隶书" panose="02010509060101010101" pitchFamily="49" charset="-122"/>
              </a:rPr>
              <a:t>专设的混合信号可测性设计</a:t>
            </a:r>
          </a:p>
        </p:txBody>
      </p:sp>
    </p:spTree>
  </p:cSld>
  <p:clrMapOvr>
    <a:masterClrMapping/>
  </p:clrMapOvr>
  <p:transition spd="slow">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467544" y="1256566"/>
            <a:ext cx="7704856"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sym typeface="+mn-ea"/>
              </a:rPr>
              <a:t>模拟量和数字量块的分离</a:t>
            </a:r>
            <a:endParaRPr lang="zh-CN" altLang="en-US" sz="2800" kern="0" dirty="0">
              <a:solidFill>
                <a:srgbClr val="7030A0"/>
              </a:solidFill>
              <a:latin typeface="Comic Sans MS" panose="030F0702030302020204" pitchFamily="66" charset="0"/>
              <a:ea typeface="隶书" panose="02010509060101010101" pitchFamily="49" charset="-122"/>
            </a:endParaRPr>
          </a:p>
        </p:txBody>
      </p:sp>
      <p:sp>
        <p:nvSpPr>
          <p:cNvPr id="4" name="矩形 3"/>
          <p:cNvSpPr/>
          <p:nvPr/>
        </p:nvSpPr>
        <p:spPr>
          <a:xfrm>
            <a:off x="539552" y="1904638"/>
            <a:ext cx="7704856" cy="3344570"/>
          </a:xfrm>
          <a:prstGeom prst="rect">
            <a:avLst/>
          </a:prstGeom>
        </p:spPr>
        <p:txBody>
          <a:bodyPr wrap="square">
            <a:spAutoFit/>
          </a:bodyPr>
          <a:lstStyle/>
          <a:p>
            <a:pPr>
              <a:lnSpc>
                <a:spcPct val="150000"/>
              </a:lnSpc>
            </a:pPr>
            <a:r>
              <a:rPr lang="en-US" altLang="zh-CN" sz="2400" b="1" dirty="0"/>
              <a:t>将电路分成几部分的一种方法是在数字逻辑和模拟单元之间插入边界扫描单元。 扫描单元形成所谓的扫描环。 扫描</a:t>
            </a:r>
            <a:r>
              <a:rPr lang="zh-CN" altLang="en-US" sz="2400" b="1" dirty="0"/>
              <a:t>环</a:t>
            </a:r>
            <a:r>
              <a:rPr lang="en-US" altLang="zh-CN" sz="2400" b="1" dirty="0"/>
              <a:t>允许一种将数字</a:t>
            </a:r>
            <a:r>
              <a:rPr lang="zh-CN" altLang="en-US" sz="2400" b="1" dirty="0"/>
              <a:t>激励导入</a:t>
            </a:r>
            <a:r>
              <a:rPr lang="en-US" altLang="zh-CN" sz="2400" b="1" dirty="0"/>
              <a:t>反馈逻辑并测量其响应以及刺激和测量与模拟单元的数字接口的简便方法。 当然，完全扫描数字逻辑是一种更好的方法。 还可以使用基于Ad hoc寄存器/ MUX的隔离电路。</a:t>
            </a:r>
          </a:p>
        </p:txBody>
      </p:sp>
      <p:sp>
        <p:nvSpPr>
          <p:cNvPr id="6" name="标题 1">
            <a:extLst>
              <a:ext uri="{FF2B5EF4-FFF2-40B4-BE49-F238E27FC236}">
                <a16:creationId xmlns:a16="http://schemas.microsoft.com/office/drawing/2014/main" id="{D09F364A-E5E1-4288-AAE3-70CF1268365D}"/>
              </a:ext>
            </a:extLst>
          </p:cNvPr>
          <p:cNvSpPr txBox="1">
            <a:spLocks/>
          </p:cNvSpPr>
          <p:nvPr/>
        </p:nvSpPr>
        <p:spPr bwMode="auto">
          <a:xfrm>
            <a:off x="2051849" y="129338"/>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7.7</a:t>
            </a:r>
            <a:r>
              <a:rPr lang="zh-CN" altLang="en-US" sz="3200" kern="0" dirty="0">
                <a:solidFill>
                  <a:srgbClr val="990000"/>
                </a:solidFill>
                <a:latin typeface="Comic Sans MS" panose="030F0702030302020204" pitchFamily="66" charset="0"/>
                <a:ea typeface="隶书" panose="02010509060101010101" pitchFamily="49" charset="-122"/>
              </a:rPr>
              <a:t>专设的混合信号可测性设计</a:t>
            </a:r>
          </a:p>
        </p:txBody>
      </p:sp>
    </p:spTree>
  </p:cSld>
  <p:clrMapOvr>
    <a:masterClrMapping/>
  </p:clrMapOvr>
  <p:transition spd="slow">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519642" y="1050653"/>
            <a:ext cx="7704856"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sym typeface="+mn-ea"/>
              </a:rPr>
              <a:t>模拟量和数字量块的分离</a:t>
            </a:r>
            <a:endParaRPr lang="zh-CN" altLang="en-US" sz="2800" kern="0" dirty="0">
              <a:solidFill>
                <a:srgbClr val="7030A0"/>
              </a:solidFill>
              <a:latin typeface="Comic Sans MS" panose="030F0702030302020204" pitchFamily="66" charset="0"/>
              <a:ea typeface="隶书" panose="02010509060101010101" pitchFamily="49" charset="-122"/>
            </a:endParaRPr>
          </a:p>
        </p:txBody>
      </p:sp>
      <p:sp>
        <p:nvSpPr>
          <p:cNvPr id="4" name="矩形 3"/>
          <p:cNvSpPr/>
          <p:nvPr/>
        </p:nvSpPr>
        <p:spPr>
          <a:xfrm>
            <a:off x="1763688" y="5607957"/>
            <a:ext cx="5397582" cy="461665"/>
          </a:xfrm>
          <a:prstGeom prst="rect">
            <a:avLst/>
          </a:prstGeom>
        </p:spPr>
        <p:txBody>
          <a:bodyPr wrap="square">
            <a:spAutoFit/>
          </a:bodyPr>
          <a:lstStyle/>
          <a:p>
            <a:r>
              <a:rPr lang="en-US" altLang="zh-CN" sz="2400" b="1" dirty="0"/>
              <a:t>         </a:t>
            </a:r>
            <a:r>
              <a:rPr lang="en-US" altLang="zh-CN" sz="2400" b="1" dirty="0" err="1"/>
              <a:t>带有基于扫描的DfT的数控AGC</a:t>
            </a:r>
            <a:endParaRPr lang="en-US" altLang="zh-CN" sz="2400" b="1"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184" y="1915578"/>
            <a:ext cx="8089486" cy="3493864"/>
          </a:xfrm>
          <a:prstGeom prst="rect">
            <a:avLst/>
          </a:prstGeom>
        </p:spPr>
      </p:pic>
      <p:sp>
        <p:nvSpPr>
          <p:cNvPr id="7" name="标题 1">
            <a:extLst>
              <a:ext uri="{FF2B5EF4-FFF2-40B4-BE49-F238E27FC236}">
                <a16:creationId xmlns:a16="http://schemas.microsoft.com/office/drawing/2014/main" id="{98D20C19-8122-48E3-9E2A-F8793200B523}"/>
              </a:ext>
            </a:extLst>
          </p:cNvPr>
          <p:cNvSpPr txBox="1">
            <a:spLocks/>
          </p:cNvSpPr>
          <p:nvPr/>
        </p:nvSpPr>
        <p:spPr bwMode="auto">
          <a:xfrm>
            <a:off x="2051849" y="129338"/>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7.7</a:t>
            </a:r>
            <a:r>
              <a:rPr lang="zh-CN" altLang="en-US" sz="3200" kern="0" dirty="0">
                <a:solidFill>
                  <a:srgbClr val="990000"/>
                </a:solidFill>
                <a:latin typeface="Comic Sans MS" panose="030F0702030302020204" pitchFamily="66" charset="0"/>
                <a:ea typeface="隶书" panose="02010509060101010101" pitchFamily="49" charset="-122"/>
              </a:rPr>
              <a:t>专设的混合信号可测性设计</a:t>
            </a:r>
          </a:p>
        </p:txBody>
      </p:sp>
    </p:spTree>
  </p:cSld>
  <p:clrMapOvr>
    <a:masterClrMapping/>
  </p:clrMapOvr>
  <p:transition spd="slow">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p:nvPr/>
        </p:nvSpPr>
        <p:spPr bwMode="auto">
          <a:xfrm>
            <a:off x="611505" y="1196975"/>
            <a:ext cx="6249035" cy="64833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zh-CN" altLang="en-US" sz="2800" kern="0" dirty="0">
                <a:solidFill>
                  <a:srgbClr val="7030A0"/>
                </a:solidFill>
                <a:latin typeface="黑体" panose="02010609060101010101" pitchFamily="49" charset="-122"/>
                <a:ea typeface="黑体" panose="02010609060101010101" pitchFamily="49" charset="-122"/>
                <a:cs typeface="Times New Roman" panose="02020603050405020304" pitchFamily="18" charset="0"/>
              </a:rPr>
              <a:t>我们为什么要采用</a:t>
            </a:r>
            <a:r>
              <a:rPr lang="en-US" altLang="zh-CN" sz="2800" kern="0" dirty="0">
                <a:solidFill>
                  <a:srgbClr val="7030A0"/>
                </a:solidFill>
                <a:latin typeface="黑体" panose="02010609060101010101" pitchFamily="49" charset="-122"/>
                <a:ea typeface="黑体" panose="02010609060101010101" pitchFamily="49" charset="-122"/>
                <a:cs typeface="Times New Roman" panose="02020603050405020304" pitchFamily="18" charset="0"/>
              </a:rPr>
              <a:t>DFT</a:t>
            </a:r>
            <a:r>
              <a:rPr lang="zh-CN" altLang="en-US" sz="2800" kern="0" dirty="0">
                <a:solidFill>
                  <a:srgbClr val="7030A0"/>
                </a:solidFill>
                <a:latin typeface="黑体" panose="02010609060101010101" pitchFamily="49" charset="-122"/>
                <a:ea typeface="黑体" panose="02010609060101010101" pitchFamily="49" charset="-122"/>
                <a:cs typeface="Times New Roman" panose="02020603050405020304" pitchFamily="18" charset="0"/>
              </a:rPr>
              <a:t>？</a:t>
            </a:r>
          </a:p>
        </p:txBody>
      </p:sp>
      <p:sp>
        <p:nvSpPr>
          <p:cNvPr id="2" name="矩形 1"/>
          <p:cNvSpPr/>
          <p:nvPr/>
        </p:nvSpPr>
        <p:spPr>
          <a:xfrm>
            <a:off x="512854" y="2187501"/>
            <a:ext cx="8496944" cy="3724096"/>
          </a:xfrm>
          <a:prstGeom prst="rect">
            <a:avLst/>
          </a:prstGeom>
        </p:spPr>
        <p:txBody>
          <a:bodyPr wrap="square">
            <a:spAutoFit/>
          </a:bodyPr>
          <a:lstStyle/>
          <a:p>
            <a:pPr marL="342900" indent="-342900">
              <a:lnSpc>
                <a:spcPct val="150000"/>
              </a:lnSpc>
              <a:buClr>
                <a:srgbClr val="FF0000"/>
              </a:buClr>
              <a:buFont typeface="Wingdings" panose="05000000000000000000" pitchFamily="2" charset="2"/>
              <a:buChar char="ü"/>
            </a:pPr>
            <a:r>
              <a:rPr lang="en-US" altLang="zh-CN" sz="3200" b="1" dirty="0">
                <a:latin typeface="华文行楷" panose="02010800040101010101" pitchFamily="2" charset="-122"/>
                <a:ea typeface="华文行楷" panose="02010800040101010101" pitchFamily="2" charset="-122"/>
              </a:rPr>
              <a:t>降低测试成本</a:t>
            </a:r>
          </a:p>
          <a:p>
            <a:pPr marL="342900" indent="-342900">
              <a:lnSpc>
                <a:spcPct val="150000"/>
              </a:lnSpc>
              <a:buClr>
                <a:srgbClr val="FF0000"/>
              </a:buClr>
              <a:buFont typeface="Wingdings" panose="05000000000000000000" pitchFamily="2" charset="2"/>
              <a:buChar char="ü"/>
            </a:pPr>
            <a:r>
              <a:rPr lang="zh-CN" altLang="en-US" sz="3200" b="1" dirty="0">
                <a:latin typeface="华文行楷" panose="02010800040101010101" pitchFamily="2" charset="-122"/>
                <a:ea typeface="华文行楷" panose="02010800040101010101" pitchFamily="2" charset="-122"/>
              </a:rPr>
              <a:t>提高</a:t>
            </a:r>
            <a:r>
              <a:rPr lang="en-US" altLang="zh-CN" sz="3200" b="1" dirty="0" err="1">
                <a:latin typeface="华文行楷" panose="02010800040101010101" pitchFamily="2" charset="-122"/>
                <a:ea typeface="华文行楷" panose="02010800040101010101" pitchFamily="2" charset="-122"/>
              </a:rPr>
              <a:t>产品和工艺质量</a:t>
            </a:r>
            <a:endParaRPr lang="en-US" altLang="zh-CN" sz="3200" b="1" dirty="0">
              <a:latin typeface="华文行楷" panose="02010800040101010101" pitchFamily="2" charset="-122"/>
              <a:ea typeface="华文行楷" panose="02010800040101010101" pitchFamily="2" charset="-122"/>
            </a:endParaRPr>
          </a:p>
          <a:p>
            <a:pPr marL="342900" indent="-342900">
              <a:lnSpc>
                <a:spcPct val="150000"/>
              </a:lnSpc>
              <a:buClr>
                <a:srgbClr val="FF0000"/>
              </a:buClr>
              <a:buFont typeface="Wingdings" panose="05000000000000000000" pitchFamily="2" charset="2"/>
              <a:buChar char="ü"/>
            </a:pPr>
            <a:r>
              <a:rPr lang="en-US" altLang="zh-CN" sz="3200" b="1" dirty="0">
                <a:latin typeface="华文行楷" panose="02010800040101010101" pitchFamily="2" charset="-122"/>
                <a:ea typeface="华文行楷" panose="02010800040101010101" pitchFamily="2" charset="-122"/>
              </a:rPr>
              <a:t>简化设计诊断和表征</a:t>
            </a:r>
          </a:p>
          <a:p>
            <a:pPr marL="342900" indent="-342900">
              <a:lnSpc>
                <a:spcPct val="150000"/>
              </a:lnSpc>
              <a:buClr>
                <a:srgbClr val="FF0000"/>
              </a:buClr>
              <a:buFont typeface="Wingdings" panose="05000000000000000000" pitchFamily="2" charset="2"/>
              <a:buChar char="ü"/>
            </a:pPr>
            <a:r>
              <a:rPr lang="zh-CN" altLang="en-US" sz="3200" b="1" dirty="0">
                <a:latin typeface="华文行楷" panose="02010800040101010101" pitchFamily="2" charset="-122"/>
                <a:ea typeface="华文行楷" panose="02010800040101010101" pitchFamily="2" charset="-122"/>
              </a:rPr>
              <a:t>易于</a:t>
            </a:r>
            <a:r>
              <a:rPr lang="en-US" altLang="zh-CN" sz="3200" b="1" dirty="0" err="1">
                <a:latin typeface="华文行楷" panose="02010800040101010101" pitchFamily="2" charset="-122"/>
                <a:ea typeface="华文行楷" panose="02010800040101010101" pitchFamily="2" charset="-122"/>
              </a:rPr>
              <a:t>测试程序开发</a:t>
            </a:r>
            <a:endParaRPr lang="en-US" altLang="zh-CN" sz="3200" b="1" dirty="0">
              <a:latin typeface="华文行楷" panose="02010800040101010101" pitchFamily="2" charset="-122"/>
              <a:ea typeface="华文行楷" panose="02010800040101010101" pitchFamily="2" charset="-122"/>
            </a:endParaRPr>
          </a:p>
          <a:p>
            <a:pPr marL="342900" indent="-342900">
              <a:lnSpc>
                <a:spcPct val="150000"/>
              </a:lnSpc>
              <a:buClr>
                <a:srgbClr val="FF0000"/>
              </a:buClr>
              <a:buFont typeface="Wingdings" panose="05000000000000000000" pitchFamily="2" charset="2"/>
              <a:buChar char="ü"/>
            </a:pPr>
            <a:r>
              <a:rPr lang="zh-CN" altLang="en-US" sz="3200" b="1" dirty="0">
                <a:latin typeface="华文行楷" panose="02010800040101010101" pitchFamily="2" charset="-122"/>
                <a:ea typeface="华文行楷" panose="02010800040101010101" pitchFamily="2" charset="-122"/>
              </a:rPr>
              <a:t>增强</a:t>
            </a:r>
            <a:r>
              <a:rPr lang="en-US" altLang="zh-CN" sz="3200" b="1" dirty="0" err="1">
                <a:latin typeface="华文行楷" panose="02010800040101010101" pitchFamily="2" charset="-122"/>
                <a:ea typeface="华文行楷" panose="02010800040101010101" pitchFamily="2" charset="-122"/>
              </a:rPr>
              <a:t>客户系统级应用程序中</a:t>
            </a:r>
            <a:r>
              <a:rPr lang="zh-CN" altLang="en-US" sz="3200" b="1" dirty="0">
                <a:latin typeface="华文行楷" panose="02010800040101010101" pitchFamily="2" charset="-122"/>
                <a:ea typeface="华文行楷" panose="02010800040101010101" pitchFamily="2" charset="-122"/>
              </a:rPr>
              <a:t>的</a:t>
            </a:r>
            <a:r>
              <a:rPr lang="en-US" altLang="zh-CN" sz="3200" b="1" dirty="0" err="1">
                <a:latin typeface="华文行楷" panose="02010800040101010101" pitchFamily="2" charset="-122"/>
                <a:ea typeface="华文行楷" panose="02010800040101010101" pitchFamily="2" charset="-122"/>
              </a:rPr>
              <a:t>诊断</a:t>
            </a:r>
            <a:r>
              <a:rPr lang="zh-CN" altLang="en-US" sz="3200" b="1" dirty="0">
                <a:latin typeface="华文行楷" panose="02010800040101010101" pitchFamily="2" charset="-122"/>
                <a:ea typeface="华文行楷" panose="02010800040101010101" pitchFamily="2" charset="-122"/>
              </a:rPr>
              <a:t>能力</a:t>
            </a:r>
            <a:endParaRPr lang="en-US" altLang="zh-CN" sz="3200" b="1" dirty="0">
              <a:latin typeface="华文行楷" panose="02010800040101010101" pitchFamily="2" charset="-122"/>
              <a:ea typeface="华文行楷" panose="02010800040101010101" pitchFamily="2" charset="-122"/>
            </a:endParaRPr>
          </a:p>
        </p:txBody>
      </p:sp>
      <p:sp>
        <p:nvSpPr>
          <p:cNvPr id="6" name="标题 1">
            <a:extLst>
              <a:ext uri="{FF2B5EF4-FFF2-40B4-BE49-F238E27FC236}">
                <a16:creationId xmlns:a16="http://schemas.microsoft.com/office/drawing/2014/main" id="{D601B9FE-DD93-4F63-8D18-8535CCBFDFDE}"/>
              </a:ext>
            </a:extLst>
          </p:cNvPr>
          <p:cNvSpPr txBox="1"/>
          <p:nvPr/>
        </p:nvSpPr>
        <p:spPr bwMode="auto">
          <a:xfrm>
            <a:off x="3321265" y="0"/>
            <a:ext cx="5688533"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gn="ctr"/>
            <a:r>
              <a:rPr lang="en-US" altLang="zh-CN" sz="3200" kern="0" dirty="0">
                <a:solidFill>
                  <a:srgbClr val="990000"/>
                </a:solidFill>
                <a:latin typeface="Comic Sans MS" panose="030F0702030302020204" pitchFamily="66" charset="0"/>
                <a:ea typeface="隶书" panose="02010509060101010101" pitchFamily="49" charset="-122"/>
              </a:rPr>
              <a:t>7.1</a:t>
            </a:r>
            <a:r>
              <a:rPr lang="zh-CN" altLang="en-US" sz="3200" kern="0" dirty="0">
                <a:solidFill>
                  <a:srgbClr val="990000"/>
                </a:solidFill>
                <a:latin typeface="Comic Sans MS" panose="030F0702030302020204" pitchFamily="66" charset="0"/>
                <a:ea typeface="隶书" panose="02010509060101010101" pitchFamily="49" charset="-122"/>
              </a:rPr>
              <a:t>可测性设计（</a:t>
            </a:r>
            <a:r>
              <a:rPr lang="en-US" altLang="zh-CN" sz="3200" kern="0" dirty="0">
                <a:solidFill>
                  <a:srgbClr val="990000"/>
                </a:solidFill>
                <a:latin typeface="Comic Sans MS" panose="030F0702030302020204" pitchFamily="66" charset="0"/>
                <a:ea typeface="隶书" panose="02010509060101010101" pitchFamily="49" charset="-122"/>
              </a:rPr>
              <a:t>DFT</a:t>
            </a:r>
            <a:r>
              <a:rPr lang="zh-CN" altLang="en-US" sz="3200" kern="0" dirty="0">
                <a:solidFill>
                  <a:srgbClr val="990000"/>
                </a:solidFill>
                <a:latin typeface="Comic Sans MS" panose="030F0702030302020204" pitchFamily="66" charset="0"/>
                <a:ea typeface="隶书" panose="02010509060101010101" pitchFamily="49" charset="-122"/>
              </a:rPr>
              <a:t>）概述</a:t>
            </a:r>
          </a:p>
        </p:txBody>
      </p:sp>
    </p:spTree>
  </p:cSld>
  <p:clrMapOvr>
    <a:masterClrMapping/>
  </p:clrMapOvr>
  <p:transition spd="slow">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591308" y="1412776"/>
            <a:ext cx="7704856"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sym typeface="+mn-ea"/>
              </a:rPr>
              <a:t>模拟量和数字量块的分离</a:t>
            </a:r>
            <a:endParaRPr lang="zh-CN" altLang="en-US" sz="2800" kern="0" dirty="0">
              <a:solidFill>
                <a:srgbClr val="7030A0"/>
              </a:solidFill>
              <a:latin typeface="Comic Sans MS" panose="030F0702030302020204" pitchFamily="66" charset="0"/>
              <a:ea typeface="隶书" panose="02010509060101010101" pitchFamily="49" charset="-122"/>
            </a:endParaRPr>
          </a:p>
        </p:txBody>
      </p:sp>
      <p:sp>
        <p:nvSpPr>
          <p:cNvPr id="4" name="矩形 3"/>
          <p:cNvSpPr/>
          <p:nvPr/>
        </p:nvSpPr>
        <p:spPr>
          <a:xfrm>
            <a:off x="611560" y="2204864"/>
            <a:ext cx="7704856" cy="3344570"/>
          </a:xfrm>
          <a:prstGeom prst="rect">
            <a:avLst/>
          </a:prstGeom>
        </p:spPr>
        <p:txBody>
          <a:bodyPr wrap="square">
            <a:spAutoFit/>
          </a:bodyPr>
          <a:lstStyle/>
          <a:p>
            <a:pPr>
              <a:lnSpc>
                <a:spcPct val="150000"/>
              </a:lnSpc>
            </a:pPr>
            <a:r>
              <a:rPr lang="en-US" altLang="zh-CN" sz="2400" b="1" dirty="0" err="1"/>
              <a:t>一旦电路被分解，就可以使用传统的数字方法对数字逻辑进行测试以保证其质量</a:t>
            </a:r>
            <a:r>
              <a:rPr lang="en-US" altLang="zh-CN" sz="2400" b="1" dirty="0"/>
              <a:t>。 </a:t>
            </a:r>
            <a:r>
              <a:rPr lang="en-US" altLang="zh-CN" sz="2400" b="1" dirty="0" err="1"/>
              <a:t>AGC的其余部分是一个简单的PGA和一个窗口比较器，每一个都非常容易进行隔离测试</a:t>
            </a:r>
            <a:r>
              <a:rPr lang="en-US" altLang="zh-CN" sz="2400" b="1" dirty="0"/>
              <a:t>。 </a:t>
            </a:r>
            <a:r>
              <a:rPr lang="en-US" altLang="zh-CN" sz="2400" b="1" dirty="0" err="1"/>
              <a:t>当然，DfT电路必须允许在没有反馈逻辑的情况下直接设置PGA增益，并且必须允许对窗口比较器的直接模拟和数字访问</a:t>
            </a:r>
            <a:r>
              <a:rPr lang="en-US" altLang="zh-CN" sz="2400" b="1" dirty="0"/>
              <a:t>。</a:t>
            </a:r>
          </a:p>
        </p:txBody>
      </p:sp>
      <p:sp>
        <p:nvSpPr>
          <p:cNvPr id="6" name="标题 1">
            <a:extLst>
              <a:ext uri="{FF2B5EF4-FFF2-40B4-BE49-F238E27FC236}">
                <a16:creationId xmlns:a16="http://schemas.microsoft.com/office/drawing/2014/main" id="{37E619A6-842C-4110-B1C5-3B3F1B88BF2B}"/>
              </a:ext>
            </a:extLst>
          </p:cNvPr>
          <p:cNvSpPr txBox="1">
            <a:spLocks/>
          </p:cNvSpPr>
          <p:nvPr/>
        </p:nvSpPr>
        <p:spPr bwMode="auto">
          <a:xfrm>
            <a:off x="2051849" y="129338"/>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7.7</a:t>
            </a:r>
            <a:r>
              <a:rPr lang="zh-CN" altLang="en-US" sz="3200" kern="0" dirty="0">
                <a:solidFill>
                  <a:srgbClr val="990000"/>
                </a:solidFill>
                <a:latin typeface="Comic Sans MS" panose="030F0702030302020204" pitchFamily="66" charset="0"/>
                <a:ea typeface="隶书" panose="02010509060101010101" pitchFamily="49" charset="-122"/>
              </a:rPr>
              <a:t>专设的混合信号可测性设计</a:t>
            </a:r>
          </a:p>
        </p:txBody>
      </p:sp>
    </p:spTree>
  </p:cSld>
  <p:clrMapOvr>
    <a:masterClrMapping/>
  </p:clrMapOvr>
  <p:transition spd="slow">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539552" y="1096783"/>
            <a:ext cx="7704856"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sym typeface="+mn-ea"/>
              </a:rPr>
              <a:t>模拟量和数字量块的分离</a:t>
            </a:r>
            <a:endParaRPr lang="zh-CN" altLang="en-US" sz="2800" kern="0" dirty="0">
              <a:solidFill>
                <a:srgbClr val="7030A0"/>
              </a:solidFill>
              <a:latin typeface="Comic Sans MS" panose="030F0702030302020204" pitchFamily="66" charset="0"/>
              <a:ea typeface="隶书" panose="02010509060101010101" pitchFamily="49" charset="-122"/>
            </a:endParaRPr>
          </a:p>
        </p:txBody>
      </p:sp>
      <p:sp>
        <p:nvSpPr>
          <p:cNvPr id="4" name="矩形 3"/>
          <p:cNvSpPr/>
          <p:nvPr/>
        </p:nvSpPr>
        <p:spPr>
          <a:xfrm>
            <a:off x="1763688" y="5954291"/>
            <a:ext cx="4968552" cy="461665"/>
          </a:xfrm>
          <a:prstGeom prst="rect">
            <a:avLst/>
          </a:prstGeom>
        </p:spPr>
        <p:txBody>
          <a:bodyPr wrap="square">
            <a:spAutoFit/>
          </a:bodyPr>
          <a:lstStyle/>
          <a:p>
            <a:r>
              <a:rPr lang="en-US" altLang="zh-CN" sz="2400" b="1" dirty="0"/>
              <a:t>      AGC</a:t>
            </a:r>
            <a:r>
              <a:rPr lang="zh-CN" altLang="en-US" sz="2400" b="1" dirty="0"/>
              <a:t>的</a:t>
            </a:r>
            <a:r>
              <a:rPr lang="en-US" altLang="zh-CN" sz="2400" b="1" dirty="0"/>
              <a:t>attack/decay增益包络</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639" y="1744855"/>
            <a:ext cx="6142682" cy="4209436"/>
          </a:xfrm>
          <a:prstGeom prst="rect">
            <a:avLst/>
          </a:prstGeom>
        </p:spPr>
      </p:pic>
      <p:sp>
        <p:nvSpPr>
          <p:cNvPr id="7" name="标题 1">
            <a:extLst>
              <a:ext uri="{FF2B5EF4-FFF2-40B4-BE49-F238E27FC236}">
                <a16:creationId xmlns:a16="http://schemas.microsoft.com/office/drawing/2014/main" id="{96A567A8-5DD3-4FED-89FE-E0551B832340}"/>
              </a:ext>
            </a:extLst>
          </p:cNvPr>
          <p:cNvSpPr txBox="1">
            <a:spLocks/>
          </p:cNvSpPr>
          <p:nvPr/>
        </p:nvSpPr>
        <p:spPr bwMode="auto">
          <a:xfrm>
            <a:off x="2051849" y="129338"/>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7.7</a:t>
            </a:r>
            <a:r>
              <a:rPr lang="zh-CN" altLang="en-US" sz="3200" kern="0" dirty="0">
                <a:solidFill>
                  <a:srgbClr val="990000"/>
                </a:solidFill>
                <a:latin typeface="Comic Sans MS" panose="030F0702030302020204" pitchFamily="66" charset="0"/>
                <a:ea typeface="隶书" panose="02010509060101010101" pitchFamily="49" charset="-122"/>
              </a:rPr>
              <a:t>专设的混合信号可测性设计</a:t>
            </a:r>
          </a:p>
        </p:txBody>
      </p:sp>
    </p:spTree>
  </p:cSld>
  <p:clrMapOvr>
    <a:masterClrMapping/>
  </p:clrMapOvr>
  <p:transition spd="slow">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611560" y="1124744"/>
            <a:ext cx="7704856"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rPr>
              <a:t>Loopback</a:t>
            </a:r>
            <a:r>
              <a:rPr lang="zh-CN" altLang="en-US" sz="2800" kern="0" dirty="0">
                <a:solidFill>
                  <a:srgbClr val="7030A0"/>
                </a:solidFill>
                <a:latin typeface="Comic Sans MS" panose="030F0702030302020204" pitchFamily="66" charset="0"/>
                <a:ea typeface="隶书" panose="02010509060101010101" pitchFamily="49" charset="-122"/>
              </a:rPr>
              <a:t>模式</a:t>
            </a:r>
          </a:p>
        </p:txBody>
      </p:sp>
      <p:sp>
        <p:nvSpPr>
          <p:cNvPr id="4" name="矩形 3"/>
          <p:cNvSpPr/>
          <p:nvPr/>
        </p:nvSpPr>
        <p:spPr>
          <a:xfrm>
            <a:off x="413792" y="1756123"/>
            <a:ext cx="8550696" cy="4452566"/>
          </a:xfrm>
          <a:prstGeom prst="rect">
            <a:avLst/>
          </a:prstGeom>
        </p:spPr>
        <p:txBody>
          <a:bodyPr wrap="square">
            <a:spAutoFit/>
          </a:bodyPr>
          <a:lstStyle/>
          <a:p>
            <a:pPr>
              <a:lnSpc>
                <a:spcPct val="150000"/>
              </a:lnSpc>
            </a:pPr>
            <a:r>
              <a:rPr lang="en-US" altLang="zh-CN" sz="2400" b="1" dirty="0" err="1"/>
              <a:t>另一种常见的混合信号DfT方法是使用数字或模拟环回模式</a:t>
            </a:r>
            <a:r>
              <a:rPr lang="en-US" altLang="zh-CN" sz="2400" b="1" dirty="0"/>
              <a:t>。</a:t>
            </a:r>
          </a:p>
          <a:p>
            <a:pPr>
              <a:lnSpc>
                <a:spcPct val="150000"/>
              </a:lnSpc>
            </a:pPr>
            <a:r>
              <a:rPr lang="en-US" altLang="zh-CN" sz="2400" b="1" dirty="0"/>
              <a:t>在模拟环回模式下，可以将正弦波等数字化信号传输到DAC通道的数字输入中，并从ADC通道的数字输出中捕获数字化样本。 DAC和ADC通道中的所有电路必须正常工作，以使捕获的信号以正确的信号幅度出现，并具有低噪声和低失真。 因此，环回模式提供了一种快速且廉价的方式来执行涉及大多数DUT电路的总体功能测试。 可以用这种方法检测任何通道电路中的任何主要缺陷。</a:t>
            </a:r>
          </a:p>
        </p:txBody>
      </p:sp>
      <p:sp>
        <p:nvSpPr>
          <p:cNvPr id="6" name="标题 1">
            <a:extLst>
              <a:ext uri="{FF2B5EF4-FFF2-40B4-BE49-F238E27FC236}">
                <a16:creationId xmlns:a16="http://schemas.microsoft.com/office/drawing/2014/main" id="{8EA82A24-DD69-4418-8D63-5F4889F767BE}"/>
              </a:ext>
            </a:extLst>
          </p:cNvPr>
          <p:cNvSpPr txBox="1">
            <a:spLocks/>
          </p:cNvSpPr>
          <p:nvPr/>
        </p:nvSpPr>
        <p:spPr bwMode="auto">
          <a:xfrm>
            <a:off x="2051849" y="129338"/>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7.7</a:t>
            </a:r>
            <a:r>
              <a:rPr lang="zh-CN" altLang="en-US" sz="3200" kern="0" dirty="0">
                <a:solidFill>
                  <a:srgbClr val="990000"/>
                </a:solidFill>
                <a:latin typeface="Comic Sans MS" panose="030F0702030302020204" pitchFamily="66" charset="0"/>
                <a:ea typeface="隶书" panose="02010509060101010101" pitchFamily="49" charset="-122"/>
              </a:rPr>
              <a:t>专设的混合信号可测性设计</a:t>
            </a:r>
          </a:p>
        </p:txBody>
      </p:sp>
    </p:spTree>
  </p:cSld>
  <p:clrMapOvr>
    <a:masterClrMapping/>
  </p:clrMapOvr>
  <p:transition spd="slow">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611560" y="987006"/>
            <a:ext cx="7704856"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rPr>
              <a:t>Loopback</a:t>
            </a:r>
            <a:r>
              <a:rPr lang="zh-CN" altLang="en-US" sz="2800" kern="0" dirty="0">
                <a:solidFill>
                  <a:srgbClr val="7030A0"/>
                </a:solidFill>
                <a:latin typeface="Comic Sans MS" panose="030F0702030302020204" pitchFamily="66" charset="0"/>
                <a:ea typeface="隶书" panose="02010509060101010101" pitchFamily="49" charset="-122"/>
              </a:rPr>
              <a:t>模式</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941429"/>
            <a:ext cx="6607779" cy="3930997"/>
          </a:xfrm>
          <a:prstGeom prst="rect">
            <a:avLst/>
          </a:prstGeom>
        </p:spPr>
      </p:pic>
      <p:sp>
        <p:nvSpPr>
          <p:cNvPr id="5" name="矩形 4"/>
          <p:cNvSpPr/>
          <p:nvPr/>
        </p:nvSpPr>
        <p:spPr>
          <a:xfrm>
            <a:off x="2747622" y="6214023"/>
            <a:ext cx="3648756" cy="461665"/>
          </a:xfrm>
          <a:prstGeom prst="rect">
            <a:avLst/>
          </a:prstGeom>
        </p:spPr>
        <p:txBody>
          <a:bodyPr wrap="none">
            <a:spAutoFit/>
          </a:bodyPr>
          <a:lstStyle/>
          <a:p>
            <a:pPr algn="l"/>
            <a:r>
              <a:rPr lang="en-US" altLang="zh-CN" sz="2400" b="1" dirty="0"/>
              <a:t>        模拟和数字环回路径</a:t>
            </a:r>
          </a:p>
        </p:txBody>
      </p:sp>
      <p:sp>
        <p:nvSpPr>
          <p:cNvPr id="7" name="标题 1">
            <a:extLst>
              <a:ext uri="{FF2B5EF4-FFF2-40B4-BE49-F238E27FC236}">
                <a16:creationId xmlns:a16="http://schemas.microsoft.com/office/drawing/2014/main" id="{BC6B06B1-57B9-47AA-A437-5057CFF27118}"/>
              </a:ext>
            </a:extLst>
          </p:cNvPr>
          <p:cNvSpPr txBox="1">
            <a:spLocks/>
          </p:cNvSpPr>
          <p:nvPr/>
        </p:nvSpPr>
        <p:spPr bwMode="auto">
          <a:xfrm>
            <a:off x="2051849" y="129338"/>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7.7</a:t>
            </a:r>
            <a:r>
              <a:rPr lang="zh-CN" altLang="en-US" sz="3200" kern="0" dirty="0">
                <a:solidFill>
                  <a:srgbClr val="990000"/>
                </a:solidFill>
                <a:latin typeface="Comic Sans MS" panose="030F0702030302020204" pitchFamily="66" charset="0"/>
                <a:ea typeface="隶书" panose="02010509060101010101" pitchFamily="49" charset="-122"/>
              </a:rPr>
              <a:t>专设的混合信号可测性设计</a:t>
            </a:r>
          </a:p>
        </p:txBody>
      </p:sp>
    </p:spTree>
  </p:cSld>
  <p:clrMapOvr>
    <a:masterClrMapping/>
  </p:clrMapOvr>
  <p:transition spd="slow">
    <p:zo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611560" y="908720"/>
            <a:ext cx="7704856"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rPr>
              <a:t>Loopback</a:t>
            </a:r>
            <a:r>
              <a:rPr lang="zh-CN" altLang="en-US" sz="2800" kern="0" dirty="0">
                <a:solidFill>
                  <a:srgbClr val="7030A0"/>
                </a:solidFill>
                <a:latin typeface="Comic Sans MS" panose="030F0702030302020204" pitchFamily="66" charset="0"/>
                <a:ea typeface="隶书" panose="02010509060101010101" pitchFamily="49" charset="-122"/>
              </a:rPr>
              <a:t>模式</a:t>
            </a:r>
          </a:p>
        </p:txBody>
      </p:sp>
      <p:sp>
        <p:nvSpPr>
          <p:cNvPr id="4" name="矩形 3"/>
          <p:cNvSpPr/>
          <p:nvPr/>
        </p:nvSpPr>
        <p:spPr>
          <a:xfrm>
            <a:off x="251520" y="1556792"/>
            <a:ext cx="8856984" cy="2236574"/>
          </a:xfrm>
          <a:prstGeom prst="rect">
            <a:avLst/>
          </a:prstGeom>
        </p:spPr>
        <p:txBody>
          <a:bodyPr wrap="square">
            <a:spAutoFit/>
          </a:bodyPr>
          <a:lstStyle/>
          <a:p>
            <a:pPr>
              <a:lnSpc>
                <a:spcPct val="150000"/>
              </a:lnSpc>
            </a:pPr>
            <a:r>
              <a:rPr lang="en-US" altLang="zh-CN" sz="2400" b="1" dirty="0"/>
              <a:t>数字环回模式类似于模拟环回模式，不同之处在于ADC通道的数字输出环回至DAC通道的数字输入。 测试</a:t>
            </a:r>
            <a:r>
              <a:rPr lang="zh-CN" altLang="en-US" sz="2400" b="1" dirty="0"/>
              <a:t>激励</a:t>
            </a:r>
            <a:r>
              <a:rPr lang="en-US" altLang="zh-CN" sz="2400" b="1" dirty="0"/>
              <a:t>是正弦波或其他模拟信号。 可以使用数字化仪或其他模拟测量仪器来捕获和分析输出。</a:t>
            </a:r>
          </a:p>
        </p:txBody>
      </p:sp>
      <p:sp>
        <p:nvSpPr>
          <p:cNvPr id="6" name="标题 1">
            <a:extLst>
              <a:ext uri="{FF2B5EF4-FFF2-40B4-BE49-F238E27FC236}">
                <a16:creationId xmlns:a16="http://schemas.microsoft.com/office/drawing/2014/main" id="{2F0CD651-902C-413E-A1D2-2FE369762F38}"/>
              </a:ext>
            </a:extLst>
          </p:cNvPr>
          <p:cNvSpPr txBox="1">
            <a:spLocks/>
          </p:cNvSpPr>
          <p:nvPr/>
        </p:nvSpPr>
        <p:spPr bwMode="auto">
          <a:xfrm>
            <a:off x="2051849" y="129338"/>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7.7</a:t>
            </a:r>
            <a:r>
              <a:rPr lang="zh-CN" altLang="en-US" sz="3200" kern="0" dirty="0">
                <a:solidFill>
                  <a:srgbClr val="990000"/>
                </a:solidFill>
                <a:latin typeface="Comic Sans MS" panose="030F0702030302020204" pitchFamily="66" charset="0"/>
                <a:ea typeface="隶书" panose="02010509060101010101" pitchFamily="49" charset="-122"/>
              </a:rPr>
              <a:t>专设的混合信号可测性设计</a:t>
            </a:r>
          </a:p>
        </p:txBody>
      </p:sp>
      <p:sp>
        <p:nvSpPr>
          <p:cNvPr id="7" name="标题 1">
            <a:extLst>
              <a:ext uri="{FF2B5EF4-FFF2-40B4-BE49-F238E27FC236}">
                <a16:creationId xmlns:a16="http://schemas.microsoft.com/office/drawing/2014/main" id="{8EED0C47-46BE-413F-937C-9E153BC72143}"/>
              </a:ext>
            </a:extLst>
          </p:cNvPr>
          <p:cNvSpPr txBox="1"/>
          <p:nvPr/>
        </p:nvSpPr>
        <p:spPr bwMode="auto">
          <a:xfrm>
            <a:off x="395536" y="3806371"/>
            <a:ext cx="5579863"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err="1">
                <a:solidFill>
                  <a:srgbClr val="990000"/>
                </a:solidFill>
                <a:latin typeface="Comic Sans MS" panose="030F0702030302020204" pitchFamily="66" charset="0"/>
                <a:ea typeface="隶书" panose="02010509060101010101" pitchFamily="49" charset="-122"/>
              </a:rPr>
              <a:t>预充电电路和交流耦合短路</a:t>
            </a:r>
            <a:endParaRPr lang="en-US" altLang="zh-CN" sz="2800" kern="0" dirty="0">
              <a:solidFill>
                <a:srgbClr val="990000"/>
              </a:solidFill>
              <a:latin typeface="Comic Sans MS" panose="030F0702030302020204" pitchFamily="66" charset="0"/>
              <a:ea typeface="隶书" panose="02010509060101010101" pitchFamily="49" charset="-122"/>
            </a:endParaRPr>
          </a:p>
        </p:txBody>
      </p:sp>
      <p:sp>
        <p:nvSpPr>
          <p:cNvPr id="8" name="矩形 7">
            <a:extLst>
              <a:ext uri="{FF2B5EF4-FFF2-40B4-BE49-F238E27FC236}">
                <a16:creationId xmlns:a16="http://schemas.microsoft.com/office/drawing/2014/main" id="{61B7037F-202A-4E69-A57E-61C9A5921971}"/>
              </a:ext>
            </a:extLst>
          </p:cNvPr>
          <p:cNvSpPr/>
          <p:nvPr/>
        </p:nvSpPr>
        <p:spPr>
          <a:xfrm>
            <a:off x="197768" y="4467448"/>
            <a:ext cx="8964488" cy="2236574"/>
          </a:xfrm>
          <a:prstGeom prst="rect">
            <a:avLst/>
          </a:prstGeom>
        </p:spPr>
        <p:txBody>
          <a:bodyPr wrap="square">
            <a:spAutoFit/>
          </a:bodyPr>
          <a:lstStyle/>
          <a:p>
            <a:pPr>
              <a:lnSpc>
                <a:spcPct val="150000"/>
              </a:lnSpc>
            </a:pPr>
            <a:r>
              <a:rPr lang="en-US" altLang="zh-CN" sz="2400" b="1" dirty="0" err="1"/>
              <a:t>减少测试时间的最简单，最有效的方法之一就是提供短路路径，以减少较长的RC充电时间</a:t>
            </a:r>
            <a:r>
              <a:rPr lang="en-US" altLang="zh-CN" sz="2400" b="1" dirty="0"/>
              <a:t>。 </a:t>
            </a:r>
            <a:r>
              <a:rPr lang="en-US" altLang="zh-CN" sz="2400" b="1" dirty="0" err="1"/>
              <a:t>这种预充电电路可用于许多不同的电路配置中</a:t>
            </a:r>
            <a:r>
              <a:rPr lang="en-US" altLang="zh-CN" sz="2400" b="1" dirty="0"/>
              <a:t>。 </a:t>
            </a:r>
            <a:r>
              <a:rPr lang="en-US" altLang="zh-CN" sz="2400" b="1" dirty="0" err="1"/>
              <a:t>直流基准电压去耦电容和隔直电容是两个很好的例子，其中可以使用短路路径将DUT快速带入静态</a:t>
            </a:r>
            <a:r>
              <a:rPr lang="en-US" altLang="zh-CN" sz="2400" b="1" dirty="0"/>
              <a:t>。</a:t>
            </a:r>
          </a:p>
        </p:txBody>
      </p:sp>
    </p:spTree>
  </p:cSld>
  <p:clrMapOvr>
    <a:masterClrMapping/>
  </p:clrMapOvr>
  <p:transition spd="slow">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323528" y="1412776"/>
            <a:ext cx="6336704"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gn="ctr"/>
            <a:r>
              <a:rPr lang="en-US" altLang="zh-CN" sz="2800" kern="0" dirty="0" err="1">
                <a:solidFill>
                  <a:srgbClr val="7030A0"/>
                </a:solidFill>
                <a:latin typeface="Comic Sans MS" panose="030F0702030302020204" pitchFamily="66" charset="0"/>
                <a:ea typeface="隶书" panose="02010509060101010101" pitchFamily="49" charset="-122"/>
                <a:sym typeface="+mn-ea"/>
              </a:rPr>
              <a:t>预充电电路和交流耦合短路</a:t>
            </a:r>
            <a:endParaRPr lang="zh-CN" altLang="en-US" sz="2800" kern="0" dirty="0">
              <a:solidFill>
                <a:srgbClr val="7030A0"/>
              </a:solidFill>
              <a:latin typeface="Comic Sans MS" panose="030F0702030302020204" pitchFamily="66" charset="0"/>
              <a:ea typeface="隶书" panose="02010509060101010101"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170" y="2204864"/>
            <a:ext cx="5971851" cy="3528392"/>
          </a:xfrm>
          <a:prstGeom prst="rect">
            <a:avLst/>
          </a:prstGeom>
        </p:spPr>
      </p:pic>
      <p:sp>
        <p:nvSpPr>
          <p:cNvPr id="5" name="矩形 4"/>
          <p:cNvSpPr/>
          <p:nvPr/>
        </p:nvSpPr>
        <p:spPr>
          <a:xfrm>
            <a:off x="3044979" y="6021288"/>
            <a:ext cx="3054041" cy="461665"/>
          </a:xfrm>
          <a:prstGeom prst="rect">
            <a:avLst/>
          </a:prstGeom>
        </p:spPr>
        <p:txBody>
          <a:bodyPr wrap="none">
            <a:spAutoFit/>
          </a:bodyPr>
          <a:lstStyle/>
          <a:p>
            <a:pPr algn="l"/>
            <a:r>
              <a:rPr lang="en-US" altLang="zh-CN" sz="2400" b="1" dirty="0"/>
              <a:t> </a:t>
            </a:r>
            <a:r>
              <a:rPr lang="en-US" altLang="zh-CN" sz="2400" b="1" dirty="0" err="1"/>
              <a:t>去耦电容预充电电路</a:t>
            </a:r>
            <a:endParaRPr lang="en-US" altLang="zh-CN" sz="2400" b="1" dirty="0"/>
          </a:p>
        </p:txBody>
      </p:sp>
      <p:sp>
        <p:nvSpPr>
          <p:cNvPr id="7" name="标题 1">
            <a:extLst>
              <a:ext uri="{FF2B5EF4-FFF2-40B4-BE49-F238E27FC236}">
                <a16:creationId xmlns:a16="http://schemas.microsoft.com/office/drawing/2014/main" id="{852AD4E4-397C-41E8-8C24-3389C20C22D2}"/>
              </a:ext>
            </a:extLst>
          </p:cNvPr>
          <p:cNvSpPr txBox="1">
            <a:spLocks/>
          </p:cNvSpPr>
          <p:nvPr/>
        </p:nvSpPr>
        <p:spPr bwMode="auto">
          <a:xfrm>
            <a:off x="2051849" y="129338"/>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7.7</a:t>
            </a:r>
            <a:r>
              <a:rPr lang="zh-CN" altLang="en-US" sz="3200" kern="0" dirty="0">
                <a:solidFill>
                  <a:srgbClr val="990000"/>
                </a:solidFill>
                <a:latin typeface="Comic Sans MS" panose="030F0702030302020204" pitchFamily="66" charset="0"/>
                <a:ea typeface="隶书" panose="02010509060101010101" pitchFamily="49" charset="-122"/>
              </a:rPr>
              <a:t>专设的混合信号可测性设计</a:t>
            </a:r>
          </a:p>
        </p:txBody>
      </p:sp>
    </p:spTree>
  </p:cSld>
  <p:clrMapOvr>
    <a:masterClrMapping/>
  </p:clrMapOvr>
  <p:transition spd="slow">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179512" y="1162090"/>
            <a:ext cx="6336704"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gn="ctr"/>
            <a:r>
              <a:rPr lang="en-US" altLang="zh-CN" sz="2800" kern="0" dirty="0" err="1">
                <a:solidFill>
                  <a:srgbClr val="7030A0"/>
                </a:solidFill>
                <a:latin typeface="Comic Sans MS" panose="030F0702030302020204" pitchFamily="66" charset="0"/>
                <a:ea typeface="隶书" panose="02010509060101010101" pitchFamily="49" charset="-122"/>
                <a:sym typeface="+mn-ea"/>
              </a:rPr>
              <a:t>预充电电路和交流耦合短路</a:t>
            </a:r>
            <a:endParaRPr lang="zh-CN" altLang="en-US" sz="2800" kern="0" dirty="0">
              <a:solidFill>
                <a:srgbClr val="7030A0"/>
              </a:solidFill>
              <a:latin typeface="Comic Sans MS" panose="030F0702030302020204" pitchFamily="66" charset="0"/>
              <a:ea typeface="隶书" panose="02010509060101010101" pitchFamily="49" charset="-122"/>
            </a:endParaRPr>
          </a:p>
        </p:txBody>
      </p:sp>
      <p:sp>
        <p:nvSpPr>
          <p:cNvPr id="5" name="矩形 4"/>
          <p:cNvSpPr/>
          <p:nvPr/>
        </p:nvSpPr>
        <p:spPr>
          <a:xfrm>
            <a:off x="2709862" y="6093296"/>
            <a:ext cx="4067139" cy="461665"/>
          </a:xfrm>
          <a:prstGeom prst="rect">
            <a:avLst/>
          </a:prstGeom>
        </p:spPr>
        <p:txBody>
          <a:bodyPr wrap="none">
            <a:spAutoFit/>
          </a:bodyPr>
          <a:lstStyle/>
          <a:p>
            <a:pPr algn="l"/>
            <a:r>
              <a:rPr lang="en-US" altLang="zh-CN" sz="2400" b="1" dirty="0"/>
              <a:t>  快速充电开关减少建立时间</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1882617"/>
            <a:ext cx="4752528" cy="3813293"/>
          </a:xfrm>
          <a:prstGeom prst="rect">
            <a:avLst/>
          </a:prstGeom>
        </p:spPr>
      </p:pic>
      <p:sp>
        <p:nvSpPr>
          <p:cNvPr id="7" name="标题 1">
            <a:extLst>
              <a:ext uri="{FF2B5EF4-FFF2-40B4-BE49-F238E27FC236}">
                <a16:creationId xmlns:a16="http://schemas.microsoft.com/office/drawing/2014/main" id="{0D9E9ED1-C542-43BF-994A-D78225BDBA98}"/>
              </a:ext>
            </a:extLst>
          </p:cNvPr>
          <p:cNvSpPr txBox="1">
            <a:spLocks/>
          </p:cNvSpPr>
          <p:nvPr/>
        </p:nvSpPr>
        <p:spPr bwMode="auto">
          <a:xfrm>
            <a:off x="2051849" y="129338"/>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7.7</a:t>
            </a:r>
            <a:r>
              <a:rPr lang="zh-CN" altLang="en-US" sz="3200" kern="0" dirty="0">
                <a:solidFill>
                  <a:srgbClr val="990000"/>
                </a:solidFill>
                <a:latin typeface="Comic Sans MS" panose="030F0702030302020204" pitchFamily="66" charset="0"/>
                <a:ea typeface="隶书" panose="02010509060101010101" pitchFamily="49" charset="-122"/>
              </a:rPr>
              <a:t>专设的混合信号可测性设计</a:t>
            </a:r>
          </a:p>
        </p:txBody>
      </p:sp>
    </p:spTree>
  </p:cSld>
  <p:clrMapOvr>
    <a:masterClrMapping/>
  </p:clrMapOvr>
  <p:transition spd="slow">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107504" y="1484784"/>
            <a:ext cx="6336704"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gn="ctr"/>
            <a:r>
              <a:rPr lang="en-US" altLang="zh-CN" sz="2800" kern="0" dirty="0" err="1">
                <a:solidFill>
                  <a:srgbClr val="7030A0"/>
                </a:solidFill>
                <a:latin typeface="Comic Sans MS" panose="030F0702030302020204" pitchFamily="66" charset="0"/>
                <a:ea typeface="隶书" panose="02010509060101010101" pitchFamily="49" charset="-122"/>
                <a:sym typeface="+mn-ea"/>
              </a:rPr>
              <a:t>预充电电路和交流耦合短路</a:t>
            </a:r>
            <a:endParaRPr lang="zh-CN" altLang="en-US" sz="2800" kern="0" dirty="0">
              <a:solidFill>
                <a:srgbClr val="7030A0"/>
              </a:solidFill>
              <a:latin typeface="Comic Sans MS" panose="030F0702030302020204" pitchFamily="66" charset="0"/>
              <a:ea typeface="隶书" panose="02010509060101010101" pitchFamily="49" charset="-122"/>
            </a:endParaRPr>
          </a:p>
        </p:txBody>
      </p:sp>
      <p:sp>
        <p:nvSpPr>
          <p:cNvPr id="5" name="矩形 4"/>
          <p:cNvSpPr/>
          <p:nvPr/>
        </p:nvSpPr>
        <p:spPr>
          <a:xfrm>
            <a:off x="555825" y="2636912"/>
            <a:ext cx="8442431" cy="2790572"/>
          </a:xfrm>
          <a:prstGeom prst="rect">
            <a:avLst/>
          </a:prstGeom>
        </p:spPr>
        <p:txBody>
          <a:bodyPr wrap="square">
            <a:spAutoFit/>
          </a:bodyPr>
          <a:lstStyle/>
          <a:p>
            <a:pPr>
              <a:lnSpc>
                <a:spcPct val="150000"/>
              </a:lnSpc>
            </a:pPr>
            <a:r>
              <a:rPr lang="en-US" altLang="zh-CN" sz="2400" b="1" dirty="0" err="1"/>
              <a:t>有时，这些预充电技术可以在ATE设备接口板上实现</a:t>
            </a:r>
            <a:r>
              <a:rPr lang="en-US" altLang="zh-CN" sz="2400" b="1" dirty="0"/>
              <a:t>。 </a:t>
            </a:r>
            <a:r>
              <a:rPr lang="en-US" altLang="zh-CN" sz="2400" b="1" dirty="0" err="1"/>
              <a:t>在这些情况下，可能不需要片上DfT</a:t>
            </a:r>
            <a:r>
              <a:rPr lang="en-US" altLang="zh-CN" sz="2400" b="1" dirty="0"/>
              <a:t>。 </a:t>
            </a:r>
            <a:r>
              <a:rPr lang="en-US" altLang="zh-CN" sz="2400" b="1" dirty="0" err="1"/>
              <a:t>其他时候，无法从DUT的外部引脚访问节点，因此需要特殊的测试模式</a:t>
            </a:r>
            <a:r>
              <a:rPr lang="en-US" altLang="zh-CN" sz="2400" b="1" dirty="0"/>
              <a:t>。</a:t>
            </a:r>
            <a:r>
              <a:rPr lang="zh-CN" altLang="en-US" sz="2400" b="1" dirty="0"/>
              <a:t>一般而言</a:t>
            </a:r>
            <a:r>
              <a:rPr lang="en-US" altLang="zh-CN" sz="2400" b="1" dirty="0"/>
              <a:t>，</a:t>
            </a:r>
            <a:r>
              <a:rPr lang="en-US" altLang="zh-CN" sz="2400" b="1" dirty="0" err="1"/>
              <a:t>测试时间的减少必须与增加的硅面积相平衡，以</a:t>
            </a:r>
            <a:r>
              <a:rPr lang="zh-CN" altLang="en-US" sz="2400" b="1" dirty="0"/>
              <a:t>此</a:t>
            </a:r>
            <a:r>
              <a:rPr lang="en-US" altLang="zh-CN" sz="2400" b="1" dirty="0" err="1"/>
              <a:t>确定这种DfT方法的成本效益</a:t>
            </a:r>
            <a:r>
              <a:rPr lang="en-US" altLang="zh-CN" sz="2400" b="1" dirty="0"/>
              <a:t>。</a:t>
            </a:r>
          </a:p>
        </p:txBody>
      </p:sp>
      <p:sp>
        <p:nvSpPr>
          <p:cNvPr id="6" name="标题 1">
            <a:extLst>
              <a:ext uri="{FF2B5EF4-FFF2-40B4-BE49-F238E27FC236}">
                <a16:creationId xmlns:a16="http://schemas.microsoft.com/office/drawing/2014/main" id="{4F114F0C-E2B4-44CC-B640-0787CC42536F}"/>
              </a:ext>
            </a:extLst>
          </p:cNvPr>
          <p:cNvSpPr txBox="1">
            <a:spLocks/>
          </p:cNvSpPr>
          <p:nvPr/>
        </p:nvSpPr>
        <p:spPr bwMode="auto">
          <a:xfrm>
            <a:off x="2051849" y="129338"/>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7.7</a:t>
            </a:r>
            <a:r>
              <a:rPr lang="zh-CN" altLang="en-US" sz="3200" kern="0" dirty="0">
                <a:solidFill>
                  <a:srgbClr val="990000"/>
                </a:solidFill>
                <a:latin typeface="Comic Sans MS" panose="030F0702030302020204" pitchFamily="66" charset="0"/>
                <a:ea typeface="隶书" panose="02010509060101010101" pitchFamily="49" charset="-122"/>
              </a:rPr>
              <a:t>专设的混合信号可测性设计</a:t>
            </a:r>
          </a:p>
        </p:txBody>
      </p:sp>
    </p:spTree>
  </p:cSld>
  <p:clrMapOvr>
    <a:masterClrMapping/>
  </p:clrMapOvr>
  <p:transition spd="slow">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577881" y="1032694"/>
            <a:ext cx="6336704"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rPr>
              <a:t>片</a:t>
            </a:r>
            <a:r>
              <a:rPr lang="zh-CN" altLang="en-US" sz="2800" kern="0" dirty="0">
                <a:solidFill>
                  <a:srgbClr val="7030A0"/>
                </a:solidFill>
                <a:latin typeface="Comic Sans MS" panose="030F0702030302020204" pitchFamily="66" charset="0"/>
                <a:ea typeface="隶书" panose="02010509060101010101" pitchFamily="49" charset="-122"/>
              </a:rPr>
              <a:t>上</a:t>
            </a:r>
            <a:r>
              <a:rPr lang="en-US" altLang="zh-CN" sz="2800" kern="0" dirty="0">
                <a:solidFill>
                  <a:srgbClr val="7030A0"/>
                </a:solidFill>
                <a:latin typeface="Comic Sans MS" panose="030F0702030302020204" pitchFamily="66" charset="0"/>
                <a:ea typeface="隶书" panose="02010509060101010101" pitchFamily="49" charset="-122"/>
              </a:rPr>
              <a:t>采样电路</a:t>
            </a:r>
          </a:p>
        </p:txBody>
      </p:sp>
      <p:sp>
        <p:nvSpPr>
          <p:cNvPr id="5" name="矩形 4"/>
          <p:cNvSpPr/>
          <p:nvPr/>
        </p:nvSpPr>
        <p:spPr>
          <a:xfrm>
            <a:off x="323529" y="1680766"/>
            <a:ext cx="8696784" cy="5006563"/>
          </a:xfrm>
          <a:prstGeom prst="rect">
            <a:avLst/>
          </a:prstGeom>
        </p:spPr>
        <p:txBody>
          <a:bodyPr wrap="square">
            <a:spAutoFit/>
          </a:bodyPr>
          <a:lstStyle/>
          <a:p>
            <a:pPr>
              <a:lnSpc>
                <a:spcPct val="150000"/>
              </a:lnSpc>
            </a:pPr>
            <a:r>
              <a:rPr lang="en-US" altLang="zh-CN" sz="2400" b="1" dirty="0"/>
              <a:t>随着DUT信号扩展到兆赫兹范围甚至更高，被测信号</a:t>
            </a:r>
            <a:r>
              <a:rPr lang="zh-CN" altLang="en-US" sz="2400" b="1" dirty="0"/>
              <a:t>在</a:t>
            </a:r>
            <a:r>
              <a:rPr lang="en-US" altLang="zh-CN" sz="2400" b="1" dirty="0"/>
              <a:t>ATE测试仪中</a:t>
            </a:r>
            <a:r>
              <a:rPr lang="zh-CN" altLang="en-US" sz="2400" b="1" dirty="0"/>
              <a:t>测试会对信号造成破坏。</a:t>
            </a:r>
          </a:p>
          <a:p>
            <a:pPr>
              <a:lnSpc>
                <a:spcPct val="150000"/>
              </a:lnSpc>
            </a:pPr>
            <a:r>
              <a:rPr lang="en-US" altLang="zh-CN" sz="2400" b="1" dirty="0" err="1"/>
              <a:t>一种</a:t>
            </a:r>
            <a:r>
              <a:rPr lang="zh-CN" altLang="en-US" sz="2400" b="1" dirty="0"/>
              <a:t>这样的</a:t>
            </a:r>
            <a:r>
              <a:rPr lang="en-US" altLang="zh-CN" sz="2400" b="1" dirty="0" err="1"/>
              <a:t>测试结构是位于芯片上的欠采样选通比较器</a:t>
            </a:r>
            <a:r>
              <a:rPr lang="en-US" altLang="zh-CN" sz="2400" b="1" dirty="0"/>
              <a:t>。 </a:t>
            </a:r>
            <a:r>
              <a:rPr lang="en-US" altLang="zh-CN" sz="2400" b="1" dirty="0" err="1"/>
              <a:t>这种比较器用作欠采样ADC的高带宽本地前端</a:t>
            </a:r>
            <a:r>
              <a:rPr lang="en-US" altLang="zh-CN" sz="2400" b="1" dirty="0"/>
              <a:t>。</a:t>
            </a:r>
          </a:p>
          <a:p>
            <a:pPr marL="0" indent="0">
              <a:lnSpc>
                <a:spcPct val="150000"/>
              </a:lnSpc>
              <a:buFont typeface="Wingdings" panose="05000000000000000000" pitchFamily="2" charset="2"/>
              <a:buNone/>
            </a:pPr>
            <a:r>
              <a:rPr lang="en-US" altLang="zh-CN" sz="2400" b="1" dirty="0" err="1"/>
              <a:t>另一个类似的结构是片上采样保持电路</a:t>
            </a:r>
            <a:r>
              <a:rPr lang="en-US" altLang="zh-CN" sz="2400" b="1" dirty="0"/>
              <a:t>。 </a:t>
            </a:r>
            <a:r>
              <a:rPr lang="en-US" altLang="zh-CN" sz="2400" b="1" dirty="0" err="1"/>
              <a:t>这种电路可以在欠采样模式下使用，以将DUT上的非常高频信号下变频为可以通过ATE测试仪轻松测量的低频信号</a:t>
            </a:r>
            <a:r>
              <a:rPr lang="en-US" altLang="zh-CN" sz="2400" b="1" dirty="0"/>
              <a:t>。</a:t>
            </a:r>
          </a:p>
          <a:p>
            <a:pPr marL="0" indent="0">
              <a:lnSpc>
                <a:spcPct val="150000"/>
              </a:lnSpc>
              <a:buFont typeface="Wingdings" panose="05000000000000000000" pitchFamily="2" charset="2"/>
              <a:buNone/>
            </a:pPr>
            <a:r>
              <a:rPr lang="en-US" altLang="zh-CN" sz="2400" b="1" dirty="0"/>
              <a:t>假设设计中已经存在一个解决高速信号测量问题的方法，那就是使用片上闪存ADC。</a:t>
            </a:r>
          </a:p>
        </p:txBody>
      </p:sp>
      <p:sp>
        <p:nvSpPr>
          <p:cNvPr id="7" name="标题 1">
            <a:extLst>
              <a:ext uri="{FF2B5EF4-FFF2-40B4-BE49-F238E27FC236}">
                <a16:creationId xmlns:a16="http://schemas.microsoft.com/office/drawing/2014/main" id="{AB385A25-F394-49B8-9F7C-6919456110E8}"/>
              </a:ext>
            </a:extLst>
          </p:cNvPr>
          <p:cNvSpPr txBox="1">
            <a:spLocks/>
          </p:cNvSpPr>
          <p:nvPr/>
        </p:nvSpPr>
        <p:spPr bwMode="auto">
          <a:xfrm>
            <a:off x="2051849" y="129338"/>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7.7</a:t>
            </a:r>
            <a:r>
              <a:rPr lang="zh-CN" altLang="en-US" sz="3200" kern="0" dirty="0">
                <a:solidFill>
                  <a:srgbClr val="990000"/>
                </a:solidFill>
                <a:latin typeface="Comic Sans MS" panose="030F0702030302020204" pitchFamily="66" charset="0"/>
                <a:ea typeface="隶书" panose="02010509060101010101" pitchFamily="49" charset="-122"/>
              </a:rPr>
              <a:t>专设的混合信号可测性设计</a:t>
            </a:r>
          </a:p>
        </p:txBody>
      </p:sp>
    </p:spTree>
  </p:cSld>
  <p:clrMapOvr>
    <a:masterClrMapping/>
  </p:clrMapOvr>
  <p:transition spd="slow">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753549" y="983413"/>
            <a:ext cx="6336704"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rPr>
              <a:t>PLL测试电路</a:t>
            </a:r>
          </a:p>
        </p:txBody>
      </p:sp>
      <p:sp>
        <p:nvSpPr>
          <p:cNvPr id="5" name="矩形 4"/>
          <p:cNvSpPr/>
          <p:nvPr/>
        </p:nvSpPr>
        <p:spPr>
          <a:xfrm>
            <a:off x="323528" y="1556792"/>
            <a:ext cx="8820472" cy="5006563"/>
          </a:xfrm>
          <a:prstGeom prst="rect">
            <a:avLst/>
          </a:prstGeom>
        </p:spPr>
        <p:txBody>
          <a:bodyPr wrap="square">
            <a:spAutoFit/>
          </a:bodyPr>
          <a:lstStyle/>
          <a:p>
            <a:pPr>
              <a:lnSpc>
                <a:spcPct val="150000"/>
              </a:lnSpc>
            </a:pPr>
            <a:r>
              <a:rPr lang="en-US" altLang="zh-CN" sz="2400" b="1" dirty="0"/>
              <a:t>锁相环（PLL）可能是要测试的</a:t>
            </a:r>
            <a:r>
              <a:rPr lang="zh-CN" altLang="en-US" sz="2400" b="1" dirty="0"/>
              <a:t>比</a:t>
            </a:r>
            <a:r>
              <a:rPr lang="en-US" altLang="zh-CN" sz="2400" b="1" dirty="0"/>
              <a:t>较困难的混合信号电路模块之一，具体取决于规格限制的严格程度。 一些更常见的规范要求是建立（锁定）时间，抖动，中心频率和频率范围。</a:t>
            </a:r>
          </a:p>
          <a:p>
            <a:pPr marL="342900" indent="-342900">
              <a:lnSpc>
                <a:spcPct val="150000"/>
              </a:lnSpc>
              <a:buFont typeface="Wingdings" panose="05000000000000000000" pitchFamily="2" charset="2"/>
              <a:buChar char="l"/>
            </a:pPr>
            <a:r>
              <a:rPr lang="en-US" altLang="zh-CN" sz="2400" b="1" dirty="0"/>
              <a:t>通过使用测试模式断开PLL的模拟反馈路径，可以更轻松地进行</a:t>
            </a:r>
            <a:r>
              <a:rPr lang="zh-CN" altLang="en-US" sz="2400" b="1" dirty="0"/>
              <a:t>建立</a:t>
            </a:r>
            <a:r>
              <a:rPr lang="en-US" altLang="zh-CN" sz="2400" b="1" dirty="0"/>
              <a:t>时间和中心频率测量。</a:t>
            </a:r>
          </a:p>
          <a:p>
            <a:pPr marL="342900" indent="-342900">
              <a:lnSpc>
                <a:spcPct val="150000"/>
              </a:lnSpc>
              <a:buFont typeface="Wingdings" panose="05000000000000000000" pitchFamily="2" charset="2"/>
              <a:buChar char="l"/>
            </a:pPr>
            <a:r>
              <a:rPr lang="en-US" altLang="zh-CN" sz="2400" b="1" dirty="0"/>
              <a:t>通过在压控振荡器（VCO）中插入中间电压，可以直接测量中心频率。</a:t>
            </a:r>
          </a:p>
          <a:p>
            <a:pPr marL="342900" indent="-342900">
              <a:lnSpc>
                <a:spcPct val="150000"/>
              </a:lnSpc>
              <a:buFont typeface="Wingdings" panose="05000000000000000000" pitchFamily="2" charset="2"/>
              <a:buChar char="l"/>
            </a:pPr>
            <a:r>
              <a:rPr lang="en-US" altLang="zh-CN" sz="2400" b="1" dirty="0"/>
              <a:t>可以通过将满量程电压和满量程负电压强加到VCO并观察VCO的输出频率来测量最大和最小频率。</a:t>
            </a:r>
          </a:p>
        </p:txBody>
      </p:sp>
      <p:sp>
        <p:nvSpPr>
          <p:cNvPr id="7" name="标题 1">
            <a:extLst>
              <a:ext uri="{FF2B5EF4-FFF2-40B4-BE49-F238E27FC236}">
                <a16:creationId xmlns:a16="http://schemas.microsoft.com/office/drawing/2014/main" id="{BD832F62-0BC7-4855-B4DE-CB842251C206}"/>
              </a:ext>
            </a:extLst>
          </p:cNvPr>
          <p:cNvSpPr txBox="1">
            <a:spLocks/>
          </p:cNvSpPr>
          <p:nvPr/>
        </p:nvSpPr>
        <p:spPr bwMode="auto">
          <a:xfrm>
            <a:off x="2051849" y="129338"/>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7.7</a:t>
            </a:r>
            <a:r>
              <a:rPr lang="zh-CN" altLang="en-US" sz="3200" kern="0" dirty="0">
                <a:solidFill>
                  <a:srgbClr val="990000"/>
                </a:solidFill>
                <a:latin typeface="Comic Sans MS" panose="030F0702030302020204" pitchFamily="66" charset="0"/>
                <a:ea typeface="隶书" panose="02010509060101010101" pitchFamily="49" charset="-122"/>
              </a:rPr>
              <a:t>专设的混合信号可测性设计</a:t>
            </a:r>
          </a:p>
        </p:txBody>
      </p:sp>
    </p:spTree>
  </p:cSld>
  <p:clrMapOvr>
    <a:masterClrMapping/>
  </p:clrMapOvr>
  <p:transition spd="slow">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459832" y="1172652"/>
            <a:ext cx="5959112"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zh-CN" altLang="en-US" sz="2800" kern="0" dirty="0">
                <a:solidFill>
                  <a:srgbClr val="7030A0"/>
                </a:solidFill>
                <a:latin typeface="黑体" panose="02010609060101010101" pitchFamily="49" charset="-122"/>
                <a:ea typeface="黑体" panose="02010609060101010101" pitchFamily="49" charset="-122"/>
              </a:rPr>
              <a:t>降低测试成本</a:t>
            </a:r>
          </a:p>
        </p:txBody>
      </p:sp>
      <p:sp>
        <p:nvSpPr>
          <p:cNvPr id="2" name="矩形 1"/>
          <p:cNvSpPr/>
          <p:nvPr/>
        </p:nvSpPr>
        <p:spPr>
          <a:xfrm>
            <a:off x="459832" y="1866020"/>
            <a:ext cx="8552992" cy="460375"/>
          </a:xfrm>
          <a:prstGeom prst="rect">
            <a:avLst/>
          </a:prstGeom>
        </p:spPr>
        <p:txBody>
          <a:bodyPr wrap="square">
            <a:spAutoFit/>
          </a:bodyPr>
          <a:lstStyle/>
          <a:p>
            <a:r>
              <a:rPr lang="en-US" altLang="zh-CN" sz="2400" b="1" dirty="0">
                <a:latin typeface="黑体" panose="02010609060101010101" pitchFamily="49" charset="-122"/>
                <a:ea typeface="黑体" panose="02010609060101010101" pitchFamily="49" charset="-122"/>
              </a:rPr>
              <a:t>DFT</a:t>
            </a:r>
            <a:r>
              <a:rPr lang="zh-CN" altLang="en-US" sz="2400" b="1" dirty="0">
                <a:latin typeface="黑体" panose="02010609060101010101" pitchFamily="49" charset="-122"/>
                <a:ea typeface="黑体" panose="02010609060101010101" pitchFamily="49" charset="-122"/>
              </a:rPr>
              <a:t>最明显的优点就是它可以降低测试的成本。</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2791244"/>
            <a:ext cx="5752033" cy="2388630"/>
          </a:xfrm>
          <a:prstGeom prst="rect">
            <a:avLst/>
          </a:prstGeom>
        </p:spPr>
      </p:pic>
      <p:sp>
        <p:nvSpPr>
          <p:cNvPr id="6" name="矩形 5"/>
          <p:cNvSpPr/>
          <p:nvPr/>
        </p:nvSpPr>
        <p:spPr>
          <a:xfrm>
            <a:off x="2771800" y="5179874"/>
            <a:ext cx="3567002" cy="461665"/>
          </a:xfrm>
          <a:prstGeom prst="rect">
            <a:avLst/>
          </a:prstGeom>
        </p:spPr>
        <p:txBody>
          <a:bodyPr wrap="none">
            <a:spAutoFit/>
          </a:bodyPr>
          <a:lstStyle/>
          <a:p>
            <a:r>
              <a:rPr lang="zh-CN" altLang="en-US" sz="2400" b="1" dirty="0"/>
              <a:t>没有</a:t>
            </a:r>
            <a:r>
              <a:rPr lang="en-US" altLang="zh-CN" sz="2400" b="1" dirty="0"/>
              <a:t>DFT</a:t>
            </a:r>
            <a:r>
              <a:rPr lang="zh-CN" altLang="en-US" sz="2400" b="1" dirty="0"/>
              <a:t>的掉电逻辑模块</a:t>
            </a:r>
          </a:p>
        </p:txBody>
      </p:sp>
      <p:sp>
        <p:nvSpPr>
          <p:cNvPr id="8" name="标题 1"/>
          <p:cNvSpPr txBox="1"/>
          <p:nvPr/>
        </p:nvSpPr>
        <p:spPr bwMode="auto">
          <a:xfrm>
            <a:off x="3239443" y="37926"/>
            <a:ext cx="590455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gn="ctr"/>
            <a:r>
              <a:rPr lang="en-US" altLang="zh-CN" sz="3200" kern="0" dirty="0">
                <a:solidFill>
                  <a:srgbClr val="990000"/>
                </a:solidFill>
                <a:latin typeface="Comic Sans MS" panose="030F0702030302020204" pitchFamily="66" charset="0"/>
                <a:ea typeface="隶书" panose="02010509060101010101" pitchFamily="49" charset="-122"/>
              </a:rPr>
              <a:t>7.2 </a:t>
            </a:r>
            <a:r>
              <a:rPr lang="zh-CN" altLang="en-US" sz="3200" kern="0" dirty="0">
                <a:solidFill>
                  <a:srgbClr val="990000"/>
                </a:solidFill>
                <a:latin typeface="Comic Sans MS" panose="030F0702030302020204" pitchFamily="66" charset="0"/>
                <a:ea typeface="隶书" panose="02010509060101010101" pitchFamily="49" charset="-122"/>
              </a:rPr>
              <a:t>进行可测性设计的好处</a:t>
            </a:r>
          </a:p>
        </p:txBody>
      </p:sp>
      <p:sp>
        <p:nvSpPr>
          <p:cNvPr id="3" name="文本框 2"/>
          <p:cNvSpPr txBox="1"/>
          <p:nvPr/>
        </p:nvSpPr>
        <p:spPr>
          <a:xfrm>
            <a:off x="323528" y="5805264"/>
            <a:ext cx="8689296" cy="829945"/>
          </a:xfrm>
          <a:prstGeom prst="rect">
            <a:avLst/>
          </a:prstGeom>
          <a:noFill/>
        </p:spPr>
        <p:txBody>
          <a:bodyPr wrap="square" rtlCol="0">
            <a:spAutoFit/>
          </a:bodyPr>
          <a:lstStyle/>
          <a:p>
            <a:r>
              <a:rPr lang="en-US" altLang="zh-CN" sz="2400" b="1" dirty="0">
                <a:latin typeface="黑体" panose="02010609060101010101" pitchFamily="49" charset="-122"/>
                <a:ea typeface="黑体" panose="02010609060101010101" pitchFamily="49" charset="-122"/>
              </a:rPr>
              <a:t>32种可能的输入状态</a:t>
            </a:r>
            <a:r>
              <a:rPr lang="zh-CN" altLang="en-US" sz="2400" b="1" dirty="0">
                <a:latin typeface="黑体" panose="02010609060101010101" pitchFamily="49" charset="-122"/>
                <a:ea typeface="黑体" panose="02010609060101010101" pitchFamily="49" charset="-122"/>
              </a:rPr>
              <a:t>确定</a:t>
            </a:r>
            <a:r>
              <a:rPr lang="en-US" altLang="zh-CN" sz="2400" b="1" dirty="0" err="1">
                <a:latin typeface="黑体" panose="02010609060101010101" pitchFamily="49" charset="-122"/>
                <a:ea typeface="黑体" panose="02010609060101010101" pitchFamily="49" charset="-122"/>
              </a:rPr>
              <a:t>三种有效电源模式（正常模式，掉电模式和待机模式）之一</a:t>
            </a:r>
            <a:r>
              <a:rPr lang="en-US" altLang="zh-CN" sz="2400" b="1" dirty="0">
                <a:latin typeface="黑体" panose="02010609060101010101" pitchFamily="49" charset="-122"/>
                <a:ea typeface="黑体" panose="02010609060101010101" pitchFamily="49" charset="-122"/>
              </a:rPr>
              <a:t>。</a:t>
            </a:r>
          </a:p>
        </p:txBody>
      </p:sp>
    </p:spTree>
  </p:cSld>
  <p:clrMapOvr>
    <a:masterClrMapping/>
  </p:clrMapOvr>
  <p:transition spd="slow">
    <p:zo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665903" y="1088414"/>
            <a:ext cx="6336704"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rPr>
              <a:t>PLL测试电路</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482" y="1841487"/>
            <a:ext cx="6611809" cy="3781491"/>
          </a:xfrm>
          <a:prstGeom prst="rect">
            <a:avLst/>
          </a:prstGeom>
        </p:spPr>
      </p:pic>
      <p:sp>
        <p:nvSpPr>
          <p:cNvPr id="4" name="矩形 3"/>
          <p:cNvSpPr/>
          <p:nvPr/>
        </p:nvSpPr>
        <p:spPr>
          <a:xfrm>
            <a:off x="3707904" y="6082272"/>
            <a:ext cx="1976054" cy="461665"/>
          </a:xfrm>
          <a:prstGeom prst="rect">
            <a:avLst/>
          </a:prstGeom>
        </p:spPr>
        <p:txBody>
          <a:bodyPr wrap="none">
            <a:spAutoFit/>
          </a:bodyPr>
          <a:lstStyle/>
          <a:p>
            <a:pPr algn="l"/>
            <a:r>
              <a:rPr lang="en-US" altLang="zh-CN" sz="2400" b="1" dirty="0"/>
              <a:t>PLL </a:t>
            </a:r>
            <a:r>
              <a:rPr lang="en-US" altLang="zh-CN" sz="2400" b="1" dirty="0" err="1"/>
              <a:t>DfT结构</a:t>
            </a:r>
            <a:endParaRPr lang="en-US" altLang="zh-CN" sz="2400" b="1" dirty="0"/>
          </a:p>
        </p:txBody>
      </p:sp>
      <p:sp>
        <p:nvSpPr>
          <p:cNvPr id="7" name="标题 1">
            <a:extLst>
              <a:ext uri="{FF2B5EF4-FFF2-40B4-BE49-F238E27FC236}">
                <a16:creationId xmlns:a16="http://schemas.microsoft.com/office/drawing/2014/main" id="{C9D1824A-B82E-430B-BB30-AC78B1797143}"/>
              </a:ext>
            </a:extLst>
          </p:cNvPr>
          <p:cNvSpPr txBox="1">
            <a:spLocks/>
          </p:cNvSpPr>
          <p:nvPr/>
        </p:nvSpPr>
        <p:spPr bwMode="auto">
          <a:xfrm>
            <a:off x="2051849" y="129338"/>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7.7</a:t>
            </a:r>
            <a:r>
              <a:rPr lang="zh-CN" altLang="en-US" sz="3200" kern="0" dirty="0">
                <a:solidFill>
                  <a:srgbClr val="990000"/>
                </a:solidFill>
                <a:latin typeface="Comic Sans MS" panose="030F0702030302020204" pitchFamily="66" charset="0"/>
                <a:ea typeface="隶书" panose="02010509060101010101" pitchFamily="49" charset="-122"/>
              </a:rPr>
              <a:t>专设的混合信号可测性设计</a:t>
            </a:r>
          </a:p>
        </p:txBody>
      </p:sp>
    </p:spTree>
  </p:cSld>
  <p:clrMapOvr>
    <a:masterClrMapping/>
  </p:clrMapOvr>
  <p:transition spd="slow">
    <p:zo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683568" y="1124744"/>
            <a:ext cx="6336704"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sym typeface="+mn-ea"/>
              </a:rPr>
              <a:t>PLL测试电路</a:t>
            </a:r>
            <a:endParaRPr lang="zh-CN" altLang="en-US" sz="2800" kern="0" dirty="0">
              <a:solidFill>
                <a:srgbClr val="7030A0"/>
              </a:solidFill>
              <a:latin typeface="Comic Sans MS" panose="030F0702030302020204" pitchFamily="66" charset="0"/>
              <a:ea typeface="隶书" panose="02010509060101010101" pitchFamily="49" charset="-122"/>
            </a:endParaRPr>
          </a:p>
        </p:txBody>
      </p:sp>
      <p:sp>
        <p:nvSpPr>
          <p:cNvPr id="5" name="矩形 4"/>
          <p:cNvSpPr/>
          <p:nvPr/>
        </p:nvSpPr>
        <p:spPr>
          <a:xfrm>
            <a:off x="467544" y="1988840"/>
            <a:ext cx="8502298" cy="3898568"/>
          </a:xfrm>
          <a:prstGeom prst="rect">
            <a:avLst/>
          </a:prstGeom>
        </p:spPr>
        <p:txBody>
          <a:bodyPr wrap="square">
            <a:spAutoFit/>
          </a:bodyPr>
          <a:lstStyle/>
          <a:p>
            <a:pPr marL="342900" indent="-342900">
              <a:lnSpc>
                <a:spcPct val="150000"/>
              </a:lnSpc>
              <a:buFont typeface="Wingdings" panose="05000000000000000000" pitchFamily="2" charset="2"/>
              <a:buChar char="l"/>
            </a:pPr>
            <a:r>
              <a:rPr lang="en-US" altLang="zh-CN" sz="2400" b="1" dirty="0">
                <a:latin typeface="黑体" panose="02010609060101010101" pitchFamily="49" charset="-122"/>
                <a:ea typeface="黑体" panose="02010609060101010101" pitchFamily="49" charset="-122"/>
              </a:rPr>
              <a:t>PLL通常用作倍频电路的一部分，该倍频电路在PLL反馈路径中包括一个数字分频器。</a:t>
            </a:r>
          </a:p>
          <a:p>
            <a:pPr marL="342900" indent="-342900">
              <a:lnSpc>
                <a:spcPct val="150000"/>
              </a:lnSpc>
              <a:buFont typeface="Wingdings" panose="05000000000000000000" pitchFamily="2" charset="2"/>
              <a:buChar char="l"/>
            </a:pPr>
            <a:r>
              <a:rPr lang="en-US" altLang="zh-CN" sz="2400" b="1" dirty="0">
                <a:latin typeface="黑体" panose="02010609060101010101" pitchFamily="49" charset="-122"/>
                <a:ea typeface="黑体" panose="02010609060101010101" pitchFamily="49" charset="-122"/>
              </a:rPr>
              <a:t>PLL提供旁路模式至关重要，这样测试仪就可以在不使用PLL的情况下将时钟信号</a:t>
            </a:r>
            <a:r>
              <a:rPr lang="zh-CN" altLang="en-US" sz="2400" b="1" dirty="0">
                <a:latin typeface="黑体" panose="02010609060101010101" pitchFamily="49" charset="-122"/>
                <a:ea typeface="黑体" panose="02010609060101010101" pitchFamily="49" charset="-122"/>
              </a:rPr>
              <a:t>导入</a:t>
            </a:r>
            <a:r>
              <a:rPr lang="en-US" altLang="zh-CN" sz="2400" b="1" dirty="0">
                <a:latin typeface="黑体" panose="02010609060101010101" pitchFamily="49" charset="-122"/>
                <a:ea typeface="黑体" panose="02010609060101010101" pitchFamily="49" charset="-122"/>
              </a:rPr>
              <a:t>DUT。 这允许测试仪直接驱动主时钟或其他时钟输入到DUT。</a:t>
            </a:r>
          </a:p>
          <a:p>
            <a:pPr marL="342900" indent="-342900">
              <a:lnSpc>
                <a:spcPct val="150000"/>
              </a:lnSpc>
              <a:buFont typeface="Wingdings" panose="05000000000000000000" pitchFamily="2" charset="2"/>
              <a:buChar char="l"/>
            </a:pPr>
            <a:r>
              <a:rPr lang="en-US" altLang="zh-CN" sz="2400" b="1" dirty="0">
                <a:latin typeface="黑体" panose="02010609060101010101" pitchFamily="49" charset="-122"/>
                <a:ea typeface="黑体" panose="02010609060101010101" pitchFamily="49" charset="-122"/>
              </a:rPr>
              <a:t>最终有用的一个PLL测试信号是LOCK信号，它告诉测试人员PLL</a:t>
            </a:r>
            <a:r>
              <a:rPr lang="zh-CN" altLang="en-US" sz="2400" b="1" dirty="0">
                <a:latin typeface="黑体" panose="02010609060101010101" pitchFamily="49" charset="-122"/>
                <a:ea typeface="黑体" panose="02010609060101010101" pitchFamily="49" charset="-122"/>
              </a:rPr>
              <a:t>已经稳定到最终频率。</a:t>
            </a:r>
          </a:p>
        </p:txBody>
      </p:sp>
      <p:sp>
        <p:nvSpPr>
          <p:cNvPr id="7" name="标题 1">
            <a:extLst>
              <a:ext uri="{FF2B5EF4-FFF2-40B4-BE49-F238E27FC236}">
                <a16:creationId xmlns:a16="http://schemas.microsoft.com/office/drawing/2014/main" id="{64DF86F0-CBA3-45A4-B4AF-8CE062B778FE}"/>
              </a:ext>
            </a:extLst>
          </p:cNvPr>
          <p:cNvSpPr txBox="1">
            <a:spLocks/>
          </p:cNvSpPr>
          <p:nvPr/>
        </p:nvSpPr>
        <p:spPr bwMode="auto">
          <a:xfrm>
            <a:off x="2051849" y="129338"/>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7.7</a:t>
            </a:r>
            <a:r>
              <a:rPr lang="zh-CN" altLang="en-US" sz="3200" kern="0" dirty="0">
                <a:solidFill>
                  <a:srgbClr val="990000"/>
                </a:solidFill>
                <a:latin typeface="Comic Sans MS" panose="030F0702030302020204" pitchFamily="66" charset="0"/>
                <a:ea typeface="隶书" panose="02010509060101010101" pitchFamily="49" charset="-122"/>
              </a:rPr>
              <a:t>专设的混合信号可测性设计</a:t>
            </a:r>
          </a:p>
        </p:txBody>
      </p:sp>
    </p:spTree>
  </p:cSld>
  <p:clrMapOvr>
    <a:masterClrMapping/>
  </p:clrMapOvr>
  <p:transition spd="slow">
    <p:zo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611560" y="1268760"/>
            <a:ext cx="6336704"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rPr>
              <a:t>DAC和ADC转换器</a:t>
            </a:r>
          </a:p>
        </p:txBody>
      </p:sp>
      <p:sp>
        <p:nvSpPr>
          <p:cNvPr id="5" name="矩形 4"/>
          <p:cNvSpPr/>
          <p:nvPr/>
        </p:nvSpPr>
        <p:spPr>
          <a:xfrm>
            <a:off x="89756" y="2272650"/>
            <a:ext cx="8964488" cy="3344570"/>
          </a:xfrm>
          <a:prstGeom prst="rect">
            <a:avLst/>
          </a:prstGeom>
        </p:spPr>
        <p:txBody>
          <a:bodyPr wrap="square">
            <a:spAutoFit/>
          </a:bodyPr>
          <a:lstStyle/>
          <a:p>
            <a:pPr marL="342900" indent="-342900">
              <a:lnSpc>
                <a:spcPct val="150000"/>
              </a:lnSpc>
              <a:buFont typeface="Wingdings" panose="05000000000000000000" pitchFamily="2" charset="2"/>
              <a:buChar char="l"/>
            </a:pPr>
            <a:r>
              <a:rPr lang="en-US" altLang="zh-CN" sz="2400" b="1" dirty="0">
                <a:latin typeface="黑体" panose="02010609060101010101" pitchFamily="49" charset="-122"/>
                <a:ea typeface="黑体" panose="02010609060101010101" pitchFamily="49" charset="-122"/>
              </a:rPr>
              <a:t>ADC和DAC转换器最耗时的测试之一是全码线性度测试。积分非线性(INL)和微分非线性(DNL)</a:t>
            </a:r>
            <a:r>
              <a:rPr lang="en-US" altLang="zh-CN" sz="2400" b="1" dirty="0" err="1">
                <a:latin typeface="黑体" panose="02010609060101010101" pitchFamily="49" charset="-122"/>
                <a:ea typeface="黑体" panose="02010609060101010101" pitchFamily="49" charset="-122"/>
              </a:rPr>
              <a:t>是要求对每个代码进行高精确度测量的测试。与诸如此类的强制全代码测试相关联的大量测量会导致非常长的测试时间</a:t>
            </a:r>
            <a:r>
              <a:rPr lang="en-US" altLang="zh-CN" sz="2400" b="1" dirty="0">
                <a:latin typeface="黑体" panose="02010609060101010101" pitchFamily="49" charset="-122"/>
                <a:ea typeface="黑体" panose="02010609060101010101" pitchFamily="49" charset="-122"/>
              </a:rPr>
              <a:t>。</a:t>
            </a:r>
          </a:p>
          <a:p>
            <a:pPr marL="342900" indent="-342900">
              <a:lnSpc>
                <a:spcPct val="150000"/>
              </a:lnSpc>
              <a:buFont typeface="Wingdings" panose="05000000000000000000" pitchFamily="2" charset="2"/>
              <a:buChar char="l"/>
            </a:pPr>
            <a:r>
              <a:rPr lang="en-US" altLang="zh-CN" sz="2400" b="1" dirty="0" err="1">
                <a:latin typeface="黑体" panose="02010609060101010101" pitchFamily="49" charset="-122"/>
                <a:ea typeface="黑体" panose="02010609060101010101" pitchFamily="49" charset="-122"/>
              </a:rPr>
              <a:t>较低的转换速度也导致ADC和DAC的测试时间较长</a:t>
            </a:r>
            <a:r>
              <a:rPr lang="en-US" altLang="zh-CN" sz="2400" b="1" dirty="0">
                <a:latin typeface="黑体" panose="02010609060101010101" pitchFamily="49" charset="-122"/>
                <a:ea typeface="黑体" panose="02010609060101010101" pitchFamily="49" charset="-122"/>
              </a:rPr>
              <a:t>。</a:t>
            </a:r>
          </a:p>
          <a:p>
            <a:pPr>
              <a:lnSpc>
                <a:spcPct val="150000"/>
              </a:lnSpc>
            </a:pPr>
            <a:r>
              <a:rPr lang="en-US" altLang="zh-CN" sz="2400" b="1" dirty="0" err="1">
                <a:solidFill>
                  <a:srgbClr val="FF0000"/>
                </a:solidFill>
                <a:latin typeface="黑体" panose="02010609060101010101" pitchFamily="49" charset="-122"/>
                <a:ea typeface="黑体" panose="02010609060101010101" pitchFamily="49" charset="-122"/>
              </a:rPr>
              <a:t>导致转换器测试时间缩短的一种DfT技术是DAC或ADC的分段</a:t>
            </a:r>
            <a:r>
              <a:rPr lang="en-US" altLang="zh-CN" sz="2400" b="1" dirty="0">
                <a:solidFill>
                  <a:srgbClr val="FF0000"/>
                </a:solidFill>
                <a:latin typeface="黑体" panose="02010609060101010101" pitchFamily="49" charset="-122"/>
                <a:ea typeface="黑体" panose="02010609060101010101" pitchFamily="49" charset="-122"/>
              </a:rPr>
              <a:t>。</a:t>
            </a:r>
          </a:p>
        </p:txBody>
      </p:sp>
      <p:sp>
        <p:nvSpPr>
          <p:cNvPr id="7" name="标题 1">
            <a:extLst>
              <a:ext uri="{FF2B5EF4-FFF2-40B4-BE49-F238E27FC236}">
                <a16:creationId xmlns:a16="http://schemas.microsoft.com/office/drawing/2014/main" id="{EB1BF0FE-7243-400F-B4CB-049C50B32438}"/>
              </a:ext>
            </a:extLst>
          </p:cNvPr>
          <p:cNvSpPr txBox="1">
            <a:spLocks/>
          </p:cNvSpPr>
          <p:nvPr/>
        </p:nvSpPr>
        <p:spPr bwMode="auto">
          <a:xfrm>
            <a:off x="2051849" y="129338"/>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7.7</a:t>
            </a:r>
            <a:r>
              <a:rPr lang="zh-CN" altLang="en-US" sz="3200" kern="0" dirty="0">
                <a:solidFill>
                  <a:srgbClr val="990000"/>
                </a:solidFill>
                <a:latin typeface="Comic Sans MS" panose="030F0702030302020204" pitchFamily="66" charset="0"/>
                <a:ea typeface="隶书" panose="02010509060101010101" pitchFamily="49" charset="-122"/>
              </a:rPr>
              <a:t>专设的混合信号可测性设计</a:t>
            </a:r>
          </a:p>
        </p:txBody>
      </p:sp>
    </p:spTree>
  </p:cSld>
  <p:clrMapOvr>
    <a:masterClrMapping/>
  </p:clrMapOvr>
  <p:transition spd="slow">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1693461" y="45"/>
            <a:ext cx="7092280" cy="854075"/>
          </a:xfrm>
        </p:spPr>
        <p:txBody>
          <a:bodyPr anchor="ctr"/>
          <a:lstStyle/>
          <a:p>
            <a:pPr algn="ctr"/>
            <a:r>
              <a:rPr lang="en-US" altLang="zh-CN" sz="3200" dirty="0">
                <a:solidFill>
                  <a:srgbClr val="990000"/>
                </a:solidFill>
                <a:latin typeface="Comic Sans MS" panose="030F0702030302020204" pitchFamily="66" charset="0"/>
                <a:ea typeface="隶书" panose="02010509060101010101" pitchFamily="49" charset="-122"/>
              </a:rPr>
              <a:t>7.8 </a:t>
            </a:r>
            <a:r>
              <a:rPr lang="zh-CN" altLang="en-US" sz="3200" dirty="0">
                <a:solidFill>
                  <a:srgbClr val="990000"/>
                </a:solidFill>
                <a:latin typeface="Comic Sans MS" panose="030F0702030302020204" pitchFamily="66" charset="0"/>
                <a:ea typeface="隶书" panose="02010509060101010101" pitchFamily="49" charset="-122"/>
              </a:rPr>
              <a:t>射频可测性设计</a:t>
            </a:r>
          </a:p>
        </p:txBody>
      </p:sp>
      <p:sp>
        <p:nvSpPr>
          <p:cNvPr id="2" name="矩形 1"/>
          <p:cNvSpPr/>
          <p:nvPr/>
        </p:nvSpPr>
        <p:spPr>
          <a:xfrm>
            <a:off x="467544" y="1700808"/>
            <a:ext cx="8352928" cy="2790572"/>
          </a:xfrm>
          <a:prstGeom prst="rect">
            <a:avLst/>
          </a:prstGeom>
        </p:spPr>
        <p:txBody>
          <a:bodyPr wrap="square">
            <a:spAutoFit/>
          </a:bodyPr>
          <a:lstStyle/>
          <a:p>
            <a:pPr>
              <a:lnSpc>
                <a:spcPct val="150000"/>
              </a:lnSpc>
            </a:pPr>
            <a:r>
              <a:rPr lang="en-US" altLang="zh-CN" sz="2400" b="1" dirty="0" err="1">
                <a:latin typeface="黑体" panose="02010609060101010101" pitchFamily="49" charset="-122"/>
                <a:ea typeface="黑体" panose="02010609060101010101" pitchFamily="49" charset="-122"/>
              </a:rPr>
              <a:t>与数字DfT技术相比</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射频</a:t>
            </a:r>
            <a:r>
              <a:rPr lang="en-US" altLang="zh-CN" sz="2400" b="1" dirty="0" err="1">
                <a:latin typeface="黑体" panose="02010609060101010101" pitchFamily="49" charset="-122"/>
                <a:ea typeface="黑体" panose="02010609060101010101" pitchFamily="49" charset="-122"/>
              </a:rPr>
              <a:t>DfT技术仍处于非常原始的形式</a:t>
            </a:r>
            <a:r>
              <a:rPr lang="en-US" altLang="zh-CN" sz="2400" b="1" dirty="0">
                <a:latin typeface="黑体" panose="02010609060101010101" pitchFamily="49" charset="-122"/>
                <a:ea typeface="黑体" panose="02010609060101010101" pitchFamily="49" charset="-122"/>
              </a:rPr>
              <a:t>。 </a:t>
            </a:r>
            <a:r>
              <a:rPr lang="en-US" altLang="zh-CN" sz="2400" b="1" dirty="0" err="1">
                <a:latin typeface="黑体" panose="02010609060101010101" pitchFamily="49" charset="-122"/>
                <a:ea typeface="黑体" panose="02010609060101010101" pitchFamily="49" charset="-122"/>
              </a:rPr>
              <a:t>但是，已经在硅中实现了几种用于RF电路的特殊技术，并已证明在批量生产中</a:t>
            </a:r>
            <a:r>
              <a:rPr lang="zh-CN" altLang="en-US" sz="2400" b="1" dirty="0">
                <a:latin typeface="黑体" panose="02010609060101010101" pitchFamily="49" charset="-122"/>
                <a:ea typeface="黑体" panose="02010609060101010101" pitchFamily="49" charset="-122"/>
              </a:rPr>
              <a:t>是可行的</a:t>
            </a:r>
            <a:r>
              <a:rPr lang="en-US" altLang="zh-CN" sz="2400" b="1" dirty="0">
                <a:latin typeface="黑体" panose="02010609060101010101" pitchFamily="49" charset="-122"/>
                <a:ea typeface="黑体" panose="02010609060101010101" pitchFamily="49" charset="-122"/>
              </a:rPr>
              <a:t>。 </a:t>
            </a:r>
            <a:r>
              <a:rPr lang="en-US" altLang="zh-CN" sz="2400" b="1" dirty="0" err="1">
                <a:latin typeface="黑体" panose="02010609060101010101" pitchFamily="49" charset="-122"/>
                <a:ea typeface="黑体" panose="02010609060101010101" pitchFamily="49" charset="-122"/>
              </a:rPr>
              <a:t>在本节中，我们将描述其中的几种技术</a:t>
            </a:r>
            <a:r>
              <a:rPr lang="en-US" altLang="zh-CN" sz="2400" b="1" dirty="0">
                <a:latin typeface="黑体" panose="02010609060101010101" pitchFamily="49" charset="-122"/>
                <a:ea typeface="黑体" panose="02010609060101010101" pitchFamily="49" charset="-122"/>
              </a:rPr>
              <a:t>。 </a:t>
            </a:r>
            <a:r>
              <a:rPr lang="en-US" altLang="zh-CN" sz="2400" b="1" dirty="0" err="1">
                <a:latin typeface="黑体" panose="02010609060101010101" pitchFamily="49" charset="-122"/>
                <a:ea typeface="黑体" panose="02010609060101010101" pitchFamily="49" charset="-122"/>
              </a:rPr>
              <a:t>有趣的是，这些DfT技术是设计工程师和测试工程师共同努力的结果，他们的共同目标是降低测试成本</a:t>
            </a:r>
            <a:r>
              <a:rPr lang="en-US" altLang="zh-CN" sz="2400" b="1" dirty="0">
                <a:latin typeface="黑体" panose="02010609060101010101" pitchFamily="49" charset="-122"/>
                <a:ea typeface="黑体" panose="02010609060101010101" pitchFamily="49" charset="-122"/>
              </a:rPr>
              <a:t>。</a:t>
            </a:r>
          </a:p>
        </p:txBody>
      </p:sp>
    </p:spTree>
  </p:cSld>
  <p:clrMapOvr>
    <a:masterClrMapping/>
  </p:clrMapOvr>
  <p:transition spd="slow">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683568" y="974231"/>
            <a:ext cx="6336704"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rPr>
              <a:t>射频环回测试</a:t>
            </a:r>
          </a:p>
        </p:txBody>
      </p:sp>
      <p:sp>
        <p:nvSpPr>
          <p:cNvPr id="5" name="矩形 4"/>
          <p:cNvSpPr/>
          <p:nvPr/>
        </p:nvSpPr>
        <p:spPr>
          <a:xfrm>
            <a:off x="390182" y="1624441"/>
            <a:ext cx="8748464" cy="4452566"/>
          </a:xfrm>
          <a:prstGeom prst="rect">
            <a:avLst/>
          </a:prstGeom>
        </p:spPr>
        <p:txBody>
          <a:bodyPr wrap="square">
            <a:spAutoFit/>
          </a:bodyPr>
          <a:lstStyle/>
          <a:p>
            <a:pPr>
              <a:lnSpc>
                <a:spcPct val="150000"/>
              </a:lnSpc>
            </a:pPr>
            <a:r>
              <a:rPr lang="zh-CN" altLang="en-US" sz="2400" b="1" dirty="0">
                <a:latin typeface="黑体" panose="02010609060101010101" pitchFamily="49" charset="-122"/>
                <a:ea typeface="黑体" panose="02010609060101010101" pitchFamily="49" charset="-122"/>
              </a:rPr>
              <a:t>环回</a:t>
            </a:r>
            <a:r>
              <a:rPr lang="en-US" altLang="zh-CN" sz="2400" b="1" dirty="0">
                <a:latin typeface="黑体" panose="02010609060101010101" pitchFamily="49" charset="-122"/>
                <a:ea typeface="黑体" panose="02010609060101010101" pitchFamily="49" charset="-122"/>
              </a:rPr>
              <a:t>技术通常用于测试驻留在同一芯片上的ADC和DAC。 尽管这种方法不能代替单独的ADC和DAC功能测试，但确实提供了一种有效的方法，可以以相对较低的成本筛除总缺陷。 对于</a:t>
            </a:r>
            <a:r>
              <a:rPr lang="zh-CN" altLang="en-US" sz="2400" b="1" dirty="0">
                <a:latin typeface="黑体" panose="02010609060101010101" pitchFamily="49" charset="-122"/>
                <a:ea typeface="黑体" panose="02010609060101010101" pitchFamily="49" charset="-122"/>
              </a:rPr>
              <a:t>射频</a:t>
            </a:r>
            <a:r>
              <a:rPr lang="en-US" altLang="zh-CN" sz="2400" b="1" dirty="0">
                <a:latin typeface="黑体" panose="02010609060101010101" pitchFamily="49" charset="-122"/>
                <a:ea typeface="黑体" panose="02010609060101010101" pitchFamily="49" charset="-122"/>
              </a:rPr>
              <a:t>收发器电路，可以应用类似的技术。</a:t>
            </a:r>
          </a:p>
          <a:p>
            <a:pPr marL="342900" indent="-342900">
              <a:lnSpc>
                <a:spcPct val="150000"/>
              </a:lnSpc>
              <a:buFont typeface="Wingdings" panose="05000000000000000000" pitchFamily="2" charset="2"/>
              <a:buChar char="l"/>
            </a:pPr>
            <a:r>
              <a:rPr lang="en-US" altLang="zh-CN" sz="2400" b="1" dirty="0" err="1">
                <a:latin typeface="黑体" panose="02010609060101010101" pitchFamily="49" charset="-122"/>
                <a:ea typeface="黑体" panose="02010609060101010101" pitchFamily="49" charset="-122"/>
              </a:rPr>
              <a:t>这种环回测试技术的优点是实现工作简单且灵活性高，因为该测试可以通过软件实现，因此不依赖于收发器的技术</a:t>
            </a:r>
            <a:r>
              <a:rPr lang="en-US" altLang="zh-CN" sz="2400" b="1" dirty="0">
                <a:latin typeface="黑体" panose="02010609060101010101" pitchFamily="49" charset="-122"/>
                <a:ea typeface="黑体" panose="02010609060101010101" pitchFamily="49" charset="-122"/>
              </a:rPr>
              <a:t>。</a:t>
            </a:r>
          </a:p>
          <a:p>
            <a:pPr marL="342900" indent="-342900">
              <a:lnSpc>
                <a:spcPct val="150000"/>
              </a:lnSpc>
              <a:buFont typeface="Wingdings" panose="05000000000000000000" pitchFamily="2" charset="2"/>
              <a:buChar char="l"/>
            </a:pPr>
            <a:r>
              <a:rPr lang="zh-CN" altLang="en-US" sz="2400" b="1" dirty="0">
                <a:latin typeface="黑体" panose="02010609060101010101" pitchFamily="49" charset="-122"/>
                <a:ea typeface="黑体" panose="02010609060101010101" pitchFamily="49" charset="-122"/>
              </a:rPr>
              <a:t>环回测试</a:t>
            </a:r>
            <a:r>
              <a:rPr lang="en-US" altLang="zh-CN" sz="2400" b="1" dirty="0">
                <a:latin typeface="黑体" panose="02010609060101010101" pitchFamily="49" charset="-122"/>
                <a:ea typeface="黑体" panose="02010609060101010101" pitchFamily="49" charset="-122"/>
              </a:rPr>
              <a:t>技术的缺点</a:t>
            </a:r>
            <a:r>
              <a:rPr lang="zh-CN" altLang="en-US" sz="2400" b="1" dirty="0">
                <a:latin typeface="黑体" panose="02010609060101010101" pitchFamily="49" charset="-122"/>
                <a:ea typeface="黑体" panose="02010609060101010101" pitchFamily="49" charset="-122"/>
              </a:rPr>
              <a:t>是</a:t>
            </a:r>
            <a:r>
              <a:rPr lang="en-US" altLang="zh-CN" sz="2400" b="1" dirty="0">
                <a:latin typeface="黑体" panose="02010609060101010101" pitchFamily="49" charset="-122"/>
                <a:ea typeface="黑体" panose="02010609060101010101" pitchFamily="49" charset="-122"/>
              </a:rPr>
              <a:t>：对收发器进行了整体测试，而无法访问单个电路模块或模块参数。</a:t>
            </a:r>
          </a:p>
        </p:txBody>
      </p:sp>
      <p:sp>
        <p:nvSpPr>
          <p:cNvPr id="7" name="标题 1">
            <a:extLst>
              <a:ext uri="{FF2B5EF4-FFF2-40B4-BE49-F238E27FC236}">
                <a16:creationId xmlns:a16="http://schemas.microsoft.com/office/drawing/2014/main" id="{ECDA6737-9A5A-4364-B58A-D55B5002716B}"/>
              </a:ext>
            </a:extLst>
          </p:cNvPr>
          <p:cNvSpPr txBox="1">
            <a:spLocks/>
          </p:cNvSpPr>
          <p:nvPr/>
        </p:nvSpPr>
        <p:spPr bwMode="auto">
          <a:xfrm>
            <a:off x="1693461" y="45"/>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7.8 </a:t>
            </a:r>
            <a:r>
              <a:rPr lang="zh-CN" altLang="en-US" sz="3200" kern="0" dirty="0">
                <a:solidFill>
                  <a:srgbClr val="990000"/>
                </a:solidFill>
                <a:latin typeface="Comic Sans MS" panose="030F0702030302020204" pitchFamily="66" charset="0"/>
                <a:ea typeface="隶书" panose="02010509060101010101" pitchFamily="49" charset="-122"/>
              </a:rPr>
              <a:t>射频可测性设计</a:t>
            </a:r>
          </a:p>
        </p:txBody>
      </p:sp>
    </p:spTree>
  </p:cSld>
  <p:clrMapOvr>
    <a:masterClrMapping/>
  </p:clrMapOvr>
  <p:transition spd="slow">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539552" y="1255455"/>
            <a:ext cx="6336704"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sym typeface="+mn-ea"/>
              </a:rPr>
              <a:t>射频环回测试</a:t>
            </a:r>
            <a:endParaRPr lang="zh-CN" altLang="en-US" sz="2800" kern="0" dirty="0">
              <a:solidFill>
                <a:srgbClr val="7030A0"/>
              </a:solidFill>
              <a:latin typeface="Comic Sans MS" panose="030F0702030302020204" pitchFamily="66" charset="0"/>
              <a:ea typeface="隶书" panose="02010509060101010101"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060848"/>
            <a:ext cx="7579789" cy="3456384"/>
          </a:xfrm>
          <a:prstGeom prst="rect">
            <a:avLst/>
          </a:prstGeom>
        </p:spPr>
      </p:pic>
      <p:sp>
        <p:nvSpPr>
          <p:cNvPr id="4" name="矩形 3"/>
          <p:cNvSpPr/>
          <p:nvPr/>
        </p:nvSpPr>
        <p:spPr>
          <a:xfrm>
            <a:off x="2441539" y="5674553"/>
            <a:ext cx="4067139" cy="461665"/>
          </a:xfrm>
          <a:prstGeom prst="rect">
            <a:avLst/>
          </a:prstGeom>
        </p:spPr>
        <p:txBody>
          <a:bodyPr wrap="none">
            <a:spAutoFit/>
          </a:bodyPr>
          <a:lstStyle/>
          <a:p>
            <a:pPr algn="l"/>
            <a:r>
              <a:rPr lang="en-US" altLang="zh-CN" sz="2400" b="1" dirty="0"/>
              <a:t>  </a:t>
            </a:r>
            <a:r>
              <a:rPr lang="en-US" altLang="zh-CN" sz="2400" b="1" dirty="0" err="1"/>
              <a:t>射频收发器的环回测试结构</a:t>
            </a:r>
            <a:endParaRPr lang="en-US" altLang="zh-CN" sz="2400" b="1" dirty="0"/>
          </a:p>
        </p:txBody>
      </p:sp>
      <p:sp>
        <p:nvSpPr>
          <p:cNvPr id="7" name="标题 1">
            <a:extLst>
              <a:ext uri="{FF2B5EF4-FFF2-40B4-BE49-F238E27FC236}">
                <a16:creationId xmlns:a16="http://schemas.microsoft.com/office/drawing/2014/main" id="{16E4CDF8-8371-4D2A-83A2-640AB8811493}"/>
              </a:ext>
            </a:extLst>
          </p:cNvPr>
          <p:cNvSpPr txBox="1">
            <a:spLocks/>
          </p:cNvSpPr>
          <p:nvPr/>
        </p:nvSpPr>
        <p:spPr bwMode="auto">
          <a:xfrm>
            <a:off x="1693461" y="45"/>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7.8 </a:t>
            </a:r>
            <a:r>
              <a:rPr lang="zh-CN" altLang="en-US" sz="3200" kern="0" dirty="0">
                <a:solidFill>
                  <a:srgbClr val="990000"/>
                </a:solidFill>
                <a:latin typeface="Comic Sans MS" panose="030F0702030302020204" pitchFamily="66" charset="0"/>
                <a:ea typeface="隶书" panose="02010509060101010101" pitchFamily="49" charset="-122"/>
              </a:rPr>
              <a:t>射频可测性设计过程</a:t>
            </a:r>
          </a:p>
        </p:txBody>
      </p:sp>
    </p:spTree>
  </p:cSld>
  <p:clrMapOvr>
    <a:masterClrMapping/>
  </p:clrMapOvr>
  <p:transition spd="slow">
    <p:zo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539552" y="1299753"/>
            <a:ext cx="6336704"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rPr>
              <a:t>射频BIT和BIST</a:t>
            </a:r>
          </a:p>
        </p:txBody>
      </p:sp>
      <p:sp>
        <p:nvSpPr>
          <p:cNvPr id="5" name="矩形 4"/>
          <p:cNvSpPr/>
          <p:nvPr/>
        </p:nvSpPr>
        <p:spPr>
          <a:xfrm>
            <a:off x="395536" y="2204864"/>
            <a:ext cx="8321770" cy="3344570"/>
          </a:xfrm>
          <a:prstGeom prst="rect">
            <a:avLst/>
          </a:prstGeom>
        </p:spPr>
        <p:txBody>
          <a:bodyPr wrap="square">
            <a:spAutoFit/>
          </a:bodyPr>
          <a:lstStyle/>
          <a:p>
            <a:pPr>
              <a:lnSpc>
                <a:spcPct val="150000"/>
              </a:lnSpc>
            </a:pPr>
            <a:r>
              <a:rPr lang="en-US" altLang="zh-CN" sz="2400" b="1" dirty="0" err="1">
                <a:latin typeface="黑体" panose="02010609060101010101" pitchFamily="49" charset="-122"/>
                <a:ea typeface="黑体" panose="02010609060101010101" pitchFamily="49" charset="-122"/>
              </a:rPr>
              <a:t>DfT技术，例如内置测试（BIT）或内置自测试（BIST</a:t>
            </a:r>
            <a:r>
              <a:rPr lang="en-US" altLang="zh-CN" sz="2400" b="1" dirty="0">
                <a:latin typeface="黑体" panose="02010609060101010101" pitchFamily="49" charset="-122"/>
                <a:ea typeface="黑体" panose="02010609060101010101" pitchFamily="49" charset="-122"/>
              </a:rPr>
              <a:t>），</a:t>
            </a:r>
            <a:r>
              <a:rPr lang="en-US" altLang="zh-CN" sz="2400" b="1" dirty="0" err="1">
                <a:latin typeface="黑体" panose="02010609060101010101" pitchFamily="49" charset="-122"/>
                <a:ea typeface="黑体" panose="02010609060101010101" pitchFamily="49" charset="-122"/>
              </a:rPr>
              <a:t>正处于</a:t>
            </a:r>
            <a:r>
              <a:rPr lang="zh-CN" altLang="en-US" sz="2400" b="1" dirty="0">
                <a:latin typeface="黑体" panose="02010609060101010101" pitchFamily="49" charset="-122"/>
                <a:ea typeface="黑体" panose="02010609060101010101" pitchFamily="49" charset="-122"/>
              </a:rPr>
              <a:t>射频</a:t>
            </a:r>
            <a:r>
              <a:rPr lang="en-US" altLang="zh-CN" sz="2400" b="1" dirty="0" err="1">
                <a:latin typeface="黑体" panose="02010609060101010101" pitchFamily="49" charset="-122"/>
                <a:ea typeface="黑体" panose="02010609060101010101" pitchFamily="49" charset="-122"/>
              </a:rPr>
              <a:t>电路开发的非常早期的阶段</a:t>
            </a:r>
            <a:r>
              <a:rPr lang="en-US" altLang="zh-CN" sz="2400" b="1" dirty="0">
                <a:latin typeface="黑体" panose="02010609060101010101" pitchFamily="49" charset="-122"/>
                <a:ea typeface="黑体" panose="02010609060101010101" pitchFamily="49" charset="-122"/>
              </a:rPr>
              <a:t>。 </a:t>
            </a:r>
            <a:r>
              <a:rPr lang="en-US" altLang="zh-CN" sz="2400" b="1" dirty="0" err="1">
                <a:latin typeface="黑体" panose="02010609060101010101" pitchFamily="49" charset="-122"/>
                <a:ea typeface="黑体" panose="02010609060101010101" pitchFamily="49" charset="-122"/>
              </a:rPr>
              <a:t>BIT或BIST技术的实现可以节省大量成本，并提高故障覆盖率，而且还可以在部署前后设置关键设备设置的工厂校准程序</a:t>
            </a:r>
            <a:r>
              <a:rPr lang="en-US" altLang="zh-CN" sz="2400" b="1" dirty="0">
                <a:latin typeface="黑体" panose="02010609060101010101" pitchFamily="49" charset="-122"/>
                <a:ea typeface="黑体" panose="02010609060101010101" pitchFamily="49" charset="-122"/>
              </a:rPr>
              <a:t>。 </a:t>
            </a:r>
            <a:r>
              <a:rPr lang="en-US" altLang="zh-CN" sz="2400" b="1" dirty="0" err="1">
                <a:latin typeface="黑体" panose="02010609060101010101" pitchFamily="49" charset="-122"/>
                <a:ea typeface="黑体" panose="02010609060101010101" pitchFamily="49" charset="-122"/>
              </a:rPr>
              <a:t>此功能甚至可以允许最终用户系统中的设备操作期间进行定期重新校准</a:t>
            </a:r>
            <a:r>
              <a:rPr lang="en-US" altLang="zh-CN" sz="2400" b="1" dirty="0">
                <a:latin typeface="黑体" panose="02010609060101010101" pitchFamily="49" charset="-122"/>
                <a:ea typeface="黑体" panose="02010609060101010101" pitchFamily="49" charset="-122"/>
              </a:rPr>
              <a:t>。</a:t>
            </a:r>
            <a:endParaRPr lang="en-US" altLang="zh-CN" sz="2400" b="1" dirty="0">
              <a:solidFill>
                <a:srgbClr val="FF0000"/>
              </a:solidFill>
              <a:latin typeface="黑体" panose="02010609060101010101" pitchFamily="49" charset="-122"/>
              <a:ea typeface="黑体" panose="02010609060101010101" pitchFamily="49" charset="-122"/>
            </a:endParaRPr>
          </a:p>
          <a:p>
            <a:pPr>
              <a:lnSpc>
                <a:spcPct val="150000"/>
              </a:lnSpc>
            </a:pPr>
            <a:r>
              <a:rPr lang="en-US" altLang="zh-CN" sz="2400" b="1" dirty="0">
                <a:solidFill>
                  <a:srgbClr val="FF0000"/>
                </a:solidFill>
                <a:latin typeface="黑体" panose="02010609060101010101" pitchFamily="49" charset="-122"/>
                <a:ea typeface="黑体" panose="02010609060101010101" pitchFamily="49" charset="-122"/>
              </a:rPr>
              <a:t>BIT和BIST技术在很大程度上取决于各个设备</a:t>
            </a:r>
          </a:p>
        </p:txBody>
      </p:sp>
      <p:sp>
        <p:nvSpPr>
          <p:cNvPr id="7" name="标题 1">
            <a:extLst>
              <a:ext uri="{FF2B5EF4-FFF2-40B4-BE49-F238E27FC236}">
                <a16:creationId xmlns:a16="http://schemas.microsoft.com/office/drawing/2014/main" id="{9E87A9F2-CDBF-4E0D-BA45-E23383569689}"/>
              </a:ext>
            </a:extLst>
          </p:cNvPr>
          <p:cNvSpPr txBox="1">
            <a:spLocks/>
          </p:cNvSpPr>
          <p:nvPr/>
        </p:nvSpPr>
        <p:spPr bwMode="auto">
          <a:xfrm>
            <a:off x="1693461" y="45"/>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7.8 </a:t>
            </a:r>
            <a:r>
              <a:rPr lang="zh-CN" altLang="en-US" sz="3200" kern="0" dirty="0">
                <a:solidFill>
                  <a:srgbClr val="990000"/>
                </a:solidFill>
                <a:latin typeface="Comic Sans MS" panose="030F0702030302020204" pitchFamily="66" charset="0"/>
                <a:ea typeface="隶书" panose="02010509060101010101" pitchFamily="49" charset="-122"/>
              </a:rPr>
              <a:t>射频可测性设计</a:t>
            </a:r>
          </a:p>
        </p:txBody>
      </p:sp>
    </p:spTree>
  </p:cSld>
  <p:clrMapOvr>
    <a:masterClrMapping/>
  </p:clrMapOvr>
  <p:transition spd="slow">
    <p:zo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683568" y="826691"/>
            <a:ext cx="6336704"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sym typeface="+mn-ea"/>
              </a:rPr>
              <a:t>射频BIT和BIST</a:t>
            </a:r>
            <a:endParaRPr lang="zh-CN" altLang="en-US" sz="2800" kern="0" dirty="0">
              <a:solidFill>
                <a:srgbClr val="7030A0"/>
              </a:solidFill>
              <a:latin typeface="Comic Sans MS" panose="030F0702030302020204" pitchFamily="66" charset="0"/>
              <a:ea typeface="隶书" panose="02010509060101010101"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556791"/>
            <a:ext cx="6912768" cy="4275367"/>
          </a:xfrm>
          <a:prstGeom prst="rect">
            <a:avLst/>
          </a:prstGeom>
        </p:spPr>
      </p:pic>
      <p:sp>
        <p:nvSpPr>
          <p:cNvPr id="4" name="矩形 3"/>
          <p:cNvSpPr/>
          <p:nvPr/>
        </p:nvSpPr>
        <p:spPr>
          <a:xfrm>
            <a:off x="1736812" y="6031309"/>
            <a:ext cx="6858000" cy="461665"/>
          </a:xfrm>
          <a:prstGeom prst="rect">
            <a:avLst/>
          </a:prstGeom>
        </p:spPr>
        <p:txBody>
          <a:bodyPr wrap="square">
            <a:spAutoFit/>
          </a:bodyPr>
          <a:lstStyle/>
          <a:p>
            <a:r>
              <a:rPr lang="en-US" altLang="zh-CN" sz="2400" b="1" dirty="0"/>
              <a:t>            具有环回和RMS检测器的收发器前端</a:t>
            </a:r>
          </a:p>
        </p:txBody>
      </p:sp>
      <p:sp>
        <p:nvSpPr>
          <p:cNvPr id="7" name="标题 1">
            <a:extLst>
              <a:ext uri="{FF2B5EF4-FFF2-40B4-BE49-F238E27FC236}">
                <a16:creationId xmlns:a16="http://schemas.microsoft.com/office/drawing/2014/main" id="{20F3B69B-CD41-42C4-B93B-C0950E06F5B2}"/>
              </a:ext>
            </a:extLst>
          </p:cNvPr>
          <p:cNvSpPr txBox="1">
            <a:spLocks/>
          </p:cNvSpPr>
          <p:nvPr/>
        </p:nvSpPr>
        <p:spPr bwMode="auto">
          <a:xfrm>
            <a:off x="1693461" y="45"/>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7.8 </a:t>
            </a:r>
            <a:r>
              <a:rPr lang="zh-CN" altLang="en-US" sz="3200" kern="0" dirty="0">
                <a:solidFill>
                  <a:srgbClr val="990000"/>
                </a:solidFill>
                <a:latin typeface="Comic Sans MS" panose="030F0702030302020204" pitchFamily="66" charset="0"/>
                <a:ea typeface="隶书" panose="02010509060101010101" pitchFamily="49" charset="-122"/>
              </a:rPr>
              <a:t>射频可测性设计</a:t>
            </a:r>
          </a:p>
        </p:txBody>
      </p:sp>
    </p:spTree>
  </p:cSld>
  <p:clrMapOvr>
    <a:masterClrMapping/>
  </p:clrMapOvr>
  <p:transition spd="slow">
    <p:zo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683568" y="1161040"/>
            <a:ext cx="6336704"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sym typeface="+mn-ea"/>
              </a:rPr>
              <a:t>射频BIT和BIST</a:t>
            </a:r>
            <a:endParaRPr lang="zh-CN" altLang="en-US" sz="2800" kern="0" dirty="0">
              <a:solidFill>
                <a:srgbClr val="7030A0"/>
              </a:solidFill>
              <a:latin typeface="Comic Sans MS" panose="030F0702030302020204" pitchFamily="66" charset="0"/>
              <a:ea typeface="隶书" panose="02010509060101010101" pitchFamily="49" charset="-122"/>
            </a:endParaRPr>
          </a:p>
        </p:txBody>
      </p:sp>
      <p:sp>
        <p:nvSpPr>
          <p:cNvPr id="4" name="矩形 3"/>
          <p:cNvSpPr/>
          <p:nvPr/>
        </p:nvSpPr>
        <p:spPr>
          <a:xfrm>
            <a:off x="1736812" y="6031309"/>
            <a:ext cx="6858000" cy="461665"/>
          </a:xfrm>
          <a:prstGeom prst="rect">
            <a:avLst/>
          </a:prstGeom>
        </p:spPr>
        <p:txBody>
          <a:bodyPr wrap="square">
            <a:spAutoFit/>
          </a:bodyPr>
          <a:lstStyle/>
          <a:p>
            <a:r>
              <a:rPr lang="en-US" altLang="zh-CN" sz="2400" b="1" dirty="0"/>
              <a:t>用于数字无线电处理器(DRP</a:t>
            </a:r>
            <a:r>
              <a:rPr lang="en-US" altLang="zh-CN" sz="2400" b="1" baseline="30000" dirty="0"/>
              <a:t>TM</a:t>
            </a:r>
            <a:r>
              <a:rPr lang="en-US" altLang="zh-CN" sz="2400" b="1" dirty="0"/>
              <a:t>)的</a:t>
            </a:r>
            <a:r>
              <a:rPr lang="zh-CN" altLang="en-US" sz="2400" b="1" dirty="0"/>
              <a:t>射频</a:t>
            </a:r>
            <a:r>
              <a:rPr lang="en-US" altLang="zh-CN" sz="2400" b="1" dirty="0"/>
              <a:t>BIST结构</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028800"/>
            <a:ext cx="6336704" cy="3695589"/>
          </a:xfrm>
          <a:prstGeom prst="rect">
            <a:avLst/>
          </a:prstGeom>
        </p:spPr>
      </p:pic>
      <p:sp>
        <p:nvSpPr>
          <p:cNvPr id="7" name="标题 1">
            <a:extLst>
              <a:ext uri="{FF2B5EF4-FFF2-40B4-BE49-F238E27FC236}">
                <a16:creationId xmlns:a16="http://schemas.microsoft.com/office/drawing/2014/main" id="{53B5052B-4450-4452-A749-4F9E4965C742}"/>
              </a:ext>
            </a:extLst>
          </p:cNvPr>
          <p:cNvSpPr txBox="1">
            <a:spLocks/>
          </p:cNvSpPr>
          <p:nvPr/>
        </p:nvSpPr>
        <p:spPr bwMode="auto">
          <a:xfrm>
            <a:off x="1693461" y="45"/>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7.8 </a:t>
            </a:r>
            <a:r>
              <a:rPr lang="zh-CN" altLang="en-US" sz="3200" kern="0" dirty="0">
                <a:solidFill>
                  <a:srgbClr val="990000"/>
                </a:solidFill>
                <a:latin typeface="Comic Sans MS" panose="030F0702030302020204" pitchFamily="66" charset="0"/>
                <a:ea typeface="隶书" panose="02010509060101010101" pitchFamily="49" charset="-122"/>
              </a:rPr>
              <a:t>射频可测性设计</a:t>
            </a:r>
          </a:p>
        </p:txBody>
      </p:sp>
    </p:spTree>
  </p:cSld>
  <p:clrMapOvr>
    <a:masterClrMapping/>
  </p:clrMapOvr>
  <p:transition spd="slow">
    <p:zo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755576" y="1125421"/>
            <a:ext cx="6336704"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en-US" altLang="zh-CN" sz="2800" kern="0" dirty="0">
                <a:solidFill>
                  <a:srgbClr val="7030A0"/>
                </a:solidFill>
                <a:latin typeface="Comic Sans MS" panose="030F0702030302020204" pitchFamily="66" charset="0"/>
                <a:ea typeface="隶书" panose="02010509060101010101" pitchFamily="49" charset="-122"/>
                <a:sym typeface="+mn-ea"/>
              </a:rPr>
              <a:t>射频BIT和BIST</a:t>
            </a:r>
            <a:endParaRPr lang="zh-CN" altLang="en-US" sz="2800" kern="0" dirty="0">
              <a:solidFill>
                <a:srgbClr val="7030A0"/>
              </a:solidFill>
              <a:latin typeface="Comic Sans MS" panose="030F0702030302020204" pitchFamily="66" charset="0"/>
              <a:ea typeface="隶书" panose="02010509060101010101" pitchFamily="49" charset="-122"/>
            </a:endParaRPr>
          </a:p>
        </p:txBody>
      </p:sp>
      <p:sp>
        <p:nvSpPr>
          <p:cNvPr id="4" name="矩形 3"/>
          <p:cNvSpPr/>
          <p:nvPr/>
        </p:nvSpPr>
        <p:spPr>
          <a:xfrm>
            <a:off x="1475656" y="5373216"/>
            <a:ext cx="6192688" cy="461665"/>
          </a:xfrm>
          <a:prstGeom prst="rect">
            <a:avLst/>
          </a:prstGeom>
        </p:spPr>
        <p:txBody>
          <a:bodyPr wrap="square">
            <a:spAutoFit/>
          </a:bodyPr>
          <a:lstStyle/>
          <a:p>
            <a:r>
              <a:rPr lang="en-US" altLang="zh-CN" sz="2400" b="1" dirty="0"/>
              <a:t> 基于ADPLL的极性发送器，用于无线应用</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844824"/>
            <a:ext cx="7051783" cy="3168352"/>
          </a:xfrm>
          <a:prstGeom prst="rect">
            <a:avLst/>
          </a:prstGeom>
        </p:spPr>
      </p:pic>
      <p:sp>
        <p:nvSpPr>
          <p:cNvPr id="7" name="标题 1">
            <a:extLst>
              <a:ext uri="{FF2B5EF4-FFF2-40B4-BE49-F238E27FC236}">
                <a16:creationId xmlns:a16="http://schemas.microsoft.com/office/drawing/2014/main" id="{B0D82512-5D5B-4833-A1BE-DB909AB26D52}"/>
              </a:ext>
            </a:extLst>
          </p:cNvPr>
          <p:cNvSpPr txBox="1">
            <a:spLocks/>
          </p:cNvSpPr>
          <p:nvPr/>
        </p:nvSpPr>
        <p:spPr bwMode="auto">
          <a:xfrm>
            <a:off x="1693461" y="45"/>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7.8 </a:t>
            </a:r>
            <a:r>
              <a:rPr lang="zh-CN" altLang="en-US" sz="3200" kern="0" dirty="0">
                <a:solidFill>
                  <a:srgbClr val="990000"/>
                </a:solidFill>
                <a:latin typeface="Comic Sans MS" panose="030F0702030302020204" pitchFamily="66" charset="0"/>
                <a:ea typeface="隶书" panose="02010509060101010101" pitchFamily="49" charset="-122"/>
              </a:rPr>
              <a:t>射频可测性设计</a:t>
            </a:r>
          </a:p>
        </p:txBody>
      </p:sp>
    </p:spTree>
  </p:cSld>
  <p:clrMapOvr>
    <a:masterClrMapping/>
  </p:clrMapOvr>
  <p:transition spd="slow">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467643" y="980728"/>
            <a:ext cx="5959112"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zh-CN" altLang="en-US" sz="2800" kern="0" dirty="0">
                <a:solidFill>
                  <a:srgbClr val="7030A0"/>
                </a:solidFill>
                <a:latin typeface="黑体" panose="02010609060101010101" pitchFamily="49" charset="-122"/>
                <a:ea typeface="黑体" panose="02010609060101010101" pitchFamily="49" charset="-122"/>
              </a:rPr>
              <a:t>降低测试成本</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108196"/>
            <a:ext cx="6048672" cy="2902353"/>
          </a:xfrm>
          <a:prstGeom prst="rect">
            <a:avLst/>
          </a:prstGeom>
        </p:spPr>
      </p:pic>
      <p:sp>
        <p:nvSpPr>
          <p:cNvPr id="7" name="矩形 6"/>
          <p:cNvSpPr/>
          <p:nvPr/>
        </p:nvSpPr>
        <p:spPr>
          <a:xfrm>
            <a:off x="755576" y="1583397"/>
            <a:ext cx="4185761" cy="461665"/>
          </a:xfrm>
          <a:prstGeom prst="rect">
            <a:avLst/>
          </a:prstGeom>
        </p:spPr>
        <p:txBody>
          <a:bodyPr wrap="none">
            <a:spAutoFit/>
          </a:bodyPr>
          <a:lstStyle/>
          <a:p>
            <a:r>
              <a:rPr lang="zh-CN" altLang="en-US" sz="2400" b="1" dirty="0">
                <a:latin typeface="黑体" panose="02010609060101010101" pitchFamily="49" charset="-122"/>
                <a:ea typeface="黑体" panose="02010609060101010101" pitchFamily="49" charset="-122"/>
              </a:rPr>
              <a:t>具有回读</a:t>
            </a:r>
            <a:r>
              <a:rPr lang="en-US" altLang="zh-CN" sz="2400" b="1" dirty="0">
                <a:latin typeface="黑体" panose="02010609060101010101" pitchFamily="49" charset="-122"/>
                <a:ea typeface="黑体" panose="02010609060101010101" pitchFamily="49" charset="-122"/>
              </a:rPr>
              <a:t>DFT</a:t>
            </a:r>
            <a:r>
              <a:rPr lang="zh-CN" altLang="en-US" sz="2400" b="1" dirty="0">
                <a:latin typeface="黑体" panose="02010609060101010101" pitchFamily="49" charset="-122"/>
                <a:ea typeface="黑体" panose="02010609060101010101" pitchFamily="49" charset="-122"/>
              </a:rPr>
              <a:t>的掉电逻辑模块</a:t>
            </a:r>
          </a:p>
        </p:txBody>
      </p:sp>
      <p:sp>
        <p:nvSpPr>
          <p:cNvPr id="8" name="矩形 7"/>
          <p:cNvSpPr/>
          <p:nvPr/>
        </p:nvSpPr>
        <p:spPr>
          <a:xfrm>
            <a:off x="575965" y="5010549"/>
            <a:ext cx="8100392" cy="829945"/>
          </a:xfrm>
          <a:prstGeom prst="rect">
            <a:avLst/>
          </a:prstGeom>
        </p:spPr>
        <p:txBody>
          <a:bodyPr wrap="square">
            <a:spAutoFit/>
          </a:bodyPr>
          <a:lstStyle/>
          <a:p>
            <a:r>
              <a:rPr lang="en-US" altLang="zh-CN" sz="2400" b="1" dirty="0" err="1">
                <a:latin typeface="黑体" panose="02010609060101010101" pitchFamily="49" charset="-122"/>
                <a:ea typeface="黑体" panose="02010609060101010101" pitchFamily="49" charset="-122"/>
              </a:rPr>
              <a:t>这种基于DFT</a:t>
            </a:r>
            <a:r>
              <a:rPr lang="zh-CN" altLang="en-US" sz="2400" b="1" dirty="0">
                <a:latin typeface="黑体" panose="02010609060101010101" pitchFamily="49" charset="-122"/>
                <a:ea typeface="黑体" panose="02010609060101010101" pitchFamily="49" charset="-122"/>
              </a:rPr>
              <a:t>方法</a:t>
            </a:r>
            <a:r>
              <a:rPr lang="en-US" altLang="zh-CN" sz="2400" b="1" dirty="0">
                <a:latin typeface="黑体" panose="02010609060101010101" pitchFamily="49" charset="-122"/>
                <a:ea typeface="黑体" panose="02010609060101010101" pitchFamily="49" charset="-122"/>
              </a:rPr>
              <a:t>的总测试时间：30毫秒</a:t>
            </a:r>
          </a:p>
          <a:p>
            <a:r>
              <a:rPr lang="zh-CN" altLang="en-US" sz="2400" b="1" dirty="0">
                <a:latin typeface="黑体" panose="02010609060101010101" pitchFamily="49" charset="-122"/>
                <a:ea typeface="黑体" panose="02010609060101010101" pitchFamily="49" charset="-122"/>
              </a:rPr>
              <a:t>没有</a:t>
            </a:r>
            <a:r>
              <a:rPr lang="en-US" altLang="zh-CN" sz="2400" b="1" dirty="0">
                <a:latin typeface="黑体" panose="02010609060101010101" pitchFamily="49" charset="-122"/>
                <a:ea typeface="黑体" panose="02010609060101010101" pitchFamily="49" charset="-122"/>
              </a:rPr>
              <a:t>DFT</a:t>
            </a:r>
            <a:r>
              <a:rPr lang="zh-CN" altLang="en-US" sz="2400" b="1" dirty="0">
                <a:latin typeface="黑体" panose="02010609060101010101" pitchFamily="49" charset="-122"/>
                <a:ea typeface="黑体" panose="02010609060101010101" pitchFamily="49" charset="-122"/>
              </a:rPr>
              <a:t>的</a:t>
            </a:r>
            <a:r>
              <a:rPr lang="en-US" altLang="zh-CN" sz="2400" b="1" dirty="0">
                <a:latin typeface="黑体" panose="02010609060101010101" pitchFamily="49" charset="-122"/>
                <a:ea typeface="黑体" panose="02010609060101010101" pitchFamily="49" charset="-122"/>
              </a:rPr>
              <a:t>版本：320毫秒</a:t>
            </a:r>
          </a:p>
        </p:txBody>
      </p:sp>
      <p:sp>
        <p:nvSpPr>
          <p:cNvPr id="9" name="标题 1">
            <a:extLst>
              <a:ext uri="{FF2B5EF4-FFF2-40B4-BE49-F238E27FC236}">
                <a16:creationId xmlns:a16="http://schemas.microsoft.com/office/drawing/2014/main" id="{3717F5B8-58D0-4E42-8DAC-D343D902571D}"/>
              </a:ext>
            </a:extLst>
          </p:cNvPr>
          <p:cNvSpPr txBox="1"/>
          <p:nvPr/>
        </p:nvSpPr>
        <p:spPr bwMode="auto">
          <a:xfrm>
            <a:off x="3239443" y="37926"/>
            <a:ext cx="590455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gn="ctr"/>
            <a:r>
              <a:rPr lang="en-US" altLang="zh-CN" sz="3200" kern="0" dirty="0">
                <a:solidFill>
                  <a:srgbClr val="990000"/>
                </a:solidFill>
                <a:latin typeface="Comic Sans MS" panose="030F0702030302020204" pitchFamily="66" charset="0"/>
                <a:ea typeface="隶书" panose="02010509060101010101" pitchFamily="49" charset="-122"/>
              </a:rPr>
              <a:t>7.2 </a:t>
            </a:r>
            <a:r>
              <a:rPr lang="zh-CN" altLang="en-US" sz="3200" kern="0" dirty="0">
                <a:solidFill>
                  <a:srgbClr val="990000"/>
                </a:solidFill>
                <a:latin typeface="Comic Sans MS" panose="030F0702030302020204" pitchFamily="66" charset="0"/>
                <a:ea typeface="隶书" panose="02010509060101010101" pitchFamily="49" charset="-122"/>
              </a:rPr>
              <a:t>进行可测性设计的好处</a:t>
            </a:r>
          </a:p>
        </p:txBody>
      </p:sp>
    </p:spTree>
  </p:cSld>
  <p:clrMapOvr>
    <a:masterClrMapping/>
  </p:clrMapOvr>
  <p:transition spd="slow">
    <p:zo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539552" y="1196752"/>
            <a:ext cx="6336704"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zh-CN" altLang="en-US" sz="2800" kern="0" dirty="0">
                <a:solidFill>
                  <a:srgbClr val="7030A0"/>
                </a:solidFill>
                <a:latin typeface="Comic Sans MS" panose="030F0702030302020204" pitchFamily="66" charset="0"/>
                <a:ea typeface="隶书" panose="02010509060101010101" pitchFamily="49" charset="-122"/>
              </a:rPr>
              <a:t>基于相关性的测试</a:t>
            </a:r>
          </a:p>
        </p:txBody>
      </p:sp>
      <p:sp>
        <p:nvSpPr>
          <p:cNvPr id="5" name="矩形 4"/>
          <p:cNvSpPr/>
          <p:nvPr/>
        </p:nvSpPr>
        <p:spPr>
          <a:xfrm>
            <a:off x="411115" y="2187456"/>
            <a:ext cx="8321770" cy="3898568"/>
          </a:xfrm>
          <a:prstGeom prst="rect">
            <a:avLst/>
          </a:prstGeom>
        </p:spPr>
        <p:txBody>
          <a:bodyPr wrap="square">
            <a:spAutoFit/>
          </a:bodyPr>
          <a:lstStyle/>
          <a:p>
            <a:pPr>
              <a:lnSpc>
                <a:spcPct val="150000"/>
              </a:lnSpc>
            </a:pPr>
            <a:r>
              <a:rPr lang="en-US" altLang="zh-CN" sz="2400" b="1" dirty="0">
                <a:latin typeface="黑体" panose="02010609060101010101" pitchFamily="49" charset="-122"/>
                <a:ea typeface="黑体" panose="02010609060101010101" pitchFamily="49" charset="-122"/>
              </a:rPr>
              <a:t>基于相关</a:t>
            </a:r>
            <a:r>
              <a:rPr lang="zh-CN" altLang="en-US" sz="2400" b="1" dirty="0">
                <a:latin typeface="黑体" panose="02010609060101010101" pitchFamily="49" charset="-122"/>
                <a:ea typeface="黑体" panose="02010609060101010101" pitchFamily="49" charset="-122"/>
              </a:rPr>
              <a:t>性</a:t>
            </a:r>
            <a:r>
              <a:rPr lang="en-US" altLang="zh-CN" sz="2400" b="1" dirty="0">
                <a:latin typeface="黑体" panose="02010609060101010101" pitchFamily="49" charset="-122"/>
                <a:ea typeface="黑体" panose="02010609060101010101" pitchFamily="49" charset="-122"/>
              </a:rPr>
              <a:t>的测试或间接测试其中指定的参数不是要测量的参数，而是另一个可以建立相关性的值。 通常，基于相关的测试可以通过在两个或多个指定参数之间或在新设计的带有特殊刺激的测试与适当的测量之间建立相关性来实现。</a:t>
            </a:r>
          </a:p>
          <a:p>
            <a:pPr>
              <a:lnSpc>
                <a:spcPct val="150000"/>
              </a:lnSpc>
            </a:pPr>
            <a:r>
              <a:rPr lang="en-US" altLang="zh-CN" sz="2400" b="1" dirty="0">
                <a:solidFill>
                  <a:srgbClr val="FF0000"/>
                </a:solidFill>
                <a:latin typeface="黑体" panose="02010609060101010101" pitchFamily="49" charset="-122"/>
                <a:ea typeface="黑体" panose="02010609060101010101" pitchFamily="49" charset="-122"/>
              </a:rPr>
              <a:t>这些基于相关性的测试方法的目标是实现</a:t>
            </a:r>
            <a:r>
              <a:rPr lang="zh-CN" altLang="en-US" sz="2400" b="1" dirty="0">
                <a:solidFill>
                  <a:srgbClr val="FF0000"/>
                </a:solidFill>
                <a:latin typeface="黑体" panose="02010609060101010101" pitchFamily="49" charset="-122"/>
                <a:ea typeface="黑体" panose="02010609060101010101" pitchFamily="49" charset="-122"/>
              </a:rPr>
              <a:t>这样</a:t>
            </a:r>
            <a:r>
              <a:rPr lang="en-US" altLang="zh-CN" sz="2400" b="1" dirty="0">
                <a:solidFill>
                  <a:srgbClr val="FF0000"/>
                </a:solidFill>
                <a:latin typeface="黑体" panose="02010609060101010101" pitchFamily="49" charset="-122"/>
                <a:ea typeface="黑体" panose="02010609060101010101" pitchFamily="49" charset="-122"/>
              </a:rPr>
              <a:t>一种测试</a:t>
            </a:r>
            <a:r>
              <a:rPr lang="zh-CN" altLang="en-US" sz="2400" b="1" dirty="0">
                <a:solidFill>
                  <a:srgbClr val="FF0000"/>
                </a:solidFill>
                <a:latin typeface="黑体" panose="02010609060101010101" pitchFamily="49" charset="-122"/>
                <a:ea typeface="黑体" panose="02010609060101010101" pitchFamily="49" charset="-122"/>
              </a:rPr>
              <a:t>：</a:t>
            </a:r>
            <a:r>
              <a:rPr lang="en-US" altLang="zh-CN" sz="2400" b="1" dirty="0">
                <a:solidFill>
                  <a:srgbClr val="FF0000"/>
                </a:solidFill>
                <a:latin typeface="黑体" panose="02010609060101010101" pitchFamily="49" charset="-122"/>
                <a:ea typeface="黑体" panose="02010609060101010101" pitchFamily="49" charset="-122"/>
              </a:rPr>
              <a:t>该测试不需要ATE中昂贵的RF设备，并且可以通过更高的多站点测试实现来降低测试成本。</a:t>
            </a:r>
          </a:p>
        </p:txBody>
      </p:sp>
      <p:sp>
        <p:nvSpPr>
          <p:cNvPr id="7" name="标题 1">
            <a:extLst>
              <a:ext uri="{FF2B5EF4-FFF2-40B4-BE49-F238E27FC236}">
                <a16:creationId xmlns:a16="http://schemas.microsoft.com/office/drawing/2014/main" id="{A27C9851-2DD9-4BB2-8FA9-FD970945A481}"/>
              </a:ext>
            </a:extLst>
          </p:cNvPr>
          <p:cNvSpPr txBox="1">
            <a:spLocks/>
          </p:cNvSpPr>
          <p:nvPr/>
        </p:nvSpPr>
        <p:spPr bwMode="auto">
          <a:xfrm>
            <a:off x="1693461" y="45"/>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7.8 </a:t>
            </a:r>
            <a:r>
              <a:rPr lang="zh-CN" altLang="en-US" sz="3200" kern="0" dirty="0">
                <a:solidFill>
                  <a:srgbClr val="990000"/>
                </a:solidFill>
                <a:latin typeface="Comic Sans MS" panose="030F0702030302020204" pitchFamily="66" charset="0"/>
                <a:ea typeface="隶书" panose="02010509060101010101" pitchFamily="49" charset="-122"/>
              </a:rPr>
              <a:t>射频可测性设计</a:t>
            </a:r>
          </a:p>
        </p:txBody>
      </p:sp>
    </p:spTree>
  </p:cSld>
  <p:clrMapOvr>
    <a:masterClrMapping/>
  </p:clrMapOvr>
  <p:transition spd="slow">
    <p:zo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539552" y="932600"/>
            <a:ext cx="6336704"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zh-CN" altLang="en-US" sz="2800" kern="0" dirty="0">
                <a:solidFill>
                  <a:srgbClr val="7030A0"/>
                </a:solidFill>
                <a:latin typeface="Comic Sans MS" panose="030F0702030302020204" pitchFamily="66" charset="0"/>
                <a:ea typeface="隶书" panose="02010509060101010101" pitchFamily="49" charset="-122"/>
                <a:sym typeface="+mn-ea"/>
              </a:rPr>
              <a:t>基于相关性的测试</a:t>
            </a:r>
            <a:endParaRPr lang="zh-CN" altLang="en-US" sz="2800" kern="0" dirty="0">
              <a:solidFill>
                <a:srgbClr val="7030A0"/>
              </a:solidFill>
              <a:latin typeface="Comic Sans MS" panose="030F0702030302020204" pitchFamily="66" charset="0"/>
              <a:ea typeface="隶书" panose="02010509060101010101" pitchFamily="49"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7723" y="1484784"/>
            <a:ext cx="4968552" cy="4073057"/>
          </a:xfrm>
          <a:prstGeom prst="rect">
            <a:avLst/>
          </a:prstGeom>
        </p:spPr>
      </p:pic>
      <p:sp>
        <p:nvSpPr>
          <p:cNvPr id="4" name="矩形 3"/>
          <p:cNvSpPr/>
          <p:nvPr/>
        </p:nvSpPr>
        <p:spPr>
          <a:xfrm>
            <a:off x="395537" y="5773006"/>
            <a:ext cx="8568952" cy="830997"/>
          </a:xfrm>
          <a:prstGeom prst="rect">
            <a:avLst/>
          </a:prstGeom>
        </p:spPr>
        <p:txBody>
          <a:bodyPr wrap="square">
            <a:spAutoFit/>
          </a:bodyPr>
          <a:lstStyle/>
          <a:p>
            <a:r>
              <a:rPr lang="en-US" altLang="zh-CN" sz="2400" b="1" dirty="0"/>
              <a:t>通过（P）和失败（F）设备从过程参数空间到测量和性能参数空间的映射。</a:t>
            </a:r>
          </a:p>
        </p:txBody>
      </p:sp>
      <p:sp>
        <p:nvSpPr>
          <p:cNvPr id="7" name="标题 1">
            <a:extLst>
              <a:ext uri="{FF2B5EF4-FFF2-40B4-BE49-F238E27FC236}">
                <a16:creationId xmlns:a16="http://schemas.microsoft.com/office/drawing/2014/main" id="{8EC94FF8-9F02-4494-A18C-FF07E7280FF5}"/>
              </a:ext>
            </a:extLst>
          </p:cNvPr>
          <p:cNvSpPr txBox="1">
            <a:spLocks/>
          </p:cNvSpPr>
          <p:nvPr/>
        </p:nvSpPr>
        <p:spPr bwMode="auto">
          <a:xfrm>
            <a:off x="1693461" y="45"/>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7.8 </a:t>
            </a:r>
            <a:r>
              <a:rPr lang="zh-CN" altLang="en-US" sz="3200" kern="0" dirty="0">
                <a:solidFill>
                  <a:srgbClr val="990000"/>
                </a:solidFill>
                <a:latin typeface="Comic Sans MS" panose="030F0702030302020204" pitchFamily="66" charset="0"/>
                <a:ea typeface="隶书" panose="02010509060101010101" pitchFamily="49" charset="-122"/>
              </a:rPr>
              <a:t>射频可测性设计</a:t>
            </a:r>
          </a:p>
        </p:txBody>
      </p:sp>
    </p:spTree>
  </p:cSld>
  <p:clrMapOvr>
    <a:masterClrMapping/>
  </p:clrMapOvr>
  <p:transition spd="slow">
    <p:zo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1043608" y="719719"/>
            <a:ext cx="7771510"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sz="2800" kern="0" dirty="0">
                <a:solidFill>
                  <a:srgbClr val="7030A0"/>
                </a:solidFill>
                <a:latin typeface="Comic Sans MS" panose="030F0702030302020204" pitchFamily="66" charset="0"/>
                <a:ea typeface="隶书" panose="02010509060101010101" pitchFamily="49" charset="-122"/>
              </a:rPr>
              <a:t>基于相关性的测试：DC-RF相关性</a:t>
            </a:r>
          </a:p>
        </p:txBody>
      </p:sp>
      <p:sp>
        <p:nvSpPr>
          <p:cNvPr id="5" name="矩形 4"/>
          <p:cNvSpPr/>
          <p:nvPr/>
        </p:nvSpPr>
        <p:spPr>
          <a:xfrm>
            <a:off x="376373" y="1267431"/>
            <a:ext cx="8784976" cy="5560561"/>
          </a:xfrm>
          <a:prstGeom prst="rect">
            <a:avLst/>
          </a:prstGeom>
        </p:spPr>
        <p:txBody>
          <a:bodyPr wrap="square">
            <a:spAutoFit/>
          </a:bodyPr>
          <a:lstStyle/>
          <a:p>
            <a:pPr>
              <a:lnSpc>
                <a:spcPct val="150000"/>
              </a:lnSpc>
            </a:pPr>
            <a:r>
              <a:rPr lang="en-US" altLang="zh-CN" sz="2400" b="1" dirty="0"/>
              <a:t>典型的测试程序首先测试所有测试插入处的连续性和泄漏电流，然后在测试一组</a:t>
            </a:r>
            <a:r>
              <a:rPr lang="zh-CN" altLang="en-US" sz="2400" b="1" dirty="0"/>
              <a:t>射频</a:t>
            </a:r>
            <a:r>
              <a:rPr lang="en-US" altLang="zh-CN" sz="2400" b="1" dirty="0"/>
              <a:t>参数之前，针对多个器件模式（甚至对于某些内部测试模式）使用偏置电流。</a:t>
            </a:r>
          </a:p>
          <a:p>
            <a:pPr>
              <a:lnSpc>
                <a:spcPct val="150000"/>
              </a:lnSpc>
            </a:pPr>
            <a:r>
              <a:rPr lang="zh-CN" altLang="en-US" sz="2400" b="1" dirty="0"/>
              <a:t>三个被确定的独立空间</a:t>
            </a:r>
            <a:r>
              <a:rPr lang="en-US" altLang="zh-CN" sz="2400" b="1" dirty="0"/>
              <a:t> </a:t>
            </a:r>
          </a:p>
          <a:p>
            <a:pPr marL="342900" indent="-342900">
              <a:lnSpc>
                <a:spcPct val="150000"/>
              </a:lnSpc>
              <a:buFont typeface="Wingdings" panose="05000000000000000000" pitchFamily="2" charset="2"/>
              <a:buChar char="l"/>
            </a:pPr>
            <a:r>
              <a:rPr lang="en-US" altLang="zh-CN" sz="2400" b="1" dirty="0"/>
              <a:t>过程参数空间</a:t>
            </a:r>
          </a:p>
          <a:p>
            <a:pPr marL="342900" indent="-342900">
              <a:lnSpc>
                <a:spcPct val="150000"/>
              </a:lnSpc>
              <a:buFont typeface="Wingdings" panose="05000000000000000000" pitchFamily="2" charset="2"/>
              <a:buChar char="l"/>
            </a:pPr>
            <a:r>
              <a:rPr lang="en-US" altLang="zh-CN" sz="2400" b="1" dirty="0">
                <a:sym typeface="+mn-ea"/>
              </a:rPr>
              <a:t>性能参数空间</a:t>
            </a:r>
          </a:p>
          <a:p>
            <a:pPr marL="342900" indent="-342900">
              <a:lnSpc>
                <a:spcPct val="150000"/>
              </a:lnSpc>
              <a:buFont typeface="Wingdings" panose="05000000000000000000" pitchFamily="2" charset="2"/>
              <a:buChar char="l"/>
            </a:pPr>
            <a:r>
              <a:rPr lang="zh-CN" altLang="en-US" sz="2400" b="1" dirty="0"/>
              <a:t>测量空间</a:t>
            </a:r>
            <a:r>
              <a:rPr lang="en-US" altLang="zh-CN" sz="2400" b="1" dirty="0"/>
              <a:t> </a:t>
            </a:r>
          </a:p>
          <a:p>
            <a:pPr>
              <a:lnSpc>
                <a:spcPct val="150000"/>
              </a:lnSpc>
            </a:pPr>
            <a:r>
              <a:rPr lang="en-US" altLang="zh-CN" sz="2400" b="1" dirty="0"/>
              <a:t> </a:t>
            </a:r>
            <a:r>
              <a:rPr lang="en-US" altLang="zh-CN" sz="2400" b="1" dirty="0" err="1"/>
              <a:t>两个独立的轨迹</a:t>
            </a:r>
            <a:r>
              <a:rPr lang="en-US" altLang="zh-CN" sz="2400" b="1" dirty="0"/>
              <a:t>：</a:t>
            </a:r>
          </a:p>
          <a:p>
            <a:pPr marL="342900" indent="-342900">
              <a:lnSpc>
                <a:spcPct val="150000"/>
              </a:lnSpc>
              <a:buFont typeface="Wingdings" panose="05000000000000000000" pitchFamily="2" charset="2"/>
              <a:buChar char="l"/>
            </a:pPr>
            <a:r>
              <a:rPr lang="en-US" altLang="zh-CN" sz="2400" b="1" dirty="0"/>
              <a:t>一个在空间之间映射的相关传递设备 </a:t>
            </a:r>
          </a:p>
          <a:p>
            <a:pPr marL="342900" indent="-342900">
              <a:lnSpc>
                <a:spcPct val="150000"/>
              </a:lnSpc>
              <a:buFont typeface="Wingdings" panose="05000000000000000000" pitchFamily="2" charset="2"/>
              <a:buChar char="l"/>
            </a:pPr>
            <a:r>
              <a:rPr lang="en-US" altLang="zh-CN" sz="2400" b="1" dirty="0"/>
              <a:t>另一个相关的故障设备</a:t>
            </a:r>
          </a:p>
        </p:txBody>
      </p:sp>
      <p:sp>
        <p:nvSpPr>
          <p:cNvPr id="7" name="标题 1">
            <a:extLst>
              <a:ext uri="{FF2B5EF4-FFF2-40B4-BE49-F238E27FC236}">
                <a16:creationId xmlns:a16="http://schemas.microsoft.com/office/drawing/2014/main" id="{B3D3FCB5-5F0F-471D-A493-6AC8C7DBADCC}"/>
              </a:ext>
            </a:extLst>
          </p:cNvPr>
          <p:cNvSpPr txBox="1">
            <a:spLocks/>
          </p:cNvSpPr>
          <p:nvPr/>
        </p:nvSpPr>
        <p:spPr bwMode="auto">
          <a:xfrm>
            <a:off x="1691680" y="-33996"/>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7.8 </a:t>
            </a:r>
            <a:r>
              <a:rPr lang="zh-CN" altLang="en-US" sz="3200" kern="0" dirty="0">
                <a:solidFill>
                  <a:srgbClr val="990000"/>
                </a:solidFill>
                <a:latin typeface="Comic Sans MS" panose="030F0702030302020204" pitchFamily="66" charset="0"/>
                <a:ea typeface="隶书" panose="02010509060101010101" pitchFamily="49" charset="-122"/>
              </a:rPr>
              <a:t>射频可测性设计</a:t>
            </a:r>
          </a:p>
        </p:txBody>
      </p:sp>
    </p:spTree>
  </p:cSld>
  <p:clrMapOvr>
    <a:masterClrMapping/>
  </p:clrMapOvr>
  <p:transition spd="slow">
    <p:zo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75025"/>
            <a:ext cx="4248472" cy="4394252"/>
          </a:xfrm>
          <a:prstGeom prst="rect">
            <a:avLst/>
          </a:prstGeom>
        </p:spPr>
      </p:pic>
      <p:sp>
        <p:nvSpPr>
          <p:cNvPr id="10" name="标题 1"/>
          <p:cNvSpPr txBox="1"/>
          <p:nvPr/>
        </p:nvSpPr>
        <p:spPr bwMode="auto">
          <a:xfrm>
            <a:off x="1115616" y="737715"/>
            <a:ext cx="5904656"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zh-CN" altLang="en-US" sz="2800" kern="0" dirty="0">
                <a:solidFill>
                  <a:srgbClr val="7030A0"/>
                </a:solidFill>
                <a:latin typeface="Comic Sans MS" panose="030F0702030302020204" pitchFamily="66" charset="0"/>
                <a:ea typeface="隶书" panose="02010509060101010101" pitchFamily="49" charset="-122"/>
                <a:sym typeface="+mn-ea"/>
              </a:rPr>
              <a:t>基于相关性的测试</a:t>
            </a:r>
            <a:endParaRPr lang="zh-CN" altLang="en-US" sz="2800" kern="0" dirty="0">
              <a:solidFill>
                <a:srgbClr val="7030A0"/>
              </a:solidFill>
              <a:latin typeface="Comic Sans MS" panose="030F0702030302020204" pitchFamily="66" charset="0"/>
              <a:ea typeface="隶书" panose="02010509060101010101" pitchFamily="49" charset="-122"/>
            </a:endParaRPr>
          </a:p>
        </p:txBody>
      </p:sp>
      <p:sp>
        <p:nvSpPr>
          <p:cNvPr id="4" name="矩形 3"/>
          <p:cNvSpPr/>
          <p:nvPr/>
        </p:nvSpPr>
        <p:spPr>
          <a:xfrm>
            <a:off x="1427173" y="5878286"/>
            <a:ext cx="7332626" cy="461665"/>
          </a:xfrm>
          <a:prstGeom prst="rect">
            <a:avLst/>
          </a:prstGeom>
        </p:spPr>
        <p:txBody>
          <a:bodyPr wrap="square">
            <a:spAutoFit/>
          </a:bodyPr>
          <a:lstStyle/>
          <a:p>
            <a:r>
              <a:rPr lang="en-US" altLang="zh-CN" sz="2400" b="1" dirty="0"/>
              <a:t>           具有相应静态电流信号的电源斜坡</a:t>
            </a:r>
          </a:p>
        </p:txBody>
      </p:sp>
      <p:sp>
        <p:nvSpPr>
          <p:cNvPr id="7" name="标题 1">
            <a:extLst>
              <a:ext uri="{FF2B5EF4-FFF2-40B4-BE49-F238E27FC236}">
                <a16:creationId xmlns:a16="http://schemas.microsoft.com/office/drawing/2014/main" id="{F8101685-5C91-4900-B2A5-80F54984D3BD}"/>
              </a:ext>
            </a:extLst>
          </p:cNvPr>
          <p:cNvSpPr txBox="1">
            <a:spLocks/>
          </p:cNvSpPr>
          <p:nvPr/>
        </p:nvSpPr>
        <p:spPr bwMode="auto">
          <a:xfrm>
            <a:off x="1693461" y="45"/>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7.8 </a:t>
            </a:r>
            <a:r>
              <a:rPr lang="zh-CN" altLang="en-US" sz="3200" kern="0" dirty="0">
                <a:solidFill>
                  <a:srgbClr val="990000"/>
                </a:solidFill>
                <a:latin typeface="Comic Sans MS" panose="030F0702030302020204" pitchFamily="66" charset="0"/>
                <a:ea typeface="隶书" panose="02010509060101010101" pitchFamily="49" charset="-122"/>
              </a:rPr>
              <a:t>射频可测性设计</a:t>
            </a:r>
          </a:p>
        </p:txBody>
      </p:sp>
    </p:spTree>
  </p:cSld>
  <p:clrMapOvr>
    <a:masterClrMapping/>
  </p:clrMapOvr>
  <p:transition spd="slow">
    <p:zo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575048" y="1025436"/>
            <a:ext cx="8568952"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sz="2800" kern="0" dirty="0">
                <a:solidFill>
                  <a:srgbClr val="7030A0"/>
                </a:solidFill>
                <a:latin typeface="Comic Sans MS" panose="030F0702030302020204" pitchFamily="66" charset="0"/>
                <a:ea typeface="隶书" panose="02010509060101010101" pitchFamily="49" charset="-122"/>
              </a:rPr>
              <a:t>基于相关性的测试：</a:t>
            </a:r>
            <a:r>
              <a:rPr lang="en-US" altLang="zh-CN" sz="2800" kern="0" dirty="0">
                <a:solidFill>
                  <a:srgbClr val="7030A0"/>
                </a:solidFill>
                <a:latin typeface="Comic Sans MS" panose="030F0702030302020204" pitchFamily="66" charset="0"/>
                <a:ea typeface="隶书" panose="02010509060101010101" pitchFamily="49" charset="-122"/>
              </a:rPr>
              <a:t>Analog-to-RF</a:t>
            </a:r>
            <a:r>
              <a:rPr lang="zh-CN" altLang="en-US" sz="2800" kern="0" dirty="0">
                <a:solidFill>
                  <a:srgbClr val="7030A0"/>
                </a:solidFill>
                <a:latin typeface="Comic Sans MS" panose="030F0702030302020204" pitchFamily="66" charset="0"/>
                <a:ea typeface="隶书" panose="02010509060101010101" pitchFamily="49" charset="-122"/>
              </a:rPr>
              <a:t>相关性</a:t>
            </a:r>
          </a:p>
        </p:txBody>
      </p:sp>
      <p:sp>
        <p:nvSpPr>
          <p:cNvPr id="5" name="矩形 4"/>
          <p:cNvSpPr/>
          <p:nvPr/>
        </p:nvSpPr>
        <p:spPr>
          <a:xfrm>
            <a:off x="463971" y="1844824"/>
            <a:ext cx="8321770" cy="3344570"/>
          </a:xfrm>
          <a:prstGeom prst="rect">
            <a:avLst/>
          </a:prstGeom>
        </p:spPr>
        <p:txBody>
          <a:bodyPr wrap="square">
            <a:spAutoFit/>
          </a:bodyPr>
          <a:lstStyle/>
          <a:p>
            <a:pPr>
              <a:lnSpc>
                <a:spcPct val="150000"/>
              </a:lnSpc>
            </a:pPr>
            <a:r>
              <a:rPr lang="en-US" altLang="zh-CN" sz="2400" b="1" dirty="0"/>
              <a:t>作为一种提高与DC-RF相关性所预测的相关性概率的方法，与使用标称测试激励并测量标称指定器件响应的传统基于全性能规范的测试相比，备用测试方法是通过将单个激励波形应用于DUT来代替许多不同规范测试的顺序特性， 同时允许将响应</a:t>
            </a:r>
            <a:r>
              <a:rPr lang="zh-CN" altLang="en-US" sz="2400" b="1" dirty="0"/>
              <a:t>特征</a:t>
            </a:r>
            <a:r>
              <a:rPr lang="en-US" altLang="zh-CN" sz="2400" b="1" dirty="0"/>
              <a:t>关联到单个规范中。</a:t>
            </a:r>
            <a:r>
              <a:rPr lang="zh-CN" altLang="en-US" sz="2400" b="1" dirty="0"/>
              <a:t>这样一来</a:t>
            </a:r>
            <a:r>
              <a:rPr lang="en-US" altLang="zh-CN" sz="2400" b="1" dirty="0"/>
              <a:t>减少了测试时间，甚至可能会降低</a:t>
            </a:r>
            <a:r>
              <a:rPr lang="zh-CN" altLang="en-US" sz="2400" b="1" dirty="0"/>
              <a:t>对</a:t>
            </a:r>
            <a:r>
              <a:rPr lang="en-US" altLang="zh-CN" sz="2400" b="1" dirty="0"/>
              <a:t>ATE仪器的性能要求。</a:t>
            </a:r>
          </a:p>
        </p:txBody>
      </p:sp>
      <p:sp>
        <p:nvSpPr>
          <p:cNvPr id="7" name="标题 1">
            <a:extLst>
              <a:ext uri="{FF2B5EF4-FFF2-40B4-BE49-F238E27FC236}">
                <a16:creationId xmlns:a16="http://schemas.microsoft.com/office/drawing/2014/main" id="{0C921540-2A4F-45BC-AE7D-F2DFA95F5668}"/>
              </a:ext>
            </a:extLst>
          </p:cNvPr>
          <p:cNvSpPr txBox="1">
            <a:spLocks/>
          </p:cNvSpPr>
          <p:nvPr/>
        </p:nvSpPr>
        <p:spPr bwMode="auto">
          <a:xfrm>
            <a:off x="1693461" y="45"/>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7.8 </a:t>
            </a:r>
            <a:r>
              <a:rPr lang="zh-CN" altLang="en-US" sz="3200" kern="0" dirty="0">
                <a:solidFill>
                  <a:srgbClr val="990000"/>
                </a:solidFill>
                <a:latin typeface="Comic Sans MS" panose="030F0702030302020204" pitchFamily="66" charset="0"/>
                <a:ea typeface="隶书" panose="02010509060101010101" pitchFamily="49" charset="-122"/>
              </a:rPr>
              <a:t>射频可测性设计</a:t>
            </a:r>
          </a:p>
        </p:txBody>
      </p:sp>
    </p:spTree>
  </p:cSld>
  <p:clrMapOvr>
    <a:masterClrMapping/>
  </p:clrMapOvr>
  <p:transition spd="slow">
    <p:zo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539552" y="978339"/>
            <a:ext cx="6336704"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zh-CN" altLang="en-US" sz="2800" kern="0" dirty="0">
                <a:solidFill>
                  <a:srgbClr val="7030A0"/>
                </a:solidFill>
                <a:latin typeface="Comic Sans MS" panose="030F0702030302020204" pitchFamily="66" charset="0"/>
                <a:ea typeface="隶书" panose="02010509060101010101" pitchFamily="49" charset="-122"/>
                <a:sym typeface="+mn-ea"/>
              </a:rPr>
              <a:t>基于相关性的测试</a:t>
            </a:r>
            <a:endParaRPr lang="zh-CN" altLang="en-US" sz="2800" kern="0" dirty="0">
              <a:solidFill>
                <a:srgbClr val="7030A0"/>
              </a:solidFill>
              <a:latin typeface="Comic Sans MS" panose="030F0702030302020204" pitchFamily="66" charset="0"/>
              <a:ea typeface="隶书" panose="02010509060101010101" pitchFamily="49" charset="-122"/>
            </a:endParaRPr>
          </a:p>
        </p:txBody>
      </p:sp>
      <p:sp>
        <p:nvSpPr>
          <p:cNvPr id="4" name="矩形 3"/>
          <p:cNvSpPr/>
          <p:nvPr/>
        </p:nvSpPr>
        <p:spPr>
          <a:xfrm>
            <a:off x="3131840" y="5785205"/>
            <a:ext cx="2577696" cy="461665"/>
          </a:xfrm>
          <a:prstGeom prst="rect">
            <a:avLst/>
          </a:prstGeom>
        </p:spPr>
        <p:txBody>
          <a:bodyPr wrap="square">
            <a:spAutoFit/>
          </a:bodyPr>
          <a:lstStyle/>
          <a:p>
            <a:r>
              <a:rPr lang="en-US" altLang="zh-CN" sz="2400" b="1" dirty="0"/>
              <a:t>  替代测试框架</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663" y="1750630"/>
            <a:ext cx="7170671" cy="3368898"/>
          </a:xfrm>
          <a:prstGeom prst="rect">
            <a:avLst/>
          </a:prstGeom>
        </p:spPr>
      </p:pic>
      <p:sp>
        <p:nvSpPr>
          <p:cNvPr id="7" name="标题 1">
            <a:extLst>
              <a:ext uri="{FF2B5EF4-FFF2-40B4-BE49-F238E27FC236}">
                <a16:creationId xmlns:a16="http://schemas.microsoft.com/office/drawing/2014/main" id="{44E3B774-C12B-4DC0-8846-D85EE07C1C81}"/>
              </a:ext>
            </a:extLst>
          </p:cNvPr>
          <p:cNvSpPr txBox="1">
            <a:spLocks/>
          </p:cNvSpPr>
          <p:nvPr/>
        </p:nvSpPr>
        <p:spPr bwMode="auto">
          <a:xfrm>
            <a:off x="1693461" y="45"/>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en-US" altLang="zh-CN" sz="3200" kern="0" dirty="0">
                <a:solidFill>
                  <a:srgbClr val="990000"/>
                </a:solidFill>
                <a:latin typeface="Comic Sans MS" panose="030F0702030302020204" pitchFamily="66" charset="0"/>
                <a:ea typeface="隶书" panose="02010509060101010101" pitchFamily="49" charset="-122"/>
              </a:rPr>
              <a:t>7.8 </a:t>
            </a:r>
            <a:r>
              <a:rPr lang="zh-CN" altLang="en-US" sz="3200" kern="0" dirty="0">
                <a:solidFill>
                  <a:srgbClr val="990000"/>
                </a:solidFill>
                <a:latin typeface="Comic Sans MS" panose="030F0702030302020204" pitchFamily="66" charset="0"/>
                <a:ea typeface="隶书" panose="02010509060101010101" pitchFamily="49" charset="-122"/>
              </a:rPr>
              <a:t>射频可测性设计</a:t>
            </a:r>
          </a:p>
        </p:txBody>
      </p:sp>
    </p:spTree>
  </p:cSld>
  <p:clrMapOvr>
    <a:masterClrMapping/>
  </p:clrMapOvr>
  <p:transition spd="slow">
    <p:zo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bwMode="auto">
          <a:xfrm>
            <a:off x="971600" y="764704"/>
            <a:ext cx="7092280"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algn="ctr"/>
            <a:r>
              <a:rPr lang="zh-CN" altLang="en-US" sz="4400" kern="0" dirty="0">
                <a:solidFill>
                  <a:srgbClr val="C00000"/>
                </a:solidFill>
                <a:latin typeface="华文行楷" panose="02010800040101010101" pitchFamily="2" charset="-122"/>
                <a:ea typeface="华文行楷" panose="02010800040101010101" pitchFamily="2" charset="-122"/>
              </a:rPr>
              <a:t>作业</a:t>
            </a:r>
          </a:p>
        </p:txBody>
      </p:sp>
      <p:sp>
        <p:nvSpPr>
          <p:cNvPr id="2" name="文本框 1"/>
          <p:cNvSpPr txBox="1"/>
          <p:nvPr/>
        </p:nvSpPr>
        <p:spPr>
          <a:xfrm>
            <a:off x="323528" y="1854687"/>
            <a:ext cx="8712968" cy="2236574"/>
          </a:xfrm>
          <a:prstGeom prst="rect">
            <a:avLst/>
          </a:prstGeom>
          <a:noFill/>
        </p:spPr>
        <p:txBody>
          <a:bodyPr wrap="square" rtlCol="0">
            <a:spAutoFit/>
          </a:bodyPr>
          <a:lstStyle/>
          <a:p>
            <a:pPr marL="457200" indent="-457200">
              <a:lnSpc>
                <a:spcPct val="150000"/>
              </a:lnSpc>
              <a:buAutoNum type="arabicPeriod"/>
            </a:pPr>
            <a:r>
              <a:rPr lang="zh-CN" altLang="en-US" sz="2400" b="1" dirty="0">
                <a:latin typeface="黑体" panose="02010609060101010101" pitchFamily="49" charset="-122"/>
                <a:ea typeface="黑体" panose="02010609060101010101" pitchFamily="49" charset="-122"/>
              </a:rPr>
              <a:t>列出</a:t>
            </a:r>
            <a:r>
              <a:rPr lang="en-US" altLang="zh-CN" sz="2400" b="1" dirty="0">
                <a:latin typeface="黑体" panose="02010609060101010101" pitchFamily="49" charset="-122"/>
                <a:ea typeface="黑体" panose="02010609060101010101" pitchFamily="49" charset="-122"/>
              </a:rPr>
              <a:t>DFT</a:t>
            </a:r>
            <a:r>
              <a:rPr lang="zh-CN" altLang="en-US" sz="2400" b="1" dirty="0">
                <a:latin typeface="黑体" panose="02010609060101010101" pitchFamily="49" charset="-122"/>
                <a:ea typeface="黑体" panose="02010609060101010101" pitchFamily="49" charset="-122"/>
              </a:rPr>
              <a:t>的</a:t>
            </a:r>
            <a:r>
              <a:rPr lang="en-US" altLang="zh-CN" sz="2400" b="1" dirty="0">
                <a:latin typeface="黑体" panose="02010609060101010101" pitchFamily="49" charset="-122"/>
                <a:ea typeface="黑体" panose="02010609060101010101" pitchFamily="49" charset="-122"/>
              </a:rPr>
              <a:t>5</a:t>
            </a:r>
            <a:r>
              <a:rPr lang="zh-CN" altLang="en-US" sz="2400" b="1" dirty="0">
                <a:latin typeface="黑体" panose="02010609060101010101" pitchFamily="49" charset="-122"/>
                <a:ea typeface="黑体" panose="02010609060101010101" pitchFamily="49" charset="-122"/>
              </a:rPr>
              <a:t>个好处。</a:t>
            </a:r>
            <a:endParaRPr lang="en-US" altLang="zh-CN" sz="2400" b="1" dirty="0">
              <a:latin typeface="黑体" panose="02010609060101010101" pitchFamily="49" charset="-122"/>
              <a:ea typeface="黑体" panose="02010609060101010101" pitchFamily="49" charset="-122"/>
            </a:endParaRPr>
          </a:p>
          <a:p>
            <a:pPr marL="457200" indent="-457200">
              <a:lnSpc>
                <a:spcPct val="150000"/>
              </a:lnSpc>
              <a:buAutoNum type="arabicPeriod"/>
            </a:pPr>
            <a:r>
              <a:rPr lang="zh-CN" altLang="en-US" sz="2400" b="1" dirty="0">
                <a:latin typeface="黑体" panose="02010609060101010101" pitchFamily="49" charset="-122"/>
                <a:ea typeface="黑体" panose="02010609060101010101" pitchFamily="49" charset="-122"/>
              </a:rPr>
              <a:t>制定</a:t>
            </a:r>
            <a:r>
              <a:rPr lang="en-US" altLang="zh-CN" sz="2400" b="1" dirty="0">
                <a:latin typeface="黑体" panose="02010609060101010101" pitchFamily="49" charset="-122"/>
                <a:ea typeface="黑体" panose="02010609060101010101" pitchFamily="49" charset="-122"/>
              </a:rPr>
              <a:t>JTAG 1149.1 </a:t>
            </a:r>
            <a:r>
              <a:rPr lang="zh-CN" altLang="en-US" sz="2400" b="1" dirty="0">
                <a:latin typeface="黑体" panose="02010609060101010101" pitchFamily="49" charset="-122"/>
                <a:ea typeface="黑体" panose="02010609060101010101" pitchFamily="49" charset="-122"/>
              </a:rPr>
              <a:t>边界扫描标准的最初目的是什么</a:t>
            </a:r>
            <a:r>
              <a:rPr lang="en-US" altLang="zh-CN" sz="2400" b="1" dirty="0">
                <a:latin typeface="黑体" panose="02010609060101010101" pitchFamily="49" charset="-122"/>
                <a:ea typeface="黑体" panose="02010609060101010101" pitchFamily="49" charset="-122"/>
              </a:rPr>
              <a:t>? JTAG TAP </a:t>
            </a:r>
            <a:r>
              <a:rPr lang="zh-CN" altLang="en-US" sz="2400" b="1" dirty="0">
                <a:latin typeface="黑体" panose="02010609060101010101" pitchFamily="49" charset="-122"/>
                <a:ea typeface="黑体" panose="02010609060101010101" pitchFamily="49" charset="-122"/>
              </a:rPr>
              <a:t>控制器的作用是什么</a:t>
            </a:r>
            <a:r>
              <a:rPr lang="en-US" altLang="zh-CN" sz="2400" b="1" dirty="0">
                <a:latin typeface="黑体" panose="02010609060101010101" pitchFamily="49" charset="-122"/>
                <a:ea typeface="黑体" panose="02010609060101010101" pitchFamily="49" charset="-122"/>
              </a:rPr>
              <a:t>?</a:t>
            </a:r>
          </a:p>
          <a:p>
            <a:pPr marL="457200" indent="-457200">
              <a:lnSpc>
                <a:spcPct val="150000"/>
              </a:lnSpc>
              <a:buAutoNum type="arabicPeriod"/>
            </a:pPr>
            <a:r>
              <a:rPr lang="zh-CN" altLang="en-US" sz="2400" b="1" dirty="0">
                <a:latin typeface="黑体" panose="02010609060101010101" pitchFamily="49" charset="-122"/>
                <a:ea typeface="黑体" panose="02010609060101010101" pitchFamily="49" charset="-122"/>
              </a:rPr>
              <a:t>采用基于</a:t>
            </a:r>
            <a:r>
              <a:rPr lang="en-US" altLang="zh-CN" sz="2400" b="1" dirty="0">
                <a:latin typeface="黑体" panose="02010609060101010101" pitchFamily="49" charset="-122"/>
                <a:ea typeface="黑体" panose="02010609060101010101" pitchFamily="49" charset="-122"/>
              </a:rPr>
              <a:t>BIST </a:t>
            </a:r>
            <a:r>
              <a:rPr lang="zh-CN" altLang="en-US" sz="2400" b="1" dirty="0">
                <a:latin typeface="黑体" panose="02010609060101010101" pitchFamily="49" charset="-122"/>
                <a:ea typeface="黑体" panose="02010609060101010101" pitchFamily="49" charset="-122"/>
              </a:rPr>
              <a:t>的测试方法优点有那些</a:t>
            </a:r>
            <a:r>
              <a:rPr lang="en-US" altLang="zh-CN" sz="2400" b="1"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p:txBody>
      </p:sp>
    </p:spTree>
  </p:cSld>
  <p:clrMapOvr>
    <a:masterClrMapping/>
  </p:clrMapOvr>
  <p:transition spd="slow">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bwMode="auto">
          <a:xfrm>
            <a:off x="467643" y="980728"/>
            <a:ext cx="5959112" cy="648072"/>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r>
              <a:rPr lang="zh-CN" altLang="en-US" sz="2800" kern="0" dirty="0">
                <a:solidFill>
                  <a:srgbClr val="7030A0"/>
                </a:solidFill>
                <a:latin typeface="Comic Sans MS" panose="030F0702030302020204" pitchFamily="66" charset="0"/>
                <a:ea typeface="隶书" panose="02010509060101010101" pitchFamily="49" charset="-122"/>
              </a:rPr>
              <a:t>降低测试成本</a:t>
            </a:r>
          </a:p>
        </p:txBody>
      </p:sp>
      <p:sp>
        <p:nvSpPr>
          <p:cNvPr id="8" name="矩形 7"/>
          <p:cNvSpPr/>
          <p:nvPr/>
        </p:nvSpPr>
        <p:spPr>
          <a:xfrm>
            <a:off x="467643" y="1653379"/>
            <a:ext cx="8100392" cy="3344570"/>
          </a:xfrm>
          <a:prstGeom prst="rect">
            <a:avLst/>
          </a:prstGeom>
        </p:spPr>
        <p:txBody>
          <a:bodyPr wrap="square">
            <a:spAutoFit/>
          </a:bodyPr>
          <a:lstStyle/>
          <a:p>
            <a:pPr>
              <a:lnSpc>
                <a:spcPct val="150000"/>
              </a:lnSpc>
            </a:pPr>
            <a:r>
              <a:rPr lang="en-US" altLang="zh-CN" sz="2400" b="1" dirty="0">
                <a:solidFill>
                  <a:srgbClr val="FF0000"/>
                </a:solidFill>
                <a:latin typeface="黑体" panose="02010609060101010101" pitchFamily="49" charset="-122"/>
                <a:ea typeface="黑体" panose="02010609060101010101" pitchFamily="49" charset="-122"/>
              </a:rPr>
              <a:t>降低ATE测试仪的要求</a:t>
            </a:r>
          </a:p>
          <a:p>
            <a:pPr>
              <a:lnSpc>
                <a:spcPct val="150000"/>
              </a:lnSpc>
            </a:pPr>
            <a:r>
              <a:rPr lang="zh-CN" altLang="en-US" sz="2400" b="1" dirty="0">
                <a:latin typeface="黑体" panose="02010609060101010101" pitchFamily="49" charset="-122"/>
                <a:ea typeface="黑体" panose="02010609060101010101" pitchFamily="49" charset="-122"/>
              </a:rPr>
              <a:t>因为能够在高频运行的</a:t>
            </a:r>
            <a:r>
              <a:rPr lang="en-US" altLang="zh-CN" sz="2400" b="1" dirty="0">
                <a:latin typeface="黑体" panose="02010609060101010101" pitchFamily="49" charset="-122"/>
                <a:ea typeface="黑体" panose="02010609060101010101" pitchFamily="49" charset="-122"/>
              </a:rPr>
              <a:t>ATE</a:t>
            </a:r>
            <a:r>
              <a:rPr lang="zh-CN" altLang="en-US" sz="2400" b="1" dirty="0">
                <a:latin typeface="黑体" panose="02010609060101010101" pitchFamily="49" charset="-122"/>
                <a:ea typeface="黑体" panose="02010609060101010101" pitchFamily="49" charset="-122"/>
              </a:rPr>
              <a:t>测试仪比低频的价格贵得多，这样一来，在</a:t>
            </a:r>
            <a:r>
              <a:rPr lang="en-US" altLang="zh-CN" sz="2400" b="1" dirty="0">
                <a:latin typeface="黑体" panose="02010609060101010101" pitchFamily="49" charset="-122"/>
                <a:ea typeface="黑体" panose="02010609060101010101" pitchFamily="49" charset="-122"/>
              </a:rPr>
              <a:t>200MHz</a:t>
            </a:r>
            <a:r>
              <a:rPr lang="zh-CN" altLang="en-US" sz="2400" b="1" dirty="0">
                <a:latin typeface="黑体" panose="02010609060101010101" pitchFamily="49" charset="-122"/>
                <a:ea typeface="黑体" panose="02010609060101010101" pitchFamily="49" charset="-122"/>
              </a:rPr>
              <a:t>下的数字模式的测试比</a:t>
            </a:r>
            <a:r>
              <a:rPr lang="en-US" altLang="zh-CN" sz="2400" b="1" dirty="0">
                <a:latin typeface="黑体" panose="02010609060101010101" pitchFamily="49" charset="-122"/>
                <a:ea typeface="黑体" panose="02010609060101010101" pitchFamily="49" charset="-122"/>
              </a:rPr>
              <a:t>50MHz</a:t>
            </a:r>
            <a:r>
              <a:rPr lang="zh-CN" altLang="en-US" sz="2400" b="1" dirty="0">
                <a:latin typeface="黑体" panose="02010609060101010101" pitchFamily="49" charset="-122"/>
                <a:ea typeface="黑体" panose="02010609060101010101" pitchFamily="49" charset="-122"/>
              </a:rPr>
              <a:t>下的测试需要更好的</a:t>
            </a:r>
            <a:r>
              <a:rPr lang="en-US" altLang="zh-CN" sz="2400" b="1" dirty="0">
                <a:latin typeface="黑体" panose="02010609060101010101" pitchFamily="49" charset="-122"/>
                <a:ea typeface="黑体" panose="02010609060101010101" pitchFamily="49" charset="-122"/>
              </a:rPr>
              <a:t>ATE</a:t>
            </a:r>
            <a:r>
              <a:rPr lang="zh-CN" altLang="en-US" sz="2400" b="1" dirty="0">
                <a:latin typeface="黑体" panose="02010609060101010101" pitchFamily="49" charset="-122"/>
                <a:ea typeface="黑体" panose="02010609060101010101" pitchFamily="49" charset="-122"/>
              </a:rPr>
              <a:t>测试仪。</a:t>
            </a:r>
          </a:p>
          <a:p>
            <a:pPr>
              <a:lnSpc>
                <a:spcPct val="150000"/>
              </a:lnSpc>
            </a:pPr>
            <a:endParaRPr lang="en-US" altLang="zh-CN" sz="2400" b="1" dirty="0">
              <a:solidFill>
                <a:srgbClr val="FF0000"/>
              </a:solidFill>
              <a:latin typeface="黑体" panose="02010609060101010101" pitchFamily="49" charset="-122"/>
              <a:ea typeface="黑体" panose="02010609060101010101" pitchFamily="49" charset="-122"/>
            </a:endParaRPr>
          </a:p>
          <a:p>
            <a:pPr>
              <a:lnSpc>
                <a:spcPct val="150000"/>
              </a:lnSpc>
            </a:pPr>
            <a:r>
              <a:rPr lang="zh-CN" altLang="en-US" sz="2400" b="1" dirty="0">
                <a:solidFill>
                  <a:srgbClr val="FF0000"/>
                </a:solidFill>
                <a:latin typeface="黑体" panose="02010609060101010101" pitchFamily="49" charset="-122"/>
                <a:ea typeface="黑体" panose="02010609060101010101" pitchFamily="49" charset="-122"/>
              </a:rPr>
              <a:t>并行测试可以减少测试时间</a:t>
            </a:r>
          </a:p>
        </p:txBody>
      </p:sp>
      <p:sp>
        <p:nvSpPr>
          <p:cNvPr id="6" name="标题 1">
            <a:extLst>
              <a:ext uri="{FF2B5EF4-FFF2-40B4-BE49-F238E27FC236}">
                <a16:creationId xmlns:a16="http://schemas.microsoft.com/office/drawing/2014/main" id="{3AB82BF6-0F2A-488C-B02C-7AFFF0738515}"/>
              </a:ext>
            </a:extLst>
          </p:cNvPr>
          <p:cNvSpPr txBox="1"/>
          <p:nvPr/>
        </p:nvSpPr>
        <p:spPr bwMode="auto">
          <a:xfrm>
            <a:off x="3239443" y="37926"/>
            <a:ext cx="5904557" cy="854075"/>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4000" b="1">
                <a:solidFill>
                  <a:srgbClr val="C8836F"/>
                </a:solidFill>
                <a:latin typeface="+mj-lt"/>
                <a:ea typeface="+mj-ea"/>
                <a:cs typeface="+mj-cs"/>
              </a:defRPr>
            </a:lvl1pPr>
            <a:lvl2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2pPr>
            <a:lvl3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3pPr>
            <a:lvl4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4pPr>
            <a:lvl5pPr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5pPr>
            <a:lvl6pPr marL="4572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6pPr>
            <a:lvl7pPr marL="9144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7pPr>
            <a:lvl8pPr marL="13716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8pPr>
            <a:lvl9pPr marL="1828800" algn="l" rtl="0" eaLnBrk="0" fontAlgn="base" hangingPunct="0">
              <a:lnSpc>
                <a:spcPct val="90000"/>
              </a:lnSpc>
              <a:spcBef>
                <a:spcPct val="0"/>
              </a:spcBef>
              <a:spcAft>
                <a:spcPct val="0"/>
              </a:spcAft>
              <a:defRPr sz="4000" b="1">
                <a:solidFill>
                  <a:srgbClr val="C8836F"/>
                </a:solidFill>
                <a:latin typeface="Arial" panose="020B0604020202020204" pitchFamily="34" charset="0"/>
                <a:ea typeface="楷体_GB2312" pitchFamily="49" charset="-122"/>
              </a:defRPr>
            </a:lvl9pPr>
          </a:lstStyle>
          <a:p>
            <a:pPr marL="342900" indent="-342900" algn="ctr"/>
            <a:r>
              <a:rPr lang="en-US" altLang="zh-CN" sz="3200" kern="0" dirty="0">
                <a:solidFill>
                  <a:srgbClr val="990000"/>
                </a:solidFill>
                <a:latin typeface="Comic Sans MS" panose="030F0702030302020204" pitchFamily="66" charset="0"/>
                <a:ea typeface="隶书" panose="02010509060101010101" pitchFamily="49" charset="-122"/>
              </a:rPr>
              <a:t>7.2 </a:t>
            </a:r>
            <a:r>
              <a:rPr lang="zh-CN" altLang="en-US" sz="3200" kern="0" dirty="0">
                <a:solidFill>
                  <a:srgbClr val="990000"/>
                </a:solidFill>
                <a:latin typeface="Comic Sans MS" panose="030F0702030302020204" pitchFamily="66" charset="0"/>
                <a:ea typeface="隶书" panose="02010509060101010101" pitchFamily="49" charset="-122"/>
              </a:rPr>
              <a:t>进行可测性设计的好处</a:t>
            </a:r>
          </a:p>
        </p:txBody>
      </p:sp>
    </p:spTree>
  </p:cSld>
  <p:clrMapOvr>
    <a:masterClrMapping/>
  </p:clrMapOvr>
  <p:transition spd="slow">
    <p:zoom/>
  </p:transition>
</p:sld>
</file>

<file path=ppt/theme/theme1.xml><?xml version="1.0" encoding="utf-8"?>
<a:theme xmlns:a="http://schemas.openxmlformats.org/drawingml/2006/main" name="1_主题1">
  <a:themeElements>
    <a:clrScheme name="1_主题1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1_主题1">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主题1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1_主题1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1_主题1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1_主题1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1_主题1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主题1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1_主题1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1_主题1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1">
  <a:themeElements>
    <a:clrScheme name="主题1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主题1">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主题1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主题1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主题1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主题1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主题1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主题1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主题1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主题1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第一章</Template>
  <TotalTime>222</TotalTime>
  <Words>2437</Words>
  <Application>Microsoft Office PowerPoint</Application>
  <PresentationFormat>全屏显示(4:3)</PresentationFormat>
  <Paragraphs>371</Paragraphs>
  <Slides>86</Slides>
  <Notes>5</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86</vt:i4>
      </vt:variant>
    </vt:vector>
  </HeadingPairs>
  <TitlesOfParts>
    <vt:vector size="99" baseType="lpstr">
      <vt:lpstr>黑体</vt:lpstr>
      <vt:lpstr>华文行楷</vt:lpstr>
      <vt:lpstr>楷体_GB2312</vt:lpstr>
      <vt:lpstr>隶书</vt:lpstr>
      <vt:lpstr>宋体</vt:lpstr>
      <vt:lpstr>Arial</vt:lpstr>
      <vt:lpstr>Calibri</vt:lpstr>
      <vt:lpstr>Cambria Math</vt:lpstr>
      <vt:lpstr>Comic Sans MS</vt:lpstr>
      <vt:lpstr>Times New Roman</vt:lpstr>
      <vt:lpstr>Wingdings</vt:lpstr>
      <vt:lpstr>1_主题1</vt:lpstr>
      <vt:lpstr>主题1</vt:lpstr>
      <vt:lpstr>混合集成电路测试技术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7.3  数字扫描</vt:lpstr>
      <vt:lpstr>7.3  数字扫描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7.4 数字BIST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7.5混合信号电路中的数字可测性设计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7.6 混合信号边界扫描和BIST</vt:lpstr>
      <vt:lpstr>PowerPoint 演示文稿</vt:lpstr>
      <vt:lpstr>PowerPoint 演示文稿</vt:lpstr>
      <vt:lpstr>PowerPoint 演示文稿</vt:lpstr>
      <vt:lpstr>PowerPoint 演示文稿</vt:lpstr>
      <vt:lpstr>PowerPoint 演示文稿</vt:lpstr>
      <vt:lpstr>7.7专设的混合信号可测性设计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7.8 射频可测性设计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微处理器系统结构 与嵌入式系统设计</dc:title>
  <dc:creator>bobby</dc:creator>
  <cp:lastModifiedBy>daizhijian</cp:lastModifiedBy>
  <cp:revision>1019</cp:revision>
  <dcterms:created xsi:type="dcterms:W3CDTF">2009-08-13T04:16:00Z</dcterms:created>
  <dcterms:modified xsi:type="dcterms:W3CDTF">2021-10-27T01:02:32Z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