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683" r:id="rId2"/>
  </p:sldMasterIdLst>
  <p:notesMasterIdLst>
    <p:notesMasterId r:id="rId44"/>
  </p:notesMasterIdLst>
  <p:handoutMasterIdLst>
    <p:handoutMasterId r:id="rId45"/>
  </p:handoutMasterIdLst>
  <p:sldIdLst>
    <p:sldId id="821" r:id="rId3"/>
    <p:sldId id="745" r:id="rId4"/>
    <p:sldId id="940" r:id="rId5"/>
    <p:sldId id="990" r:id="rId6"/>
    <p:sldId id="941" r:id="rId7"/>
    <p:sldId id="1049" r:id="rId8"/>
    <p:sldId id="1048" r:id="rId9"/>
    <p:sldId id="942" r:id="rId10"/>
    <p:sldId id="946" r:id="rId11"/>
    <p:sldId id="957" r:id="rId12"/>
    <p:sldId id="1000" r:id="rId13"/>
    <p:sldId id="1001" r:id="rId14"/>
    <p:sldId id="1051" r:id="rId15"/>
    <p:sldId id="1004" r:id="rId16"/>
    <p:sldId id="943" r:id="rId17"/>
    <p:sldId id="1006" r:id="rId18"/>
    <p:sldId id="1005" r:id="rId19"/>
    <p:sldId id="1050" r:id="rId20"/>
    <p:sldId id="1007" r:id="rId21"/>
    <p:sldId id="1008" r:id="rId22"/>
    <p:sldId id="1010" r:id="rId23"/>
    <p:sldId id="1011" r:id="rId24"/>
    <p:sldId id="1041" r:id="rId25"/>
    <p:sldId id="958" r:id="rId26"/>
    <p:sldId id="960" r:id="rId27"/>
    <p:sldId id="962" r:id="rId28"/>
    <p:sldId id="1053" r:id="rId29"/>
    <p:sldId id="1013" r:id="rId30"/>
    <p:sldId id="961" r:id="rId31"/>
    <p:sldId id="1014" r:id="rId32"/>
    <p:sldId id="1015" r:id="rId33"/>
    <p:sldId id="1017" r:id="rId34"/>
    <p:sldId id="1018" r:id="rId35"/>
    <p:sldId id="1052" r:id="rId36"/>
    <p:sldId id="964" r:id="rId37"/>
    <p:sldId id="1020" r:id="rId38"/>
    <p:sldId id="1021" r:id="rId39"/>
    <p:sldId id="966" r:id="rId40"/>
    <p:sldId id="1022" r:id="rId41"/>
    <p:sldId id="968" r:id="rId42"/>
    <p:sldId id="1054"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00"/>
    <a:srgbClr val="99FFCC"/>
    <a:srgbClr val="FF9900"/>
    <a:srgbClr val="0000CC"/>
    <a:srgbClr val="996600"/>
    <a:srgbClr val="000000"/>
    <a:srgbClr val="99CC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85" autoAdjust="0"/>
    <p:restoredTop sz="88682" autoAdjust="0"/>
  </p:normalViewPr>
  <p:slideViewPr>
    <p:cSldViewPr>
      <p:cViewPr varScale="1">
        <p:scale>
          <a:sx n="69" d="100"/>
          <a:sy n="69" d="100"/>
        </p:scale>
        <p:origin x="675"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4"/>
    </p:cViewPr>
  </p:sorterViewPr>
  <p:notesViewPr>
    <p:cSldViewPr>
      <p:cViewPr varScale="1">
        <p:scale>
          <a:sx n="51" d="100"/>
          <a:sy n="51" d="100"/>
        </p:scale>
        <p:origin x="-19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charset="0"/>
                <a:ea typeface="+mn-ea"/>
              </a:defRPr>
            </a:lvl1pPr>
          </a:lstStyle>
          <a:p>
            <a:pPr>
              <a:defRPr/>
            </a:pPr>
            <a:fld id="{1C880786-4630-436E-81D8-105710EF67F7}" type="datetimeFigureOut">
              <a:rPr lang="zh-CN" altLang="en-US"/>
              <a:pPr>
                <a:defRPr/>
              </a:pPr>
              <a:t>2021/9/26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A2DB67-B1CD-407C-A3B7-93A32FBA4F4E}" type="slidenum">
              <a:rPr lang="zh-CN" altLang="en-US"/>
              <a:pPr>
                <a:defRPr/>
              </a:pPr>
              <a:t>‹#›</a:t>
            </a:fld>
            <a:endParaRPr lang="en-US" altLang="zh-CN"/>
          </a:p>
        </p:txBody>
      </p:sp>
    </p:spTree>
    <p:extLst>
      <p:ext uri="{BB962C8B-B14F-4D97-AF65-F5344CB8AC3E}">
        <p14:creationId xmlns:p14="http://schemas.microsoft.com/office/powerpoint/2010/main" val="2902033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charset="0"/>
                <a:ea typeface="+mn-ea"/>
              </a:defRPr>
            </a:lvl1pPr>
          </a:lstStyle>
          <a:p>
            <a:pPr>
              <a:defRPr/>
            </a:pPr>
            <a:fld id="{D7646442-5AB9-490B-A0D3-7EB0161D999E}" type="datetimeFigureOut">
              <a:rPr lang="zh-CN" altLang="en-US"/>
              <a:pPr>
                <a:defRPr/>
              </a:pPr>
              <a:t>2021/9/26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64AFEA-7A4D-4BA5-954A-BEACC1695506}" type="slidenum">
              <a:rPr lang="zh-CN" altLang="en-US"/>
              <a:pPr>
                <a:defRPr/>
              </a:pPr>
              <a:t>‹#›</a:t>
            </a:fld>
            <a:endParaRPr lang="en-US" altLang="zh-CN"/>
          </a:p>
        </p:txBody>
      </p:sp>
    </p:spTree>
    <p:extLst>
      <p:ext uri="{BB962C8B-B14F-4D97-AF65-F5344CB8AC3E}">
        <p14:creationId xmlns:p14="http://schemas.microsoft.com/office/powerpoint/2010/main" val="781926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a:t>
            </a:fld>
            <a:endParaRPr lang="en-US" altLang="zh-CN" dirty="0"/>
          </a:p>
        </p:txBody>
      </p:sp>
    </p:spTree>
    <p:extLst>
      <p:ext uri="{BB962C8B-B14F-4D97-AF65-F5344CB8AC3E}">
        <p14:creationId xmlns:p14="http://schemas.microsoft.com/office/powerpoint/2010/main" val="251058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11</a:t>
            </a:fld>
            <a:endParaRPr lang="en-US" altLang="zh-CN"/>
          </a:p>
        </p:txBody>
      </p:sp>
    </p:spTree>
    <p:extLst>
      <p:ext uri="{BB962C8B-B14F-4D97-AF65-F5344CB8AC3E}">
        <p14:creationId xmlns:p14="http://schemas.microsoft.com/office/powerpoint/2010/main" val="889022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12</a:t>
            </a:fld>
            <a:endParaRPr lang="en-US" altLang="zh-CN"/>
          </a:p>
        </p:txBody>
      </p:sp>
    </p:spTree>
    <p:extLst>
      <p:ext uri="{BB962C8B-B14F-4D97-AF65-F5344CB8AC3E}">
        <p14:creationId xmlns:p14="http://schemas.microsoft.com/office/powerpoint/2010/main" val="3155401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13</a:t>
            </a:fld>
            <a:endParaRPr lang="en-US" altLang="zh-CN"/>
          </a:p>
        </p:txBody>
      </p:sp>
    </p:spTree>
    <p:extLst>
      <p:ext uri="{BB962C8B-B14F-4D97-AF65-F5344CB8AC3E}">
        <p14:creationId xmlns:p14="http://schemas.microsoft.com/office/powerpoint/2010/main" val="76876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14</a:t>
            </a:fld>
            <a:endParaRPr lang="en-US" altLang="zh-CN"/>
          </a:p>
        </p:txBody>
      </p:sp>
    </p:spTree>
    <p:extLst>
      <p:ext uri="{BB962C8B-B14F-4D97-AF65-F5344CB8AC3E}">
        <p14:creationId xmlns:p14="http://schemas.microsoft.com/office/powerpoint/2010/main" val="804525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15</a:t>
            </a:fld>
            <a:endParaRPr lang="en-US" altLang="zh-CN"/>
          </a:p>
        </p:txBody>
      </p:sp>
    </p:spTree>
    <p:extLst>
      <p:ext uri="{BB962C8B-B14F-4D97-AF65-F5344CB8AC3E}">
        <p14:creationId xmlns:p14="http://schemas.microsoft.com/office/powerpoint/2010/main" val="859218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16</a:t>
            </a:fld>
            <a:endParaRPr lang="en-US" altLang="zh-CN"/>
          </a:p>
        </p:txBody>
      </p:sp>
    </p:spTree>
    <p:extLst>
      <p:ext uri="{BB962C8B-B14F-4D97-AF65-F5344CB8AC3E}">
        <p14:creationId xmlns:p14="http://schemas.microsoft.com/office/powerpoint/2010/main" val="328118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17</a:t>
            </a:fld>
            <a:endParaRPr lang="en-US" altLang="zh-CN"/>
          </a:p>
        </p:txBody>
      </p:sp>
    </p:spTree>
    <p:extLst>
      <p:ext uri="{BB962C8B-B14F-4D97-AF65-F5344CB8AC3E}">
        <p14:creationId xmlns:p14="http://schemas.microsoft.com/office/powerpoint/2010/main" val="801925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18</a:t>
            </a:fld>
            <a:endParaRPr lang="en-US" altLang="zh-CN"/>
          </a:p>
        </p:txBody>
      </p:sp>
    </p:spTree>
    <p:extLst>
      <p:ext uri="{BB962C8B-B14F-4D97-AF65-F5344CB8AC3E}">
        <p14:creationId xmlns:p14="http://schemas.microsoft.com/office/powerpoint/2010/main" val="695697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19</a:t>
            </a:fld>
            <a:endParaRPr lang="en-US" altLang="zh-CN"/>
          </a:p>
        </p:txBody>
      </p:sp>
    </p:spTree>
    <p:extLst>
      <p:ext uri="{BB962C8B-B14F-4D97-AF65-F5344CB8AC3E}">
        <p14:creationId xmlns:p14="http://schemas.microsoft.com/office/powerpoint/2010/main" val="402344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20</a:t>
            </a:fld>
            <a:endParaRPr lang="en-US" altLang="zh-CN"/>
          </a:p>
        </p:txBody>
      </p:sp>
    </p:spTree>
    <p:extLst>
      <p:ext uri="{BB962C8B-B14F-4D97-AF65-F5344CB8AC3E}">
        <p14:creationId xmlns:p14="http://schemas.microsoft.com/office/powerpoint/2010/main" val="308251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3</a:t>
            </a:fld>
            <a:endParaRPr lang="en-US" altLang="zh-CN"/>
          </a:p>
        </p:txBody>
      </p:sp>
    </p:spTree>
    <p:extLst>
      <p:ext uri="{BB962C8B-B14F-4D97-AF65-F5344CB8AC3E}">
        <p14:creationId xmlns:p14="http://schemas.microsoft.com/office/powerpoint/2010/main" val="1125582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21</a:t>
            </a:fld>
            <a:endParaRPr lang="en-US" altLang="zh-CN"/>
          </a:p>
        </p:txBody>
      </p:sp>
    </p:spTree>
    <p:extLst>
      <p:ext uri="{BB962C8B-B14F-4D97-AF65-F5344CB8AC3E}">
        <p14:creationId xmlns:p14="http://schemas.microsoft.com/office/powerpoint/2010/main" val="2719143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22</a:t>
            </a:fld>
            <a:endParaRPr lang="en-US" altLang="zh-CN"/>
          </a:p>
        </p:txBody>
      </p:sp>
    </p:spTree>
    <p:extLst>
      <p:ext uri="{BB962C8B-B14F-4D97-AF65-F5344CB8AC3E}">
        <p14:creationId xmlns:p14="http://schemas.microsoft.com/office/powerpoint/2010/main" val="12195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a:t>
            </a:fld>
            <a:endParaRPr lang="en-US" altLang="zh-CN"/>
          </a:p>
        </p:txBody>
      </p:sp>
    </p:spTree>
    <p:extLst>
      <p:ext uri="{BB962C8B-B14F-4D97-AF65-F5344CB8AC3E}">
        <p14:creationId xmlns:p14="http://schemas.microsoft.com/office/powerpoint/2010/main" val="192405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5</a:t>
            </a:fld>
            <a:endParaRPr lang="en-US" altLang="zh-CN"/>
          </a:p>
        </p:txBody>
      </p:sp>
    </p:spTree>
    <p:extLst>
      <p:ext uri="{BB962C8B-B14F-4D97-AF65-F5344CB8AC3E}">
        <p14:creationId xmlns:p14="http://schemas.microsoft.com/office/powerpoint/2010/main" val="35304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6</a:t>
            </a:fld>
            <a:endParaRPr lang="en-US" altLang="zh-CN"/>
          </a:p>
        </p:txBody>
      </p:sp>
    </p:spTree>
    <p:extLst>
      <p:ext uri="{BB962C8B-B14F-4D97-AF65-F5344CB8AC3E}">
        <p14:creationId xmlns:p14="http://schemas.microsoft.com/office/powerpoint/2010/main" val="284038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7</a:t>
            </a:fld>
            <a:endParaRPr lang="en-US" altLang="zh-CN"/>
          </a:p>
        </p:txBody>
      </p:sp>
    </p:spTree>
    <p:extLst>
      <p:ext uri="{BB962C8B-B14F-4D97-AF65-F5344CB8AC3E}">
        <p14:creationId xmlns:p14="http://schemas.microsoft.com/office/powerpoint/2010/main" val="334720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a:t>
            </a:fld>
            <a:endParaRPr lang="en-US" altLang="zh-CN"/>
          </a:p>
        </p:txBody>
      </p:sp>
    </p:spTree>
    <p:extLst>
      <p:ext uri="{BB962C8B-B14F-4D97-AF65-F5344CB8AC3E}">
        <p14:creationId xmlns:p14="http://schemas.microsoft.com/office/powerpoint/2010/main" val="13359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9</a:t>
            </a:fld>
            <a:endParaRPr lang="en-US" altLang="zh-CN"/>
          </a:p>
        </p:txBody>
      </p:sp>
    </p:spTree>
    <p:extLst>
      <p:ext uri="{BB962C8B-B14F-4D97-AF65-F5344CB8AC3E}">
        <p14:creationId xmlns:p14="http://schemas.microsoft.com/office/powerpoint/2010/main" val="130266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10</a:t>
            </a:fld>
            <a:endParaRPr lang="en-US" altLang="zh-CN"/>
          </a:p>
        </p:txBody>
      </p:sp>
    </p:spTree>
    <p:extLst>
      <p:ext uri="{BB962C8B-B14F-4D97-AF65-F5344CB8AC3E}">
        <p14:creationId xmlns:p14="http://schemas.microsoft.com/office/powerpoint/2010/main" val="77028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04746097"/>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0328622"/>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6715456"/>
      </p:ext>
    </p:extLst>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5435143"/>
      </p:ext>
    </p:extLst>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9431197"/>
      </p:ext>
    </p:extLst>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85808673"/>
      </p:ext>
    </p:extLst>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7124118"/>
      </p:ext>
    </p:extLst>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4579436"/>
      </p:ext>
    </p:extLst>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92581246"/>
      </p:ext>
    </p:extLst>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23457"/>
      </p:ext>
    </p:extLst>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9524939"/>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8046839"/>
      </p:ext>
    </p:extLst>
  </p:cSld>
  <p:clrMapOvr>
    <a:masterClrMapping/>
  </p:clrMapOvr>
  <p:transition spd="slow">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9698865"/>
      </p:ext>
    </p:extLst>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4629149"/>
      </p:ext>
    </p:extLst>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4402909"/>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35886089"/>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9778358"/>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6832195"/>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22520696"/>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019897"/>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72652044"/>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9612015"/>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827088" y="1843088"/>
            <a:ext cx="7561262"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2" name="Rectangle 4"/>
          <p:cNvSpPr>
            <a:spLocks noGrp="1" noChangeArrowheads="1"/>
          </p:cNvSpPr>
          <p:nvPr>
            <p:ph type="body" idx="1"/>
          </p:nvPr>
        </p:nvSpPr>
        <p:spPr bwMode="auto">
          <a:xfrm>
            <a:off x="827088" y="1843088"/>
            <a:ext cx="76327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214313" y="1284288"/>
            <a:ext cx="8715375" cy="2000250"/>
          </a:xfrm>
        </p:spPr>
        <p:txBody>
          <a:bodyPr anchor="ctr"/>
          <a:lstStyle/>
          <a:p>
            <a:pPr algn="ctr" eaLnBrk="1" hangingPunct="1">
              <a:defRPr/>
            </a:pPr>
            <a:r>
              <a:rPr lang="zh-CN" altLang="en-US" sz="6000" dirty="0">
                <a:solidFill>
                  <a:srgbClr val="990000"/>
                </a:solidFill>
                <a:effectLst>
                  <a:outerShdw blurRad="38100" dist="38100" dir="2700000" algn="tl">
                    <a:srgbClr val="C0C0C0"/>
                  </a:outerShdw>
                </a:effectLst>
                <a:ea typeface="华文行楷" panose="02010800040101010101" pitchFamily="2" charset="-122"/>
              </a:rPr>
              <a:t>集成电路测试技术</a:t>
            </a:r>
          </a:p>
        </p:txBody>
      </p:sp>
      <p:sp>
        <p:nvSpPr>
          <p:cNvPr id="244739" name="Text Box 3"/>
          <p:cNvSpPr txBox="1">
            <a:spLocks noChangeArrowheads="1"/>
          </p:cNvSpPr>
          <p:nvPr/>
        </p:nvSpPr>
        <p:spPr bwMode="auto">
          <a:xfrm>
            <a:off x="1116013" y="3644900"/>
            <a:ext cx="72009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4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第三章 数字集成电路测试</a:t>
            </a:r>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3.2</a:t>
            </a:r>
            <a:r>
              <a:rPr lang="zh-CN" altLang="en-US" sz="3600" kern="0" dirty="0">
                <a:solidFill>
                  <a:srgbClr val="990000"/>
                </a:solidFill>
                <a:latin typeface="Comic Sans MS" panose="030F0702030302020204" pitchFamily="66" charset="0"/>
                <a:ea typeface="隶书" panose="02010509060101010101" pitchFamily="49" charset="-122"/>
              </a:rPr>
              <a:t>数字逻辑测试概述</a:t>
            </a:r>
          </a:p>
        </p:txBody>
      </p:sp>
      <p:pic>
        <p:nvPicPr>
          <p:cNvPr id="3" name="图片 2">
            <a:extLst>
              <a:ext uri="{FF2B5EF4-FFF2-40B4-BE49-F238E27FC236}">
                <a16:creationId xmlns:a16="http://schemas.microsoft.com/office/drawing/2014/main" id="{42E0A650-E901-4DDA-B46D-3AC7829A9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836712"/>
            <a:ext cx="6738661" cy="2664941"/>
          </a:xfrm>
          <a:prstGeom prst="rect">
            <a:avLst/>
          </a:prstGeom>
        </p:spPr>
      </p:pic>
      <p:sp>
        <p:nvSpPr>
          <p:cNvPr id="10" name="矩形 9">
            <a:extLst>
              <a:ext uri="{FF2B5EF4-FFF2-40B4-BE49-F238E27FC236}">
                <a16:creationId xmlns:a16="http://schemas.microsoft.com/office/drawing/2014/main" id="{2FFC59F9-1DC4-4F5A-B5D9-04524D76172A}"/>
              </a:ext>
            </a:extLst>
          </p:cNvPr>
          <p:cNvSpPr/>
          <p:nvPr/>
        </p:nvSpPr>
        <p:spPr>
          <a:xfrm>
            <a:off x="251520" y="3712964"/>
            <a:ext cx="8784974" cy="3046988"/>
          </a:xfrm>
          <a:prstGeom prst="rect">
            <a:avLst/>
          </a:prstGeom>
        </p:spPr>
        <p:txBody>
          <a:bodyPr wrap="square">
            <a:spAutoFit/>
          </a:bodyPr>
          <a:lstStyle/>
          <a:p>
            <a:r>
              <a:rPr lang="zh-CN" altLang="en-US" sz="2400" b="1" dirty="0">
                <a:solidFill>
                  <a:srgbClr val="990000"/>
                </a:solidFill>
              </a:rPr>
              <a:t>测试矢量：</a:t>
            </a:r>
            <a:r>
              <a:rPr lang="zh-CN" altLang="en-US" sz="2400" b="1" dirty="0"/>
              <a:t>以并行方式施加于</a:t>
            </a:r>
            <a:r>
              <a:rPr lang="en-US" altLang="zh-CN" sz="2400" b="1" dirty="0"/>
              <a:t>DUT</a:t>
            </a:r>
            <a:r>
              <a:rPr lang="zh-CN" altLang="en-US" sz="2400" b="1" dirty="0"/>
              <a:t>初始输入端的逻辑</a:t>
            </a:r>
            <a:r>
              <a:rPr lang="en-US" altLang="zh-CN" sz="2400" b="1" dirty="0"/>
              <a:t>0</a:t>
            </a:r>
            <a:r>
              <a:rPr lang="zh-CN" altLang="en-US" sz="2400" b="1" dirty="0"/>
              <a:t>和</a:t>
            </a:r>
            <a:r>
              <a:rPr lang="en-US" altLang="zh-CN" sz="2400" b="1" dirty="0"/>
              <a:t>1</a:t>
            </a:r>
            <a:r>
              <a:rPr lang="zh-CN" altLang="en-US" sz="2400" b="1" dirty="0"/>
              <a:t>信号组合。 </a:t>
            </a:r>
            <a:endParaRPr lang="en-US" altLang="zh-CN" sz="2400" b="1" dirty="0"/>
          </a:p>
          <a:p>
            <a:r>
              <a:rPr lang="zh-CN" altLang="en-US" sz="2400" b="1" dirty="0">
                <a:solidFill>
                  <a:srgbClr val="990000"/>
                </a:solidFill>
              </a:rPr>
              <a:t>测试图形（</a:t>
            </a:r>
            <a:r>
              <a:rPr lang="en-US" altLang="zh-CN" sz="2400" b="1" dirty="0">
                <a:solidFill>
                  <a:srgbClr val="990000"/>
                </a:solidFill>
              </a:rPr>
              <a:t>pattern</a:t>
            </a:r>
            <a:r>
              <a:rPr lang="zh-CN" altLang="en-US" sz="2400" b="1" dirty="0">
                <a:solidFill>
                  <a:srgbClr val="990000"/>
                </a:solidFill>
              </a:rPr>
              <a:t>）</a:t>
            </a:r>
            <a:r>
              <a:rPr lang="zh-CN" altLang="en-US" sz="2400" b="1" dirty="0"/>
              <a:t>：测试输入矢量和对应的无故障输出响应合在一起称为集成电路的测试图形。             </a:t>
            </a:r>
            <a:endParaRPr lang="en-US" altLang="zh-CN" sz="2400" b="1" dirty="0"/>
          </a:p>
          <a:p>
            <a:r>
              <a:rPr lang="zh-CN" altLang="en-US" sz="2400" b="1" dirty="0">
                <a:solidFill>
                  <a:srgbClr val="990000"/>
                </a:solidFill>
              </a:rPr>
              <a:t>测试码：</a:t>
            </a:r>
            <a:r>
              <a:rPr lang="zh-CN" altLang="en-US" sz="2400" b="1" dirty="0"/>
              <a:t>能够检测出电路中某个故障的输入激励（测试矢量），也称为故障测试码。</a:t>
            </a:r>
            <a:endParaRPr lang="en-US" altLang="zh-CN" sz="2400" b="1" dirty="0"/>
          </a:p>
          <a:p>
            <a:r>
              <a:rPr lang="zh-CN" altLang="en-US" sz="2400" b="1" dirty="0"/>
              <a:t> </a:t>
            </a:r>
            <a:r>
              <a:rPr lang="zh-CN" altLang="en-US" sz="2400" b="1" dirty="0">
                <a:solidFill>
                  <a:srgbClr val="990000"/>
                </a:solidFill>
              </a:rPr>
              <a:t>测试集：</a:t>
            </a:r>
            <a:r>
              <a:rPr lang="zh-CN" altLang="en-US" sz="2400" b="1" dirty="0"/>
              <a:t>测试码或测试图形的集合。可以是穷举的、小于穷举的、最小数，这取决于测试图形的算法。</a:t>
            </a:r>
          </a:p>
        </p:txBody>
      </p:sp>
    </p:spTree>
    <p:extLst>
      <p:ext uri="{BB962C8B-B14F-4D97-AF65-F5344CB8AC3E}">
        <p14:creationId xmlns:p14="http://schemas.microsoft.com/office/powerpoint/2010/main" val="461973172"/>
      </p:ext>
    </p:extLst>
  </p:cSld>
  <p:clrMapOvr>
    <a:masterClrMapping/>
  </p:clrMapOvr>
  <p:transition spd="slow">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3.2</a:t>
            </a:r>
            <a:r>
              <a:rPr lang="zh-CN" altLang="en-US" sz="3600" kern="0" dirty="0">
                <a:solidFill>
                  <a:srgbClr val="990000"/>
                </a:solidFill>
                <a:latin typeface="Comic Sans MS" panose="030F0702030302020204" pitchFamily="66" charset="0"/>
                <a:ea typeface="隶书" panose="02010509060101010101" pitchFamily="49" charset="-122"/>
              </a:rPr>
              <a:t>数字逻辑测试概述</a:t>
            </a:r>
          </a:p>
        </p:txBody>
      </p:sp>
      <p:sp>
        <p:nvSpPr>
          <p:cNvPr id="10" name="矩形 9">
            <a:extLst>
              <a:ext uri="{FF2B5EF4-FFF2-40B4-BE49-F238E27FC236}">
                <a16:creationId xmlns:a16="http://schemas.microsoft.com/office/drawing/2014/main" id="{2FFC59F9-1DC4-4F5A-B5D9-04524D76172A}"/>
              </a:ext>
            </a:extLst>
          </p:cNvPr>
          <p:cNvSpPr/>
          <p:nvPr/>
        </p:nvSpPr>
        <p:spPr>
          <a:xfrm>
            <a:off x="323528" y="1196752"/>
            <a:ext cx="8568952" cy="1128579"/>
          </a:xfrm>
          <a:prstGeom prst="rect">
            <a:avLst/>
          </a:prstGeom>
        </p:spPr>
        <p:txBody>
          <a:bodyPr wrap="square">
            <a:spAutoFit/>
          </a:bodyPr>
          <a:lstStyle/>
          <a:p>
            <a:pPr>
              <a:lnSpc>
                <a:spcPct val="150000"/>
              </a:lnSpc>
            </a:pPr>
            <a:r>
              <a:rPr lang="zh-CN" altLang="en-US" sz="2400" b="1" dirty="0">
                <a:solidFill>
                  <a:srgbClr val="990000"/>
                </a:solidFill>
              </a:rPr>
              <a:t>典型的数字集成电路测试流程：</a:t>
            </a:r>
            <a:endParaRPr lang="en-US" altLang="zh-CN" sz="2400" b="1" dirty="0">
              <a:solidFill>
                <a:srgbClr val="990000"/>
              </a:solidFill>
            </a:endParaRPr>
          </a:p>
          <a:p>
            <a:pPr>
              <a:lnSpc>
                <a:spcPct val="150000"/>
              </a:lnSpc>
            </a:pPr>
            <a:r>
              <a:rPr lang="zh-CN" altLang="en-US" sz="2400" b="1" dirty="0"/>
              <a:t>接触测试、功能测试、直流参数测试、交流参数测试</a:t>
            </a:r>
          </a:p>
        </p:txBody>
      </p:sp>
      <p:sp>
        <p:nvSpPr>
          <p:cNvPr id="4" name="矩形 3">
            <a:extLst>
              <a:ext uri="{FF2B5EF4-FFF2-40B4-BE49-F238E27FC236}">
                <a16:creationId xmlns:a16="http://schemas.microsoft.com/office/drawing/2014/main" id="{1AF95269-C9C9-4909-8C92-636973967E3B}"/>
              </a:ext>
            </a:extLst>
          </p:cNvPr>
          <p:cNvSpPr/>
          <p:nvPr/>
        </p:nvSpPr>
        <p:spPr>
          <a:xfrm>
            <a:off x="322148" y="2359840"/>
            <a:ext cx="8568952" cy="2236574"/>
          </a:xfrm>
          <a:prstGeom prst="rect">
            <a:avLst/>
          </a:prstGeom>
        </p:spPr>
        <p:txBody>
          <a:bodyPr wrap="square">
            <a:spAutoFit/>
          </a:bodyPr>
          <a:lstStyle/>
          <a:p>
            <a:pPr>
              <a:lnSpc>
                <a:spcPct val="150000"/>
              </a:lnSpc>
            </a:pPr>
            <a:r>
              <a:rPr lang="zh-CN" altLang="en-US" sz="2400" b="1" dirty="0">
                <a:solidFill>
                  <a:srgbClr val="990000"/>
                </a:solidFill>
              </a:rPr>
              <a:t>直流参数测试：</a:t>
            </a:r>
            <a:endParaRPr lang="en-US" altLang="zh-CN" sz="2400" b="1" dirty="0">
              <a:solidFill>
                <a:srgbClr val="990000"/>
              </a:solidFill>
            </a:endParaRPr>
          </a:p>
          <a:p>
            <a:pPr>
              <a:lnSpc>
                <a:spcPct val="150000"/>
              </a:lnSpc>
            </a:pPr>
            <a:r>
              <a:rPr lang="zh-CN" altLang="en-US" sz="2400" b="1" dirty="0"/>
              <a:t>漏电流测试、电源电流测试、输入高</a:t>
            </a:r>
            <a:r>
              <a:rPr lang="en-US" altLang="zh-CN" sz="2400" b="1" dirty="0"/>
              <a:t>/</a:t>
            </a:r>
            <a:r>
              <a:rPr lang="zh-CN" altLang="en-US" sz="2400" b="1" dirty="0"/>
              <a:t>低电压（</a:t>
            </a:r>
            <a:r>
              <a:rPr lang="en-US" altLang="zh-CN" sz="2400" b="1" dirty="0"/>
              <a:t>V</a:t>
            </a:r>
            <a:r>
              <a:rPr lang="en-US" altLang="zh-CN" sz="2400" b="1" baseline="-25000" dirty="0"/>
              <a:t>IH</a:t>
            </a:r>
            <a:r>
              <a:rPr lang="en-US" altLang="zh-CN" sz="2400" b="1" dirty="0"/>
              <a:t>/V</a:t>
            </a:r>
            <a:r>
              <a:rPr lang="en-US" altLang="zh-CN" sz="2400" b="1" baseline="-25000" dirty="0"/>
              <a:t>IL</a:t>
            </a:r>
            <a:r>
              <a:rPr lang="zh-CN" altLang="en-US" sz="2400" b="1" dirty="0"/>
              <a:t>）测试、输出高</a:t>
            </a:r>
            <a:r>
              <a:rPr lang="en-US" altLang="zh-CN" sz="2400" b="1" dirty="0"/>
              <a:t>/</a:t>
            </a:r>
            <a:r>
              <a:rPr lang="zh-CN" altLang="en-US" sz="2400" b="1" dirty="0"/>
              <a:t>低电压（</a:t>
            </a:r>
            <a:r>
              <a:rPr lang="en-US" altLang="zh-CN" sz="2400" b="1" dirty="0"/>
              <a:t>V</a:t>
            </a:r>
            <a:r>
              <a:rPr lang="en-US" altLang="zh-CN" sz="2400" b="1" baseline="-25000" dirty="0"/>
              <a:t>OH</a:t>
            </a:r>
            <a:r>
              <a:rPr lang="en-US" altLang="zh-CN" sz="2400" b="1" dirty="0"/>
              <a:t>/V</a:t>
            </a:r>
            <a:r>
              <a:rPr lang="en-US" altLang="zh-CN" sz="2400" b="1" baseline="-25000" dirty="0"/>
              <a:t>OL</a:t>
            </a:r>
            <a:r>
              <a:rPr lang="zh-CN" altLang="en-US" sz="2400" b="1" dirty="0"/>
              <a:t>）测试、输入输出阻抗测试、驱动能力测试等。</a:t>
            </a:r>
          </a:p>
        </p:txBody>
      </p:sp>
      <p:sp>
        <p:nvSpPr>
          <p:cNvPr id="5" name="矩形 4">
            <a:extLst>
              <a:ext uri="{FF2B5EF4-FFF2-40B4-BE49-F238E27FC236}">
                <a16:creationId xmlns:a16="http://schemas.microsoft.com/office/drawing/2014/main" id="{7D96FC24-7C4A-4BC6-8347-56B3C697CE54}"/>
              </a:ext>
            </a:extLst>
          </p:cNvPr>
          <p:cNvSpPr/>
          <p:nvPr/>
        </p:nvSpPr>
        <p:spPr>
          <a:xfrm>
            <a:off x="322148" y="4725144"/>
            <a:ext cx="8568952" cy="1128579"/>
          </a:xfrm>
          <a:prstGeom prst="rect">
            <a:avLst/>
          </a:prstGeom>
        </p:spPr>
        <p:txBody>
          <a:bodyPr wrap="square">
            <a:spAutoFit/>
          </a:bodyPr>
          <a:lstStyle/>
          <a:p>
            <a:pPr>
              <a:lnSpc>
                <a:spcPct val="150000"/>
              </a:lnSpc>
            </a:pPr>
            <a:r>
              <a:rPr lang="zh-CN" altLang="en-US" sz="2400" b="1" dirty="0">
                <a:solidFill>
                  <a:srgbClr val="990000"/>
                </a:solidFill>
              </a:rPr>
              <a:t>交流参数测试：</a:t>
            </a:r>
            <a:endParaRPr lang="en-US" altLang="zh-CN" sz="2400" b="1" dirty="0">
              <a:solidFill>
                <a:srgbClr val="990000"/>
              </a:solidFill>
            </a:endParaRPr>
          </a:p>
          <a:p>
            <a:pPr>
              <a:lnSpc>
                <a:spcPct val="150000"/>
              </a:lnSpc>
            </a:pPr>
            <a:r>
              <a:rPr lang="zh-CN" altLang="en-US" sz="2400" b="1" dirty="0"/>
              <a:t>传输延迟时间测试、建立和保持时间测试、最快工作速率等。</a:t>
            </a:r>
          </a:p>
        </p:txBody>
      </p:sp>
    </p:spTree>
    <p:extLst>
      <p:ext uri="{BB962C8B-B14F-4D97-AF65-F5344CB8AC3E}">
        <p14:creationId xmlns:p14="http://schemas.microsoft.com/office/powerpoint/2010/main" val="922214051"/>
      </p:ext>
    </p:extLst>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3.2</a:t>
            </a:r>
            <a:r>
              <a:rPr lang="zh-CN" altLang="en-US" sz="3600" kern="0" dirty="0">
                <a:solidFill>
                  <a:srgbClr val="990000"/>
                </a:solidFill>
                <a:latin typeface="Comic Sans MS" panose="030F0702030302020204" pitchFamily="66" charset="0"/>
                <a:ea typeface="隶书" panose="02010509060101010101" pitchFamily="49" charset="-122"/>
              </a:rPr>
              <a:t>数字逻辑测试概述</a:t>
            </a:r>
          </a:p>
        </p:txBody>
      </p:sp>
      <p:pic>
        <p:nvPicPr>
          <p:cNvPr id="3" name="图片 2">
            <a:extLst>
              <a:ext uri="{FF2B5EF4-FFF2-40B4-BE49-F238E27FC236}">
                <a16:creationId xmlns:a16="http://schemas.microsoft.com/office/drawing/2014/main" id="{1665FE3B-D767-4E14-9F48-5A00787F7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289" y="1279542"/>
            <a:ext cx="4997421" cy="984622"/>
          </a:xfrm>
          <a:prstGeom prst="rect">
            <a:avLst/>
          </a:prstGeom>
        </p:spPr>
      </p:pic>
      <p:sp>
        <p:nvSpPr>
          <p:cNvPr id="4" name="矩形 3">
            <a:extLst>
              <a:ext uri="{FF2B5EF4-FFF2-40B4-BE49-F238E27FC236}">
                <a16:creationId xmlns:a16="http://schemas.microsoft.com/office/drawing/2014/main" id="{A5F31FE7-CC59-4E6B-BC09-5D882ABED67E}"/>
              </a:ext>
            </a:extLst>
          </p:cNvPr>
          <p:cNvSpPr/>
          <p:nvPr/>
        </p:nvSpPr>
        <p:spPr>
          <a:xfrm>
            <a:off x="1331640" y="744790"/>
            <a:ext cx="4320480" cy="461665"/>
          </a:xfrm>
          <a:prstGeom prst="rect">
            <a:avLst/>
          </a:prstGeom>
        </p:spPr>
        <p:txBody>
          <a:bodyPr wrap="square">
            <a:spAutoFit/>
          </a:bodyPr>
          <a:lstStyle/>
          <a:p>
            <a:r>
              <a:rPr lang="zh-CN" altLang="en-US" sz="2400" b="1" dirty="0"/>
              <a:t>故障覆盖率计算公式：</a:t>
            </a:r>
          </a:p>
        </p:txBody>
      </p:sp>
      <p:pic>
        <p:nvPicPr>
          <p:cNvPr id="7" name="图片 6">
            <a:extLst>
              <a:ext uri="{FF2B5EF4-FFF2-40B4-BE49-F238E27FC236}">
                <a16:creationId xmlns:a16="http://schemas.microsoft.com/office/drawing/2014/main" id="{1932C600-D575-4B05-ABD9-67C9B148E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2301362"/>
            <a:ext cx="5616624" cy="3648097"/>
          </a:xfrm>
          <a:prstGeom prst="rect">
            <a:avLst/>
          </a:prstGeom>
        </p:spPr>
      </p:pic>
      <p:sp>
        <p:nvSpPr>
          <p:cNvPr id="8" name="矩形 7">
            <a:extLst>
              <a:ext uri="{FF2B5EF4-FFF2-40B4-BE49-F238E27FC236}">
                <a16:creationId xmlns:a16="http://schemas.microsoft.com/office/drawing/2014/main" id="{721F0B17-301E-46FB-B4EA-FA25D202EB03}"/>
              </a:ext>
            </a:extLst>
          </p:cNvPr>
          <p:cNvSpPr/>
          <p:nvPr/>
        </p:nvSpPr>
        <p:spPr>
          <a:xfrm>
            <a:off x="3059832" y="6122109"/>
            <a:ext cx="3897221" cy="461665"/>
          </a:xfrm>
          <a:prstGeom prst="rect">
            <a:avLst/>
          </a:prstGeom>
        </p:spPr>
        <p:txBody>
          <a:bodyPr wrap="none">
            <a:spAutoFit/>
          </a:bodyPr>
          <a:lstStyle/>
          <a:p>
            <a:r>
              <a:rPr lang="zh-CN" altLang="en-US" sz="2400" b="1" dirty="0"/>
              <a:t>组合逻辑输入模式的复杂性</a:t>
            </a:r>
          </a:p>
        </p:txBody>
      </p:sp>
    </p:spTree>
    <p:extLst>
      <p:ext uri="{BB962C8B-B14F-4D97-AF65-F5344CB8AC3E}">
        <p14:creationId xmlns:p14="http://schemas.microsoft.com/office/powerpoint/2010/main" val="2091392713"/>
      </p:ext>
    </p:extLst>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24B56366-CFC7-4DE4-8F4E-E857007BF44E}"/>
              </a:ext>
            </a:extLst>
          </p:cNvPr>
          <p:cNvSpPr txBox="1">
            <a:spLocks/>
          </p:cNvSpPr>
          <p:nvPr/>
        </p:nvSpPr>
        <p:spPr>
          <a:xfrm>
            <a:off x="971600" y="964822"/>
            <a:ext cx="7296919"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sz="3200" kern="0" dirty="0">
                <a:solidFill>
                  <a:srgbClr val="7030A0"/>
                </a:solidFill>
                <a:ea typeface="宋体" panose="02010600030101010101" pitchFamily="2" charset="-122"/>
              </a:rPr>
              <a:t>数字集成电路故障模型</a:t>
            </a:r>
          </a:p>
        </p:txBody>
      </p:sp>
      <p:sp>
        <p:nvSpPr>
          <p:cNvPr id="2" name="文本框 1">
            <a:extLst>
              <a:ext uri="{FF2B5EF4-FFF2-40B4-BE49-F238E27FC236}">
                <a16:creationId xmlns:a16="http://schemas.microsoft.com/office/drawing/2014/main" id="{4E0699B7-3AFD-40AB-BF83-FC3047376634}"/>
              </a:ext>
            </a:extLst>
          </p:cNvPr>
          <p:cNvSpPr txBox="1"/>
          <p:nvPr/>
        </p:nvSpPr>
        <p:spPr>
          <a:xfrm>
            <a:off x="467544" y="1706464"/>
            <a:ext cx="8568952" cy="3436903"/>
          </a:xfrm>
          <a:prstGeom prst="rect">
            <a:avLst/>
          </a:prstGeom>
          <a:noFill/>
        </p:spPr>
        <p:txBody>
          <a:bodyPr wrap="square" rtlCol="0">
            <a:spAutoFit/>
          </a:bodyPr>
          <a:lstStyle/>
          <a:p>
            <a:pPr>
              <a:lnSpc>
                <a:spcPct val="150000"/>
              </a:lnSpc>
            </a:pPr>
            <a:r>
              <a:rPr lang="zh-CN" altLang="en-US" sz="2800" b="1" dirty="0">
                <a:solidFill>
                  <a:srgbClr val="990000"/>
                </a:solidFill>
                <a:latin typeface="微软雅黑" panose="020B0503020204020204" pitchFamily="34" charset="-122"/>
                <a:ea typeface="微软雅黑" panose="020B0503020204020204" pitchFamily="34" charset="-122"/>
              </a:rPr>
              <a:t>固定型故障模型：</a:t>
            </a:r>
            <a:endParaRPr lang="en-US" altLang="zh-CN" sz="2800" b="1" dirty="0">
              <a:solidFill>
                <a:srgbClr val="990000"/>
              </a:solidFill>
              <a:latin typeface="微软雅黑" panose="020B0503020204020204" pitchFamily="34" charset="-122"/>
              <a:ea typeface="微软雅黑" panose="020B0503020204020204" pitchFamily="34" charset="-122"/>
            </a:endParaRPr>
          </a:p>
          <a:p>
            <a:pPr>
              <a:lnSpc>
                <a:spcPct val="150000"/>
              </a:lnSpc>
            </a:pPr>
            <a:r>
              <a:rPr lang="zh-CN" altLang="en-US" sz="2400" b="1" dirty="0"/>
              <a:t>制造过程中的缺陷可以表现为逻辑门层次上连线的逻辑值被固定在某一逻辑电平。</a:t>
            </a:r>
            <a:endParaRPr lang="en-US" altLang="zh-CN" sz="2400" b="1" dirty="0"/>
          </a:p>
          <a:p>
            <a:pPr>
              <a:lnSpc>
                <a:spcPct val="150000"/>
              </a:lnSpc>
            </a:pPr>
            <a:r>
              <a:rPr lang="zh-CN" altLang="en-US" sz="2400" b="1" dirty="0"/>
              <a:t>当连线的逻辑值被固定在</a:t>
            </a:r>
            <a:r>
              <a:rPr lang="en-US" altLang="zh-CN" sz="2400" b="1" dirty="0"/>
              <a:t>0</a:t>
            </a:r>
            <a:r>
              <a:rPr lang="zh-CN" altLang="en-US" sz="2400" b="1" dirty="0"/>
              <a:t>电平时，称为固定</a:t>
            </a:r>
            <a:r>
              <a:rPr lang="en-US" altLang="zh-CN" sz="2400" b="1" dirty="0"/>
              <a:t>0</a:t>
            </a:r>
            <a:r>
              <a:rPr lang="zh-CN" altLang="en-US" sz="2400" b="1" dirty="0"/>
              <a:t>故障（呆滞为</a:t>
            </a:r>
            <a:r>
              <a:rPr lang="en-US" altLang="zh-CN" sz="2400" b="1" dirty="0"/>
              <a:t>0</a:t>
            </a:r>
            <a:r>
              <a:rPr lang="zh-CN" altLang="en-US" sz="2400" b="1" dirty="0"/>
              <a:t>故障），记为</a:t>
            </a:r>
            <a:r>
              <a:rPr lang="en-US" altLang="zh-CN" sz="2400" b="1" dirty="0"/>
              <a:t>s-a-0/SA0</a:t>
            </a:r>
            <a:r>
              <a:rPr lang="zh-CN" altLang="en-US" sz="2400" b="1" dirty="0"/>
              <a:t>；当连线的逻辑值被固定在</a:t>
            </a:r>
            <a:r>
              <a:rPr lang="en-US" altLang="zh-CN" sz="2400" b="1" dirty="0"/>
              <a:t>1</a:t>
            </a:r>
            <a:r>
              <a:rPr lang="zh-CN" altLang="en-US" sz="2400" b="1" dirty="0"/>
              <a:t>电平时，称为固定</a:t>
            </a:r>
            <a:r>
              <a:rPr lang="en-US" altLang="zh-CN" sz="2400" b="1" dirty="0"/>
              <a:t>1</a:t>
            </a:r>
            <a:r>
              <a:rPr lang="zh-CN" altLang="en-US" sz="2400" b="1" dirty="0"/>
              <a:t>故障（呆滞为</a:t>
            </a:r>
            <a:r>
              <a:rPr lang="en-US" altLang="zh-CN" sz="2400" b="1" dirty="0"/>
              <a:t>1</a:t>
            </a:r>
            <a:r>
              <a:rPr lang="zh-CN" altLang="en-US" sz="2400" b="1" dirty="0"/>
              <a:t>故障），记为</a:t>
            </a:r>
            <a:r>
              <a:rPr lang="en-US" altLang="zh-CN" sz="2400" b="1" dirty="0"/>
              <a:t>s-a-1/SA1</a:t>
            </a:r>
            <a:endParaRPr lang="zh-CN" altLang="en-US" sz="2400" b="1" dirty="0"/>
          </a:p>
        </p:txBody>
      </p:sp>
      <p:sp>
        <p:nvSpPr>
          <p:cNvPr id="7" name="标题 1">
            <a:extLst>
              <a:ext uri="{FF2B5EF4-FFF2-40B4-BE49-F238E27FC236}">
                <a16:creationId xmlns:a16="http://schemas.microsoft.com/office/drawing/2014/main" id="{9B836EBB-7553-4F5D-9B6B-CE1BFD41997A}"/>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Tree>
    <p:extLst>
      <p:ext uri="{BB962C8B-B14F-4D97-AF65-F5344CB8AC3E}">
        <p14:creationId xmlns:p14="http://schemas.microsoft.com/office/powerpoint/2010/main" val="1154549409"/>
      </p:ext>
    </p:extLst>
  </p:cSld>
  <p:clrMapOvr>
    <a:masterClrMapping/>
  </p:clrMapOvr>
  <p:transition spd="slow">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D7953BE-36DE-4F70-91A7-5EDF8EE98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5472608" cy="4473957"/>
          </a:xfrm>
          <a:prstGeom prst="rect">
            <a:avLst/>
          </a:prstGeom>
        </p:spPr>
      </p:pic>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
        <p:nvSpPr>
          <p:cNvPr id="7" name="矩形 6">
            <a:extLst>
              <a:ext uri="{FF2B5EF4-FFF2-40B4-BE49-F238E27FC236}">
                <a16:creationId xmlns:a16="http://schemas.microsoft.com/office/drawing/2014/main" id="{26AF324D-7FE4-47FB-A437-F2D11BDF6FB2}"/>
              </a:ext>
            </a:extLst>
          </p:cNvPr>
          <p:cNvSpPr/>
          <p:nvPr/>
        </p:nvSpPr>
        <p:spPr>
          <a:xfrm>
            <a:off x="971600" y="775278"/>
            <a:ext cx="8064896" cy="892552"/>
          </a:xfrm>
          <a:prstGeom prst="rect">
            <a:avLst/>
          </a:prstGeom>
        </p:spPr>
        <p:txBody>
          <a:bodyPr wrap="square">
            <a:spAutoFit/>
          </a:bodyPr>
          <a:lstStyle/>
          <a:p>
            <a:r>
              <a:rPr lang="zh-CN" altLang="en-US" sz="3200" b="1" kern="0" dirty="0">
                <a:solidFill>
                  <a:srgbClr val="990000"/>
                </a:solidFill>
                <a:latin typeface="Comic Sans MS" panose="030F0702030302020204" pitchFamily="66" charset="0"/>
                <a:ea typeface="隶书" panose="02010509060101010101" pitchFamily="49" charset="-122"/>
                <a:cs typeface="+mj-cs"/>
              </a:rPr>
              <a:t>固定型故障（</a:t>
            </a:r>
            <a:r>
              <a:rPr lang="en-US" altLang="zh-CN" sz="3200" b="1" kern="0" dirty="0">
                <a:solidFill>
                  <a:srgbClr val="990000"/>
                </a:solidFill>
                <a:latin typeface="Comic Sans MS" panose="030F0702030302020204" pitchFamily="66" charset="0"/>
                <a:ea typeface="隶书" panose="02010509060101010101" pitchFamily="49" charset="-122"/>
                <a:cs typeface="+mj-cs"/>
              </a:rPr>
              <a:t>Stuck-At-Fault</a:t>
            </a:r>
            <a:r>
              <a:rPr lang="zh-CN" altLang="en-US" sz="3200" b="1" kern="0" dirty="0">
                <a:solidFill>
                  <a:srgbClr val="990000"/>
                </a:solidFill>
                <a:latin typeface="Comic Sans MS" panose="030F0702030302020204" pitchFamily="66" charset="0"/>
                <a:ea typeface="隶书" panose="02010509060101010101" pitchFamily="49" charset="-122"/>
                <a:cs typeface="+mj-cs"/>
              </a:rPr>
              <a:t>）</a:t>
            </a:r>
          </a:p>
          <a:p>
            <a:endParaRPr lang="zh-CN" altLang="en-US" sz="2000" dirty="0"/>
          </a:p>
        </p:txBody>
      </p:sp>
      <p:sp>
        <p:nvSpPr>
          <p:cNvPr id="4" name="矩形 3">
            <a:extLst>
              <a:ext uri="{FF2B5EF4-FFF2-40B4-BE49-F238E27FC236}">
                <a16:creationId xmlns:a16="http://schemas.microsoft.com/office/drawing/2014/main" id="{689E442A-DF23-4B3E-BF43-DB1C9F88BC59}"/>
              </a:ext>
            </a:extLst>
          </p:cNvPr>
          <p:cNvSpPr/>
          <p:nvPr/>
        </p:nvSpPr>
        <p:spPr>
          <a:xfrm>
            <a:off x="5476833" y="1866505"/>
            <a:ext cx="3667167" cy="3416320"/>
          </a:xfrm>
          <a:prstGeom prst="rect">
            <a:avLst/>
          </a:prstGeom>
        </p:spPr>
        <p:txBody>
          <a:bodyPr wrap="square">
            <a:spAutoFit/>
          </a:bodyPr>
          <a:lstStyle/>
          <a:p>
            <a:r>
              <a:rPr lang="en-US" altLang="zh-CN" sz="2400" b="1" dirty="0"/>
              <a:t>•</a:t>
            </a:r>
            <a:r>
              <a:rPr lang="zh-CN" altLang="en-US" sz="2400" b="1" dirty="0"/>
              <a:t>无故障运行：电路中不存在故障</a:t>
            </a:r>
          </a:p>
          <a:p>
            <a:endParaRPr lang="zh-CN" altLang="en-US" sz="2400" b="1" dirty="0"/>
          </a:p>
          <a:p>
            <a:r>
              <a:rPr lang="en-US" altLang="zh-CN" sz="2400" b="1" dirty="0"/>
              <a:t>•</a:t>
            </a:r>
            <a:r>
              <a:rPr lang="zh-CN" altLang="en-US" sz="2400" b="1" dirty="0"/>
              <a:t>单故障（</a:t>
            </a:r>
            <a:r>
              <a:rPr lang="en-US" altLang="zh-CN" sz="2400" b="1" dirty="0"/>
              <a:t>SSAF</a:t>
            </a:r>
            <a:r>
              <a:rPr lang="zh-CN" altLang="en-US" sz="2400" b="1" dirty="0"/>
              <a:t>）操作：该电路被认为包含单个故障</a:t>
            </a:r>
          </a:p>
          <a:p>
            <a:r>
              <a:rPr lang="en-US" altLang="zh-CN" sz="2400" b="1" dirty="0"/>
              <a:t>•</a:t>
            </a:r>
            <a:r>
              <a:rPr lang="zh-CN" altLang="en-US" sz="2400" b="1" dirty="0"/>
              <a:t>多故障（</a:t>
            </a:r>
            <a:r>
              <a:rPr lang="en-US" altLang="zh-CN" sz="2400" b="1" dirty="0"/>
              <a:t>MSAF</a:t>
            </a:r>
            <a:r>
              <a:rPr lang="zh-CN" altLang="en-US" sz="2400" b="1" dirty="0"/>
              <a:t>）操作：该电路被认为包含多个故障</a:t>
            </a:r>
          </a:p>
        </p:txBody>
      </p:sp>
    </p:spTree>
    <p:extLst>
      <p:ext uri="{BB962C8B-B14F-4D97-AF65-F5344CB8AC3E}">
        <p14:creationId xmlns:p14="http://schemas.microsoft.com/office/powerpoint/2010/main" val="2847737534"/>
      </p:ext>
    </p:extLst>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8E1906D-3F59-4861-82CD-E2834B67D715}"/>
              </a:ext>
            </a:extLst>
          </p:cNvPr>
          <p:cNvSpPr txBox="1"/>
          <p:nvPr/>
        </p:nvSpPr>
        <p:spPr>
          <a:xfrm>
            <a:off x="287524" y="1484784"/>
            <a:ext cx="8568952" cy="3990901"/>
          </a:xfrm>
          <a:prstGeom prst="rect">
            <a:avLst/>
          </a:prstGeom>
          <a:noFill/>
        </p:spPr>
        <p:txBody>
          <a:bodyPr wrap="square" rtlCol="0">
            <a:spAutoFit/>
          </a:bodyPr>
          <a:lstStyle/>
          <a:p>
            <a:pPr>
              <a:lnSpc>
                <a:spcPct val="150000"/>
              </a:lnSpc>
            </a:pPr>
            <a:r>
              <a:rPr lang="zh-CN" altLang="en-US" sz="2800" b="1" dirty="0">
                <a:solidFill>
                  <a:srgbClr val="990000"/>
                </a:solidFill>
                <a:latin typeface="微软雅黑" panose="020B0503020204020204" pitchFamily="34" charset="-122"/>
                <a:ea typeface="微软雅黑" panose="020B0503020204020204" pitchFamily="34" charset="-122"/>
              </a:rPr>
              <a:t>桥接故障模型：</a:t>
            </a:r>
            <a:endParaRPr lang="en-US" altLang="zh-CN" sz="2800" b="1" dirty="0">
              <a:solidFill>
                <a:srgbClr val="990000"/>
              </a:solidFill>
              <a:latin typeface="微软雅黑" panose="020B0503020204020204" pitchFamily="34" charset="-122"/>
              <a:ea typeface="微软雅黑" panose="020B0503020204020204" pitchFamily="34" charset="-122"/>
            </a:endParaRPr>
          </a:p>
          <a:p>
            <a:pPr>
              <a:lnSpc>
                <a:spcPct val="150000"/>
              </a:lnSpc>
            </a:pPr>
            <a:r>
              <a:rPr lang="zh-CN" altLang="en-US" sz="2400" b="1" dirty="0"/>
              <a:t>桥接故障是一种有可能改变电路拓扑结构的故障模型，主要表示电路层次中互连线的短路故障。两个（或更多）节点是无意连接的，这种情况的一个例子是金属互连层中的电阻材料连接轨道，其中轨道在物理电路布局上彼此靠近放置。</a:t>
            </a:r>
            <a:endParaRPr lang="en-US" altLang="zh-CN" sz="2400" b="1" dirty="0"/>
          </a:p>
          <a:p>
            <a:pPr>
              <a:lnSpc>
                <a:spcPct val="150000"/>
              </a:lnSpc>
            </a:pPr>
            <a:r>
              <a:rPr lang="zh-CN" altLang="en-US" sz="2400" b="1" dirty="0"/>
              <a:t>对于单个逻辑元件，桥接故障通常可分两类：元件输入端之间的桥接故障、元件输入输出端之间的反馈式桥接故障</a:t>
            </a:r>
          </a:p>
        </p:txBody>
      </p:sp>
      <p:sp>
        <p:nvSpPr>
          <p:cNvPr id="7" name="标题 1">
            <a:extLst>
              <a:ext uri="{FF2B5EF4-FFF2-40B4-BE49-F238E27FC236}">
                <a16:creationId xmlns:a16="http://schemas.microsoft.com/office/drawing/2014/main" id="{8F76816E-0D05-4CF1-9017-9605377C5629}"/>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Tree>
    <p:extLst>
      <p:ext uri="{BB962C8B-B14F-4D97-AF65-F5344CB8AC3E}">
        <p14:creationId xmlns:p14="http://schemas.microsoft.com/office/powerpoint/2010/main" val="2896670053"/>
      </p:ext>
    </p:extLst>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
        <p:nvSpPr>
          <p:cNvPr id="7" name="矩形 6">
            <a:extLst>
              <a:ext uri="{FF2B5EF4-FFF2-40B4-BE49-F238E27FC236}">
                <a16:creationId xmlns:a16="http://schemas.microsoft.com/office/drawing/2014/main" id="{26AF324D-7FE4-47FB-A437-F2D11BDF6FB2}"/>
              </a:ext>
            </a:extLst>
          </p:cNvPr>
          <p:cNvSpPr/>
          <p:nvPr/>
        </p:nvSpPr>
        <p:spPr>
          <a:xfrm>
            <a:off x="683568" y="1268760"/>
            <a:ext cx="8064896" cy="4154984"/>
          </a:xfrm>
          <a:prstGeom prst="rect">
            <a:avLst/>
          </a:prstGeom>
        </p:spPr>
        <p:txBody>
          <a:bodyPr wrap="square">
            <a:spAutoFit/>
          </a:bodyPr>
          <a:lstStyle/>
          <a:p>
            <a:r>
              <a:rPr lang="zh-CN" altLang="en-US" sz="2400" b="1" kern="0" dirty="0">
                <a:solidFill>
                  <a:srgbClr val="990000"/>
                </a:solidFill>
                <a:latin typeface="微软雅黑" panose="020B0503020204020204" pitchFamily="34" charset="-122"/>
                <a:ea typeface="微软雅黑" panose="020B0503020204020204" pitchFamily="34" charset="-122"/>
                <a:cs typeface="+mj-cs"/>
              </a:rPr>
              <a:t>桥接故障（</a:t>
            </a:r>
            <a:r>
              <a:rPr lang="en-US" altLang="zh-CN" sz="2400" b="1" kern="0" dirty="0">
                <a:solidFill>
                  <a:srgbClr val="990000"/>
                </a:solidFill>
                <a:latin typeface="微软雅黑" panose="020B0503020204020204" pitchFamily="34" charset="-122"/>
                <a:ea typeface="微软雅黑" panose="020B0503020204020204" pitchFamily="34" charset="-122"/>
                <a:cs typeface="+mj-cs"/>
              </a:rPr>
              <a:t>Bridging Fault</a:t>
            </a:r>
            <a:r>
              <a:rPr lang="zh-CN" altLang="en-US" sz="2400" b="1" kern="0" dirty="0">
                <a:solidFill>
                  <a:srgbClr val="990000"/>
                </a:solidFill>
                <a:latin typeface="微软雅黑" panose="020B0503020204020204" pitchFamily="34" charset="-122"/>
                <a:ea typeface="微软雅黑" panose="020B0503020204020204" pitchFamily="34" charset="-122"/>
                <a:cs typeface="+mj-cs"/>
              </a:rPr>
              <a:t>）</a:t>
            </a:r>
          </a:p>
          <a:p>
            <a:endParaRPr lang="en-US" altLang="zh-CN" sz="2400" b="1" dirty="0"/>
          </a:p>
          <a:p>
            <a:r>
              <a:rPr lang="zh-CN" altLang="en-US" sz="2400" b="1" dirty="0"/>
              <a:t>识别可以桥接的网络（互连）方法：</a:t>
            </a:r>
            <a:endParaRPr lang="en-US" altLang="zh-CN" sz="2400" b="1" dirty="0"/>
          </a:p>
          <a:p>
            <a:endParaRPr lang="en-US" altLang="zh-CN" sz="2400" b="1" dirty="0"/>
          </a:p>
          <a:p>
            <a:pPr marL="342900" indent="-342900">
              <a:buFont typeface="Wingdings" panose="05000000000000000000" pitchFamily="2" charset="2"/>
              <a:buChar char="l"/>
            </a:pPr>
            <a:r>
              <a:rPr lang="zh-CN" altLang="en-US" sz="2400" b="1" dirty="0"/>
              <a:t>电路原理图：使用电路网表中的节点。 可以考虑所有节点，但是这可能导致大量桥接故障（故障列表）并且不反映故障在布局上的物理定位。</a:t>
            </a:r>
            <a:endParaRPr lang="en-US" altLang="zh-CN" sz="2400" b="1" dirty="0"/>
          </a:p>
          <a:p>
            <a:pPr marL="342900" indent="-342900">
              <a:buFont typeface="Wingdings" panose="05000000000000000000" pitchFamily="2" charset="2"/>
              <a:buChar char="l"/>
            </a:pPr>
            <a:endParaRPr lang="en-US" altLang="zh-CN" sz="2400" b="1" dirty="0"/>
          </a:p>
          <a:p>
            <a:pPr marL="342900" indent="-342900">
              <a:buFont typeface="Wingdings" panose="05000000000000000000" pitchFamily="2" charset="2"/>
              <a:buChar char="l"/>
            </a:pPr>
            <a:r>
              <a:rPr lang="zh-CN" altLang="en-US" sz="2400" b="1" dirty="0"/>
              <a:t>电路布局：可以考虑电路中物理上靠近布局的节点。 这可以减少所考虑的桥梁数量并且可以对潜在的桥接故障进行加权（发生概率）</a:t>
            </a:r>
            <a:endParaRPr lang="en-US" altLang="zh-CN" sz="2400" b="1" dirty="0"/>
          </a:p>
        </p:txBody>
      </p:sp>
    </p:spTree>
    <p:extLst>
      <p:ext uri="{BB962C8B-B14F-4D97-AF65-F5344CB8AC3E}">
        <p14:creationId xmlns:p14="http://schemas.microsoft.com/office/powerpoint/2010/main" val="2007983305"/>
      </p:ext>
    </p:extLst>
  </p:cSld>
  <p:clrMapOvr>
    <a:masterClrMapping/>
  </p:clrMapOvr>
  <p:transition spd="slow">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CFB99BE-EDCA-47C6-9988-51CC5A1FB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765" y="1916832"/>
            <a:ext cx="4464496" cy="4555439"/>
          </a:xfrm>
          <a:prstGeom prst="rect">
            <a:avLst/>
          </a:prstGeom>
        </p:spPr>
      </p:pic>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
        <p:nvSpPr>
          <p:cNvPr id="7" name="矩形 6">
            <a:extLst>
              <a:ext uri="{FF2B5EF4-FFF2-40B4-BE49-F238E27FC236}">
                <a16:creationId xmlns:a16="http://schemas.microsoft.com/office/drawing/2014/main" id="{26AF324D-7FE4-47FB-A437-F2D11BDF6FB2}"/>
              </a:ext>
            </a:extLst>
          </p:cNvPr>
          <p:cNvSpPr/>
          <p:nvPr/>
        </p:nvSpPr>
        <p:spPr>
          <a:xfrm>
            <a:off x="854524" y="759693"/>
            <a:ext cx="7848871" cy="1815882"/>
          </a:xfrm>
          <a:prstGeom prst="rect">
            <a:avLst/>
          </a:prstGeom>
        </p:spPr>
        <p:txBody>
          <a:bodyPr wrap="square">
            <a:spAutoFit/>
          </a:bodyPr>
          <a:lstStyle/>
          <a:p>
            <a:r>
              <a:rPr lang="zh-CN" altLang="en-US" sz="3200" b="1" kern="0" dirty="0">
                <a:solidFill>
                  <a:srgbClr val="990000"/>
                </a:solidFill>
                <a:latin typeface="Comic Sans MS" panose="030F0702030302020204" pitchFamily="66" charset="0"/>
                <a:ea typeface="隶书" panose="02010509060101010101" pitchFamily="49" charset="-122"/>
                <a:cs typeface="+mj-cs"/>
              </a:rPr>
              <a:t>桥接故障（</a:t>
            </a:r>
            <a:r>
              <a:rPr lang="en-US" altLang="zh-CN" sz="3200" b="1" kern="0" dirty="0">
                <a:solidFill>
                  <a:srgbClr val="990000"/>
                </a:solidFill>
                <a:latin typeface="Comic Sans MS" panose="030F0702030302020204" pitchFamily="66" charset="0"/>
                <a:ea typeface="隶书" panose="02010509060101010101" pitchFamily="49" charset="-122"/>
                <a:cs typeface="+mj-cs"/>
              </a:rPr>
              <a:t>Bridging Fault</a:t>
            </a:r>
            <a:r>
              <a:rPr lang="zh-CN" altLang="en-US" sz="3200" b="1" kern="0" dirty="0">
                <a:solidFill>
                  <a:srgbClr val="990000"/>
                </a:solidFill>
                <a:latin typeface="Comic Sans MS" panose="030F0702030302020204" pitchFamily="66" charset="0"/>
                <a:ea typeface="隶书" panose="02010509060101010101" pitchFamily="49" charset="-122"/>
                <a:cs typeface="+mj-cs"/>
              </a:rPr>
              <a:t>）</a:t>
            </a:r>
          </a:p>
          <a:p>
            <a:r>
              <a:rPr lang="zh-CN" altLang="en-US" sz="2000" b="1" dirty="0"/>
              <a:t>桥接故障可以使用归纳故障分析（</a:t>
            </a:r>
            <a:r>
              <a:rPr lang="en-US" altLang="zh-CN" sz="2000" b="1" dirty="0"/>
              <a:t>IFA</a:t>
            </a:r>
            <a:r>
              <a:rPr lang="zh-CN" altLang="en-US" sz="2000" b="1" dirty="0"/>
              <a:t>）技术从布局确定</a:t>
            </a:r>
            <a:r>
              <a:rPr lang="en-US" altLang="zh-CN" sz="2000" b="1" dirty="0"/>
              <a:t>-</a:t>
            </a:r>
            <a:r>
              <a:rPr lang="zh-CN" altLang="en-US" sz="2000" b="1" dirty="0"/>
              <a:t>使用临界区域（基于几何）或蒙特卡罗（布局上的缺陷随机分布并确定所创建的故障）技术。 </a:t>
            </a:r>
            <a:endParaRPr lang="en-US" altLang="zh-CN" sz="2000" b="1" dirty="0"/>
          </a:p>
          <a:p>
            <a:endParaRPr lang="en-US" altLang="zh-CN" sz="2000" b="1" dirty="0"/>
          </a:p>
        </p:txBody>
      </p:sp>
      <p:sp>
        <p:nvSpPr>
          <p:cNvPr id="2" name="矩形 1">
            <a:extLst>
              <a:ext uri="{FF2B5EF4-FFF2-40B4-BE49-F238E27FC236}">
                <a16:creationId xmlns:a16="http://schemas.microsoft.com/office/drawing/2014/main" id="{09AA84D0-EBFE-4F73-8902-8DE80CBAB59F}"/>
              </a:ext>
            </a:extLst>
          </p:cNvPr>
          <p:cNvSpPr/>
          <p:nvPr/>
        </p:nvSpPr>
        <p:spPr>
          <a:xfrm>
            <a:off x="395536" y="2608295"/>
            <a:ext cx="2736304" cy="2862322"/>
          </a:xfrm>
          <a:prstGeom prst="rect">
            <a:avLst/>
          </a:prstGeom>
        </p:spPr>
        <p:txBody>
          <a:bodyPr wrap="square">
            <a:spAutoFit/>
          </a:bodyPr>
          <a:lstStyle/>
          <a:p>
            <a:pPr marL="285750" indent="-285750">
              <a:buFont typeface="Wingdings" panose="05000000000000000000" pitchFamily="2" charset="2"/>
              <a:buChar char="u"/>
            </a:pPr>
            <a:r>
              <a:rPr lang="zh-CN" altLang="en-US" sz="2000" b="1" dirty="0"/>
              <a:t>线与：在</a:t>
            </a:r>
            <a:r>
              <a:rPr lang="en-US" altLang="zh-CN" sz="2000" b="1" dirty="0"/>
              <a:t>Wired-AND</a:t>
            </a:r>
            <a:r>
              <a:rPr lang="zh-CN" altLang="en-US" sz="2000" b="1" dirty="0"/>
              <a:t>模型中，考虑两个节点，并将故障建模为逻辑</a:t>
            </a:r>
            <a:r>
              <a:rPr lang="en-US" altLang="zh-CN" sz="2000" b="1" dirty="0"/>
              <a:t>0</a:t>
            </a:r>
            <a:r>
              <a:rPr lang="zh-CN" altLang="en-US" sz="2000" b="1" dirty="0"/>
              <a:t>。</a:t>
            </a:r>
          </a:p>
          <a:p>
            <a:pPr marL="285750" indent="-285750">
              <a:buFont typeface="Wingdings" panose="05000000000000000000" pitchFamily="2" charset="2"/>
              <a:buChar char="u"/>
            </a:pPr>
            <a:endParaRPr lang="zh-CN" altLang="en-US" sz="2000" b="1" dirty="0"/>
          </a:p>
          <a:p>
            <a:pPr marL="285750" indent="-285750">
              <a:buFont typeface="Wingdings" panose="05000000000000000000" pitchFamily="2" charset="2"/>
              <a:buChar char="u"/>
            </a:pPr>
            <a:r>
              <a:rPr lang="zh-CN" altLang="en-US" sz="2000" b="1" dirty="0"/>
              <a:t>线或：在</a:t>
            </a:r>
            <a:r>
              <a:rPr lang="en-US" altLang="zh-CN" sz="2000" b="1" dirty="0"/>
              <a:t>Wired-OR</a:t>
            </a:r>
            <a:r>
              <a:rPr lang="zh-CN" altLang="en-US" sz="2000" b="1" dirty="0"/>
              <a:t>模型中，考虑两个节点，并将故障建模为逻辑</a:t>
            </a:r>
            <a:r>
              <a:rPr lang="en-US" altLang="zh-CN" sz="2000" b="1" dirty="0"/>
              <a:t>1</a:t>
            </a:r>
            <a:r>
              <a:rPr lang="zh-CN" altLang="en-US" sz="2000" b="1" dirty="0"/>
              <a:t>。</a:t>
            </a:r>
          </a:p>
        </p:txBody>
      </p:sp>
      <p:sp>
        <p:nvSpPr>
          <p:cNvPr id="10" name="矩形 9">
            <a:extLst>
              <a:ext uri="{FF2B5EF4-FFF2-40B4-BE49-F238E27FC236}">
                <a16:creationId xmlns:a16="http://schemas.microsoft.com/office/drawing/2014/main" id="{09CDE51D-6DA6-4484-BFB8-1C78C888F153}"/>
              </a:ext>
            </a:extLst>
          </p:cNvPr>
          <p:cNvSpPr/>
          <p:nvPr/>
        </p:nvSpPr>
        <p:spPr>
          <a:xfrm>
            <a:off x="5025685" y="6472271"/>
            <a:ext cx="2954655" cy="369332"/>
          </a:xfrm>
          <a:prstGeom prst="rect">
            <a:avLst/>
          </a:prstGeom>
        </p:spPr>
        <p:txBody>
          <a:bodyPr wrap="none">
            <a:spAutoFit/>
          </a:bodyPr>
          <a:lstStyle/>
          <a:p>
            <a:r>
              <a:rPr lang="zh-CN" altLang="en-US" dirty="0"/>
              <a:t>桥接故障模型的电路原理图</a:t>
            </a:r>
          </a:p>
        </p:txBody>
      </p:sp>
    </p:spTree>
    <p:extLst>
      <p:ext uri="{BB962C8B-B14F-4D97-AF65-F5344CB8AC3E}">
        <p14:creationId xmlns:p14="http://schemas.microsoft.com/office/powerpoint/2010/main" val="1181077380"/>
      </p:ext>
    </p:extLst>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0699B7-3AFD-40AB-BF83-FC3047376634}"/>
              </a:ext>
            </a:extLst>
          </p:cNvPr>
          <p:cNvSpPr txBox="1"/>
          <p:nvPr/>
        </p:nvSpPr>
        <p:spPr>
          <a:xfrm>
            <a:off x="467544" y="1422916"/>
            <a:ext cx="8568952" cy="1774909"/>
          </a:xfrm>
          <a:prstGeom prst="rect">
            <a:avLst/>
          </a:prstGeom>
          <a:noFill/>
        </p:spPr>
        <p:txBody>
          <a:bodyPr wrap="square" rtlCol="0">
            <a:spAutoFit/>
          </a:bodyPr>
          <a:lstStyle/>
          <a:p>
            <a:pPr>
              <a:lnSpc>
                <a:spcPct val="150000"/>
              </a:lnSpc>
            </a:pPr>
            <a:r>
              <a:rPr lang="zh-CN" altLang="en-US" sz="2800" b="1" dirty="0">
                <a:solidFill>
                  <a:srgbClr val="990000"/>
                </a:solidFill>
                <a:latin typeface="微软雅黑" panose="020B0503020204020204" pitchFamily="34" charset="-122"/>
                <a:ea typeface="微软雅黑" panose="020B0503020204020204" pitchFamily="34" charset="-122"/>
              </a:rPr>
              <a:t>跳变延迟故障模型：</a:t>
            </a:r>
            <a:endParaRPr lang="en-US" altLang="zh-CN" sz="2800" b="1" dirty="0">
              <a:solidFill>
                <a:srgbClr val="990000"/>
              </a:solidFill>
              <a:latin typeface="微软雅黑" panose="020B0503020204020204" pitchFamily="34" charset="-122"/>
              <a:ea typeface="微软雅黑" panose="020B0503020204020204" pitchFamily="34" charset="-122"/>
            </a:endParaRPr>
          </a:p>
          <a:p>
            <a:pPr>
              <a:lnSpc>
                <a:spcPct val="150000"/>
              </a:lnSpc>
            </a:pPr>
            <a:r>
              <a:rPr lang="zh-CN" altLang="en-US" sz="2400" b="1" dirty="0"/>
              <a:t>跳变延迟故障是一种表示电路无法在规定时间内由</a:t>
            </a:r>
            <a:r>
              <a:rPr lang="en-US" altLang="zh-CN" sz="2400" b="1" dirty="0"/>
              <a:t>0</a:t>
            </a:r>
            <a:r>
              <a:rPr lang="zh-CN" altLang="en-US" sz="2400" b="1" dirty="0"/>
              <a:t>跳变到</a:t>
            </a:r>
            <a:r>
              <a:rPr lang="en-US" altLang="zh-CN" sz="2400" b="1" dirty="0"/>
              <a:t>1</a:t>
            </a:r>
            <a:r>
              <a:rPr lang="zh-CN" altLang="en-US" sz="2400" b="1" dirty="0"/>
              <a:t>或从</a:t>
            </a:r>
            <a:r>
              <a:rPr lang="en-US" altLang="zh-CN" sz="2400" b="1" dirty="0"/>
              <a:t>1</a:t>
            </a:r>
            <a:r>
              <a:rPr lang="zh-CN" altLang="en-US" sz="2400" b="1" dirty="0"/>
              <a:t>跳变到</a:t>
            </a:r>
            <a:r>
              <a:rPr lang="en-US" altLang="zh-CN" sz="2400" b="1" dirty="0"/>
              <a:t>0</a:t>
            </a:r>
            <a:r>
              <a:rPr lang="zh-CN" altLang="en-US" sz="2400" b="1" dirty="0"/>
              <a:t>的故障模型</a:t>
            </a:r>
          </a:p>
        </p:txBody>
      </p:sp>
      <p:sp>
        <p:nvSpPr>
          <p:cNvPr id="8" name="文本框 7">
            <a:extLst>
              <a:ext uri="{FF2B5EF4-FFF2-40B4-BE49-F238E27FC236}">
                <a16:creationId xmlns:a16="http://schemas.microsoft.com/office/drawing/2014/main" id="{D8E1906D-3F59-4861-82CD-E2834B67D715}"/>
              </a:ext>
            </a:extLst>
          </p:cNvPr>
          <p:cNvSpPr txBox="1"/>
          <p:nvPr/>
        </p:nvSpPr>
        <p:spPr>
          <a:xfrm>
            <a:off x="323528" y="3660175"/>
            <a:ext cx="8568952" cy="1774909"/>
          </a:xfrm>
          <a:prstGeom prst="rect">
            <a:avLst/>
          </a:prstGeom>
          <a:noFill/>
        </p:spPr>
        <p:txBody>
          <a:bodyPr wrap="square" rtlCol="0">
            <a:spAutoFit/>
          </a:bodyPr>
          <a:lstStyle/>
          <a:p>
            <a:pPr>
              <a:lnSpc>
                <a:spcPct val="150000"/>
              </a:lnSpc>
            </a:pPr>
            <a:r>
              <a:rPr lang="zh-CN" altLang="en-US" sz="2800" b="1" dirty="0">
                <a:solidFill>
                  <a:srgbClr val="990000"/>
                </a:solidFill>
                <a:latin typeface="微软雅黑" panose="020B0503020204020204" pitchFamily="34" charset="-122"/>
                <a:ea typeface="微软雅黑" panose="020B0503020204020204" pitchFamily="34" charset="-122"/>
              </a:rPr>
              <a:t>传输延迟故障模型：</a:t>
            </a:r>
            <a:endParaRPr lang="en-US" altLang="zh-CN" sz="2800" b="1" dirty="0">
              <a:solidFill>
                <a:srgbClr val="990000"/>
              </a:solidFill>
              <a:latin typeface="微软雅黑" panose="020B0503020204020204" pitchFamily="34" charset="-122"/>
              <a:ea typeface="微软雅黑" panose="020B0503020204020204" pitchFamily="34" charset="-122"/>
            </a:endParaRPr>
          </a:p>
          <a:p>
            <a:pPr>
              <a:lnSpc>
                <a:spcPct val="150000"/>
              </a:lnSpc>
            </a:pPr>
            <a:r>
              <a:rPr lang="zh-CN" altLang="en-US" sz="2400" b="1" dirty="0"/>
              <a:t>输延迟故障是一种表示信号在特定路径上的传输延迟，通常与被测试路径</a:t>
            </a:r>
            <a:r>
              <a:rPr lang="en-US" altLang="zh-CN" sz="2400" b="1" dirty="0"/>
              <a:t>RC</a:t>
            </a:r>
            <a:r>
              <a:rPr lang="zh-CN" altLang="en-US" sz="2400" b="1" dirty="0"/>
              <a:t>参数有关，尤其是关键路径的</a:t>
            </a:r>
            <a:r>
              <a:rPr lang="en-US" altLang="zh-CN" sz="2400" b="1" dirty="0"/>
              <a:t>RC</a:t>
            </a:r>
            <a:r>
              <a:rPr lang="zh-CN" altLang="en-US" sz="2400" b="1" dirty="0"/>
              <a:t>参数。</a:t>
            </a:r>
          </a:p>
        </p:txBody>
      </p:sp>
      <p:sp>
        <p:nvSpPr>
          <p:cNvPr id="7" name="标题 1">
            <a:extLst>
              <a:ext uri="{FF2B5EF4-FFF2-40B4-BE49-F238E27FC236}">
                <a16:creationId xmlns:a16="http://schemas.microsoft.com/office/drawing/2014/main" id="{8636BCF8-112A-4C13-A694-1D4D3F8392A6}"/>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Tree>
    <p:extLst>
      <p:ext uri="{BB962C8B-B14F-4D97-AF65-F5344CB8AC3E}">
        <p14:creationId xmlns:p14="http://schemas.microsoft.com/office/powerpoint/2010/main" val="3700218467"/>
      </p:ext>
    </p:extLst>
  </p:cSld>
  <p:clrMapOvr>
    <a:masterClrMapping/>
  </p:clrMapOvr>
  <p:transition spd="slow">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
        <p:nvSpPr>
          <p:cNvPr id="7" name="矩形 6">
            <a:extLst>
              <a:ext uri="{FF2B5EF4-FFF2-40B4-BE49-F238E27FC236}">
                <a16:creationId xmlns:a16="http://schemas.microsoft.com/office/drawing/2014/main" id="{26AF324D-7FE4-47FB-A437-F2D11BDF6FB2}"/>
              </a:ext>
            </a:extLst>
          </p:cNvPr>
          <p:cNvSpPr/>
          <p:nvPr/>
        </p:nvSpPr>
        <p:spPr>
          <a:xfrm>
            <a:off x="251520" y="1196752"/>
            <a:ext cx="8424936" cy="1682577"/>
          </a:xfrm>
          <a:prstGeom prst="rect">
            <a:avLst/>
          </a:prstGeom>
        </p:spPr>
        <p:txBody>
          <a:bodyPr wrap="square">
            <a:spAutoFit/>
          </a:bodyPr>
          <a:lstStyle/>
          <a:p>
            <a:pPr>
              <a:lnSpc>
                <a:spcPct val="150000"/>
              </a:lnSpc>
            </a:pPr>
            <a:r>
              <a:rPr lang="zh-CN" altLang="en-US" sz="2400" b="1" kern="0" dirty="0">
                <a:solidFill>
                  <a:srgbClr val="990000"/>
                </a:solidFill>
                <a:latin typeface="微软雅黑" panose="020B0503020204020204" pitchFamily="34" charset="-122"/>
                <a:ea typeface="微软雅黑" panose="020B0503020204020204" pitchFamily="34" charset="-122"/>
                <a:cs typeface="+mj-cs"/>
              </a:rPr>
              <a:t>内存故障（</a:t>
            </a:r>
            <a:r>
              <a:rPr lang="en-US" altLang="zh-CN" sz="2400" b="1" kern="0" dirty="0">
                <a:solidFill>
                  <a:srgbClr val="990000"/>
                </a:solidFill>
                <a:latin typeface="微软雅黑" panose="020B0503020204020204" pitchFamily="34" charset="-122"/>
                <a:ea typeface="微软雅黑" panose="020B0503020204020204" pitchFamily="34" charset="-122"/>
                <a:cs typeface="+mj-cs"/>
              </a:rPr>
              <a:t>Memory Fault </a:t>
            </a:r>
            <a:r>
              <a:rPr lang="zh-CN" altLang="en-US" sz="2400" b="1" kern="0" dirty="0">
                <a:solidFill>
                  <a:srgbClr val="990000"/>
                </a:solidFill>
                <a:latin typeface="微软雅黑" panose="020B0503020204020204" pitchFamily="34" charset="-122"/>
                <a:ea typeface="微软雅黑" panose="020B0503020204020204" pitchFamily="34" charset="-122"/>
                <a:cs typeface="+mj-cs"/>
              </a:rPr>
              <a:t>）</a:t>
            </a:r>
          </a:p>
          <a:p>
            <a:pPr>
              <a:lnSpc>
                <a:spcPct val="150000"/>
              </a:lnSpc>
            </a:pPr>
            <a:r>
              <a:rPr lang="zh-CN" altLang="en-US" sz="2400" b="1" dirty="0"/>
              <a:t>由于存储器电路中的高密度电路和互连，以及存储器的阵列结构而出现的仅与存储器相关的故障。</a:t>
            </a:r>
          </a:p>
        </p:txBody>
      </p:sp>
      <p:sp>
        <p:nvSpPr>
          <p:cNvPr id="5" name="矩形 4">
            <a:extLst>
              <a:ext uri="{FF2B5EF4-FFF2-40B4-BE49-F238E27FC236}">
                <a16:creationId xmlns:a16="http://schemas.microsoft.com/office/drawing/2014/main" id="{91F5E410-774C-4B8F-91D8-606C93A4AA38}"/>
              </a:ext>
            </a:extLst>
          </p:cNvPr>
          <p:cNvSpPr/>
          <p:nvPr/>
        </p:nvSpPr>
        <p:spPr>
          <a:xfrm>
            <a:off x="89502" y="3429000"/>
            <a:ext cx="8730970" cy="1682577"/>
          </a:xfrm>
          <a:prstGeom prst="rect">
            <a:avLst/>
          </a:prstGeom>
        </p:spPr>
        <p:txBody>
          <a:bodyPr wrap="square">
            <a:spAutoFit/>
          </a:bodyPr>
          <a:lstStyle/>
          <a:p>
            <a:pPr>
              <a:lnSpc>
                <a:spcPct val="150000"/>
              </a:lnSpc>
            </a:pPr>
            <a:r>
              <a:rPr lang="zh-CN" altLang="en-US" sz="2400" b="1" kern="0" dirty="0">
                <a:solidFill>
                  <a:srgbClr val="990000"/>
                </a:solidFill>
                <a:latin typeface="微软雅黑" panose="020B0503020204020204" pitchFamily="34" charset="-122"/>
                <a:ea typeface="微软雅黑" panose="020B0503020204020204" pitchFamily="34" charset="-122"/>
                <a:cs typeface="+mj-cs"/>
              </a:rPr>
              <a:t>开路短路故障（</a:t>
            </a:r>
            <a:r>
              <a:rPr lang="en-US" altLang="zh-CN" sz="2400" b="1" kern="0" dirty="0">
                <a:solidFill>
                  <a:srgbClr val="990000"/>
                </a:solidFill>
                <a:latin typeface="微软雅黑" panose="020B0503020204020204" pitchFamily="34" charset="-122"/>
                <a:ea typeface="微软雅黑" panose="020B0503020204020204" pitchFamily="34" charset="-122"/>
                <a:cs typeface="+mj-cs"/>
              </a:rPr>
              <a:t> Stuck-Open and Stuck-Short Faults </a:t>
            </a:r>
            <a:r>
              <a:rPr lang="zh-CN" altLang="en-US" sz="2400" b="1" kern="0" dirty="0">
                <a:solidFill>
                  <a:srgbClr val="990000"/>
                </a:solidFill>
                <a:latin typeface="微软雅黑" panose="020B0503020204020204" pitchFamily="34" charset="-122"/>
                <a:ea typeface="微软雅黑" panose="020B0503020204020204" pitchFamily="34" charset="-122"/>
                <a:cs typeface="+mj-cs"/>
              </a:rPr>
              <a:t>）</a:t>
            </a:r>
          </a:p>
          <a:p>
            <a:pPr>
              <a:lnSpc>
                <a:spcPct val="150000"/>
              </a:lnSpc>
            </a:pPr>
            <a:r>
              <a:rPr lang="zh-CN" altLang="en-US" sz="2400" b="1" dirty="0"/>
              <a:t>将晶体管视为理想开关，开关固定为开或关闭（短路），从而不受栅极信号控制。</a:t>
            </a:r>
          </a:p>
        </p:txBody>
      </p:sp>
    </p:spTree>
    <p:extLst>
      <p:ext uri="{BB962C8B-B14F-4D97-AF65-F5344CB8AC3E}">
        <p14:creationId xmlns:p14="http://schemas.microsoft.com/office/powerpoint/2010/main" val="3465354671"/>
      </p:ext>
    </p:extLst>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1310224" y="1268760"/>
            <a:ext cx="6664796" cy="3454052"/>
          </a:xfrm>
          <a:noFill/>
        </p:spPr>
        <p:txBody>
          <a:bodyPr lIns="0" tIns="0" rIns="0" bIns="0"/>
          <a:lstStyle/>
          <a:p>
            <a:pPr marL="547688" indent="-411163" eaLnBrk="1" hangingPunct="1">
              <a:spcBef>
                <a:spcPts val="1200"/>
              </a:spcBef>
              <a:buClr>
                <a:schemeClr val="accent2"/>
              </a:buClr>
              <a:buFont typeface="Wingdings" panose="05000000000000000000" pitchFamily="2" charset="2"/>
              <a:buNone/>
            </a:pPr>
            <a:r>
              <a:rPr lang="en-US" altLang="zh-CN" dirty="0">
                <a:solidFill>
                  <a:schemeClr val="tx1"/>
                </a:solidFill>
                <a:ea typeface="华文细黑" panose="02010600040101010101" pitchFamily="2" charset="-122"/>
              </a:rPr>
              <a:t>3.1  </a:t>
            </a:r>
            <a:r>
              <a:rPr lang="zh-CN" altLang="en-US" dirty="0">
                <a:solidFill>
                  <a:schemeClr val="tx1"/>
                </a:solidFill>
                <a:ea typeface="华文细黑" panose="02010600040101010101" pitchFamily="2" charset="-122"/>
              </a:rPr>
              <a:t>基本数字逻辑电路</a:t>
            </a:r>
            <a:endParaRPr lang="en-US" altLang="zh-CN"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dirty="0">
                <a:solidFill>
                  <a:schemeClr val="tx1"/>
                </a:solidFill>
                <a:ea typeface="华文细黑" panose="02010600040101010101" pitchFamily="2" charset="-122"/>
              </a:rPr>
              <a:t>3.2  </a:t>
            </a:r>
            <a:r>
              <a:rPr lang="zh-CN" altLang="en-US" dirty="0">
                <a:solidFill>
                  <a:schemeClr val="tx1"/>
                </a:solidFill>
                <a:ea typeface="华文细黑" panose="02010600040101010101" pitchFamily="2" charset="-122"/>
              </a:rPr>
              <a:t>数字集成电路测试概述</a:t>
            </a:r>
            <a:endParaRPr lang="en-US" altLang="zh-CN"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dirty="0">
                <a:solidFill>
                  <a:schemeClr val="tx1"/>
                </a:solidFill>
                <a:ea typeface="华文细黑" panose="02010600040101010101" pitchFamily="2" charset="-122"/>
              </a:rPr>
              <a:t>3.3  </a:t>
            </a:r>
            <a:r>
              <a:rPr lang="zh-CN" altLang="en-US" dirty="0">
                <a:solidFill>
                  <a:schemeClr val="tx1"/>
                </a:solidFill>
                <a:ea typeface="华文细黑" panose="02010600040101010101" pitchFamily="2" charset="-122"/>
              </a:rPr>
              <a:t>故障模型</a:t>
            </a:r>
            <a:endParaRPr lang="en-US" altLang="zh-CN"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dirty="0">
                <a:solidFill>
                  <a:schemeClr val="tx1"/>
                </a:solidFill>
                <a:ea typeface="华文细黑" panose="02010600040101010101" pitchFamily="2" charset="-122"/>
              </a:rPr>
              <a:t>3.4  </a:t>
            </a:r>
            <a:r>
              <a:rPr lang="zh-CN" altLang="en-US" dirty="0">
                <a:solidFill>
                  <a:schemeClr val="tx1"/>
                </a:solidFill>
                <a:ea typeface="华文细黑" panose="02010600040101010101" pitchFamily="2" charset="-122"/>
              </a:rPr>
              <a:t>组合逻辑测试</a:t>
            </a:r>
            <a:endParaRPr lang="en-US" altLang="zh-CN"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dirty="0">
                <a:solidFill>
                  <a:schemeClr val="tx1"/>
                </a:solidFill>
                <a:ea typeface="华文细黑" panose="02010600040101010101" pitchFamily="2" charset="-122"/>
              </a:rPr>
              <a:t>3.5  </a:t>
            </a:r>
            <a:r>
              <a:rPr lang="zh-CN" altLang="en-US" dirty="0">
                <a:solidFill>
                  <a:schemeClr val="tx1"/>
                </a:solidFill>
                <a:ea typeface="华文细黑" panose="02010600040101010101" pitchFamily="2" charset="-122"/>
              </a:rPr>
              <a:t>时序逻辑测试</a:t>
            </a:r>
            <a:endParaRPr lang="en-US" altLang="zh-CN"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dirty="0">
                <a:solidFill>
                  <a:schemeClr val="tx1"/>
                </a:solidFill>
                <a:highlight>
                  <a:srgbClr val="FFFF00"/>
                </a:highlight>
                <a:ea typeface="华文细黑" panose="02010600040101010101" pitchFamily="2" charset="-122"/>
              </a:rPr>
              <a:t>3.6  </a:t>
            </a:r>
            <a:r>
              <a:rPr lang="zh-CN" altLang="en-US" dirty="0">
                <a:solidFill>
                  <a:schemeClr val="tx1"/>
                </a:solidFill>
                <a:highlight>
                  <a:srgbClr val="FFFF00"/>
                </a:highlight>
                <a:ea typeface="华文细黑" panose="02010600040101010101" pitchFamily="2" charset="-122"/>
              </a:rPr>
              <a:t>数字集成电路测试技术发展</a:t>
            </a:r>
            <a:endParaRPr lang="en-US" altLang="zh-CN" dirty="0">
              <a:solidFill>
                <a:schemeClr val="tx1"/>
              </a:solidFill>
              <a:highlight>
                <a:srgbClr val="FFFF00"/>
              </a:highlight>
              <a:ea typeface="华文细黑" panose="02010600040101010101" pitchFamily="2" charset="-122"/>
            </a:endParaRPr>
          </a:p>
        </p:txBody>
      </p:sp>
      <p:sp>
        <p:nvSpPr>
          <p:cNvPr id="10" name="日期占位符 16"/>
          <p:cNvSpPr txBox="1">
            <a:spLocks noGrp="1"/>
          </p:cNvSpPr>
          <p:nvPr/>
        </p:nvSpPr>
        <p:spPr bwMode="auto">
          <a:xfrm>
            <a:off x="8001000" y="6629400"/>
            <a:ext cx="1143000" cy="228600"/>
          </a:xfrm>
          <a:prstGeom prst="rect">
            <a:avLst/>
          </a:prstGeom>
          <a:noFill/>
          <a:ln>
            <a:miter lim="800000"/>
            <a:headEnd/>
            <a:tailEnd/>
          </a:ln>
        </p:spPr>
        <p:txBody>
          <a:bodyPr/>
          <a:lstStyle/>
          <a:p>
            <a:pPr eaLnBrk="1" hangingPunct="1">
              <a:defRPr/>
            </a:pPr>
            <a:fld id="{AD996836-B247-4304-9650-423A25C342A7}" type="datetime1">
              <a:rPr lang="zh-CN" altLang="en-US" sz="1200" b="1">
                <a:solidFill>
                  <a:schemeClr val="tx1">
                    <a:lumMod val="50000"/>
                    <a:lumOff val="50000"/>
                  </a:schemeClr>
                </a:solidFill>
                <a:latin typeface="Comic Sans MS" pitchFamily="66" charset="0"/>
                <a:ea typeface="隶书" pitchFamily="49" charset="-122"/>
              </a:rPr>
              <a:pPr eaLnBrk="1" hangingPunct="1">
                <a:defRPr/>
              </a:pPr>
              <a:t>2021/9/26</a:t>
            </a:fld>
            <a:endParaRPr lang="en-US" altLang="zh-CN" sz="1200" b="1" dirty="0">
              <a:solidFill>
                <a:schemeClr val="tx1">
                  <a:lumMod val="50000"/>
                  <a:lumOff val="50000"/>
                </a:schemeClr>
              </a:solidFill>
              <a:latin typeface="Comic Sans MS" pitchFamily="66" charset="0"/>
              <a:ea typeface="隶书"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
        <p:nvSpPr>
          <p:cNvPr id="7" name="矩形 6">
            <a:extLst>
              <a:ext uri="{FF2B5EF4-FFF2-40B4-BE49-F238E27FC236}">
                <a16:creationId xmlns:a16="http://schemas.microsoft.com/office/drawing/2014/main" id="{26AF324D-7FE4-47FB-A437-F2D11BDF6FB2}"/>
              </a:ext>
            </a:extLst>
          </p:cNvPr>
          <p:cNvSpPr/>
          <p:nvPr/>
        </p:nvSpPr>
        <p:spPr>
          <a:xfrm>
            <a:off x="611560" y="836712"/>
            <a:ext cx="8424936" cy="2421240"/>
          </a:xfrm>
          <a:prstGeom prst="rect">
            <a:avLst/>
          </a:prstGeom>
        </p:spPr>
        <p:txBody>
          <a:bodyPr wrap="square">
            <a:spAutoFit/>
          </a:bodyPr>
          <a:lstStyle/>
          <a:p>
            <a:pPr>
              <a:lnSpc>
                <a:spcPct val="150000"/>
              </a:lnSpc>
            </a:pPr>
            <a:r>
              <a:rPr lang="en-US" altLang="zh-CN" sz="2800" b="1" kern="0" dirty="0">
                <a:solidFill>
                  <a:srgbClr val="990000"/>
                </a:solidFill>
                <a:latin typeface="微软雅黑" panose="020B0503020204020204" pitchFamily="34" charset="-122"/>
                <a:ea typeface="微软雅黑" panose="020B0503020204020204" pitchFamily="34" charset="-122"/>
                <a:cs typeface="+mj-cs"/>
              </a:rPr>
              <a:t>I</a:t>
            </a:r>
            <a:r>
              <a:rPr lang="en-US" altLang="zh-CN" sz="2800" b="1" kern="0" baseline="-25000" dirty="0">
                <a:solidFill>
                  <a:srgbClr val="990000"/>
                </a:solidFill>
                <a:latin typeface="微软雅黑" panose="020B0503020204020204" pitchFamily="34" charset="-122"/>
                <a:ea typeface="微软雅黑" panose="020B0503020204020204" pitchFamily="34" charset="-122"/>
                <a:cs typeface="+mj-cs"/>
              </a:rPr>
              <a:t>DDQ</a:t>
            </a:r>
            <a:r>
              <a:rPr lang="zh-CN" altLang="en-US" sz="3200" b="1" kern="0" dirty="0">
                <a:solidFill>
                  <a:srgbClr val="990000"/>
                </a:solidFill>
                <a:latin typeface="微软雅黑" panose="020B0503020204020204" pitchFamily="34" charset="-122"/>
                <a:ea typeface="微软雅黑" panose="020B0503020204020204" pitchFamily="34" charset="-122"/>
                <a:cs typeface="+mj-cs"/>
              </a:rPr>
              <a:t>故障（</a:t>
            </a:r>
            <a:r>
              <a:rPr lang="en-US" altLang="zh-CN" sz="3200" b="1" kern="0" dirty="0">
                <a:solidFill>
                  <a:srgbClr val="990000"/>
                </a:solidFill>
                <a:latin typeface="微软雅黑" panose="020B0503020204020204" pitchFamily="34" charset="-122"/>
                <a:ea typeface="微软雅黑" panose="020B0503020204020204" pitchFamily="34" charset="-122"/>
                <a:cs typeface="+mj-cs"/>
              </a:rPr>
              <a:t>I</a:t>
            </a:r>
            <a:r>
              <a:rPr lang="en-US" altLang="zh-CN" sz="3200" b="1" kern="0" baseline="-25000" dirty="0">
                <a:solidFill>
                  <a:srgbClr val="990000"/>
                </a:solidFill>
                <a:latin typeface="微软雅黑" panose="020B0503020204020204" pitchFamily="34" charset="-122"/>
                <a:ea typeface="微软雅黑" panose="020B0503020204020204" pitchFamily="34" charset="-122"/>
                <a:cs typeface="+mj-cs"/>
              </a:rPr>
              <a:t>DDQ</a:t>
            </a:r>
            <a:r>
              <a:rPr lang="en-US" altLang="zh-CN" sz="3200" b="1" kern="0" dirty="0">
                <a:solidFill>
                  <a:srgbClr val="990000"/>
                </a:solidFill>
                <a:latin typeface="微软雅黑" panose="020B0503020204020204" pitchFamily="34" charset="-122"/>
                <a:ea typeface="微软雅黑" panose="020B0503020204020204" pitchFamily="34" charset="-122"/>
                <a:cs typeface="+mj-cs"/>
              </a:rPr>
              <a:t> Fault</a:t>
            </a:r>
            <a:r>
              <a:rPr lang="zh-CN" altLang="en-US" sz="3200" b="1" kern="0" dirty="0">
                <a:solidFill>
                  <a:srgbClr val="990000"/>
                </a:solidFill>
                <a:latin typeface="微软雅黑" panose="020B0503020204020204" pitchFamily="34" charset="-122"/>
                <a:ea typeface="微软雅黑" panose="020B0503020204020204" pitchFamily="34" charset="-122"/>
                <a:cs typeface="+mj-cs"/>
              </a:rPr>
              <a:t>）</a:t>
            </a:r>
          </a:p>
          <a:p>
            <a:pPr>
              <a:lnSpc>
                <a:spcPct val="150000"/>
              </a:lnSpc>
            </a:pPr>
            <a:r>
              <a:rPr lang="en-US" altLang="zh-CN" sz="2400" b="1" dirty="0"/>
              <a:t>IDDQ </a:t>
            </a:r>
            <a:r>
              <a:rPr lang="zh-CN" altLang="en-US" sz="2400" b="1" dirty="0"/>
              <a:t>测试基于输入信号和内部电路稳定时（静态 </a:t>
            </a:r>
            <a:r>
              <a:rPr lang="en-US" altLang="zh-CN" sz="2400" b="1" dirty="0"/>
              <a:t>- Q</a:t>
            </a:r>
            <a:r>
              <a:rPr lang="zh-CN" altLang="en-US" sz="2400" b="1" dirty="0"/>
              <a:t>）测量的电源电流（</a:t>
            </a:r>
            <a:r>
              <a:rPr lang="en-US" altLang="zh-CN" sz="2400" b="1" dirty="0"/>
              <a:t>IDD</a:t>
            </a:r>
            <a:r>
              <a:rPr lang="zh-CN" altLang="en-US" sz="2400" b="1" dirty="0"/>
              <a:t>）值，在静态条件下，电源电流一般较低，故障缺陷会导致该电流变大。</a:t>
            </a:r>
            <a:endParaRPr lang="en-US" altLang="zh-CN" sz="2400" b="1" dirty="0"/>
          </a:p>
        </p:txBody>
      </p:sp>
      <p:pic>
        <p:nvPicPr>
          <p:cNvPr id="3" name="图片 2">
            <a:extLst>
              <a:ext uri="{FF2B5EF4-FFF2-40B4-BE49-F238E27FC236}">
                <a16:creationId xmlns:a16="http://schemas.microsoft.com/office/drawing/2014/main" id="{55A901C8-7D8C-4A8C-9B1C-2DF540784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575197"/>
            <a:ext cx="7228792" cy="2996282"/>
          </a:xfrm>
          <a:prstGeom prst="rect">
            <a:avLst/>
          </a:prstGeom>
        </p:spPr>
      </p:pic>
    </p:spTree>
    <p:extLst>
      <p:ext uri="{BB962C8B-B14F-4D97-AF65-F5344CB8AC3E}">
        <p14:creationId xmlns:p14="http://schemas.microsoft.com/office/powerpoint/2010/main" val="301758848"/>
      </p:ext>
    </p:extLst>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
        <p:nvSpPr>
          <p:cNvPr id="7" name="矩形 6">
            <a:extLst>
              <a:ext uri="{FF2B5EF4-FFF2-40B4-BE49-F238E27FC236}">
                <a16:creationId xmlns:a16="http://schemas.microsoft.com/office/drawing/2014/main" id="{26AF324D-7FE4-47FB-A437-F2D11BDF6FB2}"/>
              </a:ext>
            </a:extLst>
          </p:cNvPr>
          <p:cNvSpPr/>
          <p:nvPr/>
        </p:nvSpPr>
        <p:spPr>
          <a:xfrm>
            <a:off x="1259632" y="692696"/>
            <a:ext cx="7734334" cy="584775"/>
          </a:xfrm>
          <a:prstGeom prst="rect">
            <a:avLst/>
          </a:prstGeom>
        </p:spPr>
        <p:txBody>
          <a:bodyPr wrap="square">
            <a:spAutoFit/>
          </a:bodyPr>
          <a:lstStyle/>
          <a:p>
            <a:r>
              <a:rPr lang="en-US" altLang="zh-CN" sz="2800" b="1" kern="0" dirty="0">
                <a:solidFill>
                  <a:srgbClr val="990000"/>
                </a:solidFill>
                <a:latin typeface="Comic Sans MS" panose="030F0702030302020204" pitchFamily="66" charset="0"/>
                <a:ea typeface="隶书" panose="02010509060101010101" pitchFamily="49" charset="-122"/>
                <a:cs typeface="+mj-cs"/>
              </a:rPr>
              <a:t>I</a:t>
            </a:r>
            <a:r>
              <a:rPr lang="en-US" altLang="zh-CN" sz="2800" b="1" kern="0" baseline="-25000" dirty="0">
                <a:solidFill>
                  <a:srgbClr val="990000"/>
                </a:solidFill>
                <a:latin typeface="Comic Sans MS" panose="030F0702030302020204" pitchFamily="66" charset="0"/>
                <a:ea typeface="隶书" panose="02010509060101010101" pitchFamily="49" charset="-122"/>
                <a:cs typeface="+mj-cs"/>
              </a:rPr>
              <a:t>DDQ</a:t>
            </a:r>
            <a:r>
              <a:rPr lang="zh-CN" altLang="en-US" sz="3200" b="1" kern="0" dirty="0">
                <a:solidFill>
                  <a:srgbClr val="990000"/>
                </a:solidFill>
                <a:latin typeface="Comic Sans MS" panose="030F0702030302020204" pitchFamily="66" charset="0"/>
                <a:ea typeface="隶书" panose="02010509060101010101" pitchFamily="49" charset="-122"/>
                <a:cs typeface="+mj-cs"/>
              </a:rPr>
              <a:t>故障（</a:t>
            </a:r>
            <a:r>
              <a:rPr lang="en-US" altLang="zh-CN" sz="3200" b="1" kern="0" dirty="0">
                <a:solidFill>
                  <a:srgbClr val="990000"/>
                </a:solidFill>
                <a:latin typeface="Comic Sans MS" panose="030F0702030302020204" pitchFamily="66" charset="0"/>
                <a:ea typeface="隶书" panose="02010509060101010101" pitchFamily="49" charset="-122"/>
                <a:cs typeface="+mj-cs"/>
              </a:rPr>
              <a:t>I</a:t>
            </a:r>
            <a:r>
              <a:rPr lang="en-US" altLang="zh-CN" sz="3200" b="1" kern="0" baseline="-25000" dirty="0">
                <a:solidFill>
                  <a:srgbClr val="990000"/>
                </a:solidFill>
                <a:latin typeface="Comic Sans MS" panose="030F0702030302020204" pitchFamily="66" charset="0"/>
                <a:ea typeface="隶书" panose="02010509060101010101" pitchFamily="49" charset="-122"/>
                <a:cs typeface="+mj-cs"/>
              </a:rPr>
              <a:t>DDQ</a:t>
            </a:r>
            <a:r>
              <a:rPr lang="en-US" altLang="zh-CN" sz="3200" b="1" kern="0" dirty="0">
                <a:solidFill>
                  <a:srgbClr val="990000"/>
                </a:solidFill>
                <a:latin typeface="Comic Sans MS" panose="030F0702030302020204" pitchFamily="66" charset="0"/>
                <a:ea typeface="隶书" panose="02010509060101010101" pitchFamily="49" charset="-122"/>
                <a:cs typeface="+mj-cs"/>
              </a:rPr>
              <a:t> Fault</a:t>
            </a:r>
            <a:r>
              <a:rPr lang="zh-CN" altLang="en-US" sz="3200" b="1" kern="0" dirty="0">
                <a:solidFill>
                  <a:srgbClr val="990000"/>
                </a:solidFill>
                <a:latin typeface="Comic Sans MS" panose="030F0702030302020204" pitchFamily="66" charset="0"/>
                <a:ea typeface="隶书" panose="02010509060101010101" pitchFamily="49" charset="-122"/>
                <a:cs typeface="+mj-cs"/>
              </a:rPr>
              <a:t>）</a:t>
            </a:r>
          </a:p>
        </p:txBody>
      </p:sp>
      <p:sp>
        <p:nvSpPr>
          <p:cNvPr id="2" name="矩形 1">
            <a:extLst>
              <a:ext uri="{FF2B5EF4-FFF2-40B4-BE49-F238E27FC236}">
                <a16:creationId xmlns:a16="http://schemas.microsoft.com/office/drawing/2014/main" id="{ABEB2A78-4B97-4E1D-BA81-991C4D4B69FA}"/>
              </a:ext>
            </a:extLst>
          </p:cNvPr>
          <p:cNvSpPr/>
          <p:nvPr/>
        </p:nvSpPr>
        <p:spPr>
          <a:xfrm>
            <a:off x="539552" y="1368744"/>
            <a:ext cx="7177629" cy="2236574"/>
          </a:xfrm>
          <a:prstGeom prst="rect">
            <a:avLst/>
          </a:prstGeom>
        </p:spPr>
        <p:txBody>
          <a:bodyPr wrap="square">
            <a:spAutoFit/>
          </a:bodyPr>
          <a:lstStyle/>
          <a:p>
            <a:pPr>
              <a:lnSpc>
                <a:spcPct val="150000"/>
              </a:lnSpc>
            </a:pPr>
            <a:r>
              <a:rPr lang="en-US" altLang="zh-CN" sz="2400" b="1" dirty="0"/>
              <a:t>I</a:t>
            </a:r>
            <a:r>
              <a:rPr lang="en-US" altLang="zh-CN" sz="2400" b="1" baseline="-25000" dirty="0"/>
              <a:t>DDQ</a:t>
            </a:r>
            <a:r>
              <a:rPr lang="zh-CN" altLang="en-US" sz="2400" b="1" dirty="0"/>
              <a:t>测试可以检测到的缺陷类型包括：</a:t>
            </a:r>
          </a:p>
          <a:p>
            <a:pPr marL="342900" indent="-342900">
              <a:lnSpc>
                <a:spcPct val="150000"/>
              </a:lnSpc>
              <a:buFont typeface="Wingdings" panose="05000000000000000000" pitchFamily="2" charset="2"/>
              <a:buChar char="u"/>
            </a:pPr>
            <a:r>
              <a:rPr lang="zh-CN" altLang="en-US" sz="2400" b="1" dirty="0"/>
              <a:t>金属互连之间的电阻桥</a:t>
            </a:r>
          </a:p>
          <a:p>
            <a:pPr marL="342900" indent="-342900">
              <a:lnSpc>
                <a:spcPct val="150000"/>
              </a:lnSpc>
              <a:buFont typeface="Wingdings" panose="05000000000000000000" pitchFamily="2" charset="2"/>
              <a:buChar char="u"/>
            </a:pPr>
            <a:r>
              <a:rPr lang="zh-CN" altLang="en-US" sz="2400" b="1" dirty="0"/>
              <a:t>电阻在金属互连中打开</a:t>
            </a:r>
          </a:p>
          <a:p>
            <a:pPr marL="342900" indent="-342900">
              <a:lnSpc>
                <a:spcPct val="150000"/>
              </a:lnSpc>
              <a:buFont typeface="Wingdings" panose="05000000000000000000" pitchFamily="2" charset="2"/>
              <a:buChar char="u"/>
            </a:pPr>
            <a:r>
              <a:rPr lang="zh-CN" altLang="en-US" sz="2400" b="1" dirty="0"/>
              <a:t>晶体管（</a:t>
            </a:r>
            <a:r>
              <a:rPr lang="en-US" altLang="zh-CN" sz="2400" b="1" dirty="0"/>
              <a:t>MOS</a:t>
            </a:r>
            <a:r>
              <a:rPr lang="zh-CN" altLang="en-US" sz="2400" b="1" dirty="0"/>
              <a:t>）栅极氧化物缺陷</a:t>
            </a:r>
          </a:p>
        </p:txBody>
      </p:sp>
      <p:sp>
        <p:nvSpPr>
          <p:cNvPr id="3" name="矩形 2">
            <a:extLst>
              <a:ext uri="{FF2B5EF4-FFF2-40B4-BE49-F238E27FC236}">
                <a16:creationId xmlns:a16="http://schemas.microsoft.com/office/drawing/2014/main" id="{2736981E-D4F0-44CE-B92F-847B95E76124}"/>
              </a:ext>
            </a:extLst>
          </p:cNvPr>
          <p:cNvSpPr/>
          <p:nvPr/>
        </p:nvSpPr>
        <p:spPr>
          <a:xfrm>
            <a:off x="313364" y="3696591"/>
            <a:ext cx="8849135" cy="2802562"/>
          </a:xfrm>
          <a:prstGeom prst="rect">
            <a:avLst/>
          </a:prstGeom>
        </p:spPr>
        <p:txBody>
          <a:bodyPr wrap="square">
            <a:spAutoFit/>
          </a:bodyPr>
          <a:lstStyle/>
          <a:p>
            <a:pPr>
              <a:lnSpc>
                <a:spcPct val="150000"/>
              </a:lnSpc>
            </a:pPr>
            <a:r>
              <a:rPr lang="en-US" altLang="zh-CN" sz="2000" b="1" dirty="0"/>
              <a:t>I</a:t>
            </a:r>
            <a:r>
              <a:rPr lang="en-US" altLang="zh-CN" sz="2000" b="1" baseline="-25000" dirty="0"/>
              <a:t>DDQ</a:t>
            </a:r>
            <a:r>
              <a:rPr lang="zh-CN" altLang="en-US" sz="2000" b="1" dirty="0"/>
              <a:t>测量方法：</a:t>
            </a:r>
          </a:p>
          <a:p>
            <a:pPr marL="342900" indent="-342900">
              <a:lnSpc>
                <a:spcPct val="150000"/>
              </a:lnSpc>
              <a:buFont typeface="Wingdings" panose="05000000000000000000" pitchFamily="2" charset="2"/>
              <a:buChar char="u"/>
            </a:pPr>
            <a:r>
              <a:rPr lang="zh-CN" altLang="en-US" sz="2000" b="1" dirty="0"/>
              <a:t>使用</a:t>
            </a:r>
            <a:r>
              <a:rPr lang="en-US" altLang="zh-CN" sz="2000" b="1" dirty="0"/>
              <a:t>PMU</a:t>
            </a:r>
            <a:r>
              <a:rPr lang="zh-CN" altLang="en-US" sz="2000" b="1" dirty="0"/>
              <a:t>（精密测量单元） </a:t>
            </a:r>
            <a:r>
              <a:rPr lang="en-US" altLang="zh-CN" sz="2000" b="1" dirty="0"/>
              <a:t>- </a:t>
            </a:r>
            <a:r>
              <a:rPr lang="zh-CN" altLang="en-US" sz="2000" b="1" dirty="0"/>
              <a:t>即使用测试仪测量。</a:t>
            </a:r>
          </a:p>
          <a:p>
            <a:pPr marL="342900" indent="-342900">
              <a:lnSpc>
                <a:spcPct val="150000"/>
              </a:lnSpc>
              <a:buFont typeface="Wingdings" panose="05000000000000000000" pitchFamily="2" charset="2"/>
              <a:buChar char="u"/>
            </a:pPr>
            <a:r>
              <a:rPr lang="zh-CN" altLang="en-US" sz="2000" b="1" dirty="0"/>
              <a:t>在</a:t>
            </a:r>
            <a:r>
              <a:rPr lang="en-US" altLang="zh-CN" sz="2000" b="1" dirty="0"/>
              <a:t>DIB</a:t>
            </a:r>
            <a:r>
              <a:rPr lang="zh-CN" altLang="en-US" sz="2000" b="1" dirty="0"/>
              <a:t>（器件接口板）上将独立的电流监控电路放置在靠近被测器件的位置。</a:t>
            </a:r>
          </a:p>
          <a:p>
            <a:pPr marL="342900" indent="-342900">
              <a:lnSpc>
                <a:spcPct val="150000"/>
              </a:lnSpc>
              <a:buFont typeface="Wingdings" panose="05000000000000000000" pitchFamily="2" charset="2"/>
              <a:buChar char="u"/>
            </a:pPr>
            <a:r>
              <a:rPr lang="zh-CN" altLang="en-US" sz="2000" b="1" dirty="0"/>
              <a:t>在</a:t>
            </a:r>
            <a:r>
              <a:rPr lang="en-US" altLang="zh-CN" sz="2000" b="1" dirty="0"/>
              <a:t>IC</a:t>
            </a:r>
            <a:r>
              <a:rPr lang="zh-CN" altLang="en-US" sz="2000" b="1" dirty="0"/>
              <a:t>中构建电流监控电路 </a:t>
            </a:r>
            <a:r>
              <a:rPr lang="en-US" altLang="zh-CN" sz="2000" b="1" dirty="0"/>
              <a:t>- </a:t>
            </a:r>
            <a:r>
              <a:rPr lang="zh-CN" altLang="en-US" sz="2000" b="1" dirty="0"/>
              <a:t>称为</a:t>
            </a:r>
            <a:r>
              <a:rPr lang="en-US" altLang="zh-CN" sz="2000" b="1" dirty="0"/>
              <a:t>BICS</a:t>
            </a:r>
            <a:r>
              <a:rPr lang="zh-CN" altLang="en-US" sz="2000" b="1" dirty="0"/>
              <a:t>（</a:t>
            </a:r>
            <a:r>
              <a:rPr lang="en-US" altLang="zh-CN" sz="2000" b="1" dirty="0"/>
              <a:t>(Built-In Current Sensor</a:t>
            </a:r>
            <a:r>
              <a:rPr lang="zh-CN" altLang="en-US" sz="2000" b="1" dirty="0">
                <a:solidFill>
                  <a:srgbClr val="FF0000"/>
                </a:solidFill>
              </a:rPr>
              <a:t>内置电流传感器</a:t>
            </a:r>
            <a:r>
              <a:rPr lang="zh-CN" altLang="en-US" sz="2000" b="1" dirty="0"/>
              <a:t>）。</a:t>
            </a:r>
          </a:p>
        </p:txBody>
      </p:sp>
    </p:spTree>
    <p:extLst>
      <p:ext uri="{BB962C8B-B14F-4D97-AF65-F5344CB8AC3E}">
        <p14:creationId xmlns:p14="http://schemas.microsoft.com/office/powerpoint/2010/main" val="279530088"/>
      </p:ext>
    </p:extLst>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3.3</a:t>
            </a:r>
            <a:r>
              <a:rPr lang="zh-CN" altLang="en-US" sz="3600" kern="0" dirty="0">
                <a:solidFill>
                  <a:srgbClr val="990000"/>
                </a:solidFill>
                <a:latin typeface="Comic Sans MS" panose="030F0702030302020204" pitchFamily="66" charset="0"/>
                <a:ea typeface="隶书" panose="02010509060101010101" pitchFamily="49" charset="-122"/>
              </a:rPr>
              <a:t>故障模型</a:t>
            </a:r>
          </a:p>
        </p:txBody>
      </p:sp>
      <p:sp>
        <p:nvSpPr>
          <p:cNvPr id="7" name="矩形 6">
            <a:extLst>
              <a:ext uri="{FF2B5EF4-FFF2-40B4-BE49-F238E27FC236}">
                <a16:creationId xmlns:a16="http://schemas.microsoft.com/office/drawing/2014/main" id="{26AF324D-7FE4-47FB-A437-F2D11BDF6FB2}"/>
              </a:ext>
            </a:extLst>
          </p:cNvPr>
          <p:cNvSpPr/>
          <p:nvPr/>
        </p:nvSpPr>
        <p:spPr>
          <a:xfrm>
            <a:off x="1619672" y="759693"/>
            <a:ext cx="7374294" cy="584775"/>
          </a:xfrm>
          <a:prstGeom prst="rect">
            <a:avLst/>
          </a:prstGeom>
        </p:spPr>
        <p:txBody>
          <a:bodyPr wrap="square">
            <a:spAutoFit/>
          </a:bodyPr>
          <a:lstStyle/>
          <a:p>
            <a:r>
              <a:rPr lang="en-US" altLang="zh-CN" sz="2800" b="1" kern="0" dirty="0">
                <a:solidFill>
                  <a:srgbClr val="990000"/>
                </a:solidFill>
                <a:latin typeface="Comic Sans MS" panose="030F0702030302020204" pitchFamily="66" charset="0"/>
                <a:ea typeface="隶书" panose="02010509060101010101" pitchFamily="49" charset="-122"/>
                <a:cs typeface="+mj-cs"/>
              </a:rPr>
              <a:t>I</a:t>
            </a:r>
            <a:r>
              <a:rPr lang="en-US" altLang="zh-CN" sz="2800" b="1" kern="0" baseline="-25000" dirty="0">
                <a:solidFill>
                  <a:srgbClr val="990000"/>
                </a:solidFill>
                <a:latin typeface="Comic Sans MS" panose="030F0702030302020204" pitchFamily="66" charset="0"/>
                <a:ea typeface="隶书" panose="02010509060101010101" pitchFamily="49" charset="-122"/>
                <a:cs typeface="+mj-cs"/>
              </a:rPr>
              <a:t>DDQ</a:t>
            </a:r>
            <a:r>
              <a:rPr lang="zh-CN" altLang="en-US" sz="3200" b="1" kern="0" dirty="0">
                <a:solidFill>
                  <a:srgbClr val="990000"/>
                </a:solidFill>
                <a:latin typeface="Comic Sans MS" panose="030F0702030302020204" pitchFamily="66" charset="0"/>
                <a:ea typeface="隶书" panose="02010509060101010101" pitchFamily="49" charset="-122"/>
                <a:cs typeface="+mj-cs"/>
              </a:rPr>
              <a:t>故障（</a:t>
            </a:r>
            <a:r>
              <a:rPr lang="en-US" altLang="zh-CN" sz="3200" b="1" kern="0" dirty="0">
                <a:solidFill>
                  <a:srgbClr val="990000"/>
                </a:solidFill>
                <a:latin typeface="Comic Sans MS" panose="030F0702030302020204" pitchFamily="66" charset="0"/>
                <a:ea typeface="隶书" panose="02010509060101010101" pitchFamily="49" charset="-122"/>
                <a:cs typeface="+mj-cs"/>
              </a:rPr>
              <a:t>I</a:t>
            </a:r>
            <a:r>
              <a:rPr lang="en-US" altLang="zh-CN" sz="3200" b="1" kern="0" baseline="-25000" dirty="0">
                <a:solidFill>
                  <a:srgbClr val="990000"/>
                </a:solidFill>
                <a:latin typeface="Comic Sans MS" panose="030F0702030302020204" pitchFamily="66" charset="0"/>
                <a:ea typeface="隶书" panose="02010509060101010101" pitchFamily="49" charset="-122"/>
                <a:cs typeface="+mj-cs"/>
              </a:rPr>
              <a:t>DDQ</a:t>
            </a:r>
            <a:r>
              <a:rPr lang="en-US" altLang="zh-CN" sz="3200" b="1" kern="0" dirty="0">
                <a:solidFill>
                  <a:srgbClr val="990000"/>
                </a:solidFill>
                <a:latin typeface="Comic Sans MS" panose="030F0702030302020204" pitchFamily="66" charset="0"/>
                <a:ea typeface="隶书" panose="02010509060101010101" pitchFamily="49" charset="-122"/>
                <a:cs typeface="+mj-cs"/>
              </a:rPr>
              <a:t> Fault</a:t>
            </a:r>
            <a:r>
              <a:rPr lang="zh-CN" altLang="en-US" sz="3200" b="1" kern="0" dirty="0">
                <a:solidFill>
                  <a:srgbClr val="990000"/>
                </a:solidFill>
                <a:latin typeface="Comic Sans MS" panose="030F0702030302020204" pitchFamily="66" charset="0"/>
                <a:ea typeface="隶书" panose="02010509060101010101" pitchFamily="49" charset="-122"/>
                <a:cs typeface="+mj-cs"/>
              </a:rPr>
              <a:t>）</a:t>
            </a:r>
          </a:p>
        </p:txBody>
      </p:sp>
      <p:sp>
        <p:nvSpPr>
          <p:cNvPr id="2" name="矩形 1">
            <a:extLst>
              <a:ext uri="{FF2B5EF4-FFF2-40B4-BE49-F238E27FC236}">
                <a16:creationId xmlns:a16="http://schemas.microsoft.com/office/drawing/2014/main" id="{ABEB2A78-4B97-4E1D-BA81-991C4D4B69FA}"/>
              </a:ext>
            </a:extLst>
          </p:cNvPr>
          <p:cNvSpPr/>
          <p:nvPr/>
        </p:nvSpPr>
        <p:spPr>
          <a:xfrm>
            <a:off x="183988" y="1613768"/>
            <a:ext cx="8784976" cy="1569660"/>
          </a:xfrm>
          <a:prstGeom prst="rect">
            <a:avLst/>
          </a:prstGeom>
        </p:spPr>
        <p:txBody>
          <a:bodyPr wrap="square">
            <a:spAutoFit/>
          </a:bodyPr>
          <a:lstStyle/>
          <a:p>
            <a:r>
              <a:rPr lang="zh-CN" altLang="en-US" sz="2400" b="1" dirty="0"/>
              <a:t>在进行电流测量之前需要施加输入并让电路稳定意味着</a:t>
            </a:r>
            <a:r>
              <a:rPr lang="en-US" altLang="zh-CN" sz="2400" b="1" dirty="0"/>
              <a:t>I</a:t>
            </a:r>
            <a:r>
              <a:rPr lang="en-US" altLang="zh-CN" sz="2400" b="1" baseline="-25000" dirty="0"/>
              <a:t>DDQ</a:t>
            </a:r>
            <a:r>
              <a:rPr lang="zh-CN" altLang="en-US" sz="2400" b="1" dirty="0"/>
              <a:t>测试是一种相对慢（且耗时）的测试方法。</a:t>
            </a:r>
            <a:endParaRPr lang="en-US" altLang="zh-CN" sz="2400" b="1" dirty="0"/>
          </a:p>
          <a:p>
            <a:r>
              <a:rPr lang="en-US" altLang="zh-CN" sz="2400" b="1" dirty="0"/>
              <a:t>I</a:t>
            </a:r>
            <a:r>
              <a:rPr lang="en-US" altLang="zh-CN" sz="2400" b="1" baseline="-25000" dirty="0"/>
              <a:t>DDQ</a:t>
            </a:r>
            <a:r>
              <a:rPr lang="zh-CN" altLang="en-US" sz="2400" b="1" dirty="0"/>
              <a:t>通过</a:t>
            </a:r>
            <a:r>
              <a:rPr lang="en-US" altLang="zh-CN" sz="2400" b="1" dirty="0"/>
              <a:t>/</a:t>
            </a:r>
            <a:r>
              <a:rPr lang="zh-CN" altLang="en-US" sz="2400" b="1" dirty="0"/>
              <a:t>未通过的阈值将通过对大量</a:t>
            </a:r>
            <a:r>
              <a:rPr lang="en-US" altLang="zh-CN" sz="2400" b="1" dirty="0"/>
              <a:t>IC</a:t>
            </a:r>
            <a:r>
              <a:rPr lang="zh-CN" altLang="en-US" sz="2400" b="1" dirty="0"/>
              <a:t>进行统计采样来表征其分布后设置，这种分布一般呈高斯分布。</a:t>
            </a:r>
          </a:p>
        </p:txBody>
      </p:sp>
      <p:grpSp>
        <p:nvGrpSpPr>
          <p:cNvPr id="3" name="组合 2">
            <a:extLst>
              <a:ext uri="{FF2B5EF4-FFF2-40B4-BE49-F238E27FC236}">
                <a16:creationId xmlns:a16="http://schemas.microsoft.com/office/drawing/2014/main" id="{0887C985-2454-472E-8233-DE3BBA7B72CD}"/>
              </a:ext>
            </a:extLst>
          </p:cNvPr>
          <p:cNvGrpSpPr/>
          <p:nvPr/>
        </p:nvGrpSpPr>
        <p:grpSpPr>
          <a:xfrm>
            <a:off x="183988" y="4404690"/>
            <a:ext cx="8960012" cy="2017740"/>
            <a:chOff x="183988" y="4404690"/>
            <a:chExt cx="8960012" cy="2017740"/>
          </a:xfrm>
        </p:grpSpPr>
        <p:pic>
          <p:nvPicPr>
            <p:cNvPr id="5" name="图片 4">
              <a:extLst>
                <a:ext uri="{FF2B5EF4-FFF2-40B4-BE49-F238E27FC236}">
                  <a16:creationId xmlns:a16="http://schemas.microsoft.com/office/drawing/2014/main" id="{23BEA0A9-672C-42CE-B8CE-101721888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88" y="4404690"/>
              <a:ext cx="4290164" cy="1951379"/>
            </a:xfrm>
            <a:prstGeom prst="rect">
              <a:avLst/>
            </a:prstGeom>
          </p:spPr>
        </p:pic>
        <p:pic>
          <p:nvPicPr>
            <p:cNvPr id="8" name="图片 7">
              <a:extLst>
                <a:ext uri="{FF2B5EF4-FFF2-40B4-BE49-F238E27FC236}">
                  <a16:creationId xmlns:a16="http://schemas.microsoft.com/office/drawing/2014/main" id="{9A9C935B-1149-4276-BC8C-9385CCB094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183" y="4404690"/>
              <a:ext cx="4201817" cy="2017740"/>
            </a:xfrm>
            <a:prstGeom prst="rect">
              <a:avLst/>
            </a:prstGeom>
          </p:spPr>
        </p:pic>
      </p:grpSp>
    </p:spTree>
    <p:extLst>
      <p:ext uri="{BB962C8B-B14F-4D97-AF65-F5344CB8AC3E}">
        <p14:creationId xmlns:p14="http://schemas.microsoft.com/office/powerpoint/2010/main" val="4039143275"/>
      </p:ext>
    </p:extLst>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FEF3CE6-5BD5-4EBE-BC38-0059B7073F3C}"/>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
        <p:nvSpPr>
          <p:cNvPr id="5" name="矩形 4"/>
          <p:cNvSpPr/>
          <p:nvPr/>
        </p:nvSpPr>
        <p:spPr>
          <a:xfrm>
            <a:off x="323475" y="1330421"/>
            <a:ext cx="8640960" cy="1815882"/>
          </a:xfrm>
          <a:prstGeom prst="rect">
            <a:avLst/>
          </a:prstGeom>
        </p:spPr>
        <p:txBody>
          <a:bodyPr wrap="square">
            <a:spAutoFit/>
          </a:bodyPr>
          <a:lstStyle/>
          <a:p>
            <a:pPr algn="just"/>
            <a:r>
              <a:rPr lang="zh-CN" altLang="en-US" sz="2800" b="1" dirty="0"/>
              <a:t>        在组合逻辑电路中，电路的操作可以用布尔表达式来描述。在电路输入数字矢量，经过短时间延迟（设计中由于门和互连引起的传播延迟）后，输出成为一个有效的逻辑值。</a:t>
            </a:r>
          </a:p>
        </p:txBody>
      </p:sp>
      <p:pic>
        <p:nvPicPr>
          <p:cNvPr id="6" name="图片 5">
            <a:extLst>
              <a:ext uri="{FF2B5EF4-FFF2-40B4-BE49-F238E27FC236}">
                <a16:creationId xmlns:a16="http://schemas.microsoft.com/office/drawing/2014/main" id="{9678B081-B5CD-4C5F-9849-168EA27A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974" y="3717032"/>
            <a:ext cx="6743963" cy="2295564"/>
          </a:xfrm>
          <a:prstGeom prst="rect">
            <a:avLst/>
          </a:prstGeom>
        </p:spPr>
      </p:pic>
    </p:spTree>
    <p:extLst>
      <p:ext uri="{BB962C8B-B14F-4D97-AF65-F5344CB8AC3E}">
        <p14:creationId xmlns:p14="http://schemas.microsoft.com/office/powerpoint/2010/main" val="495791466"/>
      </p:ext>
    </p:extLst>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
        <p:nvSpPr>
          <p:cNvPr id="3" name="Rectangle 3"/>
          <p:cNvSpPr>
            <a:spLocks noGrp="1" noChangeArrowheads="1"/>
          </p:cNvSpPr>
          <p:nvPr/>
        </p:nvSpPr>
        <p:spPr bwMode="auto">
          <a:xfrm>
            <a:off x="456406" y="1166019"/>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a:p>
        </p:txBody>
      </p:sp>
      <p:sp>
        <p:nvSpPr>
          <p:cNvPr id="13" name="Rectangle 3">
            <a:extLst>
              <a:ext uri="{FF2B5EF4-FFF2-40B4-BE49-F238E27FC236}">
                <a16:creationId xmlns:a16="http://schemas.microsoft.com/office/drawing/2014/main" id="{726813F4-7772-4D06-890F-E5B92DF46E25}"/>
              </a:ext>
            </a:extLst>
          </p:cNvPr>
          <p:cNvSpPr txBox="1">
            <a:spLocks noChangeArrowheads="1"/>
          </p:cNvSpPr>
          <p:nvPr/>
        </p:nvSpPr>
        <p:spPr bwMode="auto">
          <a:xfrm>
            <a:off x="685006" y="1484783"/>
            <a:ext cx="7772400" cy="4207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1" hangingPunct="1">
              <a:buClr>
                <a:srgbClr val="3333CC"/>
              </a:buClr>
              <a:buNone/>
              <a:defRPr/>
            </a:pPr>
            <a:r>
              <a:rPr lang="zh-CN" altLang="en-US" b="1" dirty="0">
                <a:latin typeface="黑体" panose="02010609060101010101" pitchFamily="49" charset="-122"/>
                <a:ea typeface="黑体" panose="02010609060101010101" pitchFamily="49" charset="-122"/>
              </a:rPr>
              <a:t>一般来说，组合逻辑测试的问题包括</a:t>
            </a:r>
            <a:endParaRPr kumimoji="0" lang="zh-CN" altLang="en-US"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lvl="0" eaLnBrk="1" hangingPunct="1">
              <a:buClr>
                <a:srgbClr val="3333CC"/>
              </a:buClr>
              <a:defRPr/>
            </a:pPr>
            <a:r>
              <a:rPr lang="zh-CN" altLang="en-US" b="1" dirty="0">
                <a:latin typeface="Tahoma"/>
                <a:ea typeface="宋体"/>
              </a:rPr>
              <a:t>电路冗余导致的不可检测故障</a:t>
            </a:r>
            <a:endParaRPr lang="en-US" altLang="zh-CN" b="1" dirty="0">
              <a:latin typeface="Tahoma"/>
              <a:ea typeface="宋体"/>
            </a:endParaRPr>
          </a:p>
          <a:p>
            <a:pPr lvl="0" eaLnBrk="1" hangingPunct="1">
              <a:buClr>
                <a:srgbClr val="3333CC"/>
              </a:buClr>
              <a:defRPr/>
            </a:pPr>
            <a:r>
              <a:rPr lang="zh-CN" altLang="en-US" b="1" dirty="0">
                <a:latin typeface="Tahoma"/>
                <a:ea typeface="宋体"/>
              </a:rPr>
              <a:t>扇出与重聚</a:t>
            </a:r>
            <a:endParaRPr lang="en-US" altLang="zh-CN" b="1" dirty="0">
              <a:latin typeface="Tahoma"/>
              <a:ea typeface="宋体"/>
            </a:endParaRPr>
          </a:p>
          <a:p>
            <a:pPr lvl="0" eaLnBrk="1" hangingPunct="1">
              <a:buClr>
                <a:srgbClr val="3333CC"/>
              </a:buClr>
              <a:defRPr/>
            </a:pPr>
            <a:r>
              <a:rPr lang="zh-CN" altLang="en-US" b="1" dirty="0">
                <a:latin typeface="Tahoma"/>
                <a:ea typeface="宋体"/>
              </a:rPr>
              <a:t>局部和全局反馈</a:t>
            </a:r>
            <a:endParaRPr lang="en-US" altLang="zh-CN" b="1" dirty="0">
              <a:latin typeface="Tahoma"/>
              <a:ea typeface="宋体"/>
            </a:endParaRPr>
          </a:p>
          <a:p>
            <a:pPr lvl="0" eaLnBrk="1" hangingPunct="1">
              <a:buClr>
                <a:srgbClr val="3333CC"/>
              </a:buClr>
              <a:defRPr/>
            </a:pPr>
            <a:r>
              <a:rPr lang="zh-CN" altLang="en-US" b="1" dirty="0">
                <a:latin typeface="Tahoma"/>
                <a:ea typeface="宋体"/>
              </a:rPr>
              <a:t>多重故障和故障屏蔽</a:t>
            </a:r>
            <a:endParaRPr lang="en-US" altLang="zh-CN" b="1" dirty="0">
              <a:latin typeface="Tahoma"/>
              <a:ea typeface="宋体"/>
            </a:endParaRPr>
          </a:p>
          <a:p>
            <a:pPr lvl="0" eaLnBrk="1" hangingPunct="1">
              <a:buClr>
                <a:srgbClr val="3333CC"/>
              </a:buClr>
              <a:defRPr/>
            </a:pPr>
            <a:r>
              <a:rPr lang="zh-CN" altLang="en-US" b="1" dirty="0">
                <a:latin typeface="Tahoma"/>
                <a:ea typeface="宋体"/>
              </a:rPr>
              <a:t>在结构测试程序开发中使用的故障模型的局限性</a:t>
            </a:r>
            <a:endParaRPr kumimoji="0" lang="zh-CN" altLang="en-US" b="1" i="0" u="none" strike="noStrike" kern="1200" cap="none" spc="0" normalizeH="0" baseline="0" noProof="0" dirty="0">
              <a:ln>
                <a:noFill/>
              </a:ln>
              <a:effectLst/>
              <a:uLnTx/>
              <a:uFillTx/>
              <a:latin typeface="Tahoma"/>
              <a:ea typeface="宋体"/>
            </a:endParaRPr>
          </a:p>
        </p:txBody>
      </p:sp>
    </p:spTree>
    <p:extLst>
      <p:ext uri="{BB962C8B-B14F-4D97-AF65-F5344CB8AC3E}">
        <p14:creationId xmlns:p14="http://schemas.microsoft.com/office/powerpoint/2010/main" val="1826605534"/>
      </p:ext>
    </p:extLst>
  </p:cSld>
  <p:clrMapOvr>
    <a:masterClrMapping/>
  </p:clrMapOvr>
  <p:transition spd="slow">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560906C-4762-48BF-AB5D-643FBEF1A852}"/>
              </a:ext>
            </a:extLst>
          </p:cNvPr>
          <p:cNvSpPr txBox="1">
            <a:spLocks/>
          </p:cNvSpPr>
          <p:nvPr/>
        </p:nvSpPr>
        <p:spPr>
          <a:xfrm>
            <a:off x="467544" y="964822"/>
            <a:ext cx="7800975"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kern="0" dirty="0">
                <a:solidFill>
                  <a:srgbClr val="7030A0"/>
                </a:solidFill>
                <a:latin typeface="黑体" panose="02010609060101010101" pitchFamily="49" charset="-122"/>
                <a:ea typeface="黑体" panose="02010609060101010101" pitchFamily="49" charset="-122"/>
              </a:rPr>
              <a:t>电路冗余引起的不可检测故障 </a:t>
            </a:r>
          </a:p>
        </p:txBody>
      </p:sp>
      <p:sp>
        <p:nvSpPr>
          <p:cNvPr id="8" name="标题 1">
            <a:extLst>
              <a:ext uri="{FF2B5EF4-FFF2-40B4-BE49-F238E27FC236}">
                <a16:creationId xmlns:a16="http://schemas.microsoft.com/office/drawing/2014/main" id="{5FEF3CE6-5BD5-4EBE-BC38-0059B7073F3C}"/>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grpSp>
        <p:nvGrpSpPr>
          <p:cNvPr id="10" name="组合 9">
            <a:extLst>
              <a:ext uri="{FF2B5EF4-FFF2-40B4-BE49-F238E27FC236}">
                <a16:creationId xmlns:a16="http://schemas.microsoft.com/office/drawing/2014/main" id="{85662228-9CB4-45B7-9999-870042A49E71}"/>
              </a:ext>
            </a:extLst>
          </p:cNvPr>
          <p:cNvGrpSpPr/>
          <p:nvPr/>
        </p:nvGrpSpPr>
        <p:grpSpPr>
          <a:xfrm>
            <a:off x="1580132" y="1916832"/>
            <a:ext cx="5575798" cy="4558172"/>
            <a:chOff x="1580132" y="1916832"/>
            <a:chExt cx="5575798" cy="4558172"/>
          </a:xfrm>
        </p:grpSpPr>
        <p:grpSp>
          <p:nvGrpSpPr>
            <p:cNvPr id="6" name="组合 5">
              <a:extLst>
                <a:ext uri="{FF2B5EF4-FFF2-40B4-BE49-F238E27FC236}">
                  <a16:creationId xmlns:a16="http://schemas.microsoft.com/office/drawing/2014/main" id="{4C7430D2-8978-4B86-BD56-233C8EAD897F}"/>
                </a:ext>
              </a:extLst>
            </p:cNvPr>
            <p:cNvGrpSpPr/>
            <p:nvPr/>
          </p:nvGrpSpPr>
          <p:grpSpPr>
            <a:xfrm>
              <a:off x="1580132" y="1916832"/>
              <a:ext cx="5575798" cy="4558172"/>
              <a:chOff x="1580132" y="1733513"/>
              <a:chExt cx="5575798" cy="4558172"/>
            </a:xfrm>
          </p:grpSpPr>
          <p:pic>
            <p:nvPicPr>
              <p:cNvPr id="5" name="图片 4">
                <a:extLst>
                  <a:ext uri="{FF2B5EF4-FFF2-40B4-BE49-F238E27FC236}">
                    <a16:creationId xmlns:a16="http://schemas.microsoft.com/office/drawing/2014/main" id="{AB9A5DA7-D0AA-4885-8F7A-648B719F3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132" y="1733513"/>
                <a:ext cx="5575798" cy="3755324"/>
              </a:xfrm>
              <a:prstGeom prst="rect">
                <a:avLst/>
              </a:prstGeom>
            </p:spPr>
          </p:pic>
          <p:pic>
            <p:nvPicPr>
              <p:cNvPr id="2" name="图片 1"/>
              <p:cNvPicPr>
                <a:picLocks noChangeAspect="1"/>
              </p:cNvPicPr>
              <p:nvPr/>
            </p:nvPicPr>
            <p:blipFill>
              <a:blip r:embed="rId3"/>
              <a:stretch>
                <a:fillRect/>
              </a:stretch>
            </p:blipFill>
            <p:spPr>
              <a:xfrm>
                <a:off x="1580132" y="5805264"/>
                <a:ext cx="3530027" cy="486421"/>
              </a:xfrm>
              <a:prstGeom prst="rect">
                <a:avLst/>
              </a:prstGeom>
            </p:spPr>
          </p:pic>
          <p:sp>
            <p:nvSpPr>
              <p:cNvPr id="4" name="椭圆 3">
                <a:extLst>
                  <a:ext uri="{FF2B5EF4-FFF2-40B4-BE49-F238E27FC236}">
                    <a16:creationId xmlns:a16="http://schemas.microsoft.com/office/drawing/2014/main" id="{8F7EE1F4-2194-4025-BB23-355FAE344CE8}"/>
                  </a:ext>
                </a:extLst>
              </p:cNvPr>
              <p:cNvSpPr/>
              <p:nvPr/>
            </p:nvSpPr>
            <p:spPr>
              <a:xfrm>
                <a:off x="4139952" y="5750892"/>
                <a:ext cx="792088" cy="48642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a:extLst>
                <a:ext uri="{FF2B5EF4-FFF2-40B4-BE49-F238E27FC236}">
                  <a16:creationId xmlns:a16="http://schemas.microsoft.com/office/drawing/2014/main" id="{4E92B424-7088-48DD-AB35-A37B50318DC0}"/>
                </a:ext>
              </a:extLst>
            </p:cNvPr>
            <p:cNvSpPr/>
            <p:nvPr/>
          </p:nvSpPr>
          <p:spPr>
            <a:xfrm>
              <a:off x="5652120" y="4975701"/>
              <a:ext cx="720080" cy="360040"/>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56380057"/>
      </p:ext>
    </p:extLst>
  </p:cSld>
  <p:clrMapOvr>
    <a:masterClrMapping/>
  </p:clrMapOvr>
  <p:transition spd="slow">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560906C-4762-48BF-AB5D-643FBEF1A852}"/>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kern="0" dirty="0">
                <a:solidFill>
                  <a:srgbClr val="7030A0"/>
                </a:solidFill>
                <a:latin typeface="黑体" panose="02010609060101010101" pitchFamily="49" charset="-122"/>
                <a:ea typeface="黑体" panose="02010609060101010101" pitchFamily="49" charset="-122"/>
              </a:rPr>
              <a:t>扇出和重聚</a:t>
            </a:r>
          </a:p>
        </p:txBody>
      </p:sp>
      <p:pic>
        <p:nvPicPr>
          <p:cNvPr id="3" name="图片 2">
            <a:extLst>
              <a:ext uri="{FF2B5EF4-FFF2-40B4-BE49-F238E27FC236}">
                <a16:creationId xmlns:a16="http://schemas.microsoft.com/office/drawing/2014/main" id="{6B906042-7084-45CD-816E-C093839D5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212976"/>
            <a:ext cx="6194034" cy="2808312"/>
          </a:xfrm>
          <a:prstGeom prst="rect">
            <a:avLst/>
          </a:prstGeom>
        </p:spPr>
      </p:pic>
      <p:sp>
        <p:nvSpPr>
          <p:cNvPr id="5" name="矩形 4">
            <a:extLst>
              <a:ext uri="{FF2B5EF4-FFF2-40B4-BE49-F238E27FC236}">
                <a16:creationId xmlns:a16="http://schemas.microsoft.com/office/drawing/2014/main" id="{A0DB7FDD-D56F-44D2-9FF0-4F3D9DE2A0BB}"/>
              </a:ext>
            </a:extLst>
          </p:cNvPr>
          <p:cNvSpPr/>
          <p:nvPr/>
        </p:nvSpPr>
        <p:spPr>
          <a:xfrm>
            <a:off x="611460" y="1804988"/>
            <a:ext cx="8425035" cy="830997"/>
          </a:xfrm>
          <a:prstGeom prst="rect">
            <a:avLst/>
          </a:prstGeom>
        </p:spPr>
        <p:txBody>
          <a:bodyPr wrap="square">
            <a:spAutoFit/>
          </a:bodyPr>
          <a:lstStyle/>
          <a:p>
            <a:r>
              <a:rPr lang="zh-CN" altLang="en-US" sz="2400" b="1" dirty="0"/>
              <a:t>当单个信号馈送到几个逻辑门的输入时，被称为扇出。 </a:t>
            </a:r>
            <a:endParaRPr lang="en-US" altLang="zh-CN" sz="2400" b="1" dirty="0"/>
          </a:p>
          <a:p>
            <a:r>
              <a:rPr lang="zh-CN" altLang="en-US" sz="2400" b="1" dirty="0"/>
              <a:t>当扇出信号与其他信号重新组合时，则称为重聚。</a:t>
            </a:r>
          </a:p>
        </p:txBody>
      </p:sp>
      <p:sp>
        <p:nvSpPr>
          <p:cNvPr id="8" name="标题 1">
            <a:extLst>
              <a:ext uri="{FF2B5EF4-FFF2-40B4-BE49-F238E27FC236}">
                <a16:creationId xmlns:a16="http://schemas.microsoft.com/office/drawing/2014/main" id="{A45DBCAC-A15A-46D4-925B-A8E15E7F22D7}"/>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
        <p:nvSpPr>
          <p:cNvPr id="6" name="矩形 5"/>
          <p:cNvSpPr/>
          <p:nvPr/>
        </p:nvSpPr>
        <p:spPr>
          <a:xfrm>
            <a:off x="2411760" y="3429000"/>
            <a:ext cx="56938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935328" y="3245370"/>
            <a:ext cx="56938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5076056" y="4431745"/>
            <a:ext cx="56938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0</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6889509" y="3775208"/>
            <a:ext cx="56938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7294214" y="3782147"/>
            <a:ext cx="569387" cy="923330"/>
          </a:xfrm>
          <a:prstGeom prst="rect">
            <a:avLst/>
          </a:prstGeom>
          <a:noFill/>
        </p:spPr>
        <p:txBody>
          <a:bodyPr wrap="none" lIns="91440" tIns="45720" rIns="91440" bIns="45720">
            <a:spAutoFit/>
          </a:bodyPr>
          <a:lstStyle/>
          <a:p>
            <a:pPr algn="ctr"/>
            <a:r>
              <a:rPr lang="en-US" altLang="zh-CN" sz="5400" b="0" cap="none" spc="0" dirty="0">
                <a:ln w="0"/>
                <a:solidFill>
                  <a:srgbClr val="FF0000"/>
                </a:solidFill>
                <a:effectLst>
                  <a:outerShdw blurRad="38100" dist="19050" dir="2700000" algn="tl" rotWithShape="0">
                    <a:schemeClr val="dk1">
                      <a:alpha val="40000"/>
                    </a:schemeClr>
                  </a:outerShdw>
                </a:effectLst>
              </a:rPr>
              <a:t>0</a:t>
            </a:r>
            <a:endParaRPr lang="zh-CN" altLang="en-US" sz="5400" b="0" cap="none" spc="0" dirty="0">
              <a:ln w="0"/>
              <a:solidFill>
                <a:srgbClr val="FF0000"/>
              </a:solidFill>
              <a:effectLst>
                <a:outerShdw blurRad="38100" dist="19050" dir="2700000" algn="tl" rotWithShape="0">
                  <a:schemeClr val="dk1">
                    <a:alpha val="40000"/>
                  </a:schemeClr>
                </a:outerShdw>
              </a:effectLst>
            </a:endParaRPr>
          </a:p>
        </p:txBody>
      </p:sp>
      <p:sp>
        <p:nvSpPr>
          <p:cNvPr id="13" name="矩形 12"/>
          <p:cNvSpPr/>
          <p:nvPr/>
        </p:nvSpPr>
        <p:spPr>
          <a:xfrm>
            <a:off x="5413395" y="4431745"/>
            <a:ext cx="569387" cy="923330"/>
          </a:xfrm>
          <a:prstGeom prst="rect">
            <a:avLst/>
          </a:prstGeom>
          <a:noFill/>
        </p:spPr>
        <p:txBody>
          <a:bodyPr wrap="none" lIns="91440" tIns="45720" rIns="91440" bIns="45720">
            <a:spAutoFit/>
          </a:bodyPr>
          <a:lstStyle/>
          <a:p>
            <a:pPr algn="ctr"/>
            <a:r>
              <a:rPr lang="en-US" altLang="zh-CN" sz="5400" b="0" cap="none" spc="0" dirty="0">
                <a:ln w="0"/>
                <a:solidFill>
                  <a:srgbClr val="FF0000"/>
                </a:solidFill>
                <a:effectLst>
                  <a:outerShdw blurRad="38100" dist="19050" dir="2700000" algn="tl" rotWithShape="0">
                    <a:schemeClr val="dk1">
                      <a:alpha val="40000"/>
                    </a:schemeClr>
                  </a:outerShdw>
                </a:effectLst>
              </a:rPr>
              <a:t>1</a:t>
            </a:r>
            <a:endParaRPr lang="zh-CN" altLang="en-US" sz="5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43003682"/>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560906C-4762-48BF-AB5D-643FBEF1A852}"/>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kern="0" dirty="0">
                <a:solidFill>
                  <a:srgbClr val="7030A0"/>
                </a:solidFill>
                <a:latin typeface="黑体" panose="02010609060101010101" pitchFamily="49" charset="-122"/>
                <a:ea typeface="黑体" panose="02010609060101010101" pitchFamily="49" charset="-122"/>
              </a:rPr>
              <a:t>扇出和重聚</a:t>
            </a:r>
          </a:p>
        </p:txBody>
      </p:sp>
      <p:sp>
        <p:nvSpPr>
          <p:cNvPr id="8" name="标题 1">
            <a:extLst>
              <a:ext uri="{FF2B5EF4-FFF2-40B4-BE49-F238E27FC236}">
                <a16:creationId xmlns:a16="http://schemas.microsoft.com/office/drawing/2014/main" id="{A45DBCAC-A15A-46D4-925B-A8E15E7F22D7}"/>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pic>
        <p:nvPicPr>
          <p:cNvPr id="2" name="图片 1">
            <a:extLst>
              <a:ext uri="{FF2B5EF4-FFF2-40B4-BE49-F238E27FC236}">
                <a16:creationId xmlns:a16="http://schemas.microsoft.com/office/drawing/2014/main" id="{061C8F24-8C44-4638-B813-9DA1BA7D22C6}"/>
              </a:ext>
            </a:extLst>
          </p:cNvPr>
          <p:cNvPicPr>
            <a:picLocks noChangeAspect="1"/>
          </p:cNvPicPr>
          <p:nvPr/>
        </p:nvPicPr>
        <p:blipFill>
          <a:blip r:embed="rId2"/>
          <a:stretch>
            <a:fillRect/>
          </a:stretch>
        </p:blipFill>
        <p:spPr>
          <a:xfrm>
            <a:off x="233772" y="1700808"/>
            <a:ext cx="8676456" cy="3591178"/>
          </a:xfrm>
          <a:prstGeom prst="rect">
            <a:avLst/>
          </a:prstGeom>
        </p:spPr>
      </p:pic>
      <p:sp>
        <p:nvSpPr>
          <p:cNvPr id="4" name="文本框 3">
            <a:extLst>
              <a:ext uri="{FF2B5EF4-FFF2-40B4-BE49-F238E27FC236}">
                <a16:creationId xmlns:a16="http://schemas.microsoft.com/office/drawing/2014/main" id="{1C1F9659-86DB-4F79-ADA4-39B89041016A}"/>
              </a:ext>
            </a:extLst>
          </p:cNvPr>
          <p:cNvSpPr txBox="1"/>
          <p:nvPr/>
        </p:nvSpPr>
        <p:spPr>
          <a:xfrm>
            <a:off x="233772" y="5373216"/>
            <a:ext cx="8514692" cy="461665"/>
          </a:xfrm>
          <a:prstGeom prst="rect">
            <a:avLst/>
          </a:prstGeom>
          <a:noFill/>
        </p:spPr>
        <p:txBody>
          <a:bodyPr wrap="square" rtlCol="0">
            <a:spAutoFit/>
          </a:bodyPr>
          <a:lstStyle/>
          <a:p>
            <a:r>
              <a:rPr lang="en-US" altLang="zh-CN" sz="2400" b="1" dirty="0"/>
              <a:t>part 2</a:t>
            </a:r>
            <a:r>
              <a:rPr lang="zh-CN" altLang="en-US" sz="2400" b="1" dirty="0"/>
              <a:t>的输出不同于希望值时，将故障传递到输出端</a:t>
            </a:r>
          </a:p>
        </p:txBody>
      </p:sp>
    </p:spTree>
    <p:extLst>
      <p:ext uri="{BB962C8B-B14F-4D97-AF65-F5344CB8AC3E}">
        <p14:creationId xmlns:p14="http://schemas.microsoft.com/office/powerpoint/2010/main" val="4285802782"/>
      </p:ext>
    </p:extLst>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E36F0EF-7C11-434F-B808-E9B44DC4CC1B}"/>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endParaRPr lang="zh-CN" altLang="en-US" sz="3200" kern="0" dirty="0">
              <a:ea typeface="宋体" panose="02010600030101010101" pitchFamily="2" charset="-122"/>
            </a:endParaRPr>
          </a:p>
        </p:txBody>
      </p:sp>
      <p:sp>
        <p:nvSpPr>
          <p:cNvPr id="3" name="矩形 2">
            <a:extLst>
              <a:ext uri="{FF2B5EF4-FFF2-40B4-BE49-F238E27FC236}">
                <a16:creationId xmlns:a16="http://schemas.microsoft.com/office/drawing/2014/main" id="{2300BEDF-C85A-40FB-A468-AC50FCF9F5C5}"/>
              </a:ext>
            </a:extLst>
          </p:cNvPr>
          <p:cNvSpPr/>
          <p:nvPr/>
        </p:nvSpPr>
        <p:spPr>
          <a:xfrm>
            <a:off x="408270" y="1130838"/>
            <a:ext cx="8424936" cy="1341906"/>
          </a:xfrm>
          <a:prstGeom prst="rect">
            <a:avLst/>
          </a:prstGeom>
        </p:spPr>
        <p:txBody>
          <a:bodyPr wrap="square">
            <a:spAutoFit/>
          </a:bodyPr>
          <a:lstStyle/>
          <a:p>
            <a:pPr eaLnBrk="1" hangingPunct="1">
              <a:lnSpc>
                <a:spcPct val="90000"/>
              </a:lnSpc>
            </a:pPr>
            <a:r>
              <a:rPr lang="zh-CN" altLang="en-US" sz="2800" b="1" kern="0" dirty="0">
                <a:solidFill>
                  <a:srgbClr val="7030A0"/>
                </a:solidFill>
                <a:latin typeface="黑体" panose="02010609060101010101" pitchFamily="49" charset="-122"/>
                <a:ea typeface="黑体" panose="02010609060101010101" pitchFamily="49" charset="-122"/>
                <a:cs typeface="+mj-cs"/>
              </a:rPr>
              <a:t>本地或全局反馈</a:t>
            </a:r>
            <a:endParaRPr lang="en-US" altLang="zh-CN" sz="2800" b="1" kern="0" dirty="0">
              <a:solidFill>
                <a:srgbClr val="7030A0"/>
              </a:solidFill>
              <a:latin typeface="黑体" panose="02010609060101010101" pitchFamily="49" charset="-122"/>
              <a:ea typeface="黑体" panose="02010609060101010101" pitchFamily="49" charset="-122"/>
              <a:cs typeface="+mj-cs"/>
            </a:endParaRPr>
          </a:p>
          <a:p>
            <a:r>
              <a:rPr lang="zh-CN" altLang="en-US" sz="2800" b="1" dirty="0"/>
              <a:t>在组合逻辑电路中，可能需要将整个设计或部分设计的输出信号反馈到逻辑电路本身。</a:t>
            </a:r>
          </a:p>
        </p:txBody>
      </p:sp>
      <p:sp>
        <p:nvSpPr>
          <p:cNvPr id="7" name="矩形 6">
            <a:extLst>
              <a:ext uri="{FF2B5EF4-FFF2-40B4-BE49-F238E27FC236}">
                <a16:creationId xmlns:a16="http://schemas.microsoft.com/office/drawing/2014/main" id="{FFC673C8-D336-4DB8-A446-A432AE08FF27}"/>
              </a:ext>
            </a:extLst>
          </p:cNvPr>
          <p:cNvSpPr/>
          <p:nvPr/>
        </p:nvSpPr>
        <p:spPr>
          <a:xfrm>
            <a:off x="359024" y="2658109"/>
            <a:ext cx="8784976" cy="2203680"/>
          </a:xfrm>
          <a:prstGeom prst="rect">
            <a:avLst/>
          </a:prstGeom>
        </p:spPr>
        <p:txBody>
          <a:bodyPr wrap="square">
            <a:spAutoFit/>
          </a:bodyPr>
          <a:lstStyle/>
          <a:p>
            <a:pPr eaLnBrk="1" hangingPunct="1">
              <a:lnSpc>
                <a:spcPct val="90000"/>
              </a:lnSpc>
            </a:pPr>
            <a:r>
              <a:rPr lang="zh-CN" altLang="en-US" sz="2800" b="1" kern="0" dirty="0">
                <a:solidFill>
                  <a:srgbClr val="7030A0"/>
                </a:solidFill>
                <a:latin typeface="黑体" panose="02010609060101010101" pitchFamily="49" charset="-122"/>
                <a:ea typeface="黑体" panose="02010609060101010101" pitchFamily="49" charset="-122"/>
                <a:cs typeface="+mj-cs"/>
              </a:rPr>
              <a:t>多故障和故障屏蔽</a:t>
            </a:r>
          </a:p>
          <a:p>
            <a:r>
              <a:rPr lang="zh-CN" altLang="en-US" sz="2800" b="1" dirty="0"/>
              <a:t>当电路中存在多个故障时，如果发生一个故障，则可能检测到任何一个故障，但多个故障的总体影响可能掩盖单个故障影响，因此测试结果将错误地识别 无故障电路。</a:t>
            </a:r>
          </a:p>
        </p:txBody>
      </p:sp>
      <p:sp>
        <p:nvSpPr>
          <p:cNvPr id="10" name="矩形 9">
            <a:extLst>
              <a:ext uri="{FF2B5EF4-FFF2-40B4-BE49-F238E27FC236}">
                <a16:creationId xmlns:a16="http://schemas.microsoft.com/office/drawing/2014/main" id="{6B72D7F3-0C1D-4613-8527-F97C997E8C5F}"/>
              </a:ext>
            </a:extLst>
          </p:cNvPr>
          <p:cNvSpPr/>
          <p:nvPr/>
        </p:nvSpPr>
        <p:spPr>
          <a:xfrm>
            <a:off x="344862" y="4919008"/>
            <a:ext cx="8964488" cy="1772793"/>
          </a:xfrm>
          <a:prstGeom prst="rect">
            <a:avLst/>
          </a:prstGeom>
        </p:spPr>
        <p:txBody>
          <a:bodyPr wrap="square">
            <a:spAutoFit/>
          </a:bodyPr>
          <a:lstStyle/>
          <a:p>
            <a:pPr eaLnBrk="1" hangingPunct="1">
              <a:lnSpc>
                <a:spcPct val="90000"/>
              </a:lnSpc>
            </a:pPr>
            <a:r>
              <a:rPr lang="zh-CN" altLang="en-US" sz="2800" b="1" kern="0" dirty="0">
                <a:solidFill>
                  <a:srgbClr val="7030A0"/>
                </a:solidFill>
                <a:latin typeface="黑体" panose="02010609060101010101" pitchFamily="49" charset="-122"/>
                <a:ea typeface="黑体" panose="02010609060101010101" pitchFamily="49" charset="-122"/>
                <a:cs typeface="+mj-cs"/>
              </a:rPr>
              <a:t>故障模型的局限性</a:t>
            </a:r>
          </a:p>
          <a:p>
            <a:r>
              <a:rPr lang="zh-CN" altLang="en-US" sz="2800" b="1" dirty="0"/>
              <a:t>故障模型是适用于电路分析（数字或模拟电路分析）的过程缺陷的简化。 故障模型可能不一定准确地反映过程缺陷。</a:t>
            </a:r>
          </a:p>
        </p:txBody>
      </p:sp>
      <p:sp>
        <p:nvSpPr>
          <p:cNvPr id="11" name="标题 1">
            <a:extLst>
              <a:ext uri="{FF2B5EF4-FFF2-40B4-BE49-F238E27FC236}">
                <a16:creationId xmlns:a16="http://schemas.microsoft.com/office/drawing/2014/main" id="{8D70B7BF-DBE8-45DC-89DA-0CED280387A9}"/>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Tree>
    <p:extLst>
      <p:ext uri="{BB962C8B-B14F-4D97-AF65-F5344CB8AC3E}">
        <p14:creationId xmlns:p14="http://schemas.microsoft.com/office/powerpoint/2010/main" val="3394613550"/>
      </p:ext>
    </p:extLst>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nvSpPr>
        <p:spPr bwMode="auto">
          <a:xfrm>
            <a:off x="446856" y="116601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a:p>
        </p:txBody>
      </p:sp>
      <p:sp>
        <p:nvSpPr>
          <p:cNvPr id="7" name="标题 1">
            <a:extLst>
              <a:ext uri="{FF2B5EF4-FFF2-40B4-BE49-F238E27FC236}">
                <a16:creationId xmlns:a16="http://schemas.microsoft.com/office/drawing/2014/main" id="{4560906C-4762-48BF-AB5D-643FBEF1A852}"/>
              </a:ext>
            </a:extLst>
          </p:cNvPr>
          <p:cNvSpPr txBox="1">
            <a:spLocks/>
          </p:cNvSpPr>
          <p:nvPr/>
        </p:nvSpPr>
        <p:spPr>
          <a:xfrm>
            <a:off x="755576" y="964822"/>
            <a:ext cx="7512943"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sz="2800" kern="0" dirty="0">
                <a:solidFill>
                  <a:srgbClr val="7030A0"/>
                </a:solidFill>
                <a:ea typeface="宋体" panose="02010600030101010101" pitchFamily="2" charset="-122"/>
              </a:rPr>
              <a:t>测试矢量生成</a:t>
            </a:r>
          </a:p>
        </p:txBody>
      </p:sp>
      <p:sp>
        <p:nvSpPr>
          <p:cNvPr id="13" name="Rectangle 3">
            <a:extLst>
              <a:ext uri="{FF2B5EF4-FFF2-40B4-BE49-F238E27FC236}">
                <a16:creationId xmlns:a16="http://schemas.microsoft.com/office/drawing/2014/main" id="{726813F4-7772-4D06-890F-E5B92DF46E25}"/>
              </a:ext>
            </a:extLst>
          </p:cNvPr>
          <p:cNvSpPr txBox="1">
            <a:spLocks noChangeArrowheads="1"/>
          </p:cNvSpPr>
          <p:nvPr/>
        </p:nvSpPr>
        <p:spPr bwMode="auto">
          <a:xfrm>
            <a:off x="511385" y="3933056"/>
            <a:ext cx="7772400" cy="258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1" hangingPunct="1">
              <a:buClr>
                <a:srgbClr val="3333CC"/>
              </a:buClr>
              <a:buNone/>
              <a:defRPr/>
            </a:pPr>
            <a:r>
              <a:rPr lang="zh-CN" altLang="en-US" sz="2400" b="1" dirty="0">
                <a:latin typeface="Arial" panose="020B0604020202020204" pitchFamily="34" charset="0"/>
                <a:ea typeface="宋体" panose="02010600030101010101" pitchFamily="2" charset="-122"/>
              </a:rPr>
              <a:t>使用</a:t>
            </a:r>
            <a:r>
              <a:rPr lang="en-US" altLang="zh-CN" sz="2400" b="1" dirty="0">
                <a:latin typeface="Arial" panose="020B0604020202020204" pitchFamily="34" charset="0"/>
                <a:ea typeface="宋体" panose="02010600030101010101" pitchFamily="2" charset="-122"/>
              </a:rPr>
              <a:t>ATPG</a:t>
            </a:r>
            <a:r>
              <a:rPr lang="zh-CN" altLang="en-US" sz="2400" b="1" dirty="0">
                <a:latin typeface="Arial" panose="020B0604020202020204" pitchFamily="34" charset="0"/>
                <a:ea typeface="宋体" panose="02010600030101010101" pitchFamily="2" charset="-122"/>
              </a:rPr>
              <a:t>的程序需要下列相关信息：</a:t>
            </a:r>
            <a:endParaRPr lang="en-US" altLang="zh-CN" sz="2400" b="1" dirty="0">
              <a:latin typeface="Arial" panose="020B0604020202020204" pitchFamily="34" charset="0"/>
              <a:ea typeface="宋体" panose="02010600030101010101" pitchFamily="2" charset="-122"/>
            </a:endParaRPr>
          </a:p>
          <a:p>
            <a:pPr lvl="0" eaLnBrk="1" hangingPunct="1">
              <a:buClr>
                <a:srgbClr val="3333CC"/>
              </a:buClr>
              <a:defRPr/>
            </a:pPr>
            <a:r>
              <a:rPr lang="zh-CN" altLang="en-US" sz="2400" b="1" dirty="0">
                <a:latin typeface="Arial" panose="020B0604020202020204" pitchFamily="34" charset="0"/>
                <a:ea typeface="宋体" panose="02010600030101010101" pitchFamily="2" charset="-122"/>
              </a:rPr>
              <a:t>电路设计：生成并使用的设计模型</a:t>
            </a:r>
            <a:endParaRPr lang="en-US" altLang="zh-CN" sz="2400" b="1" dirty="0">
              <a:latin typeface="Arial" panose="020B0604020202020204" pitchFamily="34" charset="0"/>
              <a:ea typeface="宋体" panose="02010600030101010101" pitchFamily="2" charset="-122"/>
            </a:endParaRPr>
          </a:p>
          <a:p>
            <a:pPr lvl="0" eaLnBrk="1" hangingPunct="1">
              <a:buClr>
                <a:srgbClr val="3333CC"/>
              </a:buClr>
              <a:defRPr/>
            </a:pPr>
            <a:r>
              <a:rPr lang="zh-CN" altLang="en-US" sz="2400" b="1" dirty="0">
                <a:latin typeface="Arial" panose="020B0604020202020204" pitchFamily="34" charset="0"/>
                <a:ea typeface="宋体" panose="02010600030101010101" pitchFamily="2" charset="-122"/>
              </a:rPr>
              <a:t>故障清单（可能的故障）</a:t>
            </a:r>
            <a:endParaRPr lang="en-US" altLang="zh-CN" sz="2400" b="1" dirty="0">
              <a:latin typeface="Arial" panose="020B0604020202020204" pitchFamily="34" charset="0"/>
              <a:ea typeface="宋体" panose="02010600030101010101" pitchFamily="2" charset="-122"/>
            </a:endParaRPr>
          </a:p>
          <a:p>
            <a:pPr lvl="0" eaLnBrk="1" hangingPunct="1">
              <a:buClr>
                <a:srgbClr val="3333CC"/>
              </a:buClr>
              <a:defRPr/>
            </a:pPr>
            <a:r>
              <a:rPr lang="zh-CN" altLang="en-US" sz="2400" b="1" dirty="0">
                <a:latin typeface="Arial" panose="020B0604020202020204" pitchFamily="34" charset="0"/>
                <a:ea typeface="宋体" panose="02010600030101010101" pitchFamily="2" charset="-122"/>
              </a:rPr>
              <a:t>使用器件的信息，其无故障行为及故障影响传播路径</a:t>
            </a:r>
            <a:endParaRPr lang="en-US" altLang="zh-CN" sz="2400" b="1" dirty="0">
              <a:latin typeface="Arial" panose="020B0604020202020204" pitchFamily="34" charset="0"/>
              <a:ea typeface="宋体" panose="02010600030101010101" pitchFamily="2" charset="-122"/>
            </a:endParaRPr>
          </a:p>
          <a:p>
            <a:pPr lvl="0" eaLnBrk="1" hangingPunct="1">
              <a:buClr>
                <a:srgbClr val="3333CC"/>
              </a:buClr>
              <a:defRPr/>
            </a:pPr>
            <a:r>
              <a:rPr lang="zh-CN" altLang="en-US" sz="2400" b="1" dirty="0">
                <a:latin typeface="Arial" panose="020B0604020202020204" pitchFamily="34" charset="0"/>
                <a:ea typeface="宋体" panose="02010600030101010101" pitchFamily="2" charset="-122"/>
              </a:rPr>
              <a:t>评估故障覆盖率的方法</a:t>
            </a:r>
          </a:p>
        </p:txBody>
      </p:sp>
      <p:sp>
        <p:nvSpPr>
          <p:cNvPr id="2" name="矩形 1">
            <a:extLst>
              <a:ext uri="{FF2B5EF4-FFF2-40B4-BE49-F238E27FC236}">
                <a16:creationId xmlns:a16="http://schemas.microsoft.com/office/drawing/2014/main" id="{6CB5953D-4F94-4FC1-B673-524EEA1D6049}"/>
              </a:ext>
            </a:extLst>
          </p:cNvPr>
          <p:cNvSpPr/>
          <p:nvPr/>
        </p:nvSpPr>
        <p:spPr>
          <a:xfrm>
            <a:off x="346616" y="1447627"/>
            <a:ext cx="8136805" cy="2308324"/>
          </a:xfrm>
          <a:prstGeom prst="rect">
            <a:avLst/>
          </a:prstGeom>
        </p:spPr>
        <p:txBody>
          <a:bodyPr wrap="square">
            <a:spAutoFit/>
          </a:bodyPr>
          <a:lstStyle/>
          <a:p>
            <a:pPr algn="just"/>
            <a:r>
              <a:rPr lang="zh-CN" altLang="en-US" sz="2400" b="1" dirty="0"/>
              <a:t>在结构测试程序开发中使用了故障模型，目的是检测尽可能多的故障，称为测试矢量生成（TPG：</a:t>
            </a:r>
            <a:r>
              <a:rPr lang="en-US" altLang="zh-CN" sz="2400" b="1" dirty="0"/>
              <a:t>Test Pattern Generation</a:t>
            </a:r>
            <a:r>
              <a:rPr lang="zh-CN" altLang="en-US" sz="2400" b="1" dirty="0"/>
              <a:t>）。测试矢量可手动生成但耗时和昂贵，也可通过生成伪随机矢量，或者通过使用自动化软件的特殊工具生成-这被称为自动测试模式生成（ATPG：</a:t>
            </a:r>
            <a:r>
              <a:rPr lang="en-US" altLang="zh-CN" sz="2400" b="1" dirty="0"/>
              <a:t> Automatic Test Pattern Generation </a:t>
            </a:r>
            <a:r>
              <a:rPr lang="zh-CN" altLang="en-US" sz="2400" b="1" dirty="0"/>
              <a:t>）。 </a:t>
            </a:r>
          </a:p>
        </p:txBody>
      </p:sp>
      <p:sp>
        <p:nvSpPr>
          <p:cNvPr id="8" name="标题 1">
            <a:extLst>
              <a:ext uri="{FF2B5EF4-FFF2-40B4-BE49-F238E27FC236}">
                <a16:creationId xmlns:a16="http://schemas.microsoft.com/office/drawing/2014/main" id="{6F996A08-64D0-48C3-8615-13CE4BE6763D}"/>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Tree>
    <p:extLst>
      <p:ext uri="{BB962C8B-B14F-4D97-AF65-F5344CB8AC3E}">
        <p14:creationId xmlns:p14="http://schemas.microsoft.com/office/powerpoint/2010/main" val="4094200871"/>
      </p:ext>
    </p:extLst>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3.1</a:t>
            </a:r>
            <a:r>
              <a:rPr lang="zh-CN" altLang="en-US" sz="3600" kern="0" dirty="0">
                <a:solidFill>
                  <a:srgbClr val="990000"/>
                </a:solidFill>
                <a:latin typeface="Comic Sans MS" panose="030F0702030302020204" pitchFamily="66" charset="0"/>
                <a:ea typeface="隶书" panose="02010509060101010101" pitchFamily="49" charset="-122"/>
              </a:rPr>
              <a:t>基本数字逻辑电路</a:t>
            </a:r>
          </a:p>
        </p:txBody>
      </p:sp>
      <p:sp>
        <p:nvSpPr>
          <p:cNvPr id="2" name="矩形 1">
            <a:extLst>
              <a:ext uri="{FF2B5EF4-FFF2-40B4-BE49-F238E27FC236}">
                <a16:creationId xmlns:a16="http://schemas.microsoft.com/office/drawing/2014/main" id="{36274EE7-5F23-4ABD-8C4F-407B79957038}"/>
              </a:ext>
            </a:extLst>
          </p:cNvPr>
          <p:cNvSpPr/>
          <p:nvPr/>
        </p:nvSpPr>
        <p:spPr>
          <a:xfrm>
            <a:off x="89756" y="1700808"/>
            <a:ext cx="8964488" cy="3344570"/>
          </a:xfrm>
          <a:prstGeom prst="rect">
            <a:avLst/>
          </a:prstGeom>
        </p:spPr>
        <p:txBody>
          <a:bodyPr wrap="square">
            <a:spAutoFit/>
          </a:bodyPr>
          <a:lstStyle/>
          <a:p>
            <a:pPr>
              <a:lnSpc>
                <a:spcPct val="150000"/>
              </a:lnSpc>
            </a:pPr>
            <a:r>
              <a:rPr lang="en-US" altLang="zh-CN" sz="2400" b="1" dirty="0"/>
              <a:t>The </a:t>
            </a:r>
            <a:r>
              <a:rPr lang="en-US" altLang="zh-CN" sz="2400" b="1" i="1" dirty="0">
                <a:solidFill>
                  <a:srgbClr val="7030A0"/>
                </a:solidFill>
                <a:latin typeface="Arial Black" panose="020B0A04020102020204" pitchFamily="34" charset="0"/>
              </a:rPr>
              <a:t>analogue domain </a:t>
            </a:r>
            <a:r>
              <a:rPr lang="en-US" altLang="zh-CN" sz="2400" b="1" dirty="0"/>
              <a:t>is a representation of a signal that varies continuously over a range of values</a:t>
            </a:r>
          </a:p>
          <a:p>
            <a:pPr>
              <a:lnSpc>
                <a:spcPct val="150000"/>
              </a:lnSpc>
            </a:pPr>
            <a:r>
              <a:rPr lang="zh-CN" altLang="en-US" sz="2400" b="1" dirty="0">
                <a:solidFill>
                  <a:srgbClr val="FF0000"/>
                </a:solidFill>
              </a:rPr>
              <a:t>模拟域：信号在一定范围内连续变化。</a:t>
            </a:r>
            <a:endParaRPr lang="en-US" altLang="zh-CN" sz="2400" b="1" dirty="0">
              <a:solidFill>
                <a:srgbClr val="FF0000"/>
              </a:solidFill>
            </a:endParaRPr>
          </a:p>
          <a:p>
            <a:pPr>
              <a:lnSpc>
                <a:spcPct val="150000"/>
              </a:lnSpc>
            </a:pPr>
            <a:r>
              <a:rPr lang="en-US" altLang="zh-CN" sz="2400" b="1" dirty="0"/>
              <a:t>The </a:t>
            </a:r>
            <a:r>
              <a:rPr lang="en-US" altLang="zh-CN" sz="2400" b="1" i="1" dirty="0">
                <a:solidFill>
                  <a:srgbClr val="7030A0"/>
                </a:solidFill>
                <a:latin typeface="Arial Black" panose="020B0A04020102020204" pitchFamily="34" charset="0"/>
              </a:rPr>
              <a:t>digital domain </a:t>
            </a:r>
            <a:r>
              <a:rPr lang="en-US" altLang="zh-CN" sz="2400" b="1" dirty="0"/>
              <a:t>represents a signal that varies in discrete levels over a  range of values.</a:t>
            </a:r>
          </a:p>
          <a:p>
            <a:pPr>
              <a:lnSpc>
                <a:spcPct val="150000"/>
              </a:lnSpc>
            </a:pPr>
            <a:r>
              <a:rPr lang="zh-CN" altLang="en-US" sz="2400" b="1" dirty="0">
                <a:solidFill>
                  <a:srgbClr val="FF0000"/>
                </a:solidFill>
              </a:rPr>
              <a:t>数字域：信号在一定范围内以离散水平变化。</a:t>
            </a:r>
          </a:p>
        </p:txBody>
      </p:sp>
    </p:spTree>
    <p:extLst>
      <p:ext uri="{BB962C8B-B14F-4D97-AF65-F5344CB8AC3E}">
        <p14:creationId xmlns:p14="http://schemas.microsoft.com/office/powerpoint/2010/main" val="1349531110"/>
      </p:ext>
    </p:extLst>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E36F0EF-7C11-434F-B808-E9B44DC4CC1B}"/>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endParaRPr lang="zh-CN" altLang="en-US" sz="3200" kern="0" dirty="0">
              <a:ea typeface="宋体" panose="02010600030101010101" pitchFamily="2" charset="-122"/>
            </a:endParaRPr>
          </a:p>
        </p:txBody>
      </p:sp>
      <p:sp>
        <p:nvSpPr>
          <p:cNvPr id="3" name="矩形 2">
            <a:extLst>
              <a:ext uri="{FF2B5EF4-FFF2-40B4-BE49-F238E27FC236}">
                <a16:creationId xmlns:a16="http://schemas.microsoft.com/office/drawing/2014/main" id="{2300BEDF-C85A-40FB-A468-AC50FCF9F5C5}"/>
              </a:ext>
            </a:extLst>
          </p:cNvPr>
          <p:cNvSpPr/>
          <p:nvPr/>
        </p:nvSpPr>
        <p:spPr>
          <a:xfrm>
            <a:off x="725857" y="1124744"/>
            <a:ext cx="8268349" cy="1692771"/>
          </a:xfrm>
          <a:prstGeom prst="rect">
            <a:avLst/>
          </a:prstGeom>
        </p:spPr>
        <p:txBody>
          <a:bodyPr wrap="square">
            <a:spAutoFit/>
          </a:bodyPr>
          <a:lstStyle/>
          <a:p>
            <a:r>
              <a:rPr lang="zh-CN" altLang="en-US" sz="3200" b="1" kern="0" dirty="0">
                <a:solidFill>
                  <a:srgbClr val="7030A0"/>
                </a:solidFill>
                <a:latin typeface="+mj-lt"/>
                <a:cs typeface="+mj-cs"/>
              </a:rPr>
              <a:t>故障矩阵</a:t>
            </a:r>
          </a:p>
          <a:p>
            <a:r>
              <a:rPr lang="zh-CN" altLang="en-US" sz="2400" b="1" dirty="0"/>
              <a:t>故障矩阵可以用于识别能够检测最大数量的故障的最小测试矢量集（测试集），故障矩阵仅适用于具有有限数量节点的小型电路。</a:t>
            </a:r>
          </a:p>
        </p:txBody>
      </p:sp>
      <p:pic>
        <p:nvPicPr>
          <p:cNvPr id="4" name="图片 3">
            <a:extLst>
              <a:ext uri="{FF2B5EF4-FFF2-40B4-BE49-F238E27FC236}">
                <a16:creationId xmlns:a16="http://schemas.microsoft.com/office/drawing/2014/main" id="{4F0CC4D7-DB44-42E1-A875-EE599E5A9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440519"/>
            <a:ext cx="8268349" cy="2824218"/>
          </a:xfrm>
          <a:prstGeom prst="rect">
            <a:avLst/>
          </a:prstGeom>
        </p:spPr>
      </p:pic>
      <p:sp>
        <p:nvSpPr>
          <p:cNvPr id="11" name="标题 1">
            <a:extLst>
              <a:ext uri="{FF2B5EF4-FFF2-40B4-BE49-F238E27FC236}">
                <a16:creationId xmlns:a16="http://schemas.microsoft.com/office/drawing/2014/main" id="{647977A8-C3E5-4FFE-B80A-87C2AB49631C}"/>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Tree>
    <p:extLst>
      <p:ext uri="{BB962C8B-B14F-4D97-AF65-F5344CB8AC3E}">
        <p14:creationId xmlns:p14="http://schemas.microsoft.com/office/powerpoint/2010/main" val="3644365979"/>
      </p:ext>
    </p:extLst>
  </p:cSld>
  <p:clrMapOvr>
    <a:masterClrMapping/>
  </p:clrMapOvr>
  <p:transition spd="slow">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E36F0EF-7C11-434F-B808-E9B44DC4CC1B}"/>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endParaRPr lang="zh-CN" altLang="en-US" sz="3200" kern="0" dirty="0">
              <a:ea typeface="宋体" panose="02010600030101010101" pitchFamily="2" charset="-122"/>
            </a:endParaRPr>
          </a:p>
        </p:txBody>
      </p:sp>
      <p:sp>
        <p:nvSpPr>
          <p:cNvPr id="3" name="矩形 2">
            <a:extLst>
              <a:ext uri="{FF2B5EF4-FFF2-40B4-BE49-F238E27FC236}">
                <a16:creationId xmlns:a16="http://schemas.microsoft.com/office/drawing/2014/main" id="{2300BEDF-C85A-40FB-A468-AC50FCF9F5C5}"/>
              </a:ext>
            </a:extLst>
          </p:cNvPr>
          <p:cNvSpPr/>
          <p:nvPr/>
        </p:nvSpPr>
        <p:spPr>
          <a:xfrm>
            <a:off x="1115616" y="767867"/>
            <a:ext cx="8048546" cy="584775"/>
          </a:xfrm>
          <a:prstGeom prst="rect">
            <a:avLst/>
          </a:prstGeom>
        </p:spPr>
        <p:txBody>
          <a:bodyPr wrap="square">
            <a:spAutoFit/>
          </a:bodyPr>
          <a:lstStyle/>
          <a:p>
            <a:r>
              <a:rPr lang="zh-CN" altLang="en-US" sz="3200" b="1" kern="0" dirty="0">
                <a:solidFill>
                  <a:srgbClr val="7030A0"/>
                </a:solidFill>
                <a:latin typeface="+mj-lt"/>
                <a:cs typeface="+mj-cs"/>
              </a:rPr>
              <a:t>故障矩阵</a:t>
            </a:r>
          </a:p>
        </p:txBody>
      </p:sp>
      <p:sp>
        <p:nvSpPr>
          <p:cNvPr id="2" name="矩形 1">
            <a:extLst>
              <a:ext uri="{FF2B5EF4-FFF2-40B4-BE49-F238E27FC236}">
                <a16:creationId xmlns:a16="http://schemas.microsoft.com/office/drawing/2014/main" id="{6CEE4112-AE69-4B43-A1EA-3B1012EAC1A7}"/>
              </a:ext>
            </a:extLst>
          </p:cNvPr>
          <p:cNvSpPr/>
          <p:nvPr/>
        </p:nvSpPr>
        <p:spPr>
          <a:xfrm>
            <a:off x="287524" y="1700050"/>
            <a:ext cx="8568952" cy="3785652"/>
          </a:xfrm>
          <a:prstGeom prst="rect">
            <a:avLst/>
          </a:prstGeom>
        </p:spPr>
        <p:txBody>
          <a:bodyPr wrap="square">
            <a:spAutoFit/>
          </a:bodyPr>
          <a:lstStyle/>
          <a:p>
            <a:r>
              <a:rPr lang="zh-CN" altLang="en-US" sz="2400" b="1" dirty="0"/>
              <a:t>当故障矩阵完成时，对其进行分析以确定最小测试集，可以分两个阶段：</a:t>
            </a:r>
          </a:p>
          <a:p>
            <a:r>
              <a:rPr lang="en-US" altLang="zh-CN" sz="2400" b="1" dirty="0">
                <a:solidFill>
                  <a:srgbClr val="7030A0"/>
                </a:solidFill>
              </a:rPr>
              <a:t>• </a:t>
            </a:r>
            <a:r>
              <a:rPr lang="zh-CN" altLang="en-US" sz="2400" b="1" dirty="0">
                <a:solidFill>
                  <a:srgbClr val="7030A0"/>
                </a:solidFill>
              </a:rPr>
              <a:t>阶段</a:t>
            </a:r>
            <a:r>
              <a:rPr lang="en-US" altLang="zh-CN" sz="2400" b="1" dirty="0">
                <a:solidFill>
                  <a:srgbClr val="7030A0"/>
                </a:solidFill>
              </a:rPr>
              <a:t>1</a:t>
            </a:r>
            <a:r>
              <a:rPr lang="zh-CN" altLang="en-US" sz="2400" b="1" dirty="0">
                <a:solidFill>
                  <a:srgbClr val="7030A0"/>
                </a:solidFill>
              </a:rPr>
              <a:t>：</a:t>
            </a:r>
          </a:p>
          <a:p>
            <a:r>
              <a:rPr lang="zh-CN" altLang="en-US" sz="2400" b="1" dirty="0"/>
              <a:t>只有一个标记的列表明该故障只被一个测试矢量检测到，这是必不可少的测试，必须包含在测试集中。</a:t>
            </a:r>
          </a:p>
          <a:p>
            <a:r>
              <a:rPr lang="en-US" altLang="zh-CN" sz="2400" b="1" dirty="0">
                <a:solidFill>
                  <a:srgbClr val="7030A0"/>
                </a:solidFill>
              </a:rPr>
              <a:t>•</a:t>
            </a:r>
            <a:r>
              <a:rPr lang="zh-CN" altLang="en-US" sz="2400" b="1" dirty="0">
                <a:solidFill>
                  <a:srgbClr val="7030A0"/>
                </a:solidFill>
              </a:rPr>
              <a:t>阶段</a:t>
            </a:r>
            <a:r>
              <a:rPr lang="en-US" altLang="zh-CN" sz="2400" b="1" dirty="0">
                <a:solidFill>
                  <a:srgbClr val="7030A0"/>
                </a:solidFill>
              </a:rPr>
              <a:t>2</a:t>
            </a:r>
            <a:r>
              <a:rPr lang="zh-CN" altLang="en-US" sz="2400" b="1" dirty="0">
                <a:solidFill>
                  <a:srgbClr val="7030A0"/>
                </a:solidFill>
              </a:rPr>
              <a:t>：</a:t>
            </a:r>
          </a:p>
          <a:p>
            <a:r>
              <a:rPr lang="zh-CN" altLang="en-US" sz="2400" b="1" dirty="0"/>
              <a:t>在基本测试覆盖的基础上，确定覆盖剩余故障所需的附加测试。 如果某列包含多个标记，则可以使用任何一个标记对应的测试向量，目的是识别和使用检测最大故障数量的测试向量并最小化要使用的向量数量。</a:t>
            </a:r>
          </a:p>
        </p:txBody>
      </p:sp>
      <p:sp>
        <p:nvSpPr>
          <p:cNvPr id="9" name="标题 1">
            <a:extLst>
              <a:ext uri="{FF2B5EF4-FFF2-40B4-BE49-F238E27FC236}">
                <a16:creationId xmlns:a16="http://schemas.microsoft.com/office/drawing/2014/main" id="{703AA50A-EB2A-4EB9-9D6C-EEB412740EE8}"/>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Tree>
    <p:extLst>
      <p:ext uri="{BB962C8B-B14F-4D97-AF65-F5344CB8AC3E}">
        <p14:creationId xmlns:p14="http://schemas.microsoft.com/office/powerpoint/2010/main" val="3939719543"/>
      </p:ext>
    </p:extLst>
  </p:cSld>
  <p:clrMapOvr>
    <a:masterClrMapping/>
  </p:clrMapOvr>
  <p:transition spd="slow">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E36F0EF-7C11-434F-B808-E9B44DC4CC1B}"/>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endParaRPr lang="zh-CN" altLang="en-US" sz="3200" kern="0" dirty="0">
              <a:ea typeface="宋体" panose="02010600030101010101" pitchFamily="2" charset="-122"/>
            </a:endParaRPr>
          </a:p>
        </p:txBody>
      </p:sp>
      <p:sp>
        <p:nvSpPr>
          <p:cNvPr id="3" name="矩形 2">
            <a:extLst>
              <a:ext uri="{FF2B5EF4-FFF2-40B4-BE49-F238E27FC236}">
                <a16:creationId xmlns:a16="http://schemas.microsoft.com/office/drawing/2014/main" id="{2300BEDF-C85A-40FB-A468-AC50FCF9F5C5}"/>
              </a:ext>
            </a:extLst>
          </p:cNvPr>
          <p:cNvSpPr/>
          <p:nvPr/>
        </p:nvSpPr>
        <p:spPr>
          <a:xfrm>
            <a:off x="1267757" y="662427"/>
            <a:ext cx="7904530" cy="584775"/>
          </a:xfrm>
          <a:prstGeom prst="rect">
            <a:avLst/>
          </a:prstGeom>
        </p:spPr>
        <p:txBody>
          <a:bodyPr wrap="square">
            <a:spAutoFit/>
          </a:bodyPr>
          <a:lstStyle/>
          <a:p>
            <a:r>
              <a:rPr lang="zh-CN" altLang="en-US" sz="3200" b="1" kern="0" dirty="0">
                <a:solidFill>
                  <a:srgbClr val="7030A0"/>
                </a:solidFill>
                <a:latin typeface="+mj-lt"/>
                <a:cs typeface="+mj-cs"/>
              </a:rPr>
              <a:t>故障矩阵</a:t>
            </a:r>
          </a:p>
        </p:txBody>
      </p:sp>
      <p:pic>
        <p:nvPicPr>
          <p:cNvPr id="5" name="图片 4">
            <a:extLst>
              <a:ext uri="{FF2B5EF4-FFF2-40B4-BE49-F238E27FC236}">
                <a16:creationId xmlns:a16="http://schemas.microsoft.com/office/drawing/2014/main" id="{48E387C4-3D74-4987-85EE-22EE2A7FD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18" y="1216375"/>
            <a:ext cx="8874363" cy="2001452"/>
          </a:xfrm>
          <a:prstGeom prst="rect">
            <a:avLst/>
          </a:prstGeom>
        </p:spPr>
      </p:pic>
      <p:sp>
        <p:nvSpPr>
          <p:cNvPr id="10" name="标题 1">
            <a:extLst>
              <a:ext uri="{FF2B5EF4-FFF2-40B4-BE49-F238E27FC236}">
                <a16:creationId xmlns:a16="http://schemas.microsoft.com/office/drawing/2014/main" id="{AC1E0C78-729B-47C1-AB16-998031B56BCE}"/>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
        <p:nvSpPr>
          <p:cNvPr id="4" name="文本框 3">
            <a:extLst>
              <a:ext uri="{FF2B5EF4-FFF2-40B4-BE49-F238E27FC236}">
                <a16:creationId xmlns:a16="http://schemas.microsoft.com/office/drawing/2014/main" id="{6478188D-BB4E-4CA0-A361-C81203C5DC6F}"/>
              </a:ext>
            </a:extLst>
          </p:cNvPr>
          <p:cNvSpPr txBox="1"/>
          <p:nvPr/>
        </p:nvSpPr>
        <p:spPr>
          <a:xfrm>
            <a:off x="611560" y="3215522"/>
            <a:ext cx="5760542" cy="2677656"/>
          </a:xfrm>
          <a:prstGeom prst="rect">
            <a:avLst/>
          </a:prstGeom>
          <a:noFill/>
        </p:spPr>
        <p:txBody>
          <a:bodyPr wrap="square" rtlCol="0">
            <a:spAutoFit/>
          </a:bodyPr>
          <a:lstStyle/>
          <a:p>
            <a:r>
              <a:rPr lang="en-US" altLang="zh-CN" sz="2400" b="1" dirty="0"/>
              <a:t>Vector t4 </a:t>
            </a:r>
            <a:r>
              <a:rPr lang="zh-CN" altLang="en-US" sz="2400" b="1" dirty="0"/>
              <a:t>能够检测到的故障</a:t>
            </a:r>
            <a:r>
              <a:rPr lang="en-US" altLang="zh-CN" sz="2400" b="1" dirty="0"/>
              <a:t>: </a:t>
            </a:r>
          </a:p>
          <a:p>
            <a:r>
              <a:rPr lang="en-US" altLang="zh-CN" sz="2400" b="1" dirty="0"/>
              <a:t>• A/0</a:t>
            </a:r>
          </a:p>
          <a:p>
            <a:r>
              <a:rPr lang="en-US" altLang="zh-CN" sz="2400" b="1" dirty="0"/>
              <a:t>• B/1 </a:t>
            </a:r>
          </a:p>
          <a:p>
            <a:r>
              <a:rPr lang="en-US" altLang="zh-CN" sz="2400" b="1" dirty="0"/>
              <a:t>• D/1 (the essential test!) </a:t>
            </a:r>
          </a:p>
          <a:p>
            <a:r>
              <a:rPr lang="en-US" altLang="zh-CN" sz="2400" b="1" dirty="0"/>
              <a:t>• F/1</a:t>
            </a:r>
          </a:p>
          <a:p>
            <a:r>
              <a:rPr lang="en-US" altLang="zh-CN" sz="2400" b="1" dirty="0"/>
              <a:t>• G/1</a:t>
            </a:r>
          </a:p>
          <a:p>
            <a:r>
              <a:rPr lang="en-US" altLang="zh-CN" sz="2400" b="1" dirty="0"/>
              <a:t>• Z/1</a:t>
            </a:r>
            <a:endParaRPr lang="zh-CN" altLang="en-US" sz="2400" b="1" dirty="0"/>
          </a:p>
        </p:txBody>
      </p:sp>
      <p:pic>
        <p:nvPicPr>
          <p:cNvPr id="6" name="图片 5">
            <a:extLst>
              <a:ext uri="{FF2B5EF4-FFF2-40B4-BE49-F238E27FC236}">
                <a16:creationId xmlns:a16="http://schemas.microsoft.com/office/drawing/2014/main" id="{9516EB3D-16DB-4EE6-AB72-F836697720B0}"/>
              </a:ext>
            </a:extLst>
          </p:cNvPr>
          <p:cNvPicPr>
            <a:picLocks noChangeAspect="1"/>
          </p:cNvPicPr>
          <p:nvPr/>
        </p:nvPicPr>
        <p:blipFill>
          <a:blip r:embed="rId3"/>
          <a:stretch>
            <a:fillRect/>
          </a:stretch>
        </p:blipFill>
        <p:spPr>
          <a:xfrm>
            <a:off x="246619" y="5949280"/>
            <a:ext cx="8756047" cy="922095"/>
          </a:xfrm>
          <a:prstGeom prst="rect">
            <a:avLst/>
          </a:prstGeom>
        </p:spPr>
      </p:pic>
    </p:spTree>
    <p:extLst>
      <p:ext uri="{BB962C8B-B14F-4D97-AF65-F5344CB8AC3E}">
        <p14:creationId xmlns:p14="http://schemas.microsoft.com/office/powerpoint/2010/main" val="2771749785"/>
      </p:ext>
    </p:extLst>
  </p:cSld>
  <p:clrMapOvr>
    <a:masterClrMapping/>
  </p:clrMapOvr>
  <p:transition spd="slow">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E36F0EF-7C11-434F-B808-E9B44DC4CC1B}"/>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endParaRPr lang="zh-CN" altLang="en-US" sz="3200" kern="0" dirty="0">
              <a:ea typeface="宋体" panose="02010600030101010101" pitchFamily="2" charset="-122"/>
            </a:endParaRPr>
          </a:p>
        </p:txBody>
      </p:sp>
      <p:sp>
        <p:nvSpPr>
          <p:cNvPr id="10" name="标题 1">
            <a:extLst>
              <a:ext uri="{FF2B5EF4-FFF2-40B4-BE49-F238E27FC236}">
                <a16:creationId xmlns:a16="http://schemas.microsoft.com/office/drawing/2014/main" id="{9809B00A-367D-490E-A3D9-1299428D60E9}"/>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
        <p:nvSpPr>
          <p:cNvPr id="2" name="文本框 1">
            <a:extLst>
              <a:ext uri="{FF2B5EF4-FFF2-40B4-BE49-F238E27FC236}">
                <a16:creationId xmlns:a16="http://schemas.microsoft.com/office/drawing/2014/main" id="{0E521F5F-FD4D-476E-8FAB-3F8025D12779}"/>
              </a:ext>
            </a:extLst>
          </p:cNvPr>
          <p:cNvSpPr txBox="1"/>
          <p:nvPr/>
        </p:nvSpPr>
        <p:spPr>
          <a:xfrm>
            <a:off x="611560" y="1101982"/>
            <a:ext cx="8352829" cy="1569660"/>
          </a:xfrm>
          <a:prstGeom prst="rect">
            <a:avLst/>
          </a:prstGeom>
          <a:noFill/>
        </p:spPr>
        <p:txBody>
          <a:bodyPr wrap="square" rtlCol="0">
            <a:spAutoFit/>
          </a:bodyPr>
          <a:lstStyle/>
          <a:p>
            <a:r>
              <a:rPr lang="zh-CN" altLang="en-US" sz="2400" b="1" dirty="0"/>
              <a:t>剩余故障</a:t>
            </a:r>
            <a:r>
              <a:rPr lang="en-US" altLang="zh-CN" sz="2400" b="1" dirty="0"/>
              <a:t>, vector t7 </a:t>
            </a:r>
            <a:r>
              <a:rPr lang="zh-CN" altLang="en-US" sz="2400" b="1" dirty="0"/>
              <a:t>可用于检测</a:t>
            </a:r>
            <a:r>
              <a:rPr lang="en-US" altLang="zh-CN" sz="2400" b="1" dirty="0"/>
              <a:t>:</a:t>
            </a:r>
          </a:p>
          <a:p>
            <a:r>
              <a:rPr lang="pl-PL" altLang="zh-CN" sz="2400" b="1" dirty="0"/>
              <a:t>• B/0 </a:t>
            </a:r>
          </a:p>
          <a:p>
            <a:r>
              <a:rPr lang="pl-PL" altLang="zh-CN" sz="2400" b="1" dirty="0"/>
              <a:t>• G/0</a:t>
            </a:r>
          </a:p>
          <a:p>
            <a:r>
              <a:rPr lang="pl-PL" altLang="zh-CN" sz="2400" b="1" dirty="0"/>
              <a:t>• Z/0</a:t>
            </a:r>
            <a:endParaRPr lang="zh-CN" altLang="en-US" sz="2400" b="1" dirty="0"/>
          </a:p>
        </p:txBody>
      </p:sp>
      <p:pic>
        <p:nvPicPr>
          <p:cNvPr id="5" name="图片 4">
            <a:extLst>
              <a:ext uri="{FF2B5EF4-FFF2-40B4-BE49-F238E27FC236}">
                <a16:creationId xmlns:a16="http://schemas.microsoft.com/office/drawing/2014/main" id="{7CFF2983-D9A2-4D8E-959C-C9666C2362F4}"/>
              </a:ext>
            </a:extLst>
          </p:cNvPr>
          <p:cNvPicPr>
            <a:picLocks noChangeAspect="1"/>
          </p:cNvPicPr>
          <p:nvPr/>
        </p:nvPicPr>
        <p:blipFill>
          <a:blip r:embed="rId2"/>
          <a:stretch>
            <a:fillRect/>
          </a:stretch>
        </p:blipFill>
        <p:spPr>
          <a:xfrm>
            <a:off x="21105" y="2725753"/>
            <a:ext cx="9144000" cy="663677"/>
          </a:xfrm>
          <a:prstGeom prst="rect">
            <a:avLst/>
          </a:prstGeom>
        </p:spPr>
      </p:pic>
      <p:sp>
        <p:nvSpPr>
          <p:cNvPr id="6" name="文本框 5">
            <a:extLst>
              <a:ext uri="{FF2B5EF4-FFF2-40B4-BE49-F238E27FC236}">
                <a16:creationId xmlns:a16="http://schemas.microsoft.com/office/drawing/2014/main" id="{51E06706-30A1-4E35-974C-EB4FA96AD423}"/>
              </a:ext>
            </a:extLst>
          </p:cNvPr>
          <p:cNvSpPr txBox="1"/>
          <p:nvPr/>
        </p:nvSpPr>
        <p:spPr>
          <a:xfrm>
            <a:off x="71500" y="3479146"/>
            <a:ext cx="9001000" cy="2308324"/>
          </a:xfrm>
          <a:prstGeom prst="rect">
            <a:avLst/>
          </a:prstGeom>
          <a:noFill/>
        </p:spPr>
        <p:txBody>
          <a:bodyPr wrap="square" rtlCol="0">
            <a:spAutoFit/>
          </a:bodyPr>
          <a:lstStyle/>
          <a:p>
            <a:r>
              <a:rPr lang="en-US" altLang="zh-CN" sz="2400" b="1" dirty="0"/>
              <a:t>Vector t0</a:t>
            </a:r>
            <a:r>
              <a:rPr lang="zh-CN" altLang="en-US" sz="2400" b="1" dirty="0"/>
              <a:t>可用于检测</a:t>
            </a:r>
            <a:r>
              <a:rPr lang="en-US" altLang="zh-CN" sz="2400" b="1" dirty="0"/>
              <a:t>: </a:t>
            </a:r>
          </a:p>
          <a:p>
            <a:r>
              <a:rPr lang="en-US" altLang="zh-CN" sz="2400" b="1" dirty="0"/>
              <a:t>• A/1</a:t>
            </a:r>
          </a:p>
          <a:p>
            <a:r>
              <a:rPr lang="en-US" altLang="zh-CN" sz="2400" b="1" dirty="0"/>
              <a:t>• C/1 </a:t>
            </a:r>
          </a:p>
          <a:p>
            <a:r>
              <a:rPr lang="en-US" altLang="zh-CN" sz="2400" b="1" dirty="0"/>
              <a:t>• D/0</a:t>
            </a:r>
          </a:p>
          <a:p>
            <a:r>
              <a:rPr lang="en-US" altLang="zh-CN" sz="2400" b="1" dirty="0"/>
              <a:t>• E/0</a:t>
            </a:r>
          </a:p>
          <a:p>
            <a:r>
              <a:rPr lang="en-US" altLang="zh-CN" sz="2400" b="1" dirty="0"/>
              <a:t>• F/0</a:t>
            </a:r>
            <a:endParaRPr lang="zh-CN" altLang="en-US" sz="2400" b="1" dirty="0"/>
          </a:p>
        </p:txBody>
      </p:sp>
      <p:pic>
        <p:nvPicPr>
          <p:cNvPr id="7" name="图片 6">
            <a:extLst>
              <a:ext uri="{FF2B5EF4-FFF2-40B4-BE49-F238E27FC236}">
                <a16:creationId xmlns:a16="http://schemas.microsoft.com/office/drawing/2014/main" id="{52F39991-E704-4268-B21D-F8B2E46B290B}"/>
              </a:ext>
            </a:extLst>
          </p:cNvPr>
          <p:cNvPicPr>
            <a:picLocks noChangeAspect="1"/>
          </p:cNvPicPr>
          <p:nvPr/>
        </p:nvPicPr>
        <p:blipFill>
          <a:blip r:embed="rId3"/>
          <a:stretch>
            <a:fillRect/>
          </a:stretch>
        </p:blipFill>
        <p:spPr>
          <a:xfrm>
            <a:off x="21105" y="5917067"/>
            <a:ext cx="9144000" cy="707740"/>
          </a:xfrm>
          <a:prstGeom prst="rect">
            <a:avLst/>
          </a:prstGeom>
        </p:spPr>
      </p:pic>
    </p:spTree>
    <p:extLst>
      <p:ext uri="{BB962C8B-B14F-4D97-AF65-F5344CB8AC3E}">
        <p14:creationId xmlns:p14="http://schemas.microsoft.com/office/powerpoint/2010/main" val="3189794316"/>
      </p:ext>
    </p:extLst>
  </p:cSld>
  <p:clrMapOvr>
    <a:masterClrMapping/>
  </p:clrMapOvr>
  <p:transition spd="slow">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E36F0EF-7C11-434F-B808-E9B44DC4CC1B}"/>
              </a:ext>
            </a:extLst>
          </p:cNvPr>
          <p:cNvSpPr txBox="1">
            <a:spLocks/>
          </p:cNvSpPr>
          <p:nvPr/>
        </p:nvSpPr>
        <p:spPr>
          <a:xfrm>
            <a:off x="467544" y="964822"/>
            <a:ext cx="8784976" cy="735986"/>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endParaRPr lang="zh-CN" altLang="en-US" sz="3200" kern="0" dirty="0">
              <a:ea typeface="宋体" panose="02010600030101010101" pitchFamily="2" charset="-122"/>
            </a:endParaRPr>
          </a:p>
        </p:txBody>
      </p:sp>
      <p:sp>
        <p:nvSpPr>
          <p:cNvPr id="10" name="标题 1">
            <a:extLst>
              <a:ext uri="{FF2B5EF4-FFF2-40B4-BE49-F238E27FC236}">
                <a16:creationId xmlns:a16="http://schemas.microsoft.com/office/drawing/2014/main" id="{9809B00A-367D-490E-A3D9-1299428D60E9}"/>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3.4</a:t>
            </a:r>
            <a:r>
              <a:rPr lang="zh-CN" altLang="en-US" sz="3600" kern="0" dirty="0">
                <a:solidFill>
                  <a:srgbClr val="990000"/>
                </a:solidFill>
                <a:latin typeface="Comic Sans MS" panose="030F0702030302020204" pitchFamily="66" charset="0"/>
                <a:ea typeface="隶书" panose="02010509060101010101" pitchFamily="49" charset="-122"/>
              </a:rPr>
              <a:t>组合逻辑测试</a:t>
            </a:r>
          </a:p>
        </p:txBody>
      </p:sp>
      <p:sp>
        <p:nvSpPr>
          <p:cNvPr id="2" name="文本框 1">
            <a:extLst>
              <a:ext uri="{FF2B5EF4-FFF2-40B4-BE49-F238E27FC236}">
                <a16:creationId xmlns:a16="http://schemas.microsoft.com/office/drawing/2014/main" id="{0E521F5F-FD4D-476E-8FAB-3F8025D12779}"/>
              </a:ext>
            </a:extLst>
          </p:cNvPr>
          <p:cNvSpPr txBox="1"/>
          <p:nvPr/>
        </p:nvSpPr>
        <p:spPr>
          <a:xfrm>
            <a:off x="611560" y="1332815"/>
            <a:ext cx="8352829" cy="1200329"/>
          </a:xfrm>
          <a:prstGeom prst="rect">
            <a:avLst/>
          </a:prstGeom>
          <a:noFill/>
        </p:spPr>
        <p:txBody>
          <a:bodyPr wrap="square" rtlCol="0">
            <a:spAutoFit/>
          </a:bodyPr>
          <a:lstStyle/>
          <a:p>
            <a:r>
              <a:rPr lang="en-US" altLang="zh-CN" sz="2400" b="1" dirty="0"/>
              <a:t>Vector t1</a:t>
            </a:r>
            <a:r>
              <a:rPr lang="zh-CN" altLang="en-US" sz="2400" b="1" dirty="0"/>
              <a:t>可用于检测</a:t>
            </a:r>
            <a:r>
              <a:rPr lang="en-US" altLang="zh-CN" sz="2400" b="1" dirty="0"/>
              <a:t>: </a:t>
            </a:r>
          </a:p>
          <a:p>
            <a:r>
              <a:rPr lang="en-US" altLang="zh-CN" sz="2400" b="1" dirty="0"/>
              <a:t>• C/0 </a:t>
            </a:r>
          </a:p>
          <a:p>
            <a:r>
              <a:rPr lang="en-US" altLang="zh-CN" sz="2400" b="1" dirty="0"/>
              <a:t>• E/1</a:t>
            </a:r>
            <a:endParaRPr lang="zh-CN" altLang="en-US" sz="2400" b="1" dirty="0"/>
          </a:p>
        </p:txBody>
      </p:sp>
      <p:sp>
        <p:nvSpPr>
          <p:cNvPr id="4" name="文本框 3">
            <a:extLst>
              <a:ext uri="{FF2B5EF4-FFF2-40B4-BE49-F238E27FC236}">
                <a16:creationId xmlns:a16="http://schemas.microsoft.com/office/drawing/2014/main" id="{866F27BF-B262-4F25-97AB-0481BBA1F0C2}"/>
              </a:ext>
            </a:extLst>
          </p:cNvPr>
          <p:cNvSpPr txBox="1"/>
          <p:nvPr/>
        </p:nvSpPr>
        <p:spPr>
          <a:xfrm>
            <a:off x="323528" y="4437112"/>
            <a:ext cx="7776864" cy="954107"/>
          </a:xfrm>
          <a:prstGeom prst="rect">
            <a:avLst/>
          </a:prstGeom>
          <a:noFill/>
        </p:spPr>
        <p:txBody>
          <a:bodyPr wrap="square" rtlCol="0">
            <a:spAutoFit/>
          </a:bodyPr>
          <a:lstStyle/>
          <a:p>
            <a:r>
              <a:rPr lang="zh-CN" altLang="en-US" sz="2800" b="1" dirty="0"/>
              <a:t>所有</a:t>
            </a:r>
            <a:r>
              <a:rPr lang="en-US" altLang="zh-CN" sz="2800" b="1" dirty="0"/>
              <a:t>16</a:t>
            </a:r>
            <a:r>
              <a:rPr lang="zh-CN" altLang="en-US" sz="2800" b="1" dirty="0"/>
              <a:t>个呆滞故障能够只用</a:t>
            </a:r>
            <a:r>
              <a:rPr lang="en-US" altLang="zh-CN" sz="2800" b="1" dirty="0"/>
              <a:t>4</a:t>
            </a:r>
            <a:r>
              <a:rPr lang="zh-CN" altLang="en-US" sz="2800" b="1" dirty="0"/>
              <a:t>个测试矢量检测出（</a:t>
            </a:r>
            <a:r>
              <a:rPr lang="en-US" altLang="zh-CN" sz="2800" b="1" dirty="0"/>
              <a:t>t0, t1, t4 and t7</a:t>
            </a:r>
            <a:r>
              <a:rPr lang="zh-CN" altLang="en-US" sz="2800" b="1" dirty="0"/>
              <a:t>）</a:t>
            </a:r>
          </a:p>
        </p:txBody>
      </p:sp>
      <p:pic>
        <p:nvPicPr>
          <p:cNvPr id="9" name="图片 8">
            <a:extLst>
              <a:ext uri="{FF2B5EF4-FFF2-40B4-BE49-F238E27FC236}">
                <a16:creationId xmlns:a16="http://schemas.microsoft.com/office/drawing/2014/main" id="{EF5CEDB6-4938-4B53-BE2F-D596C188A582}"/>
              </a:ext>
            </a:extLst>
          </p:cNvPr>
          <p:cNvPicPr>
            <a:picLocks noChangeAspect="1"/>
          </p:cNvPicPr>
          <p:nvPr/>
        </p:nvPicPr>
        <p:blipFill>
          <a:blip r:embed="rId2"/>
          <a:stretch>
            <a:fillRect/>
          </a:stretch>
        </p:blipFill>
        <p:spPr>
          <a:xfrm>
            <a:off x="0" y="3104644"/>
            <a:ext cx="9144000" cy="648711"/>
          </a:xfrm>
          <a:prstGeom prst="rect">
            <a:avLst/>
          </a:prstGeom>
        </p:spPr>
      </p:pic>
    </p:spTree>
    <p:extLst>
      <p:ext uri="{BB962C8B-B14F-4D97-AF65-F5344CB8AC3E}">
        <p14:creationId xmlns:p14="http://schemas.microsoft.com/office/powerpoint/2010/main" val="1432670031"/>
      </p:ext>
    </p:extLst>
  </p:cSld>
  <p:clrMapOvr>
    <a:masterClrMapping/>
  </p:clrMapOvr>
  <p:transition spd="slow">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3.5</a:t>
            </a:r>
            <a:r>
              <a:rPr lang="zh-CN" altLang="en-US" sz="3600" kern="0" dirty="0">
                <a:solidFill>
                  <a:srgbClr val="990000"/>
                </a:solidFill>
                <a:latin typeface="Comic Sans MS" panose="030F0702030302020204" pitchFamily="66" charset="0"/>
                <a:ea typeface="隶书" panose="02010509060101010101" pitchFamily="49" charset="-122"/>
              </a:rPr>
              <a:t>时序逻辑测试</a:t>
            </a:r>
          </a:p>
        </p:txBody>
      </p:sp>
      <p:pic>
        <p:nvPicPr>
          <p:cNvPr id="3" name="图片 2">
            <a:extLst>
              <a:ext uri="{FF2B5EF4-FFF2-40B4-BE49-F238E27FC236}">
                <a16:creationId xmlns:a16="http://schemas.microsoft.com/office/drawing/2014/main" id="{6B055CDA-2266-4279-95FE-37D3A95FE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852936"/>
            <a:ext cx="6192650" cy="3319115"/>
          </a:xfrm>
          <a:prstGeom prst="rect">
            <a:avLst/>
          </a:prstGeom>
        </p:spPr>
      </p:pic>
      <p:sp>
        <p:nvSpPr>
          <p:cNvPr id="2" name="矩形 1">
            <a:extLst>
              <a:ext uri="{FF2B5EF4-FFF2-40B4-BE49-F238E27FC236}">
                <a16:creationId xmlns:a16="http://schemas.microsoft.com/office/drawing/2014/main" id="{A58B45AB-48EC-484F-B90E-99113674BE22}"/>
              </a:ext>
            </a:extLst>
          </p:cNvPr>
          <p:cNvSpPr/>
          <p:nvPr/>
        </p:nvSpPr>
        <p:spPr>
          <a:xfrm>
            <a:off x="521779" y="913944"/>
            <a:ext cx="8100442" cy="1938992"/>
          </a:xfrm>
          <a:prstGeom prst="rect">
            <a:avLst/>
          </a:prstGeom>
        </p:spPr>
        <p:txBody>
          <a:bodyPr wrap="square">
            <a:spAutoFit/>
          </a:bodyPr>
          <a:lstStyle/>
          <a:p>
            <a:r>
              <a:rPr lang="zh-CN" altLang="en-US" sz="2400" b="1" dirty="0"/>
              <a:t>与组合逻辑电路不同，时序逻辑电路输入 </a:t>
            </a:r>
            <a:r>
              <a:rPr lang="en-US" altLang="zh-CN" sz="2400" b="1" dirty="0"/>
              <a:t>- </a:t>
            </a:r>
            <a:r>
              <a:rPr lang="zh-CN" altLang="en-US" sz="2400" b="1" dirty="0"/>
              <a:t>输出关系不是简单地用单个布尔表达式描述的。 时序逻辑电路由组合逻辑电路元件和存储器（双稳态）元件组成。 除了设计的数据（主要）输入外，还有时钟和可能的复位（和设置）控制输入。</a:t>
            </a:r>
          </a:p>
        </p:txBody>
      </p:sp>
    </p:spTree>
    <p:extLst>
      <p:ext uri="{BB962C8B-B14F-4D97-AF65-F5344CB8AC3E}">
        <p14:creationId xmlns:p14="http://schemas.microsoft.com/office/powerpoint/2010/main" val="1242465012"/>
      </p:ext>
    </p:extLst>
  </p:cSld>
  <p:clrMapOvr>
    <a:masterClrMapping/>
  </p:clrMapOvr>
  <p:transition spd="slow">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3.5</a:t>
            </a:r>
            <a:r>
              <a:rPr lang="zh-CN" altLang="en-US" sz="3600" kern="0" dirty="0">
                <a:solidFill>
                  <a:srgbClr val="990000"/>
                </a:solidFill>
                <a:latin typeface="Comic Sans MS" panose="030F0702030302020204" pitchFamily="66" charset="0"/>
                <a:ea typeface="隶书" panose="02010509060101010101" pitchFamily="49" charset="-122"/>
              </a:rPr>
              <a:t>时序逻辑测试</a:t>
            </a:r>
          </a:p>
        </p:txBody>
      </p:sp>
      <p:sp>
        <p:nvSpPr>
          <p:cNvPr id="4" name="矩形 3">
            <a:extLst>
              <a:ext uri="{FF2B5EF4-FFF2-40B4-BE49-F238E27FC236}">
                <a16:creationId xmlns:a16="http://schemas.microsoft.com/office/drawing/2014/main" id="{D0590C78-322E-4CEF-BD38-583E2BA4DE54}"/>
              </a:ext>
            </a:extLst>
          </p:cNvPr>
          <p:cNvSpPr/>
          <p:nvPr/>
        </p:nvSpPr>
        <p:spPr>
          <a:xfrm>
            <a:off x="1143298" y="751344"/>
            <a:ext cx="7380362" cy="2677656"/>
          </a:xfrm>
          <a:prstGeom prst="rect">
            <a:avLst/>
          </a:prstGeom>
        </p:spPr>
        <p:txBody>
          <a:bodyPr wrap="square">
            <a:spAutoFit/>
          </a:bodyPr>
          <a:lstStyle/>
          <a:p>
            <a:r>
              <a:rPr lang="zh-CN" altLang="en-US" sz="2400" b="1" dirty="0"/>
              <a:t>由输入和输出组合逻辑电路和双稳态模块组成。 时序逻辑电路的实际结构将取决于以下电路的类型：</a:t>
            </a:r>
          </a:p>
          <a:p>
            <a:pPr marL="285750" indent="-285750">
              <a:buFont typeface="Wingdings" panose="05000000000000000000" pitchFamily="2" charset="2"/>
              <a:buChar char="l"/>
            </a:pPr>
            <a:r>
              <a:rPr lang="zh-CN" altLang="en-US" sz="2400" b="1" dirty="0"/>
              <a:t>计数器</a:t>
            </a:r>
          </a:p>
          <a:p>
            <a:pPr marL="285750" indent="-285750">
              <a:buFont typeface="Wingdings" panose="05000000000000000000" pitchFamily="2" charset="2"/>
              <a:buChar char="l"/>
            </a:pPr>
            <a:r>
              <a:rPr lang="zh-CN" altLang="en-US" sz="2400" b="1" dirty="0"/>
              <a:t>有限状态机（</a:t>
            </a:r>
            <a:r>
              <a:rPr lang="en-US" altLang="zh-CN" sz="2400" b="1" dirty="0"/>
              <a:t>FSM</a:t>
            </a:r>
            <a:r>
              <a:rPr lang="zh-CN" altLang="en-US" sz="2400" b="1" dirty="0"/>
              <a:t>）：</a:t>
            </a:r>
            <a:endParaRPr lang="en-US" altLang="zh-CN" sz="2400" b="1" dirty="0"/>
          </a:p>
          <a:p>
            <a:pPr marL="742950" lvl="1" indent="-285750">
              <a:buFont typeface="Wingdings" panose="05000000000000000000" pitchFamily="2" charset="2"/>
              <a:buChar char="l"/>
            </a:pPr>
            <a:r>
              <a:rPr lang="en-US" altLang="zh-CN" sz="2400" b="1" dirty="0"/>
              <a:t>Moore</a:t>
            </a:r>
            <a:r>
              <a:rPr lang="zh-CN" altLang="en-US" sz="2400" b="1" dirty="0"/>
              <a:t>机</a:t>
            </a:r>
            <a:endParaRPr lang="en-US" altLang="zh-CN" sz="2400" b="1" dirty="0"/>
          </a:p>
          <a:p>
            <a:pPr marL="742950" lvl="1" indent="-285750">
              <a:buFont typeface="Wingdings" panose="05000000000000000000" pitchFamily="2" charset="2"/>
              <a:buChar char="l"/>
            </a:pPr>
            <a:r>
              <a:rPr lang="en-US" altLang="zh-CN" sz="2400" b="1" dirty="0"/>
              <a:t>Mealy</a:t>
            </a:r>
            <a:r>
              <a:rPr lang="zh-CN" altLang="en-US" sz="2400" b="1" dirty="0"/>
              <a:t>机</a:t>
            </a:r>
          </a:p>
          <a:p>
            <a:endParaRPr lang="zh-CN" altLang="en-US" sz="2400" b="1" dirty="0"/>
          </a:p>
        </p:txBody>
      </p:sp>
      <p:pic>
        <p:nvPicPr>
          <p:cNvPr id="11" name="图片 10">
            <a:extLst>
              <a:ext uri="{FF2B5EF4-FFF2-40B4-BE49-F238E27FC236}">
                <a16:creationId xmlns:a16="http://schemas.microsoft.com/office/drawing/2014/main" id="{62B2A596-D989-4A51-9CC2-2E9F865AE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3429000"/>
            <a:ext cx="5684929" cy="3046988"/>
          </a:xfrm>
          <a:prstGeom prst="rect">
            <a:avLst/>
          </a:prstGeom>
        </p:spPr>
      </p:pic>
    </p:spTree>
    <p:extLst>
      <p:ext uri="{BB962C8B-B14F-4D97-AF65-F5344CB8AC3E}">
        <p14:creationId xmlns:p14="http://schemas.microsoft.com/office/powerpoint/2010/main" val="2002305404"/>
      </p:ext>
    </p:extLst>
  </p:cSld>
  <p:clrMapOvr>
    <a:masterClrMapping/>
  </p:clrMapOvr>
  <p:transition spd="slow">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560906C-4762-48BF-AB5D-643FBEF1A852}"/>
              </a:ext>
            </a:extLst>
          </p:cNvPr>
          <p:cNvSpPr txBox="1">
            <a:spLocks/>
          </p:cNvSpPr>
          <p:nvPr/>
        </p:nvSpPr>
        <p:spPr>
          <a:xfrm>
            <a:off x="1331640" y="783491"/>
            <a:ext cx="7008887"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en-US" altLang="zh-CN" dirty="0">
                <a:solidFill>
                  <a:srgbClr val="7030A0"/>
                </a:solidFill>
              </a:rPr>
              <a:t>D-Type </a:t>
            </a:r>
            <a:r>
              <a:rPr lang="en-US" altLang="zh-CN" dirty="0" err="1">
                <a:solidFill>
                  <a:srgbClr val="7030A0"/>
                </a:solidFill>
              </a:rPr>
              <a:t>Bistable</a:t>
            </a:r>
            <a:r>
              <a:rPr lang="en-US" altLang="zh-CN" dirty="0">
                <a:solidFill>
                  <a:srgbClr val="7030A0"/>
                </a:solidFill>
              </a:rPr>
              <a:t> </a:t>
            </a:r>
            <a:br>
              <a:rPr lang="en-US" altLang="zh-CN" dirty="0">
                <a:solidFill>
                  <a:srgbClr val="7030A0"/>
                </a:solidFill>
              </a:rPr>
            </a:br>
            <a:endParaRPr lang="zh-CN" altLang="en-US" kern="0" dirty="0">
              <a:solidFill>
                <a:srgbClr val="7030A0"/>
              </a:solidFill>
              <a:ea typeface="宋体" panose="02010600030101010101" pitchFamily="2" charset="-122"/>
            </a:endParaRPr>
          </a:p>
        </p:txBody>
      </p:sp>
      <p:pic>
        <p:nvPicPr>
          <p:cNvPr id="4" name="图片 3">
            <a:extLst>
              <a:ext uri="{FF2B5EF4-FFF2-40B4-BE49-F238E27FC236}">
                <a16:creationId xmlns:a16="http://schemas.microsoft.com/office/drawing/2014/main" id="{21779CA0-79B1-4036-9CB4-65476467B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924944"/>
            <a:ext cx="2876356" cy="2016224"/>
          </a:xfrm>
          <a:prstGeom prst="rect">
            <a:avLst/>
          </a:prstGeom>
        </p:spPr>
      </p:pic>
      <p:grpSp>
        <p:nvGrpSpPr>
          <p:cNvPr id="13" name="组合 12">
            <a:extLst>
              <a:ext uri="{FF2B5EF4-FFF2-40B4-BE49-F238E27FC236}">
                <a16:creationId xmlns:a16="http://schemas.microsoft.com/office/drawing/2014/main" id="{A2024F8D-91A2-4A6E-A3E5-4911B61A248B}"/>
              </a:ext>
            </a:extLst>
          </p:cNvPr>
          <p:cNvGrpSpPr/>
          <p:nvPr/>
        </p:nvGrpSpPr>
        <p:grpSpPr>
          <a:xfrm>
            <a:off x="3275856" y="2132856"/>
            <a:ext cx="5670376" cy="3785652"/>
            <a:chOff x="3101182" y="1916832"/>
            <a:chExt cx="5670376" cy="3785652"/>
          </a:xfrm>
        </p:grpSpPr>
        <p:sp>
          <p:nvSpPr>
            <p:cNvPr id="2" name="矩形 1">
              <a:extLst>
                <a:ext uri="{FF2B5EF4-FFF2-40B4-BE49-F238E27FC236}">
                  <a16:creationId xmlns:a16="http://schemas.microsoft.com/office/drawing/2014/main" id="{4AB70A2E-54A4-4914-84EB-679B08BE0D00}"/>
                </a:ext>
              </a:extLst>
            </p:cNvPr>
            <p:cNvSpPr/>
            <p:nvPr/>
          </p:nvSpPr>
          <p:spPr>
            <a:xfrm>
              <a:off x="3101182" y="1916832"/>
              <a:ext cx="5670376" cy="3785652"/>
            </a:xfrm>
            <a:prstGeom prst="rect">
              <a:avLst/>
            </a:prstGeom>
          </p:spPr>
          <p:txBody>
            <a:bodyPr wrap="square">
              <a:spAutoFit/>
            </a:bodyPr>
            <a:lstStyle/>
            <a:p>
              <a:r>
                <a:rPr lang="zh-CN" altLang="en-US" sz="2400" b="1" dirty="0"/>
                <a:t>输入：</a:t>
              </a:r>
            </a:p>
            <a:p>
              <a:r>
                <a:rPr lang="en-US" altLang="zh-CN" sz="2400" b="1" dirty="0"/>
                <a:t>•D</a:t>
              </a:r>
              <a:r>
                <a:rPr lang="zh-CN" altLang="en-US" sz="2400" b="1" dirty="0"/>
                <a:t>：数据输入。</a:t>
              </a:r>
            </a:p>
            <a:p>
              <a:r>
                <a:rPr lang="en-US" altLang="zh-CN" sz="2400" b="1" dirty="0"/>
                <a:t>• Clock:</a:t>
              </a:r>
              <a:r>
                <a:rPr lang="zh-CN" altLang="en-US" sz="2400" b="1" dirty="0"/>
                <a:t>在时钟的边沿，</a:t>
              </a:r>
              <a:r>
                <a:rPr lang="en-US" altLang="zh-CN" sz="2400" b="1" dirty="0"/>
                <a:t>D</a:t>
              </a:r>
              <a:r>
                <a:rPr lang="zh-CN" altLang="en-US" sz="2400" b="1" dirty="0"/>
                <a:t>输入上的数据被传输到</a:t>
              </a:r>
              <a:r>
                <a:rPr lang="en-US" altLang="zh-CN" sz="2400" b="1" dirty="0"/>
                <a:t>Q</a:t>
              </a:r>
              <a:r>
                <a:rPr lang="zh-CN" altLang="en-US" sz="2400" b="1" dirty="0"/>
                <a:t>输出</a:t>
              </a:r>
            </a:p>
            <a:p>
              <a:r>
                <a:rPr lang="en-US" altLang="zh-CN" sz="2400" b="1" dirty="0"/>
                <a:t>•Reset:</a:t>
              </a:r>
              <a:r>
                <a:rPr lang="zh-CN" altLang="en-US" sz="2400" b="1" dirty="0"/>
                <a:t>将</a:t>
              </a:r>
              <a:r>
                <a:rPr lang="en-US" altLang="zh-CN" sz="2400" b="1" dirty="0"/>
                <a:t>Q</a:t>
              </a:r>
              <a:r>
                <a:rPr lang="zh-CN" altLang="en-US" sz="2400" b="1" dirty="0"/>
                <a:t>输出重置为“</a:t>
              </a:r>
              <a:r>
                <a:rPr lang="en-US" altLang="zh-CN" sz="2400" b="1" dirty="0"/>
                <a:t>0”</a:t>
              </a:r>
              <a:r>
                <a:rPr lang="zh-CN" altLang="en-US" sz="2400" b="1" dirty="0"/>
                <a:t>。</a:t>
              </a:r>
            </a:p>
            <a:p>
              <a:endParaRPr lang="zh-CN" altLang="en-US" sz="2400" b="1" dirty="0"/>
            </a:p>
            <a:p>
              <a:r>
                <a:rPr lang="zh-CN" altLang="en-US" sz="2400" b="1" dirty="0"/>
                <a:t>输出：</a:t>
              </a:r>
            </a:p>
            <a:p>
              <a:r>
                <a:rPr lang="en-US" altLang="zh-CN" sz="2400" b="1" dirty="0"/>
                <a:t>•Q</a:t>
              </a:r>
              <a:r>
                <a:rPr lang="zh-CN" altLang="en-US" sz="2400" b="1" dirty="0"/>
                <a:t>：</a:t>
              </a:r>
            </a:p>
            <a:p>
              <a:r>
                <a:rPr lang="en-US" altLang="zh-CN" sz="2400" b="1" dirty="0"/>
                <a:t>D</a:t>
              </a:r>
              <a:r>
                <a:rPr lang="zh-CN" altLang="en-US" sz="2400" b="1" dirty="0"/>
                <a:t>上的数据被传送到</a:t>
              </a:r>
              <a:r>
                <a:rPr lang="en-US" altLang="zh-CN" sz="2400" b="1" dirty="0"/>
                <a:t>Q</a:t>
              </a:r>
              <a:r>
                <a:rPr lang="zh-CN" altLang="en-US" sz="2400" b="1" dirty="0"/>
                <a:t>输出。</a:t>
              </a:r>
            </a:p>
            <a:p>
              <a:r>
                <a:rPr lang="en-US" altLang="zh-CN" sz="2400" b="1" dirty="0"/>
                <a:t>•Q</a:t>
              </a:r>
              <a:r>
                <a:rPr lang="zh-CN" altLang="en-US" sz="2400" b="1" dirty="0"/>
                <a:t>：</a:t>
              </a:r>
              <a:r>
                <a:rPr lang="en-US" altLang="zh-CN" sz="2400" b="1" dirty="0"/>
                <a:t>Q</a:t>
              </a:r>
              <a:r>
                <a:rPr lang="zh-CN" altLang="en-US" sz="2400" b="1" dirty="0"/>
                <a:t>的逻辑反相电平</a:t>
              </a:r>
            </a:p>
          </p:txBody>
        </p:sp>
        <p:cxnSp>
          <p:nvCxnSpPr>
            <p:cNvPr id="9" name="直接连接符 8">
              <a:extLst>
                <a:ext uri="{FF2B5EF4-FFF2-40B4-BE49-F238E27FC236}">
                  <a16:creationId xmlns:a16="http://schemas.microsoft.com/office/drawing/2014/main" id="{FA7C0CCD-2B1E-4280-9651-69E76A67F8EB}"/>
                </a:ext>
              </a:extLst>
            </p:cNvPr>
            <p:cNvCxnSpPr/>
            <p:nvPr/>
          </p:nvCxnSpPr>
          <p:spPr>
            <a:xfrm>
              <a:off x="3317206" y="5301208"/>
              <a:ext cx="21602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标题 1">
            <a:extLst>
              <a:ext uri="{FF2B5EF4-FFF2-40B4-BE49-F238E27FC236}">
                <a16:creationId xmlns:a16="http://schemas.microsoft.com/office/drawing/2014/main" id="{2B7E3500-5108-49D1-9411-D314C15A69CB}"/>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3.5</a:t>
            </a:r>
            <a:r>
              <a:rPr lang="zh-CN" altLang="en-US" sz="3600" kern="0" dirty="0">
                <a:solidFill>
                  <a:srgbClr val="990000"/>
                </a:solidFill>
                <a:latin typeface="Comic Sans MS" panose="030F0702030302020204" pitchFamily="66" charset="0"/>
                <a:ea typeface="隶书" panose="02010509060101010101" pitchFamily="49" charset="-122"/>
              </a:rPr>
              <a:t>时序逻辑测试</a:t>
            </a:r>
          </a:p>
        </p:txBody>
      </p:sp>
    </p:spTree>
    <p:extLst>
      <p:ext uri="{BB962C8B-B14F-4D97-AF65-F5344CB8AC3E}">
        <p14:creationId xmlns:p14="http://schemas.microsoft.com/office/powerpoint/2010/main" val="1945805661"/>
      </p:ext>
    </p:extLst>
  </p:cSld>
  <p:clrMapOvr>
    <a:masterClrMapping/>
  </p:clrMapOvr>
  <p:transition spd="slow">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560906C-4762-48BF-AB5D-643FBEF1A852}"/>
              </a:ext>
            </a:extLst>
          </p:cNvPr>
          <p:cNvSpPr txBox="1">
            <a:spLocks/>
          </p:cNvSpPr>
          <p:nvPr/>
        </p:nvSpPr>
        <p:spPr>
          <a:xfrm>
            <a:off x="1331640" y="783491"/>
            <a:ext cx="7008887"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en-US" altLang="zh-CN" dirty="0">
                <a:solidFill>
                  <a:srgbClr val="7030A0"/>
                </a:solidFill>
              </a:rPr>
              <a:t>D-Type </a:t>
            </a:r>
            <a:r>
              <a:rPr lang="en-US" altLang="zh-CN" dirty="0" err="1">
                <a:solidFill>
                  <a:srgbClr val="7030A0"/>
                </a:solidFill>
              </a:rPr>
              <a:t>Bistable</a:t>
            </a:r>
            <a:r>
              <a:rPr lang="en-US" altLang="zh-CN" dirty="0">
                <a:solidFill>
                  <a:srgbClr val="7030A0"/>
                </a:solidFill>
              </a:rPr>
              <a:t> </a:t>
            </a:r>
            <a:br>
              <a:rPr lang="en-US" altLang="zh-CN" dirty="0">
                <a:solidFill>
                  <a:srgbClr val="7030A0"/>
                </a:solidFill>
              </a:rPr>
            </a:br>
            <a:endParaRPr lang="zh-CN" altLang="en-US" kern="0" dirty="0">
              <a:solidFill>
                <a:srgbClr val="7030A0"/>
              </a:solidFill>
              <a:ea typeface="宋体" panose="02010600030101010101" pitchFamily="2" charset="-122"/>
            </a:endParaRPr>
          </a:p>
        </p:txBody>
      </p:sp>
      <p:grpSp>
        <p:nvGrpSpPr>
          <p:cNvPr id="3" name="组合 2">
            <a:extLst>
              <a:ext uri="{FF2B5EF4-FFF2-40B4-BE49-F238E27FC236}">
                <a16:creationId xmlns:a16="http://schemas.microsoft.com/office/drawing/2014/main" id="{A736ABD0-235D-40FE-8B55-9557B34BDC4F}"/>
              </a:ext>
            </a:extLst>
          </p:cNvPr>
          <p:cNvGrpSpPr/>
          <p:nvPr/>
        </p:nvGrpSpPr>
        <p:grpSpPr>
          <a:xfrm>
            <a:off x="1331640" y="1844824"/>
            <a:ext cx="6408712" cy="4320480"/>
            <a:chOff x="1331640" y="1844824"/>
            <a:chExt cx="5897957" cy="3537684"/>
          </a:xfrm>
        </p:grpSpPr>
        <p:pic>
          <p:nvPicPr>
            <p:cNvPr id="10" name="图片 9">
              <a:extLst>
                <a:ext uri="{FF2B5EF4-FFF2-40B4-BE49-F238E27FC236}">
                  <a16:creationId xmlns:a16="http://schemas.microsoft.com/office/drawing/2014/main" id="{57057AFB-BFF0-4EB2-9D58-D5F070CD6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844824"/>
              <a:ext cx="5897957" cy="2935833"/>
            </a:xfrm>
            <a:prstGeom prst="rect">
              <a:avLst/>
            </a:prstGeom>
          </p:spPr>
        </p:pic>
        <p:sp>
          <p:nvSpPr>
            <p:cNvPr id="2" name="矩形 1">
              <a:extLst>
                <a:ext uri="{FF2B5EF4-FFF2-40B4-BE49-F238E27FC236}">
                  <a16:creationId xmlns:a16="http://schemas.microsoft.com/office/drawing/2014/main" id="{27983E1E-3DAB-435C-9D67-A18E8AE674A1}"/>
                </a:ext>
              </a:extLst>
            </p:cNvPr>
            <p:cNvSpPr/>
            <p:nvPr/>
          </p:nvSpPr>
          <p:spPr>
            <a:xfrm>
              <a:off x="3275856" y="5013176"/>
              <a:ext cx="2194832" cy="369332"/>
            </a:xfrm>
            <a:prstGeom prst="rect">
              <a:avLst/>
            </a:prstGeom>
          </p:spPr>
          <p:txBody>
            <a:bodyPr wrap="none">
              <a:spAutoFit/>
            </a:bodyPr>
            <a:lstStyle/>
            <a:p>
              <a:r>
                <a:rPr lang="en-US" altLang="zh-CN" dirty="0"/>
                <a:t>D</a:t>
              </a:r>
              <a:r>
                <a:rPr lang="zh-CN" altLang="en-US" dirty="0"/>
                <a:t>触发器稳定时序图</a:t>
              </a:r>
            </a:p>
          </p:txBody>
        </p:sp>
      </p:grpSp>
      <p:sp>
        <p:nvSpPr>
          <p:cNvPr id="8" name="标题 1">
            <a:extLst>
              <a:ext uri="{FF2B5EF4-FFF2-40B4-BE49-F238E27FC236}">
                <a16:creationId xmlns:a16="http://schemas.microsoft.com/office/drawing/2014/main" id="{98455A4D-ABB3-4676-B2CE-0EFE2B875C06}"/>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3.5</a:t>
            </a:r>
            <a:r>
              <a:rPr lang="zh-CN" altLang="en-US" sz="3600" kern="0" dirty="0">
                <a:solidFill>
                  <a:srgbClr val="990000"/>
                </a:solidFill>
                <a:latin typeface="Comic Sans MS" panose="030F0702030302020204" pitchFamily="66" charset="0"/>
                <a:ea typeface="隶书" panose="02010509060101010101" pitchFamily="49" charset="-122"/>
              </a:rPr>
              <a:t>时序逻辑测试</a:t>
            </a:r>
          </a:p>
        </p:txBody>
      </p:sp>
    </p:spTree>
    <p:extLst>
      <p:ext uri="{BB962C8B-B14F-4D97-AF65-F5344CB8AC3E}">
        <p14:creationId xmlns:p14="http://schemas.microsoft.com/office/powerpoint/2010/main" val="3845856514"/>
      </p:ext>
    </p:extLst>
  </p:cSld>
  <p:clrMapOvr>
    <a:masterClrMapping/>
  </p:clrMapOvr>
  <p:transition spd="slow">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560906C-4762-48BF-AB5D-643FBEF1A852}"/>
              </a:ext>
            </a:extLst>
          </p:cNvPr>
          <p:cNvSpPr txBox="1">
            <a:spLocks/>
          </p:cNvSpPr>
          <p:nvPr/>
        </p:nvSpPr>
        <p:spPr>
          <a:xfrm>
            <a:off x="899592" y="964822"/>
            <a:ext cx="7368927"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kern="0" dirty="0">
                <a:solidFill>
                  <a:srgbClr val="7030A0"/>
                </a:solidFill>
                <a:ea typeface="宋体" panose="02010600030101010101" pitchFamily="2" charset="-122"/>
              </a:rPr>
              <a:t>实例电路</a:t>
            </a:r>
            <a:br>
              <a:rPr lang="en-US" altLang="zh-CN" dirty="0">
                <a:solidFill>
                  <a:srgbClr val="7030A0"/>
                </a:solidFill>
              </a:rPr>
            </a:br>
            <a:endParaRPr lang="zh-CN" altLang="en-US" kern="0" dirty="0">
              <a:solidFill>
                <a:srgbClr val="7030A0"/>
              </a:solidFill>
              <a:ea typeface="宋体" panose="02010600030101010101" pitchFamily="2" charset="-122"/>
            </a:endParaRPr>
          </a:p>
        </p:txBody>
      </p:sp>
      <p:pic>
        <p:nvPicPr>
          <p:cNvPr id="3" name="图片 2">
            <a:extLst>
              <a:ext uri="{FF2B5EF4-FFF2-40B4-BE49-F238E27FC236}">
                <a16:creationId xmlns:a16="http://schemas.microsoft.com/office/drawing/2014/main" id="{2A1EBDA2-2604-4DB6-8CFD-0DEA05BDC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724479"/>
            <a:ext cx="5845994" cy="4300303"/>
          </a:xfrm>
          <a:prstGeom prst="rect">
            <a:avLst/>
          </a:prstGeom>
        </p:spPr>
      </p:pic>
      <p:sp>
        <p:nvSpPr>
          <p:cNvPr id="5" name="矩形 4">
            <a:extLst>
              <a:ext uri="{FF2B5EF4-FFF2-40B4-BE49-F238E27FC236}">
                <a16:creationId xmlns:a16="http://schemas.microsoft.com/office/drawing/2014/main" id="{1288F424-F84F-4298-BDB9-5CFF1790E906}"/>
              </a:ext>
            </a:extLst>
          </p:cNvPr>
          <p:cNvSpPr/>
          <p:nvPr/>
        </p:nvSpPr>
        <p:spPr>
          <a:xfrm>
            <a:off x="2699792" y="6033816"/>
            <a:ext cx="3518912" cy="400110"/>
          </a:xfrm>
          <a:prstGeom prst="rect">
            <a:avLst/>
          </a:prstGeom>
        </p:spPr>
        <p:txBody>
          <a:bodyPr wrap="none">
            <a:spAutoFit/>
          </a:bodyPr>
          <a:lstStyle/>
          <a:p>
            <a:r>
              <a:rPr lang="zh-CN" altLang="en-US" sz="2000" b="1" dirty="0"/>
              <a:t>串行输入串行输出移位寄存器</a:t>
            </a:r>
          </a:p>
        </p:txBody>
      </p:sp>
      <p:sp>
        <p:nvSpPr>
          <p:cNvPr id="8" name="标题 1">
            <a:extLst>
              <a:ext uri="{FF2B5EF4-FFF2-40B4-BE49-F238E27FC236}">
                <a16:creationId xmlns:a16="http://schemas.microsoft.com/office/drawing/2014/main" id="{B3DD05AB-76B5-4533-83EC-FF051460A0E2}"/>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3.5</a:t>
            </a:r>
            <a:r>
              <a:rPr lang="zh-CN" altLang="en-US" sz="3600" kern="0" dirty="0">
                <a:solidFill>
                  <a:srgbClr val="990000"/>
                </a:solidFill>
                <a:latin typeface="Comic Sans MS" panose="030F0702030302020204" pitchFamily="66" charset="0"/>
                <a:ea typeface="隶书" panose="02010509060101010101" pitchFamily="49" charset="-122"/>
              </a:rPr>
              <a:t>时序逻辑测试</a:t>
            </a:r>
          </a:p>
        </p:txBody>
      </p:sp>
    </p:spTree>
    <p:extLst>
      <p:ext uri="{BB962C8B-B14F-4D97-AF65-F5344CB8AC3E}">
        <p14:creationId xmlns:p14="http://schemas.microsoft.com/office/powerpoint/2010/main" val="2847473978"/>
      </p:ext>
    </p:extLst>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3.1</a:t>
            </a:r>
            <a:r>
              <a:rPr lang="zh-CN" altLang="en-US" sz="3600" kern="0" dirty="0">
                <a:solidFill>
                  <a:srgbClr val="990000"/>
                </a:solidFill>
                <a:latin typeface="Comic Sans MS" panose="030F0702030302020204" pitchFamily="66" charset="0"/>
                <a:ea typeface="隶书" panose="02010509060101010101" pitchFamily="49" charset="-122"/>
              </a:rPr>
              <a:t>基本数字逻辑电路</a:t>
            </a:r>
          </a:p>
        </p:txBody>
      </p:sp>
      <p:sp>
        <p:nvSpPr>
          <p:cNvPr id="2" name="矩形 1">
            <a:extLst>
              <a:ext uri="{FF2B5EF4-FFF2-40B4-BE49-F238E27FC236}">
                <a16:creationId xmlns:a16="http://schemas.microsoft.com/office/drawing/2014/main" id="{36274EE7-5F23-4ABD-8C4F-407B79957038}"/>
              </a:ext>
            </a:extLst>
          </p:cNvPr>
          <p:cNvSpPr/>
          <p:nvPr/>
        </p:nvSpPr>
        <p:spPr>
          <a:xfrm>
            <a:off x="918759" y="915641"/>
            <a:ext cx="7099954" cy="2862322"/>
          </a:xfrm>
          <a:prstGeom prst="rect">
            <a:avLst/>
          </a:prstGeom>
        </p:spPr>
        <p:txBody>
          <a:bodyPr wrap="square">
            <a:spAutoFit/>
          </a:bodyPr>
          <a:lstStyle/>
          <a:p>
            <a:r>
              <a:rPr lang="zh-CN" altLang="zh-CN" sz="3600" b="1" kern="0" dirty="0">
                <a:solidFill>
                  <a:srgbClr val="990000"/>
                </a:solidFill>
                <a:latin typeface="Comic Sans MS" panose="030F0702030302020204" pitchFamily="66" charset="0"/>
                <a:ea typeface="隶书" panose="02010509060101010101" pitchFamily="49" charset="-122"/>
                <a:cs typeface="+mj-cs"/>
              </a:rPr>
              <a:t>数字系统优点：</a:t>
            </a:r>
            <a:endParaRPr lang="en-US" altLang="zh-CN" sz="3600" b="1" kern="0" dirty="0">
              <a:solidFill>
                <a:srgbClr val="990000"/>
              </a:solidFill>
              <a:latin typeface="Comic Sans MS" panose="030F0702030302020204" pitchFamily="66" charset="0"/>
              <a:ea typeface="隶书" panose="02010509060101010101" pitchFamily="49" charset="-122"/>
              <a:cs typeface="+mj-cs"/>
            </a:endParaRPr>
          </a:p>
          <a:p>
            <a:pPr marL="342900" indent="-342900">
              <a:buFont typeface="Wingdings" panose="05000000000000000000" pitchFamily="2" charset="2"/>
              <a:buChar char="l"/>
            </a:pPr>
            <a:r>
              <a:rPr lang="zh-CN" altLang="en-US" sz="2400" b="1" dirty="0"/>
              <a:t>易于设计</a:t>
            </a:r>
            <a:endParaRPr lang="en-US" altLang="zh-CN" sz="2400" b="1" dirty="0"/>
          </a:p>
          <a:p>
            <a:pPr marL="342900" indent="-342900">
              <a:buFont typeface="Wingdings" panose="05000000000000000000" pitchFamily="2" charset="2"/>
              <a:buChar char="l"/>
            </a:pPr>
            <a:r>
              <a:rPr lang="zh-CN" altLang="en-US" sz="2400" b="1" dirty="0"/>
              <a:t>有利于信息存储：二进制值易于存储在特殊的存储器电路中</a:t>
            </a:r>
            <a:endParaRPr lang="en-US" altLang="zh-CN" sz="2400" b="1" dirty="0"/>
          </a:p>
          <a:p>
            <a:pPr marL="342900" indent="-342900">
              <a:buFont typeface="Wingdings" panose="05000000000000000000" pitchFamily="2" charset="2"/>
              <a:buChar char="l"/>
            </a:pPr>
            <a:r>
              <a:rPr lang="zh-CN" altLang="en-US" sz="2400" b="1" dirty="0"/>
              <a:t>更高的集成度</a:t>
            </a:r>
            <a:endParaRPr lang="en-US" altLang="zh-CN" sz="2400" b="1" dirty="0"/>
          </a:p>
          <a:p>
            <a:pPr marL="342900" indent="-342900">
              <a:buFont typeface="Wingdings" panose="05000000000000000000" pitchFamily="2" charset="2"/>
              <a:buChar char="l"/>
            </a:pPr>
            <a:r>
              <a:rPr lang="zh-CN" altLang="en-US" sz="2400" b="1" dirty="0"/>
              <a:t>可编程能力</a:t>
            </a:r>
            <a:endParaRPr lang="en-US" altLang="zh-CN" sz="2400" b="1" dirty="0"/>
          </a:p>
          <a:p>
            <a:pPr marL="342900" indent="-342900">
              <a:buFont typeface="Wingdings" panose="05000000000000000000" pitchFamily="2" charset="2"/>
              <a:buChar char="l"/>
            </a:pPr>
            <a:r>
              <a:rPr lang="zh-CN" altLang="en-US" sz="2400" b="1" dirty="0"/>
              <a:t>更高的准确度和精度</a:t>
            </a:r>
            <a:endParaRPr lang="en-US" altLang="zh-CN" sz="2400" b="1" dirty="0"/>
          </a:p>
        </p:txBody>
      </p:sp>
      <p:pic>
        <p:nvPicPr>
          <p:cNvPr id="8" name="图片 7">
            <a:extLst>
              <a:ext uri="{FF2B5EF4-FFF2-40B4-BE49-F238E27FC236}">
                <a16:creationId xmlns:a16="http://schemas.microsoft.com/office/drawing/2014/main" id="{DC536C60-EE2A-4D44-8AE6-0601B531B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93096"/>
            <a:ext cx="7063160" cy="2130554"/>
          </a:xfrm>
          <a:prstGeom prst="rect">
            <a:avLst/>
          </a:prstGeom>
        </p:spPr>
      </p:pic>
    </p:spTree>
    <p:extLst>
      <p:ext uri="{BB962C8B-B14F-4D97-AF65-F5344CB8AC3E}">
        <p14:creationId xmlns:p14="http://schemas.microsoft.com/office/powerpoint/2010/main" val="4178484018"/>
      </p:ext>
    </p:extLst>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76737A-2598-479A-B89A-0A21C9AC056A}"/>
              </a:ext>
            </a:extLst>
          </p:cNvPr>
          <p:cNvSpPr/>
          <p:nvPr/>
        </p:nvSpPr>
        <p:spPr>
          <a:xfrm>
            <a:off x="683568" y="1124744"/>
            <a:ext cx="7992888" cy="5386090"/>
          </a:xfrm>
          <a:prstGeom prst="rect">
            <a:avLst/>
          </a:prstGeom>
        </p:spPr>
        <p:txBody>
          <a:bodyPr wrap="square">
            <a:spAutoFit/>
          </a:bodyPr>
          <a:lstStyle/>
          <a:p>
            <a:r>
              <a:rPr lang="zh-CN" altLang="en-US" sz="3200" b="1" kern="0" dirty="0">
                <a:solidFill>
                  <a:srgbClr val="990000"/>
                </a:solidFill>
                <a:latin typeface="Comic Sans MS" panose="030F0702030302020204" pitchFamily="66" charset="0"/>
                <a:ea typeface="隶书" panose="02010509060101010101" pitchFamily="49" charset="-122"/>
                <a:cs typeface="+mj-cs"/>
              </a:rPr>
              <a:t>时序逻辑测试时不同于组合逻辑的问题：</a:t>
            </a:r>
            <a:endParaRPr lang="en-US" altLang="zh-CN" sz="2400" b="1" kern="0" dirty="0">
              <a:solidFill>
                <a:srgbClr val="990000"/>
              </a:solidFill>
              <a:latin typeface="Comic Sans MS" panose="030F0702030302020204" pitchFamily="66" charset="0"/>
              <a:ea typeface="隶书" panose="02010509060101010101" pitchFamily="49" charset="-122"/>
              <a:cs typeface="+mj-cs"/>
            </a:endParaRPr>
          </a:p>
          <a:p>
            <a:endParaRPr lang="zh-CN" altLang="en-US" sz="2400" b="1" dirty="0"/>
          </a:p>
          <a:p>
            <a:r>
              <a:rPr lang="en-US" altLang="zh-CN" sz="2400" b="1" dirty="0"/>
              <a:t>•</a:t>
            </a:r>
            <a:r>
              <a:rPr lang="zh-CN" altLang="en-US" sz="2400" b="1" dirty="0"/>
              <a:t>对于时序逻辑电路，</a:t>
            </a:r>
            <a:r>
              <a:rPr lang="en-US" altLang="zh-CN" sz="2400" b="1" dirty="0"/>
              <a:t>ATPG</a:t>
            </a:r>
            <a:r>
              <a:rPr lang="zh-CN" altLang="en-US" sz="2400" b="1" dirty="0"/>
              <a:t>更难以进行，因为需要考虑电路状态和控制输入（时钟，复位等）以及各种数据输入。 逻辑输入 </a:t>
            </a:r>
            <a:r>
              <a:rPr lang="en-US" altLang="zh-CN" sz="2400" b="1" dirty="0"/>
              <a:t>- </a:t>
            </a:r>
            <a:r>
              <a:rPr lang="zh-CN" altLang="en-US" sz="2400" b="1" dirty="0"/>
              <a:t>输出关系不是在组合逻辑电路中可以找到的简单布尔表达式。</a:t>
            </a:r>
          </a:p>
          <a:p>
            <a:endParaRPr lang="zh-CN" altLang="en-US" sz="2400" b="1" dirty="0"/>
          </a:p>
          <a:p>
            <a:r>
              <a:rPr lang="en-US" altLang="zh-CN" sz="2400" b="1" dirty="0"/>
              <a:t>•</a:t>
            </a:r>
            <a:r>
              <a:rPr lang="zh-CN" altLang="en-US" sz="2400" b="1" dirty="0"/>
              <a:t>由于时序电路由多个状态组成，并且电路在时钟脉冲边沿之间的状态之间移动，因此可能需要将电路预设为特定状态以进行测试。 当被测电路嵌入在较大的电路中时，这很难实现，并且可能需要大量的时钟周期和数据输入变化才能实现这一点。</a:t>
            </a:r>
          </a:p>
          <a:p>
            <a:endParaRPr lang="zh-CN" altLang="en-US" sz="2400" b="1" dirty="0"/>
          </a:p>
          <a:p>
            <a:r>
              <a:rPr lang="en-US" altLang="zh-CN" sz="2400" b="1" dirty="0"/>
              <a:t>•</a:t>
            </a:r>
            <a:r>
              <a:rPr lang="zh-CN" altLang="en-US" sz="2400" b="1" dirty="0"/>
              <a:t>需要对组合和时序电路元件同时测试以验证其正确性。</a:t>
            </a:r>
          </a:p>
        </p:txBody>
      </p:sp>
      <p:sp>
        <p:nvSpPr>
          <p:cNvPr id="8" name="标题 1">
            <a:extLst>
              <a:ext uri="{FF2B5EF4-FFF2-40B4-BE49-F238E27FC236}">
                <a16:creationId xmlns:a16="http://schemas.microsoft.com/office/drawing/2014/main" id="{23E5B967-8E76-4492-A467-9D4CDEEE5FED}"/>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3.5</a:t>
            </a:r>
            <a:r>
              <a:rPr lang="zh-CN" altLang="en-US" sz="3600" kern="0" dirty="0">
                <a:solidFill>
                  <a:srgbClr val="990000"/>
                </a:solidFill>
                <a:latin typeface="Comic Sans MS" panose="030F0702030302020204" pitchFamily="66" charset="0"/>
                <a:ea typeface="隶书" panose="02010509060101010101" pitchFamily="49" charset="-122"/>
              </a:rPr>
              <a:t>时序逻辑测试</a:t>
            </a:r>
          </a:p>
        </p:txBody>
      </p:sp>
    </p:spTree>
    <p:extLst>
      <p:ext uri="{BB962C8B-B14F-4D97-AF65-F5344CB8AC3E}">
        <p14:creationId xmlns:p14="http://schemas.microsoft.com/office/powerpoint/2010/main" val="1661425240"/>
      </p:ext>
    </p:extLst>
  </p:cSld>
  <p:clrMapOvr>
    <a:masterClrMapping/>
  </p:clrMapOvr>
  <p:transition spd="slow">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76737A-2598-479A-B89A-0A21C9AC056A}"/>
              </a:ext>
            </a:extLst>
          </p:cNvPr>
          <p:cNvSpPr/>
          <p:nvPr/>
        </p:nvSpPr>
        <p:spPr>
          <a:xfrm>
            <a:off x="1619672" y="1700808"/>
            <a:ext cx="5688632" cy="2220095"/>
          </a:xfrm>
          <a:prstGeom prst="rect">
            <a:avLst/>
          </a:prstGeom>
        </p:spPr>
        <p:txBody>
          <a:bodyPr wrap="square">
            <a:spAutoFit/>
          </a:bodyPr>
          <a:lstStyle/>
          <a:p>
            <a:pPr>
              <a:lnSpc>
                <a:spcPct val="150000"/>
              </a:lnSpc>
            </a:pPr>
            <a:r>
              <a:rPr lang="en-US" altLang="zh-CN" sz="3200" b="1" kern="0" dirty="0">
                <a:latin typeface="Comic Sans MS" panose="030F0702030302020204" pitchFamily="66" charset="0"/>
                <a:ea typeface="隶书" panose="02010509060101010101" pitchFamily="49" charset="-122"/>
                <a:cs typeface="+mj-cs"/>
              </a:rPr>
              <a:t>1 </a:t>
            </a:r>
            <a:r>
              <a:rPr lang="zh-CN" altLang="en-US" sz="3200" b="1" kern="0" dirty="0">
                <a:latin typeface="Comic Sans MS" panose="030F0702030302020204" pitchFamily="66" charset="0"/>
                <a:ea typeface="隶书" panose="02010509060101010101" pitchFamily="49" charset="-122"/>
                <a:cs typeface="+mj-cs"/>
              </a:rPr>
              <a:t>可编程逻辑器件测试</a:t>
            </a:r>
          </a:p>
          <a:p>
            <a:pPr>
              <a:lnSpc>
                <a:spcPct val="150000"/>
              </a:lnSpc>
            </a:pPr>
            <a:r>
              <a:rPr lang="en-US" altLang="zh-CN" sz="3200" b="1" kern="0" dirty="0">
                <a:latin typeface="Comic Sans MS" panose="030F0702030302020204" pitchFamily="66" charset="0"/>
                <a:ea typeface="隶书" panose="02010509060101010101" pitchFamily="49" charset="-122"/>
                <a:cs typeface="+mj-cs"/>
              </a:rPr>
              <a:t>2 </a:t>
            </a:r>
            <a:r>
              <a:rPr lang="zh-CN" altLang="en-US" sz="3200" b="1" kern="0" dirty="0">
                <a:latin typeface="Comic Sans MS" panose="030F0702030302020204" pitchFamily="66" charset="0"/>
                <a:ea typeface="隶书" panose="02010509060101010101" pitchFamily="49" charset="-122"/>
                <a:cs typeface="+mj-cs"/>
              </a:rPr>
              <a:t>存储器测试</a:t>
            </a:r>
          </a:p>
          <a:p>
            <a:pPr>
              <a:lnSpc>
                <a:spcPct val="150000"/>
              </a:lnSpc>
            </a:pPr>
            <a:r>
              <a:rPr lang="en-US" altLang="zh-CN" sz="3200" b="1" kern="0" dirty="0">
                <a:latin typeface="Comic Sans MS" panose="030F0702030302020204" pitchFamily="66" charset="0"/>
                <a:ea typeface="隶书" panose="02010509060101010101" pitchFamily="49" charset="-122"/>
                <a:cs typeface="+mj-cs"/>
              </a:rPr>
              <a:t>3 </a:t>
            </a:r>
            <a:r>
              <a:rPr lang="zh-CN" altLang="en-US" sz="3200" b="1" kern="0" dirty="0">
                <a:latin typeface="Comic Sans MS" panose="030F0702030302020204" pitchFamily="66" charset="0"/>
                <a:ea typeface="隶书" panose="02010509060101010101" pitchFamily="49" charset="-122"/>
                <a:cs typeface="+mj-cs"/>
              </a:rPr>
              <a:t>内建自测试</a:t>
            </a:r>
          </a:p>
        </p:txBody>
      </p:sp>
      <p:sp>
        <p:nvSpPr>
          <p:cNvPr id="8" name="标题 1">
            <a:extLst>
              <a:ext uri="{FF2B5EF4-FFF2-40B4-BE49-F238E27FC236}">
                <a16:creationId xmlns:a16="http://schemas.microsoft.com/office/drawing/2014/main" id="{23E5B967-8E76-4492-A467-9D4CDEEE5FED}"/>
              </a:ext>
            </a:extLst>
          </p:cNvPr>
          <p:cNvSpPr txBox="1">
            <a:spLocks/>
          </p:cNvSpPr>
          <p:nvPr/>
        </p:nvSpPr>
        <p:spPr bwMode="auto">
          <a:xfrm>
            <a:off x="1835696" y="476672"/>
            <a:ext cx="698477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3.6 </a:t>
            </a:r>
            <a:r>
              <a:rPr lang="zh-CN" altLang="en-US" sz="3600" kern="0" dirty="0">
                <a:solidFill>
                  <a:srgbClr val="990000"/>
                </a:solidFill>
                <a:latin typeface="Comic Sans MS" panose="030F0702030302020204" pitchFamily="66" charset="0"/>
                <a:ea typeface="隶书" panose="02010509060101010101" pitchFamily="49" charset="-122"/>
              </a:rPr>
              <a:t>数字集成电路测试技术发展</a:t>
            </a:r>
          </a:p>
        </p:txBody>
      </p:sp>
    </p:spTree>
    <p:extLst>
      <p:ext uri="{BB962C8B-B14F-4D97-AF65-F5344CB8AC3E}">
        <p14:creationId xmlns:p14="http://schemas.microsoft.com/office/powerpoint/2010/main" val="838295910"/>
      </p:ext>
    </p:extLst>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24B56366-CFC7-4DE4-8F4E-E857007BF44E}"/>
              </a:ext>
            </a:extLst>
          </p:cNvPr>
          <p:cNvSpPr txBox="1">
            <a:spLocks/>
          </p:cNvSpPr>
          <p:nvPr/>
        </p:nvSpPr>
        <p:spPr>
          <a:xfrm>
            <a:off x="467544" y="964822"/>
            <a:ext cx="7800975"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kern="0" dirty="0">
                <a:solidFill>
                  <a:srgbClr val="7030A0"/>
                </a:solidFill>
                <a:ea typeface="宋体" panose="02010600030101010101" pitchFamily="2" charset="-122"/>
              </a:rPr>
              <a:t>数字逻辑集成电路分类</a:t>
            </a:r>
          </a:p>
        </p:txBody>
      </p:sp>
      <p:sp>
        <p:nvSpPr>
          <p:cNvPr id="8" name="Rectangle 3">
            <a:extLst>
              <a:ext uri="{FF2B5EF4-FFF2-40B4-BE49-F238E27FC236}">
                <a16:creationId xmlns:a16="http://schemas.microsoft.com/office/drawing/2014/main" id="{8C079F3D-1182-4D33-BE41-C5CCE3EACC5A}"/>
              </a:ext>
            </a:extLst>
          </p:cNvPr>
          <p:cNvSpPr txBox="1">
            <a:spLocks noChangeArrowheads="1"/>
          </p:cNvSpPr>
          <p:nvPr/>
        </p:nvSpPr>
        <p:spPr bwMode="auto">
          <a:xfrm>
            <a:off x="323528" y="1916832"/>
            <a:ext cx="8712968" cy="41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eaLnBrk="1" hangingPunct="1">
              <a:buClr>
                <a:srgbClr val="3333CC"/>
              </a:buClr>
              <a:defRPr/>
            </a:pPr>
            <a:r>
              <a:rPr lang="zh-CN" altLang="zh-CN" sz="2400" b="1" dirty="0"/>
              <a:t>按包含的门电路数量来分</a:t>
            </a:r>
            <a:r>
              <a:rPr lang="zh-CN" altLang="en-US" sz="2400" b="1" dirty="0"/>
              <a:t>：</a:t>
            </a:r>
            <a:endParaRPr lang="en-US" altLang="zh-CN" sz="2400" b="1" dirty="0"/>
          </a:p>
          <a:p>
            <a:pPr marL="0" lvl="0" indent="0" eaLnBrk="1" hangingPunct="1">
              <a:buClr>
                <a:srgbClr val="3333CC"/>
              </a:buClr>
              <a:buNone/>
              <a:defRPr/>
            </a:pPr>
            <a:r>
              <a:rPr lang="zh-CN" altLang="zh-CN" sz="2400" b="1" dirty="0"/>
              <a:t>小规模、中规模、大规模</a:t>
            </a:r>
            <a:r>
              <a:rPr lang="zh-CN" altLang="en-US" sz="2400" b="1" dirty="0"/>
              <a:t>、超大规模</a:t>
            </a:r>
            <a:r>
              <a:rPr lang="zh-CN" altLang="zh-CN" sz="2400" b="1" dirty="0"/>
              <a:t>集成电路</a:t>
            </a:r>
            <a:endParaRPr lang="en-US" altLang="zh-CN" sz="2400" b="1" dirty="0"/>
          </a:p>
          <a:p>
            <a:pPr lvl="0" eaLnBrk="1" hangingPunct="1">
              <a:buClr>
                <a:srgbClr val="3333CC"/>
              </a:buClr>
              <a:defRPr/>
            </a:pPr>
            <a:r>
              <a:rPr lang="zh-CN" altLang="zh-CN" sz="2400" b="1" dirty="0"/>
              <a:t>按电路结构来分</a:t>
            </a:r>
            <a:r>
              <a:rPr lang="zh-CN" altLang="en-US" sz="2400" b="1" dirty="0"/>
              <a:t>：</a:t>
            </a:r>
            <a:r>
              <a:rPr lang="en-US" altLang="zh-CN" sz="2400" b="1" dirty="0"/>
              <a:t>TTL</a:t>
            </a:r>
            <a:r>
              <a:rPr lang="zh-CN" altLang="en-US" sz="2400" b="1" dirty="0"/>
              <a:t>、</a:t>
            </a:r>
            <a:r>
              <a:rPr lang="en-US" altLang="zh-CN" sz="2400" b="1" dirty="0"/>
              <a:t>MOS </a:t>
            </a:r>
            <a:r>
              <a:rPr lang="zh-CN" altLang="zh-CN" sz="2400" b="1" dirty="0"/>
              <a:t>两大系列</a:t>
            </a:r>
            <a:endParaRPr lang="en-US" altLang="zh-CN" sz="2400" b="1" dirty="0"/>
          </a:p>
          <a:p>
            <a:pPr marL="0" lvl="0" indent="0" eaLnBrk="1" hangingPunct="1">
              <a:buClr>
                <a:srgbClr val="3333CC"/>
              </a:buClr>
              <a:buNone/>
              <a:defRPr/>
            </a:pPr>
            <a:r>
              <a:rPr lang="en-US" altLang="zh-CN" sz="2400" b="1" dirty="0"/>
              <a:t>TTL </a:t>
            </a:r>
            <a:r>
              <a:rPr lang="zh-CN" altLang="en-US" sz="2400" b="1" dirty="0"/>
              <a:t>：利用电子和空穴两种载流子导电的，所以又叫做双极性电路。</a:t>
            </a:r>
            <a:endParaRPr lang="en-US" altLang="zh-CN" sz="2400" b="1" dirty="0"/>
          </a:p>
          <a:p>
            <a:pPr marL="0" lvl="0" indent="0" eaLnBrk="1" hangingPunct="1">
              <a:lnSpc>
                <a:spcPct val="150000"/>
              </a:lnSpc>
              <a:buClr>
                <a:srgbClr val="3333CC"/>
              </a:buClr>
              <a:buNone/>
              <a:defRPr/>
            </a:pPr>
            <a:r>
              <a:rPr lang="en-US" altLang="zh-CN" sz="2400" b="1" dirty="0"/>
              <a:t>MOS </a:t>
            </a:r>
            <a:r>
              <a:rPr lang="zh-CN" altLang="en-US" sz="2400" b="1" dirty="0"/>
              <a:t>：</a:t>
            </a:r>
            <a:r>
              <a:rPr lang="zh-CN" altLang="zh-CN" sz="2400" b="1" dirty="0"/>
              <a:t>只用一种载流子导电的电路，其中用电子导电的称为</a:t>
            </a:r>
            <a:r>
              <a:rPr lang="en-US" altLang="zh-CN" sz="2400" b="1" dirty="0"/>
              <a:t>NMOS </a:t>
            </a:r>
            <a:r>
              <a:rPr lang="zh-CN" altLang="zh-CN" sz="2400" b="1" dirty="0"/>
              <a:t>电路</a:t>
            </a:r>
            <a:r>
              <a:rPr lang="en-US" altLang="zh-CN" sz="2400" b="1" dirty="0"/>
              <a:t>;</a:t>
            </a:r>
            <a:r>
              <a:rPr lang="zh-CN" altLang="zh-CN" sz="2400" b="1" dirty="0"/>
              <a:t>用空穴导电的称为</a:t>
            </a:r>
            <a:r>
              <a:rPr lang="en-US" altLang="zh-CN" sz="2400" b="1" dirty="0"/>
              <a:t>PMOS </a:t>
            </a:r>
            <a:r>
              <a:rPr lang="zh-CN" altLang="zh-CN" sz="2400" b="1" dirty="0"/>
              <a:t>电路</a:t>
            </a:r>
            <a:r>
              <a:rPr lang="zh-CN" altLang="en-US" sz="2400" b="1" dirty="0"/>
              <a:t>。</a:t>
            </a:r>
            <a:r>
              <a:rPr lang="zh-CN" altLang="zh-CN" sz="2400" b="1" dirty="0"/>
              <a:t>如果是用</a:t>
            </a:r>
            <a:r>
              <a:rPr lang="en-US" altLang="zh-CN" sz="2400" b="1" dirty="0"/>
              <a:t>NMOS </a:t>
            </a:r>
            <a:r>
              <a:rPr lang="zh-CN" altLang="zh-CN" sz="2400" b="1" dirty="0"/>
              <a:t>及</a:t>
            </a:r>
            <a:r>
              <a:rPr lang="en-US" altLang="zh-CN" sz="2400" b="1" dirty="0"/>
              <a:t>PMOS </a:t>
            </a:r>
            <a:r>
              <a:rPr lang="zh-CN" altLang="zh-CN" sz="2400" b="1" dirty="0"/>
              <a:t>复合起来组成的电路，则称为</a:t>
            </a:r>
            <a:r>
              <a:rPr lang="en-US" altLang="zh-CN" sz="2400" b="1" dirty="0"/>
              <a:t>CMOS </a:t>
            </a:r>
            <a:r>
              <a:rPr lang="zh-CN" altLang="zh-CN" sz="2400" b="1" dirty="0"/>
              <a:t>电路。</a:t>
            </a:r>
            <a:endParaRPr kumimoji="0" lang="zh-CN" altLang="en-US" sz="2400" b="1" i="0" u="none" strike="noStrike" kern="1200" cap="none" spc="0" normalizeH="0" baseline="0" noProof="0" dirty="0">
              <a:ln>
                <a:noFill/>
              </a:ln>
              <a:solidFill>
                <a:srgbClr val="000000"/>
              </a:solidFill>
              <a:effectLst/>
              <a:uLnTx/>
              <a:uFillTx/>
              <a:latin typeface="Tahoma"/>
              <a:ea typeface="宋体"/>
            </a:endParaRPr>
          </a:p>
        </p:txBody>
      </p:sp>
      <p:sp>
        <p:nvSpPr>
          <p:cNvPr id="5" name="标题 1">
            <a:extLst>
              <a:ext uri="{FF2B5EF4-FFF2-40B4-BE49-F238E27FC236}">
                <a16:creationId xmlns:a16="http://schemas.microsoft.com/office/drawing/2014/main" id="{A3778600-E453-401B-A0F3-236BDAD340AB}"/>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3.1</a:t>
            </a:r>
            <a:r>
              <a:rPr lang="zh-CN" altLang="en-US" sz="3600" kern="0" dirty="0">
                <a:solidFill>
                  <a:srgbClr val="990000"/>
                </a:solidFill>
                <a:latin typeface="Comic Sans MS" panose="030F0702030302020204" pitchFamily="66" charset="0"/>
                <a:ea typeface="隶书" panose="02010509060101010101" pitchFamily="49" charset="-122"/>
              </a:rPr>
              <a:t>基本数字逻辑电路</a:t>
            </a:r>
          </a:p>
        </p:txBody>
      </p:sp>
    </p:spTree>
    <p:extLst>
      <p:ext uri="{BB962C8B-B14F-4D97-AF65-F5344CB8AC3E}">
        <p14:creationId xmlns:p14="http://schemas.microsoft.com/office/powerpoint/2010/main" val="1702069893"/>
      </p:ext>
    </p:extLst>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24B56366-CFC7-4DE4-8F4E-E857007BF44E}"/>
              </a:ext>
            </a:extLst>
          </p:cNvPr>
          <p:cNvSpPr txBox="1">
            <a:spLocks/>
          </p:cNvSpPr>
          <p:nvPr/>
        </p:nvSpPr>
        <p:spPr>
          <a:xfrm>
            <a:off x="467544" y="964822"/>
            <a:ext cx="7800975"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kern="0" dirty="0">
                <a:solidFill>
                  <a:srgbClr val="7030A0"/>
                </a:solidFill>
                <a:ea typeface="宋体" panose="02010600030101010101" pitchFamily="2" charset="-122"/>
              </a:rPr>
              <a:t>数字逻辑集成电路分类</a:t>
            </a:r>
          </a:p>
        </p:txBody>
      </p:sp>
      <p:sp>
        <p:nvSpPr>
          <p:cNvPr id="8" name="Rectangle 3">
            <a:extLst>
              <a:ext uri="{FF2B5EF4-FFF2-40B4-BE49-F238E27FC236}">
                <a16:creationId xmlns:a16="http://schemas.microsoft.com/office/drawing/2014/main" id="{8C079F3D-1182-4D33-BE41-C5CCE3EACC5A}"/>
              </a:ext>
            </a:extLst>
          </p:cNvPr>
          <p:cNvSpPr txBox="1">
            <a:spLocks noChangeArrowheads="1"/>
          </p:cNvSpPr>
          <p:nvPr/>
        </p:nvSpPr>
        <p:spPr bwMode="auto">
          <a:xfrm>
            <a:off x="323528" y="1729994"/>
            <a:ext cx="8712968" cy="450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eaLnBrk="1" hangingPunct="1">
              <a:lnSpc>
                <a:spcPct val="150000"/>
              </a:lnSpc>
              <a:buClr>
                <a:srgbClr val="3333CC"/>
              </a:buClr>
              <a:defRPr/>
            </a:pPr>
            <a:r>
              <a:rPr lang="zh-CN" altLang="zh-CN" sz="2800" b="1" dirty="0"/>
              <a:t>按</a:t>
            </a:r>
            <a:r>
              <a:rPr lang="zh-CN" altLang="en-US" sz="2800" b="1" dirty="0"/>
              <a:t>逻辑种类</a:t>
            </a:r>
            <a:r>
              <a:rPr lang="zh-CN" altLang="zh-CN" sz="2800" b="1" dirty="0"/>
              <a:t>来分</a:t>
            </a:r>
            <a:r>
              <a:rPr lang="zh-CN" altLang="en-US" sz="2800" b="1" dirty="0"/>
              <a:t>：</a:t>
            </a:r>
            <a:endParaRPr lang="en-US" altLang="zh-CN" sz="2800" b="1" dirty="0"/>
          </a:p>
          <a:p>
            <a:pPr marL="0" lvl="0" indent="0" eaLnBrk="1" hangingPunct="1">
              <a:lnSpc>
                <a:spcPct val="150000"/>
              </a:lnSpc>
              <a:buClr>
                <a:srgbClr val="3333CC"/>
              </a:buClr>
              <a:buNone/>
              <a:defRPr/>
            </a:pPr>
            <a:r>
              <a:rPr lang="zh-CN" altLang="en-US" sz="2800" b="1" dirty="0"/>
              <a:t>组合逻辑电路和时序逻辑电路</a:t>
            </a:r>
            <a:endParaRPr lang="en-US" altLang="zh-CN" sz="2800" b="1" dirty="0"/>
          </a:p>
          <a:p>
            <a:pPr marL="0" lvl="0" indent="0" eaLnBrk="1" hangingPunct="1">
              <a:lnSpc>
                <a:spcPct val="150000"/>
              </a:lnSpc>
              <a:buClr>
                <a:srgbClr val="3333CC"/>
              </a:buClr>
              <a:buNone/>
              <a:defRPr/>
            </a:pPr>
            <a:r>
              <a:rPr lang="zh-CN" altLang="zh-CN" dirty="0">
                <a:solidFill>
                  <a:srgbClr val="C00000"/>
                </a:solidFill>
              </a:rPr>
              <a:t>组合逻辑电路</a:t>
            </a:r>
            <a:r>
              <a:rPr lang="zh-CN" altLang="en-US" sz="2800" b="1" dirty="0">
                <a:solidFill>
                  <a:srgbClr val="C00000"/>
                </a:solidFill>
              </a:rPr>
              <a:t>：</a:t>
            </a:r>
            <a:r>
              <a:rPr lang="zh-CN" altLang="en-US" sz="2800" b="1" dirty="0"/>
              <a:t>输出结果仅决定于当前各输入值，而与信号作用前电路的原状态无关的电路。</a:t>
            </a:r>
            <a:endParaRPr lang="en-US" altLang="zh-CN" sz="2800" b="1" dirty="0"/>
          </a:p>
          <a:p>
            <a:pPr marL="0" lvl="0" indent="0" eaLnBrk="1" hangingPunct="1">
              <a:lnSpc>
                <a:spcPct val="150000"/>
              </a:lnSpc>
              <a:buClr>
                <a:srgbClr val="3333CC"/>
              </a:buClr>
              <a:buNone/>
              <a:defRPr/>
            </a:pPr>
            <a:r>
              <a:rPr lang="zh-CN" altLang="en-US" dirty="0">
                <a:solidFill>
                  <a:srgbClr val="C00000"/>
                </a:solidFill>
              </a:rPr>
              <a:t>时序逻辑电路：</a:t>
            </a:r>
            <a:r>
              <a:rPr lang="zh-CN" altLang="en-US" sz="2800" b="1" dirty="0"/>
              <a:t>输出结果既由当前各输入值，又由过去的输入值来决定的电路</a:t>
            </a:r>
            <a:r>
              <a:rPr lang="zh-CN" altLang="zh-CN" sz="2800" b="1" dirty="0"/>
              <a:t>。</a:t>
            </a:r>
            <a:endParaRPr kumimoji="0" lang="zh-CN" altLang="en-US" sz="2800" b="1" i="0" u="none" strike="noStrike" kern="1200" cap="none" spc="0" normalizeH="0" baseline="0" noProof="0" dirty="0">
              <a:ln>
                <a:noFill/>
              </a:ln>
              <a:solidFill>
                <a:srgbClr val="000000"/>
              </a:solidFill>
              <a:effectLst/>
              <a:uLnTx/>
              <a:uFillTx/>
              <a:latin typeface="Tahoma"/>
              <a:ea typeface="宋体"/>
            </a:endParaRPr>
          </a:p>
        </p:txBody>
      </p:sp>
      <p:sp>
        <p:nvSpPr>
          <p:cNvPr id="5" name="标题 1">
            <a:extLst>
              <a:ext uri="{FF2B5EF4-FFF2-40B4-BE49-F238E27FC236}">
                <a16:creationId xmlns:a16="http://schemas.microsoft.com/office/drawing/2014/main" id="{A3778600-E453-401B-A0F3-236BDAD340AB}"/>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3.1</a:t>
            </a:r>
            <a:r>
              <a:rPr lang="zh-CN" altLang="en-US" sz="3600" kern="0" dirty="0">
                <a:solidFill>
                  <a:srgbClr val="990000"/>
                </a:solidFill>
                <a:latin typeface="Comic Sans MS" panose="030F0702030302020204" pitchFamily="66" charset="0"/>
                <a:ea typeface="隶书" panose="02010509060101010101" pitchFamily="49" charset="-122"/>
              </a:rPr>
              <a:t>基本数字逻辑电路</a:t>
            </a:r>
          </a:p>
        </p:txBody>
      </p:sp>
    </p:spTree>
    <p:extLst>
      <p:ext uri="{BB962C8B-B14F-4D97-AF65-F5344CB8AC3E}">
        <p14:creationId xmlns:p14="http://schemas.microsoft.com/office/powerpoint/2010/main" val="2934693566"/>
      </p:ext>
    </p:extLst>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24B56366-CFC7-4DE4-8F4E-E857007BF44E}"/>
              </a:ext>
            </a:extLst>
          </p:cNvPr>
          <p:cNvSpPr txBox="1">
            <a:spLocks/>
          </p:cNvSpPr>
          <p:nvPr/>
        </p:nvSpPr>
        <p:spPr>
          <a:xfrm>
            <a:off x="467544" y="964822"/>
            <a:ext cx="7800975"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sz="3200" kern="0" dirty="0">
                <a:solidFill>
                  <a:srgbClr val="7030A0"/>
                </a:solidFill>
                <a:ea typeface="宋体" panose="02010600030101010101" pitchFamily="2" charset="-122"/>
              </a:rPr>
              <a:t>逻辑状态的表示方法</a:t>
            </a:r>
          </a:p>
        </p:txBody>
      </p:sp>
      <p:sp>
        <p:nvSpPr>
          <p:cNvPr id="8" name="Rectangle 3">
            <a:extLst>
              <a:ext uri="{FF2B5EF4-FFF2-40B4-BE49-F238E27FC236}">
                <a16:creationId xmlns:a16="http://schemas.microsoft.com/office/drawing/2014/main" id="{8C079F3D-1182-4D33-BE41-C5CCE3EACC5A}"/>
              </a:ext>
            </a:extLst>
          </p:cNvPr>
          <p:cNvSpPr txBox="1">
            <a:spLocks noChangeArrowheads="1"/>
          </p:cNvSpPr>
          <p:nvPr/>
        </p:nvSpPr>
        <p:spPr bwMode="auto">
          <a:xfrm>
            <a:off x="458050" y="1587405"/>
            <a:ext cx="8496944" cy="107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eaLnBrk="1" hangingPunct="1">
              <a:buClr>
                <a:srgbClr val="3333CC"/>
              </a:buClr>
              <a:defRPr/>
            </a:pPr>
            <a:r>
              <a:rPr lang="zh-CN" altLang="en-US" sz="2400" b="1" dirty="0"/>
              <a:t>用数字符号</a:t>
            </a:r>
            <a:r>
              <a:rPr lang="en-US" altLang="zh-CN" sz="2400" b="1" dirty="0"/>
              <a:t>0</a:t>
            </a:r>
            <a:r>
              <a:rPr lang="zh-CN" altLang="en-US" sz="2400" b="1" dirty="0"/>
              <a:t>和</a:t>
            </a:r>
            <a:r>
              <a:rPr lang="en-US" altLang="zh-CN" sz="2400" b="1" dirty="0"/>
              <a:t>1</a:t>
            </a:r>
            <a:r>
              <a:rPr lang="zh-CN" altLang="en-US" sz="2400" b="1" dirty="0"/>
              <a:t>表示相互对立的逻辑状态，称为逻辑</a:t>
            </a:r>
            <a:r>
              <a:rPr lang="en-US" altLang="zh-CN" sz="2400" b="1" dirty="0"/>
              <a:t>0</a:t>
            </a:r>
            <a:r>
              <a:rPr lang="zh-CN" altLang="en-US" sz="2400" b="1" dirty="0"/>
              <a:t>和逻辑</a:t>
            </a:r>
            <a:r>
              <a:rPr lang="en-US" altLang="zh-CN" sz="2400" b="1" dirty="0"/>
              <a:t>1</a:t>
            </a:r>
            <a:r>
              <a:rPr lang="zh-CN" altLang="en-US" sz="2400" b="1" dirty="0"/>
              <a:t>，常见的对立逻辑状态如表</a:t>
            </a:r>
            <a:endParaRPr kumimoji="0" lang="zh-CN" altLang="en-US" sz="2400" b="1" i="0" u="none" strike="noStrike" kern="1200" cap="none" spc="0" normalizeH="0" baseline="0" noProof="0" dirty="0">
              <a:ln>
                <a:noFill/>
              </a:ln>
              <a:solidFill>
                <a:srgbClr val="000000"/>
              </a:solidFill>
              <a:effectLst/>
              <a:uLnTx/>
              <a:uFillTx/>
              <a:latin typeface="Tahoma"/>
              <a:ea typeface="宋体"/>
            </a:endParaRPr>
          </a:p>
        </p:txBody>
      </p:sp>
      <p:sp>
        <p:nvSpPr>
          <p:cNvPr id="5" name="标题 1">
            <a:extLst>
              <a:ext uri="{FF2B5EF4-FFF2-40B4-BE49-F238E27FC236}">
                <a16:creationId xmlns:a16="http://schemas.microsoft.com/office/drawing/2014/main" id="{A3778600-E453-401B-A0F3-236BDAD340AB}"/>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3.1</a:t>
            </a:r>
            <a:r>
              <a:rPr lang="zh-CN" altLang="en-US" sz="3600" kern="0" dirty="0">
                <a:solidFill>
                  <a:srgbClr val="990000"/>
                </a:solidFill>
                <a:latin typeface="Comic Sans MS" panose="030F0702030302020204" pitchFamily="66" charset="0"/>
                <a:ea typeface="隶书" panose="02010509060101010101" pitchFamily="49" charset="-122"/>
              </a:rPr>
              <a:t>基本数字逻辑电路</a:t>
            </a:r>
          </a:p>
        </p:txBody>
      </p:sp>
      <p:pic>
        <p:nvPicPr>
          <p:cNvPr id="1026" name="图片 13" descr="C:\Users\think\AppData\Local\Temp\ksohtml\wps4ED7.tmp.jpg">
            <a:extLst>
              <a:ext uri="{FF2B5EF4-FFF2-40B4-BE49-F238E27FC236}">
                <a16:creationId xmlns:a16="http://schemas.microsoft.com/office/drawing/2014/main" id="{AE66866C-D42E-4013-BB41-7FA3173AA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75" y="2524690"/>
            <a:ext cx="8189924" cy="83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4A60BC87-5CED-4F18-AE8E-43CDD60B2CF1}"/>
              </a:ext>
            </a:extLst>
          </p:cNvPr>
          <p:cNvSpPr txBox="1">
            <a:spLocks/>
          </p:cNvSpPr>
          <p:nvPr/>
        </p:nvSpPr>
        <p:spPr>
          <a:xfrm>
            <a:off x="539552" y="3511761"/>
            <a:ext cx="7800975"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sz="3200" kern="0" dirty="0">
                <a:solidFill>
                  <a:srgbClr val="7030A0"/>
                </a:solidFill>
                <a:ea typeface="宋体" panose="02010600030101010101" pitchFamily="2" charset="-122"/>
              </a:rPr>
              <a:t>高、低电平规定</a:t>
            </a:r>
          </a:p>
        </p:txBody>
      </p:sp>
      <p:sp>
        <p:nvSpPr>
          <p:cNvPr id="7" name="Rectangle 3">
            <a:extLst>
              <a:ext uri="{FF2B5EF4-FFF2-40B4-BE49-F238E27FC236}">
                <a16:creationId xmlns:a16="http://schemas.microsoft.com/office/drawing/2014/main" id="{2111C20E-F73A-45D4-A2F2-04A8D057B091}"/>
              </a:ext>
            </a:extLst>
          </p:cNvPr>
          <p:cNvSpPr txBox="1">
            <a:spLocks noChangeArrowheads="1"/>
          </p:cNvSpPr>
          <p:nvPr/>
        </p:nvSpPr>
        <p:spPr bwMode="auto">
          <a:xfrm>
            <a:off x="443565" y="4196038"/>
            <a:ext cx="8496944" cy="209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eaLnBrk="1" hangingPunct="1">
              <a:buClr>
                <a:srgbClr val="3333CC"/>
              </a:buClr>
              <a:defRPr/>
            </a:pPr>
            <a:r>
              <a:rPr lang="zh-CN" altLang="en-US" sz="2400" b="1" dirty="0">
                <a:latin typeface="+mj-ea"/>
                <a:ea typeface="+mj-ea"/>
              </a:rPr>
              <a:t>高电平、低电平来描述电位的高低。高低电平不是一个固定值，而是一个电平变化范围</a:t>
            </a:r>
            <a:endParaRPr lang="en-US" altLang="zh-CN" sz="2400" b="1" dirty="0">
              <a:latin typeface="+mj-ea"/>
              <a:ea typeface="+mj-ea"/>
            </a:endParaRPr>
          </a:p>
          <a:p>
            <a:pPr lvl="0" eaLnBrk="1" hangingPunct="1">
              <a:buClr>
                <a:srgbClr val="3333CC"/>
              </a:buClr>
              <a:defRPr/>
            </a:pPr>
            <a:r>
              <a:rPr lang="zh-CN" altLang="en-US" sz="2400" b="1" dirty="0">
                <a:latin typeface="+mj-ea"/>
                <a:ea typeface="+mj-ea"/>
              </a:rPr>
              <a:t>标准高电平</a:t>
            </a:r>
            <a:r>
              <a:rPr lang="en-US" altLang="zh-CN" sz="2400" b="1" dirty="0">
                <a:latin typeface="+mj-ea"/>
                <a:ea typeface="+mj-ea"/>
              </a:rPr>
              <a:t>V</a:t>
            </a:r>
            <a:r>
              <a:rPr lang="en-US" altLang="zh-CN" sz="2400" b="1" baseline="-25000" dirty="0">
                <a:latin typeface="+mj-ea"/>
                <a:ea typeface="+mj-ea"/>
              </a:rPr>
              <a:t>SH</a:t>
            </a:r>
            <a:r>
              <a:rPr lang="en-US" altLang="zh-CN" sz="2400" b="1" dirty="0">
                <a:latin typeface="+mj-ea"/>
                <a:ea typeface="+mj-ea"/>
              </a:rPr>
              <a:t>——</a:t>
            </a:r>
            <a:r>
              <a:rPr lang="zh-CN" altLang="en-US" sz="2400" b="1" dirty="0">
                <a:latin typeface="+mj-ea"/>
                <a:ea typeface="+mj-ea"/>
              </a:rPr>
              <a:t>高电平的下限值；标准低电平</a:t>
            </a:r>
            <a:r>
              <a:rPr lang="en-US" altLang="zh-CN" sz="2400" b="1" dirty="0">
                <a:latin typeface="+mj-ea"/>
                <a:ea typeface="+mj-ea"/>
              </a:rPr>
              <a:t>V</a:t>
            </a:r>
            <a:r>
              <a:rPr lang="en-US" altLang="zh-CN" sz="2400" b="1" baseline="-25000" dirty="0">
                <a:latin typeface="+mj-ea"/>
                <a:ea typeface="+mj-ea"/>
              </a:rPr>
              <a:t>SL</a:t>
            </a:r>
            <a:r>
              <a:rPr lang="en-US" altLang="zh-CN" sz="2400" b="1" dirty="0">
                <a:latin typeface="+mj-ea"/>
                <a:ea typeface="+mj-ea"/>
              </a:rPr>
              <a:t>——</a:t>
            </a:r>
            <a:r>
              <a:rPr lang="zh-CN" altLang="en-US" sz="2400" b="1" dirty="0">
                <a:latin typeface="+mj-ea"/>
                <a:ea typeface="+mj-ea"/>
              </a:rPr>
              <a:t>低电平的上限值。应用时，高电平应大于或等于</a:t>
            </a:r>
            <a:r>
              <a:rPr lang="en-US" altLang="zh-CN" sz="2400" b="1" dirty="0">
                <a:latin typeface="+mj-ea"/>
                <a:ea typeface="+mj-ea"/>
              </a:rPr>
              <a:t>V</a:t>
            </a:r>
            <a:r>
              <a:rPr lang="en-US" altLang="zh-CN" sz="2400" b="1" baseline="-25000" dirty="0">
                <a:latin typeface="+mj-ea"/>
                <a:ea typeface="+mj-ea"/>
              </a:rPr>
              <a:t>SH</a:t>
            </a:r>
            <a:r>
              <a:rPr lang="zh-CN" altLang="en-US" sz="2400" b="1" dirty="0">
                <a:latin typeface="+mj-ea"/>
                <a:ea typeface="+mj-ea"/>
              </a:rPr>
              <a:t>，低电平应小于或等于</a:t>
            </a:r>
            <a:r>
              <a:rPr lang="en-US" altLang="zh-CN" sz="2400" b="1" dirty="0">
                <a:latin typeface="+mj-ea"/>
                <a:ea typeface="+mj-ea"/>
              </a:rPr>
              <a:t>V</a:t>
            </a:r>
            <a:r>
              <a:rPr lang="en-US" altLang="zh-CN" sz="2400" b="1" baseline="-25000" dirty="0">
                <a:latin typeface="+mj-ea"/>
                <a:ea typeface="+mj-ea"/>
              </a:rPr>
              <a:t>SL</a:t>
            </a:r>
            <a:r>
              <a:rPr lang="zh-CN" altLang="en-US" sz="2400" b="1" dirty="0">
                <a:latin typeface="+mj-ea"/>
                <a:ea typeface="+mj-ea"/>
              </a:rPr>
              <a:t>。</a:t>
            </a:r>
            <a:endParaRPr kumimoji="0" lang="zh-CN" altLang="en-US" sz="2400" b="1" i="0" u="none" strike="noStrike" kern="1200" cap="none" spc="0" normalizeH="0" baseline="0" noProof="0" dirty="0">
              <a:ln>
                <a:noFill/>
              </a:ln>
              <a:effectLst/>
              <a:uLnTx/>
              <a:uFillTx/>
              <a:latin typeface="+mj-ea"/>
              <a:ea typeface="+mj-ea"/>
            </a:endParaRPr>
          </a:p>
        </p:txBody>
      </p:sp>
    </p:spTree>
    <p:extLst>
      <p:ext uri="{BB962C8B-B14F-4D97-AF65-F5344CB8AC3E}">
        <p14:creationId xmlns:p14="http://schemas.microsoft.com/office/powerpoint/2010/main" val="2555556593"/>
      </p:ext>
    </p:extLst>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24B56366-CFC7-4DE4-8F4E-E857007BF44E}"/>
              </a:ext>
            </a:extLst>
          </p:cNvPr>
          <p:cNvSpPr txBox="1">
            <a:spLocks/>
          </p:cNvSpPr>
          <p:nvPr/>
        </p:nvSpPr>
        <p:spPr>
          <a:xfrm>
            <a:off x="467544" y="964822"/>
            <a:ext cx="7800975"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sz="3200" kern="0" dirty="0">
                <a:solidFill>
                  <a:srgbClr val="7030A0"/>
                </a:solidFill>
                <a:ea typeface="宋体" panose="02010600030101010101" pitchFamily="2" charset="-122"/>
              </a:rPr>
              <a:t>常见数字逻辑电平</a:t>
            </a:r>
          </a:p>
        </p:txBody>
      </p:sp>
      <p:sp>
        <p:nvSpPr>
          <p:cNvPr id="5" name="标题 1">
            <a:extLst>
              <a:ext uri="{FF2B5EF4-FFF2-40B4-BE49-F238E27FC236}">
                <a16:creationId xmlns:a16="http://schemas.microsoft.com/office/drawing/2014/main" id="{ECB5CD3E-B93F-4DDA-89CC-EF4E31550139}"/>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3.1</a:t>
            </a:r>
            <a:r>
              <a:rPr lang="zh-CN" altLang="en-US" sz="3600" kern="0" dirty="0">
                <a:solidFill>
                  <a:srgbClr val="990000"/>
                </a:solidFill>
                <a:latin typeface="Comic Sans MS" panose="030F0702030302020204" pitchFamily="66" charset="0"/>
                <a:ea typeface="隶书" panose="02010509060101010101" pitchFamily="49" charset="-122"/>
              </a:rPr>
              <a:t>基本数字逻辑电路</a:t>
            </a:r>
          </a:p>
        </p:txBody>
      </p:sp>
      <p:sp>
        <p:nvSpPr>
          <p:cNvPr id="2" name="文本框 1">
            <a:extLst>
              <a:ext uri="{FF2B5EF4-FFF2-40B4-BE49-F238E27FC236}">
                <a16:creationId xmlns:a16="http://schemas.microsoft.com/office/drawing/2014/main" id="{08E0A095-8251-47D0-87B5-2C8158E36681}"/>
              </a:ext>
            </a:extLst>
          </p:cNvPr>
          <p:cNvSpPr txBox="1"/>
          <p:nvPr/>
        </p:nvSpPr>
        <p:spPr>
          <a:xfrm>
            <a:off x="304720" y="1628800"/>
            <a:ext cx="8712968" cy="830997"/>
          </a:xfrm>
          <a:prstGeom prst="rect">
            <a:avLst/>
          </a:prstGeom>
          <a:noFill/>
        </p:spPr>
        <p:txBody>
          <a:bodyPr wrap="square" rtlCol="0">
            <a:spAutoFit/>
          </a:bodyPr>
          <a:lstStyle/>
          <a:p>
            <a:r>
              <a:rPr lang="en-US" altLang="zh-CN" sz="2400" b="1" dirty="0"/>
              <a:t>TTL</a:t>
            </a:r>
            <a:r>
              <a:rPr lang="zh-CN" altLang="en-US" sz="2400" b="1" dirty="0"/>
              <a:t>、</a:t>
            </a:r>
            <a:r>
              <a:rPr lang="en-US" altLang="zh-CN" sz="2400" b="1" dirty="0"/>
              <a:t>CMOS</a:t>
            </a:r>
            <a:r>
              <a:rPr lang="zh-CN" altLang="en-US" sz="2400" b="1" dirty="0"/>
              <a:t>、</a:t>
            </a:r>
            <a:r>
              <a:rPr lang="en-US" altLang="zh-CN" sz="2400" b="1" dirty="0"/>
              <a:t>LVTTL</a:t>
            </a:r>
            <a:r>
              <a:rPr lang="zh-CN" altLang="en-US" sz="2400" b="1" dirty="0"/>
              <a:t>、</a:t>
            </a:r>
            <a:r>
              <a:rPr lang="en-US" altLang="zh-CN" sz="2400" b="1" dirty="0"/>
              <a:t>LVCMOS</a:t>
            </a:r>
            <a:r>
              <a:rPr lang="zh-CN" altLang="en-US" sz="2400" b="1" dirty="0"/>
              <a:t>、</a:t>
            </a:r>
            <a:r>
              <a:rPr lang="en-US" altLang="zh-CN" sz="2400" b="1" dirty="0"/>
              <a:t>ECL</a:t>
            </a:r>
            <a:r>
              <a:rPr lang="zh-CN" altLang="en-US" sz="2400" b="1" dirty="0"/>
              <a:t>、</a:t>
            </a:r>
            <a:r>
              <a:rPr lang="en-US" altLang="zh-CN" sz="2400" b="1" dirty="0"/>
              <a:t>PECL</a:t>
            </a:r>
            <a:r>
              <a:rPr lang="zh-CN" altLang="en-US" sz="2400" b="1" dirty="0"/>
              <a:t>、</a:t>
            </a:r>
            <a:r>
              <a:rPr lang="en-US" altLang="zh-CN" sz="2400" b="1" dirty="0"/>
              <a:t>LVPECL</a:t>
            </a:r>
            <a:r>
              <a:rPr lang="zh-CN" altLang="en-US" sz="2400" b="1" dirty="0"/>
              <a:t>等，速度比较高的</a:t>
            </a:r>
            <a:r>
              <a:rPr lang="en-US" altLang="zh-CN" sz="2400" b="1" dirty="0"/>
              <a:t>LVDS</a:t>
            </a:r>
            <a:r>
              <a:rPr lang="zh-CN" altLang="en-US" sz="2400" b="1" dirty="0"/>
              <a:t>、</a:t>
            </a:r>
            <a:r>
              <a:rPr lang="en-US" altLang="zh-CN" sz="2400" b="1" dirty="0"/>
              <a:t>GTL</a:t>
            </a:r>
            <a:r>
              <a:rPr lang="zh-CN" altLang="en-US" sz="2400" b="1" dirty="0"/>
              <a:t>、</a:t>
            </a:r>
            <a:r>
              <a:rPr lang="en-US" altLang="zh-CN" sz="2400" b="1" dirty="0"/>
              <a:t>PGTL</a:t>
            </a:r>
            <a:r>
              <a:rPr lang="zh-CN" altLang="en-US" sz="2400" b="1" dirty="0"/>
              <a:t>、</a:t>
            </a:r>
            <a:r>
              <a:rPr lang="en-US" altLang="zh-CN" sz="2400" b="1" dirty="0"/>
              <a:t>CML</a:t>
            </a:r>
            <a:r>
              <a:rPr lang="zh-CN" altLang="en-US" sz="2400" b="1" dirty="0"/>
              <a:t>、</a:t>
            </a:r>
            <a:r>
              <a:rPr lang="en-US" altLang="zh-CN" sz="2400" b="1" dirty="0"/>
              <a:t>HSTL</a:t>
            </a:r>
            <a:r>
              <a:rPr lang="zh-CN" altLang="en-US" sz="2400" b="1" dirty="0"/>
              <a:t>、</a:t>
            </a:r>
            <a:r>
              <a:rPr lang="en-US" altLang="zh-CN" sz="2400" b="1" dirty="0"/>
              <a:t>SSTL</a:t>
            </a:r>
            <a:endParaRPr lang="zh-CN" altLang="en-US" sz="2400" b="1" dirty="0"/>
          </a:p>
        </p:txBody>
      </p:sp>
      <p:sp>
        <p:nvSpPr>
          <p:cNvPr id="6" name="标题 1">
            <a:extLst>
              <a:ext uri="{FF2B5EF4-FFF2-40B4-BE49-F238E27FC236}">
                <a16:creationId xmlns:a16="http://schemas.microsoft.com/office/drawing/2014/main" id="{D99DD5B7-8CD8-4DEE-A741-80B94470293E}"/>
              </a:ext>
            </a:extLst>
          </p:cNvPr>
          <p:cNvSpPr txBox="1">
            <a:spLocks/>
          </p:cNvSpPr>
          <p:nvPr/>
        </p:nvSpPr>
        <p:spPr>
          <a:xfrm>
            <a:off x="425318" y="3328904"/>
            <a:ext cx="2634180"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sz="3200" kern="0" dirty="0">
                <a:solidFill>
                  <a:srgbClr val="7030A0"/>
                </a:solidFill>
                <a:ea typeface="宋体" panose="02010600030101010101" pitchFamily="2" charset="-122"/>
              </a:rPr>
              <a:t>逻辑家族</a:t>
            </a:r>
          </a:p>
        </p:txBody>
      </p:sp>
      <p:pic>
        <p:nvPicPr>
          <p:cNvPr id="7" name="图片 6">
            <a:extLst>
              <a:ext uri="{FF2B5EF4-FFF2-40B4-BE49-F238E27FC236}">
                <a16:creationId xmlns:a16="http://schemas.microsoft.com/office/drawing/2014/main" id="{29065201-FDFD-46FB-A6D6-51D9724E6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2731256"/>
            <a:ext cx="5154794" cy="3866095"/>
          </a:xfrm>
          <a:prstGeom prst="rect">
            <a:avLst/>
          </a:prstGeom>
        </p:spPr>
      </p:pic>
    </p:spTree>
    <p:extLst>
      <p:ext uri="{BB962C8B-B14F-4D97-AF65-F5344CB8AC3E}">
        <p14:creationId xmlns:p14="http://schemas.microsoft.com/office/powerpoint/2010/main" val="4222985849"/>
      </p:ext>
    </p:extLst>
  </p:cSld>
  <p:clrMapOvr>
    <a:masterClrMapping/>
  </p:clrMapOvr>
  <p:transition spd="slow">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24B56366-CFC7-4DE4-8F4E-E857007BF44E}"/>
              </a:ext>
            </a:extLst>
          </p:cNvPr>
          <p:cNvSpPr txBox="1">
            <a:spLocks/>
          </p:cNvSpPr>
          <p:nvPr/>
        </p:nvSpPr>
        <p:spPr>
          <a:xfrm>
            <a:off x="1043608" y="964822"/>
            <a:ext cx="7224911" cy="563562"/>
          </a:xfrm>
          <a:prstGeom prst="rect">
            <a:avLst/>
          </a:prstGeom>
        </p:spPr>
        <p:txBody>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eaLnBrk="1" hangingPunct="1"/>
            <a:r>
              <a:rPr lang="zh-CN" altLang="en-US" kern="0" dirty="0">
                <a:solidFill>
                  <a:srgbClr val="7030A0"/>
                </a:solidFill>
                <a:ea typeface="宋体" panose="02010600030101010101" pitchFamily="2" charset="-122"/>
              </a:rPr>
              <a:t>基本逻辑门</a:t>
            </a:r>
          </a:p>
        </p:txBody>
      </p:sp>
      <p:graphicFrame>
        <p:nvGraphicFramePr>
          <p:cNvPr id="3" name="表格 2">
            <a:extLst>
              <a:ext uri="{FF2B5EF4-FFF2-40B4-BE49-F238E27FC236}">
                <a16:creationId xmlns:a16="http://schemas.microsoft.com/office/drawing/2014/main" id="{A767CEFB-D6BD-42A0-BE4E-7150781176C1}"/>
              </a:ext>
            </a:extLst>
          </p:cNvPr>
          <p:cNvGraphicFramePr>
            <a:graphicFrameLocks noGrp="1"/>
          </p:cNvGraphicFramePr>
          <p:nvPr>
            <p:extLst>
              <p:ext uri="{D42A27DB-BD31-4B8C-83A1-F6EECF244321}">
                <p14:modId xmlns:p14="http://schemas.microsoft.com/office/powerpoint/2010/main" val="4286031288"/>
              </p:ext>
            </p:extLst>
          </p:nvPr>
        </p:nvGraphicFramePr>
        <p:xfrm>
          <a:off x="1835695" y="1778378"/>
          <a:ext cx="2368490" cy="4114800"/>
        </p:xfrm>
        <a:graphic>
          <a:graphicData uri="http://schemas.openxmlformats.org/drawingml/2006/table">
            <a:tbl>
              <a:tblPr firstRow="1" bandRow="1">
                <a:tableStyleId>{8A107856-5554-42FB-B03E-39F5DBC370BA}</a:tableStyleId>
              </a:tblPr>
              <a:tblGrid>
                <a:gridCol w="2368490">
                  <a:extLst>
                    <a:ext uri="{9D8B030D-6E8A-4147-A177-3AD203B41FA5}">
                      <a16:colId xmlns:a16="http://schemas.microsoft.com/office/drawing/2014/main" val="868568085"/>
                    </a:ext>
                  </a:extLst>
                </a:gridCol>
              </a:tblGrid>
              <a:tr h="370840">
                <a:tc>
                  <a:txBody>
                    <a:bodyPr/>
                    <a:lstStyle/>
                    <a:p>
                      <a:pPr algn="ctr"/>
                      <a:r>
                        <a:rPr lang="zh-CN" altLang="en-US" sz="2400" dirty="0"/>
                        <a:t>组合逻辑</a:t>
                      </a:r>
                    </a:p>
                  </a:txBody>
                  <a:tcPr/>
                </a:tc>
                <a:extLst>
                  <a:ext uri="{0D108BD9-81ED-4DB2-BD59-A6C34878D82A}">
                    <a16:rowId xmlns:a16="http://schemas.microsoft.com/office/drawing/2014/main" val="2202885620"/>
                  </a:ext>
                </a:extLst>
              </a:tr>
              <a:tr h="370840">
                <a:tc>
                  <a:txBody>
                    <a:bodyPr/>
                    <a:lstStyle/>
                    <a:p>
                      <a:pPr algn="ctr"/>
                      <a:r>
                        <a:rPr lang="en-US" altLang="zh-CN" sz="2400" kern="1200" dirty="0">
                          <a:solidFill>
                            <a:schemeClr val="dk1"/>
                          </a:solidFill>
                          <a:latin typeface="+mn-lt"/>
                          <a:ea typeface="+mn-ea"/>
                          <a:cs typeface="+mn-cs"/>
                        </a:rPr>
                        <a:t>Inverter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2389238504"/>
                  </a:ext>
                </a:extLst>
              </a:tr>
              <a:tr h="370840">
                <a:tc>
                  <a:txBody>
                    <a:bodyPr/>
                    <a:lstStyle/>
                    <a:p>
                      <a:pPr algn="ctr"/>
                      <a:r>
                        <a:rPr lang="en-US" altLang="zh-CN" sz="2400" kern="1200" dirty="0">
                          <a:solidFill>
                            <a:schemeClr val="dk1"/>
                          </a:solidFill>
                          <a:latin typeface="+mn-lt"/>
                          <a:ea typeface="+mn-ea"/>
                          <a:cs typeface="+mn-cs"/>
                        </a:rPr>
                        <a:t>Buffer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3370784894"/>
                  </a:ext>
                </a:extLst>
              </a:tr>
              <a:tr h="370840">
                <a:tc>
                  <a:txBody>
                    <a:bodyPr/>
                    <a:lstStyle/>
                    <a:p>
                      <a:pPr algn="ctr"/>
                      <a:r>
                        <a:rPr lang="en-US" altLang="zh-CN" sz="2400" kern="1200" dirty="0">
                          <a:solidFill>
                            <a:schemeClr val="dk1"/>
                          </a:solidFill>
                          <a:latin typeface="+mn-lt"/>
                          <a:ea typeface="+mn-ea"/>
                          <a:cs typeface="+mn-cs"/>
                        </a:rPr>
                        <a:t>NAND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2927373233"/>
                  </a:ext>
                </a:extLst>
              </a:tr>
              <a:tr h="370840">
                <a:tc>
                  <a:txBody>
                    <a:bodyPr/>
                    <a:lstStyle/>
                    <a:p>
                      <a:pPr algn="ctr"/>
                      <a:r>
                        <a:rPr lang="en-US" altLang="zh-CN" sz="2400" kern="1200" dirty="0">
                          <a:solidFill>
                            <a:schemeClr val="dk1"/>
                          </a:solidFill>
                          <a:latin typeface="+mn-lt"/>
                          <a:ea typeface="+mn-ea"/>
                          <a:cs typeface="+mn-cs"/>
                        </a:rPr>
                        <a:t>NOR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891225192"/>
                  </a:ext>
                </a:extLst>
              </a:tr>
              <a:tr h="370840">
                <a:tc>
                  <a:txBody>
                    <a:bodyPr/>
                    <a:lstStyle/>
                    <a:p>
                      <a:pPr algn="ctr"/>
                      <a:r>
                        <a:rPr lang="en-US" altLang="zh-CN" sz="2400" kern="1200" dirty="0">
                          <a:solidFill>
                            <a:schemeClr val="dk1"/>
                          </a:solidFill>
                          <a:latin typeface="+mn-lt"/>
                          <a:ea typeface="+mn-ea"/>
                          <a:cs typeface="+mn-cs"/>
                        </a:rPr>
                        <a:t>AND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2812798157"/>
                  </a:ext>
                </a:extLst>
              </a:tr>
              <a:tr h="370840">
                <a:tc>
                  <a:txBody>
                    <a:bodyPr/>
                    <a:lstStyle/>
                    <a:p>
                      <a:pPr algn="ctr"/>
                      <a:r>
                        <a:rPr lang="en-US" sz="2400" kern="1200" dirty="0">
                          <a:solidFill>
                            <a:schemeClr val="dk1"/>
                          </a:solidFill>
                          <a:latin typeface="+mn-lt"/>
                          <a:ea typeface="+mn-ea"/>
                          <a:cs typeface="+mn-cs"/>
                        </a:rPr>
                        <a:t>OR</a:t>
                      </a:r>
                    </a:p>
                  </a:txBody>
                  <a:tcPr anchor="ctr"/>
                </a:tc>
                <a:extLst>
                  <a:ext uri="{0D108BD9-81ED-4DB2-BD59-A6C34878D82A}">
                    <a16:rowId xmlns:a16="http://schemas.microsoft.com/office/drawing/2014/main" val="1825538196"/>
                  </a:ext>
                </a:extLst>
              </a:tr>
              <a:tr h="370840">
                <a:tc>
                  <a:txBody>
                    <a:bodyPr/>
                    <a:lstStyle/>
                    <a:p>
                      <a:pPr algn="ctr"/>
                      <a:r>
                        <a:rPr lang="en-US" sz="2400" kern="1200">
                          <a:solidFill>
                            <a:schemeClr val="dk1"/>
                          </a:solidFill>
                          <a:latin typeface="+mn-lt"/>
                          <a:ea typeface="+mn-ea"/>
                          <a:cs typeface="+mn-cs"/>
                        </a:rPr>
                        <a:t>EX-OR</a:t>
                      </a:r>
                    </a:p>
                  </a:txBody>
                  <a:tcPr anchor="ctr"/>
                </a:tc>
                <a:extLst>
                  <a:ext uri="{0D108BD9-81ED-4DB2-BD59-A6C34878D82A}">
                    <a16:rowId xmlns:a16="http://schemas.microsoft.com/office/drawing/2014/main" val="1554493607"/>
                  </a:ext>
                </a:extLst>
              </a:tr>
              <a:tr h="370840">
                <a:tc>
                  <a:txBody>
                    <a:bodyPr/>
                    <a:lstStyle/>
                    <a:p>
                      <a:pPr algn="ctr"/>
                      <a:r>
                        <a:rPr lang="en-US" sz="2400" kern="1200" dirty="0">
                          <a:solidFill>
                            <a:schemeClr val="dk1"/>
                          </a:solidFill>
                          <a:latin typeface="+mn-lt"/>
                          <a:ea typeface="+mn-ea"/>
                          <a:cs typeface="+mn-cs"/>
                        </a:rPr>
                        <a:t>EX-NOR</a:t>
                      </a:r>
                    </a:p>
                  </a:txBody>
                  <a:tcPr anchor="ctr"/>
                </a:tc>
                <a:extLst>
                  <a:ext uri="{0D108BD9-81ED-4DB2-BD59-A6C34878D82A}">
                    <a16:rowId xmlns:a16="http://schemas.microsoft.com/office/drawing/2014/main" val="288365725"/>
                  </a:ext>
                </a:extLst>
              </a:tr>
            </a:tbl>
          </a:graphicData>
        </a:graphic>
      </p:graphicFrame>
      <p:graphicFrame>
        <p:nvGraphicFramePr>
          <p:cNvPr id="7" name="表格 6">
            <a:extLst>
              <a:ext uri="{FF2B5EF4-FFF2-40B4-BE49-F238E27FC236}">
                <a16:creationId xmlns:a16="http://schemas.microsoft.com/office/drawing/2014/main" id="{48EDD56B-EBFD-4293-AD52-5A9C93524940}"/>
              </a:ext>
            </a:extLst>
          </p:cNvPr>
          <p:cNvGraphicFramePr>
            <a:graphicFrameLocks noGrp="1"/>
          </p:cNvGraphicFramePr>
          <p:nvPr>
            <p:extLst>
              <p:ext uri="{D42A27DB-BD31-4B8C-83A1-F6EECF244321}">
                <p14:modId xmlns:p14="http://schemas.microsoft.com/office/powerpoint/2010/main" val="2211161662"/>
              </p:ext>
            </p:extLst>
          </p:nvPr>
        </p:nvGraphicFramePr>
        <p:xfrm>
          <a:off x="4763682" y="1778378"/>
          <a:ext cx="2904662" cy="2743200"/>
        </p:xfrm>
        <a:graphic>
          <a:graphicData uri="http://schemas.openxmlformats.org/drawingml/2006/table">
            <a:tbl>
              <a:tblPr firstRow="1" bandRow="1">
                <a:tableStyleId>{8A107856-5554-42FB-B03E-39F5DBC370BA}</a:tableStyleId>
              </a:tblPr>
              <a:tblGrid>
                <a:gridCol w="2904662">
                  <a:extLst>
                    <a:ext uri="{9D8B030D-6E8A-4147-A177-3AD203B41FA5}">
                      <a16:colId xmlns:a16="http://schemas.microsoft.com/office/drawing/2014/main" val="868568085"/>
                    </a:ext>
                  </a:extLst>
                </a:gridCol>
              </a:tblGrid>
              <a:tr h="370840">
                <a:tc>
                  <a:txBody>
                    <a:bodyPr/>
                    <a:lstStyle/>
                    <a:p>
                      <a:pPr algn="ctr"/>
                      <a:r>
                        <a:rPr lang="zh-CN" altLang="en-US" sz="2400" dirty="0"/>
                        <a:t>时序逻辑</a:t>
                      </a:r>
                    </a:p>
                  </a:txBody>
                  <a:tcPr/>
                </a:tc>
                <a:extLst>
                  <a:ext uri="{0D108BD9-81ED-4DB2-BD59-A6C34878D82A}">
                    <a16:rowId xmlns:a16="http://schemas.microsoft.com/office/drawing/2014/main" val="2202885620"/>
                  </a:ext>
                </a:extLst>
              </a:tr>
              <a:tr h="370840">
                <a:tc>
                  <a:txBody>
                    <a:bodyPr/>
                    <a:lstStyle/>
                    <a:p>
                      <a:pPr algn="ctr"/>
                      <a:r>
                        <a:rPr lang="en-US" altLang="zh-CN" sz="2400" kern="1200" dirty="0">
                          <a:solidFill>
                            <a:schemeClr val="dk1"/>
                          </a:solidFill>
                          <a:latin typeface="+mn-lt"/>
                          <a:ea typeface="+mn-ea"/>
                          <a:cs typeface="+mn-cs"/>
                        </a:rPr>
                        <a:t>D-Type </a:t>
                      </a:r>
                      <a:r>
                        <a:rPr lang="en-US" altLang="zh-CN" sz="2400" kern="1200" dirty="0" err="1">
                          <a:solidFill>
                            <a:schemeClr val="dk1"/>
                          </a:solidFill>
                          <a:latin typeface="+mn-lt"/>
                          <a:ea typeface="+mn-ea"/>
                          <a:cs typeface="+mn-cs"/>
                        </a:rPr>
                        <a:t>Bistable</a:t>
                      </a:r>
                      <a:r>
                        <a:rPr lang="en-US" altLang="zh-CN" sz="2400" kern="1200" dirty="0">
                          <a:solidFill>
                            <a:schemeClr val="dk1"/>
                          </a:solidFill>
                          <a:latin typeface="+mn-lt"/>
                          <a:ea typeface="+mn-ea"/>
                          <a:cs typeface="+mn-cs"/>
                        </a:rPr>
                        <a:t>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2389238504"/>
                  </a:ext>
                </a:extLst>
              </a:tr>
              <a:tr h="370840">
                <a:tc>
                  <a:txBody>
                    <a:bodyPr/>
                    <a:lstStyle/>
                    <a:p>
                      <a:pPr algn="ctr"/>
                      <a:r>
                        <a:rPr lang="en-US" altLang="zh-CN" sz="2400" kern="1200" dirty="0">
                          <a:solidFill>
                            <a:schemeClr val="dk1"/>
                          </a:solidFill>
                          <a:latin typeface="+mn-lt"/>
                          <a:ea typeface="+mn-ea"/>
                          <a:cs typeface="+mn-cs"/>
                        </a:rPr>
                        <a:t>J-K </a:t>
                      </a:r>
                      <a:r>
                        <a:rPr lang="en-US" altLang="zh-CN" sz="2400" kern="1200" dirty="0" err="1">
                          <a:solidFill>
                            <a:schemeClr val="dk1"/>
                          </a:solidFill>
                          <a:latin typeface="+mn-lt"/>
                          <a:ea typeface="+mn-ea"/>
                          <a:cs typeface="+mn-cs"/>
                        </a:rPr>
                        <a:t>Bistable</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3370784894"/>
                  </a:ext>
                </a:extLst>
              </a:tr>
              <a:tr h="370840">
                <a:tc>
                  <a:txBody>
                    <a:bodyPr/>
                    <a:lstStyle/>
                    <a:p>
                      <a:pPr algn="ctr"/>
                      <a:r>
                        <a:rPr lang="en-US" altLang="zh-CN" sz="2400" kern="1200" dirty="0">
                          <a:solidFill>
                            <a:schemeClr val="dk1"/>
                          </a:solidFill>
                          <a:latin typeface="+mn-lt"/>
                          <a:ea typeface="+mn-ea"/>
                          <a:cs typeface="+mn-cs"/>
                        </a:rPr>
                        <a:t>S-R </a:t>
                      </a:r>
                      <a:r>
                        <a:rPr lang="en-US" altLang="zh-CN" sz="2400" kern="1200" dirty="0" err="1">
                          <a:solidFill>
                            <a:schemeClr val="dk1"/>
                          </a:solidFill>
                          <a:latin typeface="+mn-lt"/>
                          <a:ea typeface="+mn-ea"/>
                          <a:cs typeface="+mn-cs"/>
                        </a:rPr>
                        <a:t>Bistable</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2927373233"/>
                  </a:ext>
                </a:extLst>
              </a:tr>
              <a:tr h="370840">
                <a:tc>
                  <a:txBody>
                    <a:bodyPr/>
                    <a:lstStyle/>
                    <a:p>
                      <a:pPr algn="ctr"/>
                      <a:r>
                        <a:rPr lang="en-US" altLang="zh-CN" sz="2400" kern="1200" dirty="0">
                          <a:solidFill>
                            <a:schemeClr val="dk1"/>
                          </a:solidFill>
                          <a:latin typeface="+mn-lt"/>
                          <a:ea typeface="+mn-ea"/>
                          <a:cs typeface="+mn-cs"/>
                        </a:rPr>
                        <a:t>Toggle </a:t>
                      </a:r>
                      <a:r>
                        <a:rPr lang="en-US" altLang="zh-CN" sz="2400" kern="1200" dirty="0" err="1">
                          <a:solidFill>
                            <a:schemeClr val="dk1"/>
                          </a:solidFill>
                          <a:latin typeface="+mn-lt"/>
                          <a:ea typeface="+mn-ea"/>
                          <a:cs typeface="+mn-cs"/>
                        </a:rPr>
                        <a:t>Bistable</a:t>
                      </a:r>
                      <a:r>
                        <a:rPr lang="en-US" altLang="zh-CN" sz="2400" kern="1200" dirty="0">
                          <a:solidFill>
                            <a:schemeClr val="dk1"/>
                          </a:solidFill>
                          <a:latin typeface="+mn-lt"/>
                          <a:ea typeface="+mn-ea"/>
                          <a:cs typeface="+mn-cs"/>
                        </a:rPr>
                        <a:t>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891225192"/>
                  </a:ext>
                </a:extLst>
              </a:tr>
              <a:tr h="370840">
                <a:tc>
                  <a:txBody>
                    <a:bodyPr/>
                    <a:lstStyle/>
                    <a:p>
                      <a:pPr algn="ctr"/>
                      <a:r>
                        <a:rPr lang="en-US" altLang="zh-CN" sz="2400" kern="1200" dirty="0">
                          <a:solidFill>
                            <a:schemeClr val="dk1"/>
                          </a:solidFill>
                          <a:latin typeface="+mn-lt"/>
                          <a:ea typeface="+mn-ea"/>
                          <a:cs typeface="+mn-cs"/>
                        </a:rPr>
                        <a:t>D-Latch </a:t>
                      </a:r>
                      <a:endParaRPr lang="zh-CN" altLang="en-US" sz="2400" kern="1200" dirty="0">
                        <a:solidFill>
                          <a:schemeClr val="dk1"/>
                        </a:solidFill>
                        <a:latin typeface="+mn-lt"/>
                        <a:ea typeface="+mn-ea"/>
                        <a:cs typeface="+mn-cs"/>
                      </a:endParaRPr>
                    </a:p>
                  </a:txBody>
                  <a:tcPr/>
                </a:tc>
                <a:extLst>
                  <a:ext uri="{0D108BD9-81ED-4DB2-BD59-A6C34878D82A}">
                    <a16:rowId xmlns:a16="http://schemas.microsoft.com/office/drawing/2014/main" val="2812798157"/>
                  </a:ext>
                </a:extLst>
              </a:tr>
            </a:tbl>
          </a:graphicData>
        </a:graphic>
      </p:graphicFrame>
      <p:sp>
        <p:nvSpPr>
          <p:cNvPr id="8" name="标题 1">
            <a:extLst>
              <a:ext uri="{FF2B5EF4-FFF2-40B4-BE49-F238E27FC236}">
                <a16:creationId xmlns:a16="http://schemas.microsoft.com/office/drawing/2014/main" id="{555C3240-B58A-42D4-AFFE-8B9807C683FD}"/>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3.1</a:t>
            </a:r>
            <a:r>
              <a:rPr lang="zh-CN" altLang="en-US" sz="3600" kern="0" dirty="0">
                <a:solidFill>
                  <a:srgbClr val="990000"/>
                </a:solidFill>
                <a:latin typeface="Comic Sans MS" panose="030F0702030302020204" pitchFamily="66" charset="0"/>
                <a:ea typeface="隶书" panose="02010509060101010101" pitchFamily="49" charset="-122"/>
              </a:rPr>
              <a:t>基本数字逻辑电路</a:t>
            </a:r>
          </a:p>
        </p:txBody>
      </p:sp>
    </p:spTree>
    <p:extLst>
      <p:ext uri="{BB962C8B-B14F-4D97-AF65-F5344CB8AC3E}">
        <p14:creationId xmlns:p14="http://schemas.microsoft.com/office/powerpoint/2010/main" val="3104974117"/>
      </p:ext>
    </p:extLst>
  </p:cSld>
  <p:clrMapOvr>
    <a:masterClrMapping/>
  </p:clrMapOvr>
  <p:transition spd="slow">
    <p:zoom/>
  </p:transition>
</p:sld>
</file>

<file path=ppt/theme/theme1.xml><?xml version="1.0" encoding="utf-8"?>
<a:theme xmlns:a="http://schemas.openxmlformats.org/drawingml/2006/main" name="1_主题1">
  <a:themeElements>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第一章</Template>
  <TotalTime>8731</TotalTime>
  <Words>2526</Words>
  <Application>Microsoft Office PowerPoint</Application>
  <PresentationFormat>全屏显示(4:3)</PresentationFormat>
  <Paragraphs>275</Paragraphs>
  <Slides>41</Slides>
  <Notes>21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41</vt:i4>
      </vt:variant>
    </vt:vector>
  </HeadingPairs>
  <TitlesOfParts>
    <vt:vector size="56" baseType="lpstr">
      <vt:lpstr>黑体</vt:lpstr>
      <vt:lpstr>华文细黑</vt:lpstr>
      <vt:lpstr>华文行楷</vt:lpstr>
      <vt:lpstr>楷体_GB2312</vt:lpstr>
      <vt:lpstr>隶书</vt:lpstr>
      <vt:lpstr>宋体</vt:lpstr>
      <vt:lpstr>微软雅黑</vt:lpstr>
      <vt:lpstr>Arial</vt:lpstr>
      <vt:lpstr>Arial Black</vt:lpstr>
      <vt:lpstr>Calibri</vt:lpstr>
      <vt:lpstr>Comic Sans MS</vt:lpstr>
      <vt:lpstr>Tahoma</vt:lpstr>
      <vt:lpstr>Wingdings</vt:lpstr>
      <vt:lpstr>1_主题1</vt:lpstr>
      <vt:lpstr>主题1</vt:lpstr>
      <vt:lpstr>集成电路测试技术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微处理器系统结构 与嵌入式系统设计</dc:title>
  <dc:creator>bobby</dc:creator>
  <cp:lastModifiedBy>daizhijian</cp:lastModifiedBy>
  <cp:revision>907</cp:revision>
  <dcterms:created xsi:type="dcterms:W3CDTF">2009-08-13T04:16:30Z</dcterms:created>
  <dcterms:modified xsi:type="dcterms:W3CDTF">2021-09-26T01:43:00Z</dcterms:modified>
</cp:coreProperties>
</file>