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683" r:id="rId2"/>
  </p:sldMasterIdLst>
  <p:notesMasterIdLst>
    <p:notesMasterId r:id="rId93"/>
  </p:notesMasterIdLst>
  <p:handoutMasterIdLst>
    <p:handoutMasterId r:id="rId94"/>
  </p:handoutMasterIdLst>
  <p:sldIdLst>
    <p:sldId id="821" r:id="rId3"/>
    <p:sldId id="932" r:id="rId4"/>
    <p:sldId id="757" r:id="rId5"/>
    <p:sldId id="751" r:id="rId6"/>
    <p:sldId id="948" r:id="rId7"/>
    <p:sldId id="949" r:id="rId8"/>
    <p:sldId id="858" r:id="rId9"/>
    <p:sldId id="859" r:id="rId10"/>
    <p:sldId id="862" r:id="rId11"/>
    <p:sldId id="863" r:id="rId12"/>
    <p:sldId id="864" r:id="rId13"/>
    <p:sldId id="865" r:id="rId14"/>
    <p:sldId id="866" r:id="rId15"/>
    <p:sldId id="830" r:id="rId16"/>
    <p:sldId id="874" r:id="rId17"/>
    <p:sldId id="875" r:id="rId18"/>
    <p:sldId id="876" r:id="rId19"/>
    <p:sldId id="831" r:id="rId20"/>
    <p:sldId id="878" r:id="rId21"/>
    <p:sldId id="879" r:id="rId22"/>
    <p:sldId id="935" r:id="rId23"/>
    <p:sldId id="936" r:id="rId24"/>
    <p:sldId id="880" r:id="rId25"/>
    <p:sldId id="937" r:id="rId26"/>
    <p:sldId id="881" r:id="rId27"/>
    <p:sldId id="882" r:id="rId28"/>
    <p:sldId id="1158" r:id="rId29"/>
    <p:sldId id="883" r:id="rId30"/>
    <p:sldId id="938" r:id="rId31"/>
    <p:sldId id="884" r:id="rId32"/>
    <p:sldId id="887" r:id="rId33"/>
    <p:sldId id="888" r:id="rId34"/>
    <p:sldId id="889" r:id="rId35"/>
    <p:sldId id="1159" r:id="rId36"/>
    <p:sldId id="1166" r:id="rId37"/>
    <p:sldId id="832" r:id="rId38"/>
    <p:sldId id="892" r:id="rId39"/>
    <p:sldId id="893" r:id="rId40"/>
    <p:sldId id="894" r:id="rId41"/>
    <p:sldId id="895" r:id="rId42"/>
    <p:sldId id="896" r:id="rId43"/>
    <p:sldId id="897" r:id="rId44"/>
    <p:sldId id="939" r:id="rId45"/>
    <p:sldId id="898" r:id="rId46"/>
    <p:sldId id="899" r:id="rId47"/>
    <p:sldId id="900" r:id="rId48"/>
    <p:sldId id="940" r:id="rId49"/>
    <p:sldId id="1024" r:id="rId50"/>
    <p:sldId id="1037" r:id="rId51"/>
    <p:sldId id="1036" r:id="rId52"/>
    <p:sldId id="1157" r:id="rId53"/>
    <p:sldId id="1035" r:id="rId54"/>
    <p:sldId id="1034" r:id="rId55"/>
    <p:sldId id="1033" r:id="rId56"/>
    <p:sldId id="1032" r:id="rId57"/>
    <p:sldId id="829" r:id="rId58"/>
    <p:sldId id="933" r:id="rId59"/>
    <p:sldId id="868" r:id="rId60"/>
    <p:sldId id="870" r:id="rId61"/>
    <p:sldId id="871" r:id="rId62"/>
    <p:sldId id="872" r:id="rId63"/>
    <p:sldId id="869" r:id="rId64"/>
    <p:sldId id="1162" r:id="rId65"/>
    <p:sldId id="934" r:id="rId66"/>
    <p:sldId id="873" r:id="rId67"/>
    <p:sldId id="906" r:id="rId68"/>
    <p:sldId id="941" r:id="rId69"/>
    <p:sldId id="833" r:id="rId70"/>
    <p:sldId id="1160" r:id="rId71"/>
    <p:sldId id="901" r:id="rId72"/>
    <p:sldId id="903" r:id="rId73"/>
    <p:sldId id="904" r:id="rId74"/>
    <p:sldId id="911" r:id="rId75"/>
    <p:sldId id="912" r:id="rId76"/>
    <p:sldId id="913" r:id="rId77"/>
    <p:sldId id="914" r:id="rId78"/>
    <p:sldId id="915" r:id="rId79"/>
    <p:sldId id="916" r:id="rId80"/>
    <p:sldId id="918" r:id="rId81"/>
    <p:sldId id="919" r:id="rId82"/>
    <p:sldId id="924" r:id="rId83"/>
    <p:sldId id="925" r:id="rId84"/>
    <p:sldId id="926" r:id="rId85"/>
    <p:sldId id="927" r:id="rId86"/>
    <p:sldId id="928" r:id="rId87"/>
    <p:sldId id="929" r:id="rId88"/>
    <p:sldId id="930" r:id="rId89"/>
    <p:sldId id="931" r:id="rId90"/>
    <p:sldId id="1161" r:id="rId91"/>
    <p:sldId id="1165" r:id="rId9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9900"/>
    <a:srgbClr val="000000"/>
    <a:srgbClr val="996600"/>
    <a:srgbClr val="FF3300"/>
    <a:srgbClr val="990000"/>
    <a:srgbClr val="0000CC"/>
    <a:srgbClr val="99FFCC"/>
    <a:srgbClr val="99CC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97" autoAdjust="0"/>
    <p:restoredTop sz="86331" autoAdjust="0"/>
  </p:normalViewPr>
  <p:slideViewPr>
    <p:cSldViewPr>
      <p:cViewPr varScale="1">
        <p:scale>
          <a:sx n="67" d="100"/>
          <a:sy n="67" d="100"/>
        </p:scale>
        <p:origin x="833" y="48"/>
      </p:cViewPr>
      <p:guideLst>
        <p:guide orient="horz" pos="2160"/>
        <p:guide pos="2880"/>
      </p:guideLst>
    </p:cSldViewPr>
  </p:slideViewPr>
  <p:outlineViewPr>
    <p:cViewPr>
      <p:scale>
        <a:sx n="20" d="100"/>
        <a:sy n="20" d="100"/>
      </p:scale>
      <p:origin x="0" y="-6288"/>
    </p:cViewPr>
  </p:outlineViewPr>
  <p:notesTextViewPr>
    <p:cViewPr>
      <p:scale>
        <a:sx n="100" d="100"/>
        <a:sy n="100" d="100"/>
      </p:scale>
      <p:origin x="0" y="0"/>
    </p:cViewPr>
  </p:notesTextViewPr>
  <p:sorterViewPr>
    <p:cViewPr>
      <p:scale>
        <a:sx n="66" d="100"/>
        <a:sy n="66" d="100"/>
      </p:scale>
      <p:origin x="0" y="-8106"/>
    </p:cViewPr>
  </p:sorterViewPr>
  <p:notesViewPr>
    <p:cSldViewPr>
      <p:cViewPr varScale="1">
        <p:scale>
          <a:sx n="51" d="100"/>
          <a:sy n="51" d="100"/>
        </p:scale>
        <p:origin x="-19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56.wmf"/><Relationship Id="rId1" Type="http://schemas.openxmlformats.org/officeDocument/2006/relationships/image" Target="../media/image54.wmf"/><Relationship Id="rId4" Type="http://schemas.openxmlformats.org/officeDocument/2006/relationships/image" Target="../media/image6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Arial"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b="0">
                <a:latin typeface="Arial" charset="0"/>
                <a:ea typeface="+mn-ea"/>
              </a:defRPr>
            </a:lvl1pPr>
          </a:lstStyle>
          <a:p>
            <a:pPr>
              <a:defRPr/>
            </a:pPr>
            <a:fld id="{1C880786-4630-436E-81D8-105710EF67F7}" type="datetimeFigureOut">
              <a:rPr lang="zh-CN" altLang="en-US"/>
              <a:pPr>
                <a:defRPr/>
              </a:pPr>
              <a:t>2021/9/15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b="0">
                <a:latin typeface="Arial"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BA2DB67-B1CD-407C-A3B7-93A32FBA4F4E}" type="slidenum">
              <a:rPr lang="zh-CN" altLang="en-US"/>
              <a:pPr>
                <a:defRPr/>
              </a:pPr>
              <a:t>‹#›</a:t>
            </a:fld>
            <a:endParaRPr lang="en-US" altLang="zh-CN"/>
          </a:p>
        </p:txBody>
      </p:sp>
    </p:spTree>
    <p:extLst>
      <p:ext uri="{BB962C8B-B14F-4D97-AF65-F5344CB8AC3E}">
        <p14:creationId xmlns:p14="http://schemas.microsoft.com/office/powerpoint/2010/main" val="2902033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a:latin typeface="Arial" charset="0"/>
                <a:ea typeface="+mn-ea"/>
              </a:defRPr>
            </a:lvl1pPr>
          </a:lstStyle>
          <a:p>
            <a:pPr>
              <a:defRPr/>
            </a:pPr>
            <a:fld id="{D7646442-5AB9-490B-A0D3-7EB0161D999E}" type="datetimeFigureOut">
              <a:rPr lang="zh-CN" altLang="en-US"/>
              <a:pPr>
                <a:defRPr/>
              </a:pPr>
              <a:t>2021/9/15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64AFEA-7A4D-4BA5-954A-BEACC1695506}" type="slidenum">
              <a:rPr lang="zh-CN" altLang="en-US"/>
              <a:pPr>
                <a:defRPr/>
              </a:pPr>
              <a:t>‹#›</a:t>
            </a:fld>
            <a:endParaRPr lang="en-US" altLang="zh-CN"/>
          </a:p>
        </p:txBody>
      </p:sp>
    </p:spTree>
    <p:extLst>
      <p:ext uri="{BB962C8B-B14F-4D97-AF65-F5344CB8AC3E}">
        <p14:creationId xmlns:p14="http://schemas.microsoft.com/office/powerpoint/2010/main" val="781926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8328F4-20DC-405A-A43A-FF47A1DEA339}" type="slidenum">
              <a:rPr lang="zh-CN" altLang="en-US" smtClean="0"/>
              <a:t>3</a:t>
            </a:fld>
            <a:endParaRPr lang="zh-CN" altLang="en-US"/>
          </a:p>
        </p:txBody>
      </p:sp>
    </p:spTree>
    <p:extLst>
      <p:ext uri="{BB962C8B-B14F-4D97-AF65-F5344CB8AC3E}">
        <p14:creationId xmlns:p14="http://schemas.microsoft.com/office/powerpoint/2010/main" val="234108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31</a:t>
            </a:fld>
            <a:endParaRPr lang="en-US" altLang="zh-CN"/>
          </a:p>
        </p:txBody>
      </p:sp>
    </p:spTree>
    <p:extLst>
      <p:ext uri="{BB962C8B-B14F-4D97-AF65-F5344CB8AC3E}">
        <p14:creationId xmlns:p14="http://schemas.microsoft.com/office/powerpoint/2010/main" val="4045596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32</a:t>
            </a:fld>
            <a:endParaRPr lang="en-US" altLang="zh-CN"/>
          </a:p>
        </p:txBody>
      </p:sp>
    </p:spTree>
    <p:extLst>
      <p:ext uri="{BB962C8B-B14F-4D97-AF65-F5344CB8AC3E}">
        <p14:creationId xmlns:p14="http://schemas.microsoft.com/office/powerpoint/2010/main" val="1377167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33</a:t>
            </a:fld>
            <a:endParaRPr lang="en-US" altLang="zh-CN"/>
          </a:p>
        </p:txBody>
      </p:sp>
    </p:spTree>
    <p:extLst>
      <p:ext uri="{BB962C8B-B14F-4D97-AF65-F5344CB8AC3E}">
        <p14:creationId xmlns:p14="http://schemas.microsoft.com/office/powerpoint/2010/main" val="201815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41</a:t>
            </a:fld>
            <a:endParaRPr lang="en-US" altLang="zh-CN"/>
          </a:p>
        </p:txBody>
      </p:sp>
    </p:spTree>
    <p:extLst>
      <p:ext uri="{BB962C8B-B14F-4D97-AF65-F5344CB8AC3E}">
        <p14:creationId xmlns:p14="http://schemas.microsoft.com/office/powerpoint/2010/main" val="4248814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42</a:t>
            </a:fld>
            <a:endParaRPr lang="en-US" altLang="zh-CN"/>
          </a:p>
        </p:txBody>
      </p:sp>
    </p:spTree>
    <p:extLst>
      <p:ext uri="{BB962C8B-B14F-4D97-AF65-F5344CB8AC3E}">
        <p14:creationId xmlns:p14="http://schemas.microsoft.com/office/powerpoint/2010/main" val="2582593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43</a:t>
            </a:fld>
            <a:endParaRPr lang="en-US" altLang="zh-CN"/>
          </a:p>
        </p:txBody>
      </p:sp>
    </p:spTree>
    <p:extLst>
      <p:ext uri="{BB962C8B-B14F-4D97-AF65-F5344CB8AC3E}">
        <p14:creationId xmlns:p14="http://schemas.microsoft.com/office/powerpoint/2010/main" val="3741461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64AFEA-7A4D-4BA5-954A-BEACC1695506}" type="slidenum">
              <a:rPr lang="zh-CN" altLang="en-US" smtClean="0"/>
              <a:pPr>
                <a:defRPr/>
              </a:pPr>
              <a:t>45</a:t>
            </a:fld>
            <a:endParaRPr lang="en-US" altLang="zh-CN"/>
          </a:p>
        </p:txBody>
      </p:sp>
    </p:spTree>
    <p:extLst>
      <p:ext uri="{BB962C8B-B14F-4D97-AF65-F5344CB8AC3E}">
        <p14:creationId xmlns:p14="http://schemas.microsoft.com/office/powerpoint/2010/main" val="2330877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46</a:t>
            </a:fld>
            <a:endParaRPr lang="en-US" altLang="zh-CN"/>
          </a:p>
        </p:txBody>
      </p:sp>
    </p:spTree>
    <p:extLst>
      <p:ext uri="{BB962C8B-B14F-4D97-AF65-F5344CB8AC3E}">
        <p14:creationId xmlns:p14="http://schemas.microsoft.com/office/powerpoint/2010/main" val="3038272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47</a:t>
            </a:fld>
            <a:endParaRPr lang="en-US" altLang="zh-CN"/>
          </a:p>
        </p:txBody>
      </p:sp>
    </p:spTree>
    <p:extLst>
      <p:ext uri="{BB962C8B-B14F-4D97-AF65-F5344CB8AC3E}">
        <p14:creationId xmlns:p14="http://schemas.microsoft.com/office/powerpoint/2010/main" val="1038054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48</a:t>
            </a:fld>
            <a:endParaRPr lang="en-US" altLang="zh-CN"/>
          </a:p>
        </p:txBody>
      </p:sp>
    </p:spTree>
    <p:extLst>
      <p:ext uri="{BB962C8B-B14F-4D97-AF65-F5344CB8AC3E}">
        <p14:creationId xmlns:p14="http://schemas.microsoft.com/office/powerpoint/2010/main" val="115475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64AFEA-7A4D-4BA5-954A-BEACC1695506}" type="slidenum">
              <a:rPr lang="zh-CN" altLang="en-US" smtClean="0"/>
              <a:pPr>
                <a:defRPr/>
              </a:pPr>
              <a:t>21</a:t>
            </a:fld>
            <a:endParaRPr lang="en-US" altLang="zh-CN"/>
          </a:p>
        </p:txBody>
      </p:sp>
    </p:spTree>
    <p:extLst>
      <p:ext uri="{BB962C8B-B14F-4D97-AF65-F5344CB8AC3E}">
        <p14:creationId xmlns:p14="http://schemas.microsoft.com/office/powerpoint/2010/main" val="1522241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49</a:t>
            </a:fld>
            <a:endParaRPr lang="en-US" altLang="zh-CN"/>
          </a:p>
        </p:txBody>
      </p:sp>
    </p:spTree>
    <p:extLst>
      <p:ext uri="{BB962C8B-B14F-4D97-AF65-F5344CB8AC3E}">
        <p14:creationId xmlns:p14="http://schemas.microsoft.com/office/powerpoint/2010/main" val="286751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60</a:t>
            </a:fld>
            <a:endParaRPr lang="en-US" altLang="zh-CN" dirty="0"/>
          </a:p>
        </p:txBody>
      </p:sp>
    </p:spTree>
    <p:extLst>
      <p:ext uri="{BB962C8B-B14F-4D97-AF65-F5344CB8AC3E}">
        <p14:creationId xmlns:p14="http://schemas.microsoft.com/office/powerpoint/2010/main" val="4225524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61</a:t>
            </a:fld>
            <a:endParaRPr lang="en-US" altLang="zh-CN" dirty="0"/>
          </a:p>
        </p:txBody>
      </p:sp>
    </p:spTree>
    <p:extLst>
      <p:ext uri="{BB962C8B-B14F-4D97-AF65-F5344CB8AC3E}">
        <p14:creationId xmlns:p14="http://schemas.microsoft.com/office/powerpoint/2010/main" val="3286921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66</a:t>
            </a:fld>
            <a:endParaRPr lang="en-US" altLang="zh-CN"/>
          </a:p>
        </p:txBody>
      </p:sp>
    </p:spTree>
    <p:extLst>
      <p:ext uri="{BB962C8B-B14F-4D97-AF65-F5344CB8AC3E}">
        <p14:creationId xmlns:p14="http://schemas.microsoft.com/office/powerpoint/2010/main" val="2133903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67</a:t>
            </a:fld>
            <a:endParaRPr lang="en-US" altLang="zh-CN"/>
          </a:p>
        </p:txBody>
      </p:sp>
    </p:spTree>
    <p:extLst>
      <p:ext uri="{BB962C8B-B14F-4D97-AF65-F5344CB8AC3E}">
        <p14:creationId xmlns:p14="http://schemas.microsoft.com/office/powerpoint/2010/main" val="3316929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72</a:t>
            </a:fld>
            <a:endParaRPr lang="en-US" altLang="zh-CN"/>
          </a:p>
        </p:txBody>
      </p:sp>
    </p:spTree>
    <p:extLst>
      <p:ext uri="{BB962C8B-B14F-4D97-AF65-F5344CB8AC3E}">
        <p14:creationId xmlns:p14="http://schemas.microsoft.com/office/powerpoint/2010/main" val="2951336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81</a:t>
            </a:fld>
            <a:endParaRPr lang="en-US" altLang="zh-CN"/>
          </a:p>
        </p:txBody>
      </p:sp>
    </p:spTree>
    <p:extLst>
      <p:ext uri="{BB962C8B-B14F-4D97-AF65-F5344CB8AC3E}">
        <p14:creationId xmlns:p14="http://schemas.microsoft.com/office/powerpoint/2010/main" val="340690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82</a:t>
            </a:fld>
            <a:endParaRPr lang="en-US" altLang="zh-CN"/>
          </a:p>
        </p:txBody>
      </p:sp>
    </p:spTree>
    <p:extLst>
      <p:ext uri="{BB962C8B-B14F-4D97-AF65-F5344CB8AC3E}">
        <p14:creationId xmlns:p14="http://schemas.microsoft.com/office/powerpoint/2010/main" val="2135746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83</a:t>
            </a:fld>
            <a:endParaRPr lang="en-US" altLang="zh-CN"/>
          </a:p>
        </p:txBody>
      </p:sp>
    </p:spTree>
    <p:extLst>
      <p:ext uri="{BB962C8B-B14F-4D97-AF65-F5344CB8AC3E}">
        <p14:creationId xmlns:p14="http://schemas.microsoft.com/office/powerpoint/2010/main" val="659149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84</a:t>
            </a:fld>
            <a:endParaRPr lang="en-US" altLang="zh-CN"/>
          </a:p>
        </p:txBody>
      </p:sp>
    </p:spTree>
    <p:extLst>
      <p:ext uri="{BB962C8B-B14F-4D97-AF65-F5344CB8AC3E}">
        <p14:creationId xmlns:p14="http://schemas.microsoft.com/office/powerpoint/2010/main" val="41169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23</a:t>
            </a:fld>
            <a:endParaRPr lang="en-US" altLang="zh-CN"/>
          </a:p>
        </p:txBody>
      </p:sp>
    </p:spTree>
    <p:extLst>
      <p:ext uri="{BB962C8B-B14F-4D97-AF65-F5344CB8AC3E}">
        <p14:creationId xmlns:p14="http://schemas.microsoft.com/office/powerpoint/2010/main" val="698351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85</a:t>
            </a:fld>
            <a:endParaRPr lang="en-US" altLang="zh-CN"/>
          </a:p>
        </p:txBody>
      </p:sp>
    </p:spTree>
    <p:extLst>
      <p:ext uri="{BB962C8B-B14F-4D97-AF65-F5344CB8AC3E}">
        <p14:creationId xmlns:p14="http://schemas.microsoft.com/office/powerpoint/2010/main" val="4141741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86</a:t>
            </a:fld>
            <a:endParaRPr lang="en-US" altLang="zh-CN"/>
          </a:p>
        </p:txBody>
      </p:sp>
    </p:spTree>
    <p:extLst>
      <p:ext uri="{BB962C8B-B14F-4D97-AF65-F5344CB8AC3E}">
        <p14:creationId xmlns:p14="http://schemas.microsoft.com/office/powerpoint/2010/main" val="3709223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87</a:t>
            </a:fld>
            <a:endParaRPr lang="en-US" altLang="zh-CN"/>
          </a:p>
        </p:txBody>
      </p:sp>
    </p:spTree>
    <p:extLst>
      <p:ext uri="{BB962C8B-B14F-4D97-AF65-F5344CB8AC3E}">
        <p14:creationId xmlns:p14="http://schemas.microsoft.com/office/powerpoint/2010/main" val="669684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88</a:t>
            </a:fld>
            <a:endParaRPr lang="en-US" altLang="zh-CN"/>
          </a:p>
        </p:txBody>
      </p:sp>
    </p:spTree>
    <p:extLst>
      <p:ext uri="{BB962C8B-B14F-4D97-AF65-F5344CB8AC3E}">
        <p14:creationId xmlns:p14="http://schemas.microsoft.com/office/powerpoint/2010/main" val="2556126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90</a:t>
            </a:fld>
            <a:endParaRPr lang="en-US" altLang="zh-CN"/>
          </a:p>
        </p:txBody>
      </p:sp>
    </p:spTree>
    <p:extLst>
      <p:ext uri="{BB962C8B-B14F-4D97-AF65-F5344CB8AC3E}">
        <p14:creationId xmlns:p14="http://schemas.microsoft.com/office/powerpoint/2010/main" val="18970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24</a:t>
            </a:fld>
            <a:endParaRPr lang="en-US" altLang="zh-CN"/>
          </a:p>
        </p:txBody>
      </p:sp>
    </p:spTree>
    <p:extLst>
      <p:ext uri="{BB962C8B-B14F-4D97-AF65-F5344CB8AC3E}">
        <p14:creationId xmlns:p14="http://schemas.microsoft.com/office/powerpoint/2010/main" val="4150098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25</a:t>
            </a:fld>
            <a:endParaRPr lang="en-US" altLang="zh-CN"/>
          </a:p>
        </p:txBody>
      </p:sp>
    </p:spTree>
    <p:extLst>
      <p:ext uri="{BB962C8B-B14F-4D97-AF65-F5344CB8AC3E}">
        <p14:creationId xmlns:p14="http://schemas.microsoft.com/office/powerpoint/2010/main" val="97579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26</a:t>
            </a:fld>
            <a:endParaRPr lang="en-US" altLang="zh-CN"/>
          </a:p>
        </p:txBody>
      </p:sp>
    </p:spTree>
    <p:extLst>
      <p:ext uri="{BB962C8B-B14F-4D97-AF65-F5344CB8AC3E}">
        <p14:creationId xmlns:p14="http://schemas.microsoft.com/office/powerpoint/2010/main" val="2751576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28</a:t>
            </a:fld>
            <a:endParaRPr lang="en-US" altLang="zh-CN"/>
          </a:p>
        </p:txBody>
      </p:sp>
    </p:spTree>
    <p:extLst>
      <p:ext uri="{BB962C8B-B14F-4D97-AF65-F5344CB8AC3E}">
        <p14:creationId xmlns:p14="http://schemas.microsoft.com/office/powerpoint/2010/main" val="238971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29</a:t>
            </a:fld>
            <a:endParaRPr lang="en-US" altLang="zh-CN"/>
          </a:p>
        </p:txBody>
      </p:sp>
    </p:spTree>
    <p:extLst>
      <p:ext uri="{BB962C8B-B14F-4D97-AF65-F5344CB8AC3E}">
        <p14:creationId xmlns:p14="http://schemas.microsoft.com/office/powerpoint/2010/main" val="3356400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pPr>
                <a:defRPr/>
              </a:pPr>
              <a:t>30</a:t>
            </a:fld>
            <a:endParaRPr lang="en-US" altLang="zh-CN"/>
          </a:p>
        </p:txBody>
      </p:sp>
    </p:spTree>
    <p:extLst>
      <p:ext uri="{BB962C8B-B14F-4D97-AF65-F5344CB8AC3E}">
        <p14:creationId xmlns:p14="http://schemas.microsoft.com/office/powerpoint/2010/main" val="1354635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04746097"/>
      </p:ext>
    </p:extLst>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0328622"/>
      </p:ext>
    </p:extLst>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630238"/>
            <a:ext cx="1908175" cy="56784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630238"/>
            <a:ext cx="5572125" cy="5678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6715456"/>
      </p:ext>
    </p:extLst>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5435143"/>
      </p:ext>
    </p:extLst>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9431197"/>
      </p:ext>
    </p:extLst>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85808673"/>
      </p:ext>
    </p:extLst>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7124118"/>
      </p:ext>
    </p:extLst>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4579436"/>
      </p:ext>
    </p:extLst>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92581246"/>
      </p:ext>
    </p:extLst>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723457"/>
      </p:ext>
    </p:extLst>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9524939"/>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8046839"/>
      </p:ext>
    </p:extLst>
  </p:cSld>
  <p:clrMapOvr>
    <a:masterClrMapping/>
  </p:clrMapOvr>
  <p:transition spd="slow">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89698865"/>
      </p:ext>
    </p:extLst>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4629149"/>
      </p:ext>
    </p:extLst>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630238"/>
            <a:ext cx="1908175" cy="56784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630238"/>
            <a:ext cx="5572125" cy="5678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4402909"/>
      </p:ext>
    </p:extLst>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35886089"/>
      </p:ext>
    </p:extLst>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9778358"/>
      </p:ext>
    </p:extLst>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6832195"/>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22520696"/>
      </p:ext>
    </p:extLst>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019897"/>
      </p:ext>
    </p:extLst>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72652044"/>
      </p:ext>
    </p:extLst>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9612015"/>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733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AutoShape 3"/>
          <p:cNvSpPr>
            <a:spLocks noGrp="1" noChangeArrowheads="1"/>
          </p:cNvSpPr>
          <p:nvPr>
            <p:ph type="title"/>
          </p:nvPr>
        </p:nvSpPr>
        <p:spPr bwMode="auto">
          <a:xfrm>
            <a:off x="1763713" y="630238"/>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827088" y="1843088"/>
            <a:ext cx="7561262"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spd="slow">
    <p:zoom/>
  </p:transition>
  <p:txStyles>
    <p:title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733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AutoShape 3"/>
          <p:cNvSpPr>
            <a:spLocks noGrp="1" noChangeArrowheads="1"/>
          </p:cNvSpPr>
          <p:nvPr>
            <p:ph type="title"/>
          </p:nvPr>
        </p:nvSpPr>
        <p:spPr bwMode="auto">
          <a:xfrm>
            <a:off x="1763713" y="630238"/>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2" name="Rectangle 4"/>
          <p:cNvSpPr>
            <a:spLocks noGrp="1" noChangeArrowheads="1"/>
          </p:cNvSpPr>
          <p:nvPr>
            <p:ph type="body" idx="1"/>
          </p:nvPr>
        </p:nvSpPr>
        <p:spPr bwMode="auto">
          <a:xfrm>
            <a:off x="827088" y="1843088"/>
            <a:ext cx="76327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slow">
    <p:zoom/>
  </p:transition>
  <p:txStyles>
    <p:title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7.png"/><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7.xml"/><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34.wmf"/><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2.xml"/><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35.wmf"/><Relationship Id="rId4" Type="http://schemas.openxmlformats.org/officeDocument/2006/relationships/oleObject" Target="../embeddings/oleObject9.bin"/><Relationship Id="rId9" Type="http://schemas.openxmlformats.org/officeDocument/2006/relationships/image" Target="../media/image3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3.png"/><Relationship Id="rId4" Type="http://schemas.openxmlformats.org/officeDocument/2006/relationships/image" Target="../media/image42.wmf"/></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oleObject" Target="../embeddings/oleObject13.bin"/><Relationship Id="rId7" Type="http://schemas.openxmlformats.org/officeDocument/2006/relationships/image" Target="../media/image50.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6.wmf"/><Relationship Id="rId5" Type="http://schemas.openxmlformats.org/officeDocument/2006/relationships/oleObject" Target="../embeddings/oleObject14.bin"/><Relationship Id="rId4" Type="http://schemas.openxmlformats.org/officeDocument/2006/relationships/image" Target="../media/image4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8.png"/><Relationship Id="rId4" Type="http://schemas.openxmlformats.org/officeDocument/2006/relationships/image" Target="../media/image4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54.wmf"/><Relationship Id="rId18" Type="http://schemas.openxmlformats.org/officeDocument/2006/relationships/oleObject" Target="../embeddings/oleObject23.bin"/><Relationship Id="rId3" Type="http://schemas.openxmlformats.org/officeDocument/2006/relationships/notesSlide" Target="../notesSlides/notesSlide13.xml"/><Relationship Id="rId7" Type="http://schemas.openxmlformats.org/officeDocument/2006/relationships/image" Target="../media/image51.wmf"/><Relationship Id="rId12" Type="http://schemas.openxmlformats.org/officeDocument/2006/relationships/oleObject" Target="../embeddings/oleObject20.bin"/><Relationship Id="rId17" Type="http://schemas.openxmlformats.org/officeDocument/2006/relationships/image" Target="../media/image56.wmf"/><Relationship Id="rId2" Type="http://schemas.openxmlformats.org/officeDocument/2006/relationships/slideLayout" Target="../slideLayouts/slideLayout7.xml"/><Relationship Id="rId16" Type="http://schemas.openxmlformats.org/officeDocument/2006/relationships/oleObject" Target="../embeddings/oleObject22.bin"/><Relationship Id="rId1" Type="http://schemas.openxmlformats.org/officeDocument/2006/relationships/vmlDrawing" Target="../drawings/vmlDrawing11.vml"/><Relationship Id="rId6" Type="http://schemas.openxmlformats.org/officeDocument/2006/relationships/oleObject" Target="../embeddings/oleObject17.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19.bin"/><Relationship Id="rId19" Type="http://schemas.openxmlformats.org/officeDocument/2006/relationships/image" Target="../media/image57.wmf"/><Relationship Id="rId4" Type="http://schemas.openxmlformats.org/officeDocument/2006/relationships/oleObject" Target="../embeddings/oleObject16.bin"/><Relationship Id="rId9" Type="http://schemas.openxmlformats.org/officeDocument/2006/relationships/image" Target="../media/image52.wmf"/><Relationship Id="rId14" Type="http://schemas.openxmlformats.org/officeDocument/2006/relationships/oleObject" Target="../embeddings/oleObject2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5.xml"/><Relationship Id="rId7"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58.wmf"/><Relationship Id="rId10" Type="http://schemas.openxmlformats.org/officeDocument/2006/relationships/image" Target="../media/image61.png"/><Relationship Id="rId4" Type="http://schemas.openxmlformats.org/officeDocument/2006/relationships/oleObject" Target="../embeddings/oleObject24.bin"/><Relationship Id="rId9" Type="http://schemas.openxmlformats.org/officeDocument/2006/relationships/image" Target="../media/image6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7.xml"/><Relationship Id="rId7"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8.bin"/><Relationship Id="rId11" Type="http://schemas.openxmlformats.org/officeDocument/2006/relationships/image" Target="../media/image64.wmf"/><Relationship Id="rId5" Type="http://schemas.openxmlformats.org/officeDocument/2006/relationships/image" Target="../media/image54.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6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gif"/></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9.wmf"/><Relationship Id="rId5" Type="http://schemas.openxmlformats.org/officeDocument/2006/relationships/oleObject" Target="../embeddings/oleObject31.bin"/><Relationship Id="rId4" Type="http://schemas.openxmlformats.org/officeDocument/2006/relationships/image" Target="../media/image80.jpeg"/></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81.wmf"/></Relationships>
</file>

<file path=ppt/slides/_rels/slide74.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85.wmf"/><Relationship Id="rId5" Type="http://schemas.openxmlformats.org/officeDocument/2006/relationships/oleObject" Target="../embeddings/oleObject34.bin"/><Relationship Id="rId4" Type="http://schemas.openxmlformats.org/officeDocument/2006/relationships/image" Target="../media/image84.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88.jpeg"/><Relationship Id="rId4" Type="http://schemas.openxmlformats.org/officeDocument/2006/relationships/image" Target="../media/image87.w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90.wmf"/><Relationship Id="rId5" Type="http://schemas.openxmlformats.org/officeDocument/2006/relationships/oleObject" Target="../embeddings/oleObject38.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40.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29.xml"/><Relationship Id="rId7" Type="http://schemas.openxmlformats.org/officeDocument/2006/relationships/image" Target="../media/image94.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42.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95.w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30.xml"/><Relationship Id="rId7" Type="http://schemas.openxmlformats.org/officeDocument/2006/relationships/image" Target="../media/image94.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46.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95.w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98.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50.bin"/><Relationship Id="rId5" Type="http://schemas.openxmlformats.org/officeDocument/2006/relationships/image" Target="../media/image97.wmf"/><Relationship Id="rId4" Type="http://schemas.openxmlformats.org/officeDocument/2006/relationships/oleObject" Target="../embeddings/oleObject49.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103.wmf"/><Relationship Id="rId3" Type="http://schemas.openxmlformats.org/officeDocument/2006/relationships/notesSlide" Target="../notesSlides/notesSlide32.xml"/><Relationship Id="rId7" Type="http://schemas.openxmlformats.org/officeDocument/2006/relationships/image" Target="../media/image100.wmf"/><Relationship Id="rId12"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52.bin"/><Relationship Id="rId11" Type="http://schemas.openxmlformats.org/officeDocument/2006/relationships/image" Target="../media/image102.wmf"/><Relationship Id="rId5" Type="http://schemas.openxmlformats.org/officeDocument/2006/relationships/image" Target="../media/image99.wmf"/><Relationship Id="rId15" Type="http://schemas.openxmlformats.org/officeDocument/2006/relationships/image" Target="../media/image104.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101.wmf"/><Relationship Id="rId14" Type="http://schemas.openxmlformats.org/officeDocument/2006/relationships/oleObject" Target="../embeddings/oleObject56.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107.wmf"/><Relationship Id="rId3" Type="http://schemas.openxmlformats.org/officeDocument/2006/relationships/notesSlide" Target="../notesSlides/notesSlide33.xml"/><Relationship Id="rId7" Type="http://schemas.openxmlformats.org/officeDocument/2006/relationships/image" Target="../media/image104.wmf"/><Relationship Id="rId12"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58.bin"/><Relationship Id="rId11" Type="http://schemas.openxmlformats.org/officeDocument/2006/relationships/image" Target="../media/image106.wmf"/><Relationship Id="rId5" Type="http://schemas.openxmlformats.org/officeDocument/2006/relationships/image" Target="../media/image103.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105.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214313" y="1284288"/>
            <a:ext cx="8715375" cy="2000250"/>
          </a:xfrm>
        </p:spPr>
        <p:txBody>
          <a:bodyPr anchor="ctr"/>
          <a:lstStyle/>
          <a:p>
            <a:pPr algn="ctr" eaLnBrk="1" hangingPunct="1">
              <a:defRPr/>
            </a:pPr>
            <a:r>
              <a:rPr lang="zh-CN" altLang="en-US" sz="6000" dirty="0">
                <a:solidFill>
                  <a:srgbClr val="990000"/>
                </a:solidFill>
                <a:effectLst>
                  <a:outerShdw blurRad="38100" dist="38100" dir="2700000" algn="tl">
                    <a:srgbClr val="C0C0C0"/>
                  </a:outerShdw>
                </a:effectLst>
                <a:ea typeface="华文行楷" panose="02010800040101010101" pitchFamily="2" charset="-122"/>
              </a:rPr>
              <a:t>混合集成电路测试技术</a:t>
            </a:r>
          </a:p>
        </p:txBody>
      </p:sp>
      <p:sp>
        <p:nvSpPr>
          <p:cNvPr id="244739" name="Text Box 3"/>
          <p:cNvSpPr txBox="1">
            <a:spLocks noChangeArrowheads="1"/>
          </p:cNvSpPr>
          <p:nvPr/>
        </p:nvSpPr>
        <p:spPr bwMode="auto">
          <a:xfrm>
            <a:off x="647564" y="3861048"/>
            <a:ext cx="78488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defRPr/>
            </a:pPr>
            <a:r>
              <a:rPr lang="zh-CN" altLang="en-US" sz="3600" b="1"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第二章 </a:t>
            </a:r>
            <a:r>
              <a:rPr lang="en-US" altLang="zh-CN" sz="3600" b="1"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DC</a:t>
            </a:r>
            <a:r>
              <a:rPr lang="zh-CN" altLang="en-US" sz="3600" b="1"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参数及模拟集成电路测试</a:t>
            </a:r>
          </a:p>
        </p:txBody>
      </p:sp>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11560" y="1556792"/>
            <a:ext cx="8424478" cy="4176464"/>
          </a:xfrm>
        </p:spPr>
        <p:txBody>
          <a:bodyPr lIns="0" tIns="0" rIns="0" bIns="0"/>
          <a:lstStyle/>
          <a:p>
            <a:pPr marL="0" indent="0">
              <a:lnSpc>
                <a:spcPct val="15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 </a:t>
            </a:r>
            <a:r>
              <a:rPr lang="zh-CN" altLang="en-US" dirty="0">
                <a:solidFill>
                  <a:schemeClr val="tx1"/>
                </a:solidFill>
              </a:rPr>
              <a:t>串行与并行连接性测试</a:t>
            </a:r>
            <a:endParaRPr lang="en-US" altLang="zh-CN" dirty="0">
              <a:solidFill>
                <a:schemeClr val="tx1"/>
              </a:solidFill>
            </a:endParaRPr>
          </a:p>
          <a:p>
            <a:pPr marL="0" indent="0">
              <a:lnSpc>
                <a:spcPct val="150000"/>
              </a:lnSpc>
              <a:buNone/>
            </a:pPr>
            <a:r>
              <a:rPr lang="zh-CN" altLang="zh-CN" sz="2400" dirty="0">
                <a:solidFill>
                  <a:srgbClr val="000000"/>
                </a:solidFill>
              </a:rPr>
              <a:t>串行测试</a:t>
            </a:r>
            <a:r>
              <a:rPr lang="zh-CN" altLang="en-US" sz="2400" dirty="0">
                <a:solidFill>
                  <a:srgbClr val="000000"/>
                </a:solidFill>
              </a:rPr>
              <a:t>：</a:t>
            </a:r>
            <a:r>
              <a:rPr lang="zh-CN" altLang="zh-CN" sz="2400" dirty="0">
                <a:solidFill>
                  <a:srgbClr val="000000"/>
                </a:solidFill>
              </a:rPr>
              <a:t>一次只测试一个引脚的连接性测试方法</a:t>
            </a:r>
            <a:r>
              <a:rPr lang="zh-CN" altLang="en-US" sz="2400" dirty="0">
                <a:solidFill>
                  <a:srgbClr val="000000"/>
                </a:solidFill>
              </a:rPr>
              <a:t>，</a:t>
            </a:r>
            <a:r>
              <a:rPr lang="zh-CN" altLang="zh-CN" sz="2400" dirty="0">
                <a:solidFill>
                  <a:srgbClr val="000000"/>
                </a:solidFill>
              </a:rPr>
              <a:t>是一种费时费钱的方法。</a:t>
            </a:r>
            <a:endParaRPr lang="en-US" altLang="zh-CN" sz="2400" dirty="0">
              <a:solidFill>
                <a:srgbClr val="000000"/>
              </a:solidFill>
            </a:endParaRPr>
          </a:p>
          <a:p>
            <a:pPr marL="0" indent="0">
              <a:lnSpc>
                <a:spcPct val="150000"/>
              </a:lnSpc>
              <a:buNone/>
            </a:pPr>
            <a:r>
              <a:rPr lang="zh-CN" altLang="zh-CN" sz="2400" dirty="0">
                <a:solidFill>
                  <a:srgbClr val="000000"/>
                </a:solidFill>
              </a:rPr>
              <a:t>现代</a:t>
            </a:r>
            <a:r>
              <a:rPr lang="en-US" altLang="zh-CN" sz="2400" dirty="0">
                <a:solidFill>
                  <a:srgbClr val="000000"/>
                </a:solidFill>
              </a:rPr>
              <a:t>ATE</a:t>
            </a:r>
            <a:r>
              <a:rPr lang="zh-CN" altLang="zh-CN" sz="2400" dirty="0">
                <a:solidFill>
                  <a:srgbClr val="000000"/>
                </a:solidFill>
              </a:rPr>
              <a:t>测试仪能并行地测试所有或大部分引脚的连接性，</a:t>
            </a:r>
            <a:r>
              <a:rPr lang="zh-CN" altLang="en-US" sz="2400" dirty="0">
                <a:solidFill>
                  <a:srgbClr val="000000"/>
                </a:solidFill>
              </a:rPr>
              <a:t>并行测试方法更经济，但是不能检测引脚之间的短路</a:t>
            </a:r>
            <a:endParaRPr lang="en-US" altLang="zh-CN" sz="2400" dirty="0">
              <a:solidFill>
                <a:srgbClr val="000000"/>
              </a:solidFill>
            </a:endParaRPr>
          </a:p>
          <a:p>
            <a:pPr marL="0" indent="0">
              <a:lnSpc>
                <a:spcPct val="150000"/>
              </a:lnSpc>
              <a:buNone/>
            </a:pPr>
            <a:endParaRPr lang="en-US" altLang="zh-CN" sz="2400" dirty="0">
              <a:solidFill>
                <a:srgbClr val="000000"/>
              </a:solidFill>
            </a:endParaRPr>
          </a:p>
          <a:p>
            <a:pPr marL="0" indent="0">
              <a:lnSpc>
                <a:spcPct val="150000"/>
              </a:lnSpc>
              <a:buNone/>
            </a:pPr>
            <a:endParaRPr lang="en-US" altLang="zh-CN" dirty="0"/>
          </a:p>
          <a:p>
            <a:pPr marL="0" indent="0">
              <a:lnSpc>
                <a:spcPct val="150000"/>
              </a:lnSpc>
              <a:buNone/>
            </a:pPr>
            <a:endParaRPr lang="zh-CN" altLang="en-US" dirty="0"/>
          </a:p>
        </p:txBody>
      </p:sp>
      <p:sp>
        <p:nvSpPr>
          <p:cNvPr id="2" name="Rectangle 2"/>
          <p:cNvSpPr>
            <a:spLocks noChangeArrowheads="1"/>
          </p:cNvSpPr>
          <p:nvPr/>
        </p:nvSpPr>
        <p:spPr bwMode="auto">
          <a:xfrm>
            <a:off x="1187624" y="26117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spTree>
    <p:extLst>
      <p:ext uri="{BB962C8B-B14F-4D97-AF65-F5344CB8AC3E}">
        <p14:creationId xmlns:p14="http://schemas.microsoft.com/office/powerpoint/2010/main" val="2839555413"/>
      </p:ext>
    </p:extLst>
  </p:cSld>
  <p:clrMapOvr>
    <a:masterClrMapping/>
  </p:clrMapOvr>
  <p:transition spd="slow">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619672" y="745629"/>
            <a:ext cx="6624736" cy="451123"/>
          </a:xfrm>
        </p:spPr>
        <p:txBody>
          <a:bodyPr lIns="0" tIns="0" rIns="0" bIns="0"/>
          <a:lstStyle/>
          <a:p>
            <a:pPr marL="0" indent="0">
              <a:buNone/>
            </a:pPr>
            <a:r>
              <a:rPr lang="zh-CN" altLang="en-US" dirty="0">
                <a:solidFill>
                  <a:schemeClr val="tx1"/>
                </a:solidFill>
              </a:rPr>
              <a:t>串行与并行连接性测试</a:t>
            </a: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zh-CN" altLang="en-US" dirty="0">
              <a:solidFill>
                <a:schemeClr val="tx1"/>
              </a:solidFill>
            </a:endParaRPr>
          </a:p>
        </p:txBody>
      </p:sp>
      <p:sp>
        <p:nvSpPr>
          <p:cNvPr id="10" name="文本框 9"/>
          <p:cNvSpPr txBox="1"/>
          <p:nvPr/>
        </p:nvSpPr>
        <p:spPr>
          <a:xfrm>
            <a:off x="179512" y="1861500"/>
            <a:ext cx="2088232" cy="646331"/>
          </a:xfrm>
          <a:prstGeom prst="rect">
            <a:avLst/>
          </a:prstGeom>
          <a:noFill/>
        </p:spPr>
        <p:txBody>
          <a:bodyPr wrap="square" rtlCol="0">
            <a:spAutoFit/>
          </a:bodyPr>
          <a:lstStyle/>
          <a:p>
            <a:r>
              <a:rPr lang="zh-CN" altLang="en-US" b="1" dirty="0">
                <a:solidFill>
                  <a:srgbClr val="C00000"/>
                </a:solidFill>
              </a:rPr>
              <a:t>并行：</a:t>
            </a:r>
            <a:endParaRPr lang="en-US" altLang="zh-CN" b="1" dirty="0">
              <a:solidFill>
                <a:srgbClr val="C00000"/>
              </a:solidFill>
            </a:endParaRPr>
          </a:p>
          <a:p>
            <a:r>
              <a:rPr lang="en-US" altLang="zh-CN" b="1" dirty="0">
                <a:solidFill>
                  <a:srgbClr val="C00000"/>
                </a:solidFill>
              </a:rPr>
              <a:t>pin TO pin</a:t>
            </a:r>
            <a:r>
              <a:rPr lang="zh-CN" altLang="en-US" b="1" dirty="0">
                <a:solidFill>
                  <a:srgbClr val="C00000"/>
                </a:solidFill>
              </a:rPr>
              <a:t>短路？</a:t>
            </a:r>
          </a:p>
        </p:txBody>
      </p:sp>
      <p:sp>
        <p:nvSpPr>
          <p:cNvPr id="11" name="文本框 10"/>
          <p:cNvSpPr txBox="1"/>
          <p:nvPr/>
        </p:nvSpPr>
        <p:spPr>
          <a:xfrm>
            <a:off x="179512" y="4350169"/>
            <a:ext cx="1872208" cy="646331"/>
          </a:xfrm>
          <a:prstGeom prst="rect">
            <a:avLst/>
          </a:prstGeom>
          <a:noFill/>
        </p:spPr>
        <p:txBody>
          <a:bodyPr wrap="square" rtlCol="0">
            <a:spAutoFit/>
          </a:bodyPr>
          <a:lstStyle/>
          <a:p>
            <a:r>
              <a:rPr lang="zh-CN" altLang="en-US" b="1" dirty="0">
                <a:solidFill>
                  <a:srgbClr val="C00000"/>
                </a:solidFill>
              </a:rPr>
              <a:t>双轮法：</a:t>
            </a:r>
            <a:r>
              <a:rPr lang="en-US" altLang="zh-CN" b="1" dirty="0">
                <a:solidFill>
                  <a:srgbClr val="C00000"/>
                </a:solidFill>
              </a:rPr>
              <a:t>Dual-pass approach</a:t>
            </a:r>
            <a:endParaRPr lang="zh-CN" altLang="en-US" b="1" dirty="0">
              <a:solidFill>
                <a:srgbClr val="C00000"/>
              </a:solidFill>
            </a:endParaRPr>
          </a:p>
        </p:txBody>
      </p:sp>
      <p:sp>
        <p:nvSpPr>
          <p:cNvPr id="8"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pic>
        <p:nvPicPr>
          <p:cNvPr id="4" name="图片 3"/>
          <p:cNvPicPr>
            <a:picLocks noChangeAspect="1"/>
          </p:cNvPicPr>
          <p:nvPr/>
        </p:nvPicPr>
        <p:blipFill>
          <a:blip r:embed="rId2"/>
          <a:stretch>
            <a:fillRect/>
          </a:stretch>
        </p:blipFill>
        <p:spPr>
          <a:xfrm>
            <a:off x="2123728" y="1268759"/>
            <a:ext cx="6950365" cy="5328593"/>
          </a:xfrm>
          <a:prstGeom prst="rect">
            <a:avLst/>
          </a:prstGeom>
        </p:spPr>
      </p:pic>
    </p:spTree>
    <p:extLst>
      <p:ext uri="{BB962C8B-B14F-4D97-AF65-F5344CB8AC3E}">
        <p14:creationId xmlns:p14="http://schemas.microsoft.com/office/powerpoint/2010/main" val="29114452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91072" y="908720"/>
            <a:ext cx="8352928" cy="1699224"/>
          </a:xfrm>
        </p:spPr>
        <p:txBody>
          <a:bodyPr lIns="0" tIns="0" rIns="0" bIns="0"/>
          <a:lstStyle/>
          <a:p>
            <a:pPr marL="0" indent="0">
              <a:buNone/>
            </a:pPr>
            <a:r>
              <a:rPr lang="en-US" altLang="zh-CN" dirty="0">
                <a:solidFill>
                  <a:schemeClr val="tx1"/>
                </a:solidFill>
              </a:rPr>
              <a:t>3.1.2 </a:t>
            </a:r>
            <a:r>
              <a:rPr lang="zh-CN" altLang="en-US" dirty="0">
                <a:solidFill>
                  <a:schemeClr val="tx1"/>
                </a:solidFill>
              </a:rPr>
              <a:t>漏电流测试</a:t>
            </a:r>
            <a:endParaRPr lang="en-US" altLang="zh-CN" dirty="0">
              <a:solidFill>
                <a:schemeClr val="tx1"/>
              </a:solidFill>
            </a:endParaRPr>
          </a:p>
          <a:p>
            <a:pPr marL="0" indent="0">
              <a:buNone/>
            </a:pPr>
            <a:r>
              <a:rPr lang="en-US" altLang="zh-CN" sz="2400" dirty="0">
                <a:solidFill>
                  <a:schemeClr val="tx1"/>
                </a:solidFill>
              </a:rPr>
              <a:t>DUT</a:t>
            </a:r>
            <a:r>
              <a:rPr lang="zh-CN" altLang="zh-CN" sz="2400" dirty="0">
                <a:solidFill>
                  <a:schemeClr val="tx1"/>
                </a:solidFill>
              </a:rPr>
              <a:t>每个输入输出引脚都存在漏电现象，当施加电压到模拟或数字的高阻输入引脚时，会有少量的电流流入或流出引脚，称为漏电流</a:t>
            </a:r>
            <a:r>
              <a:rPr lang="zh-CN" altLang="en-US" sz="2400" dirty="0">
                <a:solidFill>
                  <a:schemeClr val="tx1"/>
                </a:solidFill>
              </a:rPr>
              <a:t>。漏电流典型值</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1</a:t>
            </a:r>
            <a:r>
              <a:rPr lang="el-GR" altLang="zh-CN" sz="2400" dirty="0">
                <a:solidFill>
                  <a:schemeClr val="tx1"/>
                </a:solidFill>
                <a:latin typeface="黑体" panose="02010609060101010101" pitchFamily="49" charset="-122"/>
                <a:ea typeface="黑体" panose="02010609060101010101" pitchFamily="49" charset="-122"/>
              </a:rPr>
              <a:t>μ</a:t>
            </a:r>
            <a:r>
              <a:rPr lang="en-US" altLang="zh-CN" sz="2400" dirty="0">
                <a:solidFill>
                  <a:schemeClr val="tx1"/>
                </a:solidFill>
                <a:latin typeface="黑体" panose="02010609060101010101" pitchFamily="49" charset="-122"/>
                <a:ea typeface="黑体" panose="02010609060101010101" pitchFamily="49" charset="-122"/>
              </a:rPr>
              <a:t>A</a:t>
            </a:r>
            <a:endParaRPr lang="zh-CN" altLang="en-US" dirty="0">
              <a:solidFill>
                <a:schemeClr val="tx1"/>
              </a:solidFill>
            </a:endParaRPr>
          </a:p>
        </p:txBody>
      </p:sp>
      <p:sp>
        <p:nvSpPr>
          <p:cNvPr id="12" name="Rectangle 6"/>
          <p:cNvSpPr>
            <a:spLocks noChangeArrowheads="1"/>
          </p:cNvSpPr>
          <p:nvPr/>
        </p:nvSpPr>
        <p:spPr bwMode="auto">
          <a:xfrm>
            <a:off x="791072" y="2852936"/>
            <a:ext cx="8207375"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5000"/>
              <a:buFont typeface="Wingdings" panose="05000000000000000000" pitchFamily="2" charset="2"/>
              <a:buChar char="l"/>
              <a:defRPr sz="2800" b="1">
                <a:solidFill>
                  <a:srgbClr val="083CB0"/>
                </a:solidFill>
                <a:latin typeface="Arial" panose="020B0604020202020204" pitchFamily="34" charset="0"/>
                <a:ea typeface="楷体_GB2312" pitchFamily="49" charset="-122"/>
              </a:defRPr>
            </a:lvl1pPr>
            <a:lvl2pPr marL="742950" indent="-285750">
              <a:spcBef>
                <a:spcPct val="20000"/>
              </a:spcBef>
              <a:buClr>
                <a:schemeClr val="tx1"/>
              </a:buClr>
              <a:buSzPct val="75000"/>
              <a:buChar char="–"/>
              <a:defRPr sz="2400" b="1">
                <a:solidFill>
                  <a:srgbClr val="083CB0"/>
                </a:solidFill>
                <a:latin typeface="Arial" panose="020B0604020202020204" pitchFamily="34" charset="0"/>
                <a:ea typeface="楷体_GB2312" pitchFamily="49" charset="-122"/>
              </a:defRPr>
            </a:lvl2pPr>
            <a:lvl3pPr marL="1143000" indent="-228600">
              <a:spcBef>
                <a:spcPct val="20000"/>
              </a:spcBef>
              <a:buClr>
                <a:schemeClr val="tx1"/>
              </a:buClr>
              <a:buSzPct val="75000"/>
              <a:buFont typeface="Wingdings" panose="05000000000000000000" pitchFamily="2" charset="2"/>
              <a:buChar char="l"/>
              <a:defRPr sz="2000">
                <a:solidFill>
                  <a:srgbClr val="083CB0"/>
                </a:solidFill>
                <a:latin typeface="Arial" panose="020B0604020202020204" pitchFamily="34" charset="0"/>
                <a:ea typeface="楷体_GB2312" pitchFamily="49" charset="-122"/>
              </a:defRPr>
            </a:lvl3pPr>
            <a:lvl4pPr marL="1600200" indent="-228600">
              <a:spcBef>
                <a:spcPct val="20000"/>
              </a:spcBef>
              <a:buClr>
                <a:schemeClr val="tx1"/>
              </a:buClr>
              <a:buSzPct val="80000"/>
              <a:buChar char="–"/>
              <a:defRPr>
                <a:solidFill>
                  <a:srgbClr val="083CB0"/>
                </a:solidFill>
                <a:latin typeface="Arial" panose="020B0604020202020204" pitchFamily="34" charset="0"/>
                <a:ea typeface="楷体_GB2312" pitchFamily="49" charset="-122"/>
              </a:defRPr>
            </a:lvl4pPr>
            <a:lvl5pPr marL="2057400" indent="-228600">
              <a:spcBef>
                <a:spcPct val="20000"/>
              </a:spcBef>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9pPr>
          </a:lstStyle>
          <a:p>
            <a:pPr eaLnBrk="1" hangingPunct="1">
              <a:spcBef>
                <a:spcPts val="600"/>
              </a:spcBef>
              <a:buClrTx/>
              <a:buSzTx/>
              <a:buNone/>
            </a:pPr>
            <a:r>
              <a:rPr lang="zh-CN" altLang="en-US" dirty="0">
                <a:solidFill>
                  <a:srgbClr val="FF0000"/>
                </a:solidFill>
                <a:latin typeface="+mn-lt"/>
                <a:ea typeface="+mn-ea"/>
              </a:rPr>
              <a:t>（</a:t>
            </a:r>
            <a:r>
              <a:rPr lang="en-US" altLang="zh-CN" dirty="0">
                <a:solidFill>
                  <a:srgbClr val="FF0000"/>
                </a:solidFill>
                <a:latin typeface="+mn-lt"/>
                <a:ea typeface="+mn-ea"/>
              </a:rPr>
              <a:t>1</a:t>
            </a:r>
            <a:r>
              <a:rPr lang="zh-CN" altLang="en-US" dirty="0">
                <a:solidFill>
                  <a:srgbClr val="FF0000"/>
                </a:solidFill>
                <a:latin typeface="+mn-lt"/>
                <a:ea typeface="+mn-ea"/>
              </a:rPr>
              <a:t>）漏电流测试原因：</a:t>
            </a:r>
            <a:endParaRPr lang="en-US" altLang="zh-CN" dirty="0">
              <a:solidFill>
                <a:srgbClr val="FF0000"/>
              </a:solidFill>
              <a:latin typeface="+mn-lt"/>
              <a:ea typeface="+mn-ea"/>
            </a:endParaRPr>
          </a:p>
          <a:p>
            <a:pPr marL="457200" indent="-457200" eaLnBrk="1" hangingPunct="1">
              <a:spcBef>
                <a:spcPts val="600"/>
              </a:spcBef>
              <a:buClrTx/>
              <a:buSzTx/>
              <a:buFont typeface="+mj-ea"/>
              <a:buAutoNum type="circleNumDbPlain"/>
            </a:pPr>
            <a:r>
              <a:rPr lang="zh-CN" altLang="en-US" sz="2400" dirty="0">
                <a:solidFill>
                  <a:schemeClr val="tx1"/>
                </a:solidFill>
                <a:ea typeface="华文细黑" panose="02010600040101010101" pitchFamily="2" charset="-122"/>
              </a:rPr>
              <a:t>检测</a:t>
            </a:r>
            <a:r>
              <a:rPr lang="zh-CN" altLang="zh-CN" sz="2400" dirty="0">
                <a:solidFill>
                  <a:schemeClr val="tx1"/>
                </a:solidFill>
                <a:ea typeface="华文细黑" panose="02010600040101010101" pitchFamily="2" charset="-122"/>
              </a:rPr>
              <a:t>集成电路</a:t>
            </a:r>
            <a:r>
              <a:rPr lang="zh-CN" altLang="en-US" sz="2400" dirty="0">
                <a:solidFill>
                  <a:schemeClr val="tx1"/>
                </a:solidFill>
                <a:ea typeface="华文细黑" panose="02010600040101010101" pitchFamily="2" charset="-122"/>
              </a:rPr>
              <a:t>处理不当。金属丝引起的短路、颗粒物导致的层间漏电路径等物理缺陷</a:t>
            </a:r>
            <a:endParaRPr lang="en-US" altLang="zh-CN" sz="2400" dirty="0">
              <a:solidFill>
                <a:schemeClr val="tx1"/>
              </a:solidFill>
              <a:ea typeface="华文细黑" panose="02010600040101010101" pitchFamily="2" charset="-122"/>
            </a:endParaRPr>
          </a:p>
          <a:p>
            <a:pPr marL="457200" indent="-457200" eaLnBrk="1" hangingPunct="1">
              <a:spcBef>
                <a:spcPts val="600"/>
              </a:spcBef>
              <a:buClrTx/>
              <a:buSzTx/>
              <a:buFont typeface="+mj-ea"/>
              <a:buAutoNum type="circleNumDbPlain"/>
            </a:pPr>
            <a:r>
              <a:rPr lang="zh-CN" altLang="zh-CN" sz="2400" dirty="0">
                <a:solidFill>
                  <a:schemeClr val="tx1"/>
                </a:solidFill>
                <a:ea typeface="华文细黑" panose="02010600040101010101" pitchFamily="2" charset="-122"/>
              </a:rPr>
              <a:t>过</a:t>
            </a:r>
            <a:r>
              <a:rPr lang="zh-CN" altLang="en-US" sz="2400" dirty="0">
                <a:solidFill>
                  <a:schemeClr val="tx1"/>
                </a:solidFill>
                <a:ea typeface="华文细黑" panose="02010600040101010101" pitchFamily="2" charset="-122"/>
              </a:rPr>
              <a:t>大</a:t>
            </a:r>
            <a:r>
              <a:rPr lang="zh-CN" altLang="zh-CN" sz="2400" dirty="0">
                <a:solidFill>
                  <a:schemeClr val="tx1"/>
                </a:solidFill>
                <a:ea typeface="华文细黑" panose="02010600040101010101" pitchFamily="2" charset="-122"/>
              </a:rPr>
              <a:t>的漏电流可能引起</a:t>
            </a:r>
            <a:r>
              <a:rPr lang="zh-CN" altLang="en-US" sz="2400" dirty="0">
                <a:solidFill>
                  <a:schemeClr val="tx1"/>
                </a:solidFill>
                <a:ea typeface="华文细黑" panose="02010600040101010101" pitchFamily="2" charset="-122"/>
              </a:rPr>
              <a:t>用户终端应用的工作异常。如</a:t>
            </a:r>
            <a:r>
              <a:rPr lang="en-US" altLang="zh-CN" sz="2400" dirty="0">
                <a:solidFill>
                  <a:schemeClr val="tx1"/>
                </a:solidFill>
                <a:ea typeface="华文细黑" panose="02010600040101010101" pitchFamily="2" charset="-122"/>
              </a:rPr>
              <a:t>DC</a:t>
            </a:r>
            <a:r>
              <a:rPr lang="zh-CN" altLang="zh-CN" sz="2400" dirty="0">
                <a:solidFill>
                  <a:schemeClr val="tx1"/>
                </a:solidFill>
                <a:ea typeface="华文细黑" panose="02010600040101010101" pitchFamily="2" charset="-122"/>
              </a:rPr>
              <a:t>偏移</a:t>
            </a:r>
            <a:r>
              <a:rPr lang="zh-CN" altLang="en-US" sz="2400" dirty="0">
                <a:solidFill>
                  <a:schemeClr val="tx1"/>
                </a:solidFill>
                <a:ea typeface="华文细黑" panose="02010600040101010101" pitchFamily="2" charset="-122"/>
              </a:rPr>
              <a:t>或其他</a:t>
            </a:r>
            <a:r>
              <a:rPr lang="zh-CN" altLang="zh-CN" sz="2400" dirty="0">
                <a:solidFill>
                  <a:schemeClr val="tx1"/>
                </a:solidFill>
                <a:ea typeface="华文细黑" panose="02010600040101010101" pitchFamily="2" charset="-122"/>
              </a:rPr>
              <a:t>参数</a:t>
            </a:r>
            <a:r>
              <a:rPr lang="zh-CN" altLang="en-US" sz="2400" dirty="0">
                <a:solidFill>
                  <a:schemeClr val="tx1"/>
                </a:solidFill>
                <a:ea typeface="华文细黑" panose="02010600040101010101" pitchFamily="2" charset="-122"/>
              </a:rPr>
              <a:t>的漂移</a:t>
            </a:r>
            <a:endParaRPr lang="en-US" altLang="zh-CN" sz="2400" dirty="0">
              <a:solidFill>
                <a:schemeClr val="tx1"/>
              </a:solidFill>
              <a:ea typeface="华文细黑" panose="02010600040101010101" pitchFamily="2" charset="-122"/>
            </a:endParaRPr>
          </a:p>
          <a:p>
            <a:pPr marL="457200" indent="-457200" eaLnBrk="1" hangingPunct="1">
              <a:spcBef>
                <a:spcPts val="600"/>
              </a:spcBef>
              <a:buClrTx/>
              <a:buSzTx/>
              <a:buFont typeface="+mj-ea"/>
              <a:buAutoNum type="circleNumDbPlain"/>
            </a:pPr>
            <a:r>
              <a:rPr lang="zh-CN" altLang="zh-CN" sz="2400" dirty="0">
                <a:solidFill>
                  <a:schemeClr val="tx1"/>
                </a:solidFill>
                <a:ea typeface="华文细黑" panose="02010600040101010101" pitchFamily="2" charset="-122"/>
              </a:rPr>
              <a:t>过</a:t>
            </a:r>
            <a:r>
              <a:rPr lang="zh-CN" altLang="en-US" sz="2400" dirty="0">
                <a:solidFill>
                  <a:schemeClr val="tx1"/>
                </a:solidFill>
                <a:ea typeface="华文细黑" panose="02010600040101010101" pitchFamily="2" charset="-122"/>
              </a:rPr>
              <a:t>大</a:t>
            </a:r>
            <a:r>
              <a:rPr lang="zh-CN" altLang="zh-CN" sz="2400" dirty="0">
                <a:solidFill>
                  <a:schemeClr val="tx1"/>
                </a:solidFill>
                <a:ea typeface="华文细黑" panose="02010600040101010101" pitchFamily="2" charset="-122"/>
              </a:rPr>
              <a:t>的漏电流</a:t>
            </a:r>
            <a:r>
              <a:rPr lang="zh-CN" altLang="en-US" sz="2400" dirty="0">
                <a:solidFill>
                  <a:schemeClr val="tx1"/>
                </a:solidFill>
                <a:ea typeface="华文细黑" panose="02010600040101010101" pitchFamily="2" charset="-122"/>
              </a:rPr>
              <a:t>可使初期工作正常的用户产品，几天或几周后失效，这种早期故障称作“婴儿死亡”。</a:t>
            </a:r>
            <a:endParaRPr lang="en-US" altLang="zh-CN" sz="2400" dirty="0">
              <a:solidFill>
                <a:schemeClr val="tx1"/>
              </a:solidFill>
              <a:ea typeface="华文细黑" panose="02010600040101010101" pitchFamily="2" charset="-122"/>
            </a:endParaRPr>
          </a:p>
        </p:txBody>
      </p:sp>
      <p:sp>
        <p:nvSpPr>
          <p:cNvPr id="5"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spTree>
    <p:extLst>
      <p:ext uri="{BB962C8B-B14F-4D97-AF65-F5344CB8AC3E}">
        <p14:creationId xmlns:p14="http://schemas.microsoft.com/office/powerpoint/2010/main" val="308546697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76816" y="908720"/>
            <a:ext cx="8352928" cy="1411192"/>
          </a:xfrm>
        </p:spPr>
        <p:txBody>
          <a:bodyPr lIns="0" tIns="0" rIns="0" bIns="0"/>
          <a:lstStyle/>
          <a:p>
            <a:pPr marL="0" indent="0">
              <a:buNone/>
            </a:pPr>
            <a:r>
              <a:rPr lang="zh-CN" altLang="en-US" dirty="0">
                <a:solidFill>
                  <a:schemeClr val="tx1"/>
                </a:solidFill>
              </a:rPr>
              <a:t>（</a:t>
            </a:r>
            <a:r>
              <a:rPr lang="en-US" altLang="zh-CN" dirty="0">
                <a:solidFill>
                  <a:schemeClr val="tx1"/>
                </a:solidFill>
              </a:rPr>
              <a:t>2</a:t>
            </a:r>
            <a:r>
              <a:rPr lang="zh-CN" altLang="en-US" dirty="0">
                <a:solidFill>
                  <a:schemeClr val="tx1"/>
                </a:solidFill>
              </a:rPr>
              <a:t>）漏电流测试技术</a:t>
            </a:r>
            <a:endParaRPr lang="en-US" altLang="zh-CN" dirty="0">
              <a:solidFill>
                <a:schemeClr val="tx1"/>
              </a:solidFill>
            </a:endParaRPr>
          </a:p>
          <a:p>
            <a:pPr marL="0" indent="0">
              <a:buNone/>
            </a:pPr>
            <a:r>
              <a:rPr lang="en-US" altLang="zh-CN" sz="2400" dirty="0">
                <a:solidFill>
                  <a:schemeClr val="tx1"/>
                </a:solidFill>
              </a:rPr>
              <a:t>       </a:t>
            </a:r>
            <a:r>
              <a:rPr lang="zh-CN" altLang="zh-CN" sz="2400" dirty="0">
                <a:solidFill>
                  <a:schemeClr val="tx1"/>
                </a:solidFill>
              </a:rPr>
              <a:t>通过在</a:t>
            </a:r>
            <a:r>
              <a:rPr lang="en-US" altLang="zh-CN" sz="2400" dirty="0">
                <a:solidFill>
                  <a:schemeClr val="tx1"/>
                </a:solidFill>
              </a:rPr>
              <a:t>DUT</a:t>
            </a:r>
            <a:r>
              <a:rPr lang="zh-CN" altLang="zh-CN" sz="2400" dirty="0">
                <a:solidFill>
                  <a:schemeClr val="tx1"/>
                </a:solidFill>
              </a:rPr>
              <a:t>输入或输出引脚施加</a:t>
            </a:r>
            <a:r>
              <a:rPr lang="en-US" altLang="zh-CN" sz="2400" dirty="0">
                <a:solidFill>
                  <a:schemeClr val="tx1"/>
                </a:solidFill>
              </a:rPr>
              <a:t>DC</a:t>
            </a:r>
            <a:r>
              <a:rPr lang="zh-CN" altLang="zh-CN" sz="2400" dirty="0">
                <a:solidFill>
                  <a:schemeClr val="tx1"/>
                </a:solidFill>
              </a:rPr>
              <a:t>电压，然后测量引脚流入或流出的小电流来测试漏电流</a:t>
            </a:r>
            <a:r>
              <a:rPr lang="zh-CN" altLang="en-US" sz="2400" dirty="0">
                <a:solidFill>
                  <a:schemeClr val="tx1"/>
                </a:solidFill>
              </a:rPr>
              <a:t>。</a:t>
            </a:r>
          </a:p>
        </p:txBody>
      </p:sp>
      <p:grpSp>
        <p:nvGrpSpPr>
          <p:cNvPr id="11" name="组合 10"/>
          <p:cNvGrpSpPr/>
          <p:nvPr/>
        </p:nvGrpSpPr>
        <p:grpSpPr>
          <a:xfrm>
            <a:off x="625722" y="2319912"/>
            <a:ext cx="8518278" cy="2637757"/>
            <a:chOff x="625722" y="1977514"/>
            <a:chExt cx="8518278" cy="1891434"/>
          </a:xfrm>
        </p:grpSpPr>
        <p:sp>
          <p:nvSpPr>
            <p:cNvPr id="5" name="Rectangle 3"/>
            <p:cNvSpPr>
              <a:spLocks noChangeArrowheads="1"/>
            </p:cNvSpPr>
            <p:nvPr/>
          </p:nvSpPr>
          <p:spPr bwMode="auto">
            <a:xfrm>
              <a:off x="706909" y="1977514"/>
              <a:ext cx="843709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50000"/>
                </a:lnSpc>
                <a:spcBef>
                  <a:spcPct val="0"/>
                </a:spcBef>
                <a:spcAft>
                  <a:spcPct val="0"/>
                </a:spcAft>
                <a:buClrTx/>
                <a:buSzTx/>
                <a:buFontTx/>
                <a:buNone/>
                <a:tabLst/>
              </a:pPr>
              <a:r>
                <a:rPr lang="zh-CN" sz="2400" b="1" dirty="0">
                  <a:solidFill>
                    <a:srgbClr val="000000"/>
                  </a:solidFill>
                  <a:latin typeface="楷体" panose="02010609060101010101" pitchFamily="49" charset="-122"/>
                  <a:ea typeface="楷体" panose="02010609060101010101" pitchFamily="49" charset="-122"/>
                </a:rPr>
                <a:t>典型的漏电测试需要测试两次：一次是输入电压在正电源电压附近测量漏电流，</a:t>
              </a:r>
              <a:r>
                <a:rPr lang="zh-CN" altLang="en-US" sz="2400" b="1" dirty="0">
                  <a:solidFill>
                    <a:srgbClr val="000000"/>
                  </a:solidFill>
                  <a:latin typeface="楷体" panose="02010609060101010101" pitchFamily="49" charset="-122"/>
                  <a:ea typeface="楷体" panose="02010609060101010101" pitchFamily="49" charset="-122"/>
                </a:rPr>
                <a:t>记作：</a:t>
              </a:r>
              <a:endParaRPr lang="en-US" altLang="zh-CN" sz="2400" b="1" dirty="0">
                <a:solidFill>
                  <a:srgbClr val="000000"/>
                </a:solidFill>
                <a:latin typeface="楷体" panose="02010609060101010101" pitchFamily="49" charset="-122"/>
                <a:ea typeface="楷体" panose="02010609060101010101" pitchFamily="49" charset="-122"/>
              </a:endParaRPr>
            </a:p>
            <a:p>
              <a:pPr marL="0" marR="0" lvl="0" algn="l" defTabSz="914400" rtl="0" eaLnBrk="0" fontAlgn="base" latinLnBrk="0" hangingPunct="0">
                <a:lnSpc>
                  <a:spcPct val="150000"/>
                </a:lnSpc>
                <a:spcBef>
                  <a:spcPct val="0"/>
                </a:spcBef>
                <a:spcAft>
                  <a:spcPct val="0"/>
                </a:spcAft>
                <a:buClrTx/>
                <a:buSzTx/>
                <a:buFontTx/>
                <a:buNone/>
                <a:tabLst/>
              </a:pPr>
              <a:r>
                <a:rPr lang="zh-CN" sz="2400" b="1" dirty="0">
                  <a:solidFill>
                    <a:srgbClr val="000000"/>
                  </a:solidFill>
                  <a:latin typeface="楷体" panose="02010609060101010101" pitchFamily="49" charset="-122"/>
                  <a:ea typeface="楷体" panose="02010609060101010101" pitchFamily="49" charset="-122"/>
                </a:rPr>
                <a:t>第二次输入电压在</a:t>
              </a:r>
              <a:r>
                <a:rPr lang="zh-CN" altLang="en-US" sz="2400" b="1" dirty="0">
                  <a:solidFill>
                    <a:srgbClr val="000000"/>
                  </a:solidFill>
                  <a:latin typeface="楷体" panose="02010609060101010101" pitchFamily="49" charset="-122"/>
                  <a:ea typeface="楷体" panose="02010609060101010101" pitchFamily="49" charset="-122"/>
                </a:rPr>
                <a:t>地或</a:t>
              </a:r>
              <a:r>
                <a:rPr lang="zh-CN" sz="2400" b="1" dirty="0">
                  <a:solidFill>
                    <a:srgbClr val="000000"/>
                  </a:solidFill>
                  <a:latin typeface="楷体" panose="02010609060101010101" pitchFamily="49" charset="-122"/>
                  <a:ea typeface="楷体" panose="02010609060101010101" pitchFamily="49" charset="-122"/>
                </a:rPr>
                <a:t>负电源电压附近测量漏电流</a:t>
              </a:r>
              <a:r>
                <a:rPr lang="zh-CN" altLang="en-US" sz="2400" b="1" dirty="0">
                  <a:solidFill>
                    <a:srgbClr val="000000"/>
                  </a:solidFill>
                  <a:latin typeface="楷体" panose="02010609060101010101" pitchFamily="49" charset="-122"/>
                  <a:ea typeface="楷体" panose="02010609060101010101" pitchFamily="49" charset="-122"/>
                </a:rPr>
                <a:t>，记作：</a:t>
              </a:r>
              <a:endParaRPr lang="zh-CN" sz="2400" b="1" dirty="0">
                <a:solidFill>
                  <a:srgbClr val="000000"/>
                </a:solidFill>
                <a:latin typeface="楷体" panose="02010609060101010101" pitchFamily="49" charset="-122"/>
                <a:ea typeface="楷体" panose="02010609060101010101" pitchFamily="49" charset="-122"/>
              </a:endParaRPr>
            </a:p>
          </p:txBody>
        </p:sp>
        <p:grpSp>
          <p:nvGrpSpPr>
            <p:cNvPr id="10" name="组合 9"/>
            <p:cNvGrpSpPr/>
            <p:nvPr/>
          </p:nvGrpSpPr>
          <p:grpSpPr>
            <a:xfrm>
              <a:off x="4154114" y="2544579"/>
              <a:ext cx="3586238" cy="646331"/>
              <a:chOff x="1619672" y="3994031"/>
              <a:chExt cx="3586238" cy="646331"/>
            </a:xfrm>
          </p:grpSpPr>
          <p:graphicFrame>
            <p:nvGraphicFramePr>
              <p:cNvPr id="2" name="对象 1"/>
              <p:cNvGraphicFramePr>
                <a:graphicFrameLocks noChangeAspect="1"/>
              </p:cNvGraphicFramePr>
              <p:nvPr>
                <p:extLst>
                  <p:ext uri="{D42A27DB-BD31-4B8C-83A1-F6EECF244321}">
                    <p14:modId xmlns:p14="http://schemas.microsoft.com/office/powerpoint/2010/main" val="3696006968"/>
                  </p:ext>
                </p:extLst>
              </p:nvPr>
            </p:nvGraphicFramePr>
            <p:xfrm>
              <a:off x="1763688" y="4130724"/>
              <a:ext cx="440542" cy="459696"/>
            </p:xfrm>
            <a:graphic>
              <a:graphicData uri="http://schemas.openxmlformats.org/presentationml/2006/ole">
                <mc:AlternateContent xmlns:mc="http://schemas.openxmlformats.org/markup-compatibility/2006">
                  <mc:Choice xmlns:v="urn:schemas-microsoft-com:vml" Requires="v">
                    <p:oleObj spid="_x0000_s1052" name="Equation" r:id="rId3" imgW="215806" imgH="228501" progId="Equation.DSMT4">
                      <p:embed/>
                    </p:oleObj>
                  </mc:Choice>
                  <mc:Fallback>
                    <p:oleObj name="Equation" r:id="rId3" imgW="215806" imgH="22850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130724"/>
                            <a:ext cx="440542" cy="459696"/>
                          </a:xfrm>
                          <a:prstGeom prst="rect">
                            <a:avLst/>
                          </a:prstGeom>
                          <a:noFill/>
                        </p:spPr>
                      </p:pic>
                    </p:oleObj>
                  </mc:Fallback>
                </mc:AlternateContent>
              </a:graphicData>
            </a:graphic>
          </p:graphicFrame>
          <p:sp>
            <p:nvSpPr>
              <p:cNvPr id="7" name="Rectangle 4"/>
              <p:cNvSpPr>
                <a:spLocks noChangeArrowheads="1"/>
              </p:cNvSpPr>
              <p:nvPr/>
            </p:nvSpPr>
            <p:spPr bwMode="auto">
              <a:xfrm>
                <a:off x="1619672" y="3994031"/>
                <a:ext cx="35862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50000"/>
                  </a:lnSpc>
                  <a:spcBef>
                    <a:spcPct val="0"/>
                  </a:spcBef>
                  <a:spcAft>
                    <a:spcPct val="0"/>
                  </a:spcAft>
                  <a:buClrTx/>
                  <a:buSzTx/>
                  <a:buFontTx/>
                  <a:buNone/>
                  <a:tabLst/>
                </a:pPr>
                <a:r>
                  <a:rPr lang="zh-CN" sz="2400" b="1" dirty="0">
                    <a:solidFill>
                      <a:srgbClr val="000000"/>
                    </a:solidFill>
                    <a:latin typeface="楷体" panose="02010609060101010101" pitchFamily="49" charset="-122"/>
                    <a:ea typeface="楷体" panose="02010609060101010101" pitchFamily="49" charset="-122"/>
                  </a:rPr>
                  <a:t>（输入电</a:t>
                </a:r>
                <a:r>
                  <a:rPr lang="zh-CN" altLang="en-US" sz="2400" b="1" dirty="0">
                    <a:solidFill>
                      <a:srgbClr val="000000"/>
                    </a:solidFill>
                    <a:latin typeface="楷体" panose="02010609060101010101" pitchFamily="49" charset="-122"/>
                    <a:ea typeface="楷体" panose="02010609060101010101" pitchFamily="49" charset="-122"/>
                  </a:rPr>
                  <a:t>流</a:t>
                </a:r>
                <a:r>
                  <a:rPr lang="zh-CN" sz="2400" b="1" dirty="0">
                    <a:solidFill>
                      <a:srgbClr val="000000"/>
                    </a:solidFill>
                    <a:latin typeface="楷体" panose="02010609060101010101" pitchFamily="49" charset="-122"/>
                    <a:ea typeface="楷体" panose="02010609060101010101" pitchFamily="49" charset="-122"/>
                  </a:rPr>
                  <a:t>，逻辑高）</a:t>
                </a:r>
              </a:p>
            </p:txBody>
          </p:sp>
        </p:grpSp>
        <p:grpSp>
          <p:nvGrpSpPr>
            <p:cNvPr id="9" name="组合 8"/>
            <p:cNvGrpSpPr/>
            <p:nvPr/>
          </p:nvGrpSpPr>
          <p:grpSpPr>
            <a:xfrm>
              <a:off x="625722" y="3397896"/>
              <a:ext cx="3895618" cy="471052"/>
              <a:chOff x="5868144" y="4825822"/>
              <a:chExt cx="3895618" cy="471052"/>
            </a:xfrm>
          </p:grpSpPr>
          <p:graphicFrame>
            <p:nvGraphicFramePr>
              <p:cNvPr id="4" name="对象 3"/>
              <p:cNvGraphicFramePr>
                <a:graphicFrameLocks noChangeAspect="1"/>
              </p:cNvGraphicFramePr>
              <p:nvPr>
                <p:extLst>
                  <p:ext uri="{D42A27DB-BD31-4B8C-83A1-F6EECF244321}">
                    <p14:modId xmlns:p14="http://schemas.microsoft.com/office/powerpoint/2010/main" val="1596025460"/>
                  </p:ext>
                </p:extLst>
              </p:nvPr>
            </p:nvGraphicFramePr>
            <p:xfrm>
              <a:off x="6084168" y="4825822"/>
              <a:ext cx="368534" cy="442241"/>
            </p:xfrm>
            <a:graphic>
              <a:graphicData uri="http://schemas.openxmlformats.org/presentationml/2006/ole">
                <mc:AlternateContent xmlns:mc="http://schemas.openxmlformats.org/markup-compatibility/2006">
                  <mc:Choice xmlns:v="urn:schemas-microsoft-com:vml" Requires="v">
                    <p:oleObj spid="_x0000_s1053" name="Equation" r:id="rId5" imgW="190500" imgH="228600" progId="Equation.DSMT4">
                      <p:embed/>
                    </p:oleObj>
                  </mc:Choice>
                  <mc:Fallback>
                    <p:oleObj name="Equation" r:id="rId5" imgW="190500" imgH="228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8" y="4825822"/>
                            <a:ext cx="368534" cy="442241"/>
                          </a:xfrm>
                          <a:prstGeom prst="rect">
                            <a:avLst/>
                          </a:prstGeom>
                          <a:noFill/>
                        </p:spPr>
                      </p:pic>
                    </p:oleObj>
                  </mc:Fallback>
                </mc:AlternateContent>
              </a:graphicData>
            </a:graphic>
          </p:graphicFrame>
          <p:sp>
            <p:nvSpPr>
              <p:cNvPr id="8" name="Rectangle 5"/>
              <p:cNvSpPr>
                <a:spLocks noChangeArrowheads="1"/>
              </p:cNvSpPr>
              <p:nvPr/>
            </p:nvSpPr>
            <p:spPr bwMode="auto">
              <a:xfrm>
                <a:off x="5868144" y="4833415"/>
                <a:ext cx="3895618" cy="46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50000"/>
                  </a:lnSpc>
                  <a:spcBef>
                    <a:spcPct val="0"/>
                  </a:spcBef>
                  <a:spcAft>
                    <a:spcPct val="0"/>
                  </a:spcAft>
                  <a:buClrTx/>
                  <a:buSzTx/>
                  <a:buFontTx/>
                  <a:buNone/>
                  <a:tabLst/>
                </a:pPr>
                <a:r>
                  <a:rPr lang="zh-CN" sz="2400" b="1" dirty="0">
                    <a:solidFill>
                      <a:srgbClr val="000000"/>
                    </a:solidFill>
                    <a:latin typeface="楷体" panose="02010609060101010101" pitchFamily="49" charset="-122"/>
                    <a:ea typeface="楷体" panose="02010609060101010101" pitchFamily="49" charset="-122"/>
                  </a:rPr>
                  <a:t>（输入电流，</a:t>
                </a:r>
                <a:r>
                  <a:rPr lang="zh-CN" altLang="en-US" sz="2400" b="1" dirty="0">
                    <a:solidFill>
                      <a:srgbClr val="000000"/>
                    </a:solidFill>
                    <a:latin typeface="楷体" panose="02010609060101010101" pitchFamily="49" charset="-122"/>
                    <a:ea typeface="楷体" panose="02010609060101010101" pitchFamily="49" charset="-122"/>
                  </a:rPr>
                  <a:t>逻辑</a:t>
                </a:r>
                <a:r>
                  <a:rPr lang="zh-CN" sz="2400" b="1" dirty="0">
                    <a:solidFill>
                      <a:srgbClr val="000000"/>
                    </a:solidFill>
                    <a:latin typeface="楷体" panose="02010609060101010101" pitchFamily="49" charset="-122"/>
                    <a:ea typeface="楷体" panose="02010609060101010101" pitchFamily="49" charset="-122"/>
                  </a:rPr>
                  <a:t>低）。</a:t>
                </a:r>
              </a:p>
            </p:txBody>
          </p:sp>
        </p:grpSp>
      </p:grpSp>
      <p:sp>
        <p:nvSpPr>
          <p:cNvPr id="12" name="文本框 11"/>
          <p:cNvSpPr txBox="1"/>
          <p:nvPr/>
        </p:nvSpPr>
        <p:spPr>
          <a:xfrm>
            <a:off x="706909" y="5157192"/>
            <a:ext cx="8041555" cy="1200329"/>
          </a:xfrm>
          <a:prstGeom prst="rect">
            <a:avLst/>
          </a:prstGeom>
          <a:noFill/>
        </p:spPr>
        <p:txBody>
          <a:bodyPr wrap="square" rtlCol="0">
            <a:spAutoFit/>
          </a:bodyPr>
          <a:lstStyle/>
          <a:p>
            <a:r>
              <a:rPr lang="zh-CN" altLang="en-US" sz="2400" b="1" dirty="0">
                <a:solidFill>
                  <a:srgbClr val="7030A0"/>
                </a:solidFill>
              </a:rPr>
              <a:t>数字输入漏电流在有效的输入阈值电压</a:t>
            </a:r>
            <a:r>
              <a:rPr lang="en-US" altLang="zh-CN" sz="2400" b="1" dirty="0">
                <a:solidFill>
                  <a:srgbClr val="7030A0"/>
                </a:solidFill>
              </a:rPr>
              <a:t>V</a:t>
            </a:r>
            <a:r>
              <a:rPr lang="en-US" altLang="zh-CN" sz="2400" b="1" i="1" baseline="-25000" dirty="0">
                <a:solidFill>
                  <a:srgbClr val="7030A0"/>
                </a:solidFill>
              </a:rPr>
              <a:t>IH</a:t>
            </a:r>
            <a:r>
              <a:rPr lang="zh-CN" altLang="en-US" sz="2400" b="1" dirty="0">
                <a:solidFill>
                  <a:srgbClr val="7030A0"/>
                </a:solidFill>
              </a:rPr>
              <a:t>和</a:t>
            </a:r>
            <a:r>
              <a:rPr lang="en-US" altLang="zh-CN" sz="2400" b="1" dirty="0">
                <a:solidFill>
                  <a:srgbClr val="7030A0"/>
                </a:solidFill>
              </a:rPr>
              <a:t>V</a:t>
            </a:r>
            <a:r>
              <a:rPr lang="en-US" altLang="zh-CN" sz="2400" b="1" i="1" baseline="-25000" dirty="0">
                <a:solidFill>
                  <a:srgbClr val="7030A0"/>
                </a:solidFill>
              </a:rPr>
              <a:t>IL</a:t>
            </a:r>
            <a:r>
              <a:rPr lang="zh-CN" altLang="en-US" sz="2400" b="1" dirty="0">
                <a:solidFill>
                  <a:srgbClr val="7030A0"/>
                </a:solidFill>
              </a:rPr>
              <a:t>下测试。模拟输入的漏电流在数据手册给定的电压下测试，若未给出，则在电压范围的最大和最小值下测试。</a:t>
            </a:r>
          </a:p>
        </p:txBody>
      </p:sp>
      <p:sp>
        <p:nvSpPr>
          <p:cNvPr id="13"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spTree>
    <p:extLst>
      <p:ext uri="{BB962C8B-B14F-4D97-AF65-F5344CB8AC3E}">
        <p14:creationId xmlns:p14="http://schemas.microsoft.com/office/powerpoint/2010/main" val="3774847135"/>
      </p:ext>
    </p:extLst>
  </p:cSld>
  <p:clrMapOvr>
    <a:masterClrMapping/>
  </p:clrMapOvr>
  <p:transition spd="slow">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2.2 </a:t>
            </a:r>
            <a:r>
              <a:rPr lang="zh-CN" altLang="en-US" sz="3600" dirty="0">
                <a:solidFill>
                  <a:srgbClr val="990000"/>
                </a:solidFill>
                <a:latin typeface="Comic Sans MS" panose="030F0702030302020204" pitchFamily="66" charset="0"/>
                <a:ea typeface="隶书" panose="02010509060101010101" pitchFamily="49" charset="-122"/>
              </a:rPr>
              <a:t>阻抗测试</a:t>
            </a:r>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内容占位符 2"/>
          <p:cNvSpPr txBox="1">
            <a:spLocks/>
          </p:cNvSpPr>
          <p:nvPr/>
        </p:nvSpPr>
        <p:spPr bwMode="auto">
          <a:xfrm>
            <a:off x="467544" y="1124744"/>
            <a:ext cx="8352928"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rgbClr val="FF0000"/>
                </a:solidFill>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1</a:t>
            </a:r>
            <a:r>
              <a:rPr lang="zh-CN" altLang="en-US" sz="2400" dirty="0">
                <a:solidFill>
                  <a:srgbClr val="FF0000"/>
                </a:solidFill>
                <a:latin typeface="楷体" panose="02010609060101010101" pitchFamily="49" charset="-122"/>
                <a:ea typeface="楷体" panose="02010609060101010101" pitchFamily="49" charset="-122"/>
              </a:rPr>
              <a:t>）输入阻抗</a:t>
            </a:r>
            <a:r>
              <a:rPr lang="en-US" altLang="zh-CN" sz="2400" dirty="0">
                <a:solidFill>
                  <a:srgbClr val="FF0000"/>
                </a:solidFill>
                <a:latin typeface="楷体" panose="02010609060101010101" pitchFamily="49" charset="-122"/>
                <a:ea typeface="楷体" panose="02010609060101010101" pitchFamily="49" charset="-122"/>
              </a:rPr>
              <a:t>Z</a:t>
            </a:r>
            <a:r>
              <a:rPr lang="en-US" altLang="zh-CN" sz="2400" baseline="-25000" dirty="0">
                <a:solidFill>
                  <a:srgbClr val="FF0000"/>
                </a:solidFill>
                <a:latin typeface="楷体" panose="02010609060101010101" pitchFamily="49" charset="-122"/>
                <a:ea typeface="楷体" panose="02010609060101010101" pitchFamily="49" charset="-122"/>
              </a:rPr>
              <a:t>IN</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如果输入电压是输入电流的线性函数，那么只需要简单</a:t>
            </a:r>
            <a:r>
              <a:rPr lang="zh-CN" altLang="en-US" sz="2400" dirty="0">
                <a:latin typeface="楷体" panose="02010609060101010101" pitchFamily="49" charset="-122"/>
                <a:ea typeface="楷体" panose="02010609060101010101" pitchFamily="49" charset="-122"/>
              </a:rPr>
              <a:t>地</a:t>
            </a:r>
            <a:r>
              <a:rPr lang="zh-CN" altLang="zh-CN" sz="2400" dirty="0">
                <a:latin typeface="楷体" panose="02010609060101010101" pitchFamily="49" charset="-122"/>
                <a:ea typeface="楷体" panose="02010609060101010101" pitchFamily="49" charset="-122"/>
              </a:rPr>
              <a:t>施加</a:t>
            </a:r>
            <a:r>
              <a:rPr lang="zh-CN" altLang="en-US" sz="2400" dirty="0">
                <a:latin typeface="楷体" panose="02010609060101010101" pitchFamily="49" charset="-122"/>
                <a:ea typeface="楷体" panose="02010609060101010101" pitchFamily="49" charset="-122"/>
              </a:rPr>
              <a:t>一个</a:t>
            </a:r>
            <a:r>
              <a:rPr lang="zh-CN" altLang="zh-CN" sz="2400" dirty="0">
                <a:latin typeface="楷体" panose="02010609060101010101" pitchFamily="49" charset="-122"/>
                <a:ea typeface="楷体" panose="02010609060101010101" pitchFamily="49" charset="-122"/>
              </a:rPr>
              <a:t>电压</a:t>
            </a:r>
            <a:r>
              <a:rPr lang="en-US" altLang="zh-CN" sz="2400" dirty="0">
                <a:latin typeface="楷体" panose="02010609060101010101" pitchFamily="49" charset="-122"/>
                <a:ea typeface="楷体" panose="02010609060101010101" pitchFamily="49" charset="-122"/>
              </a:rPr>
              <a:t>V</a:t>
            </a:r>
            <a:r>
              <a:rPr lang="zh-CN" altLang="en-US" sz="2400" dirty="0">
                <a:latin typeface="楷体" panose="02010609060101010101" pitchFamily="49" charset="-122"/>
                <a:ea typeface="楷体" panose="02010609060101010101" pitchFamily="49" charset="-122"/>
              </a:rPr>
              <a:t>，同时测量电流</a:t>
            </a:r>
            <a:r>
              <a:rPr lang="en-US" altLang="zh-CN" sz="2400" dirty="0">
                <a:latin typeface="楷体" panose="02010609060101010101" pitchFamily="49" charset="-122"/>
                <a:ea typeface="楷体" panose="02010609060101010101" pitchFamily="49" charset="-122"/>
              </a:rPr>
              <a:t>I</a:t>
            </a:r>
            <a:r>
              <a:rPr lang="zh-CN" altLang="en-US" sz="2400" dirty="0">
                <a:latin typeface="楷体" panose="02010609060101010101" pitchFamily="49" charset="-122"/>
                <a:ea typeface="楷体" panose="02010609060101010101" pitchFamily="49" charset="-122"/>
              </a:rPr>
              <a:t>，即可计算阻抗。</a:t>
            </a: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kern="0" dirty="0">
              <a:solidFill>
                <a:srgbClr val="FF0000"/>
              </a:solidFill>
              <a:latin typeface="楷体" panose="02010609060101010101" pitchFamily="49" charset="-122"/>
              <a:ea typeface="楷体" panose="02010609060101010101" pitchFamily="49" charset="-122"/>
            </a:endParaRPr>
          </a:p>
          <a:p>
            <a:pPr marL="0" indent="0">
              <a:buNone/>
            </a:pPr>
            <a:endParaRPr lang="en-US" altLang="zh-CN" sz="2400" kern="0" dirty="0">
              <a:latin typeface="楷体" panose="02010609060101010101" pitchFamily="49" charset="-122"/>
              <a:ea typeface="楷体" panose="02010609060101010101" pitchFamily="49" charset="-122"/>
            </a:endParaRPr>
          </a:p>
          <a:p>
            <a:pPr marL="0" indent="0">
              <a:buNone/>
            </a:pPr>
            <a:endParaRPr lang="zh-CN" altLang="en-US" sz="2400" kern="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395536" y="2204863"/>
            <a:ext cx="8344056" cy="3888413"/>
          </a:xfrm>
          <a:prstGeom prst="rect">
            <a:avLst/>
          </a:prstGeom>
        </p:spPr>
      </p:pic>
    </p:spTree>
    <p:extLst>
      <p:ext uri="{BB962C8B-B14F-4D97-AF65-F5344CB8AC3E}">
        <p14:creationId xmlns:p14="http://schemas.microsoft.com/office/powerpoint/2010/main" val="1560734450"/>
      </p:ext>
    </p:extLst>
  </p:cSld>
  <p:clrMapOvr>
    <a:masterClrMapping/>
  </p:clrMapOvr>
  <p:transition spd="slow">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2.2 </a:t>
            </a:r>
            <a:r>
              <a:rPr lang="zh-CN" altLang="en-US" sz="3600" dirty="0">
                <a:solidFill>
                  <a:srgbClr val="990000"/>
                </a:solidFill>
                <a:latin typeface="Comic Sans MS" panose="030F0702030302020204" pitchFamily="66" charset="0"/>
                <a:ea typeface="隶书" panose="02010509060101010101" pitchFamily="49" charset="-122"/>
              </a:rPr>
              <a:t>阻抗测试</a:t>
            </a:r>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内容占位符 2"/>
          <p:cNvSpPr txBox="1">
            <a:spLocks/>
          </p:cNvSpPr>
          <p:nvPr/>
        </p:nvSpPr>
        <p:spPr bwMode="auto">
          <a:xfrm>
            <a:off x="1619672" y="730441"/>
            <a:ext cx="453650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chemeClr val="tx1"/>
                </a:solidFill>
                <a:latin typeface="楷体" panose="02010609060101010101" pitchFamily="49" charset="-122"/>
                <a:ea typeface="楷体" panose="02010609060101010101" pitchFamily="49" charset="-122"/>
              </a:rPr>
              <a:t>输入阻抗</a:t>
            </a:r>
            <a:r>
              <a:rPr lang="en-US" altLang="zh-CN" sz="2400" dirty="0">
                <a:solidFill>
                  <a:schemeClr val="tx1"/>
                </a:solidFill>
                <a:latin typeface="楷体" panose="02010609060101010101" pitchFamily="49" charset="-122"/>
                <a:ea typeface="楷体" panose="02010609060101010101" pitchFamily="49" charset="-122"/>
              </a:rPr>
              <a:t>Z</a:t>
            </a:r>
            <a:r>
              <a:rPr lang="en-US" altLang="zh-CN" sz="2400" baseline="-25000" dirty="0">
                <a:solidFill>
                  <a:schemeClr val="tx1"/>
                </a:solidFill>
                <a:latin typeface="楷体" panose="02010609060101010101" pitchFamily="49" charset="-122"/>
                <a:ea typeface="楷体" panose="02010609060101010101" pitchFamily="49" charset="-122"/>
              </a:rPr>
              <a:t>IN</a:t>
            </a:r>
            <a:r>
              <a:rPr lang="zh-CN" altLang="en-US" sz="2400" dirty="0">
                <a:solidFill>
                  <a:schemeClr val="tx1"/>
                </a:solidFill>
                <a:latin typeface="楷体" panose="02010609060101010101" pitchFamily="49" charset="-122"/>
                <a:ea typeface="楷体" panose="02010609060101010101" pitchFamily="49" charset="-122"/>
              </a:rPr>
              <a:t>测量装置：</a:t>
            </a:r>
            <a:endParaRPr lang="en-US" altLang="zh-CN" sz="2400" kern="0" dirty="0">
              <a:solidFill>
                <a:schemeClr val="tx1"/>
              </a:solidFill>
              <a:latin typeface="楷体" panose="02010609060101010101" pitchFamily="49" charset="-122"/>
              <a:ea typeface="楷体" panose="02010609060101010101" pitchFamily="49" charset="-122"/>
            </a:endParaRPr>
          </a:p>
          <a:p>
            <a:pPr marL="0" indent="0">
              <a:buNone/>
            </a:pPr>
            <a:endParaRPr lang="en-US" altLang="zh-CN" sz="2400" kern="0" dirty="0">
              <a:solidFill>
                <a:schemeClr val="tx1"/>
              </a:solidFill>
              <a:latin typeface="楷体" panose="02010609060101010101" pitchFamily="49" charset="-122"/>
              <a:ea typeface="楷体" panose="02010609060101010101" pitchFamily="49" charset="-122"/>
            </a:endParaRPr>
          </a:p>
          <a:p>
            <a:pPr marL="0" indent="0">
              <a:buNone/>
            </a:pPr>
            <a:endParaRPr lang="zh-CN" altLang="en-US" sz="2400" kern="0" dirty="0">
              <a:solidFill>
                <a:schemeClr val="tx1"/>
              </a:solidFill>
              <a:latin typeface="楷体" panose="02010609060101010101" pitchFamily="49" charset="-122"/>
              <a:ea typeface="楷体" panose="02010609060101010101" pitchFamily="49" charset="-122"/>
            </a:endParaRPr>
          </a:p>
        </p:txBody>
      </p:sp>
      <p:sp>
        <p:nvSpPr>
          <p:cNvPr id="3" name="矩形 2"/>
          <p:cNvSpPr/>
          <p:nvPr/>
        </p:nvSpPr>
        <p:spPr>
          <a:xfrm>
            <a:off x="207983" y="4077072"/>
            <a:ext cx="4364017" cy="2308324"/>
          </a:xfrm>
          <a:prstGeom prst="rect">
            <a:avLst/>
          </a:prstGeom>
        </p:spPr>
        <p:txBody>
          <a:bodyPr wrap="square">
            <a:spAutoFit/>
          </a:bodyPr>
          <a:lstStyle/>
          <a:p>
            <a:pPr algn="just"/>
            <a:r>
              <a:rPr lang="zh-CN" altLang="en-US" sz="2400" b="1" dirty="0"/>
              <a:t>例：输入阻抗设置如上图所示，电压源</a:t>
            </a:r>
            <a:r>
              <a:rPr lang="en-US" altLang="zh-CN" sz="2400" b="1" dirty="0"/>
              <a:t>SRC1</a:t>
            </a:r>
            <a:r>
              <a:rPr lang="zh-CN" altLang="en-US" sz="2400" b="1" dirty="0"/>
              <a:t>设定为</a:t>
            </a:r>
            <a:r>
              <a:rPr lang="en-US" altLang="zh-CN" sz="2400" b="1" dirty="0"/>
              <a:t>2V</a:t>
            </a:r>
            <a:r>
              <a:rPr lang="zh-CN" altLang="en-US" sz="2400" b="1" dirty="0"/>
              <a:t>，流入引脚的电流测量值为</a:t>
            </a:r>
            <a:r>
              <a:rPr lang="en-US" altLang="zh-CN" sz="2400" b="1" dirty="0"/>
              <a:t>0.055mA</a:t>
            </a:r>
            <a:r>
              <a:rPr lang="zh-CN" altLang="en-US" sz="2400" b="1" dirty="0"/>
              <a:t>，再将</a:t>
            </a:r>
            <a:r>
              <a:rPr lang="en-US" altLang="zh-CN" sz="2400" b="1" dirty="0"/>
              <a:t>SRC1</a:t>
            </a:r>
            <a:r>
              <a:rPr lang="zh-CN" altLang="en-US" sz="2400" b="1" dirty="0"/>
              <a:t>设置为</a:t>
            </a:r>
            <a:r>
              <a:rPr lang="en-US" altLang="zh-CN" sz="2400" b="1" dirty="0"/>
              <a:t>1V</a:t>
            </a:r>
            <a:r>
              <a:rPr lang="zh-CN" altLang="en-US" sz="2400" b="1" dirty="0"/>
              <a:t>，测量输入电流变为</a:t>
            </a:r>
            <a:r>
              <a:rPr lang="en-US" altLang="zh-CN" sz="2400" b="1" dirty="0"/>
              <a:t>0.021mA</a:t>
            </a:r>
            <a:r>
              <a:rPr lang="zh-CN" altLang="en-US" sz="2400" b="1" dirty="0"/>
              <a:t>，计算输入阻抗？</a:t>
            </a:r>
          </a:p>
        </p:txBody>
      </p:sp>
      <p:grpSp>
        <p:nvGrpSpPr>
          <p:cNvPr id="7" name="组合 6"/>
          <p:cNvGrpSpPr/>
          <p:nvPr/>
        </p:nvGrpSpPr>
        <p:grpSpPr>
          <a:xfrm>
            <a:off x="4780563" y="4265618"/>
            <a:ext cx="4285658" cy="1405655"/>
            <a:chOff x="5254894" y="4575939"/>
            <a:chExt cx="3781602" cy="1405655"/>
          </a:xfrm>
        </p:grpSpPr>
        <p:graphicFrame>
          <p:nvGraphicFramePr>
            <p:cNvPr id="5" name="对象 4"/>
            <p:cNvGraphicFramePr>
              <a:graphicFrameLocks noChangeAspect="1"/>
            </p:cNvGraphicFramePr>
            <p:nvPr/>
          </p:nvGraphicFramePr>
          <p:xfrm>
            <a:off x="5271956" y="5350664"/>
            <a:ext cx="3665401" cy="630930"/>
          </p:xfrm>
          <a:graphic>
            <a:graphicData uri="http://schemas.openxmlformats.org/presentationml/2006/ole">
              <mc:AlternateContent xmlns:mc="http://schemas.openxmlformats.org/markup-compatibility/2006">
                <mc:Choice xmlns:v="urn:schemas-microsoft-com:vml" Requires="v">
                  <p:oleObj spid="_x0000_s2064" name="Equation" r:id="rId3" imgW="2324100" imgH="393700" progId="Equation.DSMT4">
                    <p:embed/>
                  </p:oleObj>
                </mc:Choice>
                <mc:Fallback>
                  <p:oleObj name="Equation" r:id="rId3" imgW="2324100" imgH="39370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1956" y="5350664"/>
                          <a:ext cx="3665401" cy="630930"/>
                        </a:xfrm>
                        <a:prstGeom prst="rect">
                          <a:avLst/>
                        </a:prstGeom>
                        <a:noFill/>
                      </p:spPr>
                    </p:pic>
                  </p:oleObj>
                </mc:Fallback>
              </mc:AlternateContent>
            </a:graphicData>
          </a:graphic>
        </p:graphicFrame>
        <p:sp>
          <p:nvSpPr>
            <p:cNvPr id="6" name="文本框 5"/>
            <p:cNvSpPr txBox="1"/>
            <p:nvPr/>
          </p:nvSpPr>
          <p:spPr>
            <a:xfrm>
              <a:off x="5254894" y="4575939"/>
              <a:ext cx="3781602" cy="1200329"/>
            </a:xfrm>
            <a:prstGeom prst="rect">
              <a:avLst/>
            </a:prstGeom>
            <a:noFill/>
          </p:spPr>
          <p:txBody>
            <a:bodyPr wrap="square" rtlCol="0">
              <a:spAutoFit/>
            </a:bodyPr>
            <a:lstStyle/>
            <a:p>
              <a:r>
                <a:rPr lang="zh-CN" altLang="en-US" sz="2400" b="1" dirty="0">
                  <a:solidFill>
                    <a:srgbClr val="000000"/>
                  </a:solidFill>
                </a:rPr>
                <a:t>解：输入阻抗</a:t>
              </a:r>
              <a:r>
                <a:rPr lang="en-US" altLang="zh-CN" sz="2400" b="1" dirty="0">
                  <a:solidFill>
                    <a:srgbClr val="000000"/>
                  </a:solidFill>
                </a:rPr>
                <a:t>Z</a:t>
              </a:r>
              <a:r>
                <a:rPr lang="en-US" altLang="zh-CN" sz="2400" b="1" baseline="-25000" dirty="0">
                  <a:solidFill>
                    <a:srgbClr val="000000"/>
                  </a:solidFill>
                </a:rPr>
                <a:t>IN</a:t>
              </a:r>
              <a:r>
                <a:rPr lang="zh-CN" altLang="en-US" sz="2400" b="1" dirty="0">
                  <a:solidFill>
                    <a:srgbClr val="000000"/>
                  </a:solidFill>
                </a:rPr>
                <a:t>是</a:t>
              </a:r>
              <a:r>
                <a:rPr lang="en-US" altLang="zh-CN" sz="2400" b="1" dirty="0">
                  <a:solidFill>
                    <a:srgbClr val="000000"/>
                  </a:solidFill>
                </a:rPr>
                <a:t>R</a:t>
              </a:r>
              <a:r>
                <a:rPr lang="en-US" altLang="zh-CN" sz="2400" b="1" baseline="-25000" dirty="0">
                  <a:solidFill>
                    <a:srgbClr val="000000"/>
                  </a:solidFill>
                </a:rPr>
                <a:t>IN</a:t>
              </a:r>
              <a:r>
                <a:rPr lang="zh-CN" altLang="en-US" sz="2400" b="1" dirty="0">
                  <a:solidFill>
                    <a:srgbClr val="000000"/>
                  </a:solidFill>
                </a:rPr>
                <a:t>和</a:t>
              </a:r>
              <a:r>
                <a:rPr lang="en-US" altLang="zh-CN" sz="2400" b="1" dirty="0">
                  <a:solidFill>
                    <a:srgbClr val="000000"/>
                  </a:solidFill>
                </a:rPr>
                <a:t>DUT</a:t>
              </a:r>
              <a:r>
                <a:rPr lang="zh-CN" altLang="en-US" sz="2400" b="1" dirty="0">
                  <a:solidFill>
                    <a:srgbClr val="000000"/>
                  </a:solidFill>
                </a:rPr>
                <a:t>电路模块输入阻抗的总和：</a:t>
              </a:r>
            </a:p>
          </p:txBody>
        </p:sp>
      </p:grpSp>
      <p:pic>
        <p:nvPicPr>
          <p:cNvPr id="2" name="图片 1"/>
          <p:cNvPicPr>
            <a:picLocks noChangeAspect="1"/>
          </p:cNvPicPr>
          <p:nvPr/>
        </p:nvPicPr>
        <p:blipFill>
          <a:blip r:embed="rId5"/>
          <a:stretch>
            <a:fillRect/>
          </a:stretch>
        </p:blipFill>
        <p:spPr>
          <a:xfrm>
            <a:off x="1691680" y="1288118"/>
            <a:ext cx="5613508" cy="2772174"/>
          </a:xfrm>
          <a:prstGeom prst="rect">
            <a:avLst/>
          </a:prstGeom>
        </p:spPr>
      </p:pic>
    </p:spTree>
    <p:extLst>
      <p:ext uri="{BB962C8B-B14F-4D97-AF65-F5344CB8AC3E}">
        <p14:creationId xmlns:p14="http://schemas.microsoft.com/office/powerpoint/2010/main" val="2354190055"/>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2.2 </a:t>
            </a:r>
            <a:r>
              <a:rPr lang="zh-CN" altLang="en-US" sz="3600" dirty="0">
                <a:solidFill>
                  <a:srgbClr val="990000"/>
                </a:solidFill>
                <a:latin typeface="Comic Sans MS" panose="030F0702030302020204" pitchFamily="66" charset="0"/>
                <a:ea typeface="隶书" panose="02010509060101010101" pitchFamily="49" charset="-122"/>
              </a:rPr>
              <a:t>阻抗测试</a:t>
            </a:r>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内容占位符 2"/>
          <p:cNvSpPr txBox="1">
            <a:spLocks/>
          </p:cNvSpPr>
          <p:nvPr/>
        </p:nvSpPr>
        <p:spPr bwMode="auto">
          <a:xfrm>
            <a:off x="827584" y="980728"/>
            <a:ext cx="8064896" cy="138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rgbClr val="FF0000"/>
                </a:solidFill>
              </a:rPr>
              <a:t>输出阻抗</a:t>
            </a:r>
            <a:r>
              <a:rPr lang="en-US" altLang="zh-CN" sz="2400" dirty="0">
                <a:solidFill>
                  <a:srgbClr val="FF0000"/>
                </a:solidFill>
              </a:rPr>
              <a:t>ZOUT</a:t>
            </a:r>
            <a:r>
              <a:rPr lang="zh-CN" altLang="en-US" sz="2400" dirty="0">
                <a:solidFill>
                  <a:srgbClr val="FF0000"/>
                </a:solidFill>
              </a:rPr>
              <a:t>：</a:t>
            </a:r>
            <a:r>
              <a:rPr lang="zh-CN" altLang="zh-CN" sz="2400" dirty="0"/>
              <a:t>测量方法与输入阻抗相同。典型的输出阻抗远低于输入阻抗，通常采用加电流测电压的方法测量，然而，当输</a:t>
            </a:r>
            <a:r>
              <a:rPr lang="zh-CN" altLang="en-US" sz="2400" dirty="0"/>
              <a:t>出</a:t>
            </a:r>
            <a:r>
              <a:rPr lang="zh-CN" altLang="zh-CN" sz="2400" dirty="0"/>
              <a:t>阻抗很高时，还是要用加电压测电流的方法。</a:t>
            </a:r>
          </a:p>
          <a:p>
            <a:pPr marL="0" indent="0">
              <a:buNone/>
            </a:pPr>
            <a:endParaRPr lang="en-US" altLang="zh-CN" sz="2400" kern="0" dirty="0">
              <a:solidFill>
                <a:srgbClr val="FF0000"/>
              </a:solidFill>
            </a:endParaRPr>
          </a:p>
          <a:p>
            <a:pPr marL="0" indent="0">
              <a:buNone/>
            </a:pPr>
            <a:endParaRPr lang="en-US" altLang="zh-CN" sz="2400" kern="0" dirty="0"/>
          </a:p>
          <a:p>
            <a:pPr marL="0" indent="0">
              <a:buNone/>
            </a:pPr>
            <a:endParaRPr lang="zh-CN" altLang="en-US" sz="2400" kern="0" dirty="0"/>
          </a:p>
        </p:txBody>
      </p:sp>
      <p:sp>
        <p:nvSpPr>
          <p:cNvPr id="2" name="矩形 1"/>
          <p:cNvSpPr/>
          <p:nvPr/>
        </p:nvSpPr>
        <p:spPr>
          <a:xfrm>
            <a:off x="148787" y="4433044"/>
            <a:ext cx="4741151" cy="2308324"/>
          </a:xfrm>
          <a:prstGeom prst="rect">
            <a:avLst/>
          </a:prstGeom>
        </p:spPr>
        <p:txBody>
          <a:bodyPr wrap="square">
            <a:spAutoFit/>
          </a:bodyPr>
          <a:lstStyle/>
          <a:p>
            <a:pPr algn="just"/>
            <a:r>
              <a:rPr lang="zh-CN" altLang="en-US" sz="2400" b="1" dirty="0">
                <a:cs typeface="Times New Roman" panose="02020603050405020304" pitchFamily="18" charset="0"/>
              </a:rPr>
              <a:t>例：</a:t>
            </a:r>
            <a:r>
              <a:rPr lang="zh-CN" altLang="zh-CN" sz="2400" b="1" dirty="0">
                <a:cs typeface="Times New Roman" panose="02020603050405020304" pitchFamily="18" charset="0"/>
              </a:rPr>
              <a:t>输出阻抗设置如图所示，电</a:t>
            </a:r>
            <a:r>
              <a:rPr lang="zh-CN" altLang="en-US" sz="2400" b="1" dirty="0">
                <a:cs typeface="Times New Roman" panose="02020603050405020304" pitchFamily="18" charset="0"/>
              </a:rPr>
              <a:t>流</a:t>
            </a:r>
            <a:r>
              <a:rPr lang="zh-CN" altLang="zh-CN" sz="2400" b="1" dirty="0">
                <a:cs typeface="Times New Roman" panose="02020603050405020304" pitchFamily="18" charset="0"/>
              </a:rPr>
              <a:t>源</a:t>
            </a:r>
            <a:r>
              <a:rPr lang="en-US" altLang="zh-CN" sz="2400" b="1" dirty="0">
                <a:cs typeface="Times New Roman" panose="02020603050405020304" pitchFamily="18" charset="0"/>
              </a:rPr>
              <a:t>SRC1</a:t>
            </a:r>
            <a:r>
              <a:rPr lang="zh-CN" altLang="zh-CN" sz="2400" b="1" dirty="0">
                <a:cs typeface="Times New Roman" panose="02020603050405020304" pitchFamily="18" charset="0"/>
              </a:rPr>
              <a:t>设定为</a:t>
            </a:r>
            <a:r>
              <a:rPr lang="en-US" altLang="zh-CN" sz="2400" b="1" dirty="0">
                <a:cs typeface="Times New Roman" panose="02020603050405020304" pitchFamily="18" charset="0"/>
              </a:rPr>
              <a:t>10mA</a:t>
            </a:r>
            <a:r>
              <a:rPr lang="zh-CN" altLang="zh-CN" sz="2400" b="1" dirty="0">
                <a:cs typeface="Times New Roman" panose="02020603050405020304" pitchFamily="18" charset="0"/>
              </a:rPr>
              <a:t>，测量引脚的电压为</a:t>
            </a:r>
            <a:r>
              <a:rPr lang="en-US" altLang="zh-CN" sz="2400" b="1" dirty="0">
                <a:cs typeface="Times New Roman" panose="02020603050405020304" pitchFamily="18" charset="0"/>
              </a:rPr>
              <a:t>1.61V</a:t>
            </a:r>
            <a:r>
              <a:rPr lang="zh-CN" altLang="zh-CN" sz="2400" b="1" dirty="0">
                <a:cs typeface="Times New Roman" panose="02020603050405020304" pitchFamily="18" charset="0"/>
              </a:rPr>
              <a:t>，再将</a:t>
            </a:r>
            <a:r>
              <a:rPr lang="en-US" altLang="zh-CN" sz="2400" b="1" dirty="0">
                <a:cs typeface="Times New Roman" panose="02020603050405020304" pitchFamily="18" charset="0"/>
              </a:rPr>
              <a:t>SRC1</a:t>
            </a:r>
            <a:r>
              <a:rPr lang="zh-CN" altLang="zh-CN" sz="2400" b="1" dirty="0">
                <a:cs typeface="Times New Roman" panose="02020603050405020304" pitchFamily="18" charset="0"/>
              </a:rPr>
              <a:t>设置为</a:t>
            </a:r>
            <a:r>
              <a:rPr lang="en-US" altLang="zh-CN" sz="2400" b="1" dirty="0">
                <a:cs typeface="Times New Roman" panose="02020603050405020304" pitchFamily="18" charset="0"/>
              </a:rPr>
              <a:t>-10mA</a:t>
            </a:r>
            <a:r>
              <a:rPr lang="zh-CN" altLang="zh-CN" sz="2400" b="1" dirty="0">
                <a:cs typeface="Times New Roman" panose="02020603050405020304" pitchFamily="18" charset="0"/>
              </a:rPr>
              <a:t>，</a:t>
            </a:r>
            <a:r>
              <a:rPr lang="zh-CN" altLang="zh-CN" sz="2400" b="1" dirty="0">
                <a:latin typeface="Calibri"/>
                <a:cs typeface="Times New Roman" panose="02020603050405020304" pitchFamily="18" charset="0"/>
              </a:rPr>
              <a:t>测量的输出电压变为</a:t>
            </a:r>
            <a:r>
              <a:rPr lang="en-US" altLang="zh-CN" sz="2400" b="1" dirty="0">
                <a:latin typeface="Calibri"/>
                <a:cs typeface="Times New Roman" panose="02020603050405020304" pitchFamily="18" charset="0"/>
              </a:rPr>
              <a:t>1.42V</a:t>
            </a:r>
            <a:r>
              <a:rPr lang="zh-CN" altLang="zh-CN" sz="2400" b="1" dirty="0">
                <a:latin typeface="Calibri"/>
                <a:cs typeface="Times New Roman" panose="02020603050405020304" pitchFamily="18" charset="0"/>
              </a:rPr>
              <a:t>，总的输出阻抗</a:t>
            </a:r>
            <a:r>
              <a:rPr lang="zh-CN" altLang="en-US" sz="2400" b="1" dirty="0">
                <a:latin typeface="Calibri"/>
                <a:cs typeface="Times New Roman" panose="02020603050405020304" pitchFamily="18" charset="0"/>
              </a:rPr>
              <a:t>（</a:t>
            </a:r>
            <a:r>
              <a:rPr lang="en-US" altLang="zh-CN" sz="2400" b="1" dirty="0">
                <a:latin typeface="Calibri"/>
                <a:cs typeface="Times New Roman" panose="02020603050405020304" pitchFamily="18" charset="0"/>
              </a:rPr>
              <a:t>ROUT</a:t>
            </a:r>
            <a:r>
              <a:rPr lang="zh-CN" altLang="en-US" sz="2400" b="1" dirty="0">
                <a:latin typeface="Calibri"/>
                <a:cs typeface="Times New Roman" panose="02020603050405020304" pitchFamily="18" charset="0"/>
              </a:rPr>
              <a:t>加放大器输出阻抗）是多少？</a:t>
            </a:r>
            <a:endParaRPr lang="zh-CN" altLang="en-US" sz="2400" b="1" dirty="0"/>
          </a:p>
        </p:txBody>
      </p:sp>
      <p:graphicFrame>
        <p:nvGraphicFramePr>
          <p:cNvPr id="8" name="对象 7"/>
          <p:cNvGraphicFramePr>
            <a:graphicFrameLocks noChangeAspect="1"/>
          </p:cNvGraphicFramePr>
          <p:nvPr>
            <p:extLst>
              <p:ext uri="{D42A27DB-BD31-4B8C-83A1-F6EECF244321}">
                <p14:modId xmlns:p14="http://schemas.microsoft.com/office/powerpoint/2010/main" val="3082337011"/>
              </p:ext>
            </p:extLst>
          </p:nvPr>
        </p:nvGraphicFramePr>
        <p:xfrm>
          <a:off x="5364088" y="4941168"/>
          <a:ext cx="3702257" cy="819278"/>
        </p:xfrm>
        <a:graphic>
          <a:graphicData uri="http://schemas.openxmlformats.org/presentationml/2006/ole">
            <mc:AlternateContent xmlns:mc="http://schemas.openxmlformats.org/markup-compatibility/2006">
              <mc:Choice xmlns:v="urn:schemas-microsoft-com:vml" Requires="v">
                <p:oleObj spid="_x0000_s3088" name="Equation" r:id="rId3" imgW="1993900" imgH="419100" progId="Equation.DSMT4">
                  <p:embed/>
                </p:oleObj>
              </mc:Choice>
              <mc:Fallback>
                <p:oleObj name="Equation" r:id="rId3" imgW="1993900" imgH="419100" progId="Equation.DSMT4">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941168"/>
                        <a:ext cx="3702257" cy="819278"/>
                      </a:xfrm>
                      <a:prstGeom prst="rect">
                        <a:avLst/>
                      </a:prstGeom>
                      <a:noFill/>
                    </p:spPr>
                  </p:pic>
                </p:oleObj>
              </mc:Fallback>
            </mc:AlternateContent>
          </a:graphicData>
        </a:graphic>
      </p:graphicFrame>
      <p:pic>
        <p:nvPicPr>
          <p:cNvPr id="3" name="图片 2"/>
          <p:cNvPicPr>
            <a:picLocks noChangeAspect="1"/>
          </p:cNvPicPr>
          <p:nvPr/>
        </p:nvPicPr>
        <p:blipFill>
          <a:blip r:embed="rId5"/>
          <a:stretch>
            <a:fillRect/>
          </a:stretch>
        </p:blipFill>
        <p:spPr>
          <a:xfrm>
            <a:off x="1187624" y="2174166"/>
            <a:ext cx="6496050" cy="2260854"/>
          </a:xfrm>
          <a:prstGeom prst="rect">
            <a:avLst/>
          </a:prstGeom>
        </p:spPr>
      </p:pic>
    </p:spTree>
    <p:extLst>
      <p:ext uri="{BB962C8B-B14F-4D97-AF65-F5344CB8AC3E}">
        <p14:creationId xmlns:p14="http://schemas.microsoft.com/office/powerpoint/2010/main" val="2136859308"/>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2.2 </a:t>
            </a:r>
            <a:r>
              <a:rPr lang="zh-CN" altLang="en-US" sz="3600" dirty="0">
                <a:solidFill>
                  <a:srgbClr val="990000"/>
                </a:solidFill>
                <a:latin typeface="Comic Sans MS" panose="030F0702030302020204" pitchFamily="66" charset="0"/>
                <a:ea typeface="隶书" panose="02010509060101010101" pitchFamily="49" charset="-122"/>
              </a:rPr>
              <a:t>阻抗测试</a:t>
            </a:r>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内容占位符 2"/>
          <p:cNvSpPr txBox="1">
            <a:spLocks/>
          </p:cNvSpPr>
          <p:nvPr/>
        </p:nvSpPr>
        <p:spPr bwMode="auto">
          <a:xfrm>
            <a:off x="1115616" y="980728"/>
            <a:ext cx="7776864" cy="73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rgbClr val="FF0000"/>
                </a:solidFill>
              </a:rPr>
              <a:t>差分阻抗：</a:t>
            </a:r>
            <a:r>
              <a:rPr lang="zh-CN" altLang="zh-CN" sz="2400" dirty="0"/>
              <a:t>是通过施加两个差分电压并测量差分电流变化进行测量的</a:t>
            </a:r>
            <a:r>
              <a:rPr lang="zh-CN" altLang="en-US" sz="2400" dirty="0"/>
              <a:t>。</a:t>
            </a:r>
            <a:endParaRPr lang="en-US" altLang="zh-CN" sz="2400" kern="0" dirty="0">
              <a:solidFill>
                <a:srgbClr val="FF0000"/>
              </a:solidFill>
            </a:endParaRPr>
          </a:p>
          <a:p>
            <a:pPr marL="0" indent="0">
              <a:buNone/>
            </a:pPr>
            <a:endParaRPr lang="en-US" altLang="zh-CN" sz="2400" kern="0" dirty="0"/>
          </a:p>
          <a:p>
            <a:pPr marL="0" indent="0">
              <a:buNone/>
            </a:pPr>
            <a:endParaRPr lang="zh-CN" altLang="en-US" sz="2400" kern="0" dirty="0"/>
          </a:p>
        </p:txBody>
      </p:sp>
      <p:sp>
        <p:nvSpPr>
          <p:cNvPr id="3" name="矩形 2"/>
          <p:cNvSpPr/>
          <p:nvPr/>
        </p:nvSpPr>
        <p:spPr>
          <a:xfrm>
            <a:off x="4430829" y="1860451"/>
            <a:ext cx="4173620" cy="312843"/>
          </a:xfrm>
          <a:prstGeom prst="rect">
            <a:avLst/>
          </a:prstGeom>
        </p:spPr>
        <p:txBody>
          <a:bodyPr>
            <a:spAutoFit/>
          </a:bodyPr>
          <a:lstStyle/>
          <a:p>
            <a:pPr algn="just">
              <a:lnSpc>
                <a:spcPts val="1800"/>
              </a:lnSpc>
              <a:spcAft>
                <a:spcPts val="0"/>
              </a:spcAft>
            </a:pPr>
            <a:endParaRPr lang="zh-CN" altLang="zh-CN" sz="1400" b="1" kern="100" dirty="0">
              <a:latin typeface="Calibri"/>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177185118"/>
              </p:ext>
            </p:extLst>
          </p:nvPr>
        </p:nvGraphicFramePr>
        <p:xfrm>
          <a:off x="5317334" y="5064858"/>
          <a:ext cx="3726035" cy="854075"/>
        </p:xfrm>
        <a:graphic>
          <a:graphicData uri="http://schemas.openxmlformats.org/presentationml/2006/ole">
            <mc:AlternateContent xmlns:mc="http://schemas.openxmlformats.org/markup-compatibility/2006">
              <mc:Choice xmlns:v="urn:schemas-microsoft-com:vml" Requires="v">
                <p:oleObj spid="_x0000_s4112" name="Equation" r:id="rId3" imgW="2146300" imgH="419100" progId="Equation.DSMT4">
                  <p:embed/>
                </p:oleObj>
              </mc:Choice>
              <mc:Fallback>
                <p:oleObj name="Equation" r:id="rId3" imgW="2146300" imgH="41910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7334" y="5064858"/>
                        <a:ext cx="3726035" cy="854075"/>
                      </a:xfrm>
                      <a:prstGeom prst="rect">
                        <a:avLst/>
                      </a:prstGeom>
                      <a:noFill/>
                    </p:spPr>
                  </p:pic>
                </p:oleObj>
              </mc:Fallback>
            </mc:AlternateContent>
          </a:graphicData>
        </a:graphic>
      </p:graphicFrame>
      <p:sp>
        <p:nvSpPr>
          <p:cNvPr id="2" name="文本框 1"/>
          <p:cNvSpPr txBox="1"/>
          <p:nvPr/>
        </p:nvSpPr>
        <p:spPr>
          <a:xfrm>
            <a:off x="239528" y="4012515"/>
            <a:ext cx="5052552" cy="2677656"/>
          </a:xfrm>
          <a:prstGeom prst="rect">
            <a:avLst/>
          </a:prstGeom>
          <a:noFill/>
        </p:spPr>
        <p:txBody>
          <a:bodyPr wrap="square" rtlCol="0">
            <a:spAutoFit/>
          </a:bodyPr>
          <a:lstStyle/>
          <a:p>
            <a:r>
              <a:rPr lang="zh-CN" altLang="en-US" sz="2400" b="1" kern="100" dirty="0">
                <a:latin typeface="Calibri"/>
                <a:cs typeface="Times New Roman" panose="02020603050405020304" pitchFamily="18" charset="0"/>
              </a:rPr>
              <a:t>例：</a:t>
            </a:r>
            <a:r>
              <a:rPr lang="zh-CN" altLang="zh-CN" sz="2400" b="1" kern="100" dirty="0">
                <a:latin typeface="Calibri"/>
                <a:cs typeface="Times New Roman" panose="02020603050405020304" pitchFamily="18" charset="0"/>
              </a:rPr>
              <a:t>如图所示的差分输出阻抗测量设置中，电流源</a:t>
            </a:r>
            <a:r>
              <a:rPr lang="en-US" altLang="zh-CN" sz="2400" b="1" kern="100" dirty="0">
                <a:latin typeface="Calibri"/>
                <a:cs typeface="Times New Roman" panose="02020603050405020304" pitchFamily="18" charset="0"/>
              </a:rPr>
              <a:t>SCR1</a:t>
            </a:r>
            <a:r>
              <a:rPr lang="zh-CN" altLang="zh-CN" sz="2400" b="1" kern="100" dirty="0">
                <a:latin typeface="Calibri"/>
                <a:cs typeface="Times New Roman" panose="02020603050405020304" pitchFamily="18" charset="0"/>
              </a:rPr>
              <a:t>设定为</a:t>
            </a:r>
            <a:r>
              <a:rPr lang="en-US" altLang="zh-CN" sz="2400" b="1" kern="100" dirty="0">
                <a:latin typeface="Calibri"/>
                <a:cs typeface="Times New Roman" panose="02020603050405020304" pitchFamily="18" charset="0"/>
              </a:rPr>
              <a:t>10mA</a:t>
            </a:r>
            <a:r>
              <a:rPr lang="zh-CN" altLang="zh-CN" sz="2400" b="1" kern="100" dirty="0">
                <a:latin typeface="Calibri"/>
                <a:cs typeface="Times New Roman" panose="02020603050405020304" pitchFamily="18" charset="0"/>
              </a:rPr>
              <a:t>，</a:t>
            </a:r>
            <a:r>
              <a:rPr lang="en-US" altLang="zh-CN" sz="2400" b="1" kern="100" dirty="0">
                <a:latin typeface="Calibri"/>
                <a:cs typeface="Times New Roman" panose="02020603050405020304" pitchFamily="18" charset="0"/>
              </a:rPr>
              <a:t>SCR2</a:t>
            </a:r>
            <a:r>
              <a:rPr lang="zh-CN" altLang="zh-CN" sz="2400" b="1" kern="100" dirty="0">
                <a:latin typeface="Calibri"/>
                <a:cs typeface="Times New Roman" panose="02020603050405020304" pitchFamily="18" charset="0"/>
              </a:rPr>
              <a:t>设定为</a:t>
            </a:r>
            <a:r>
              <a:rPr lang="en-US" altLang="zh-CN" sz="2400" b="1" kern="100" dirty="0">
                <a:latin typeface="Calibri"/>
                <a:cs typeface="Times New Roman" panose="02020603050405020304" pitchFamily="18" charset="0"/>
              </a:rPr>
              <a:t>-10mA</a:t>
            </a:r>
            <a:r>
              <a:rPr lang="zh-CN" altLang="zh-CN" sz="2400" b="1" kern="100" dirty="0">
                <a:latin typeface="Calibri"/>
                <a:cs typeface="Times New Roman" panose="02020603050405020304" pitchFamily="18" charset="0"/>
              </a:rPr>
              <a:t>，测量引脚的差分电压为</a:t>
            </a:r>
            <a:r>
              <a:rPr lang="en-US" altLang="zh-CN" sz="2400" b="1" kern="100" dirty="0">
                <a:latin typeface="Calibri"/>
                <a:cs typeface="Times New Roman" panose="02020603050405020304" pitchFamily="18" charset="0"/>
              </a:rPr>
              <a:t>201mV</a:t>
            </a:r>
            <a:r>
              <a:rPr lang="zh-CN" altLang="zh-CN" sz="2400" b="1" kern="100" dirty="0">
                <a:latin typeface="Calibri"/>
                <a:cs typeface="Times New Roman" panose="02020603050405020304" pitchFamily="18" charset="0"/>
              </a:rPr>
              <a:t>。然后</a:t>
            </a:r>
            <a:r>
              <a:rPr lang="en-US" altLang="zh-CN" sz="2400" b="1" kern="100" dirty="0">
                <a:latin typeface="Calibri"/>
                <a:cs typeface="Times New Roman" panose="02020603050405020304" pitchFamily="18" charset="0"/>
              </a:rPr>
              <a:t>SCR1</a:t>
            </a:r>
            <a:r>
              <a:rPr lang="zh-CN" altLang="zh-CN" sz="2400" b="1" kern="100" dirty="0">
                <a:latin typeface="Calibri"/>
                <a:cs typeface="Times New Roman" panose="02020603050405020304" pitchFamily="18" charset="0"/>
              </a:rPr>
              <a:t>设定为</a:t>
            </a:r>
            <a:r>
              <a:rPr lang="en-US" altLang="zh-CN" sz="2400" b="1" kern="100" dirty="0">
                <a:latin typeface="Calibri"/>
                <a:cs typeface="Times New Roman" panose="02020603050405020304" pitchFamily="18" charset="0"/>
              </a:rPr>
              <a:t>-10mA</a:t>
            </a:r>
            <a:r>
              <a:rPr lang="zh-CN" altLang="zh-CN" sz="2400" b="1" kern="100" dirty="0">
                <a:latin typeface="Calibri"/>
                <a:cs typeface="Times New Roman" panose="02020603050405020304" pitchFamily="18" charset="0"/>
              </a:rPr>
              <a:t>，</a:t>
            </a:r>
            <a:r>
              <a:rPr lang="en-US" altLang="zh-CN" sz="2400" b="1" kern="100" dirty="0">
                <a:latin typeface="Calibri"/>
                <a:cs typeface="Times New Roman" panose="02020603050405020304" pitchFamily="18" charset="0"/>
              </a:rPr>
              <a:t>SCR2</a:t>
            </a:r>
            <a:r>
              <a:rPr lang="zh-CN" altLang="zh-CN" sz="2400" b="1" kern="100" dirty="0">
                <a:latin typeface="Calibri"/>
                <a:cs typeface="Times New Roman" panose="02020603050405020304" pitchFamily="18" charset="0"/>
              </a:rPr>
              <a:t>设定为</a:t>
            </a:r>
            <a:r>
              <a:rPr lang="en-US" altLang="zh-CN" sz="2400" b="1" kern="100" dirty="0">
                <a:latin typeface="Calibri"/>
                <a:cs typeface="Times New Roman" panose="02020603050405020304" pitchFamily="18" charset="0"/>
              </a:rPr>
              <a:t>10mA</a:t>
            </a:r>
            <a:r>
              <a:rPr lang="zh-CN" altLang="zh-CN" sz="2400" b="1" kern="100" dirty="0">
                <a:latin typeface="Calibri"/>
                <a:cs typeface="Times New Roman" panose="02020603050405020304" pitchFamily="18" charset="0"/>
              </a:rPr>
              <a:t>，测量引脚的差分电压为</a:t>
            </a:r>
            <a:r>
              <a:rPr lang="en-US" altLang="zh-CN" sz="2400" b="1" kern="100" dirty="0">
                <a:latin typeface="Calibri"/>
                <a:cs typeface="Times New Roman" panose="02020603050405020304" pitchFamily="18" charset="0"/>
              </a:rPr>
              <a:t>-199mV</a:t>
            </a:r>
            <a:r>
              <a:rPr lang="zh-CN" altLang="zh-CN" sz="2400" b="1" kern="100" dirty="0">
                <a:latin typeface="Calibri"/>
                <a:cs typeface="Times New Roman" panose="02020603050405020304" pitchFamily="18" charset="0"/>
              </a:rPr>
              <a:t>，那么差分输出阻抗是多少？</a:t>
            </a:r>
            <a:endParaRPr lang="zh-CN" altLang="en-US" sz="2400" dirty="0"/>
          </a:p>
        </p:txBody>
      </p:sp>
      <p:pic>
        <p:nvPicPr>
          <p:cNvPr id="6" name="图片 5"/>
          <p:cNvPicPr>
            <a:picLocks noChangeAspect="1"/>
          </p:cNvPicPr>
          <p:nvPr/>
        </p:nvPicPr>
        <p:blipFill>
          <a:blip r:embed="rId5"/>
          <a:stretch>
            <a:fillRect/>
          </a:stretch>
        </p:blipFill>
        <p:spPr>
          <a:xfrm>
            <a:off x="1259631" y="1830763"/>
            <a:ext cx="6211291" cy="2246309"/>
          </a:xfrm>
          <a:prstGeom prst="rect">
            <a:avLst/>
          </a:prstGeom>
        </p:spPr>
      </p:pic>
    </p:spTree>
    <p:extLst>
      <p:ext uri="{BB962C8B-B14F-4D97-AF65-F5344CB8AC3E}">
        <p14:creationId xmlns:p14="http://schemas.microsoft.com/office/powerpoint/2010/main" val="592255968"/>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2.3 DC</a:t>
            </a:r>
            <a:r>
              <a:rPr lang="zh-CN" altLang="en-US" sz="3600" dirty="0">
                <a:solidFill>
                  <a:srgbClr val="990000"/>
                </a:solidFill>
                <a:latin typeface="Comic Sans MS" panose="030F0702030302020204" pitchFamily="66" charset="0"/>
                <a:ea typeface="隶书" panose="02010509060101010101" pitchFamily="49" charset="-122"/>
              </a:rPr>
              <a:t>偏移和</a:t>
            </a:r>
            <a:r>
              <a:rPr lang="en-US" altLang="zh-CN" sz="3600" dirty="0">
                <a:solidFill>
                  <a:srgbClr val="990000"/>
                </a:solidFill>
                <a:latin typeface="Comic Sans MS" panose="030F0702030302020204" pitchFamily="66" charset="0"/>
                <a:ea typeface="隶书" panose="02010509060101010101" pitchFamily="49" charset="-122"/>
              </a:rPr>
              <a:t>DC</a:t>
            </a:r>
            <a:r>
              <a:rPr lang="zh-CN" altLang="en-US" sz="3600" dirty="0">
                <a:solidFill>
                  <a:srgbClr val="990000"/>
                </a:solidFill>
                <a:latin typeface="Comic Sans MS" panose="030F0702030302020204" pitchFamily="66" charset="0"/>
                <a:ea typeface="隶书" panose="02010509060101010101" pitchFamily="49" charset="-122"/>
              </a:rPr>
              <a:t>增益测试</a:t>
            </a:r>
          </a:p>
        </p:txBody>
      </p:sp>
      <p:sp>
        <p:nvSpPr>
          <p:cNvPr id="16" name="内容占位符 2"/>
          <p:cNvSpPr txBox="1">
            <a:spLocks/>
          </p:cNvSpPr>
          <p:nvPr/>
        </p:nvSpPr>
        <p:spPr bwMode="auto">
          <a:xfrm>
            <a:off x="539552" y="1196752"/>
            <a:ext cx="8352928" cy="25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 V</a:t>
            </a:r>
            <a:r>
              <a:rPr lang="en-US" altLang="zh-CN" sz="2400" baseline="-25000" dirty="0">
                <a:solidFill>
                  <a:schemeClr val="tx1"/>
                </a:solidFill>
              </a:rPr>
              <a:t>MID</a:t>
            </a:r>
            <a:r>
              <a:rPr lang="zh-CN" altLang="en-US" sz="2400" dirty="0">
                <a:solidFill>
                  <a:schemeClr val="tx1"/>
                </a:solidFill>
              </a:rPr>
              <a:t>与模拟地</a:t>
            </a:r>
            <a:endParaRPr lang="en-US" altLang="zh-CN" sz="2400" dirty="0">
              <a:solidFill>
                <a:schemeClr val="tx1"/>
              </a:solidFill>
            </a:endParaRPr>
          </a:p>
          <a:p>
            <a:pPr marL="0" indent="0">
              <a:buNone/>
            </a:pPr>
            <a:r>
              <a:rPr lang="en-US" altLang="zh-CN" sz="2400" dirty="0">
                <a:solidFill>
                  <a:schemeClr val="tx1"/>
                </a:solidFill>
              </a:rPr>
              <a:t>    </a:t>
            </a:r>
            <a:r>
              <a:rPr lang="zh-CN" altLang="zh-CN" sz="2400" dirty="0">
                <a:solidFill>
                  <a:schemeClr val="tx1"/>
                </a:solidFill>
              </a:rPr>
              <a:t>许多模拟和混合信号集成电路被设计成在单电源电压</a:t>
            </a:r>
            <a:r>
              <a:rPr lang="zh-CN" altLang="en-US" sz="2400" dirty="0">
                <a:solidFill>
                  <a:schemeClr val="tx1"/>
                </a:solidFill>
              </a:rPr>
              <a:t>（</a:t>
            </a:r>
            <a:r>
              <a:rPr lang="en-US" altLang="zh-CN" sz="2400" dirty="0">
                <a:solidFill>
                  <a:schemeClr val="tx1"/>
                </a:solidFill>
              </a:rPr>
              <a:t>V</a:t>
            </a:r>
            <a:r>
              <a:rPr lang="en-US" altLang="zh-CN" sz="2400" baseline="-25000" dirty="0">
                <a:solidFill>
                  <a:schemeClr val="tx1"/>
                </a:solidFill>
              </a:rPr>
              <a:t>DD</a:t>
            </a:r>
            <a:r>
              <a:rPr lang="zh-CN" altLang="en-US" sz="2400" dirty="0">
                <a:solidFill>
                  <a:schemeClr val="tx1"/>
                </a:solidFill>
              </a:rPr>
              <a:t>和地）下</a:t>
            </a:r>
            <a:r>
              <a:rPr lang="zh-CN" altLang="zh-CN" sz="2400" dirty="0">
                <a:solidFill>
                  <a:schemeClr val="tx1"/>
                </a:solidFill>
              </a:rPr>
              <a:t>工作</a:t>
            </a:r>
            <a:r>
              <a:rPr lang="zh-CN" altLang="en-US" sz="2400" dirty="0">
                <a:solidFill>
                  <a:schemeClr val="tx1"/>
                </a:solidFill>
              </a:rPr>
              <a:t>，它们生成</a:t>
            </a:r>
            <a:r>
              <a:rPr lang="zh-CN" altLang="zh-CN" sz="2400" dirty="0">
                <a:solidFill>
                  <a:schemeClr val="tx1"/>
                </a:solidFill>
              </a:rPr>
              <a:t>自己的低阻抗电压</a:t>
            </a:r>
            <a:r>
              <a:rPr lang="zh-CN" altLang="en-US" sz="2400" dirty="0">
                <a:solidFill>
                  <a:schemeClr val="tx1"/>
                </a:solidFill>
              </a:rPr>
              <a:t>（</a:t>
            </a:r>
            <a:r>
              <a:rPr lang="en-US" altLang="zh-CN" sz="2400" dirty="0">
                <a:solidFill>
                  <a:schemeClr val="tx1"/>
                </a:solidFill>
              </a:rPr>
              <a:t>V</a:t>
            </a:r>
            <a:r>
              <a:rPr lang="en-US" altLang="zh-CN" sz="2400" baseline="-25000" dirty="0">
                <a:solidFill>
                  <a:schemeClr val="tx1"/>
                </a:solidFill>
              </a:rPr>
              <a:t>DD</a:t>
            </a:r>
            <a:r>
              <a:rPr lang="zh-CN" altLang="en-US" sz="2400" dirty="0">
                <a:solidFill>
                  <a:schemeClr val="tx1"/>
                </a:solidFill>
              </a:rPr>
              <a:t>和地之间）</a:t>
            </a:r>
            <a:r>
              <a:rPr lang="zh-CN" altLang="zh-CN" sz="2400" dirty="0">
                <a:solidFill>
                  <a:schemeClr val="tx1"/>
                </a:solidFill>
              </a:rPr>
              <a:t>，并作为模拟电路的参考电压</a:t>
            </a:r>
            <a:r>
              <a:rPr lang="en-US" altLang="zh-CN" sz="2400" dirty="0">
                <a:solidFill>
                  <a:schemeClr val="tx1"/>
                </a:solidFill>
              </a:rPr>
              <a:t>V</a:t>
            </a:r>
            <a:r>
              <a:rPr lang="en-US" altLang="zh-CN" sz="2400" baseline="-25000" dirty="0">
                <a:solidFill>
                  <a:schemeClr val="tx1"/>
                </a:solidFill>
              </a:rPr>
              <a:t>MID</a:t>
            </a:r>
            <a:r>
              <a:rPr lang="en-US" altLang="zh-CN" sz="2400" dirty="0">
                <a:solidFill>
                  <a:schemeClr val="tx1"/>
                </a:solidFill>
              </a:rPr>
              <a:t> </a:t>
            </a:r>
            <a:r>
              <a:rPr lang="zh-CN" altLang="zh-CN" sz="2400" dirty="0">
                <a:solidFill>
                  <a:schemeClr val="tx1"/>
                </a:solidFill>
              </a:rPr>
              <a:t>。</a:t>
            </a:r>
            <a:endParaRPr lang="en-US" altLang="zh-CN" sz="2400" dirty="0">
              <a:solidFill>
                <a:schemeClr val="tx1"/>
              </a:solidFill>
            </a:endParaRPr>
          </a:p>
          <a:p>
            <a:pPr marL="0" indent="0">
              <a:buNone/>
            </a:pPr>
            <a:r>
              <a:rPr lang="en-US" altLang="zh-CN" sz="2400" dirty="0">
                <a:solidFill>
                  <a:schemeClr val="tx1"/>
                </a:solidFill>
              </a:rPr>
              <a:t>   V</a:t>
            </a:r>
            <a:r>
              <a:rPr lang="en-US" altLang="zh-CN" sz="2400" baseline="-25000" dirty="0">
                <a:solidFill>
                  <a:schemeClr val="tx1"/>
                </a:solidFill>
              </a:rPr>
              <a:t>MID</a:t>
            </a:r>
            <a:r>
              <a:rPr lang="zh-CN" altLang="zh-CN" sz="2400" dirty="0">
                <a:solidFill>
                  <a:schemeClr val="tx1"/>
                </a:solidFill>
              </a:rPr>
              <a:t>可能正好位于</a:t>
            </a:r>
            <a:r>
              <a:rPr lang="en-US" altLang="zh-CN" sz="2400" dirty="0">
                <a:solidFill>
                  <a:schemeClr val="tx1"/>
                </a:solidFill>
              </a:rPr>
              <a:t>V</a:t>
            </a:r>
            <a:r>
              <a:rPr lang="en-US" altLang="zh-CN" sz="2400" baseline="-25000" dirty="0">
                <a:solidFill>
                  <a:schemeClr val="tx1"/>
                </a:solidFill>
              </a:rPr>
              <a:t>DD</a:t>
            </a:r>
            <a:r>
              <a:rPr lang="zh-CN" altLang="zh-CN" sz="2400" dirty="0">
                <a:solidFill>
                  <a:schemeClr val="tx1"/>
                </a:solidFill>
              </a:rPr>
              <a:t>和地的中间或位于某一个固定值</a:t>
            </a:r>
            <a:r>
              <a:rPr lang="zh-CN" altLang="en-US" sz="2400" dirty="0">
                <a:solidFill>
                  <a:schemeClr val="tx1"/>
                </a:solidFill>
              </a:rPr>
              <a:t>，如</a:t>
            </a:r>
            <a:r>
              <a:rPr lang="en-US" altLang="zh-CN" sz="2400" dirty="0">
                <a:solidFill>
                  <a:schemeClr val="tx1"/>
                </a:solidFill>
              </a:rPr>
              <a:t>1.35V</a:t>
            </a:r>
            <a:r>
              <a:rPr lang="zh-CN" altLang="en-US" sz="2400" dirty="0">
                <a:solidFill>
                  <a:schemeClr val="tx1"/>
                </a:solidFill>
              </a:rPr>
              <a:t>。有时，参考电压</a:t>
            </a:r>
            <a:r>
              <a:rPr lang="en-US" altLang="zh-CN" sz="2400" dirty="0">
                <a:solidFill>
                  <a:schemeClr val="tx1"/>
                </a:solidFill>
              </a:rPr>
              <a:t>V</a:t>
            </a:r>
            <a:r>
              <a:rPr lang="en-US" altLang="zh-CN" sz="2400" baseline="-25000" dirty="0">
                <a:solidFill>
                  <a:schemeClr val="tx1"/>
                </a:solidFill>
              </a:rPr>
              <a:t>MID</a:t>
            </a:r>
            <a:r>
              <a:rPr lang="zh-CN" altLang="en-US" sz="2400" dirty="0">
                <a:solidFill>
                  <a:schemeClr val="tx1"/>
                </a:solidFill>
              </a:rPr>
              <a:t>可从外部输入。</a:t>
            </a:r>
            <a:endParaRPr lang="zh-CN" altLang="en-US" sz="2400" kern="0" dirty="0">
              <a:solidFill>
                <a:schemeClr val="tx1"/>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0110" y="3738762"/>
            <a:ext cx="6531811" cy="2554898"/>
          </a:xfrm>
          <a:prstGeom prst="rect">
            <a:avLst/>
          </a:prstGeom>
        </p:spPr>
      </p:pic>
      <p:sp>
        <p:nvSpPr>
          <p:cNvPr id="2" name="文本框 1"/>
          <p:cNvSpPr txBox="1"/>
          <p:nvPr/>
        </p:nvSpPr>
        <p:spPr>
          <a:xfrm>
            <a:off x="4499992" y="5301208"/>
            <a:ext cx="648072" cy="369332"/>
          </a:xfrm>
          <a:prstGeom prst="rect">
            <a:avLst/>
          </a:prstGeom>
          <a:noFill/>
        </p:spPr>
        <p:txBody>
          <a:bodyPr wrap="square" rtlCol="0">
            <a:spAutoFit/>
          </a:bodyPr>
          <a:lstStyle/>
          <a:p>
            <a:r>
              <a:rPr lang="zh-CN" altLang="en-US" b="1" dirty="0"/>
              <a:t>等效</a:t>
            </a:r>
          </a:p>
        </p:txBody>
      </p:sp>
    </p:spTree>
    <p:extLst>
      <p:ext uri="{BB962C8B-B14F-4D97-AF65-F5344CB8AC3E}">
        <p14:creationId xmlns:p14="http://schemas.microsoft.com/office/powerpoint/2010/main" val="753819600"/>
      </p:ext>
    </p:extLst>
  </p:cSld>
  <p:clrMapOvr>
    <a:masterClrMapping/>
  </p:clrMapOvr>
  <p:transition spd="slow">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2.3 DC</a:t>
            </a:r>
            <a:r>
              <a:rPr lang="zh-CN" altLang="en-US" sz="3600" dirty="0">
                <a:solidFill>
                  <a:srgbClr val="990000"/>
                </a:solidFill>
                <a:latin typeface="Comic Sans MS" panose="030F0702030302020204" pitchFamily="66" charset="0"/>
                <a:ea typeface="隶书" panose="02010509060101010101" pitchFamily="49" charset="-122"/>
              </a:rPr>
              <a:t>偏移和</a:t>
            </a:r>
            <a:r>
              <a:rPr lang="en-US" altLang="zh-CN" sz="3600" dirty="0">
                <a:solidFill>
                  <a:srgbClr val="990000"/>
                </a:solidFill>
                <a:latin typeface="Comic Sans MS" panose="030F0702030302020204" pitchFamily="66" charset="0"/>
                <a:ea typeface="隶书" panose="02010509060101010101" pitchFamily="49" charset="-122"/>
              </a:rPr>
              <a:t>DC</a:t>
            </a:r>
            <a:r>
              <a:rPr lang="zh-CN" altLang="en-US" sz="3600" dirty="0">
                <a:solidFill>
                  <a:srgbClr val="990000"/>
                </a:solidFill>
                <a:latin typeface="Comic Sans MS" panose="030F0702030302020204" pitchFamily="66" charset="0"/>
                <a:ea typeface="隶书" panose="02010509060101010101" pitchFamily="49" charset="-122"/>
              </a:rPr>
              <a:t>增益测试</a:t>
            </a:r>
          </a:p>
        </p:txBody>
      </p:sp>
      <p:sp>
        <p:nvSpPr>
          <p:cNvPr id="16" name="内容占位符 2"/>
          <p:cNvSpPr txBox="1">
            <a:spLocks/>
          </p:cNvSpPr>
          <p:nvPr/>
        </p:nvSpPr>
        <p:spPr bwMode="auto">
          <a:xfrm>
            <a:off x="539552" y="980728"/>
            <a:ext cx="8352928"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zh-CN" altLang="zh-CN" dirty="0">
                <a:solidFill>
                  <a:schemeClr val="tx1"/>
                </a:solidFill>
              </a:rPr>
              <a:t>直流传输特性</a:t>
            </a:r>
            <a:r>
              <a:rPr lang="zh-CN" altLang="en-US" dirty="0">
                <a:solidFill>
                  <a:schemeClr val="tx1"/>
                </a:solidFill>
              </a:rPr>
              <a:t>（</a:t>
            </a:r>
            <a:r>
              <a:rPr lang="en-US" altLang="zh-CN" dirty="0">
                <a:solidFill>
                  <a:schemeClr val="tx1"/>
                </a:solidFill>
              </a:rPr>
              <a:t>Gain</a:t>
            </a:r>
            <a:r>
              <a:rPr lang="zh-CN" altLang="en-US" dirty="0">
                <a:solidFill>
                  <a:schemeClr val="tx1"/>
                </a:solidFill>
              </a:rPr>
              <a:t>增益与</a:t>
            </a:r>
            <a:r>
              <a:rPr lang="en-US" altLang="zh-CN" dirty="0">
                <a:solidFill>
                  <a:schemeClr val="tx1"/>
                </a:solidFill>
              </a:rPr>
              <a:t>Offset</a:t>
            </a:r>
            <a:r>
              <a:rPr lang="zh-CN" altLang="en-US" dirty="0">
                <a:solidFill>
                  <a:schemeClr val="tx1"/>
                </a:solidFill>
              </a:rPr>
              <a:t>偏移）</a:t>
            </a:r>
            <a:endParaRPr lang="zh-CN" altLang="en-US" kern="0" dirty="0">
              <a:solidFill>
                <a:schemeClr val="tx1"/>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664350"/>
            <a:ext cx="4477205" cy="3245262"/>
          </a:xfrm>
          <a:prstGeom prst="rect">
            <a:avLst/>
          </a:prstGeom>
        </p:spPr>
      </p:pic>
      <p:sp>
        <p:nvSpPr>
          <p:cNvPr id="2" name="矩形 1"/>
          <p:cNvSpPr/>
          <p:nvPr/>
        </p:nvSpPr>
        <p:spPr>
          <a:xfrm>
            <a:off x="4934159" y="1807845"/>
            <a:ext cx="3958321" cy="3785652"/>
          </a:xfrm>
          <a:prstGeom prst="rect">
            <a:avLst/>
          </a:prstGeom>
        </p:spPr>
        <p:txBody>
          <a:bodyPr wrap="square">
            <a:spAutoFit/>
          </a:bodyPr>
          <a:lstStyle/>
          <a:p>
            <a:pPr indent="304800" algn="just">
              <a:spcAft>
                <a:spcPts val="0"/>
              </a:spcAft>
            </a:pPr>
            <a:r>
              <a:rPr lang="zh-CN" altLang="zh-CN" sz="2400" b="1" dirty="0">
                <a:solidFill>
                  <a:srgbClr val="000000"/>
                </a:solidFill>
                <a:latin typeface="楷体" panose="02010609060101010101" pitchFamily="49" charset="-122"/>
                <a:ea typeface="楷体" panose="02010609060101010101" pitchFamily="49" charset="-122"/>
              </a:rPr>
              <a:t>理想放大器的输入</a:t>
            </a:r>
            <a:r>
              <a:rPr lang="en-US" altLang="zh-CN" sz="2400" b="1" dirty="0">
                <a:solidFill>
                  <a:srgbClr val="000000"/>
                </a:solidFill>
                <a:latin typeface="楷体" panose="02010609060101010101" pitchFamily="49" charset="-122"/>
                <a:ea typeface="楷体" panose="02010609060101010101" pitchFamily="49" charset="-122"/>
              </a:rPr>
              <a:t>—</a:t>
            </a:r>
            <a:r>
              <a:rPr lang="zh-CN" altLang="zh-CN" sz="2400" b="1" dirty="0">
                <a:solidFill>
                  <a:srgbClr val="000000"/>
                </a:solidFill>
                <a:latin typeface="楷体" panose="02010609060101010101" pitchFamily="49" charset="-122"/>
                <a:ea typeface="楷体" panose="02010609060101010101" pitchFamily="49" charset="-122"/>
              </a:rPr>
              <a:t>输出</a:t>
            </a:r>
            <a:r>
              <a:rPr lang="en-US" altLang="zh-CN" sz="2400" b="1" dirty="0">
                <a:solidFill>
                  <a:srgbClr val="000000"/>
                </a:solidFill>
                <a:latin typeface="楷体" panose="02010609060101010101" pitchFamily="49" charset="-122"/>
                <a:ea typeface="楷体" panose="02010609060101010101" pitchFamily="49" charset="-122"/>
              </a:rPr>
              <a:t>DC</a:t>
            </a:r>
            <a:r>
              <a:rPr lang="zh-CN" altLang="zh-CN" sz="2400" b="1" dirty="0">
                <a:solidFill>
                  <a:srgbClr val="000000"/>
                </a:solidFill>
                <a:latin typeface="楷体" panose="02010609060101010101" pitchFamily="49" charset="-122"/>
                <a:ea typeface="楷体" panose="02010609060101010101" pitchFamily="49" charset="-122"/>
              </a:rPr>
              <a:t>传输特性如</a:t>
            </a:r>
            <a:r>
              <a:rPr lang="zh-CN" altLang="en-US" sz="2400" b="1" dirty="0">
                <a:solidFill>
                  <a:srgbClr val="000000"/>
                </a:solidFill>
                <a:latin typeface="楷体" panose="02010609060101010101" pitchFamily="49" charset="-122"/>
                <a:ea typeface="楷体" panose="02010609060101010101" pitchFamily="49" charset="-122"/>
              </a:rPr>
              <a:t>图</a:t>
            </a:r>
            <a:r>
              <a:rPr lang="zh-CN" altLang="zh-CN" sz="2400" b="1" dirty="0">
                <a:solidFill>
                  <a:srgbClr val="000000"/>
                </a:solidFill>
                <a:latin typeface="楷体" panose="02010609060101010101" pitchFamily="49" charset="-122"/>
                <a:ea typeface="楷体" panose="02010609060101010101" pitchFamily="49" charset="-122"/>
              </a:rPr>
              <a:t>所示，输入</a:t>
            </a:r>
            <a:r>
              <a:rPr lang="en-US" altLang="zh-CN" sz="2400" b="1" dirty="0">
                <a:solidFill>
                  <a:srgbClr val="000000"/>
                </a:solidFill>
                <a:latin typeface="楷体" panose="02010609060101010101" pitchFamily="49" charset="-122"/>
                <a:ea typeface="楷体" panose="02010609060101010101" pitchFamily="49" charset="-122"/>
              </a:rPr>
              <a:t>—</a:t>
            </a:r>
            <a:r>
              <a:rPr lang="zh-CN" altLang="zh-CN" sz="2400" b="1" dirty="0">
                <a:solidFill>
                  <a:srgbClr val="000000"/>
                </a:solidFill>
                <a:latin typeface="楷体" panose="02010609060101010101" pitchFamily="49" charset="-122"/>
                <a:ea typeface="楷体" panose="02010609060101010101" pitchFamily="49" charset="-122"/>
              </a:rPr>
              <a:t>输出变化的是电压，但是很容易用电流信号代替。</a:t>
            </a:r>
            <a:endParaRPr lang="en-US" altLang="zh-CN" sz="2400" b="1" dirty="0">
              <a:solidFill>
                <a:srgbClr val="000000"/>
              </a:solidFill>
              <a:latin typeface="楷体" panose="02010609060101010101" pitchFamily="49" charset="-122"/>
              <a:ea typeface="楷体" panose="02010609060101010101" pitchFamily="49" charset="-122"/>
            </a:endParaRPr>
          </a:p>
          <a:p>
            <a:pPr indent="304800" algn="just">
              <a:spcAft>
                <a:spcPts val="0"/>
              </a:spcAft>
            </a:pPr>
            <a:r>
              <a:rPr lang="zh-CN" altLang="en-US" sz="2400" b="1" dirty="0">
                <a:solidFill>
                  <a:srgbClr val="000000"/>
                </a:solidFill>
                <a:latin typeface="楷体" panose="02010609060101010101" pitchFamily="49" charset="-122"/>
                <a:ea typeface="楷体" panose="02010609060101010101" pitchFamily="49" charset="-122"/>
              </a:rPr>
              <a:t>但</a:t>
            </a:r>
            <a:r>
              <a:rPr lang="zh-CN" altLang="zh-CN" sz="2400" b="1" dirty="0">
                <a:solidFill>
                  <a:srgbClr val="000000"/>
                </a:solidFill>
                <a:latin typeface="楷体" panose="02010609060101010101" pitchFamily="49" charset="-122"/>
                <a:ea typeface="楷体" panose="02010609060101010101" pitchFamily="49" charset="-122"/>
              </a:rPr>
              <a:t>真实世界很少满足</a:t>
            </a:r>
            <a:r>
              <a:rPr lang="en-US" altLang="zh-CN" sz="2400" b="1" dirty="0">
                <a:solidFill>
                  <a:srgbClr val="000000"/>
                </a:solidFill>
                <a:latin typeface="楷体" panose="02010609060101010101" pitchFamily="49" charset="-122"/>
                <a:ea typeface="楷体" panose="02010609060101010101" pitchFamily="49" charset="-122"/>
              </a:rPr>
              <a:t>IC</a:t>
            </a:r>
            <a:r>
              <a:rPr lang="zh-CN" altLang="zh-CN" sz="2400" b="1" dirty="0">
                <a:solidFill>
                  <a:srgbClr val="000000"/>
                </a:solidFill>
                <a:latin typeface="楷体" panose="02010609060101010101" pitchFamily="49" charset="-122"/>
                <a:ea typeface="楷体" panose="02010609060101010101" pitchFamily="49" charset="-122"/>
              </a:rPr>
              <a:t>和系统</a:t>
            </a:r>
            <a:r>
              <a:rPr lang="zh-CN" altLang="en-US" sz="2400" b="1" dirty="0">
                <a:solidFill>
                  <a:srgbClr val="000000"/>
                </a:solidFill>
                <a:latin typeface="楷体" panose="02010609060101010101" pitchFamily="49" charset="-122"/>
                <a:ea typeface="楷体" panose="02010609060101010101" pitchFamily="49" charset="-122"/>
              </a:rPr>
              <a:t>设计</a:t>
            </a:r>
            <a:r>
              <a:rPr lang="zh-CN" altLang="zh-CN" sz="2400" b="1" dirty="0">
                <a:solidFill>
                  <a:srgbClr val="000000"/>
                </a:solidFill>
                <a:latin typeface="楷体" panose="02010609060101010101" pitchFamily="49" charset="-122"/>
                <a:ea typeface="楷体" panose="02010609060101010101" pitchFamily="49" charset="-122"/>
              </a:rPr>
              <a:t>工程师的要求，放大器实际传输特性多少会偏离理想或期望的曲线</a:t>
            </a:r>
            <a:r>
              <a:rPr lang="zh-CN" altLang="en-US" sz="2400" b="1" dirty="0">
                <a:solidFill>
                  <a:srgbClr val="000000"/>
                </a:solidFill>
                <a:latin typeface="楷体" panose="02010609060101010101" pitchFamily="49" charset="-122"/>
                <a:ea typeface="楷体" panose="02010609060101010101" pitchFamily="49" charset="-122"/>
              </a:rPr>
              <a:t>，如</a:t>
            </a:r>
            <a:r>
              <a:rPr lang="zh-CN" altLang="zh-CN" sz="2400" b="1" dirty="0">
                <a:solidFill>
                  <a:srgbClr val="000000"/>
                </a:solidFill>
                <a:latin typeface="楷体" panose="02010609060101010101" pitchFamily="49" charset="-122"/>
                <a:ea typeface="楷体" panose="02010609060101010101" pitchFamily="49" charset="-122"/>
              </a:rPr>
              <a:t>图中标注“典型的”</a:t>
            </a:r>
            <a:r>
              <a:rPr lang="zh-CN" altLang="en-US" sz="2400" b="1" dirty="0">
                <a:solidFill>
                  <a:srgbClr val="000000"/>
                </a:solidFill>
                <a:latin typeface="楷体" panose="02010609060101010101" pitchFamily="49" charset="-122"/>
                <a:ea typeface="楷体" panose="02010609060101010101" pitchFamily="49" charset="-122"/>
              </a:rPr>
              <a:t>的</a:t>
            </a:r>
            <a:r>
              <a:rPr lang="zh-CN" altLang="zh-CN" sz="2400" b="1" dirty="0">
                <a:solidFill>
                  <a:srgbClr val="000000"/>
                </a:solidFill>
                <a:latin typeface="楷体" panose="02010609060101010101" pitchFamily="49" charset="-122"/>
                <a:ea typeface="楷体" panose="02010609060101010101" pitchFamily="49" charset="-122"/>
              </a:rPr>
              <a:t>另一条曲线。</a:t>
            </a:r>
          </a:p>
        </p:txBody>
      </p:sp>
      <p:sp>
        <p:nvSpPr>
          <p:cNvPr id="3" name="文本框 2"/>
          <p:cNvSpPr txBox="1"/>
          <p:nvPr/>
        </p:nvSpPr>
        <p:spPr>
          <a:xfrm>
            <a:off x="251520" y="5634657"/>
            <a:ext cx="8712968" cy="830997"/>
          </a:xfrm>
          <a:prstGeom prst="rect">
            <a:avLst/>
          </a:prstGeom>
          <a:solidFill>
            <a:schemeClr val="accent6">
              <a:lumMod val="40000"/>
              <a:lumOff val="60000"/>
            </a:schemeClr>
          </a:solidFill>
        </p:spPr>
        <p:txBody>
          <a:bodyPr wrap="square" rtlCol="0">
            <a:spAutoFit/>
          </a:bodyPr>
          <a:lstStyle/>
          <a:p>
            <a:r>
              <a:rPr lang="zh-CN" altLang="en-US" sz="2400" b="1" dirty="0">
                <a:solidFill>
                  <a:srgbClr val="7030A0"/>
                </a:solidFill>
              </a:rPr>
              <a:t>为保证系统正常工作，要确保放大器传输特性在可接受的限制范围内。其中，</a:t>
            </a:r>
            <a:r>
              <a:rPr lang="en-US" altLang="zh-CN" sz="2400" b="1" dirty="0">
                <a:solidFill>
                  <a:srgbClr val="C00000"/>
                </a:solidFill>
              </a:rPr>
              <a:t>Gain</a:t>
            </a:r>
            <a:r>
              <a:rPr lang="zh-CN" altLang="en-US" sz="2400" b="1" dirty="0">
                <a:solidFill>
                  <a:srgbClr val="C00000"/>
                </a:solidFill>
              </a:rPr>
              <a:t>（</a:t>
            </a:r>
            <a:r>
              <a:rPr lang="zh-CN" altLang="en-US" sz="2400" b="1" dirty="0">
                <a:solidFill>
                  <a:srgbClr val="7030A0"/>
                </a:solidFill>
              </a:rPr>
              <a:t>增益）与</a:t>
            </a:r>
            <a:r>
              <a:rPr lang="en-US" altLang="zh-CN" sz="2400" b="1" dirty="0">
                <a:solidFill>
                  <a:srgbClr val="C00000"/>
                </a:solidFill>
              </a:rPr>
              <a:t>Offset</a:t>
            </a:r>
            <a:r>
              <a:rPr lang="zh-CN" altLang="en-US" sz="2400" b="1" dirty="0">
                <a:solidFill>
                  <a:srgbClr val="C00000"/>
                </a:solidFill>
              </a:rPr>
              <a:t>（</a:t>
            </a:r>
            <a:r>
              <a:rPr lang="zh-CN" altLang="en-US" sz="2400" b="1" dirty="0">
                <a:solidFill>
                  <a:srgbClr val="7030A0"/>
                </a:solidFill>
              </a:rPr>
              <a:t>偏移）特别重要。</a:t>
            </a:r>
          </a:p>
        </p:txBody>
      </p:sp>
    </p:spTree>
    <p:extLst>
      <p:ext uri="{BB962C8B-B14F-4D97-AF65-F5344CB8AC3E}">
        <p14:creationId xmlns:p14="http://schemas.microsoft.com/office/powerpoint/2010/main" val="2697884145"/>
      </p:ext>
    </p:extLst>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1403648" y="1124744"/>
            <a:ext cx="7056784"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547688" indent="-411163" eaLnBrk="1" hangingPunct="1">
              <a:spcBef>
                <a:spcPts val="1200"/>
              </a:spcBef>
              <a:buClr>
                <a:schemeClr val="accent2"/>
              </a:buClr>
              <a:buNone/>
            </a:pPr>
            <a:r>
              <a:rPr lang="en-US" altLang="zh-CN" kern="0" dirty="0">
                <a:solidFill>
                  <a:schemeClr val="tx1"/>
                </a:solidFill>
                <a:ea typeface="华文细黑" panose="02010600040101010101" pitchFamily="2" charset="-122"/>
              </a:rPr>
              <a:t>2.1  </a:t>
            </a:r>
            <a:r>
              <a:rPr lang="zh-CN" altLang="en-US" kern="0" dirty="0">
                <a:solidFill>
                  <a:schemeClr val="tx1"/>
                </a:solidFill>
                <a:ea typeface="华文细黑" panose="02010600040101010101" pitchFamily="2" charset="-122"/>
              </a:rPr>
              <a:t>连接性测试和漏电流测试</a:t>
            </a:r>
            <a:r>
              <a:rPr lang="en-US" altLang="zh-CN" kern="0" dirty="0">
                <a:solidFill>
                  <a:srgbClr val="0000FF"/>
                </a:solidFill>
                <a:ea typeface="华文细黑" panose="02010600040101010101" pitchFamily="2" charset="-122"/>
              </a:rPr>
              <a:t>	</a:t>
            </a:r>
          </a:p>
          <a:p>
            <a:pPr marL="547688" indent="-411163" eaLnBrk="1" hangingPunct="1">
              <a:spcBef>
                <a:spcPts val="600"/>
              </a:spcBef>
              <a:buClr>
                <a:schemeClr val="accent2"/>
              </a:buClr>
              <a:buNone/>
            </a:pPr>
            <a:r>
              <a:rPr lang="en-US" altLang="zh-CN" kern="0" dirty="0">
                <a:solidFill>
                  <a:schemeClr val="tx1"/>
                </a:solidFill>
                <a:ea typeface="华文细黑" panose="02010600040101010101" pitchFamily="2" charset="-122"/>
              </a:rPr>
              <a:t>2.2  </a:t>
            </a:r>
            <a:r>
              <a:rPr lang="zh-CN" altLang="en-US" kern="0" dirty="0">
                <a:solidFill>
                  <a:schemeClr val="tx1"/>
                </a:solidFill>
                <a:ea typeface="华文细黑" panose="02010600040101010101" pitchFamily="2" charset="-122"/>
              </a:rPr>
              <a:t>阻抗测试</a:t>
            </a:r>
            <a:endParaRPr lang="en-US" altLang="zh-CN" kern="0"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kern="0" dirty="0">
                <a:solidFill>
                  <a:schemeClr val="tx1"/>
                </a:solidFill>
                <a:ea typeface="华文细黑" panose="02010600040101010101" pitchFamily="2" charset="-122"/>
              </a:rPr>
              <a:t>2.3  DC</a:t>
            </a:r>
            <a:r>
              <a:rPr lang="zh-CN" altLang="en-US" kern="0" dirty="0">
                <a:solidFill>
                  <a:schemeClr val="tx1"/>
                </a:solidFill>
                <a:ea typeface="华文细黑" panose="02010600040101010101" pitchFamily="2" charset="-122"/>
              </a:rPr>
              <a:t>偏移和</a:t>
            </a:r>
            <a:r>
              <a:rPr lang="en-US" altLang="zh-CN" kern="0" dirty="0">
                <a:solidFill>
                  <a:schemeClr val="tx1"/>
                </a:solidFill>
                <a:ea typeface="华文细黑" panose="02010600040101010101" pitchFamily="2" charset="-122"/>
              </a:rPr>
              <a:t>DC</a:t>
            </a:r>
            <a:r>
              <a:rPr lang="zh-CN" altLang="en-US" kern="0" dirty="0">
                <a:solidFill>
                  <a:schemeClr val="tx1"/>
                </a:solidFill>
                <a:ea typeface="华文细黑" panose="02010600040101010101" pitchFamily="2" charset="-122"/>
              </a:rPr>
              <a:t>增益测试</a:t>
            </a:r>
            <a:endParaRPr lang="en-US" altLang="zh-CN" kern="0"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kern="0" dirty="0">
                <a:solidFill>
                  <a:schemeClr val="tx1"/>
                </a:solidFill>
                <a:ea typeface="华文细黑" panose="02010600040101010101" pitchFamily="2" charset="-122"/>
              </a:rPr>
              <a:t>2.4  DC</a:t>
            </a:r>
            <a:r>
              <a:rPr lang="zh-CN" altLang="en-US" kern="0" dirty="0">
                <a:solidFill>
                  <a:schemeClr val="tx1"/>
                </a:solidFill>
                <a:ea typeface="华文细黑" panose="02010600040101010101" pitchFamily="2" charset="-122"/>
              </a:rPr>
              <a:t>电源抑制比与</a:t>
            </a:r>
            <a:r>
              <a:rPr lang="en-US" altLang="zh-CN" kern="0" dirty="0">
                <a:solidFill>
                  <a:schemeClr val="tx1"/>
                </a:solidFill>
                <a:ea typeface="华文细黑" panose="02010600040101010101" pitchFamily="2" charset="-122"/>
              </a:rPr>
              <a:t>DC</a:t>
            </a:r>
            <a:r>
              <a:rPr lang="zh-CN" altLang="en-US" kern="0" dirty="0">
                <a:solidFill>
                  <a:schemeClr val="tx1"/>
                </a:solidFill>
                <a:ea typeface="华文细黑" panose="02010600040101010101" pitchFamily="2" charset="-122"/>
              </a:rPr>
              <a:t>共模抑制比</a:t>
            </a:r>
            <a:endParaRPr lang="en-US" altLang="zh-CN" kern="0"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kern="0" dirty="0">
                <a:solidFill>
                  <a:schemeClr val="tx1"/>
                </a:solidFill>
                <a:ea typeface="华文细黑" panose="02010600040101010101" pitchFamily="2" charset="-122"/>
              </a:rPr>
              <a:t>2.5  </a:t>
            </a:r>
            <a:r>
              <a:rPr lang="zh-CN" altLang="en-US" kern="0" dirty="0">
                <a:solidFill>
                  <a:schemeClr val="tx1"/>
                </a:solidFill>
                <a:ea typeface="华文细黑" panose="02010600040101010101" pitchFamily="2" charset="-122"/>
              </a:rPr>
              <a:t>集成运算放大器参数测试</a:t>
            </a:r>
            <a:endParaRPr lang="en-US" altLang="zh-CN" kern="0"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kern="0" dirty="0">
                <a:solidFill>
                  <a:schemeClr val="tx1"/>
                </a:solidFill>
                <a:ea typeface="华文细黑" panose="02010600040101010101" pitchFamily="2" charset="-122"/>
              </a:rPr>
              <a:t>2.6  </a:t>
            </a:r>
            <a:r>
              <a:rPr lang="zh-CN" altLang="en-US" kern="0" dirty="0">
                <a:solidFill>
                  <a:schemeClr val="tx1"/>
                </a:solidFill>
                <a:ea typeface="华文细黑" panose="02010600040101010101" pitchFamily="2" charset="-122"/>
              </a:rPr>
              <a:t>电源参数测试</a:t>
            </a:r>
            <a:endParaRPr lang="en-US" altLang="zh-CN" kern="0"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kern="0" dirty="0">
                <a:solidFill>
                  <a:schemeClr val="tx1"/>
                </a:solidFill>
                <a:ea typeface="华文细黑" panose="02010600040101010101" pitchFamily="2" charset="-122"/>
              </a:rPr>
              <a:t>2.7  </a:t>
            </a:r>
            <a:r>
              <a:rPr lang="zh-CN" altLang="en-US" kern="0" dirty="0">
                <a:solidFill>
                  <a:schemeClr val="tx1"/>
                </a:solidFill>
                <a:ea typeface="华文细黑" panose="02010600040101010101" pitchFamily="2" charset="-122"/>
              </a:rPr>
              <a:t>数字电路</a:t>
            </a:r>
            <a:r>
              <a:rPr lang="en-US" altLang="zh-CN" kern="0" dirty="0">
                <a:solidFill>
                  <a:schemeClr val="tx1"/>
                </a:solidFill>
                <a:ea typeface="华文细黑" panose="02010600040101010101" pitchFamily="2" charset="-122"/>
              </a:rPr>
              <a:t>DC</a:t>
            </a:r>
            <a:r>
              <a:rPr lang="zh-CN" altLang="en-US" kern="0" dirty="0">
                <a:solidFill>
                  <a:schemeClr val="tx1"/>
                </a:solidFill>
                <a:ea typeface="华文细黑" panose="02010600040101010101" pitchFamily="2" charset="-122"/>
              </a:rPr>
              <a:t>参数测试</a:t>
            </a:r>
            <a:endParaRPr lang="en-US" altLang="zh-CN" kern="0"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kern="0" dirty="0">
                <a:solidFill>
                  <a:schemeClr val="tx1"/>
                </a:solidFill>
                <a:ea typeface="华文细黑" panose="02010600040101010101" pitchFamily="2" charset="-122"/>
              </a:rPr>
              <a:t>2.8  </a:t>
            </a:r>
            <a:r>
              <a:rPr lang="zh-CN" altLang="en-US" kern="0" dirty="0">
                <a:solidFill>
                  <a:schemeClr val="tx1"/>
                </a:solidFill>
                <a:ea typeface="华文细黑" panose="02010600040101010101" pitchFamily="2" charset="-122"/>
              </a:rPr>
              <a:t>比较器</a:t>
            </a:r>
            <a:r>
              <a:rPr lang="en-US" altLang="zh-CN" kern="0" dirty="0">
                <a:solidFill>
                  <a:schemeClr val="tx1"/>
                </a:solidFill>
                <a:ea typeface="华文细黑" panose="02010600040101010101" pitchFamily="2" charset="-122"/>
              </a:rPr>
              <a:t>DC</a:t>
            </a:r>
            <a:r>
              <a:rPr lang="zh-CN" altLang="en-US" kern="0" dirty="0">
                <a:solidFill>
                  <a:schemeClr val="tx1"/>
                </a:solidFill>
                <a:ea typeface="华文细黑" panose="02010600040101010101" pitchFamily="2" charset="-122"/>
              </a:rPr>
              <a:t>参数测试</a:t>
            </a:r>
            <a:endParaRPr lang="en-US" altLang="zh-CN" kern="0" dirty="0">
              <a:solidFill>
                <a:schemeClr val="tx1"/>
              </a:solidFill>
              <a:ea typeface="华文细黑" panose="02010600040101010101" pitchFamily="2" charset="-122"/>
            </a:endParaRPr>
          </a:p>
          <a:p>
            <a:pPr marL="547688" indent="-411163" eaLnBrk="1" hangingPunct="1">
              <a:spcBef>
                <a:spcPts val="600"/>
              </a:spcBef>
              <a:buClr>
                <a:schemeClr val="accent2"/>
              </a:buClr>
              <a:buNone/>
            </a:pPr>
            <a:r>
              <a:rPr lang="en-US" altLang="zh-CN" kern="0" dirty="0">
                <a:solidFill>
                  <a:schemeClr val="tx1"/>
                </a:solidFill>
                <a:ea typeface="华文细黑" panose="02010600040101010101" pitchFamily="2" charset="-122"/>
              </a:rPr>
              <a:t>2.9  </a:t>
            </a:r>
            <a:r>
              <a:rPr lang="zh-CN" altLang="en-US" kern="0" dirty="0">
                <a:solidFill>
                  <a:schemeClr val="tx1"/>
                </a:solidFill>
                <a:ea typeface="华文细黑" panose="02010600040101010101" pitchFamily="2" charset="-122"/>
              </a:rPr>
              <a:t>测量精度与校准</a:t>
            </a:r>
            <a:endParaRPr lang="en-US" altLang="zh-CN" kern="0" dirty="0">
              <a:solidFill>
                <a:schemeClr val="tx1"/>
              </a:solidFill>
              <a:ea typeface="华文细黑" panose="02010600040101010101" pitchFamily="2" charset="-122"/>
            </a:endParaRPr>
          </a:p>
        </p:txBody>
      </p:sp>
    </p:spTree>
    <p:extLst>
      <p:ext uri="{BB962C8B-B14F-4D97-AF65-F5344CB8AC3E}">
        <p14:creationId xmlns:p14="http://schemas.microsoft.com/office/powerpoint/2010/main" val="1821421000"/>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a:spLocks/>
          </p:cNvSpPr>
          <p:nvPr/>
        </p:nvSpPr>
        <p:spPr bwMode="auto">
          <a:xfrm>
            <a:off x="539552" y="1124744"/>
            <a:ext cx="8352928" cy="43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）输出偏移电压（</a:t>
            </a:r>
            <a:r>
              <a:rPr lang="en-US" altLang="zh-CN" sz="2400" dirty="0">
                <a:solidFill>
                  <a:schemeClr val="tx1"/>
                </a:solidFill>
              </a:rPr>
              <a:t>V</a:t>
            </a:r>
            <a:r>
              <a:rPr lang="en-US" altLang="zh-CN" sz="2400" baseline="-25000" dirty="0">
                <a:solidFill>
                  <a:schemeClr val="tx1"/>
                </a:solidFill>
              </a:rPr>
              <a:t>O</a:t>
            </a:r>
            <a:r>
              <a:rPr lang="zh-CN" altLang="en-US" sz="2400" dirty="0">
                <a:solidFill>
                  <a:schemeClr val="tx1"/>
                </a:solidFill>
              </a:rPr>
              <a:t>）</a:t>
            </a:r>
            <a:endParaRPr lang="en-US" altLang="zh-CN" sz="2400" dirty="0">
              <a:solidFill>
                <a:schemeClr val="tx1"/>
              </a:solidFill>
            </a:endParaRPr>
          </a:p>
          <a:p>
            <a:pPr marL="0" indent="0">
              <a:buNone/>
            </a:pPr>
            <a:r>
              <a:rPr lang="en-US" altLang="zh-CN" sz="2400" dirty="0">
                <a:solidFill>
                  <a:schemeClr val="tx1"/>
                </a:solidFill>
              </a:rPr>
              <a:t>    </a:t>
            </a:r>
            <a:r>
              <a:rPr lang="zh-CN" altLang="zh-CN" sz="2400" dirty="0">
                <a:solidFill>
                  <a:schemeClr val="tx1"/>
                </a:solidFill>
              </a:rPr>
              <a:t>当输入设定为某一固定参考值（通常为模拟地或</a:t>
            </a:r>
            <a:r>
              <a:rPr lang="en-US" altLang="zh-CN" sz="2400" dirty="0">
                <a:solidFill>
                  <a:schemeClr val="tx1"/>
                </a:solidFill>
              </a:rPr>
              <a:t>V</a:t>
            </a:r>
            <a:r>
              <a:rPr lang="en-US" altLang="zh-CN" sz="2400" baseline="-25000" dirty="0">
                <a:solidFill>
                  <a:schemeClr val="tx1"/>
                </a:solidFill>
              </a:rPr>
              <a:t>MID</a:t>
            </a:r>
            <a:r>
              <a:rPr lang="en-US" altLang="zh-CN" sz="2400" dirty="0">
                <a:solidFill>
                  <a:schemeClr val="tx1"/>
                </a:solidFill>
              </a:rPr>
              <a:t>)</a:t>
            </a:r>
            <a:r>
              <a:rPr lang="zh-CN" altLang="zh-CN" sz="2400" dirty="0">
                <a:solidFill>
                  <a:schemeClr val="tx1"/>
                </a:solidFill>
              </a:rPr>
              <a:t>时</a:t>
            </a:r>
            <a:r>
              <a:rPr lang="zh-CN" altLang="zh-CN" sz="2400" dirty="0">
                <a:solidFill>
                  <a:srgbClr val="7030A0"/>
                </a:solidFill>
              </a:rPr>
              <a:t>理想</a:t>
            </a:r>
            <a:r>
              <a:rPr lang="en-US" altLang="zh-CN" sz="2400" dirty="0">
                <a:solidFill>
                  <a:srgbClr val="7030A0"/>
                </a:solidFill>
              </a:rPr>
              <a:t>DC</a:t>
            </a:r>
            <a:r>
              <a:rPr lang="zh-CN" altLang="zh-CN" sz="2400" dirty="0">
                <a:solidFill>
                  <a:srgbClr val="7030A0"/>
                </a:solidFill>
              </a:rPr>
              <a:t>输出和实际</a:t>
            </a:r>
            <a:r>
              <a:rPr lang="en-US" altLang="zh-CN" sz="2400" dirty="0">
                <a:solidFill>
                  <a:srgbClr val="7030A0"/>
                </a:solidFill>
              </a:rPr>
              <a:t>DC</a:t>
            </a:r>
            <a:r>
              <a:rPr lang="zh-CN" altLang="zh-CN" sz="2400" dirty="0">
                <a:solidFill>
                  <a:srgbClr val="7030A0"/>
                </a:solidFill>
              </a:rPr>
              <a:t>输出之间的差值</a:t>
            </a:r>
            <a:r>
              <a:rPr lang="zh-CN" altLang="en-US" sz="2400" dirty="0">
                <a:solidFill>
                  <a:schemeClr val="tx1"/>
                </a:solidFill>
              </a:rPr>
              <a:t>。</a:t>
            </a:r>
            <a:endParaRPr lang="en-US" altLang="zh-CN" sz="2400" kern="0" dirty="0">
              <a:solidFill>
                <a:schemeClr val="tx1"/>
              </a:solidFill>
            </a:endParaRPr>
          </a:p>
          <a:p>
            <a:pPr marL="0" indent="0">
              <a:buNone/>
            </a:pPr>
            <a:r>
              <a:rPr lang="en-US" altLang="zh-CN" sz="2400" dirty="0">
                <a:solidFill>
                  <a:schemeClr val="tx1"/>
                </a:solidFill>
              </a:rPr>
              <a:t>    </a:t>
            </a:r>
            <a:r>
              <a:rPr lang="zh-CN" altLang="zh-CN" sz="2400" dirty="0">
                <a:solidFill>
                  <a:schemeClr val="tx1"/>
                </a:solidFill>
              </a:rPr>
              <a:t>只要输出没有噪声且</a:t>
            </a:r>
            <a:r>
              <a:rPr lang="en-US" altLang="zh-CN" sz="2400" dirty="0">
                <a:solidFill>
                  <a:schemeClr val="tx1"/>
                </a:solidFill>
              </a:rPr>
              <a:t>DC</a:t>
            </a:r>
            <a:r>
              <a:rPr lang="zh-CN" altLang="zh-CN" sz="2400" dirty="0">
                <a:solidFill>
                  <a:schemeClr val="tx1"/>
                </a:solidFill>
              </a:rPr>
              <a:t>上没有</a:t>
            </a:r>
            <a:r>
              <a:rPr lang="en-US" altLang="zh-CN" sz="2400" dirty="0">
                <a:solidFill>
                  <a:schemeClr val="tx1"/>
                </a:solidFill>
              </a:rPr>
              <a:t>AC</a:t>
            </a:r>
            <a:r>
              <a:rPr lang="zh-CN" altLang="zh-CN" sz="2400" dirty="0">
                <a:solidFill>
                  <a:schemeClr val="tx1"/>
                </a:solidFill>
              </a:rPr>
              <a:t>信号成分耦合，输出偏移就很容易测试。如果噪声很大，就必须采取方法消除</a:t>
            </a:r>
            <a:r>
              <a:rPr lang="en-US" altLang="zh-CN" sz="2400" dirty="0">
                <a:solidFill>
                  <a:schemeClr val="tx1"/>
                </a:solidFill>
              </a:rPr>
              <a:t>DC</a:t>
            </a:r>
            <a:r>
              <a:rPr lang="zh-CN" altLang="zh-CN" sz="2400" dirty="0">
                <a:solidFill>
                  <a:schemeClr val="tx1"/>
                </a:solidFill>
              </a:rPr>
              <a:t>电平上的噪声成分</a:t>
            </a:r>
            <a:r>
              <a:rPr lang="zh-CN" altLang="en-US" sz="2400" dirty="0">
                <a:solidFill>
                  <a:schemeClr val="tx1"/>
                </a:solidFill>
              </a:rPr>
              <a:t>。</a:t>
            </a:r>
            <a:endParaRPr lang="en-US" altLang="zh-CN" sz="2400" dirty="0">
              <a:solidFill>
                <a:schemeClr val="tx1"/>
              </a:solidFill>
            </a:endParaRPr>
          </a:p>
          <a:p>
            <a:pPr marL="0" indent="0">
              <a:buNone/>
            </a:pPr>
            <a:r>
              <a:rPr lang="en-US" altLang="zh-CN" sz="2400" dirty="0">
                <a:solidFill>
                  <a:schemeClr val="tx1"/>
                </a:solidFill>
              </a:rPr>
              <a:t>    </a:t>
            </a:r>
            <a:r>
              <a:rPr lang="zh-CN" altLang="zh-CN" sz="2400" dirty="0">
                <a:solidFill>
                  <a:schemeClr val="tx1"/>
                </a:solidFill>
              </a:rPr>
              <a:t>第一种方法是采用低通滤波器过滤</a:t>
            </a:r>
            <a:r>
              <a:rPr lang="en-US" altLang="zh-CN" sz="2400" dirty="0">
                <a:solidFill>
                  <a:schemeClr val="tx1"/>
                </a:solidFill>
              </a:rPr>
              <a:t>DC</a:t>
            </a:r>
            <a:r>
              <a:rPr lang="zh-CN" altLang="zh-CN" sz="2400" dirty="0">
                <a:solidFill>
                  <a:schemeClr val="tx1"/>
                </a:solidFill>
              </a:rPr>
              <a:t>信号，采用</a:t>
            </a:r>
            <a:r>
              <a:rPr lang="en-US" altLang="zh-CN" sz="2400" dirty="0">
                <a:solidFill>
                  <a:schemeClr val="tx1"/>
                </a:solidFill>
              </a:rPr>
              <a:t>DC</a:t>
            </a:r>
            <a:r>
              <a:rPr lang="zh-CN" altLang="zh-CN" sz="2400" dirty="0">
                <a:solidFill>
                  <a:schemeClr val="tx1"/>
                </a:solidFill>
              </a:rPr>
              <a:t>电压表测量滤波器的输出，</a:t>
            </a:r>
            <a:r>
              <a:rPr lang="en-US" altLang="zh-CN" sz="2400" dirty="0">
                <a:solidFill>
                  <a:schemeClr val="tx1"/>
                </a:solidFill>
              </a:rPr>
              <a:t>ATE</a:t>
            </a:r>
            <a:r>
              <a:rPr lang="zh-CN" altLang="en-US" sz="2400" dirty="0">
                <a:solidFill>
                  <a:schemeClr val="tx1"/>
                </a:solidFill>
              </a:rPr>
              <a:t>设备通常在直流表中设计有低通滤波器。</a:t>
            </a:r>
            <a:endParaRPr lang="en-US" altLang="zh-CN" sz="2400" dirty="0">
              <a:solidFill>
                <a:schemeClr val="tx1"/>
              </a:solidFill>
            </a:endParaRPr>
          </a:p>
          <a:p>
            <a:pPr marL="0" indent="0">
              <a:buNone/>
            </a:pPr>
            <a:r>
              <a:rPr lang="en-US" altLang="zh-CN" sz="2400" dirty="0">
                <a:solidFill>
                  <a:schemeClr val="tx1"/>
                </a:solidFill>
              </a:rPr>
              <a:t>    </a:t>
            </a:r>
            <a:r>
              <a:rPr lang="zh-CN" altLang="zh-CN" sz="2400" dirty="0">
                <a:solidFill>
                  <a:schemeClr val="tx1"/>
                </a:solidFill>
              </a:rPr>
              <a:t>第二种方法是</a:t>
            </a:r>
            <a:r>
              <a:rPr lang="zh-CN" altLang="en-US" sz="2400" dirty="0">
                <a:solidFill>
                  <a:schemeClr val="tx1"/>
                </a:solidFill>
              </a:rPr>
              <a:t>采集</a:t>
            </a:r>
            <a:r>
              <a:rPr lang="zh-CN" altLang="zh-CN" sz="2400" dirty="0">
                <a:solidFill>
                  <a:schemeClr val="tx1"/>
                </a:solidFill>
              </a:rPr>
              <a:t>多个读数，然后对测量结果取平均，相当于软件低通滤波器。</a:t>
            </a:r>
            <a:endParaRPr lang="zh-CN" altLang="en-US" sz="2400" kern="0" dirty="0">
              <a:solidFill>
                <a:schemeClr val="tx1"/>
              </a:solidFill>
            </a:endParaRPr>
          </a:p>
        </p:txBody>
      </p:sp>
      <p:sp>
        <p:nvSpPr>
          <p:cNvPr id="4" name="标题 1">
            <a:extLst>
              <a:ext uri="{FF2B5EF4-FFF2-40B4-BE49-F238E27FC236}">
                <a16:creationId xmlns:a16="http://schemas.microsoft.com/office/drawing/2014/main" id="{5D5364A6-8395-4418-9639-3D9E1DF79A3A}"/>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Tree>
    <p:extLst>
      <p:ext uri="{BB962C8B-B14F-4D97-AF65-F5344CB8AC3E}">
        <p14:creationId xmlns:p14="http://schemas.microsoft.com/office/powerpoint/2010/main" val="2635288302"/>
      </p:ext>
    </p:extLst>
  </p:cSld>
  <p:clrMapOvr>
    <a:masterClrMapping/>
  </p:clrMapOvr>
  <p:transition spd="slow">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a:spLocks/>
          </p:cNvSpPr>
          <p:nvPr/>
        </p:nvSpPr>
        <p:spPr bwMode="auto">
          <a:xfrm>
            <a:off x="467544" y="854075"/>
            <a:ext cx="8352928" cy="286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）输出偏移电压（</a:t>
            </a:r>
            <a:r>
              <a:rPr lang="en-US" altLang="zh-CN" sz="2400" dirty="0">
                <a:solidFill>
                  <a:schemeClr val="tx1"/>
                </a:solidFill>
              </a:rPr>
              <a:t>V</a:t>
            </a:r>
            <a:r>
              <a:rPr lang="en-US" altLang="zh-CN" sz="2400" baseline="-25000" dirty="0">
                <a:solidFill>
                  <a:schemeClr val="tx1"/>
                </a:solidFill>
              </a:rPr>
              <a:t>O</a:t>
            </a:r>
            <a:r>
              <a:rPr lang="zh-CN" altLang="en-US" sz="2400" dirty="0">
                <a:solidFill>
                  <a:schemeClr val="tx1"/>
                </a:solidFill>
              </a:rPr>
              <a:t>）</a:t>
            </a:r>
            <a:endParaRPr lang="en-US" altLang="zh-CN" sz="2400" dirty="0">
              <a:solidFill>
                <a:schemeClr val="tx1"/>
              </a:solidFill>
            </a:endParaRPr>
          </a:p>
          <a:p>
            <a:pPr marL="0" indent="0">
              <a:buNone/>
            </a:pPr>
            <a:r>
              <a:rPr lang="zh-CN" altLang="en-US" sz="2400" dirty="0">
                <a:solidFill>
                  <a:schemeClr val="tx1"/>
                </a:solidFill>
              </a:rPr>
              <a:t>    有时高灵敏的</a:t>
            </a:r>
            <a:r>
              <a:rPr lang="en-US" altLang="zh-CN" sz="2400" dirty="0">
                <a:solidFill>
                  <a:schemeClr val="tx1"/>
                </a:solidFill>
              </a:rPr>
              <a:t>DUT</a:t>
            </a:r>
            <a:r>
              <a:rPr lang="zh-CN" altLang="en-US" sz="2400" dirty="0">
                <a:solidFill>
                  <a:schemeClr val="tx1"/>
                </a:solidFill>
              </a:rPr>
              <a:t>输出会受到</a:t>
            </a:r>
            <a:r>
              <a:rPr lang="en-US" altLang="zh-CN" sz="2400" dirty="0">
                <a:solidFill>
                  <a:schemeClr val="tx1"/>
                </a:solidFill>
              </a:rPr>
              <a:t>ATE</a:t>
            </a:r>
            <a:r>
              <a:rPr lang="zh-CN" altLang="en-US" sz="2400" dirty="0">
                <a:solidFill>
                  <a:schemeClr val="tx1"/>
                </a:solidFill>
              </a:rPr>
              <a:t>寄生负载的影响，其输出由于测试仪和连接路径的电容而不稳定或自激振荡</a:t>
            </a:r>
            <a:r>
              <a:rPr lang="zh-CN" altLang="zh-CN" sz="2400" dirty="0">
                <a:solidFill>
                  <a:schemeClr val="tx1"/>
                </a:solidFill>
              </a:rPr>
              <a:t>。</a:t>
            </a:r>
            <a:r>
              <a:rPr lang="zh-CN" altLang="en-US" sz="2400" dirty="0">
                <a:solidFill>
                  <a:schemeClr val="tx1"/>
                </a:solidFill>
              </a:rPr>
              <a:t>一些</a:t>
            </a:r>
            <a:r>
              <a:rPr lang="en-US" altLang="zh-CN" sz="2400" dirty="0">
                <a:solidFill>
                  <a:schemeClr val="tx1"/>
                </a:solidFill>
              </a:rPr>
              <a:t>ATE</a:t>
            </a:r>
            <a:r>
              <a:rPr lang="zh-CN" altLang="en-US" sz="2400" dirty="0">
                <a:solidFill>
                  <a:schemeClr val="tx1"/>
                </a:solidFill>
              </a:rPr>
              <a:t>仪表的输入电容高达</a:t>
            </a:r>
            <a:r>
              <a:rPr lang="en-US" altLang="zh-CN" sz="2400" dirty="0">
                <a:solidFill>
                  <a:schemeClr val="tx1"/>
                </a:solidFill>
              </a:rPr>
              <a:t>200pF</a:t>
            </a:r>
            <a:r>
              <a:rPr lang="zh-CN" altLang="en-US" sz="2400" dirty="0">
                <a:solidFill>
                  <a:schemeClr val="tx1"/>
                </a:solidFill>
              </a:rPr>
              <a:t>，可以在</a:t>
            </a:r>
            <a:r>
              <a:rPr lang="en-US" altLang="zh-CN" sz="2400" dirty="0">
                <a:solidFill>
                  <a:schemeClr val="tx1"/>
                </a:solidFill>
              </a:rPr>
              <a:t>DIB</a:t>
            </a:r>
            <a:r>
              <a:rPr lang="zh-CN" altLang="en-US" sz="2400" dirty="0">
                <a:solidFill>
                  <a:schemeClr val="tx1"/>
                </a:solidFill>
              </a:rPr>
              <a:t>上增加一级缓冲放大器将</a:t>
            </a:r>
            <a:r>
              <a:rPr lang="en-US" altLang="zh-CN" sz="2400" dirty="0">
                <a:solidFill>
                  <a:schemeClr val="tx1"/>
                </a:solidFill>
              </a:rPr>
              <a:t>DUT</a:t>
            </a:r>
            <a:r>
              <a:rPr lang="zh-CN" altLang="en-US" sz="2400" dirty="0">
                <a:solidFill>
                  <a:schemeClr val="tx1"/>
                </a:solidFill>
              </a:rPr>
              <a:t>和测试仪器隔离。</a:t>
            </a:r>
            <a:endParaRPr lang="en-US" altLang="zh-CN" sz="2400" dirty="0">
              <a:solidFill>
                <a:schemeClr val="tx1"/>
              </a:solidFill>
            </a:endParaRPr>
          </a:p>
          <a:p>
            <a:pPr marL="0" indent="0">
              <a:buNone/>
            </a:pPr>
            <a:r>
              <a:rPr lang="en-US" altLang="zh-CN" sz="2400" dirty="0">
                <a:solidFill>
                  <a:schemeClr val="tx1"/>
                </a:solidFill>
              </a:rPr>
              <a:t>    </a:t>
            </a:r>
            <a:r>
              <a:rPr lang="zh-CN" altLang="en-US" sz="2400" dirty="0">
                <a:solidFill>
                  <a:schemeClr val="tx1"/>
                </a:solidFill>
              </a:rPr>
              <a:t>测试仪的输入阻抗也可能引起高阻电路测试时的直流漂移。如下图电路。</a:t>
            </a:r>
            <a:r>
              <a:rPr lang="en-US" altLang="zh-CN" sz="2400" dirty="0">
                <a:solidFill>
                  <a:schemeClr val="tx1"/>
                </a:solidFill>
              </a:rPr>
              <a:t>DUT</a:t>
            </a:r>
            <a:r>
              <a:rPr lang="zh-CN" altLang="en-US" sz="2400" dirty="0">
                <a:solidFill>
                  <a:schemeClr val="tx1"/>
                </a:solidFill>
              </a:rPr>
              <a:t>的</a:t>
            </a:r>
            <a:r>
              <a:rPr lang="en-US" altLang="zh-CN" sz="2400" dirty="0">
                <a:solidFill>
                  <a:schemeClr val="tx1"/>
                </a:solidFill>
              </a:rPr>
              <a:t>R</a:t>
            </a:r>
            <a:r>
              <a:rPr lang="en-US" altLang="zh-CN" sz="2400" baseline="-25000" dirty="0">
                <a:solidFill>
                  <a:schemeClr val="tx1"/>
                </a:solidFill>
              </a:rPr>
              <a:t>OUT</a:t>
            </a:r>
            <a:r>
              <a:rPr lang="en-US" altLang="zh-CN" sz="2400" dirty="0">
                <a:solidFill>
                  <a:schemeClr val="tx1"/>
                </a:solidFill>
              </a:rPr>
              <a:t>=100k</a:t>
            </a:r>
            <a:r>
              <a:rPr lang="el-GR" altLang="zh-CN" sz="2400" dirty="0">
                <a:solidFill>
                  <a:schemeClr val="tx1"/>
                </a:solidFill>
                <a:latin typeface="黑体" panose="02010609060101010101" pitchFamily="49" charset="-122"/>
                <a:ea typeface="黑体" panose="02010609060101010101" pitchFamily="49" charset="-122"/>
              </a:rPr>
              <a:t>Ω</a:t>
            </a:r>
            <a:r>
              <a:rPr lang="zh-CN" altLang="en-US" sz="2400" dirty="0">
                <a:solidFill>
                  <a:schemeClr val="tx1"/>
                </a:solidFill>
                <a:latin typeface="黑体" panose="02010609060101010101" pitchFamily="49" charset="-122"/>
                <a:ea typeface="黑体" panose="02010609060101010101" pitchFamily="49" charset="-122"/>
              </a:rPr>
              <a:t>，测试仪的</a:t>
            </a:r>
            <a:r>
              <a:rPr lang="en-US" altLang="zh-CN" sz="2400" dirty="0">
                <a:solidFill>
                  <a:schemeClr val="tx1"/>
                </a:solidFill>
                <a:latin typeface="黑体" panose="02010609060101010101" pitchFamily="49" charset="-122"/>
                <a:ea typeface="黑体" panose="02010609060101010101" pitchFamily="49" charset="-122"/>
              </a:rPr>
              <a:t>R</a:t>
            </a:r>
            <a:r>
              <a:rPr lang="en-US" altLang="zh-CN" sz="2400" baseline="-25000" dirty="0">
                <a:solidFill>
                  <a:schemeClr val="tx1"/>
                </a:solidFill>
                <a:latin typeface="黑体" panose="02010609060101010101" pitchFamily="49" charset="-122"/>
                <a:ea typeface="黑体" panose="02010609060101010101" pitchFamily="49" charset="-122"/>
              </a:rPr>
              <a:t>IN</a:t>
            </a:r>
            <a:r>
              <a:rPr lang="en-US" altLang="zh-CN" sz="2400" dirty="0">
                <a:solidFill>
                  <a:schemeClr val="tx1"/>
                </a:solidFill>
                <a:latin typeface="黑体" panose="02010609060101010101" pitchFamily="49" charset="-122"/>
                <a:ea typeface="黑体" panose="02010609060101010101" pitchFamily="49" charset="-122"/>
              </a:rPr>
              <a:t>=1M</a:t>
            </a:r>
            <a:r>
              <a:rPr lang="el-GR" altLang="zh-CN" sz="2400" dirty="0">
                <a:solidFill>
                  <a:schemeClr val="tx1"/>
                </a:solidFill>
                <a:latin typeface="黑体" panose="02010609060101010101" pitchFamily="49" charset="-122"/>
                <a:ea typeface="黑体" panose="02010609060101010101" pitchFamily="49" charset="-122"/>
              </a:rPr>
              <a:t>Ω</a:t>
            </a:r>
            <a:r>
              <a:rPr lang="zh-CN" altLang="en-US" sz="2400" dirty="0">
                <a:solidFill>
                  <a:schemeClr val="tx1"/>
                </a:solidFill>
                <a:latin typeface="黑体" panose="02010609060101010101" pitchFamily="49" charset="-122"/>
                <a:ea typeface="黑体" panose="02010609060101010101" pitchFamily="49" charset="-122"/>
              </a:rPr>
              <a:t>。</a:t>
            </a:r>
            <a:endParaRPr lang="en-US" altLang="zh-CN" sz="2400" dirty="0">
              <a:solidFill>
                <a:schemeClr val="tx1"/>
              </a:solidFill>
            </a:endParaRPr>
          </a:p>
          <a:p>
            <a:pPr marL="0" indent="0">
              <a:buNone/>
            </a:pPr>
            <a:endParaRPr lang="zh-CN" altLang="en-US" sz="2400" kern="0" dirty="0">
              <a:solidFill>
                <a:schemeClr val="tx1"/>
              </a:solidFill>
            </a:endParaRPr>
          </a:p>
        </p:txBody>
      </p:sp>
      <p:pic>
        <p:nvPicPr>
          <p:cNvPr id="2" name="图片 1"/>
          <p:cNvPicPr>
            <a:picLocks noChangeAspect="1"/>
          </p:cNvPicPr>
          <p:nvPr/>
        </p:nvPicPr>
        <p:blipFill>
          <a:blip r:embed="rId3"/>
          <a:stretch>
            <a:fillRect/>
          </a:stretch>
        </p:blipFill>
        <p:spPr>
          <a:xfrm>
            <a:off x="1115616" y="4114317"/>
            <a:ext cx="7343775" cy="2505075"/>
          </a:xfrm>
          <a:prstGeom prst="rect">
            <a:avLst/>
          </a:prstGeom>
        </p:spPr>
      </p:pic>
      <p:sp>
        <p:nvSpPr>
          <p:cNvPr id="5" name="标题 1">
            <a:extLst>
              <a:ext uri="{FF2B5EF4-FFF2-40B4-BE49-F238E27FC236}">
                <a16:creationId xmlns:a16="http://schemas.microsoft.com/office/drawing/2014/main" id="{23A0206B-B149-40FB-AC47-96C3A832144D}"/>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Tree>
    <p:extLst>
      <p:ext uri="{BB962C8B-B14F-4D97-AF65-F5344CB8AC3E}">
        <p14:creationId xmlns:p14="http://schemas.microsoft.com/office/powerpoint/2010/main" val="1369636207"/>
      </p:ext>
    </p:extLst>
  </p:cSld>
  <p:clrMapOvr>
    <a:masterClrMapping/>
  </p:clrMapOvr>
  <p:transition spd="slow">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87624" y="868284"/>
            <a:ext cx="7343775" cy="2505075"/>
          </a:xfrm>
          <a:prstGeom prst="rect">
            <a:avLst/>
          </a:prstGeom>
        </p:spPr>
      </p:pic>
      <p:pic>
        <p:nvPicPr>
          <p:cNvPr id="3" name="图片 2"/>
          <p:cNvPicPr>
            <a:picLocks noChangeAspect="1"/>
          </p:cNvPicPr>
          <p:nvPr/>
        </p:nvPicPr>
        <p:blipFill>
          <a:blip r:embed="rId3"/>
          <a:stretch>
            <a:fillRect/>
          </a:stretch>
        </p:blipFill>
        <p:spPr>
          <a:xfrm>
            <a:off x="1763688" y="3445539"/>
            <a:ext cx="5495925" cy="1295400"/>
          </a:xfrm>
          <a:prstGeom prst="rect">
            <a:avLst/>
          </a:prstGeom>
        </p:spPr>
      </p:pic>
      <p:pic>
        <p:nvPicPr>
          <p:cNvPr id="4" name="图片 3"/>
          <p:cNvPicPr>
            <a:picLocks noChangeAspect="1"/>
          </p:cNvPicPr>
          <p:nvPr/>
        </p:nvPicPr>
        <p:blipFill>
          <a:blip r:embed="rId4"/>
          <a:stretch>
            <a:fillRect/>
          </a:stretch>
        </p:blipFill>
        <p:spPr>
          <a:xfrm>
            <a:off x="1897038" y="5335621"/>
            <a:ext cx="5362575" cy="1066800"/>
          </a:xfrm>
          <a:prstGeom prst="rect">
            <a:avLst/>
          </a:prstGeom>
        </p:spPr>
      </p:pic>
      <p:sp>
        <p:nvSpPr>
          <p:cNvPr id="6" name="标题 1">
            <a:extLst>
              <a:ext uri="{FF2B5EF4-FFF2-40B4-BE49-F238E27FC236}">
                <a16:creationId xmlns:a16="http://schemas.microsoft.com/office/drawing/2014/main" id="{80DE3B48-AB39-4058-9F6A-98DC33DB3E92}"/>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
        <p:nvSpPr>
          <p:cNvPr id="11" name="文本框 10">
            <a:extLst>
              <a:ext uri="{FF2B5EF4-FFF2-40B4-BE49-F238E27FC236}">
                <a16:creationId xmlns:a16="http://schemas.microsoft.com/office/drawing/2014/main" id="{8A42508D-6830-4B5A-B6CB-B8567CE1DA35}"/>
              </a:ext>
            </a:extLst>
          </p:cNvPr>
          <p:cNvSpPr txBox="1"/>
          <p:nvPr/>
        </p:nvSpPr>
        <p:spPr>
          <a:xfrm>
            <a:off x="1403648" y="5157192"/>
            <a:ext cx="1247453" cy="369332"/>
          </a:xfrm>
          <a:prstGeom prst="rect">
            <a:avLst/>
          </a:prstGeom>
          <a:noFill/>
        </p:spPr>
        <p:txBody>
          <a:bodyPr wrap="square">
            <a:spAutoFit/>
          </a:bodyPr>
          <a:lstStyle/>
          <a:p>
            <a:r>
              <a:rPr lang="zh-CN" altLang="en-US" b="1" dirty="0"/>
              <a:t>相对误差</a:t>
            </a:r>
          </a:p>
        </p:txBody>
      </p:sp>
    </p:spTree>
    <p:extLst>
      <p:ext uri="{BB962C8B-B14F-4D97-AF65-F5344CB8AC3E}">
        <p14:creationId xmlns:p14="http://schemas.microsoft.com/office/powerpoint/2010/main" val="2147382566"/>
      </p:ext>
    </p:extLst>
  </p:cSld>
  <p:clrMapOvr>
    <a:masterClrMapping/>
  </p:clrMapOvr>
  <p:transition spd="slow">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1728" y="776873"/>
            <a:ext cx="6923130" cy="523220"/>
          </a:xfrm>
          <a:prstGeom prst="rect">
            <a:avLst/>
          </a:prstGeom>
        </p:spPr>
        <p:txBody>
          <a:bodyPr wrap="square">
            <a:spAutoFit/>
          </a:bodyPr>
          <a:lstStyle/>
          <a:p>
            <a:r>
              <a:rPr lang="zh-CN" altLang="en-US" sz="2800" b="1" dirty="0">
                <a:latin typeface="+mn-lt"/>
                <a:ea typeface="+mn-ea"/>
              </a:rPr>
              <a:t>（</a:t>
            </a:r>
            <a:r>
              <a:rPr lang="en-US" altLang="zh-CN" sz="2800" b="1" dirty="0">
                <a:latin typeface="+mn-lt"/>
                <a:ea typeface="+mn-ea"/>
              </a:rPr>
              <a:t>4</a:t>
            </a:r>
            <a:r>
              <a:rPr lang="zh-CN" altLang="en-US" sz="2800" b="1" dirty="0">
                <a:latin typeface="+mn-lt"/>
                <a:ea typeface="+mn-ea"/>
              </a:rPr>
              <a:t>）单端、差分、共模偏移：</a:t>
            </a:r>
            <a:endParaRPr lang="en-US" altLang="zh-CN" sz="2800" b="1" dirty="0">
              <a:latin typeface="+mn-lt"/>
              <a:ea typeface="+mn-ea"/>
            </a:endParaRPr>
          </a:p>
        </p:txBody>
      </p:sp>
      <p:sp>
        <p:nvSpPr>
          <p:cNvPr id="12" name="Rectangle 8"/>
          <p:cNvSpPr>
            <a:spLocks noChangeArrowheads="1"/>
          </p:cNvSpPr>
          <p:nvPr/>
        </p:nvSpPr>
        <p:spPr bwMode="auto">
          <a:xfrm>
            <a:off x="2374649" y="59633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矩形 20"/>
          <p:cNvSpPr/>
          <p:nvPr/>
        </p:nvSpPr>
        <p:spPr>
          <a:xfrm>
            <a:off x="611560" y="1630948"/>
            <a:ext cx="8211770" cy="2862322"/>
          </a:xfrm>
          <a:prstGeom prst="rect">
            <a:avLst/>
          </a:prstGeom>
        </p:spPr>
        <p:txBody>
          <a:bodyPr wrap="square">
            <a:spAutoFit/>
          </a:bodyPr>
          <a:lstStyle/>
          <a:p>
            <a:pPr algn="just">
              <a:lnSpc>
                <a:spcPct val="150000"/>
              </a:lnSpc>
            </a:pPr>
            <a:r>
              <a:rPr lang="en-US" altLang="zh-CN" sz="2400" b="1" dirty="0">
                <a:solidFill>
                  <a:srgbClr val="7030A0"/>
                </a:solidFill>
              </a:rPr>
              <a:t>V</a:t>
            </a:r>
            <a:r>
              <a:rPr lang="en-US" altLang="zh-CN" sz="2400" b="1" baseline="-25000" dirty="0">
                <a:solidFill>
                  <a:srgbClr val="7030A0"/>
                </a:solidFill>
              </a:rPr>
              <a:t>O,OS</a:t>
            </a:r>
            <a:r>
              <a:rPr lang="zh-CN" altLang="en-US" sz="2400" b="1" dirty="0">
                <a:solidFill>
                  <a:srgbClr val="7030A0"/>
                </a:solidFill>
                <a:sym typeface="Wingdings" panose="05000000000000000000" pitchFamily="2" charset="2"/>
              </a:rPr>
              <a:t>（输出偏移）</a:t>
            </a:r>
            <a:r>
              <a:rPr lang="zh-CN" altLang="en-US" sz="2400" b="1" dirty="0">
                <a:sym typeface="Wingdings" panose="05000000000000000000" pitchFamily="2" charset="2"/>
              </a:rPr>
              <a:t>：</a:t>
            </a:r>
            <a:r>
              <a:rPr lang="zh-CN" altLang="en-US" sz="2400" b="1" dirty="0"/>
              <a:t>当输入端设置为一特殊的参考电压时，输出与理想值得偏差</a:t>
            </a:r>
            <a:r>
              <a:rPr lang="zh-CN" altLang="zh-CN" sz="2400" b="1" dirty="0"/>
              <a:t>。</a:t>
            </a:r>
            <a:endParaRPr lang="en-US" altLang="zh-CN" sz="2400" b="1" dirty="0"/>
          </a:p>
          <a:p>
            <a:pPr algn="just">
              <a:lnSpc>
                <a:spcPct val="150000"/>
              </a:lnSpc>
            </a:pPr>
            <a:r>
              <a:rPr lang="en-US" altLang="zh-CN" sz="2400" b="1" dirty="0">
                <a:solidFill>
                  <a:srgbClr val="7030A0"/>
                </a:solidFill>
              </a:rPr>
              <a:t>V</a:t>
            </a:r>
            <a:r>
              <a:rPr lang="en-US" altLang="zh-CN" sz="2400" b="1" baseline="-25000" dirty="0">
                <a:solidFill>
                  <a:srgbClr val="7030A0"/>
                </a:solidFill>
              </a:rPr>
              <a:t>O,CM</a:t>
            </a:r>
            <a:r>
              <a:rPr lang="zh-CN" altLang="en-US" sz="2400" b="1" dirty="0">
                <a:solidFill>
                  <a:srgbClr val="7030A0"/>
                </a:solidFill>
              </a:rPr>
              <a:t>（输出共模电压）</a:t>
            </a:r>
            <a:r>
              <a:rPr lang="zh-CN" altLang="en-US" sz="2400" b="1" dirty="0"/>
              <a:t>：差分电路两个输出的平均值。</a:t>
            </a:r>
            <a:endParaRPr lang="en-US" altLang="zh-CN" sz="2400" b="1" dirty="0"/>
          </a:p>
          <a:p>
            <a:pPr algn="just">
              <a:lnSpc>
                <a:spcPct val="150000"/>
              </a:lnSpc>
            </a:pPr>
            <a:r>
              <a:rPr lang="en-US" altLang="zh-CN" sz="2400" b="1" dirty="0">
                <a:solidFill>
                  <a:srgbClr val="7030A0"/>
                </a:solidFill>
              </a:rPr>
              <a:t>V</a:t>
            </a:r>
            <a:r>
              <a:rPr lang="en-US" altLang="zh-CN" sz="2400" b="1" baseline="-25000" dirty="0">
                <a:solidFill>
                  <a:srgbClr val="7030A0"/>
                </a:solidFill>
              </a:rPr>
              <a:t>O,CM</a:t>
            </a:r>
            <a:r>
              <a:rPr lang="zh-CN" altLang="en-US" sz="2400" b="1" baseline="-25000" dirty="0">
                <a:solidFill>
                  <a:srgbClr val="7030A0"/>
                </a:solidFill>
              </a:rPr>
              <a:t>，</a:t>
            </a:r>
            <a:r>
              <a:rPr lang="en-US" altLang="zh-CN" sz="2400" b="1" baseline="-25000" dirty="0">
                <a:solidFill>
                  <a:srgbClr val="7030A0"/>
                </a:solidFill>
              </a:rPr>
              <a:t>OS</a:t>
            </a:r>
            <a:r>
              <a:rPr lang="zh-CN" altLang="en-US" sz="2400" b="1" dirty="0">
                <a:solidFill>
                  <a:srgbClr val="7030A0"/>
                </a:solidFill>
              </a:rPr>
              <a:t>（共模偏移）</a:t>
            </a:r>
            <a:r>
              <a:rPr lang="zh-CN" altLang="en-US" sz="2400" b="1" dirty="0"/>
              <a:t>：特定输入时，输出共模电压与理想值的偏差。</a:t>
            </a:r>
          </a:p>
        </p:txBody>
      </p:sp>
      <p:sp>
        <p:nvSpPr>
          <p:cNvPr id="6" name="标题 1">
            <a:extLst>
              <a:ext uri="{FF2B5EF4-FFF2-40B4-BE49-F238E27FC236}">
                <a16:creationId xmlns:a16="http://schemas.microsoft.com/office/drawing/2014/main" id="{980024E3-3223-4343-ABE8-39786BE58881}"/>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Tree>
    <p:extLst>
      <p:ext uri="{BB962C8B-B14F-4D97-AF65-F5344CB8AC3E}">
        <p14:creationId xmlns:p14="http://schemas.microsoft.com/office/powerpoint/2010/main" val="1729528933"/>
      </p:ext>
    </p:extLst>
  </p:cSld>
  <p:clrMapOvr>
    <a:masterClrMapping/>
  </p:clrMapOvr>
  <p:transition spd="slow">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1728" y="776873"/>
            <a:ext cx="6923130" cy="523220"/>
          </a:xfrm>
          <a:prstGeom prst="rect">
            <a:avLst/>
          </a:prstGeom>
        </p:spPr>
        <p:txBody>
          <a:bodyPr wrap="square">
            <a:spAutoFit/>
          </a:bodyPr>
          <a:lstStyle/>
          <a:p>
            <a:r>
              <a:rPr lang="zh-CN" altLang="en-US" sz="2800" b="1" dirty="0">
                <a:latin typeface="+mn-lt"/>
                <a:ea typeface="+mn-ea"/>
              </a:rPr>
              <a:t>（</a:t>
            </a:r>
            <a:r>
              <a:rPr lang="en-US" altLang="zh-CN" sz="2800" b="1" dirty="0">
                <a:latin typeface="+mn-lt"/>
                <a:ea typeface="+mn-ea"/>
              </a:rPr>
              <a:t>4</a:t>
            </a:r>
            <a:r>
              <a:rPr lang="zh-CN" altLang="en-US" sz="2800" b="1" dirty="0">
                <a:latin typeface="+mn-lt"/>
                <a:ea typeface="+mn-ea"/>
              </a:rPr>
              <a:t>）单端、差分、共模偏移：</a:t>
            </a:r>
            <a:endParaRPr lang="en-US" altLang="zh-CN" sz="2800" b="1" dirty="0">
              <a:latin typeface="+mn-lt"/>
              <a:ea typeface="+mn-ea"/>
            </a:endParaRPr>
          </a:p>
        </p:txBody>
      </p:sp>
      <p:sp>
        <p:nvSpPr>
          <p:cNvPr id="12" name="Rectangle 8"/>
          <p:cNvSpPr>
            <a:spLocks noChangeArrowheads="1"/>
          </p:cNvSpPr>
          <p:nvPr/>
        </p:nvSpPr>
        <p:spPr bwMode="auto">
          <a:xfrm>
            <a:off x="2374649" y="59633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矩形 20"/>
          <p:cNvSpPr/>
          <p:nvPr/>
        </p:nvSpPr>
        <p:spPr>
          <a:xfrm>
            <a:off x="539552" y="1469716"/>
            <a:ext cx="8211770" cy="1938992"/>
          </a:xfrm>
          <a:prstGeom prst="rect">
            <a:avLst/>
          </a:prstGeom>
        </p:spPr>
        <p:txBody>
          <a:bodyPr wrap="square">
            <a:spAutoFit/>
          </a:bodyPr>
          <a:lstStyle/>
          <a:p>
            <a:pPr algn="just"/>
            <a:r>
              <a:rPr lang="zh-CN" altLang="en-US" sz="2400" b="1" dirty="0">
                <a:cs typeface="Times New Roman" panose="02020603050405020304" pitchFamily="18" charset="0"/>
              </a:rPr>
              <a:t>例：</a:t>
            </a:r>
            <a:r>
              <a:rPr lang="zh-CN" altLang="zh-CN" sz="2400" b="1" dirty="0">
                <a:cs typeface="Times New Roman" panose="02020603050405020304" pitchFamily="18" charset="0"/>
              </a:rPr>
              <a:t>如图所示的单端到差分转换器，电路的两个输出为</a:t>
            </a:r>
            <a:r>
              <a:rPr lang="en-US" altLang="zh-CN" sz="2400" b="1" dirty="0">
                <a:cs typeface="Times New Roman" panose="02020603050405020304" pitchFamily="18" charset="0"/>
              </a:rPr>
              <a:t>OUTP</a:t>
            </a:r>
            <a:r>
              <a:rPr lang="zh-CN" altLang="zh-CN" sz="2400" b="1" dirty="0">
                <a:cs typeface="Times New Roman" panose="02020603050405020304" pitchFamily="18" charset="0"/>
              </a:rPr>
              <a:t>和</a:t>
            </a:r>
            <a:r>
              <a:rPr lang="en-US" altLang="zh-CN" sz="2400" b="1" dirty="0">
                <a:cs typeface="Times New Roman" panose="02020603050405020304" pitchFamily="18" charset="0"/>
              </a:rPr>
              <a:t>OUTN</a:t>
            </a:r>
            <a:r>
              <a:rPr lang="zh-CN" altLang="zh-CN" sz="2400" b="1" dirty="0">
                <a:cs typeface="Times New Roman" panose="02020603050405020304" pitchFamily="18" charset="0"/>
              </a:rPr>
              <a:t>，电路输入施加</a:t>
            </a:r>
            <a:r>
              <a:rPr lang="en-US" altLang="zh-CN" sz="2400" b="1" dirty="0">
                <a:cs typeface="Times New Roman" panose="02020603050405020304" pitchFamily="18" charset="0"/>
              </a:rPr>
              <a:t>1.5V</a:t>
            </a:r>
            <a:r>
              <a:rPr lang="zh-CN" altLang="zh-CN" sz="2400" b="1" dirty="0">
                <a:cs typeface="Times New Roman" panose="02020603050405020304" pitchFamily="18" charset="0"/>
              </a:rPr>
              <a:t>参考</a:t>
            </a:r>
            <a:r>
              <a:rPr lang="zh-CN" altLang="zh-CN" sz="2400" b="1" dirty="0">
                <a:latin typeface="Calibri"/>
                <a:cs typeface="Times New Roman" panose="02020603050405020304" pitchFamily="18" charset="0"/>
              </a:rPr>
              <a:t>电压</a:t>
            </a:r>
            <a:r>
              <a:rPr lang="en-US" altLang="zh-CN" sz="2400" b="1" dirty="0">
                <a:latin typeface="Calibri"/>
                <a:cs typeface="Times New Roman" panose="02020603050405020304" pitchFamily="18" charset="0"/>
              </a:rPr>
              <a:t>V</a:t>
            </a:r>
            <a:r>
              <a:rPr lang="en-US" altLang="zh-CN" sz="2400" b="1" baseline="-25000" dirty="0">
                <a:latin typeface="Calibri"/>
                <a:cs typeface="Times New Roman" panose="02020603050405020304" pitchFamily="18" charset="0"/>
              </a:rPr>
              <a:t>MID</a:t>
            </a:r>
            <a:r>
              <a:rPr lang="zh-CN" altLang="en-US" sz="2400" b="1" dirty="0">
                <a:latin typeface="Calibri"/>
                <a:cs typeface="Times New Roman" panose="02020603050405020304" pitchFamily="18" charset="0"/>
              </a:rPr>
              <a:t>，</a:t>
            </a:r>
            <a:r>
              <a:rPr lang="zh-CN" altLang="zh-CN" sz="2400" b="1" dirty="0"/>
              <a:t>理想输出应为</a:t>
            </a:r>
            <a:r>
              <a:rPr lang="en-US" altLang="zh-CN" sz="2400" b="1" dirty="0"/>
              <a:t>V</a:t>
            </a:r>
            <a:r>
              <a:rPr lang="en-US" altLang="zh-CN" sz="2400" b="1" baseline="-25000" dirty="0">
                <a:latin typeface="Calibri"/>
                <a:cs typeface="Times New Roman" panose="02020603050405020304" pitchFamily="18" charset="0"/>
              </a:rPr>
              <a:t>MID</a:t>
            </a:r>
            <a:r>
              <a:rPr lang="zh-CN" altLang="en-US" sz="2400" b="1" dirty="0"/>
              <a:t>。</a:t>
            </a:r>
            <a:r>
              <a:rPr lang="en-US" altLang="zh-CN" sz="2400" b="1" dirty="0"/>
              <a:t>OUTP</a:t>
            </a:r>
            <a:r>
              <a:rPr lang="zh-CN" altLang="zh-CN" sz="2400" b="1" dirty="0"/>
              <a:t>和</a:t>
            </a:r>
            <a:r>
              <a:rPr lang="en-US" altLang="zh-CN" sz="2400" b="1" dirty="0"/>
              <a:t>OUTN</a:t>
            </a:r>
            <a:r>
              <a:rPr lang="zh-CN" altLang="zh-CN" sz="2400" b="1" dirty="0"/>
              <a:t>的电压分别表示为</a:t>
            </a:r>
            <a:r>
              <a:rPr lang="en-US" altLang="zh-CN" sz="2400" b="1" dirty="0"/>
              <a:t>V</a:t>
            </a:r>
            <a:r>
              <a:rPr lang="en-US" altLang="zh-CN" sz="2400" b="1" baseline="-25000" dirty="0"/>
              <a:t>P</a:t>
            </a:r>
            <a:r>
              <a:rPr lang="zh-CN" altLang="en-US" sz="2400" b="1" dirty="0"/>
              <a:t>和</a:t>
            </a:r>
            <a:r>
              <a:rPr lang="en-US" altLang="zh-CN" sz="2400" b="1" dirty="0"/>
              <a:t>V</a:t>
            </a:r>
            <a:r>
              <a:rPr lang="en-US" altLang="zh-CN" sz="2400" b="1" baseline="-25000" dirty="0"/>
              <a:t>N</a:t>
            </a:r>
            <a:r>
              <a:rPr lang="zh-CN" altLang="en-US" sz="2400" b="1" dirty="0"/>
              <a:t>，</a:t>
            </a:r>
            <a:r>
              <a:rPr lang="zh-CN" altLang="zh-CN" sz="2400" b="1" dirty="0"/>
              <a:t>测量</a:t>
            </a:r>
            <a:r>
              <a:rPr lang="zh-CN" altLang="en-US" sz="2400" b="1" dirty="0"/>
              <a:t>得到</a:t>
            </a:r>
            <a:r>
              <a:rPr lang="zh-CN" altLang="zh-CN" sz="2400" b="1" dirty="0"/>
              <a:t>下面两个读数</a:t>
            </a:r>
            <a:r>
              <a:rPr lang="zh-CN" altLang="en-US" sz="2400" b="1" dirty="0"/>
              <a:t>：</a:t>
            </a:r>
            <a:r>
              <a:rPr lang="en-US" altLang="zh-CN" sz="2400" b="1" dirty="0"/>
              <a:t> V</a:t>
            </a:r>
            <a:r>
              <a:rPr lang="en-US" altLang="zh-CN" sz="2400" b="1" baseline="-25000" dirty="0"/>
              <a:t>P </a:t>
            </a:r>
            <a:r>
              <a:rPr lang="en-US" altLang="zh-CN" sz="2400" b="1" dirty="0"/>
              <a:t>=1.507V</a:t>
            </a:r>
            <a:r>
              <a:rPr lang="zh-CN" altLang="en-US" sz="2400" b="1" dirty="0"/>
              <a:t>，</a:t>
            </a:r>
            <a:r>
              <a:rPr lang="en-US" altLang="zh-CN" sz="2400" b="1" dirty="0"/>
              <a:t> V</a:t>
            </a:r>
            <a:r>
              <a:rPr lang="en-US" altLang="zh-CN" sz="2400" b="1" baseline="-25000" dirty="0"/>
              <a:t>N </a:t>
            </a:r>
            <a:r>
              <a:rPr lang="en-US" altLang="zh-CN" sz="2400" b="1" dirty="0"/>
              <a:t>=1.497V</a:t>
            </a:r>
            <a:r>
              <a:rPr lang="zh-CN" altLang="en-US" sz="2400" b="1" dirty="0"/>
              <a:t>。</a:t>
            </a:r>
            <a:r>
              <a:rPr lang="zh-CN" altLang="zh-CN" sz="2400" b="1" dirty="0"/>
              <a:t>期望输出参考电平为</a:t>
            </a:r>
            <a:r>
              <a:rPr lang="en-US" altLang="zh-CN" sz="2400" b="1" dirty="0">
                <a:latin typeface="Calibri"/>
                <a:cs typeface="Times New Roman" panose="02020603050405020304" pitchFamily="18" charset="0"/>
              </a:rPr>
              <a:t>V</a:t>
            </a:r>
            <a:r>
              <a:rPr lang="en-US" altLang="zh-CN" sz="2400" b="1" baseline="-25000" dirty="0">
                <a:latin typeface="Calibri"/>
                <a:cs typeface="Times New Roman" panose="02020603050405020304" pitchFamily="18" charset="0"/>
              </a:rPr>
              <a:t>MID </a:t>
            </a:r>
            <a:r>
              <a:rPr lang="en-US" altLang="zh-CN" sz="2400" b="1" dirty="0"/>
              <a:t>=1.5V</a:t>
            </a:r>
            <a:r>
              <a:rPr lang="zh-CN" altLang="en-US" sz="2400" b="1" dirty="0"/>
              <a:t>，</a:t>
            </a:r>
            <a:r>
              <a:rPr lang="zh-CN" altLang="zh-CN" sz="2400" b="1" dirty="0"/>
              <a:t>计算差分偏移和共模偏移。</a:t>
            </a:r>
            <a:endParaRPr lang="zh-CN" altLang="en-US" sz="2400" b="1" dirty="0"/>
          </a:p>
        </p:txBody>
      </p:sp>
      <p:pic>
        <p:nvPicPr>
          <p:cNvPr id="3" name="图片 2"/>
          <p:cNvPicPr>
            <a:picLocks noChangeAspect="1"/>
          </p:cNvPicPr>
          <p:nvPr/>
        </p:nvPicPr>
        <p:blipFill>
          <a:blip r:embed="rId3"/>
          <a:stretch>
            <a:fillRect/>
          </a:stretch>
        </p:blipFill>
        <p:spPr>
          <a:xfrm>
            <a:off x="1115616" y="3608196"/>
            <a:ext cx="6768752" cy="3066410"/>
          </a:xfrm>
          <a:prstGeom prst="rect">
            <a:avLst/>
          </a:prstGeom>
        </p:spPr>
      </p:pic>
      <p:sp>
        <p:nvSpPr>
          <p:cNvPr id="7" name="标题 1">
            <a:extLst>
              <a:ext uri="{FF2B5EF4-FFF2-40B4-BE49-F238E27FC236}">
                <a16:creationId xmlns:a16="http://schemas.microsoft.com/office/drawing/2014/main" id="{0376AC9A-7CE1-4067-9FA3-6F97F1229AC5}"/>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Tree>
    <p:extLst>
      <p:ext uri="{BB962C8B-B14F-4D97-AF65-F5344CB8AC3E}">
        <p14:creationId xmlns:p14="http://schemas.microsoft.com/office/powerpoint/2010/main" val="2247653765"/>
      </p:ext>
    </p:extLst>
  </p:cSld>
  <p:clrMapOvr>
    <a:masterClrMapping/>
  </p:clrMapOvr>
  <p:transition spd="slow">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899592" y="429309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Calibri"/>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5" name="标题 1">
            <a:extLst>
              <a:ext uri="{FF2B5EF4-FFF2-40B4-BE49-F238E27FC236}">
                <a16:creationId xmlns:a16="http://schemas.microsoft.com/office/drawing/2014/main" id="{F2331FA0-B550-4907-88AE-879A5BE65765}"/>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
        <p:nvSpPr>
          <p:cNvPr id="2" name="文本框 1">
            <a:extLst>
              <a:ext uri="{FF2B5EF4-FFF2-40B4-BE49-F238E27FC236}">
                <a16:creationId xmlns:a16="http://schemas.microsoft.com/office/drawing/2014/main" id="{077BB213-E226-497D-88BE-4344CF33564E}"/>
              </a:ext>
            </a:extLst>
          </p:cNvPr>
          <p:cNvSpPr txBox="1"/>
          <p:nvPr/>
        </p:nvSpPr>
        <p:spPr>
          <a:xfrm>
            <a:off x="928503" y="1424840"/>
            <a:ext cx="7704856" cy="3344570"/>
          </a:xfrm>
          <a:prstGeom prst="rect">
            <a:avLst/>
          </a:prstGeom>
          <a:noFill/>
        </p:spPr>
        <p:txBody>
          <a:bodyPr wrap="square" rtlCol="0">
            <a:spAutoFit/>
          </a:bodyPr>
          <a:lstStyle/>
          <a:p>
            <a:pPr>
              <a:lnSpc>
                <a:spcPct val="150000"/>
              </a:lnSpc>
            </a:pPr>
            <a:r>
              <a:rPr lang="zh-CN" altLang="en-US" sz="2400" b="1" dirty="0"/>
              <a:t>解：</a:t>
            </a:r>
            <a:endParaRPr lang="en-US" altLang="zh-CN" sz="2400" b="1" dirty="0"/>
          </a:p>
          <a:p>
            <a:pPr>
              <a:lnSpc>
                <a:spcPct val="150000"/>
              </a:lnSpc>
            </a:pPr>
            <a:r>
              <a:rPr lang="en-US" altLang="zh-CN" sz="2400" b="1" dirty="0"/>
              <a:t>OUTP </a:t>
            </a:r>
            <a:r>
              <a:rPr lang="zh-CN" altLang="en-US" sz="2400" b="1" dirty="0"/>
              <a:t>单端偏移电压，</a:t>
            </a:r>
            <a:r>
              <a:rPr lang="en-US" altLang="zh-CN" sz="2400" b="1" dirty="0"/>
              <a:t>V</a:t>
            </a:r>
            <a:r>
              <a:rPr lang="en-US" altLang="zh-CN" sz="2400" b="1" baseline="-25000" dirty="0"/>
              <a:t>O,P,OS</a:t>
            </a:r>
            <a:r>
              <a:rPr lang="en-US" altLang="zh-CN" sz="2400" b="1" dirty="0"/>
              <a:t>=V</a:t>
            </a:r>
            <a:r>
              <a:rPr lang="en-US" altLang="zh-CN" sz="2400" b="1" baseline="-25000" dirty="0"/>
              <a:t>P</a:t>
            </a:r>
            <a:r>
              <a:rPr lang="en-US" altLang="zh-CN" sz="2400" b="1" dirty="0"/>
              <a:t>-V</a:t>
            </a:r>
            <a:r>
              <a:rPr lang="en-US" altLang="zh-CN" sz="2400" b="1" baseline="-25000" dirty="0"/>
              <a:t>MID</a:t>
            </a:r>
            <a:r>
              <a:rPr lang="en-US" altLang="zh-CN" sz="2400" b="1" dirty="0"/>
              <a:t>=+7mV</a:t>
            </a:r>
          </a:p>
          <a:p>
            <a:pPr>
              <a:lnSpc>
                <a:spcPct val="150000"/>
              </a:lnSpc>
            </a:pPr>
            <a:r>
              <a:rPr lang="en-US" altLang="zh-CN" sz="2400" b="1" dirty="0"/>
              <a:t>OUTN </a:t>
            </a:r>
            <a:r>
              <a:rPr lang="zh-CN" altLang="en-US" sz="2400" b="1" dirty="0"/>
              <a:t>单端偏移电压，</a:t>
            </a:r>
            <a:r>
              <a:rPr lang="en-US" altLang="zh-CN" sz="2400" b="1" dirty="0"/>
              <a:t>V</a:t>
            </a:r>
            <a:r>
              <a:rPr lang="en-US" altLang="zh-CN" sz="2400" b="1" baseline="-25000" dirty="0"/>
              <a:t>O,N,OS</a:t>
            </a:r>
            <a:r>
              <a:rPr lang="en-US" altLang="zh-CN" sz="2400" b="1" dirty="0"/>
              <a:t>=V</a:t>
            </a:r>
            <a:r>
              <a:rPr lang="en-US" altLang="zh-CN" sz="2400" b="1" baseline="-25000" dirty="0"/>
              <a:t>N</a:t>
            </a:r>
            <a:r>
              <a:rPr lang="en-US" altLang="zh-CN" sz="2400" b="1" dirty="0"/>
              <a:t>-V</a:t>
            </a:r>
            <a:r>
              <a:rPr lang="en-US" altLang="zh-CN" sz="2400" b="1" baseline="-25000" dirty="0"/>
              <a:t>MID</a:t>
            </a:r>
            <a:r>
              <a:rPr lang="en-US" altLang="zh-CN" sz="2400" b="1" dirty="0"/>
              <a:t>=-3mV</a:t>
            </a:r>
          </a:p>
          <a:p>
            <a:pPr>
              <a:lnSpc>
                <a:spcPct val="150000"/>
              </a:lnSpc>
            </a:pPr>
            <a:r>
              <a:rPr lang="zh-CN" altLang="en-US" sz="2400" b="1" dirty="0"/>
              <a:t>差分偏移，</a:t>
            </a:r>
            <a:r>
              <a:rPr lang="en-US" altLang="zh-CN" sz="2400" b="1" dirty="0"/>
              <a:t> V</a:t>
            </a:r>
            <a:r>
              <a:rPr lang="en-US" altLang="zh-CN" sz="2400" b="1" baseline="-25000" dirty="0"/>
              <a:t>O,D,OS</a:t>
            </a:r>
            <a:r>
              <a:rPr lang="en-US" altLang="zh-CN" sz="2400" b="1" dirty="0"/>
              <a:t>=V</a:t>
            </a:r>
            <a:r>
              <a:rPr lang="en-US" altLang="zh-CN" sz="2400" b="1" baseline="-25000" dirty="0"/>
              <a:t>P</a:t>
            </a:r>
            <a:r>
              <a:rPr lang="en-US" altLang="zh-CN" sz="2400" b="1" dirty="0"/>
              <a:t>-V</a:t>
            </a:r>
            <a:r>
              <a:rPr lang="en-US" altLang="zh-CN" sz="2400" b="1" baseline="-25000" dirty="0"/>
              <a:t>N</a:t>
            </a:r>
            <a:r>
              <a:rPr lang="en-US" altLang="zh-CN" sz="2400" b="1" dirty="0"/>
              <a:t>=+10mV</a:t>
            </a:r>
          </a:p>
          <a:p>
            <a:pPr>
              <a:lnSpc>
                <a:spcPct val="150000"/>
              </a:lnSpc>
            </a:pPr>
            <a:r>
              <a:rPr lang="zh-CN" altLang="en-US" sz="2400" b="1" dirty="0"/>
              <a:t>输出共模电压，</a:t>
            </a:r>
            <a:r>
              <a:rPr lang="en-US" altLang="zh-CN" sz="2400" b="1" dirty="0"/>
              <a:t> V</a:t>
            </a:r>
            <a:r>
              <a:rPr lang="en-US" altLang="zh-CN" sz="2400" b="1" baseline="-25000" dirty="0"/>
              <a:t>O,CM</a:t>
            </a:r>
            <a:r>
              <a:rPr lang="en-US" altLang="zh-CN" sz="2400" b="1" dirty="0"/>
              <a:t>=(V</a:t>
            </a:r>
            <a:r>
              <a:rPr lang="en-US" altLang="zh-CN" sz="2400" b="1" baseline="-25000" dirty="0"/>
              <a:t>P</a:t>
            </a:r>
            <a:r>
              <a:rPr lang="en-US" altLang="zh-CN" sz="2400" b="1" dirty="0"/>
              <a:t>+V</a:t>
            </a:r>
            <a:r>
              <a:rPr lang="en-US" altLang="zh-CN" sz="2400" b="1" baseline="-25000" dirty="0"/>
              <a:t>N</a:t>
            </a:r>
            <a:r>
              <a:rPr lang="en-US" altLang="zh-CN" sz="2400" b="1" dirty="0"/>
              <a:t>)/2=1.502V</a:t>
            </a:r>
          </a:p>
          <a:p>
            <a:pPr>
              <a:lnSpc>
                <a:spcPct val="150000"/>
              </a:lnSpc>
            </a:pPr>
            <a:r>
              <a:rPr lang="zh-CN" altLang="en-US" sz="2400" b="1" dirty="0"/>
              <a:t>共模偏移，</a:t>
            </a:r>
            <a:r>
              <a:rPr lang="en-US" altLang="zh-CN" sz="2400" b="1" dirty="0"/>
              <a:t> V</a:t>
            </a:r>
            <a:r>
              <a:rPr lang="en-US" altLang="zh-CN" sz="2400" b="1" baseline="-25000" dirty="0"/>
              <a:t>O,CM,OS</a:t>
            </a:r>
            <a:r>
              <a:rPr lang="en-US" altLang="zh-CN" sz="2400" b="1" dirty="0"/>
              <a:t>=V</a:t>
            </a:r>
            <a:r>
              <a:rPr lang="en-US" altLang="zh-CN" sz="2400" b="1" baseline="-25000" dirty="0"/>
              <a:t>O,CM</a:t>
            </a:r>
            <a:r>
              <a:rPr lang="en-US" altLang="zh-CN" sz="2400" b="1" dirty="0"/>
              <a:t>-V</a:t>
            </a:r>
            <a:r>
              <a:rPr lang="en-US" altLang="zh-CN" sz="2400" b="1" baseline="-25000" dirty="0"/>
              <a:t>MID</a:t>
            </a:r>
            <a:r>
              <a:rPr lang="en-US" altLang="zh-CN" sz="2400" b="1" dirty="0"/>
              <a:t>=2mV</a:t>
            </a:r>
            <a:endParaRPr lang="zh-CN" altLang="en-US" sz="2400" b="1" dirty="0"/>
          </a:p>
        </p:txBody>
      </p:sp>
    </p:spTree>
    <p:extLst>
      <p:ext uri="{BB962C8B-B14F-4D97-AF65-F5344CB8AC3E}">
        <p14:creationId xmlns:p14="http://schemas.microsoft.com/office/powerpoint/2010/main" val="3559850809"/>
      </p:ext>
    </p:extLst>
  </p:cSld>
  <p:clrMapOvr>
    <a:masterClrMapping/>
  </p:clrMapOvr>
  <p:transition spd="slow">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850967"/>
            <a:ext cx="8424936" cy="1754326"/>
          </a:xfrm>
          <a:prstGeom prst="rect">
            <a:avLst/>
          </a:prstGeom>
        </p:spPr>
        <p:txBody>
          <a:bodyPr wrap="square">
            <a:spAutoFit/>
          </a:bodyPr>
          <a:lstStyle/>
          <a:p>
            <a:pPr>
              <a:lnSpc>
                <a:spcPct val="150000"/>
              </a:lnSpc>
            </a:pPr>
            <a:r>
              <a:rPr lang="zh-CN" altLang="en-US" sz="2400" b="1" dirty="0">
                <a:latin typeface="+mn-lt"/>
                <a:ea typeface="+mn-ea"/>
              </a:rPr>
              <a:t>（</a:t>
            </a:r>
            <a:r>
              <a:rPr lang="en-US" altLang="zh-CN" sz="2400" b="1" dirty="0">
                <a:latin typeface="+mn-lt"/>
                <a:ea typeface="+mn-ea"/>
              </a:rPr>
              <a:t>5</a:t>
            </a:r>
            <a:r>
              <a:rPr lang="zh-CN" altLang="en-US" sz="2400" b="1" dirty="0">
                <a:latin typeface="+mn-lt"/>
                <a:ea typeface="+mn-ea"/>
              </a:rPr>
              <a:t>）输入偏移电压</a:t>
            </a:r>
            <a:r>
              <a:rPr lang="en-US" altLang="zh-CN" sz="2400" b="1" dirty="0">
                <a:latin typeface="+mn-lt"/>
                <a:ea typeface="+mn-ea"/>
              </a:rPr>
              <a:t>(V</a:t>
            </a:r>
            <a:r>
              <a:rPr lang="en-US" altLang="zh-CN" sz="2400" b="1" baseline="-25000" dirty="0">
                <a:latin typeface="+mn-lt"/>
                <a:ea typeface="+mn-ea"/>
              </a:rPr>
              <a:t>IN,OS</a:t>
            </a:r>
            <a:r>
              <a:rPr lang="en-US" altLang="zh-CN" sz="2400" b="1" dirty="0">
                <a:latin typeface="+mn-lt"/>
                <a:ea typeface="+mn-ea"/>
              </a:rPr>
              <a:t>)</a:t>
            </a:r>
          </a:p>
          <a:p>
            <a:pPr>
              <a:lnSpc>
                <a:spcPct val="150000"/>
              </a:lnSpc>
            </a:pPr>
            <a:r>
              <a:rPr lang="en-US" altLang="zh-CN" sz="2400" b="1" dirty="0">
                <a:latin typeface="+mn-lt"/>
                <a:ea typeface="+mn-ea"/>
              </a:rPr>
              <a:t>    </a:t>
            </a:r>
            <a:r>
              <a:rPr lang="zh-CN" altLang="zh-CN" sz="2400" b="1" dirty="0">
                <a:latin typeface="+mn-lt"/>
                <a:ea typeface="+mn-ea"/>
              </a:rPr>
              <a:t>为了</a:t>
            </a:r>
            <a:r>
              <a:rPr lang="zh-CN" altLang="en-US" sz="2400" b="1" dirty="0">
                <a:latin typeface="+mn-lt"/>
                <a:ea typeface="+mn-ea"/>
              </a:rPr>
              <a:t>使</a:t>
            </a:r>
            <a:r>
              <a:rPr lang="zh-CN" altLang="zh-CN" sz="2400" b="1" dirty="0">
                <a:latin typeface="+mn-lt"/>
                <a:ea typeface="+mn-ea"/>
              </a:rPr>
              <a:t>输出电压</a:t>
            </a:r>
            <a:r>
              <a:rPr lang="zh-CN" altLang="en-US" sz="2400" b="1" dirty="0">
                <a:latin typeface="+mn-lt"/>
                <a:ea typeface="+mn-ea"/>
              </a:rPr>
              <a:t>恢复</a:t>
            </a:r>
            <a:r>
              <a:rPr lang="zh-CN" altLang="zh-CN" sz="2400" b="1" dirty="0">
                <a:latin typeface="+mn-lt"/>
                <a:ea typeface="+mn-ea"/>
              </a:rPr>
              <a:t>到期望的参考电平</a:t>
            </a:r>
            <a:r>
              <a:rPr lang="zh-CN" altLang="en-US" sz="2400" b="1" dirty="0">
                <a:latin typeface="+mn-lt"/>
                <a:ea typeface="+mn-ea"/>
              </a:rPr>
              <a:t>（</a:t>
            </a:r>
            <a:r>
              <a:rPr lang="zh-CN" altLang="zh-CN" sz="2400" b="1" dirty="0">
                <a:latin typeface="+mn-lt"/>
                <a:ea typeface="+mn-ea"/>
              </a:rPr>
              <a:t>模拟地或</a:t>
            </a:r>
            <a:r>
              <a:rPr lang="en-US" altLang="zh-CN" sz="2400" b="1" dirty="0">
                <a:latin typeface="+mn-lt"/>
                <a:ea typeface="+mn-ea"/>
              </a:rPr>
              <a:t>V</a:t>
            </a:r>
            <a:r>
              <a:rPr lang="en-US" altLang="zh-CN" sz="2400" b="1" baseline="-25000" dirty="0">
                <a:latin typeface="+mn-lt"/>
                <a:ea typeface="+mn-ea"/>
              </a:rPr>
              <a:t>MID</a:t>
            </a:r>
            <a:r>
              <a:rPr lang="zh-CN" altLang="en-US" sz="2400" b="1" dirty="0">
                <a:latin typeface="+mn-lt"/>
                <a:ea typeface="+mn-ea"/>
              </a:rPr>
              <a:t>），在输入端</a:t>
            </a:r>
            <a:r>
              <a:rPr lang="zh-CN" altLang="zh-CN" sz="2400" b="1" dirty="0">
                <a:latin typeface="+mn-lt"/>
                <a:ea typeface="+mn-ea"/>
              </a:rPr>
              <a:t>施加的负电压</a:t>
            </a:r>
            <a:r>
              <a:rPr lang="zh-CN" altLang="en-US" sz="2400" b="1" dirty="0">
                <a:latin typeface="+mn-lt"/>
                <a:ea typeface="+mn-ea"/>
              </a:rPr>
              <a:t>。</a:t>
            </a:r>
            <a:endParaRPr lang="en-US" altLang="zh-CN" sz="2400" b="1" dirty="0">
              <a:latin typeface="+mn-lt"/>
              <a:ea typeface="+mn-ea"/>
            </a:endParaRPr>
          </a:p>
        </p:txBody>
      </p:sp>
      <p:sp>
        <p:nvSpPr>
          <p:cNvPr id="12" name="Rectangle 8"/>
          <p:cNvSpPr>
            <a:spLocks noChangeArrowheads="1"/>
          </p:cNvSpPr>
          <p:nvPr/>
        </p:nvSpPr>
        <p:spPr bwMode="auto">
          <a:xfrm>
            <a:off x="2374649" y="59633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449796" y="2808543"/>
            <a:ext cx="8604448" cy="1200329"/>
          </a:xfrm>
          <a:prstGeom prst="rect">
            <a:avLst/>
          </a:prstGeom>
        </p:spPr>
        <p:txBody>
          <a:bodyPr wrap="square">
            <a:spAutoFit/>
          </a:bodyPr>
          <a:lstStyle/>
          <a:p>
            <a:r>
              <a:rPr lang="en-US" altLang="zh-CN" sz="2400" b="1" dirty="0">
                <a:solidFill>
                  <a:srgbClr val="000000"/>
                </a:solidFill>
                <a:latin typeface="楷体" panose="02010609060101010101" pitchFamily="49" charset="-122"/>
                <a:ea typeface="楷体" panose="02010609060101010101" pitchFamily="49" charset="-122"/>
              </a:rPr>
              <a:t>    </a:t>
            </a:r>
            <a:r>
              <a:rPr lang="zh-CN" altLang="zh-CN" sz="2400" b="1" dirty="0">
                <a:solidFill>
                  <a:srgbClr val="000000"/>
                </a:solidFill>
                <a:latin typeface="楷体" panose="02010609060101010101" pitchFamily="49" charset="-122"/>
                <a:ea typeface="楷体" panose="02010609060101010101" pitchFamily="49" charset="-122"/>
              </a:rPr>
              <a:t>如果放大器要求施加</a:t>
            </a:r>
            <a:r>
              <a:rPr lang="en-US" altLang="zh-CN" sz="2400" b="1" dirty="0">
                <a:solidFill>
                  <a:srgbClr val="000000"/>
                </a:solidFill>
                <a:latin typeface="楷体" panose="02010609060101010101" pitchFamily="49" charset="-122"/>
                <a:ea typeface="楷体" panose="02010609060101010101" pitchFamily="49" charset="-122"/>
              </a:rPr>
              <a:t>+10mV</a:t>
            </a:r>
            <a:r>
              <a:rPr lang="zh-CN" altLang="zh-CN" sz="2400" b="1" dirty="0">
                <a:solidFill>
                  <a:srgbClr val="000000"/>
                </a:solidFill>
                <a:latin typeface="楷体" panose="02010609060101010101" pitchFamily="49" charset="-122"/>
                <a:ea typeface="楷体" panose="02010609060101010101" pitchFamily="49" charset="-122"/>
              </a:rPr>
              <a:t>到它的输入端使得输出电平到模拟地，</a:t>
            </a:r>
            <a:r>
              <a:rPr lang="zh-CN" altLang="en-US" sz="2400" b="1" dirty="0">
                <a:solidFill>
                  <a:srgbClr val="000000"/>
                </a:solidFill>
                <a:latin typeface="楷体" panose="02010609060101010101" pitchFamily="49" charset="-122"/>
                <a:ea typeface="楷体" panose="02010609060101010101" pitchFamily="49" charset="-122"/>
              </a:rPr>
              <a:t>则</a:t>
            </a:r>
            <a:r>
              <a:rPr lang="en-US" altLang="zh-CN" sz="2400" b="1" dirty="0">
                <a:solidFill>
                  <a:srgbClr val="000000"/>
                </a:solidFill>
                <a:latin typeface="楷体" panose="02010609060101010101" pitchFamily="49" charset="-122"/>
                <a:ea typeface="楷体" panose="02010609060101010101" pitchFamily="49" charset="-122"/>
              </a:rPr>
              <a:t>V</a:t>
            </a:r>
            <a:r>
              <a:rPr lang="en-US" altLang="zh-CN" sz="2400" b="1" baseline="-25000" dirty="0">
                <a:solidFill>
                  <a:srgbClr val="000000"/>
                </a:solidFill>
                <a:latin typeface="楷体" panose="02010609060101010101" pitchFamily="49" charset="-122"/>
                <a:ea typeface="楷体" panose="02010609060101010101" pitchFamily="49" charset="-122"/>
              </a:rPr>
              <a:t>IN,OS</a:t>
            </a:r>
            <a:r>
              <a:rPr lang="en-US" altLang="zh-CN" sz="2400" b="1" dirty="0">
                <a:solidFill>
                  <a:srgbClr val="000000"/>
                </a:solidFill>
                <a:latin typeface="楷体" panose="02010609060101010101" pitchFamily="49" charset="-122"/>
                <a:ea typeface="楷体" panose="02010609060101010101" pitchFamily="49" charset="-122"/>
              </a:rPr>
              <a:t>=-10mV</a:t>
            </a: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 </a:t>
            </a:r>
            <a:r>
              <a:rPr lang="zh-CN" altLang="en-US" sz="2400" b="1" dirty="0">
                <a:solidFill>
                  <a:srgbClr val="000000"/>
                </a:solidFill>
                <a:latin typeface="楷体" panose="02010609060101010101" pitchFamily="49" charset="-122"/>
                <a:ea typeface="楷体" panose="02010609060101010101" pitchFamily="49" charset="-122"/>
              </a:rPr>
              <a:t>一般</a:t>
            </a:r>
            <a:r>
              <a:rPr lang="en-US" altLang="zh-CN" sz="2400" b="1" dirty="0">
                <a:solidFill>
                  <a:srgbClr val="000000"/>
                </a:solidFill>
                <a:latin typeface="楷体" panose="02010609060101010101" pitchFamily="49" charset="-122"/>
                <a:ea typeface="楷体" panose="02010609060101010101" pitchFamily="49" charset="-122"/>
              </a:rPr>
              <a:t>V</a:t>
            </a:r>
            <a:r>
              <a:rPr lang="en-US" altLang="zh-CN" sz="2400" b="1" baseline="-25000" dirty="0">
                <a:solidFill>
                  <a:srgbClr val="000000"/>
                </a:solidFill>
                <a:latin typeface="楷体" panose="02010609060101010101" pitchFamily="49" charset="-122"/>
                <a:ea typeface="楷体" panose="02010609060101010101" pitchFamily="49" charset="-122"/>
              </a:rPr>
              <a:t>IN,OS</a:t>
            </a:r>
            <a:r>
              <a:rPr lang="zh-CN" altLang="zh-CN" sz="2400" b="1" dirty="0">
                <a:solidFill>
                  <a:srgbClr val="000000"/>
                </a:solidFill>
                <a:latin typeface="楷体" panose="02010609060101010101" pitchFamily="49" charset="-122"/>
                <a:ea typeface="楷体" panose="02010609060101010101" pitchFamily="49" charset="-122"/>
              </a:rPr>
              <a:t>定义为输出偏移电压</a:t>
            </a:r>
            <a:r>
              <a:rPr lang="en-US" altLang="zh-CN" sz="2400" b="1" dirty="0">
                <a:solidFill>
                  <a:srgbClr val="000000"/>
                </a:solidFill>
                <a:latin typeface="楷体" panose="02010609060101010101" pitchFamily="49" charset="-122"/>
                <a:ea typeface="楷体" panose="02010609060101010101" pitchFamily="49" charset="-122"/>
              </a:rPr>
              <a:t>V</a:t>
            </a:r>
            <a:r>
              <a:rPr lang="en-US" altLang="zh-CN" sz="2400" b="1" baseline="-25000" dirty="0">
                <a:solidFill>
                  <a:srgbClr val="000000"/>
                </a:solidFill>
                <a:latin typeface="楷体" panose="02010609060101010101" pitchFamily="49" charset="-122"/>
                <a:ea typeface="楷体" panose="02010609060101010101" pitchFamily="49" charset="-122"/>
              </a:rPr>
              <a:t>O,OS</a:t>
            </a:r>
            <a:r>
              <a:rPr lang="zh-CN" altLang="zh-CN" sz="2400" b="1" dirty="0">
                <a:solidFill>
                  <a:srgbClr val="000000"/>
                </a:solidFill>
                <a:latin typeface="楷体" panose="02010609060101010101" pitchFamily="49" charset="-122"/>
                <a:ea typeface="楷体" panose="02010609060101010101" pitchFamily="49" charset="-122"/>
              </a:rPr>
              <a:t>除以电路增益</a:t>
            </a:r>
            <a:r>
              <a:rPr lang="en-US" altLang="zh-CN" sz="2400" b="1" dirty="0">
                <a:solidFill>
                  <a:srgbClr val="000000"/>
                </a:solidFill>
                <a:latin typeface="楷体" panose="02010609060101010101" pitchFamily="49" charset="-122"/>
                <a:ea typeface="楷体" panose="02010609060101010101" pitchFamily="49" charset="-122"/>
              </a:rPr>
              <a:t>G</a:t>
            </a:r>
            <a:endParaRPr lang="zh-CN" altLang="en-US" sz="2400" b="1" dirty="0">
              <a:solidFill>
                <a:srgbClr val="000000"/>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2915816" y="4559761"/>
            <a:ext cx="2439800" cy="1296144"/>
          </a:xfrm>
          <a:prstGeom prst="rect">
            <a:avLst/>
          </a:prstGeom>
        </p:spPr>
      </p:pic>
      <p:sp>
        <p:nvSpPr>
          <p:cNvPr id="7" name="标题 1">
            <a:extLst>
              <a:ext uri="{FF2B5EF4-FFF2-40B4-BE49-F238E27FC236}">
                <a16:creationId xmlns:a16="http://schemas.microsoft.com/office/drawing/2014/main" id="{1BEA51F3-62B3-4837-9C1C-255552988E89}"/>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Tree>
    <p:extLst>
      <p:ext uri="{BB962C8B-B14F-4D97-AF65-F5344CB8AC3E}">
        <p14:creationId xmlns:p14="http://schemas.microsoft.com/office/powerpoint/2010/main" val="1860384337"/>
      </p:ext>
    </p:extLst>
  </p:cSld>
  <p:clrMapOvr>
    <a:masterClrMapping/>
  </p:clrMapOvr>
  <p:transition spd="slow">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CCD27F2-9302-4808-BCE0-D68C78EB2E64}"/>
              </a:ext>
            </a:extLst>
          </p:cNvPr>
          <p:cNvSpPr txBox="1"/>
          <p:nvPr/>
        </p:nvSpPr>
        <p:spPr>
          <a:xfrm>
            <a:off x="1403648" y="2420888"/>
            <a:ext cx="6336704" cy="923330"/>
          </a:xfrm>
          <a:prstGeom prst="rect">
            <a:avLst/>
          </a:prstGeom>
          <a:noFill/>
        </p:spPr>
        <p:txBody>
          <a:bodyPr wrap="square">
            <a:spAutoFit/>
          </a:bodyPr>
          <a:lstStyle/>
          <a:p>
            <a:r>
              <a:rPr lang="en-US" altLang="zh-CN" b="1" dirty="0"/>
              <a:t>3.5.       </a:t>
            </a:r>
            <a:r>
              <a:rPr lang="zh-CN" altLang="en-US" b="1" dirty="0"/>
              <a:t>一个额定增益为</a:t>
            </a:r>
            <a:r>
              <a:rPr lang="en-US" altLang="zh-CN" b="1" dirty="0"/>
              <a:t>10V/v </a:t>
            </a:r>
            <a:r>
              <a:rPr lang="zh-CN" altLang="en-US" b="1" dirty="0"/>
              <a:t>的放大器在输入电压为</a:t>
            </a:r>
            <a:r>
              <a:rPr lang="en-US" altLang="zh-CN" b="1" dirty="0"/>
              <a:t>-5V</a:t>
            </a:r>
            <a:r>
              <a:rPr lang="zh-CN" altLang="en-US" b="1" dirty="0"/>
              <a:t>至</a:t>
            </a:r>
            <a:r>
              <a:rPr lang="en-US" altLang="zh-CN" b="1" dirty="0"/>
              <a:t>+5V</a:t>
            </a:r>
            <a:r>
              <a:rPr lang="zh-CN" altLang="en-US" b="1" dirty="0"/>
              <a:t>时满足                          ，它的输入和输出偏移电压是多少？</a:t>
            </a:r>
          </a:p>
        </p:txBody>
      </p:sp>
      <p:sp>
        <p:nvSpPr>
          <p:cNvPr id="6" name="文本框 5">
            <a:extLst>
              <a:ext uri="{FF2B5EF4-FFF2-40B4-BE49-F238E27FC236}">
                <a16:creationId xmlns:a16="http://schemas.microsoft.com/office/drawing/2014/main" id="{D6C047F2-6A58-4400-B4A7-50E304C7D795}"/>
              </a:ext>
            </a:extLst>
          </p:cNvPr>
          <p:cNvSpPr txBox="1"/>
          <p:nvPr/>
        </p:nvSpPr>
        <p:spPr>
          <a:xfrm>
            <a:off x="1403648" y="1556792"/>
            <a:ext cx="6336704" cy="646331"/>
          </a:xfrm>
          <a:prstGeom prst="rect">
            <a:avLst/>
          </a:prstGeom>
          <a:noFill/>
        </p:spPr>
        <p:txBody>
          <a:bodyPr wrap="square">
            <a:spAutoFit/>
          </a:bodyPr>
          <a:lstStyle/>
          <a:p>
            <a:r>
              <a:rPr lang="en-US" altLang="zh-CN" b="1" dirty="0"/>
              <a:t>3.4.       </a:t>
            </a:r>
            <a:r>
              <a:rPr lang="zh-CN" altLang="en-US" b="1" dirty="0"/>
              <a:t>一个额定增益为</a:t>
            </a:r>
            <a:r>
              <a:rPr lang="en-US" altLang="zh-CN" b="1" dirty="0"/>
              <a:t>10V/V </a:t>
            </a:r>
            <a:r>
              <a:rPr lang="zh-CN" altLang="en-US" b="1" dirty="0"/>
              <a:t>的放大器满足                      ，它的输入和输出偏移电压是多少？</a:t>
            </a:r>
          </a:p>
        </p:txBody>
      </p:sp>
      <p:pic>
        <p:nvPicPr>
          <p:cNvPr id="12" name="图片 11">
            <a:extLst>
              <a:ext uri="{FF2B5EF4-FFF2-40B4-BE49-F238E27FC236}">
                <a16:creationId xmlns:a16="http://schemas.microsoft.com/office/drawing/2014/main" id="{23701589-92D3-4D51-ADD0-06E02F73F0AB}"/>
              </a:ext>
            </a:extLst>
          </p:cNvPr>
          <p:cNvPicPr>
            <a:picLocks noChangeAspect="1"/>
          </p:cNvPicPr>
          <p:nvPr/>
        </p:nvPicPr>
        <p:blipFill>
          <a:blip r:embed="rId2"/>
          <a:stretch>
            <a:fillRect/>
          </a:stretch>
        </p:blipFill>
        <p:spPr>
          <a:xfrm>
            <a:off x="2627784" y="2744053"/>
            <a:ext cx="1542857" cy="266667"/>
          </a:xfrm>
          <a:prstGeom prst="rect">
            <a:avLst/>
          </a:prstGeom>
        </p:spPr>
      </p:pic>
      <p:pic>
        <p:nvPicPr>
          <p:cNvPr id="14" name="图片 13">
            <a:extLst>
              <a:ext uri="{FF2B5EF4-FFF2-40B4-BE49-F238E27FC236}">
                <a16:creationId xmlns:a16="http://schemas.microsoft.com/office/drawing/2014/main" id="{6B7CB025-2670-4AB7-996E-D3836031FFA5}"/>
              </a:ext>
            </a:extLst>
          </p:cNvPr>
          <p:cNvPicPr>
            <a:picLocks noChangeAspect="1"/>
          </p:cNvPicPr>
          <p:nvPr/>
        </p:nvPicPr>
        <p:blipFill>
          <a:blip r:embed="rId3"/>
          <a:stretch>
            <a:fillRect/>
          </a:stretch>
        </p:blipFill>
        <p:spPr>
          <a:xfrm>
            <a:off x="6084168" y="1603767"/>
            <a:ext cx="1171429" cy="276190"/>
          </a:xfrm>
          <a:prstGeom prst="rect">
            <a:avLst/>
          </a:prstGeom>
        </p:spPr>
      </p:pic>
      <p:sp>
        <p:nvSpPr>
          <p:cNvPr id="15" name="文本框 14">
            <a:extLst>
              <a:ext uri="{FF2B5EF4-FFF2-40B4-BE49-F238E27FC236}">
                <a16:creationId xmlns:a16="http://schemas.microsoft.com/office/drawing/2014/main" id="{4413ABAF-CDF8-4F41-A588-EC55152A55FF}"/>
              </a:ext>
            </a:extLst>
          </p:cNvPr>
          <p:cNvSpPr txBox="1"/>
          <p:nvPr/>
        </p:nvSpPr>
        <p:spPr>
          <a:xfrm>
            <a:off x="1403648" y="3425860"/>
            <a:ext cx="6336704" cy="923330"/>
          </a:xfrm>
          <a:prstGeom prst="rect">
            <a:avLst/>
          </a:prstGeom>
          <a:noFill/>
        </p:spPr>
        <p:txBody>
          <a:bodyPr wrap="square">
            <a:spAutoFit/>
          </a:bodyPr>
          <a:lstStyle/>
          <a:p>
            <a:r>
              <a:rPr lang="en-US" altLang="zh-CN" b="1" dirty="0"/>
              <a:t>3.6.        </a:t>
            </a:r>
            <a:r>
              <a:rPr lang="zh-CN" altLang="en-US" b="1" dirty="0"/>
              <a:t>输入阻抗为</a:t>
            </a:r>
            <a:r>
              <a:rPr lang="en-US" altLang="zh-CN" b="1" dirty="0"/>
              <a:t>100kΩ </a:t>
            </a:r>
            <a:r>
              <a:rPr lang="zh-CN" altLang="en-US" b="1" dirty="0"/>
              <a:t>的电压表用于测量输出阻抗为</a:t>
            </a:r>
            <a:r>
              <a:rPr lang="en-US" altLang="zh-CN" b="1" dirty="0"/>
              <a:t>500kΩ </a:t>
            </a:r>
            <a:r>
              <a:rPr lang="zh-CN" altLang="en-US" b="1" dirty="0"/>
              <a:t>的放大器的直流输出。测量所产生的预期相对误差是多少？</a:t>
            </a:r>
          </a:p>
        </p:txBody>
      </p:sp>
      <p:sp>
        <p:nvSpPr>
          <p:cNvPr id="16" name="文本框 15">
            <a:extLst>
              <a:ext uri="{FF2B5EF4-FFF2-40B4-BE49-F238E27FC236}">
                <a16:creationId xmlns:a16="http://schemas.microsoft.com/office/drawing/2014/main" id="{18FBD6E5-3043-486A-B891-508368A4A532}"/>
              </a:ext>
            </a:extLst>
          </p:cNvPr>
          <p:cNvSpPr txBox="1"/>
          <p:nvPr/>
        </p:nvSpPr>
        <p:spPr>
          <a:xfrm>
            <a:off x="1398764" y="4430832"/>
            <a:ext cx="6336704" cy="923330"/>
          </a:xfrm>
          <a:prstGeom prst="rect">
            <a:avLst/>
          </a:prstGeom>
          <a:noFill/>
        </p:spPr>
        <p:txBody>
          <a:bodyPr wrap="square">
            <a:spAutoFit/>
          </a:bodyPr>
          <a:lstStyle/>
          <a:p>
            <a:r>
              <a:rPr lang="en-US" altLang="zh-CN" b="1" dirty="0"/>
              <a:t>3.7.        </a:t>
            </a:r>
            <a:r>
              <a:rPr lang="zh-CN" altLang="en-US" b="1" dirty="0"/>
              <a:t>一个差动式放大器的输出 </a:t>
            </a:r>
            <a:r>
              <a:rPr lang="en-US" altLang="zh-CN" b="1" dirty="0"/>
              <a:t>OUTP </a:t>
            </a:r>
            <a:r>
              <a:rPr lang="zh-CN" altLang="en-US" b="1" dirty="0"/>
              <a:t>为</a:t>
            </a:r>
            <a:r>
              <a:rPr lang="en-US" altLang="zh-CN" b="1" dirty="0"/>
              <a:t>3.3V</a:t>
            </a:r>
            <a:r>
              <a:rPr lang="zh-CN" altLang="en-US" b="1" dirty="0"/>
              <a:t>，输出 </a:t>
            </a:r>
            <a:r>
              <a:rPr lang="en-US" altLang="zh-CN" b="1" dirty="0"/>
              <a:t>OUTN </a:t>
            </a:r>
            <a:r>
              <a:rPr lang="zh-CN" altLang="en-US" b="1" dirty="0"/>
              <a:t>为</a:t>
            </a:r>
            <a:r>
              <a:rPr lang="en-US" altLang="zh-CN" b="1" dirty="0"/>
              <a:t>2.8 V</a:t>
            </a:r>
            <a:r>
              <a:rPr lang="zh-CN" altLang="en-US" b="1" dirty="0"/>
              <a:t>，参考电压为</a:t>
            </a:r>
            <a:r>
              <a:rPr lang="en-US" altLang="zh-CN" b="1" dirty="0"/>
              <a:t>3V</a:t>
            </a:r>
            <a:r>
              <a:rPr lang="zh-CN" altLang="en-US" b="1" dirty="0"/>
              <a:t>。单端偏移电压和差分偏移是多少？共模偏移是多少？</a:t>
            </a:r>
          </a:p>
        </p:txBody>
      </p:sp>
      <p:sp>
        <p:nvSpPr>
          <p:cNvPr id="17" name="文本框 16">
            <a:extLst>
              <a:ext uri="{FF2B5EF4-FFF2-40B4-BE49-F238E27FC236}">
                <a16:creationId xmlns:a16="http://schemas.microsoft.com/office/drawing/2014/main" id="{CBD975D2-4E9D-4015-8A0F-B325A4C7E5CD}"/>
              </a:ext>
            </a:extLst>
          </p:cNvPr>
          <p:cNvSpPr txBox="1"/>
          <p:nvPr/>
        </p:nvSpPr>
        <p:spPr>
          <a:xfrm>
            <a:off x="1408532" y="5354162"/>
            <a:ext cx="6336704" cy="646331"/>
          </a:xfrm>
          <a:prstGeom prst="rect">
            <a:avLst/>
          </a:prstGeom>
          <a:noFill/>
        </p:spPr>
        <p:txBody>
          <a:bodyPr wrap="square">
            <a:spAutoFit/>
          </a:bodyPr>
          <a:lstStyle/>
          <a:p>
            <a:r>
              <a:rPr lang="en-US" altLang="zh-CN" b="1" dirty="0"/>
              <a:t>3.8.        </a:t>
            </a:r>
            <a:r>
              <a:rPr lang="zh-CN" altLang="en-US" b="1" dirty="0"/>
              <a:t>一个理想线性放大器的测量增益为</a:t>
            </a:r>
            <a:r>
              <a:rPr lang="en-US" altLang="zh-CN" b="1" dirty="0"/>
              <a:t>5.1V/V</a:t>
            </a:r>
            <a:r>
              <a:rPr lang="zh-CN" altLang="en-US" b="1" dirty="0"/>
              <a:t>，输出偏移为 </a:t>
            </a:r>
            <a:r>
              <a:rPr lang="en-US" altLang="zh-CN" b="1" dirty="0"/>
              <a:t>-3.2 v</a:t>
            </a:r>
            <a:r>
              <a:rPr lang="zh-CN" altLang="en-US" b="1" dirty="0"/>
              <a:t>，输入偏移电压是多少？</a:t>
            </a:r>
          </a:p>
        </p:txBody>
      </p:sp>
      <p:sp>
        <p:nvSpPr>
          <p:cNvPr id="9" name="标题 1">
            <a:extLst>
              <a:ext uri="{FF2B5EF4-FFF2-40B4-BE49-F238E27FC236}">
                <a16:creationId xmlns:a16="http://schemas.microsoft.com/office/drawing/2014/main" id="{B875A945-CD2C-4234-9047-8AD7CDD2AC9E}"/>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
        <p:nvSpPr>
          <p:cNvPr id="2" name="文本框 1">
            <a:extLst>
              <a:ext uri="{FF2B5EF4-FFF2-40B4-BE49-F238E27FC236}">
                <a16:creationId xmlns:a16="http://schemas.microsoft.com/office/drawing/2014/main" id="{F15D29DA-911E-45A1-A9FE-CD45FE1E2B53}"/>
              </a:ext>
            </a:extLst>
          </p:cNvPr>
          <p:cNvSpPr txBox="1"/>
          <p:nvPr/>
        </p:nvSpPr>
        <p:spPr>
          <a:xfrm>
            <a:off x="1331640" y="854075"/>
            <a:ext cx="3312368" cy="461665"/>
          </a:xfrm>
          <a:prstGeom prst="rect">
            <a:avLst/>
          </a:prstGeom>
          <a:noFill/>
        </p:spPr>
        <p:txBody>
          <a:bodyPr wrap="square" rtlCol="0">
            <a:spAutoFit/>
          </a:bodyPr>
          <a:lstStyle/>
          <a:p>
            <a:r>
              <a:rPr lang="zh-CN" altLang="en-US" sz="2400" b="1" dirty="0"/>
              <a:t>练习</a:t>
            </a:r>
          </a:p>
        </p:txBody>
      </p:sp>
    </p:spTree>
    <p:extLst>
      <p:ext uri="{BB962C8B-B14F-4D97-AF65-F5344CB8AC3E}">
        <p14:creationId xmlns:p14="http://schemas.microsoft.com/office/powerpoint/2010/main" val="3039642151"/>
      </p:ext>
    </p:extLst>
  </p:cSld>
  <p:clrMapOvr>
    <a:masterClrMapping/>
  </p:clrMapOvr>
  <p:transition spd="slow">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789191"/>
            <a:ext cx="7704856" cy="1200329"/>
          </a:xfrm>
          <a:prstGeom prst="rect">
            <a:avLst/>
          </a:prstGeom>
        </p:spPr>
        <p:txBody>
          <a:bodyPr wrap="square">
            <a:spAutoFit/>
          </a:bodyPr>
          <a:lstStyle/>
          <a:p>
            <a:r>
              <a:rPr lang="en-US" altLang="zh-CN" sz="2400" b="1" dirty="0">
                <a:latin typeface="+mn-lt"/>
                <a:ea typeface="+mn-ea"/>
              </a:rPr>
              <a:t>(6)</a:t>
            </a:r>
            <a:r>
              <a:rPr lang="zh-CN" altLang="en-US" sz="2400" b="1" dirty="0">
                <a:latin typeface="+mn-lt"/>
                <a:ea typeface="+mn-ea"/>
              </a:rPr>
              <a:t>闭环增益</a:t>
            </a:r>
            <a:endParaRPr lang="en-US" altLang="zh-CN" sz="2400" b="1" dirty="0">
              <a:latin typeface="+mn-lt"/>
              <a:ea typeface="+mn-ea"/>
            </a:endParaRPr>
          </a:p>
          <a:p>
            <a:r>
              <a:rPr lang="zh-CN" altLang="en-US" sz="2400" b="1" dirty="0">
                <a:latin typeface="+mn-lt"/>
                <a:ea typeface="+mn-ea"/>
              </a:rPr>
              <a:t>    当输入</a:t>
            </a:r>
            <a:r>
              <a:rPr lang="en-US" altLang="zh-CN" sz="2400" b="1" dirty="0">
                <a:latin typeface="+mn-lt"/>
                <a:ea typeface="+mn-ea"/>
              </a:rPr>
              <a:t>—</a:t>
            </a:r>
            <a:r>
              <a:rPr lang="zh-CN" altLang="en-US" sz="2400" b="1" dirty="0">
                <a:latin typeface="+mn-lt"/>
                <a:ea typeface="+mn-ea"/>
              </a:rPr>
              <a:t>输出信号大致处于相同量级时，闭环增益表示为</a:t>
            </a:r>
            <a:r>
              <a:rPr lang="en-US" altLang="zh-CN" sz="2400" b="1" dirty="0">
                <a:latin typeface="+mn-lt"/>
                <a:ea typeface="+mn-ea"/>
              </a:rPr>
              <a:t>G</a:t>
            </a:r>
            <a:r>
              <a:rPr lang="zh-CN" altLang="en-US" sz="2400" b="1" dirty="0">
                <a:latin typeface="+mn-lt"/>
                <a:ea typeface="+mn-ea"/>
              </a:rPr>
              <a:t>，定义为放大器输入</a:t>
            </a:r>
            <a:r>
              <a:rPr lang="en-US" altLang="zh-CN" sz="2400" b="1" dirty="0">
                <a:latin typeface="+mn-lt"/>
                <a:ea typeface="+mn-ea"/>
              </a:rPr>
              <a:t>—</a:t>
            </a:r>
            <a:r>
              <a:rPr lang="zh-CN" altLang="en-US" sz="2400" b="1" dirty="0">
                <a:latin typeface="+mn-lt"/>
                <a:ea typeface="+mn-ea"/>
              </a:rPr>
              <a:t>输出传输曲线的斜率。</a:t>
            </a:r>
            <a:endParaRPr lang="en-US" altLang="zh-CN" sz="2400" b="1" dirty="0">
              <a:latin typeface="+mn-lt"/>
              <a:ea typeface="+mn-ea"/>
            </a:endParaRPr>
          </a:p>
        </p:txBody>
      </p:sp>
      <p:sp>
        <p:nvSpPr>
          <p:cNvPr id="12" name="Rectangle 8"/>
          <p:cNvSpPr>
            <a:spLocks noChangeArrowheads="1"/>
          </p:cNvSpPr>
          <p:nvPr/>
        </p:nvSpPr>
        <p:spPr bwMode="auto">
          <a:xfrm>
            <a:off x="2374649" y="59633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704" y="2235962"/>
            <a:ext cx="4328196" cy="3137254"/>
          </a:xfrm>
          <a:prstGeom prst="rect">
            <a:avLst/>
          </a:prstGeom>
        </p:spPr>
      </p:pic>
      <p:grpSp>
        <p:nvGrpSpPr>
          <p:cNvPr id="11" name="组合 10"/>
          <p:cNvGrpSpPr/>
          <p:nvPr/>
        </p:nvGrpSpPr>
        <p:grpSpPr>
          <a:xfrm>
            <a:off x="4660649" y="2161396"/>
            <a:ext cx="4572000" cy="2965727"/>
            <a:chOff x="4660649" y="2161396"/>
            <a:chExt cx="4572000" cy="2965727"/>
          </a:xfrm>
        </p:grpSpPr>
        <p:graphicFrame>
          <p:nvGraphicFramePr>
            <p:cNvPr id="6" name="对象 5"/>
            <p:cNvGraphicFramePr>
              <a:graphicFrameLocks noChangeAspect="1"/>
            </p:cNvGraphicFramePr>
            <p:nvPr/>
          </p:nvGraphicFramePr>
          <p:xfrm>
            <a:off x="6170816" y="2161396"/>
            <a:ext cx="1281503" cy="915359"/>
          </p:xfrm>
          <a:graphic>
            <a:graphicData uri="http://schemas.openxmlformats.org/presentationml/2006/ole">
              <mc:AlternateContent xmlns:mc="http://schemas.openxmlformats.org/markup-compatibility/2006">
                <mc:Choice xmlns:v="urn:schemas-microsoft-com:vml" Requires="v">
                  <p:oleObj spid="_x0000_s5148" name="Equation" r:id="rId5" imgW="596900" imgH="431800" progId="Equation.DSMT4">
                    <p:embed/>
                  </p:oleObj>
                </mc:Choice>
                <mc:Fallback>
                  <p:oleObj name="Equation" r:id="rId5" imgW="596900" imgH="431800" progId="Equation.DSMT4">
                    <p:embed/>
                    <p:pic>
                      <p:nvPicPr>
                        <p:cNvPr id="6"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0816" y="2161396"/>
                          <a:ext cx="1281503" cy="915359"/>
                        </a:xfrm>
                        <a:prstGeom prst="rect">
                          <a:avLst/>
                        </a:prstGeom>
                        <a:noFill/>
                      </p:spPr>
                    </p:pic>
                  </p:oleObj>
                </mc:Fallback>
              </mc:AlternateContent>
            </a:graphicData>
          </a:graphic>
        </p:graphicFrame>
        <p:sp>
          <p:nvSpPr>
            <p:cNvPr id="8" name="矩形 7"/>
            <p:cNvSpPr/>
            <p:nvPr/>
          </p:nvSpPr>
          <p:spPr>
            <a:xfrm>
              <a:off x="4660649" y="3569639"/>
              <a:ext cx="4572000" cy="553998"/>
            </a:xfrm>
            <a:prstGeom prst="rect">
              <a:avLst/>
            </a:prstGeom>
          </p:spPr>
          <p:txBody>
            <a:bodyPr>
              <a:spAutoFit/>
            </a:bodyPr>
            <a:lstStyle/>
            <a:p>
              <a:pPr algn="just">
                <a:lnSpc>
                  <a:spcPts val="1800"/>
                </a:lnSpc>
                <a:spcAft>
                  <a:spcPts val="0"/>
                </a:spcAft>
              </a:pPr>
              <a:r>
                <a:rPr lang="zh-CN" altLang="zh-CN" b="1" kern="100" dirty="0">
                  <a:latin typeface="Calibri"/>
                  <a:cs typeface="Times New Roman" panose="02020603050405020304" pitchFamily="18" charset="0"/>
                </a:rPr>
                <a:t>增益可以用分贝（</a:t>
              </a:r>
              <a:r>
                <a:rPr lang="en-US" altLang="zh-CN" b="1" kern="100" dirty="0">
                  <a:latin typeface="Calibri"/>
                  <a:cs typeface="Times New Roman" panose="02020603050405020304" pitchFamily="18" charset="0"/>
                </a:rPr>
                <a:t>dB</a:t>
              </a:r>
              <a:r>
                <a:rPr lang="zh-CN" altLang="zh-CN" b="1" kern="100" dirty="0">
                  <a:latin typeface="Calibri"/>
                  <a:cs typeface="Times New Roman" panose="02020603050405020304" pitchFamily="18" charset="0"/>
                </a:rPr>
                <a:t>）表示，从</a:t>
              </a:r>
              <a:r>
                <a:rPr lang="en-US" altLang="zh-CN" b="1" kern="100" dirty="0">
                  <a:latin typeface="Calibri"/>
                  <a:cs typeface="Times New Roman" panose="02020603050405020304" pitchFamily="18" charset="0"/>
                </a:rPr>
                <a:t>V/V</a:t>
              </a:r>
              <a:r>
                <a:rPr lang="zh-CN" altLang="zh-CN" b="1" kern="100" dirty="0">
                  <a:latin typeface="Calibri"/>
                  <a:cs typeface="Times New Roman" panose="02020603050405020304" pitchFamily="18" charset="0"/>
                </a:rPr>
                <a:t>转为分贝公式为：</a:t>
              </a:r>
              <a:endParaRPr lang="zh-CN" altLang="zh-CN" sz="1400" b="1" kern="100" dirty="0">
                <a:latin typeface="Calibri"/>
                <a:cs typeface="Times New Roman" panose="02020603050405020304" pitchFamily="18" charset="0"/>
              </a:endParaRPr>
            </a:p>
          </p:txBody>
        </p:sp>
        <p:graphicFrame>
          <p:nvGraphicFramePr>
            <p:cNvPr id="10" name="对象 9"/>
            <p:cNvGraphicFramePr>
              <a:graphicFrameLocks noChangeAspect="1"/>
            </p:cNvGraphicFramePr>
            <p:nvPr/>
          </p:nvGraphicFramePr>
          <p:xfrm>
            <a:off x="5364088" y="4616521"/>
            <a:ext cx="3024337" cy="510602"/>
          </p:xfrm>
          <a:graphic>
            <a:graphicData uri="http://schemas.openxmlformats.org/presentationml/2006/ole">
              <mc:AlternateContent xmlns:mc="http://schemas.openxmlformats.org/markup-compatibility/2006">
                <mc:Choice xmlns:v="urn:schemas-microsoft-com:vml" Requires="v">
                  <p:oleObj spid="_x0000_s5149" name="Equation" r:id="rId7" imgW="1473200" imgH="254000" progId="Equation.DSMT4">
                    <p:embed/>
                  </p:oleObj>
                </mc:Choice>
                <mc:Fallback>
                  <p:oleObj name="Equation" r:id="rId7" imgW="1473200" imgH="254000" progId="Equation.DSMT4">
                    <p:embed/>
                    <p:pic>
                      <p:nvPicPr>
                        <p:cNvPr id="1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4616521"/>
                          <a:ext cx="3024337" cy="510602"/>
                        </a:xfrm>
                        <a:prstGeom prst="rect">
                          <a:avLst/>
                        </a:prstGeom>
                        <a:noFill/>
                      </p:spPr>
                    </p:pic>
                  </p:oleObj>
                </mc:Fallback>
              </mc:AlternateContent>
            </a:graphicData>
          </a:graphic>
        </p:graphicFrame>
      </p:grpSp>
      <p:sp>
        <p:nvSpPr>
          <p:cNvPr id="13" name="标题 1">
            <a:extLst>
              <a:ext uri="{FF2B5EF4-FFF2-40B4-BE49-F238E27FC236}">
                <a16:creationId xmlns:a16="http://schemas.microsoft.com/office/drawing/2014/main" id="{C9A7023E-3616-4391-9B62-ED7A036A6491}"/>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Tree>
    <p:extLst>
      <p:ext uri="{BB962C8B-B14F-4D97-AF65-F5344CB8AC3E}">
        <p14:creationId xmlns:p14="http://schemas.microsoft.com/office/powerpoint/2010/main" val="2349270375"/>
      </p:ext>
    </p:extLst>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A294E18-CD2D-4390-96E3-5F66847F79F1}"/>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
        <p:nvSpPr>
          <p:cNvPr id="3" name="文本框 2">
            <a:extLst>
              <a:ext uri="{FF2B5EF4-FFF2-40B4-BE49-F238E27FC236}">
                <a16:creationId xmlns:a16="http://schemas.microsoft.com/office/drawing/2014/main" id="{81913391-065B-4D3F-8575-43A954872E9B}"/>
              </a:ext>
            </a:extLst>
          </p:cNvPr>
          <p:cNvSpPr txBox="1"/>
          <p:nvPr/>
        </p:nvSpPr>
        <p:spPr>
          <a:xfrm>
            <a:off x="395537" y="1124744"/>
            <a:ext cx="8424935" cy="1569660"/>
          </a:xfrm>
          <a:prstGeom prst="rect">
            <a:avLst/>
          </a:prstGeom>
          <a:noFill/>
        </p:spPr>
        <p:txBody>
          <a:bodyPr wrap="square" rtlCol="0">
            <a:spAutoFit/>
          </a:bodyPr>
          <a:lstStyle/>
          <a:p>
            <a:r>
              <a:rPr lang="zh-CN" altLang="en-US" sz="2400" b="1" dirty="0"/>
              <a:t>例：下图显示了一个增益为 </a:t>
            </a:r>
            <a:r>
              <a:rPr lang="en-US" altLang="zh-CN" sz="2400" b="1" dirty="0"/>
              <a:t>-10V/V </a:t>
            </a:r>
            <a:r>
              <a:rPr lang="zh-CN" altLang="en-US" sz="2400" b="1" dirty="0"/>
              <a:t>的放大器，输入和输出电平的参考电压为</a:t>
            </a:r>
            <a:r>
              <a:rPr lang="en-US" altLang="zh-CN" sz="2400" b="1" dirty="0"/>
              <a:t>1.5V. SRC1</a:t>
            </a:r>
            <a:r>
              <a:rPr lang="zh-CN" altLang="en-US" sz="2400" b="1" dirty="0"/>
              <a:t>设置为</a:t>
            </a:r>
            <a:r>
              <a:rPr lang="en-US" altLang="zh-CN" sz="2400" b="1" dirty="0"/>
              <a:t>1.4V</a:t>
            </a:r>
            <a:r>
              <a:rPr lang="zh-CN" altLang="en-US" sz="2400" b="1" dirty="0"/>
              <a:t>，电压表测得输出电压</a:t>
            </a:r>
            <a:r>
              <a:rPr lang="en-US" altLang="zh-CN" sz="2400" b="1" dirty="0"/>
              <a:t>2.51 V</a:t>
            </a:r>
            <a:r>
              <a:rPr lang="zh-CN" altLang="en-US" sz="2400" b="1" dirty="0"/>
              <a:t>。然后将 </a:t>
            </a:r>
            <a:r>
              <a:rPr lang="en-US" altLang="zh-CN" sz="2400" b="1" dirty="0"/>
              <a:t>SRC1</a:t>
            </a:r>
            <a:r>
              <a:rPr lang="zh-CN" altLang="en-US" sz="2400" b="1" dirty="0"/>
              <a:t>设置为</a:t>
            </a:r>
            <a:r>
              <a:rPr lang="en-US" altLang="zh-CN" sz="2400" b="1" dirty="0"/>
              <a:t>1.6 v</a:t>
            </a:r>
            <a:r>
              <a:rPr lang="zh-CN" altLang="en-US" sz="2400" b="1" dirty="0"/>
              <a:t>，测得输出电压为</a:t>
            </a:r>
            <a:r>
              <a:rPr lang="en-US" altLang="zh-CN" sz="2400" b="1" dirty="0"/>
              <a:t>0.47 V</a:t>
            </a:r>
            <a:r>
              <a:rPr lang="zh-CN" altLang="en-US" sz="2400" b="1" dirty="0"/>
              <a:t>。这个放大器直流增益是多少？用分贝表示为？</a:t>
            </a:r>
          </a:p>
        </p:txBody>
      </p:sp>
      <p:pic>
        <p:nvPicPr>
          <p:cNvPr id="5" name="图片 4">
            <a:extLst>
              <a:ext uri="{FF2B5EF4-FFF2-40B4-BE49-F238E27FC236}">
                <a16:creationId xmlns:a16="http://schemas.microsoft.com/office/drawing/2014/main" id="{FE9C5D12-EC98-40CC-A865-A2CE47C4F507}"/>
              </a:ext>
            </a:extLst>
          </p:cNvPr>
          <p:cNvPicPr>
            <a:picLocks noChangeAspect="1"/>
          </p:cNvPicPr>
          <p:nvPr/>
        </p:nvPicPr>
        <p:blipFill>
          <a:blip r:embed="rId3"/>
          <a:stretch>
            <a:fillRect/>
          </a:stretch>
        </p:blipFill>
        <p:spPr>
          <a:xfrm>
            <a:off x="611560" y="2852936"/>
            <a:ext cx="7776864" cy="3672408"/>
          </a:xfrm>
          <a:prstGeom prst="rect">
            <a:avLst/>
          </a:prstGeom>
        </p:spPr>
      </p:pic>
    </p:spTree>
    <p:extLst>
      <p:ext uri="{BB962C8B-B14F-4D97-AF65-F5344CB8AC3E}">
        <p14:creationId xmlns:p14="http://schemas.microsoft.com/office/powerpoint/2010/main" val="2682380156"/>
      </p:ext>
    </p:extLst>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2"/>
          <p:cNvCxnSpPr/>
          <p:nvPr/>
        </p:nvCxnSpPr>
        <p:spPr>
          <a:xfrm>
            <a:off x="0" y="1052736"/>
            <a:ext cx="9144000" cy="0"/>
          </a:xfrm>
          <a:prstGeom prst="line">
            <a:avLst/>
          </a:prstGeom>
          <a:ln w="38100">
            <a:gradFill>
              <a:gsLst>
                <a:gs pos="0">
                  <a:srgbClr val="049EFF"/>
                </a:gs>
                <a:gs pos="100000">
                  <a:srgbClr val="0666B7"/>
                </a:gs>
              </a:gsLst>
              <a:lin ang="0" scaled="0"/>
            </a:gradFill>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1E0CC692-124D-465C-8CEE-133713265652}"/>
              </a:ext>
            </a:extLst>
          </p:cNvPr>
          <p:cNvGrpSpPr/>
          <p:nvPr/>
        </p:nvGrpSpPr>
        <p:grpSpPr>
          <a:xfrm>
            <a:off x="3419872" y="1163987"/>
            <a:ext cx="2808312" cy="5646107"/>
            <a:chOff x="4572001" y="1227147"/>
            <a:chExt cx="2808312" cy="5646107"/>
          </a:xfrm>
        </p:grpSpPr>
        <p:grpSp>
          <p:nvGrpSpPr>
            <p:cNvPr id="61" name="组合 60">
              <a:extLst>
                <a:ext uri="{FF2B5EF4-FFF2-40B4-BE49-F238E27FC236}">
                  <a16:creationId xmlns:a16="http://schemas.microsoft.com/office/drawing/2014/main" id="{8DABA533-07F7-456A-976E-CC5551116E1A}"/>
                </a:ext>
              </a:extLst>
            </p:cNvPr>
            <p:cNvGrpSpPr/>
            <p:nvPr/>
          </p:nvGrpSpPr>
          <p:grpSpPr>
            <a:xfrm>
              <a:off x="4572001" y="1227147"/>
              <a:ext cx="2808312" cy="5479641"/>
              <a:chOff x="5720115" y="1227147"/>
              <a:chExt cx="1660197" cy="5479641"/>
            </a:xfrm>
          </p:grpSpPr>
          <p:grpSp>
            <p:nvGrpSpPr>
              <p:cNvPr id="18" name="组合 17">
                <a:extLst>
                  <a:ext uri="{FF2B5EF4-FFF2-40B4-BE49-F238E27FC236}">
                    <a16:creationId xmlns:a16="http://schemas.microsoft.com/office/drawing/2014/main" id="{BF3CB1D2-EB9F-4D73-94F4-BE84AEE8C2D2}"/>
                  </a:ext>
                </a:extLst>
              </p:cNvPr>
              <p:cNvGrpSpPr/>
              <p:nvPr/>
            </p:nvGrpSpPr>
            <p:grpSpPr>
              <a:xfrm>
                <a:off x="5724128" y="1227147"/>
                <a:ext cx="1656184" cy="696667"/>
                <a:chOff x="5724128" y="1227147"/>
                <a:chExt cx="1656184" cy="696667"/>
              </a:xfrm>
            </p:grpSpPr>
            <p:sp>
              <p:nvSpPr>
                <p:cNvPr id="6" name="文本框 5">
                  <a:extLst>
                    <a:ext uri="{FF2B5EF4-FFF2-40B4-BE49-F238E27FC236}">
                      <a16:creationId xmlns:a16="http://schemas.microsoft.com/office/drawing/2014/main" id="{9B4091BC-2B6A-452D-B03F-9CF783D3C4C2}"/>
                    </a:ext>
                  </a:extLst>
                </p:cNvPr>
                <p:cNvSpPr txBox="1"/>
                <p:nvPr/>
              </p:nvSpPr>
              <p:spPr>
                <a:xfrm>
                  <a:off x="5724128" y="1227147"/>
                  <a:ext cx="1296144" cy="369332"/>
                </a:xfrm>
                <a:prstGeom prst="rect">
                  <a:avLst/>
                </a:prstGeom>
                <a:solidFill>
                  <a:schemeClr val="tx2"/>
                </a:solidFill>
              </p:spPr>
              <p:txBody>
                <a:bodyPr wrap="square" rtlCol="0">
                  <a:spAutoFit/>
                </a:bodyPr>
                <a:lstStyle/>
                <a:p>
                  <a:pPr algn="ctr"/>
                  <a:r>
                    <a:rPr lang="zh-CN" altLang="en-US" b="1" dirty="0">
                      <a:solidFill>
                        <a:schemeClr val="bg1"/>
                      </a:solidFill>
                    </a:rPr>
                    <a:t>接触测试</a:t>
                  </a:r>
                </a:p>
              </p:txBody>
            </p:sp>
            <p:cxnSp>
              <p:nvCxnSpPr>
                <p:cNvPr id="8" name="直接箭头连接符 7">
                  <a:extLst>
                    <a:ext uri="{FF2B5EF4-FFF2-40B4-BE49-F238E27FC236}">
                      <a16:creationId xmlns:a16="http://schemas.microsoft.com/office/drawing/2014/main" id="{F06A8BA0-5F8A-42FE-9D31-D783008CD6E4}"/>
                    </a:ext>
                  </a:extLst>
                </p:cNvPr>
                <p:cNvCxnSpPr>
                  <a:stCxn id="6" idx="2"/>
                </p:cNvCxnSpPr>
                <p:nvPr/>
              </p:nvCxnSpPr>
              <p:spPr>
                <a:xfrm>
                  <a:off x="6372200" y="1596479"/>
                  <a:ext cx="0" cy="327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FAC0A29-8E39-4E12-BB27-ACE3130CE55E}"/>
                    </a:ext>
                  </a:extLst>
                </p:cNvPr>
                <p:cNvCxnSpPr>
                  <a:stCxn id="6" idx="3"/>
                </p:cNvCxnSpPr>
                <p:nvPr/>
              </p:nvCxnSpPr>
              <p:spPr>
                <a:xfrm>
                  <a:off x="7020272" y="1411813"/>
                  <a:ext cx="360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2DD8F800-8A3A-44C2-9572-4D22CFB06D5B}"/>
                  </a:ext>
                </a:extLst>
              </p:cNvPr>
              <p:cNvGrpSpPr/>
              <p:nvPr/>
            </p:nvGrpSpPr>
            <p:grpSpPr>
              <a:xfrm>
                <a:off x="5724128" y="1916832"/>
                <a:ext cx="1656184" cy="696667"/>
                <a:chOff x="5724128" y="1227147"/>
                <a:chExt cx="1656184" cy="696667"/>
              </a:xfrm>
            </p:grpSpPr>
            <p:sp>
              <p:nvSpPr>
                <p:cNvPr id="23" name="文本框 22">
                  <a:extLst>
                    <a:ext uri="{FF2B5EF4-FFF2-40B4-BE49-F238E27FC236}">
                      <a16:creationId xmlns:a16="http://schemas.microsoft.com/office/drawing/2014/main" id="{2CB301B3-A1EB-4EC0-80E2-35A8756654EC}"/>
                    </a:ext>
                  </a:extLst>
                </p:cNvPr>
                <p:cNvSpPr txBox="1"/>
                <p:nvPr/>
              </p:nvSpPr>
              <p:spPr>
                <a:xfrm>
                  <a:off x="5724128" y="1227147"/>
                  <a:ext cx="1296144" cy="369332"/>
                </a:xfrm>
                <a:prstGeom prst="rect">
                  <a:avLst/>
                </a:prstGeom>
                <a:solidFill>
                  <a:schemeClr val="tx2"/>
                </a:solidFill>
              </p:spPr>
              <p:txBody>
                <a:bodyPr wrap="square" rtlCol="0">
                  <a:spAutoFit/>
                </a:bodyPr>
                <a:lstStyle/>
                <a:p>
                  <a:pPr algn="ctr"/>
                  <a:r>
                    <a:rPr lang="zh-CN" altLang="en-US" b="1" dirty="0">
                      <a:solidFill>
                        <a:schemeClr val="bg1"/>
                      </a:solidFill>
                    </a:rPr>
                    <a:t>功能测试</a:t>
                  </a:r>
                </a:p>
              </p:txBody>
            </p:sp>
            <p:cxnSp>
              <p:nvCxnSpPr>
                <p:cNvPr id="24" name="直接箭头连接符 23">
                  <a:extLst>
                    <a:ext uri="{FF2B5EF4-FFF2-40B4-BE49-F238E27FC236}">
                      <a16:creationId xmlns:a16="http://schemas.microsoft.com/office/drawing/2014/main" id="{1AC8CC74-C13D-4F87-BC08-1EE641550C3B}"/>
                    </a:ext>
                  </a:extLst>
                </p:cNvPr>
                <p:cNvCxnSpPr>
                  <a:stCxn id="23" idx="2"/>
                </p:cNvCxnSpPr>
                <p:nvPr/>
              </p:nvCxnSpPr>
              <p:spPr>
                <a:xfrm>
                  <a:off x="6372200" y="1596479"/>
                  <a:ext cx="0" cy="327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89C30C9-4DD7-476E-91D3-386674E95DA1}"/>
                    </a:ext>
                  </a:extLst>
                </p:cNvPr>
                <p:cNvCxnSpPr>
                  <a:stCxn id="23" idx="3"/>
                </p:cNvCxnSpPr>
                <p:nvPr/>
              </p:nvCxnSpPr>
              <p:spPr>
                <a:xfrm>
                  <a:off x="7020272" y="1411813"/>
                  <a:ext cx="360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6391A9E6-6C8E-452F-8B41-C624B8433CE6}"/>
                  </a:ext>
                </a:extLst>
              </p:cNvPr>
              <p:cNvGrpSpPr/>
              <p:nvPr/>
            </p:nvGrpSpPr>
            <p:grpSpPr>
              <a:xfrm>
                <a:off x="5724128" y="2588317"/>
                <a:ext cx="1656184" cy="696667"/>
                <a:chOff x="5724128" y="1227147"/>
                <a:chExt cx="1656184" cy="696667"/>
              </a:xfrm>
            </p:grpSpPr>
            <p:sp>
              <p:nvSpPr>
                <p:cNvPr id="27" name="文本框 26">
                  <a:extLst>
                    <a:ext uri="{FF2B5EF4-FFF2-40B4-BE49-F238E27FC236}">
                      <a16:creationId xmlns:a16="http://schemas.microsoft.com/office/drawing/2014/main" id="{973FC49D-C729-48B5-92F3-697C73659C79}"/>
                    </a:ext>
                  </a:extLst>
                </p:cNvPr>
                <p:cNvSpPr txBox="1"/>
                <p:nvPr/>
              </p:nvSpPr>
              <p:spPr>
                <a:xfrm>
                  <a:off x="5724128" y="1227147"/>
                  <a:ext cx="1296144" cy="369332"/>
                </a:xfrm>
                <a:prstGeom prst="rect">
                  <a:avLst/>
                </a:prstGeom>
                <a:solidFill>
                  <a:schemeClr val="tx2"/>
                </a:solidFill>
              </p:spPr>
              <p:txBody>
                <a:bodyPr wrap="square" rtlCol="0">
                  <a:spAutoFit/>
                </a:bodyPr>
                <a:lstStyle/>
                <a:p>
                  <a:pPr algn="ctr"/>
                  <a:r>
                    <a:rPr lang="en-US" altLang="zh-CN" b="1" dirty="0">
                      <a:solidFill>
                        <a:schemeClr val="bg1"/>
                      </a:solidFill>
                    </a:rPr>
                    <a:t>I</a:t>
                  </a:r>
                  <a:r>
                    <a:rPr lang="en-US" altLang="zh-CN" b="1" baseline="-25000" dirty="0">
                      <a:solidFill>
                        <a:schemeClr val="bg1"/>
                      </a:solidFill>
                    </a:rPr>
                    <a:t>DD</a:t>
                  </a:r>
                  <a:r>
                    <a:rPr lang="zh-CN" altLang="en-US" b="1" dirty="0">
                      <a:solidFill>
                        <a:schemeClr val="bg1"/>
                      </a:solidFill>
                    </a:rPr>
                    <a:t>、</a:t>
                  </a:r>
                  <a:r>
                    <a:rPr lang="en-US" altLang="zh-CN" b="1" dirty="0">
                      <a:solidFill>
                        <a:schemeClr val="bg1"/>
                      </a:solidFill>
                    </a:rPr>
                    <a:t>I</a:t>
                  </a:r>
                  <a:r>
                    <a:rPr lang="en-US" altLang="zh-CN" b="1" baseline="-25000" dirty="0">
                      <a:solidFill>
                        <a:schemeClr val="bg1"/>
                      </a:solidFill>
                    </a:rPr>
                    <a:t>A</a:t>
                  </a:r>
                  <a:r>
                    <a:rPr lang="zh-CN" altLang="en-US" b="1" dirty="0">
                      <a:solidFill>
                        <a:schemeClr val="bg1"/>
                      </a:solidFill>
                    </a:rPr>
                    <a:t>测试</a:t>
                  </a:r>
                </a:p>
              </p:txBody>
            </p:sp>
            <p:cxnSp>
              <p:nvCxnSpPr>
                <p:cNvPr id="28" name="直接箭头连接符 27">
                  <a:extLst>
                    <a:ext uri="{FF2B5EF4-FFF2-40B4-BE49-F238E27FC236}">
                      <a16:creationId xmlns:a16="http://schemas.microsoft.com/office/drawing/2014/main" id="{F5355054-9489-4387-9E42-89A8CEA01F0C}"/>
                    </a:ext>
                  </a:extLst>
                </p:cNvPr>
                <p:cNvCxnSpPr>
                  <a:cxnSpLocks/>
                  <a:stCxn id="27" idx="2"/>
                </p:cNvCxnSpPr>
                <p:nvPr/>
              </p:nvCxnSpPr>
              <p:spPr>
                <a:xfrm>
                  <a:off x="6372200" y="1596479"/>
                  <a:ext cx="0" cy="327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BF0C3EF-BF1A-4ED9-B8FA-D45160A29A78}"/>
                    </a:ext>
                  </a:extLst>
                </p:cNvPr>
                <p:cNvCxnSpPr>
                  <a:cxnSpLocks/>
                  <a:stCxn id="27" idx="3"/>
                </p:cNvCxnSpPr>
                <p:nvPr/>
              </p:nvCxnSpPr>
              <p:spPr>
                <a:xfrm>
                  <a:off x="7020272" y="1411813"/>
                  <a:ext cx="360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ECD019F1-58D0-4F6B-94B9-AAE38D50BF63}"/>
                  </a:ext>
                </a:extLst>
              </p:cNvPr>
              <p:cNvGrpSpPr/>
              <p:nvPr/>
            </p:nvGrpSpPr>
            <p:grpSpPr>
              <a:xfrm>
                <a:off x="5724128" y="3284984"/>
                <a:ext cx="1656184" cy="696667"/>
                <a:chOff x="5724128" y="1227147"/>
                <a:chExt cx="1656184" cy="696667"/>
              </a:xfrm>
            </p:grpSpPr>
            <p:sp>
              <p:nvSpPr>
                <p:cNvPr id="31" name="文本框 30">
                  <a:extLst>
                    <a:ext uri="{FF2B5EF4-FFF2-40B4-BE49-F238E27FC236}">
                      <a16:creationId xmlns:a16="http://schemas.microsoft.com/office/drawing/2014/main" id="{2607A517-00CD-44CD-9ED4-B7973383752F}"/>
                    </a:ext>
                  </a:extLst>
                </p:cNvPr>
                <p:cNvSpPr txBox="1"/>
                <p:nvPr/>
              </p:nvSpPr>
              <p:spPr>
                <a:xfrm>
                  <a:off x="5724128" y="1227147"/>
                  <a:ext cx="1296144" cy="369332"/>
                </a:xfrm>
                <a:prstGeom prst="rect">
                  <a:avLst/>
                </a:prstGeom>
                <a:solidFill>
                  <a:schemeClr val="tx2"/>
                </a:solidFill>
              </p:spPr>
              <p:txBody>
                <a:bodyPr wrap="square" rtlCol="0">
                  <a:spAutoFit/>
                </a:bodyPr>
                <a:lstStyle/>
                <a:p>
                  <a:pPr algn="ctr"/>
                  <a:r>
                    <a:rPr lang="en-US" altLang="zh-CN" b="1" dirty="0">
                      <a:solidFill>
                        <a:schemeClr val="bg1"/>
                      </a:solidFill>
                    </a:rPr>
                    <a:t>V</a:t>
                  </a:r>
                  <a:r>
                    <a:rPr lang="en-US" altLang="zh-CN" b="1" baseline="-25000" dirty="0">
                      <a:solidFill>
                        <a:schemeClr val="bg1"/>
                      </a:solidFill>
                    </a:rPr>
                    <a:t>IH</a:t>
                  </a:r>
                  <a:r>
                    <a:rPr lang="zh-CN" altLang="en-US" b="1" dirty="0">
                      <a:solidFill>
                        <a:schemeClr val="bg1"/>
                      </a:solidFill>
                    </a:rPr>
                    <a:t>、</a:t>
                  </a:r>
                  <a:r>
                    <a:rPr lang="en-US" altLang="zh-CN" b="1" dirty="0">
                      <a:solidFill>
                        <a:schemeClr val="bg1"/>
                      </a:solidFill>
                    </a:rPr>
                    <a:t>V</a:t>
                  </a:r>
                  <a:r>
                    <a:rPr lang="en-US" altLang="zh-CN" b="1" baseline="-25000" dirty="0">
                      <a:solidFill>
                        <a:schemeClr val="bg1"/>
                      </a:solidFill>
                    </a:rPr>
                    <a:t>IL</a:t>
                  </a:r>
                  <a:r>
                    <a:rPr lang="zh-CN" altLang="en-US" b="1" dirty="0">
                      <a:solidFill>
                        <a:schemeClr val="bg1"/>
                      </a:solidFill>
                    </a:rPr>
                    <a:t>测试</a:t>
                  </a:r>
                </a:p>
              </p:txBody>
            </p:sp>
            <p:cxnSp>
              <p:nvCxnSpPr>
                <p:cNvPr id="32" name="直接箭头连接符 31">
                  <a:extLst>
                    <a:ext uri="{FF2B5EF4-FFF2-40B4-BE49-F238E27FC236}">
                      <a16:creationId xmlns:a16="http://schemas.microsoft.com/office/drawing/2014/main" id="{A94F5A78-A4E4-4035-977B-3C4801E7278D}"/>
                    </a:ext>
                  </a:extLst>
                </p:cNvPr>
                <p:cNvCxnSpPr>
                  <a:stCxn id="31" idx="2"/>
                </p:cNvCxnSpPr>
                <p:nvPr/>
              </p:nvCxnSpPr>
              <p:spPr>
                <a:xfrm>
                  <a:off x="6372200" y="1596479"/>
                  <a:ext cx="0" cy="327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8AF6ED3-2168-428F-9630-1D0E491E6976}"/>
                    </a:ext>
                  </a:extLst>
                </p:cNvPr>
                <p:cNvCxnSpPr>
                  <a:stCxn id="31" idx="3"/>
                </p:cNvCxnSpPr>
                <p:nvPr/>
              </p:nvCxnSpPr>
              <p:spPr>
                <a:xfrm>
                  <a:off x="7020272" y="1411813"/>
                  <a:ext cx="360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EA345E4E-E46D-4BB6-9C2D-5AB50CAE19E7}"/>
                  </a:ext>
                </a:extLst>
              </p:cNvPr>
              <p:cNvGrpSpPr/>
              <p:nvPr/>
            </p:nvGrpSpPr>
            <p:grpSpPr>
              <a:xfrm>
                <a:off x="5724128" y="3956469"/>
                <a:ext cx="1656184" cy="696667"/>
                <a:chOff x="5724128" y="1227147"/>
                <a:chExt cx="1656184" cy="696667"/>
              </a:xfrm>
            </p:grpSpPr>
            <p:sp>
              <p:nvSpPr>
                <p:cNvPr id="35" name="文本框 34">
                  <a:extLst>
                    <a:ext uri="{FF2B5EF4-FFF2-40B4-BE49-F238E27FC236}">
                      <a16:creationId xmlns:a16="http://schemas.microsoft.com/office/drawing/2014/main" id="{4903A9E8-E3A9-4DB2-8509-BEF41D1CEE57}"/>
                    </a:ext>
                  </a:extLst>
                </p:cNvPr>
                <p:cNvSpPr txBox="1"/>
                <p:nvPr/>
              </p:nvSpPr>
              <p:spPr>
                <a:xfrm>
                  <a:off x="5724128" y="1227147"/>
                  <a:ext cx="1296144" cy="369332"/>
                </a:xfrm>
                <a:prstGeom prst="rect">
                  <a:avLst/>
                </a:prstGeom>
                <a:solidFill>
                  <a:schemeClr val="tx2"/>
                </a:solidFill>
              </p:spPr>
              <p:txBody>
                <a:bodyPr wrap="square" rtlCol="0">
                  <a:spAutoFit/>
                </a:bodyPr>
                <a:lstStyle/>
                <a:p>
                  <a:pPr algn="ctr"/>
                  <a:r>
                    <a:rPr lang="en-US" altLang="zh-CN" b="1" dirty="0">
                      <a:solidFill>
                        <a:schemeClr val="bg1"/>
                      </a:solidFill>
                    </a:rPr>
                    <a:t>V</a:t>
                  </a:r>
                  <a:r>
                    <a:rPr lang="en-US" altLang="zh-CN" b="1" baseline="-25000" dirty="0">
                      <a:solidFill>
                        <a:schemeClr val="bg1"/>
                      </a:solidFill>
                    </a:rPr>
                    <a:t>OL</a:t>
                  </a:r>
                  <a:r>
                    <a:rPr lang="zh-CN" altLang="en-US" b="1" dirty="0">
                      <a:solidFill>
                        <a:schemeClr val="bg1"/>
                      </a:solidFill>
                    </a:rPr>
                    <a:t>、</a:t>
                  </a:r>
                  <a:r>
                    <a:rPr lang="en-US" altLang="zh-CN" b="1" dirty="0">
                      <a:solidFill>
                        <a:schemeClr val="bg1"/>
                      </a:solidFill>
                    </a:rPr>
                    <a:t>V</a:t>
                  </a:r>
                  <a:r>
                    <a:rPr lang="en-US" altLang="zh-CN" b="1" baseline="-25000" dirty="0">
                      <a:solidFill>
                        <a:schemeClr val="bg1"/>
                      </a:solidFill>
                    </a:rPr>
                    <a:t>OH</a:t>
                  </a:r>
                  <a:r>
                    <a:rPr lang="zh-CN" altLang="en-US" b="1" dirty="0">
                      <a:solidFill>
                        <a:schemeClr val="bg1"/>
                      </a:solidFill>
                    </a:rPr>
                    <a:t>测试</a:t>
                  </a:r>
                </a:p>
              </p:txBody>
            </p:sp>
            <p:cxnSp>
              <p:nvCxnSpPr>
                <p:cNvPr id="36" name="直接箭头连接符 35">
                  <a:extLst>
                    <a:ext uri="{FF2B5EF4-FFF2-40B4-BE49-F238E27FC236}">
                      <a16:creationId xmlns:a16="http://schemas.microsoft.com/office/drawing/2014/main" id="{B0417D21-6D54-4146-9EBF-7604EA7DC232}"/>
                    </a:ext>
                  </a:extLst>
                </p:cNvPr>
                <p:cNvCxnSpPr>
                  <a:stCxn id="35" idx="2"/>
                </p:cNvCxnSpPr>
                <p:nvPr/>
              </p:nvCxnSpPr>
              <p:spPr>
                <a:xfrm>
                  <a:off x="6372200" y="1596479"/>
                  <a:ext cx="0" cy="327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04A3FDC-E749-426D-AED7-C694625A4386}"/>
                    </a:ext>
                  </a:extLst>
                </p:cNvPr>
                <p:cNvCxnSpPr>
                  <a:stCxn id="35" idx="3"/>
                </p:cNvCxnSpPr>
                <p:nvPr/>
              </p:nvCxnSpPr>
              <p:spPr>
                <a:xfrm>
                  <a:off x="7020272" y="1411813"/>
                  <a:ext cx="360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7790961F-610B-46C6-BD8B-7C8593EB7A02}"/>
                  </a:ext>
                </a:extLst>
              </p:cNvPr>
              <p:cNvGrpSpPr/>
              <p:nvPr/>
            </p:nvGrpSpPr>
            <p:grpSpPr>
              <a:xfrm>
                <a:off x="5720115" y="4648951"/>
                <a:ext cx="1656184" cy="696667"/>
                <a:chOff x="5724128" y="1227147"/>
                <a:chExt cx="1656184" cy="696667"/>
              </a:xfrm>
            </p:grpSpPr>
            <p:sp>
              <p:nvSpPr>
                <p:cNvPr id="39" name="文本框 38">
                  <a:extLst>
                    <a:ext uri="{FF2B5EF4-FFF2-40B4-BE49-F238E27FC236}">
                      <a16:creationId xmlns:a16="http://schemas.microsoft.com/office/drawing/2014/main" id="{E0FEEF0F-37DC-444D-BD5A-1D71D9E07D2F}"/>
                    </a:ext>
                  </a:extLst>
                </p:cNvPr>
                <p:cNvSpPr txBox="1"/>
                <p:nvPr/>
              </p:nvSpPr>
              <p:spPr>
                <a:xfrm>
                  <a:off x="5724128" y="1227147"/>
                  <a:ext cx="1296144" cy="369332"/>
                </a:xfrm>
                <a:prstGeom prst="rect">
                  <a:avLst/>
                </a:prstGeom>
                <a:solidFill>
                  <a:schemeClr val="tx2"/>
                </a:solidFill>
              </p:spPr>
              <p:txBody>
                <a:bodyPr wrap="square" rtlCol="0">
                  <a:spAutoFit/>
                </a:bodyPr>
                <a:lstStyle/>
                <a:p>
                  <a:pPr algn="ctr"/>
                  <a:r>
                    <a:rPr lang="en-US" altLang="zh-CN" b="1" dirty="0">
                      <a:solidFill>
                        <a:schemeClr val="bg1"/>
                      </a:solidFill>
                    </a:rPr>
                    <a:t>I</a:t>
                  </a:r>
                  <a:r>
                    <a:rPr lang="en-US" altLang="zh-CN" b="1" baseline="-25000" dirty="0">
                      <a:solidFill>
                        <a:schemeClr val="bg1"/>
                      </a:solidFill>
                    </a:rPr>
                    <a:t>IL</a:t>
                  </a:r>
                  <a:r>
                    <a:rPr lang="zh-CN" altLang="en-US" b="1" dirty="0">
                      <a:solidFill>
                        <a:schemeClr val="bg1"/>
                      </a:solidFill>
                    </a:rPr>
                    <a:t>、</a:t>
                  </a:r>
                  <a:r>
                    <a:rPr lang="en-US" altLang="zh-CN" b="1" dirty="0">
                      <a:solidFill>
                        <a:schemeClr val="bg1"/>
                      </a:solidFill>
                    </a:rPr>
                    <a:t>I</a:t>
                  </a:r>
                  <a:r>
                    <a:rPr lang="en-US" altLang="zh-CN" b="1" baseline="-25000" dirty="0">
                      <a:solidFill>
                        <a:schemeClr val="bg1"/>
                      </a:solidFill>
                    </a:rPr>
                    <a:t>IH</a:t>
                  </a:r>
                  <a:r>
                    <a:rPr lang="zh-CN" altLang="en-US" b="1" dirty="0">
                      <a:solidFill>
                        <a:schemeClr val="bg1"/>
                      </a:solidFill>
                    </a:rPr>
                    <a:t>测试</a:t>
                  </a:r>
                </a:p>
              </p:txBody>
            </p:sp>
            <p:cxnSp>
              <p:nvCxnSpPr>
                <p:cNvPr id="40" name="直接箭头连接符 39">
                  <a:extLst>
                    <a:ext uri="{FF2B5EF4-FFF2-40B4-BE49-F238E27FC236}">
                      <a16:creationId xmlns:a16="http://schemas.microsoft.com/office/drawing/2014/main" id="{1415CCE4-FCA9-47A2-8657-18F459F93636}"/>
                    </a:ext>
                  </a:extLst>
                </p:cNvPr>
                <p:cNvCxnSpPr>
                  <a:stCxn id="39" idx="2"/>
                </p:cNvCxnSpPr>
                <p:nvPr/>
              </p:nvCxnSpPr>
              <p:spPr>
                <a:xfrm>
                  <a:off x="6372200" y="1596479"/>
                  <a:ext cx="0" cy="327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76802240-1B8A-46B1-AC34-00DE7F80E82D}"/>
                    </a:ext>
                  </a:extLst>
                </p:cNvPr>
                <p:cNvCxnSpPr>
                  <a:stCxn id="39" idx="3"/>
                </p:cNvCxnSpPr>
                <p:nvPr/>
              </p:nvCxnSpPr>
              <p:spPr>
                <a:xfrm>
                  <a:off x="7020272" y="1411813"/>
                  <a:ext cx="360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5CE06694-BC38-46A4-A212-38EC803586C2}"/>
                  </a:ext>
                </a:extLst>
              </p:cNvPr>
              <p:cNvGrpSpPr/>
              <p:nvPr/>
            </p:nvGrpSpPr>
            <p:grpSpPr>
              <a:xfrm>
                <a:off x="5720115" y="5338636"/>
                <a:ext cx="1656184" cy="696667"/>
                <a:chOff x="5724128" y="1227147"/>
                <a:chExt cx="1656184" cy="696667"/>
              </a:xfrm>
            </p:grpSpPr>
            <p:sp>
              <p:nvSpPr>
                <p:cNvPr id="43" name="文本框 42">
                  <a:extLst>
                    <a:ext uri="{FF2B5EF4-FFF2-40B4-BE49-F238E27FC236}">
                      <a16:creationId xmlns:a16="http://schemas.microsoft.com/office/drawing/2014/main" id="{88F98037-9690-4869-A3F7-716967D0E293}"/>
                    </a:ext>
                  </a:extLst>
                </p:cNvPr>
                <p:cNvSpPr txBox="1"/>
                <p:nvPr/>
              </p:nvSpPr>
              <p:spPr>
                <a:xfrm>
                  <a:off x="5724128" y="1227147"/>
                  <a:ext cx="1296144" cy="369332"/>
                </a:xfrm>
                <a:prstGeom prst="rect">
                  <a:avLst/>
                </a:prstGeom>
                <a:solidFill>
                  <a:schemeClr val="tx2"/>
                </a:solidFill>
              </p:spPr>
              <p:txBody>
                <a:bodyPr wrap="square" rtlCol="0">
                  <a:spAutoFit/>
                </a:bodyPr>
                <a:lstStyle/>
                <a:p>
                  <a:pPr algn="ctr"/>
                  <a:r>
                    <a:rPr lang="en-US" altLang="zh-CN" b="1" dirty="0">
                      <a:solidFill>
                        <a:schemeClr val="bg1"/>
                      </a:solidFill>
                    </a:rPr>
                    <a:t>I</a:t>
                  </a:r>
                  <a:r>
                    <a:rPr lang="en-US" altLang="zh-CN" b="1" baseline="-25000" dirty="0">
                      <a:solidFill>
                        <a:schemeClr val="bg1"/>
                      </a:solidFill>
                    </a:rPr>
                    <a:t>OH</a:t>
                  </a:r>
                  <a:r>
                    <a:rPr lang="zh-CN" altLang="en-US" b="1" dirty="0">
                      <a:solidFill>
                        <a:schemeClr val="bg1"/>
                      </a:solidFill>
                    </a:rPr>
                    <a:t>、</a:t>
                  </a:r>
                  <a:r>
                    <a:rPr lang="en-US" altLang="zh-CN" b="1" dirty="0">
                      <a:solidFill>
                        <a:schemeClr val="bg1"/>
                      </a:solidFill>
                    </a:rPr>
                    <a:t>I</a:t>
                  </a:r>
                  <a:r>
                    <a:rPr lang="en-US" altLang="zh-CN" b="1" baseline="-25000" dirty="0">
                      <a:solidFill>
                        <a:schemeClr val="bg1"/>
                      </a:solidFill>
                    </a:rPr>
                    <a:t>OL</a:t>
                  </a:r>
                  <a:r>
                    <a:rPr lang="zh-CN" altLang="en-US" b="1" dirty="0">
                      <a:solidFill>
                        <a:schemeClr val="bg1"/>
                      </a:solidFill>
                    </a:rPr>
                    <a:t>测试</a:t>
                  </a:r>
                </a:p>
              </p:txBody>
            </p:sp>
            <p:cxnSp>
              <p:nvCxnSpPr>
                <p:cNvPr id="44" name="直接箭头连接符 43">
                  <a:extLst>
                    <a:ext uri="{FF2B5EF4-FFF2-40B4-BE49-F238E27FC236}">
                      <a16:creationId xmlns:a16="http://schemas.microsoft.com/office/drawing/2014/main" id="{F87C17E3-F970-4DC8-ACCB-32E6BA133E16}"/>
                    </a:ext>
                  </a:extLst>
                </p:cNvPr>
                <p:cNvCxnSpPr>
                  <a:stCxn id="43" idx="2"/>
                </p:cNvCxnSpPr>
                <p:nvPr/>
              </p:nvCxnSpPr>
              <p:spPr>
                <a:xfrm>
                  <a:off x="6372200" y="1596479"/>
                  <a:ext cx="0" cy="327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C1298621-F805-4DF0-AE11-D8FB22C7C8E6}"/>
                    </a:ext>
                  </a:extLst>
                </p:cNvPr>
                <p:cNvCxnSpPr>
                  <a:stCxn id="43" idx="3"/>
                </p:cNvCxnSpPr>
                <p:nvPr/>
              </p:nvCxnSpPr>
              <p:spPr>
                <a:xfrm>
                  <a:off x="7020272" y="1411813"/>
                  <a:ext cx="360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16758B22-3C74-40FC-B557-6DBEFCE75284}"/>
                  </a:ext>
                </a:extLst>
              </p:cNvPr>
              <p:cNvGrpSpPr/>
              <p:nvPr/>
            </p:nvGrpSpPr>
            <p:grpSpPr>
              <a:xfrm>
                <a:off x="5720115" y="6010121"/>
                <a:ext cx="1656184" cy="696667"/>
                <a:chOff x="5724128" y="1227147"/>
                <a:chExt cx="1656184" cy="696667"/>
              </a:xfrm>
            </p:grpSpPr>
            <p:sp>
              <p:nvSpPr>
                <p:cNvPr id="47" name="文本框 46">
                  <a:extLst>
                    <a:ext uri="{FF2B5EF4-FFF2-40B4-BE49-F238E27FC236}">
                      <a16:creationId xmlns:a16="http://schemas.microsoft.com/office/drawing/2014/main" id="{6BE95417-52D7-48D8-B31D-17F8841B8427}"/>
                    </a:ext>
                  </a:extLst>
                </p:cNvPr>
                <p:cNvSpPr txBox="1"/>
                <p:nvPr/>
              </p:nvSpPr>
              <p:spPr>
                <a:xfrm>
                  <a:off x="5724128" y="1227147"/>
                  <a:ext cx="1296144" cy="369332"/>
                </a:xfrm>
                <a:prstGeom prst="rect">
                  <a:avLst/>
                </a:prstGeom>
                <a:solidFill>
                  <a:schemeClr val="tx2"/>
                </a:solidFill>
              </p:spPr>
              <p:txBody>
                <a:bodyPr wrap="square" rtlCol="0">
                  <a:spAutoFit/>
                </a:bodyPr>
                <a:lstStyle/>
                <a:p>
                  <a:pPr algn="ctr"/>
                  <a:r>
                    <a:rPr lang="zh-CN" altLang="en-US" b="1" dirty="0">
                      <a:solidFill>
                        <a:schemeClr val="bg1"/>
                      </a:solidFill>
                    </a:rPr>
                    <a:t>交流参数测试</a:t>
                  </a:r>
                </a:p>
              </p:txBody>
            </p:sp>
            <p:cxnSp>
              <p:nvCxnSpPr>
                <p:cNvPr id="48" name="直接箭头连接符 47">
                  <a:extLst>
                    <a:ext uri="{FF2B5EF4-FFF2-40B4-BE49-F238E27FC236}">
                      <a16:creationId xmlns:a16="http://schemas.microsoft.com/office/drawing/2014/main" id="{6F7003FA-F890-4D77-8869-73D886AFB56B}"/>
                    </a:ext>
                  </a:extLst>
                </p:cNvPr>
                <p:cNvCxnSpPr>
                  <a:stCxn id="47" idx="2"/>
                </p:cNvCxnSpPr>
                <p:nvPr/>
              </p:nvCxnSpPr>
              <p:spPr>
                <a:xfrm>
                  <a:off x="6372200" y="1596479"/>
                  <a:ext cx="0" cy="327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E118306D-7AC3-4B69-8F0F-469D3C085166}"/>
                    </a:ext>
                  </a:extLst>
                </p:cNvPr>
                <p:cNvCxnSpPr>
                  <a:stCxn id="47" idx="3"/>
                </p:cNvCxnSpPr>
                <p:nvPr/>
              </p:nvCxnSpPr>
              <p:spPr>
                <a:xfrm>
                  <a:off x="7020272" y="1411813"/>
                  <a:ext cx="3600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直接连接符 19">
                <a:extLst>
                  <a:ext uri="{FF2B5EF4-FFF2-40B4-BE49-F238E27FC236}">
                    <a16:creationId xmlns:a16="http://schemas.microsoft.com/office/drawing/2014/main" id="{76E1A7DD-E854-44BA-A8DE-7CAD7C003102}"/>
                  </a:ext>
                </a:extLst>
              </p:cNvPr>
              <p:cNvCxnSpPr/>
              <p:nvPr/>
            </p:nvCxnSpPr>
            <p:spPr>
              <a:xfrm>
                <a:off x="7376299" y="1411813"/>
                <a:ext cx="0" cy="5041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D09B552B-24F7-42C1-9166-B9BADF403E94}"/>
                  </a:ext>
                </a:extLst>
              </p:cNvPr>
              <p:cNvCxnSpPr/>
              <p:nvPr/>
            </p:nvCxnSpPr>
            <p:spPr>
              <a:xfrm flipH="1">
                <a:off x="6368187" y="6453336"/>
                <a:ext cx="10081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0CF452C9-0C07-4680-9D65-EF10B65C4660}"/>
                </a:ext>
              </a:extLst>
            </p:cNvPr>
            <p:cNvSpPr txBox="1"/>
            <p:nvPr/>
          </p:nvSpPr>
          <p:spPr>
            <a:xfrm>
              <a:off x="5720115" y="6503922"/>
              <a:ext cx="946611" cy="369332"/>
            </a:xfrm>
            <a:prstGeom prst="rect">
              <a:avLst/>
            </a:prstGeom>
            <a:noFill/>
          </p:spPr>
          <p:txBody>
            <a:bodyPr wrap="square" rtlCol="0">
              <a:spAutoFit/>
            </a:bodyPr>
            <a:lstStyle/>
            <a:p>
              <a:r>
                <a:rPr lang="en-US" altLang="zh-CN" dirty="0"/>
                <a:t>END</a:t>
              </a:r>
              <a:endParaRPr lang="zh-CN" altLang="en-US" dirty="0"/>
            </a:p>
          </p:txBody>
        </p:sp>
      </p:grpSp>
      <p:sp>
        <p:nvSpPr>
          <p:cNvPr id="59" name="Rectangle 2">
            <a:extLst>
              <a:ext uri="{FF2B5EF4-FFF2-40B4-BE49-F238E27FC236}">
                <a16:creationId xmlns:a16="http://schemas.microsoft.com/office/drawing/2014/main" id="{7CBCE10E-2F7E-485A-921A-B1FBE66A2548}"/>
              </a:ext>
            </a:extLst>
          </p:cNvPr>
          <p:cNvSpPr>
            <a:spLocks noChangeArrowheads="1"/>
          </p:cNvSpPr>
          <p:nvPr/>
        </p:nvSpPr>
        <p:spPr bwMode="auto">
          <a:xfrm>
            <a:off x="2843808" y="104394"/>
            <a:ext cx="6032695" cy="64264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b"/>
          <a:lstStyle>
            <a:lvl1pPr>
              <a:spcBef>
                <a:spcPct val="20000"/>
              </a:spcBef>
              <a:buClr>
                <a:schemeClr val="tx1"/>
              </a:buClr>
              <a:buSzPct val="75000"/>
              <a:buFont typeface="Wingdings" panose="05000000000000000000" pitchFamily="2" charset="2"/>
              <a:buChar char="l"/>
              <a:defRPr sz="2800" b="1">
                <a:solidFill>
                  <a:srgbClr val="083CB0"/>
                </a:solidFill>
                <a:latin typeface="Arial" panose="020B0604020202020204" pitchFamily="34" charset="0"/>
                <a:ea typeface="楷体_GB2312" pitchFamily="49" charset="-122"/>
              </a:defRPr>
            </a:lvl1pPr>
            <a:lvl2pPr marL="742950" indent="-285750">
              <a:spcBef>
                <a:spcPct val="20000"/>
              </a:spcBef>
              <a:buClr>
                <a:schemeClr val="tx1"/>
              </a:buClr>
              <a:buSzPct val="75000"/>
              <a:buChar char="–"/>
              <a:defRPr sz="2400" b="1">
                <a:solidFill>
                  <a:srgbClr val="083CB0"/>
                </a:solidFill>
                <a:latin typeface="Arial" panose="020B0604020202020204" pitchFamily="34" charset="0"/>
                <a:ea typeface="楷体_GB2312" pitchFamily="49" charset="-122"/>
              </a:defRPr>
            </a:lvl2pPr>
            <a:lvl3pPr marL="1143000" indent="-228600">
              <a:spcBef>
                <a:spcPct val="20000"/>
              </a:spcBef>
              <a:buClr>
                <a:schemeClr val="tx1"/>
              </a:buClr>
              <a:buSzPct val="75000"/>
              <a:buFont typeface="Wingdings" panose="05000000000000000000" pitchFamily="2" charset="2"/>
              <a:buChar char="l"/>
              <a:defRPr sz="2000">
                <a:solidFill>
                  <a:srgbClr val="083CB0"/>
                </a:solidFill>
                <a:latin typeface="Arial" panose="020B0604020202020204" pitchFamily="34" charset="0"/>
                <a:ea typeface="楷体_GB2312" pitchFamily="49" charset="-122"/>
              </a:defRPr>
            </a:lvl3pPr>
            <a:lvl4pPr marL="1600200" indent="-228600">
              <a:spcBef>
                <a:spcPct val="20000"/>
              </a:spcBef>
              <a:buClr>
                <a:schemeClr val="tx1"/>
              </a:buClr>
              <a:buSzPct val="80000"/>
              <a:buChar char="–"/>
              <a:defRPr>
                <a:solidFill>
                  <a:srgbClr val="083CB0"/>
                </a:solidFill>
                <a:latin typeface="Arial" panose="020B0604020202020204" pitchFamily="34" charset="0"/>
                <a:ea typeface="楷体_GB2312" pitchFamily="49" charset="-122"/>
              </a:defRPr>
            </a:lvl4pPr>
            <a:lvl5pPr marL="2057400" indent="-228600">
              <a:spcBef>
                <a:spcPct val="20000"/>
              </a:spcBef>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Arial" panose="020B0604020202020204" pitchFamily="34" charset="0"/>
                <a:ea typeface="楷体_GB2312" pitchFamily="49" charset="-122"/>
              </a:defRPr>
            </a:lvl9pPr>
          </a:lstStyle>
          <a:p>
            <a:pPr eaLnBrk="1" hangingPunct="1">
              <a:lnSpc>
                <a:spcPct val="90000"/>
              </a:lnSpc>
              <a:spcBef>
                <a:spcPct val="0"/>
              </a:spcBef>
              <a:buClrTx/>
              <a:buSzTx/>
              <a:buFontTx/>
              <a:buNone/>
            </a:pPr>
            <a:r>
              <a:rPr lang="zh-CN" altLang="en-US" dirty="0">
                <a:solidFill>
                  <a:srgbClr val="990000"/>
                </a:solidFill>
                <a:latin typeface="微软雅黑" panose="020B0503020204020204" pitchFamily="34" charset="-122"/>
                <a:ea typeface="微软雅黑" panose="020B0503020204020204" pitchFamily="34" charset="-122"/>
                <a:sym typeface="+mn-ea"/>
              </a:rPr>
              <a:t>集成电路测试流程</a:t>
            </a:r>
            <a:endParaRPr lang="zh-CN" altLang="en-US" dirty="0">
              <a:solidFill>
                <a:srgbClr val="99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7133159"/>
      </p:ext>
    </p:extLst>
  </p:cSld>
  <p:clrMapOvr>
    <a:masterClrMapping/>
  </p:clrMapOvr>
  <p:transition spd="slow">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CD408C8-0A93-4F59-B204-DBF3E7EB515B}"/>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8B62269-94F2-465F-9EC6-627C5283338E}"/>
                  </a:ext>
                </a:extLst>
              </p:cNvPr>
              <p:cNvSpPr txBox="1"/>
              <p:nvPr/>
            </p:nvSpPr>
            <p:spPr>
              <a:xfrm>
                <a:off x="699304" y="1916832"/>
                <a:ext cx="8444696" cy="2494273"/>
              </a:xfrm>
              <a:prstGeom prst="rect">
                <a:avLst/>
              </a:prstGeom>
              <a:noFill/>
            </p:spPr>
            <p:txBody>
              <a:bodyPr wrap="square" rtlCol="0">
                <a:spAutoFit/>
              </a:bodyPr>
              <a:lstStyle/>
              <a:p>
                <a:pPr>
                  <a:lnSpc>
                    <a:spcPct val="150000"/>
                  </a:lnSpc>
                </a:pPr>
                <a:r>
                  <a:rPr lang="zh-CN" altLang="en-US" sz="2400" b="1" dirty="0"/>
                  <a:t>解：直流增益</a:t>
                </a:r>
                <a:r>
                  <a:rPr lang="en-US" altLang="zh-CN" sz="2400" b="1" dirty="0"/>
                  <a:t>G</a:t>
                </a:r>
                <a:r>
                  <a:rPr lang="zh-CN" altLang="en-US" sz="2400" b="1" dirty="0"/>
                  <a:t>为</a:t>
                </a:r>
                <a:endParaRPr lang="en-US" altLang="zh-CN" sz="2400" b="1" dirty="0"/>
              </a:p>
              <a:p>
                <a:pPr>
                  <a:lnSpc>
                    <a:spcPct val="150000"/>
                  </a:lnSpc>
                </a:pPr>
                <a:r>
                  <a:rPr lang="en-US" altLang="zh-CN" sz="2400" b="1" dirty="0"/>
                  <a:t>        </a:t>
                </a:r>
                <a14:m>
                  <m:oMath xmlns:m="http://schemas.openxmlformats.org/officeDocument/2006/math">
                    <m:r>
                      <a:rPr lang="en-US" altLang="zh-CN" sz="2400" b="1" i="0" smtClean="0">
                        <a:latin typeface="Cambria Math" panose="02040503050406030204" pitchFamily="18" charset="0"/>
                      </a:rPr>
                      <m:t>𝐆</m:t>
                    </m:r>
                    <m:r>
                      <a:rPr lang="en-US" altLang="zh-CN" sz="2400" b="1" i="0"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𝟓𝟏</m:t>
                        </m:r>
                        <m:r>
                          <a:rPr lang="en-US" altLang="zh-CN" sz="2400" b="1" i="1" smtClean="0">
                            <a:latin typeface="Cambria Math" panose="02040503050406030204" pitchFamily="18" charset="0"/>
                          </a:rPr>
                          <m:t>𝑽</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𝟒𝟕</m:t>
                        </m:r>
                        <m:r>
                          <a:rPr lang="en-US" altLang="zh-CN" sz="2400" b="1" i="1" smtClean="0">
                            <a:latin typeface="Cambria Math" panose="02040503050406030204" pitchFamily="18" charset="0"/>
                          </a:rPr>
                          <m:t>𝑽</m:t>
                        </m:r>
                      </m:num>
                      <m:den>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r>
                          <a:rPr lang="en-US" altLang="zh-CN" sz="2400" b="1" i="1" smtClean="0">
                            <a:latin typeface="Cambria Math" panose="02040503050406030204" pitchFamily="18" charset="0"/>
                          </a:rPr>
                          <m:t>𝑽</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𝟔</m:t>
                        </m:r>
                        <m:r>
                          <a:rPr lang="en-US" altLang="zh-CN" sz="2400" b="1" i="1" smtClean="0">
                            <a:latin typeface="Cambria Math" panose="02040503050406030204" pitchFamily="18" charset="0"/>
                          </a:rPr>
                          <m:t>𝑽</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f>
                      <m:fPr>
                        <m:type m:val="lin"/>
                        <m:ctrlPr>
                          <a:rPr lang="en-US" altLang="zh-CN" sz="2400" b="1" i="1">
                            <a:latin typeface="Cambria Math" panose="02040503050406030204" pitchFamily="18" charset="0"/>
                          </a:rPr>
                        </m:ctrlPr>
                      </m:fPr>
                      <m:num>
                        <m:r>
                          <a:rPr lang="en-US" altLang="zh-CN" sz="2400" b="1" i="1">
                            <a:latin typeface="Cambria Math" panose="02040503050406030204" pitchFamily="18" charset="0"/>
                          </a:rPr>
                          <m:t>𝑽</m:t>
                        </m:r>
                      </m:num>
                      <m:den>
                        <m:r>
                          <a:rPr lang="en-US" altLang="zh-CN" sz="2400" b="1" i="1">
                            <a:latin typeface="Cambria Math" panose="02040503050406030204" pitchFamily="18" charset="0"/>
                          </a:rPr>
                          <m:t>𝑽</m:t>
                        </m:r>
                      </m:den>
                    </m:f>
                  </m:oMath>
                </a14:m>
                <a:endParaRPr lang="en-US" altLang="zh-CN" sz="2400" b="1" dirty="0"/>
              </a:p>
              <a:p>
                <a:pPr>
                  <a:lnSpc>
                    <a:spcPct val="150000"/>
                  </a:lnSpc>
                </a:pPr>
                <a:r>
                  <a:rPr lang="zh-CN" altLang="en-US" sz="2400" b="1" dirty="0"/>
                  <a:t>用分贝表示为：</a:t>
                </a:r>
                <a:endParaRPr lang="en-US" altLang="zh-CN" sz="2400" b="1" dirty="0"/>
              </a:p>
              <a:p>
                <a:pPr>
                  <a:lnSpc>
                    <a:spcPct val="150000"/>
                  </a:lnSpc>
                </a:pPr>
                <a:r>
                  <a:rPr lang="en-US" altLang="zh-CN" sz="2400" b="1" dirty="0"/>
                  <a:t>         </a:t>
                </a:r>
                <a14:m>
                  <m:oMath xmlns:m="http://schemas.openxmlformats.org/officeDocument/2006/math">
                    <m:func>
                      <m:funcPr>
                        <m:ctrlPr>
                          <a:rPr lang="en-US" altLang="zh-CN" sz="2400" b="1" i="1" smtClean="0">
                            <a:latin typeface="Cambria Math" panose="02040503050406030204" pitchFamily="18" charset="0"/>
                          </a:rPr>
                        </m:ctrlPr>
                      </m:funcPr>
                      <m:fName>
                        <m:sSub>
                          <m:sSubPr>
                            <m:ctrlPr>
                              <a:rPr lang="en-US" altLang="zh-CN" sz="2400" b="1" i="1" smtClean="0">
                                <a:latin typeface="Cambria Math" panose="02040503050406030204" pitchFamily="18" charset="0"/>
                              </a:rPr>
                            </m:ctrlPr>
                          </m:sSubPr>
                          <m:e>
                            <m:r>
                              <m:rPr>
                                <m:sty m:val="p"/>
                              </m:rPr>
                              <a:rPr lang="en-US" altLang="zh-CN" sz="2400" b="0" i="0" smtClean="0">
                                <a:latin typeface="Cambria Math" panose="02040503050406030204" pitchFamily="18" charset="0"/>
                              </a:rPr>
                              <m:t>G</m:t>
                            </m:r>
                            <m:r>
                              <a:rPr lang="en-US" altLang="zh-CN" sz="2400" b="0" i="0" smtClean="0">
                                <a:latin typeface="Cambria Math" panose="02040503050406030204" pitchFamily="18" charset="0"/>
                              </a:rPr>
                              <m:t>=20</m:t>
                            </m:r>
                            <m:r>
                              <m:rPr>
                                <m:sty m:val="p"/>
                              </m:rPr>
                              <a:rPr lang="en-US" altLang="zh-CN" sz="2400" b="0" i="0" smtClean="0">
                                <a:latin typeface="Cambria Math" panose="02040503050406030204" pitchFamily="18" charset="0"/>
                              </a:rPr>
                              <m:t>log</m:t>
                            </m:r>
                          </m:e>
                          <m:sub>
                            <m:r>
                              <a:rPr lang="en-US" altLang="zh-CN" sz="2400" b="1" i="1" smtClean="0">
                                <a:latin typeface="Cambria Math" panose="02040503050406030204" pitchFamily="18" charset="0"/>
                              </a:rPr>
                              <m:t>𝟏𝟎</m:t>
                            </m:r>
                          </m:sub>
                        </m:sSub>
                      </m:fName>
                      <m:e>
                        <m:d>
                          <m:dPr>
                            <m:begChr m:val="|"/>
                            <m:endChr m:val="|"/>
                            <m:ctrlPr>
                              <a:rPr lang="en-US" altLang="zh-CN" sz="2400" b="1" i="1">
                                <a:latin typeface="Cambria Math" panose="02040503050406030204" pitchFamily="18" charset="0"/>
                              </a:rPr>
                            </m:ctrlPr>
                          </m:dPr>
                          <m:e>
                            <m:r>
                              <a:rPr lang="en-US" altLang="zh-CN" sz="2400" b="1" i="1">
                                <a:latin typeface="Cambria Math" panose="02040503050406030204" pitchFamily="18" charset="0"/>
                              </a:rPr>
                              <m:t>−</m:t>
                            </m:r>
                            <m:r>
                              <a:rPr lang="en-US" altLang="zh-CN" sz="2400" b="1" i="1">
                                <a:latin typeface="Cambria Math" panose="02040503050406030204" pitchFamily="18" charset="0"/>
                              </a:rPr>
                              <m:t>𝟏𝟎</m:t>
                            </m:r>
                            <m:r>
                              <a:rPr lang="en-US" altLang="zh-CN" sz="2400" b="1" i="1">
                                <a:latin typeface="Cambria Math" panose="02040503050406030204" pitchFamily="18" charset="0"/>
                              </a:rPr>
                              <m:t>.</m:t>
                            </m:r>
                            <m:r>
                              <a:rPr lang="en-US" altLang="zh-CN" sz="2400" b="1" i="1">
                                <a:latin typeface="Cambria Math" panose="02040503050406030204" pitchFamily="18" charset="0"/>
                              </a:rPr>
                              <m:t>𝟐</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𝟏𝟕𝟐</m:t>
                        </m:r>
                        <m:r>
                          <a:rPr lang="en-US" altLang="zh-CN" sz="2400" b="1" i="1" smtClean="0">
                            <a:latin typeface="Cambria Math" panose="02040503050406030204" pitchFamily="18" charset="0"/>
                          </a:rPr>
                          <m:t>𝒅𝑩</m:t>
                        </m:r>
                      </m:e>
                    </m:func>
                  </m:oMath>
                </a14:m>
                <a:endParaRPr lang="zh-CN" altLang="en-US" sz="2400" b="1" dirty="0"/>
              </a:p>
            </p:txBody>
          </p:sp>
        </mc:Choice>
        <mc:Fallback>
          <p:sp>
            <p:nvSpPr>
              <p:cNvPr id="3" name="文本框 2">
                <a:extLst>
                  <a:ext uri="{FF2B5EF4-FFF2-40B4-BE49-F238E27FC236}">
                    <a16:creationId xmlns:a16="http://schemas.microsoft.com/office/drawing/2014/main" id="{58B62269-94F2-465F-9EC6-627C5283338E}"/>
                  </a:ext>
                </a:extLst>
              </p:cNvPr>
              <p:cNvSpPr txBox="1">
                <a:spLocks noRot="1" noChangeAspect="1" noMove="1" noResize="1" noEditPoints="1" noAdjustHandles="1" noChangeArrowheads="1" noChangeShapeType="1" noTextEdit="1"/>
              </p:cNvSpPr>
              <p:nvPr/>
            </p:nvSpPr>
            <p:spPr>
              <a:xfrm>
                <a:off x="699304" y="1916832"/>
                <a:ext cx="8444696" cy="2494273"/>
              </a:xfrm>
              <a:prstGeom prst="rect">
                <a:avLst/>
              </a:prstGeom>
              <a:blipFill>
                <a:blip r:embed="rId3"/>
                <a:stretch>
                  <a:fillRect l="-1155" b="-26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8430323"/>
      </p:ext>
    </p:extLst>
  </p:cSld>
  <p:clrMapOvr>
    <a:masterClrMapping/>
  </p:clrMapOvr>
  <p:transition spd="slow">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850967"/>
            <a:ext cx="8424936" cy="2677656"/>
          </a:xfrm>
          <a:prstGeom prst="rect">
            <a:avLst/>
          </a:prstGeom>
        </p:spPr>
        <p:txBody>
          <a:bodyPr wrap="square">
            <a:spAutoFit/>
          </a:bodyPr>
          <a:lstStyle/>
          <a:p>
            <a:r>
              <a:rPr lang="zh-CN" altLang="en-US" sz="2400" b="1" dirty="0">
                <a:latin typeface="+mn-lt"/>
                <a:ea typeface="+mn-ea"/>
              </a:rPr>
              <a:t>（</a:t>
            </a:r>
            <a:r>
              <a:rPr lang="en-US" altLang="zh-CN" sz="2400" b="1" dirty="0">
                <a:latin typeface="+mn-lt"/>
                <a:ea typeface="+mn-ea"/>
              </a:rPr>
              <a:t>7</a:t>
            </a:r>
            <a:r>
              <a:rPr lang="zh-CN" altLang="en-US" sz="2400" b="1" dirty="0">
                <a:latin typeface="+mn-lt"/>
                <a:ea typeface="+mn-ea"/>
              </a:rPr>
              <a:t>）开环增益</a:t>
            </a:r>
            <a:r>
              <a:rPr lang="zh-CN" altLang="en-US" sz="2400" b="1" dirty="0"/>
              <a:t>（</a:t>
            </a:r>
            <a:r>
              <a:rPr lang="en-US" altLang="zh-CN" sz="2400" b="1" dirty="0"/>
              <a:t>GOL</a:t>
            </a:r>
            <a:r>
              <a:rPr lang="zh-CN" altLang="en-US" sz="2400" b="1" dirty="0"/>
              <a:t>） </a:t>
            </a:r>
            <a:endParaRPr lang="en-US" altLang="zh-CN" sz="2400" b="1" dirty="0">
              <a:latin typeface="+mn-lt"/>
              <a:ea typeface="+mn-ea"/>
            </a:endParaRPr>
          </a:p>
          <a:p>
            <a:r>
              <a:rPr lang="en-US" altLang="zh-CN" sz="2400" b="1" dirty="0">
                <a:latin typeface="+mn-lt"/>
                <a:ea typeface="+mn-ea"/>
              </a:rPr>
              <a:t>    </a:t>
            </a:r>
            <a:r>
              <a:rPr lang="zh-CN" altLang="zh-CN" sz="2400" b="1" dirty="0">
                <a:latin typeface="+mn-lt"/>
                <a:ea typeface="+mn-ea"/>
              </a:rPr>
              <a:t>从输出到输入没有反馈路径的放大器增益</a:t>
            </a:r>
            <a:r>
              <a:rPr lang="zh-CN" altLang="en-US" sz="2400" b="1" dirty="0">
                <a:latin typeface="+mn-lt"/>
                <a:ea typeface="+mn-ea"/>
              </a:rPr>
              <a:t>（开环增益通常很大，</a:t>
            </a:r>
            <a:r>
              <a:rPr lang="zh-CN" altLang="zh-CN" sz="2400" b="1" dirty="0">
                <a:latin typeface="+mn-lt"/>
                <a:ea typeface="+mn-ea"/>
              </a:rPr>
              <a:t>采用前面例子中的直接测量法很难测量开环增益，很难找到一个电压施加到运算放大器的输入端而不导致其饱和</a:t>
            </a:r>
            <a:r>
              <a:rPr lang="zh-CN" altLang="en-US" sz="2400" b="1" dirty="0">
                <a:latin typeface="+mn-lt"/>
                <a:ea typeface="+mn-ea"/>
              </a:rPr>
              <a:t>）</a:t>
            </a:r>
            <a:endParaRPr lang="en-US" altLang="zh-CN" sz="2400" b="1" dirty="0">
              <a:latin typeface="+mn-lt"/>
              <a:ea typeface="+mn-ea"/>
            </a:endParaRPr>
          </a:p>
          <a:p>
            <a:r>
              <a:rPr lang="zh-CN" altLang="en-US" sz="2400" b="1" dirty="0">
                <a:latin typeface="+mn-lt"/>
                <a:ea typeface="+mn-ea"/>
              </a:rPr>
              <a:t>测量开环增益方法：</a:t>
            </a:r>
            <a:r>
              <a:rPr lang="zh-CN" altLang="zh-CN" sz="2400" b="1" dirty="0">
                <a:latin typeface="+mn-lt"/>
                <a:ea typeface="+mn-ea"/>
              </a:rPr>
              <a:t>可采用第二个运算放大器连接到反馈回路</a:t>
            </a:r>
            <a:r>
              <a:rPr lang="zh-CN" altLang="en-US" sz="2400" b="1" dirty="0">
                <a:latin typeface="+mn-lt"/>
                <a:ea typeface="+mn-ea"/>
              </a:rPr>
              <a:t>，</a:t>
            </a:r>
            <a:r>
              <a:rPr lang="zh-CN" altLang="zh-CN" sz="2400" b="1" dirty="0">
                <a:latin typeface="+mn-lt"/>
                <a:ea typeface="+mn-ea"/>
              </a:rPr>
              <a:t>第二个放大器称为</a:t>
            </a:r>
            <a:r>
              <a:rPr lang="zh-CN" altLang="en-US" sz="2400" b="1" dirty="0">
                <a:latin typeface="+mn-lt"/>
                <a:ea typeface="+mn-ea"/>
              </a:rPr>
              <a:t>稳</a:t>
            </a:r>
            <a:r>
              <a:rPr lang="zh-CN" altLang="zh-CN" sz="2400" b="1" dirty="0">
                <a:latin typeface="+mn-lt"/>
                <a:ea typeface="+mn-ea"/>
              </a:rPr>
              <a:t>零放大器</a:t>
            </a:r>
            <a:r>
              <a:rPr lang="zh-CN" altLang="en-US" sz="2400" b="1" dirty="0">
                <a:latin typeface="+mn-lt"/>
                <a:ea typeface="+mn-ea"/>
              </a:rPr>
              <a:t>（</a:t>
            </a:r>
            <a:r>
              <a:rPr lang="en-US" altLang="zh-CN" sz="2400" b="1" dirty="0">
                <a:latin typeface="+mn-lt"/>
                <a:ea typeface="+mn-ea"/>
              </a:rPr>
              <a:t>nulling amplifier)</a:t>
            </a:r>
          </a:p>
        </p:txBody>
      </p:sp>
      <p:pic>
        <p:nvPicPr>
          <p:cNvPr id="3" name="图片 2"/>
          <p:cNvPicPr>
            <a:picLocks noChangeAspect="1"/>
          </p:cNvPicPr>
          <p:nvPr/>
        </p:nvPicPr>
        <p:blipFill>
          <a:blip r:embed="rId3"/>
          <a:stretch>
            <a:fillRect/>
          </a:stretch>
        </p:blipFill>
        <p:spPr>
          <a:xfrm>
            <a:off x="683568" y="3645024"/>
            <a:ext cx="7776864" cy="3067541"/>
          </a:xfrm>
          <a:prstGeom prst="rect">
            <a:avLst/>
          </a:prstGeom>
        </p:spPr>
      </p:pic>
      <p:sp>
        <p:nvSpPr>
          <p:cNvPr id="5" name="标题 1">
            <a:extLst>
              <a:ext uri="{FF2B5EF4-FFF2-40B4-BE49-F238E27FC236}">
                <a16:creationId xmlns:a16="http://schemas.microsoft.com/office/drawing/2014/main" id="{F9384450-CDD5-4A27-B0AF-94BBB8CFD428}"/>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Tree>
    <p:extLst>
      <p:ext uri="{BB962C8B-B14F-4D97-AF65-F5344CB8AC3E}">
        <p14:creationId xmlns:p14="http://schemas.microsoft.com/office/powerpoint/2010/main" val="2755582685"/>
      </p:ext>
    </p:extLst>
  </p:cSld>
  <p:clrMapOvr>
    <a:masterClrMapping/>
  </p:clrMapOvr>
  <p:transition spd="slow">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226371"/>
            <a:ext cx="8424936" cy="1384995"/>
          </a:xfrm>
          <a:prstGeom prst="rect">
            <a:avLst/>
          </a:prstGeom>
        </p:spPr>
        <p:txBody>
          <a:bodyPr wrap="square">
            <a:spAutoFit/>
          </a:bodyPr>
          <a:lstStyle/>
          <a:p>
            <a:r>
              <a:rPr lang="zh-CN" altLang="en-US" sz="2800" b="1" dirty="0">
                <a:solidFill>
                  <a:srgbClr val="FF0000"/>
                </a:solidFill>
                <a:latin typeface="+mn-lt"/>
                <a:ea typeface="+mn-ea"/>
              </a:rPr>
              <a:t>测量开环增益方法：</a:t>
            </a:r>
            <a:r>
              <a:rPr lang="zh-CN" altLang="en-US" sz="2800" b="1" dirty="0">
                <a:solidFill>
                  <a:srgbClr val="083CB0"/>
                </a:solidFill>
                <a:latin typeface="+mn-lt"/>
                <a:ea typeface="+mn-ea"/>
              </a:rPr>
              <a:t>通过</a:t>
            </a:r>
            <a:r>
              <a:rPr lang="en-US" altLang="zh-CN" sz="2800" b="1" dirty="0">
                <a:solidFill>
                  <a:srgbClr val="083CB0"/>
                </a:solidFill>
                <a:latin typeface="+mn-lt"/>
                <a:ea typeface="+mn-ea"/>
              </a:rPr>
              <a:t>R2</a:t>
            </a:r>
            <a:r>
              <a:rPr lang="zh-CN" altLang="en-US" sz="2800" b="1" dirty="0">
                <a:solidFill>
                  <a:srgbClr val="083CB0"/>
                </a:solidFill>
                <a:latin typeface="+mn-lt"/>
                <a:ea typeface="+mn-ea"/>
              </a:rPr>
              <a:t>、</a:t>
            </a:r>
            <a:r>
              <a:rPr lang="en-US" altLang="zh-CN" sz="2800" b="1" dirty="0">
                <a:solidFill>
                  <a:srgbClr val="083CB0"/>
                </a:solidFill>
                <a:latin typeface="+mn-lt"/>
                <a:ea typeface="+mn-ea"/>
              </a:rPr>
              <a:t>R1</a:t>
            </a:r>
            <a:r>
              <a:rPr lang="zh-CN" altLang="en-US" sz="2800" b="1" dirty="0">
                <a:solidFill>
                  <a:srgbClr val="083CB0"/>
                </a:solidFill>
                <a:latin typeface="+mn-lt"/>
                <a:ea typeface="+mn-ea"/>
              </a:rPr>
              <a:t>和</a:t>
            </a:r>
            <a:r>
              <a:rPr lang="en-US" altLang="zh-CN" sz="2800" b="1" dirty="0">
                <a:solidFill>
                  <a:srgbClr val="083CB0"/>
                </a:solidFill>
                <a:latin typeface="+mn-lt"/>
                <a:ea typeface="+mn-ea"/>
              </a:rPr>
              <a:t>DUT</a:t>
            </a:r>
            <a:r>
              <a:rPr lang="zh-CN" altLang="en-US" sz="2800" b="1" dirty="0">
                <a:solidFill>
                  <a:srgbClr val="083CB0"/>
                </a:solidFill>
                <a:latin typeface="+mn-lt"/>
                <a:ea typeface="+mn-ea"/>
              </a:rPr>
              <a:t>运算放大器一起形成负反馈，使稳零放大器差分输入为</a:t>
            </a:r>
            <a:r>
              <a:rPr lang="en-US" altLang="zh-CN" sz="2800" b="1" dirty="0">
                <a:solidFill>
                  <a:srgbClr val="083CB0"/>
                </a:solidFill>
                <a:latin typeface="+mn-lt"/>
                <a:ea typeface="+mn-ea"/>
              </a:rPr>
              <a:t>0</a:t>
            </a:r>
            <a:r>
              <a:rPr lang="zh-CN" altLang="en-US" sz="2800" b="1" dirty="0">
                <a:solidFill>
                  <a:srgbClr val="083CB0"/>
                </a:solidFill>
                <a:latin typeface="+mn-lt"/>
                <a:ea typeface="+mn-ea"/>
              </a:rPr>
              <a:t>。使得被测运算放大器的输出为期望的输出电平：</a:t>
            </a:r>
            <a:endParaRPr lang="en-US" altLang="zh-CN" sz="2800" b="1" dirty="0">
              <a:solidFill>
                <a:srgbClr val="083CB0"/>
              </a:solidFill>
              <a:latin typeface="+mn-lt"/>
              <a:ea typeface="+mn-ea"/>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586444969"/>
              </p:ext>
            </p:extLst>
          </p:nvPr>
        </p:nvGraphicFramePr>
        <p:xfrm>
          <a:off x="2339752" y="3077060"/>
          <a:ext cx="4164617" cy="703879"/>
        </p:xfrm>
        <a:graphic>
          <a:graphicData uri="http://schemas.openxmlformats.org/presentationml/2006/ole">
            <mc:AlternateContent xmlns:mc="http://schemas.openxmlformats.org/markup-compatibility/2006">
              <mc:Choice xmlns:v="urn:schemas-microsoft-com:vml" Requires="v">
                <p:oleObj spid="_x0000_s6160" name="Equation" r:id="rId4" imgW="1346200" imgH="228600" progId="Equation.DSMT4">
                  <p:embed/>
                </p:oleObj>
              </mc:Choice>
              <mc:Fallback>
                <p:oleObj name="Equation" r:id="rId4" imgW="1346200" imgH="228600" progId="Equation.DSMT4">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3077060"/>
                        <a:ext cx="4164617" cy="703879"/>
                      </a:xfrm>
                      <a:prstGeom prst="rect">
                        <a:avLst/>
                      </a:prstGeom>
                      <a:noFill/>
                    </p:spPr>
                  </p:pic>
                </p:oleObj>
              </mc:Fallback>
            </mc:AlternateContent>
          </a:graphicData>
        </a:graphic>
      </p:graphicFrame>
      <p:sp>
        <p:nvSpPr>
          <p:cNvPr id="11" name="矩形 10"/>
          <p:cNvSpPr/>
          <p:nvPr/>
        </p:nvSpPr>
        <p:spPr>
          <a:xfrm>
            <a:off x="251520" y="4221088"/>
            <a:ext cx="8640960" cy="1384995"/>
          </a:xfrm>
          <a:prstGeom prst="rect">
            <a:avLst/>
          </a:prstGeom>
        </p:spPr>
        <p:txBody>
          <a:bodyPr wrap="square">
            <a:spAutoFit/>
          </a:bodyPr>
          <a:lstStyle/>
          <a:p>
            <a:r>
              <a:rPr lang="en-US" altLang="zh-CN" sz="2800" dirty="0">
                <a:solidFill>
                  <a:srgbClr val="000000"/>
                </a:solidFill>
                <a:latin typeface="黑体" panose="02010609060101010101" pitchFamily="49" charset="-122"/>
                <a:ea typeface="黑体" panose="02010609060101010101" pitchFamily="49" charset="-122"/>
              </a:rPr>
              <a:t>V</a:t>
            </a:r>
            <a:r>
              <a:rPr lang="en-US" altLang="zh-CN" sz="2800" baseline="-25000" dirty="0">
                <a:solidFill>
                  <a:srgbClr val="000000"/>
                </a:solidFill>
                <a:latin typeface="黑体" panose="02010609060101010101" pitchFamily="49" charset="-122"/>
                <a:ea typeface="黑体" panose="02010609060101010101" pitchFamily="49" charset="-122"/>
              </a:rPr>
              <a:t>MID</a:t>
            </a:r>
            <a:r>
              <a:rPr lang="zh-CN" altLang="zh-CN" sz="2800" dirty="0">
                <a:solidFill>
                  <a:srgbClr val="000000"/>
                </a:solidFill>
                <a:latin typeface="黑体" panose="02010609060101010101" pitchFamily="49" charset="-122"/>
                <a:ea typeface="黑体" panose="02010609060101010101" pitchFamily="49" charset="-122"/>
              </a:rPr>
              <a:t>为</a:t>
            </a:r>
            <a:r>
              <a:rPr lang="en-US" altLang="zh-CN" sz="2800" dirty="0">
                <a:solidFill>
                  <a:srgbClr val="000000"/>
                </a:solidFill>
                <a:latin typeface="黑体" panose="02010609060101010101" pitchFamily="49" charset="-122"/>
                <a:ea typeface="黑体" panose="02010609060101010101" pitchFamily="49" charset="-122"/>
              </a:rPr>
              <a:t>DC</a:t>
            </a:r>
            <a:r>
              <a:rPr lang="zh-CN" altLang="zh-CN" sz="2800" dirty="0">
                <a:solidFill>
                  <a:srgbClr val="000000"/>
                </a:solidFill>
                <a:latin typeface="黑体" panose="02010609060101010101" pitchFamily="49" charset="-122"/>
                <a:ea typeface="黑体" panose="02010609060101010101" pitchFamily="49" charset="-122"/>
              </a:rPr>
              <a:t>参考点，</a:t>
            </a:r>
            <a:r>
              <a:rPr lang="en-US" altLang="zh-CN" sz="2800" dirty="0">
                <a:solidFill>
                  <a:srgbClr val="000000"/>
                </a:solidFill>
                <a:latin typeface="黑体" panose="02010609060101010101" pitchFamily="49" charset="-122"/>
                <a:ea typeface="黑体" panose="02010609060101010101" pitchFamily="49" charset="-122"/>
              </a:rPr>
              <a:t>V</a:t>
            </a:r>
            <a:r>
              <a:rPr lang="en-US" altLang="zh-CN" sz="2800" baseline="-25000" dirty="0">
                <a:solidFill>
                  <a:srgbClr val="000000"/>
                </a:solidFill>
                <a:latin typeface="黑体" panose="02010609060101010101" pitchFamily="49" charset="-122"/>
                <a:ea typeface="黑体" panose="02010609060101010101" pitchFamily="49" charset="-122"/>
              </a:rPr>
              <a:t>SRC1</a:t>
            </a:r>
            <a:r>
              <a:rPr lang="zh-CN" altLang="zh-CN" sz="2800" dirty="0">
                <a:solidFill>
                  <a:srgbClr val="000000"/>
                </a:solidFill>
                <a:latin typeface="黑体" panose="02010609060101010101" pitchFamily="49" charset="-122"/>
                <a:ea typeface="黑体" panose="02010609060101010101" pitchFamily="49" charset="-122"/>
              </a:rPr>
              <a:t>是</a:t>
            </a:r>
            <a:r>
              <a:rPr lang="en-US" altLang="zh-CN" sz="2800" dirty="0">
                <a:solidFill>
                  <a:srgbClr val="000000"/>
                </a:solidFill>
                <a:latin typeface="黑体" panose="02010609060101010101" pitchFamily="49" charset="-122"/>
                <a:ea typeface="黑体" panose="02010609060101010101" pitchFamily="49" charset="-122"/>
              </a:rPr>
              <a:t>SRC1</a:t>
            </a:r>
            <a:r>
              <a:rPr lang="zh-CN" altLang="zh-CN" sz="2800" dirty="0">
                <a:solidFill>
                  <a:srgbClr val="000000"/>
                </a:solidFill>
                <a:latin typeface="黑体" panose="02010609060101010101" pitchFamily="49" charset="-122"/>
                <a:ea typeface="黑体" panose="02010609060101010101" pitchFamily="49" charset="-122"/>
              </a:rPr>
              <a:t>程控的</a:t>
            </a:r>
            <a:r>
              <a:rPr lang="en-US" altLang="zh-CN" sz="2800" dirty="0">
                <a:solidFill>
                  <a:srgbClr val="000000"/>
                </a:solidFill>
                <a:latin typeface="黑体" panose="02010609060101010101" pitchFamily="49" charset="-122"/>
                <a:ea typeface="黑体" panose="02010609060101010101" pitchFamily="49" charset="-122"/>
              </a:rPr>
              <a:t>DC</a:t>
            </a:r>
            <a:r>
              <a:rPr lang="zh-CN" altLang="zh-CN" sz="2800" dirty="0">
                <a:solidFill>
                  <a:srgbClr val="000000"/>
                </a:solidFill>
                <a:latin typeface="黑体" panose="02010609060101010101" pitchFamily="49" charset="-122"/>
                <a:ea typeface="黑体" panose="02010609060101010101" pitchFamily="49" charset="-122"/>
              </a:rPr>
              <a:t>电压，</a:t>
            </a:r>
            <a:r>
              <a:rPr lang="zh-CN" altLang="en-US" sz="2800" dirty="0">
                <a:solidFill>
                  <a:srgbClr val="000000"/>
                </a:solidFill>
                <a:latin typeface="黑体" panose="02010609060101010101" pitchFamily="49" charset="-122"/>
                <a:ea typeface="黑体" panose="02010609060101010101" pitchFamily="49" charset="-122"/>
              </a:rPr>
              <a:t>稳零</a:t>
            </a:r>
            <a:r>
              <a:rPr lang="zh-CN" altLang="zh-CN" sz="2800" dirty="0">
                <a:solidFill>
                  <a:srgbClr val="000000"/>
                </a:solidFill>
                <a:latin typeface="黑体" panose="02010609060101010101" pitchFamily="49" charset="-122"/>
                <a:ea typeface="黑体" panose="02010609060101010101" pitchFamily="49" charset="-122"/>
              </a:rPr>
              <a:t>放大器及其反馈回路补偿了</a:t>
            </a:r>
            <a:r>
              <a:rPr lang="en-US" altLang="zh-CN" sz="2800" dirty="0">
                <a:solidFill>
                  <a:srgbClr val="000000"/>
                </a:solidFill>
                <a:latin typeface="黑体" panose="02010609060101010101" pitchFamily="49" charset="-122"/>
                <a:ea typeface="黑体" panose="02010609060101010101" pitchFamily="49" charset="-122"/>
              </a:rPr>
              <a:t>DUT</a:t>
            </a:r>
            <a:r>
              <a:rPr lang="zh-CN" altLang="zh-CN" sz="2800" dirty="0">
                <a:solidFill>
                  <a:srgbClr val="000000"/>
                </a:solidFill>
                <a:latin typeface="黑体" panose="02010609060101010101" pitchFamily="49" charset="-122"/>
                <a:ea typeface="黑体" panose="02010609060101010101" pitchFamily="49" charset="-122"/>
              </a:rPr>
              <a:t>放大器的输入偏移，这样保证</a:t>
            </a:r>
            <a:r>
              <a:rPr lang="en-US" altLang="zh-CN" sz="2800" dirty="0">
                <a:solidFill>
                  <a:srgbClr val="000000"/>
                </a:solidFill>
                <a:latin typeface="黑体" panose="02010609060101010101" pitchFamily="49" charset="-122"/>
                <a:ea typeface="黑体" panose="02010609060101010101" pitchFamily="49" charset="-122"/>
              </a:rPr>
              <a:t>DUT</a:t>
            </a:r>
            <a:r>
              <a:rPr lang="zh-CN" altLang="zh-CN" sz="2800" dirty="0">
                <a:solidFill>
                  <a:srgbClr val="000000"/>
                </a:solidFill>
                <a:latin typeface="黑体" panose="02010609060101010101" pitchFamily="49" charset="-122"/>
                <a:ea typeface="黑体" panose="02010609060101010101" pitchFamily="49" charset="-122"/>
              </a:rPr>
              <a:t>输出不会因为自己的输入偏移而饱和。</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BB035A86-9E1A-46E4-8362-6375FAC771A8}"/>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Tree>
    <p:extLst>
      <p:ext uri="{BB962C8B-B14F-4D97-AF65-F5344CB8AC3E}">
        <p14:creationId xmlns:p14="http://schemas.microsoft.com/office/powerpoint/2010/main" val="762825850"/>
      </p:ext>
    </p:extLst>
  </p:cSld>
  <p:clrMapOvr>
    <a:masterClrMapping/>
  </p:clrMapOvr>
  <p:transition spd="slow">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9552" y="856747"/>
            <a:ext cx="8424936" cy="1767391"/>
            <a:chOff x="539552" y="850967"/>
            <a:chExt cx="8424936" cy="1767391"/>
          </a:xfrm>
        </p:grpSpPr>
        <p:sp>
          <p:nvSpPr>
            <p:cNvPr id="2" name="矩形 1"/>
            <p:cNvSpPr/>
            <p:nvPr/>
          </p:nvSpPr>
          <p:spPr>
            <a:xfrm>
              <a:off x="539552" y="850967"/>
              <a:ext cx="8424936" cy="1569660"/>
            </a:xfrm>
            <a:prstGeom prst="rect">
              <a:avLst/>
            </a:prstGeom>
          </p:spPr>
          <p:txBody>
            <a:bodyPr wrap="square">
              <a:spAutoFit/>
            </a:bodyPr>
            <a:lstStyle/>
            <a:p>
              <a:r>
                <a:rPr lang="zh-CN" altLang="en-US" sz="2400" b="1" dirty="0">
                  <a:solidFill>
                    <a:srgbClr val="083CB0"/>
                  </a:solidFill>
                  <a:latin typeface="+mn-lt"/>
                  <a:ea typeface="+mn-ea"/>
                </a:rPr>
                <a:t>在稳定状态下，反馈给</a:t>
              </a:r>
              <a:r>
                <a:rPr lang="en-US" altLang="zh-CN" sz="2400" b="1" dirty="0">
                  <a:solidFill>
                    <a:srgbClr val="083CB0"/>
                  </a:solidFill>
                  <a:latin typeface="+mn-lt"/>
                  <a:ea typeface="+mn-ea"/>
                </a:rPr>
                <a:t>DUT</a:t>
              </a:r>
              <a:r>
                <a:rPr lang="zh-CN" altLang="en-US" sz="2400" b="1" dirty="0">
                  <a:solidFill>
                    <a:srgbClr val="083CB0"/>
                  </a:solidFill>
                  <a:latin typeface="+mn-lt"/>
                  <a:ea typeface="+mn-ea"/>
                </a:rPr>
                <a:t>放大器输入的信号</a:t>
              </a:r>
              <a:r>
                <a:rPr lang="en-US" altLang="zh-CN" sz="2400" b="1" dirty="0">
                  <a:solidFill>
                    <a:srgbClr val="083CB0"/>
                  </a:solidFill>
                  <a:latin typeface="+mn-lt"/>
                  <a:ea typeface="+mn-ea"/>
                </a:rPr>
                <a:t>V</a:t>
              </a:r>
              <a:r>
                <a:rPr lang="en-US" altLang="zh-CN" sz="2400" b="1" baseline="-25000" dirty="0">
                  <a:solidFill>
                    <a:srgbClr val="083CB0"/>
                  </a:solidFill>
                  <a:latin typeface="+mn-lt"/>
                  <a:ea typeface="+mn-ea"/>
                </a:rPr>
                <a:t>IN-DUT</a:t>
              </a:r>
              <a:r>
                <a:rPr lang="zh-CN" altLang="zh-CN" sz="2400" b="1" dirty="0">
                  <a:solidFill>
                    <a:srgbClr val="083CB0"/>
                  </a:solidFill>
                  <a:latin typeface="+mn-lt"/>
                  <a:ea typeface="+mn-ea"/>
                </a:rPr>
                <a:t>直接与</a:t>
              </a:r>
              <a:r>
                <a:rPr lang="zh-CN" altLang="en-US" sz="2400" b="1" dirty="0">
                  <a:solidFill>
                    <a:srgbClr val="083CB0"/>
                  </a:solidFill>
                  <a:latin typeface="+mn-lt"/>
                  <a:ea typeface="+mn-ea"/>
                </a:rPr>
                <a:t>稳零</a:t>
              </a:r>
              <a:r>
                <a:rPr lang="zh-CN" altLang="zh-CN" sz="2400" b="1" dirty="0">
                  <a:solidFill>
                    <a:srgbClr val="083CB0"/>
                  </a:solidFill>
                  <a:latin typeface="+mn-lt"/>
                  <a:ea typeface="+mn-ea"/>
                </a:rPr>
                <a:t>放大器输出</a:t>
              </a:r>
              <a:r>
                <a:rPr lang="en-US" altLang="zh-CN" sz="2400" b="1" dirty="0">
                  <a:solidFill>
                    <a:srgbClr val="083CB0"/>
                  </a:solidFill>
                  <a:latin typeface="+mn-lt"/>
                  <a:ea typeface="+mn-ea"/>
                </a:rPr>
                <a:t>V</a:t>
              </a:r>
              <a:r>
                <a:rPr lang="en-US" altLang="zh-CN" sz="2400" b="1" baseline="-25000" dirty="0">
                  <a:solidFill>
                    <a:srgbClr val="083CB0"/>
                  </a:solidFill>
                  <a:latin typeface="+mn-lt"/>
                  <a:ea typeface="+mn-ea"/>
                </a:rPr>
                <a:t>O-NULL</a:t>
              </a:r>
              <a:r>
                <a:rPr lang="zh-CN" altLang="zh-CN" sz="2400" b="1" dirty="0">
                  <a:solidFill>
                    <a:srgbClr val="083CB0"/>
                  </a:solidFill>
                  <a:latin typeface="+mn-lt"/>
                  <a:ea typeface="+mn-ea"/>
                </a:rPr>
                <a:t>相关：</a:t>
              </a:r>
              <a:endParaRPr lang="en-US" altLang="zh-CN" sz="2400" b="1" dirty="0">
                <a:solidFill>
                  <a:srgbClr val="083CB0"/>
                </a:solidFill>
                <a:latin typeface="+mn-lt"/>
                <a:ea typeface="+mn-ea"/>
              </a:endParaRPr>
            </a:p>
            <a:p>
              <a:endParaRPr lang="en-US" altLang="zh-CN" sz="2400" b="1" dirty="0">
                <a:solidFill>
                  <a:srgbClr val="083CB0"/>
                </a:solidFill>
                <a:latin typeface="+mn-lt"/>
                <a:ea typeface="+mn-ea"/>
              </a:endParaRPr>
            </a:p>
            <a:p>
              <a:endParaRPr lang="en-US" altLang="zh-CN" sz="2400" b="1" dirty="0">
                <a:solidFill>
                  <a:srgbClr val="083CB0"/>
                </a:solidFill>
                <a:latin typeface="+mn-lt"/>
                <a:ea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313682535"/>
                </p:ext>
              </p:extLst>
            </p:nvPr>
          </p:nvGraphicFramePr>
          <p:xfrm>
            <a:off x="1403648" y="1716890"/>
            <a:ext cx="6080310" cy="901468"/>
          </p:xfrm>
          <a:graphic>
            <a:graphicData uri="http://schemas.openxmlformats.org/presentationml/2006/ole">
              <mc:AlternateContent xmlns:mc="http://schemas.openxmlformats.org/markup-compatibility/2006">
                <mc:Choice xmlns:v="urn:schemas-microsoft-com:vml" Requires="v">
                  <p:oleObj spid="_x0000_s7215" name="Equation" r:id="rId4" imgW="2895480" imgH="431640" progId="Equation.DSMT4">
                    <p:embed/>
                  </p:oleObj>
                </mc:Choice>
                <mc:Fallback>
                  <p:oleObj name="Equation" r:id="rId4" imgW="2895480" imgH="431640" progId="Equation.DSMT4">
                    <p:embed/>
                    <p:pic>
                      <p:nvPicPr>
                        <p:cNvPr id="5" name="对象 4"/>
                        <p:cNvPicPr>
                          <a:picLocks noChangeAspect="1" noChangeArrowheads="1"/>
                        </p:cNvPicPr>
                        <p:nvPr/>
                      </p:nvPicPr>
                      <p:blipFill>
                        <a:blip r:embed="rId5"/>
                        <a:srcRect/>
                        <a:stretch>
                          <a:fillRect/>
                        </a:stretch>
                      </p:blipFill>
                      <p:spPr bwMode="auto">
                        <a:xfrm>
                          <a:off x="1403648" y="1716890"/>
                          <a:ext cx="6080310" cy="901468"/>
                        </a:xfrm>
                        <a:prstGeom prst="rect">
                          <a:avLst/>
                        </a:prstGeom>
                        <a:noFill/>
                      </p:spPr>
                    </p:pic>
                  </p:oleObj>
                </mc:Fallback>
              </mc:AlternateContent>
            </a:graphicData>
          </a:graphic>
        </p:graphicFrame>
      </p:grpSp>
      <p:sp>
        <p:nvSpPr>
          <p:cNvPr id="7" name="Rectangle 8"/>
          <p:cNvSpPr>
            <a:spLocks noChangeArrowheads="1"/>
          </p:cNvSpPr>
          <p:nvPr/>
        </p:nvSpPr>
        <p:spPr bwMode="auto">
          <a:xfrm>
            <a:off x="1763688" y="53012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539552" y="2731138"/>
            <a:ext cx="8424936" cy="1652259"/>
            <a:chOff x="539552" y="2996952"/>
            <a:chExt cx="8424936" cy="1430439"/>
          </a:xfrm>
        </p:grpSpPr>
        <p:sp>
          <p:nvSpPr>
            <p:cNvPr id="12" name="矩形 11"/>
            <p:cNvSpPr/>
            <p:nvPr/>
          </p:nvSpPr>
          <p:spPr>
            <a:xfrm>
              <a:off x="539552" y="2996952"/>
              <a:ext cx="8424936" cy="1323439"/>
            </a:xfrm>
            <a:prstGeom prst="rect">
              <a:avLst/>
            </a:prstGeom>
          </p:spPr>
          <p:txBody>
            <a:bodyPr wrap="square">
              <a:spAutoFit/>
            </a:bodyPr>
            <a:lstStyle/>
            <a:p>
              <a:r>
                <a:rPr lang="en-US" altLang="zh-CN" sz="2400" b="1" dirty="0">
                  <a:solidFill>
                    <a:srgbClr val="083CB0"/>
                  </a:solidFill>
                  <a:latin typeface="+mn-lt"/>
                  <a:ea typeface="+mn-ea"/>
                </a:rPr>
                <a:t>DUT</a:t>
              </a:r>
              <a:r>
                <a:rPr lang="zh-CN" altLang="zh-CN" sz="2400" b="1" dirty="0">
                  <a:solidFill>
                    <a:srgbClr val="083CB0"/>
                  </a:solidFill>
                  <a:latin typeface="+mn-lt"/>
                  <a:ea typeface="+mn-ea"/>
                </a:rPr>
                <a:t>放大器开环增益</a:t>
              </a:r>
              <a:r>
                <a:rPr lang="zh-CN" altLang="en-US" sz="2400" b="1" dirty="0">
                  <a:solidFill>
                    <a:srgbClr val="083CB0"/>
                  </a:solidFill>
                  <a:latin typeface="+mn-lt"/>
                  <a:ea typeface="+mn-ea"/>
                </a:rPr>
                <a:t>（由式</a:t>
              </a:r>
              <a:r>
                <a:rPr lang="en-US" altLang="zh-CN" sz="2400" b="1" dirty="0">
                  <a:solidFill>
                    <a:srgbClr val="083CB0"/>
                  </a:solidFill>
                  <a:latin typeface="+mn-lt"/>
                  <a:ea typeface="+mn-ea"/>
                </a:rPr>
                <a:t>3.8</a:t>
              </a:r>
              <a:r>
                <a:rPr lang="zh-CN" altLang="en-US" sz="2400" b="1" dirty="0">
                  <a:solidFill>
                    <a:srgbClr val="083CB0"/>
                  </a:solidFill>
                  <a:latin typeface="+mn-lt"/>
                  <a:ea typeface="+mn-ea"/>
                </a:rPr>
                <a:t>、</a:t>
              </a:r>
              <a:r>
                <a:rPr lang="en-US" altLang="zh-CN" sz="2400" b="1" dirty="0">
                  <a:solidFill>
                    <a:srgbClr val="083CB0"/>
                  </a:solidFill>
                  <a:latin typeface="+mn-lt"/>
                  <a:ea typeface="+mn-ea"/>
                </a:rPr>
                <a:t>3.9</a:t>
              </a:r>
              <a:r>
                <a:rPr lang="zh-CN" altLang="en-US" sz="2400" b="1" dirty="0">
                  <a:solidFill>
                    <a:srgbClr val="083CB0"/>
                  </a:solidFill>
                  <a:latin typeface="+mn-lt"/>
                  <a:ea typeface="+mn-ea"/>
                </a:rPr>
                <a:t>可得）</a:t>
              </a:r>
              <a:r>
                <a:rPr lang="zh-CN" altLang="zh-CN" sz="2400" b="1" dirty="0">
                  <a:solidFill>
                    <a:srgbClr val="083CB0"/>
                  </a:solidFill>
                  <a:latin typeface="+mn-lt"/>
                  <a:ea typeface="+mn-ea"/>
                </a:rPr>
                <a:t>：</a:t>
              </a:r>
              <a:endParaRPr lang="en-US" altLang="zh-CN" sz="2400" b="1" dirty="0">
                <a:solidFill>
                  <a:srgbClr val="083CB0"/>
                </a:solidFill>
                <a:latin typeface="+mn-lt"/>
                <a:ea typeface="+mn-ea"/>
              </a:endParaRPr>
            </a:p>
            <a:p>
              <a:endParaRPr lang="en-US" altLang="zh-CN" sz="2800" b="1" dirty="0">
                <a:solidFill>
                  <a:srgbClr val="083CB0"/>
                </a:solidFill>
                <a:latin typeface="+mn-lt"/>
                <a:ea typeface="+mn-ea"/>
              </a:endParaRPr>
            </a:p>
            <a:p>
              <a:endParaRPr lang="en-US" altLang="zh-CN" sz="2800" b="1" dirty="0">
                <a:solidFill>
                  <a:srgbClr val="083CB0"/>
                </a:solidFill>
                <a:latin typeface="+mn-lt"/>
                <a:ea typeface="+mn-ea"/>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09041591"/>
                </p:ext>
              </p:extLst>
            </p:nvPr>
          </p:nvGraphicFramePr>
          <p:xfrm>
            <a:off x="2411760" y="3453600"/>
            <a:ext cx="4888051" cy="973791"/>
          </p:xfrm>
          <a:graphic>
            <a:graphicData uri="http://schemas.openxmlformats.org/presentationml/2006/ole">
              <mc:AlternateContent xmlns:mc="http://schemas.openxmlformats.org/markup-compatibility/2006">
                <mc:Choice xmlns:v="urn:schemas-microsoft-com:vml" Requires="v">
                  <p:oleObj spid="_x0000_s7216" name="Equation" r:id="rId6" imgW="2438400" imgH="482600" progId="Equation.DSMT4">
                    <p:embed/>
                  </p:oleObj>
                </mc:Choice>
                <mc:Fallback>
                  <p:oleObj name="Equation" r:id="rId6" imgW="2438400" imgH="482600" progId="Equation.DSMT4">
                    <p:embed/>
                    <p:pic>
                      <p:nvPicPr>
                        <p:cNvPr id="8"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3453600"/>
                          <a:ext cx="4888051" cy="973791"/>
                        </a:xfrm>
                        <a:prstGeom prst="rect">
                          <a:avLst/>
                        </a:prstGeom>
                        <a:noFill/>
                      </p:spPr>
                    </p:pic>
                  </p:oleObj>
                </mc:Fallback>
              </mc:AlternateContent>
            </a:graphicData>
          </a:graphic>
        </p:graphicFrame>
      </p:grpSp>
      <p:grpSp>
        <p:nvGrpSpPr>
          <p:cNvPr id="22" name="组合 21"/>
          <p:cNvGrpSpPr/>
          <p:nvPr/>
        </p:nvGrpSpPr>
        <p:grpSpPr>
          <a:xfrm>
            <a:off x="539552" y="4581128"/>
            <a:ext cx="8424936" cy="1938992"/>
            <a:chOff x="539552" y="4177823"/>
            <a:chExt cx="8424936" cy="1938992"/>
          </a:xfrm>
        </p:grpSpPr>
        <p:sp>
          <p:nvSpPr>
            <p:cNvPr id="17" name="矩形 16"/>
            <p:cNvSpPr/>
            <p:nvPr/>
          </p:nvSpPr>
          <p:spPr>
            <a:xfrm>
              <a:off x="539552" y="4177823"/>
              <a:ext cx="8424936" cy="1938992"/>
            </a:xfrm>
            <a:prstGeom prst="rect">
              <a:avLst/>
            </a:prstGeom>
          </p:spPr>
          <p:txBody>
            <a:bodyPr wrap="square">
              <a:spAutoFit/>
            </a:bodyPr>
            <a:lstStyle/>
            <a:p>
              <a:r>
                <a:rPr lang="zh-CN" altLang="en-US" sz="2400" b="1" dirty="0">
                  <a:solidFill>
                    <a:srgbClr val="083CB0"/>
                  </a:solidFill>
                  <a:latin typeface="+mn-lt"/>
                  <a:ea typeface="+mn-ea"/>
                </a:rPr>
                <a:t>    为了使测试电路的信号最大而又避免稳零放大器饱和，可选择电压分压比近似等于</a:t>
              </a:r>
              <a:r>
                <a:rPr lang="en-US" altLang="zh-CN" sz="2400" b="1" dirty="0">
                  <a:solidFill>
                    <a:srgbClr val="083CB0"/>
                  </a:solidFill>
                  <a:latin typeface="+mn-lt"/>
                  <a:ea typeface="+mn-ea"/>
                </a:rPr>
                <a:t>DUT</a:t>
              </a:r>
              <a:r>
                <a:rPr lang="zh-CN" altLang="en-US" sz="2400" b="1" dirty="0">
                  <a:solidFill>
                    <a:srgbClr val="083CB0"/>
                  </a:solidFill>
                  <a:latin typeface="+mn-lt"/>
                  <a:ea typeface="+mn-ea"/>
                </a:rPr>
                <a:t>运算放大器开环增益的倒数。</a:t>
              </a:r>
              <a:r>
                <a:rPr lang="zh-CN" altLang="zh-CN" sz="2400" b="1" dirty="0">
                  <a:solidFill>
                    <a:srgbClr val="083CB0"/>
                  </a:solidFill>
                  <a:latin typeface="+mn-lt"/>
                  <a:ea typeface="+mn-ea"/>
                </a:rPr>
                <a:t>：</a:t>
              </a:r>
              <a:endParaRPr lang="en-US" altLang="zh-CN" sz="2400" b="1" dirty="0">
                <a:solidFill>
                  <a:srgbClr val="083CB0"/>
                </a:solidFill>
                <a:latin typeface="+mn-lt"/>
                <a:ea typeface="+mn-ea"/>
              </a:endParaRPr>
            </a:p>
            <a:p>
              <a:endParaRPr lang="en-US" altLang="zh-CN" sz="2400" b="1" dirty="0">
                <a:solidFill>
                  <a:srgbClr val="083CB0"/>
                </a:solidFill>
                <a:latin typeface="+mn-lt"/>
                <a:ea typeface="+mn-ea"/>
              </a:endParaRPr>
            </a:p>
            <a:p>
              <a:endParaRPr lang="en-US" altLang="zh-CN" sz="2400" b="1" dirty="0">
                <a:solidFill>
                  <a:srgbClr val="083CB0"/>
                </a:solidFill>
                <a:latin typeface="+mn-lt"/>
                <a:ea typeface="+mn-ea"/>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1861358718"/>
                </p:ext>
              </p:extLst>
            </p:nvPr>
          </p:nvGraphicFramePr>
          <p:xfrm>
            <a:off x="3635896" y="5032200"/>
            <a:ext cx="2088232" cy="989164"/>
          </p:xfrm>
          <a:graphic>
            <a:graphicData uri="http://schemas.openxmlformats.org/presentationml/2006/ole">
              <mc:AlternateContent xmlns:mc="http://schemas.openxmlformats.org/markup-compatibility/2006">
                <mc:Choice xmlns:v="urn:schemas-microsoft-com:vml" Requires="v">
                  <p:oleObj spid="_x0000_s7217" name="Equation" r:id="rId8" imgW="901309" imgH="431613" progId="Equation.DSMT4">
                    <p:embed/>
                  </p:oleObj>
                </mc:Choice>
                <mc:Fallback>
                  <p:oleObj name="Equation" r:id="rId8" imgW="901309" imgH="431613" progId="Equation.DSMT4">
                    <p:embed/>
                    <p:pic>
                      <p:nvPicPr>
                        <p:cNvPr id="21" name="对象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896" y="5032200"/>
                          <a:ext cx="2088232" cy="989164"/>
                        </a:xfrm>
                        <a:prstGeom prst="rect">
                          <a:avLst/>
                        </a:prstGeom>
                        <a:noFill/>
                      </p:spPr>
                    </p:pic>
                  </p:oleObj>
                </mc:Fallback>
              </mc:AlternateContent>
            </a:graphicData>
          </a:graphic>
        </p:graphicFrame>
      </p:grpSp>
      <p:sp>
        <p:nvSpPr>
          <p:cNvPr id="13" name="标题 1">
            <a:extLst>
              <a:ext uri="{FF2B5EF4-FFF2-40B4-BE49-F238E27FC236}">
                <a16:creationId xmlns:a16="http://schemas.microsoft.com/office/drawing/2014/main" id="{5C11850D-D0C6-4D9B-82D0-B1AD0E5B6BDE}"/>
              </a:ext>
            </a:extLst>
          </p:cNvPr>
          <p:cNvSpPr txBox="1">
            <a:spLocks/>
          </p:cNvSpPr>
          <p:nvPr/>
        </p:nvSpPr>
        <p:spPr bwMode="auto">
          <a:xfrm>
            <a:off x="2519363"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2.3 DC</a:t>
            </a:r>
            <a:r>
              <a:rPr lang="zh-CN" altLang="en-US" sz="3600" kern="0" dirty="0">
                <a:solidFill>
                  <a:srgbClr val="990000"/>
                </a:solidFill>
                <a:latin typeface="Comic Sans MS" panose="030F0702030302020204" pitchFamily="66" charset="0"/>
                <a:ea typeface="隶书" panose="02010509060101010101" pitchFamily="49" charset="-122"/>
              </a:rPr>
              <a:t>偏移和</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增益测试</a:t>
            </a:r>
          </a:p>
        </p:txBody>
      </p:sp>
    </p:spTree>
    <p:extLst>
      <p:ext uri="{BB962C8B-B14F-4D97-AF65-F5344CB8AC3E}">
        <p14:creationId xmlns:p14="http://schemas.microsoft.com/office/powerpoint/2010/main" val="2656681706"/>
      </p:ext>
    </p:extLst>
  </p:cSld>
  <p:clrMapOvr>
    <a:masterClrMapping/>
  </p:clrMapOvr>
  <p:transition spd="slow">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724570-91E4-4EFA-AB71-EF2E1ACE8B17}"/>
              </a:ext>
            </a:extLst>
          </p:cNvPr>
          <p:cNvSpPr txBox="1"/>
          <p:nvPr/>
        </p:nvSpPr>
        <p:spPr>
          <a:xfrm>
            <a:off x="107504" y="1628800"/>
            <a:ext cx="9036496" cy="3344570"/>
          </a:xfrm>
          <a:prstGeom prst="rect">
            <a:avLst/>
          </a:prstGeom>
          <a:solidFill>
            <a:schemeClr val="bg1"/>
          </a:solidFill>
        </p:spPr>
        <p:txBody>
          <a:bodyPr wrap="square">
            <a:spAutoFit/>
          </a:bodyPr>
          <a:lstStyle/>
          <a:p>
            <a:pPr>
              <a:lnSpc>
                <a:spcPct val="150000"/>
              </a:lnSpc>
            </a:pPr>
            <a:r>
              <a:rPr lang="zh-CN" altLang="en-US" sz="2400" b="1" dirty="0"/>
              <a:t>例：上图所示的稳零放大器设置，</a:t>
            </a:r>
            <a:r>
              <a:rPr lang="en-US" altLang="zh-CN" sz="2400" b="1" dirty="0"/>
              <a:t>R1 = 100Ω</a:t>
            </a:r>
            <a:r>
              <a:rPr lang="zh-CN" altLang="en-US" sz="2400" b="1" dirty="0"/>
              <a:t>，</a:t>
            </a:r>
            <a:r>
              <a:rPr lang="en-US" altLang="zh-CN" sz="2400" b="1" dirty="0"/>
              <a:t>R2 = 100 </a:t>
            </a:r>
            <a:r>
              <a:rPr lang="en-US" altLang="zh-CN" sz="2400" b="1" dirty="0" err="1"/>
              <a:t>kΩ</a:t>
            </a:r>
            <a:r>
              <a:rPr lang="zh-CN" altLang="en-US" sz="2400" b="1" dirty="0"/>
              <a:t>，</a:t>
            </a:r>
            <a:r>
              <a:rPr lang="en-US" altLang="zh-CN" sz="2400" b="1" dirty="0"/>
              <a:t>R3 = 100 </a:t>
            </a:r>
            <a:r>
              <a:rPr lang="en-US" altLang="zh-CN" sz="2400" b="1" dirty="0" err="1"/>
              <a:t>kΩ</a:t>
            </a:r>
            <a:r>
              <a:rPr lang="zh-CN" altLang="en-US" sz="2400" b="1" dirty="0"/>
              <a:t>，参考电压设置为两个电源电平之间的一个值（它的实际值并不重要，因为所有信号都参考它</a:t>
            </a:r>
            <a:r>
              <a:rPr lang="en-US" altLang="zh-CN" sz="2400" b="1" dirty="0"/>
              <a:t>) </a:t>
            </a:r>
            <a:r>
              <a:rPr lang="zh-CN" altLang="en-US" sz="2400" b="1" dirty="0"/>
              <a:t>，</a:t>
            </a:r>
            <a:r>
              <a:rPr lang="en-US" altLang="zh-CN" sz="2400" b="1" dirty="0"/>
              <a:t>SRC1</a:t>
            </a:r>
            <a:r>
              <a:rPr lang="zh-CN" altLang="en-US" sz="2400" b="1" dirty="0"/>
              <a:t>设置为 </a:t>
            </a:r>
            <a:r>
              <a:rPr lang="en-US" altLang="zh-CN" sz="2400" b="1" dirty="0"/>
              <a:t>Vmid+1V</a:t>
            </a:r>
            <a:r>
              <a:rPr lang="zh-CN" altLang="en-US" sz="2400" b="1" dirty="0"/>
              <a:t>，测得稳零放大器输出电压为</a:t>
            </a:r>
            <a:r>
              <a:rPr lang="en-US" altLang="zh-CN" sz="2400" b="1" dirty="0" err="1"/>
              <a:t>Vmid</a:t>
            </a:r>
            <a:r>
              <a:rPr lang="en-US" altLang="zh-CN" sz="2400" b="1" dirty="0"/>
              <a:t>+ 2.005 V </a:t>
            </a:r>
            <a:r>
              <a:rPr lang="zh-CN" altLang="en-US" sz="2400" b="1" dirty="0"/>
              <a:t>。</a:t>
            </a:r>
            <a:r>
              <a:rPr lang="en-US" altLang="zh-CN" sz="2400" b="1" dirty="0"/>
              <a:t>SRC1</a:t>
            </a:r>
            <a:r>
              <a:rPr lang="zh-CN" altLang="en-US" sz="2400" b="1" dirty="0"/>
              <a:t>设置为 </a:t>
            </a:r>
            <a:r>
              <a:rPr lang="en-US" altLang="zh-CN" sz="2400" b="1" dirty="0"/>
              <a:t>Vmid-1V</a:t>
            </a:r>
            <a:r>
              <a:rPr lang="zh-CN" altLang="en-US" sz="2400" b="1" dirty="0"/>
              <a:t>，并测得稳零放大器输出电压为</a:t>
            </a:r>
            <a:r>
              <a:rPr lang="en-US" altLang="zh-CN" sz="2400" b="1" dirty="0" err="1"/>
              <a:t>Vmid</a:t>
            </a:r>
            <a:r>
              <a:rPr lang="en-US" altLang="zh-CN" sz="2400" b="1" dirty="0"/>
              <a:t> + 4.020V </a:t>
            </a:r>
            <a:r>
              <a:rPr lang="zh-CN" altLang="en-US" sz="2400" b="1" dirty="0"/>
              <a:t>。放大器的开环增益是多少？</a:t>
            </a:r>
          </a:p>
        </p:txBody>
      </p:sp>
    </p:spTree>
    <p:extLst>
      <p:ext uri="{BB962C8B-B14F-4D97-AF65-F5344CB8AC3E}">
        <p14:creationId xmlns:p14="http://schemas.microsoft.com/office/powerpoint/2010/main" val="3154313642"/>
      </p:ext>
    </p:extLst>
  </p:cSld>
  <p:clrMapOvr>
    <a:masterClrMapping/>
  </p:clrMapOvr>
  <p:transition spd="slow">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48F7D81-F9A1-4A35-A55C-ACC78FBB92D2}"/>
              </a:ext>
            </a:extLst>
          </p:cNvPr>
          <p:cNvSpPr txBox="1"/>
          <p:nvPr/>
        </p:nvSpPr>
        <p:spPr>
          <a:xfrm>
            <a:off x="308608" y="1196752"/>
            <a:ext cx="8820472" cy="2308324"/>
          </a:xfrm>
          <a:prstGeom prst="rect">
            <a:avLst/>
          </a:prstGeom>
          <a:noFill/>
        </p:spPr>
        <p:txBody>
          <a:bodyPr wrap="square">
            <a:spAutoFit/>
          </a:bodyPr>
          <a:lstStyle/>
          <a:p>
            <a:r>
              <a:rPr lang="zh-CN" altLang="en-US" sz="2400" b="1" dirty="0"/>
              <a:t>解：使用下列步骤计算开环增益。首先计算稳零放大器输出的变化或摆幅</a:t>
            </a:r>
            <a:r>
              <a:rPr lang="en-US" altLang="zh-CN" sz="2400" b="1" dirty="0"/>
              <a:t>:</a:t>
            </a:r>
          </a:p>
          <a:p>
            <a:endParaRPr lang="en-US" altLang="zh-CN" sz="2400" b="1" dirty="0"/>
          </a:p>
          <a:p>
            <a:endParaRPr lang="en-US" altLang="zh-CN" sz="2400" b="1" dirty="0"/>
          </a:p>
          <a:p>
            <a:r>
              <a:rPr lang="zh-CN" altLang="en-US" sz="2400" b="1" dirty="0"/>
              <a:t>然后，计算出 </a:t>
            </a:r>
            <a:r>
              <a:rPr lang="en-US" altLang="zh-CN" sz="2400" b="1" dirty="0"/>
              <a:t>DUT </a:t>
            </a:r>
            <a:r>
              <a:rPr lang="zh-CN" altLang="en-US" sz="2400" b="1" dirty="0"/>
              <a:t>放大器输入端电压摆幅</a:t>
            </a:r>
            <a:r>
              <a:rPr lang="en-US" altLang="zh-CN" sz="2400" b="1" dirty="0"/>
              <a:t>:</a:t>
            </a:r>
          </a:p>
          <a:p>
            <a:endParaRPr lang="zh-CN" altLang="en-US" sz="2400" b="1"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2104FB95-5EA9-424F-B959-255ABA9BAFE7}"/>
                  </a:ext>
                </a:extLst>
              </p:cNvPr>
              <p:cNvSpPr txBox="1"/>
              <p:nvPr/>
            </p:nvSpPr>
            <p:spPr>
              <a:xfrm>
                <a:off x="161205" y="4601530"/>
                <a:ext cx="8793738" cy="477888"/>
              </a:xfrm>
              <a:prstGeom prst="rect">
                <a:avLst/>
              </a:prstGeom>
              <a:noFill/>
            </p:spPr>
            <p:txBody>
              <a:bodyPr wrap="square">
                <a:spAutoFit/>
              </a:bodyPr>
              <a:lstStyle/>
              <a:p>
                <a:r>
                  <a:rPr lang="zh-CN" altLang="en-US" sz="2400" b="1" dirty="0"/>
                  <a:t>由于</a:t>
                </a:r>
                <a:r>
                  <a:rPr lang="en-US" altLang="zh-CN" sz="2400" b="1" dirty="0"/>
                  <a:t> </a:t>
                </a:r>
                <a14:m>
                  <m:oMath xmlns:m="http://schemas.openxmlformats.org/officeDocument/2006/math">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𝑽</m:t>
                        </m:r>
                      </m:e>
                      <m:sub>
                        <m:r>
                          <a:rPr lang="en-US" altLang="zh-CN" sz="2400" b="1" i="1" smtClean="0">
                            <a:latin typeface="Cambria Math" panose="02040503050406030204" pitchFamily="18" charset="0"/>
                            <a:ea typeface="Cambria Math" panose="02040503050406030204" pitchFamily="18" charset="0"/>
                          </a:rPr>
                          <m:t>𝑺𝑪𝑹</m:t>
                        </m:r>
                        <m:r>
                          <a:rPr lang="en-US" altLang="zh-CN" sz="2400" b="1" i="1" smtClean="0">
                            <a:latin typeface="Cambria Math" panose="02040503050406030204" pitchFamily="18" charset="0"/>
                            <a:ea typeface="Cambria Math" panose="02040503050406030204" pitchFamily="18" charset="0"/>
                          </a:rPr>
                          <m:t>𝟏</m:t>
                        </m:r>
                      </m:sub>
                    </m:sSub>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𝑽</m:t>
                    </m:r>
                  </m:oMath>
                </a14:m>
                <a:r>
                  <a:rPr lang="zh-CN" altLang="en-US" sz="2400" b="1" dirty="0"/>
                  <a:t>，使得</a:t>
                </a:r>
                <a14:m>
                  <m:oMath xmlns:m="http://schemas.openxmlformats.org/officeDocument/2006/math">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𝑽</m:t>
                        </m:r>
                      </m:e>
                      <m:sub>
                        <m:r>
                          <a:rPr lang="en-US" altLang="zh-CN" sz="2400" b="1" i="1" smtClean="0">
                            <a:latin typeface="Cambria Math" panose="02040503050406030204" pitchFamily="18" charset="0"/>
                            <a:ea typeface="Cambria Math" panose="02040503050406030204" pitchFamily="18" charset="0"/>
                          </a:rPr>
                          <m:t>𝑶</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𝑫𝑼𝑻</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𝑽</m:t>
                    </m:r>
                  </m:oMath>
                </a14:m>
                <a:r>
                  <a:rPr lang="en-US" altLang="zh-CN" sz="2400" b="1" dirty="0"/>
                  <a:t> </a:t>
                </a:r>
                <a:r>
                  <a:rPr lang="zh-CN" altLang="en-US" sz="2400" b="1" dirty="0"/>
                  <a:t>，放大器的开环增益为</a:t>
                </a:r>
                <a:r>
                  <a:rPr lang="en-US" altLang="zh-CN" sz="2400" b="1" dirty="0"/>
                  <a:t>:</a:t>
                </a:r>
                <a:endParaRPr lang="zh-CN" altLang="en-US" sz="2400" b="1" dirty="0"/>
              </a:p>
            </p:txBody>
          </p:sp>
        </mc:Choice>
        <mc:Fallback>
          <p:sp>
            <p:nvSpPr>
              <p:cNvPr id="15" name="文本框 14">
                <a:extLst>
                  <a:ext uri="{FF2B5EF4-FFF2-40B4-BE49-F238E27FC236}">
                    <a16:creationId xmlns:a16="http://schemas.microsoft.com/office/drawing/2014/main" id="{2104FB95-5EA9-424F-B959-255ABA9BAFE7}"/>
                  </a:ext>
                </a:extLst>
              </p:cNvPr>
              <p:cNvSpPr txBox="1">
                <a:spLocks noRot="1" noChangeAspect="1" noMove="1" noResize="1" noEditPoints="1" noAdjustHandles="1" noChangeArrowheads="1" noChangeShapeType="1" noTextEdit="1"/>
              </p:cNvSpPr>
              <p:nvPr/>
            </p:nvSpPr>
            <p:spPr>
              <a:xfrm>
                <a:off x="161205" y="4601530"/>
                <a:ext cx="8793738" cy="477888"/>
              </a:xfrm>
              <a:prstGeom prst="rect">
                <a:avLst/>
              </a:prstGeom>
              <a:blipFill>
                <a:blip r:embed="rId2"/>
                <a:stretch>
                  <a:fillRect l="-1040" t="-15385" b="-256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2F8F778C-4ACF-4B15-94BC-2C172F776D88}"/>
                  </a:ext>
                </a:extLst>
              </p:cNvPr>
              <p:cNvSpPr/>
              <p:nvPr/>
            </p:nvSpPr>
            <p:spPr>
              <a:xfrm>
                <a:off x="0" y="3420150"/>
                <a:ext cx="9116149"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e>
                        <m:sub>
                          <m:r>
                            <a:rPr lang="en-US" altLang="zh-CN" sz="2400" b="0" i="1" smtClean="0">
                              <a:latin typeface="Cambria Math" panose="02040503050406030204" pitchFamily="18" charset="0"/>
                            </a:rPr>
                            <m:t>𝐼𝑁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𝐷𝑈𝑇</m:t>
                          </m:r>
                        </m:sub>
                      </m:sSub>
                      <m:r>
                        <a:rPr lang="en-US" altLang="zh-CN" sz="2400" b="0" i="1" smtClean="0">
                          <a:latin typeface="Cambria Math" panose="02040503050406030204" pitchFamily="18" charset="0"/>
                        </a:rPr>
                        <m:t>=</m:t>
                      </m:r>
                      <m:f>
                        <m:fPr>
                          <m:ctrlPr>
                            <a:rPr lang="en-US" altLang="zh-CN" sz="2400" i="1" smtClean="0">
                              <a:latin typeface="Cambria Math" panose="02040503050406030204" pitchFamily="18" charset="0"/>
                            </a:rPr>
                          </m:ctrlPr>
                        </m:fPr>
                        <m:num>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1</m:t>
                              </m:r>
                            </m:sub>
                          </m:sSub>
                        </m:num>
                        <m:den>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2</m:t>
                              </m:r>
                            </m:sub>
                          </m:sSub>
                        </m:den>
                      </m:f>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ea typeface="Cambria Math" panose="02040503050406030204" pitchFamily="18" charset="0"/>
                            </a:rPr>
                            <m:t>∆</m:t>
                          </m:r>
                          <m:r>
                            <a:rPr lang="en-US" altLang="zh-CN" sz="2400" b="0" i="1">
                              <a:latin typeface="Cambria Math" panose="02040503050406030204" pitchFamily="18" charset="0"/>
                              <a:ea typeface="Cambria Math" panose="02040503050406030204" pitchFamily="18" charset="0"/>
                            </a:rPr>
                            <m:t>𝑉</m:t>
                          </m:r>
                        </m:e>
                        <m:sub>
                          <m:r>
                            <a:rPr lang="en-US" altLang="zh-CN" sz="2400" b="0" i="1" smtClean="0">
                              <a:latin typeface="Cambria Math" panose="02040503050406030204" pitchFamily="18" charset="0"/>
                              <a:ea typeface="Cambria Math" panose="02040503050406030204" pitchFamily="18" charset="0"/>
                            </a:rPr>
                            <m:t>𝑂</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𝑁𝑈𝐿𝐿</m:t>
                          </m:r>
                        </m:sub>
                      </m:sSub>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100</m:t>
                          </m:r>
                        </m:num>
                        <m:den>
                          <m:r>
                            <a:rPr lang="en-US" altLang="zh-CN" sz="2400" b="0" i="1" smtClean="0">
                              <a:latin typeface="Cambria Math" panose="02040503050406030204" pitchFamily="18" charset="0"/>
                            </a:rPr>
                            <m:t>100</m:t>
                          </m:r>
                          <m:r>
                            <a:rPr lang="en-US" altLang="zh-CN" sz="2400" b="0" i="1">
                              <a:latin typeface="Cambria Math" panose="02040503050406030204" pitchFamily="18" charset="0"/>
                            </a:rPr>
                            <m:t>+</m:t>
                          </m:r>
                          <m:r>
                            <a:rPr lang="en-US" altLang="zh-CN" sz="2400" b="0" i="1" smtClean="0">
                              <a:latin typeface="Cambria Math" panose="02040503050406030204" pitchFamily="18" charset="0"/>
                            </a:rPr>
                            <m:t>100</m:t>
                          </m:r>
                          <m:r>
                            <a:rPr lang="en-US" altLang="zh-CN" sz="2400" b="0" i="1" smtClean="0">
                              <a:latin typeface="Cambria Math" panose="02040503050406030204" pitchFamily="18" charset="0"/>
                            </a:rPr>
                            <m:t>𝑘</m:t>
                          </m:r>
                        </m:den>
                      </m:f>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−2.015</m:t>
                          </m:r>
                          <m:r>
                            <a:rPr lang="en-US" altLang="zh-CN" sz="2400" b="0" i="1" smtClean="0">
                              <a:latin typeface="Cambria Math" panose="02040503050406030204" pitchFamily="18" charset="0"/>
                            </a:rPr>
                            <m:t>𝑉</m:t>
                          </m:r>
                        </m:e>
                      </m:d>
                      <m:r>
                        <a:rPr lang="en-US" altLang="zh-CN" sz="2400" b="0" i="1" smtClean="0">
                          <a:latin typeface="Cambria Math" panose="02040503050406030204" pitchFamily="18" charset="0"/>
                        </a:rPr>
                        <m:t>=−2.013</m:t>
                      </m:r>
                      <m:r>
                        <a:rPr lang="en-US" altLang="zh-CN" sz="2400" b="0" i="1" smtClean="0">
                          <a:latin typeface="Cambria Math" panose="02040503050406030204" pitchFamily="18" charset="0"/>
                        </a:rPr>
                        <m:t>𝑚𝑉</m:t>
                      </m:r>
                    </m:oMath>
                  </m:oMathPara>
                </a14:m>
                <a:endParaRPr lang="zh-CN" altLang="en-US" sz="2400" dirty="0"/>
              </a:p>
            </p:txBody>
          </p:sp>
        </mc:Choice>
        <mc:Fallback>
          <p:sp>
            <p:nvSpPr>
              <p:cNvPr id="7" name="矩形 6">
                <a:extLst>
                  <a:ext uri="{FF2B5EF4-FFF2-40B4-BE49-F238E27FC236}">
                    <a16:creationId xmlns:a16="http://schemas.microsoft.com/office/drawing/2014/main" id="{2F8F778C-4ACF-4B15-94BC-2C172F776D88}"/>
                  </a:ext>
                </a:extLst>
              </p:cNvPr>
              <p:cNvSpPr>
                <a:spLocks noRot="1" noChangeAspect="1" noMove="1" noResize="1" noEditPoints="1" noAdjustHandles="1" noChangeArrowheads="1" noChangeShapeType="1" noTextEdit="1"/>
              </p:cNvSpPr>
              <p:nvPr/>
            </p:nvSpPr>
            <p:spPr>
              <a:xfrm>
                <a:off x="0" y="3420150"/>
                <a:ext cx="9116149" cy="84664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CF93B02-1246-4389-A971-0AA33E132D61}"/>
                  </a:ext>
                </a:extLst>
              </p:cNvPr>
              <p:cNvSpPr txBox="1"/>
              <p:nvPr/>
            </p:nvSpPr>
            <p:spPr>
              <a:xfrm>
                <a:off x="1043608" y="5517232"/>
                <a:ext cx="5695213" cy="7845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𝑮</m:t>
                          </m:r>
                        </m:e>
                        <m:sub>
                          <m:r>
                            <a:rPr lang="en-US" altLang="zh-CN" sz="2400" b="1" i="1" smtClean="0">
                              <a:latin typeface="Cambria Math" panose="02040503050406030204" pitchFamily="18" charset="0"/>
                            </a:rPr>
                            <m:t>𝒐𝒕</m:t>
                          </m:r>
                        </m:sub>
                      </m:sSub>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𝑽</m:t>
                              </m:r>
                            </m:e>
                            <m:sub>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𝑫𝑼𝑻</m:t>
                              </m:r>
                            </m:sub>
                          </m:sSub>
                        </m:num>
                        <m:den>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𝑽</m:t>
                              </m:r>
                            </m:e>
                            <m:sub>
                              <m:r>
                                <a:rPr lang="en-US" altLang="zh-CN" sz="2400" b="1" i="1" smtClean="0">
                                  <a:latin typeface="Cambria Math" panose="02040503050406030204" pitchFamily="18" charset="0"/>
                                </a:rPr>
                                <m:t>𝑰𝑵</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𝑫𝑼𝑻</m:t>
                              </m:r>
                            </m:sub>
                          </m:sSub>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𝑽</m:t>
                          </m:r>
                        </m:num>
                        <m:den>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𝟎𝟏𝟑</m:t>
                          </m:r>
                          <m:r>
                            <a:rPr lang="en-US" altLang="zh-CN" sz="2400" b="1" i="1" smtClean="0">
                              <a:latin typeface="Cambria Math" panose="02040503050406030204" pitchFamily="18" charset="0"/>
                            </a:rPr>
                            <m:t>𝒎𝑽</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𝟗𝟗𝟑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𝑽</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𝑽</m:t>
                      </m:r>
                    </m:oMath>
                  </m:oMathPara>
                </a14:m>
                <a:endParaRPr lang="zh-CN" altLang="en-US" sz="2400" b="1" dirty="0"/>
              </a:p>
            </p:txBody>
          </p:sp>
        </mc:Choice>
        <mc:Fallback>
          <p:sp>
            <p:nvSpPr>
              <p:cNvPr id="9" name="文本框 8">
                <a:extLst>
                  <a:ext uri="{FF2B5EF4-FFF2-40B4-BE49-F238E27FC236}">
                    <a16:creationId xmlns:a16="http://schemas.microsoft.com/office/drawing/2014/main" id="{8CF93B02-1246-4389-A971-0AA33E132D61}"/>
                  </a:ext>
                </a:extLst>
              </p:cNvPr>
              <p:cNvSpPr txBox="1">
                <a:spLocks noRot="1" noChangeAspect="1" noMove="1" noResize="1" noEditPoints="1" noAdjustHandles="1" noChangeArrowheads="1" noChangeShapeType="1" noTextEdit="1"/>
              </p:cNvSpPr>
              <p:nvPr/>
            </p:nvSpPr>
            <p:spPr>
              <a:xfrm>
                <a:off x="1043608" y="5517232"/>
                <a:ext cx="5695213" cy="78457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BF21D993-18EB-428B-B6BF-2EB48EB9BD3A}"/>
                  </a:ext>
                </a:extLst>
              </p:cNvPr>
              <p:cNvSpPr txBox="1"/>
              <p:nvPr/>
            </p:nvSpPr>
            <p:spPr>
              <a:xfrm>
                <a:off x="1403648" y="1965359"/>
                <a:ext cx="5184576"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𝑽</m:t>
                          </m:r>
                        </m:e>
                        <m:sub>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𝑵𝑼𝑳𝑳</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𝟎𝟎𝟓</m:t>
                          </m:r>
                          <m:r>
                            <a:rPr lang="en-US" altLang="zh-CN" sz="2400" b="1" i="1" smtClean="0">
                              <a:latin typeface="Cambria Math" panose="02040503050406030204" pitchFamily="18" charset="0"/>
                            </a:rPr>
                            <m:t>𝑽</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𝟎𝟐𝟎</m:t>
                          </m:r>
                          <m:r>
                            <a:rPr lang="en-US" altLang="zh-CN" sz="2400" b="1" i="1" smtClean="0">
                              <a:latin typeface="Cambria Math" panose="02040503050406030204" pitchFamily="18" charset="0"/>
                            </a:rPr>
                            <m:t>𝑽</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𝟎𝟏𝟓</m:t>
                          </m:r>
                          <m:r>
                            <a:rPr lang="en-US" altLang="zh-CN" sz="2400" b="1" i="1" smtClean="0">
                              <a:latin typeface="Cambria Math" panose="02040503050406030204" pitchFamily="18" charset="0"/>
                            </a:rPr>
                            <m:t>𝑽</m:t>
                          </m:r>
                        </m:sub>
                      </m:sSub>
                    </m:oMath>
                  </m:oMathPara>
                </a14:m>
                <a:endParaRPr lang="zh-CN" altLang="en-US" sz="2400" b="1" dirty="0"/>
              </a:p>
            </p:txBody>
          </p:sp>
        </mc:Choice>
        <mc:Fallback>
          <p:sp>
            <p:nvSpPr>
              <p:cNvPr id="10" name="文本框 9">
                <a:extLst>
                  <a:ext uri="{FF2B5EF4-FFF2-40B4-BE49-F238E27FC236}">
                    <a16:creationId xmlns:a16="http://schemas.microsoft.com/office/drawing/2014/main" id="{BF21D993-18EB-428B-B6BF-2EB48EB9BD3A}"/>
                  </a:ext>
                </a:extLst>
              </p:cNvPr>
              <p:cNvSpPr txBox="1">
                <a:spLocks noRot="1" noChangeAspect="1" noMove="1" noResize="1" noEditPoints="1" noAdjustHandles="1" noChangeArrowheads="1" noChangeShapeType="1" noTextEdit="1"/>
              </p:cNvSpPr>
              <p:nvPr/>
            </p:nvSpPr>
            <p:spPr>
              <a:xfrm>
                <a:off x="1403648" y="1965359"/>
                <a:ext cx="5184576" cy="385555"/>
              </a:xfrm>
              <a:prstGeom prst="rect">
                <a:avLst/>
              </a:prstGeom>
              <a:blipFill>
                <a:blip r:embed="rId5"/>
                <a:stretch>
                  <a:fillRect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7399585"/>
      </p:ext>
    </p:extLst>
  </p:cSld>
  <p:clrMapOvr>
    <a:masterClrMapping/>
  </p:clrMapOvr>
  <p:transition spd="slow">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232643" y="53671"/>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2.4 </a:t>
            </a:r>
            <a:r>
              <a:rPr lang="zh-CN" altLang="en-US" sz="3600" dirty="0">
                <a:solidFill>
                  <a:srgbClr val="990000"/>
                </a:solidFill>
                <a:latin typeface="Comic Sans MS" panose="030F0702030302020204" pitchFamily="66" charset="0"/>
                <a:ea typeface="隶书" panose="02010509060101010101" pitchFamily="49" charset="-122"/>
              </a:rPr>
              <a:t>电源抑制比与共模抑制比</a:t>
            </a:r>
          </a:p>
        </p:txBody>
      </p:sp>
      <p:sp>
        <p:nvSpPr>
          <p:cNvPr id="13" name="矩形 12"/>
          <p:cNvSpPr/>
          <p:nvPr/>
        </p:nvSpPr>
        <p:spPr>
          <a:xfrm>
            <a:off x="539552" y="850967"/>
            <a:ext cx="8424936" cy="830997"/>
          </a:xfrm>
          <a:prstGeom prst="rect">
            <a:avLst/>
          </a:prstGeom>
        </p:spPr>
        <p:txBody>
          <a:bodyPr wrap="square">
            <a:spAutoFit/>
          </a:bodyPr>
          <a:lstStyle/>
          <a:p>
            <a:r>
              <a:rPr lang="zh-CN" altLang="en-US" sz="2400" b="1" dirty="0">
                <a:latin typeface="+mn-lt"/>
                <a:ea typeface="+mn-ea"/>
              </a:rPr>
              <a:t>（</a:t>
            </a:r>
            <a:r>
              <a:rPr lang="en-US" altLang="zh-CN" sz="2400" b="1" dirty="0">
                <a:latin typeface="+mn-lt"/>
                <a:ea typeface="+mn-ea"/>
              </a:rPr>
              <a:t>1</a:t>
            </a:r>
            <a:r>
              <a:rPr lang="zh-CN" altLang="en-US" sz="2400" b="1" dirty="0">
                <a:latin typeface="+mn-lt"/>
                <a:ea typeface="+mn-ea"/>
              </a:rPr>
              <a:t>）</a:t>
            </a:r>
            <a:r>
              <a:rPr lang="en-US" altLang="zh-CN" sz="2400" b="1" dirty="0">
                <a:latin typeface="+mn-lt"/>
                <a:ea typeface="+mn-ea"/>
              </a:rPr>
              <a:t>DC</a:t>
            </a:r>
            <a:r>
              <a:rPr lang="zh-CN" altLang="en-US" sz="2400" b="1" dirty="0">
                <a:latin typeface="+mn-lt"/>
                <a:ea typeface="+mn-ea"/>
              </a:rPr>
              <a:t>电源灵敏度（</a:t>
            </a:r>
            <a:r>
              <a:rPr lang="en-US" altLang="zh-CN" sz="2400" b="1" dirty="0">
                <a:latin typeface="+mn-lt"/>
                <a:ea typeface="+mn-ea"/>
              </a:rPr>
              <a:t>PSS</a:t>
            </a:r>
            <a:r>
              <a:rPr lang="zh-CN" altLang="en-US" sz="2400" b="1" dirty="0">
                <a:latin typeface="+mn-lt"/>
                <a:ea typeface="+mn-ea"/>
              </a:rPr>
              <a:t>）</a:t>
            </a:r>
            <a:endParaRPr lang="en-US" altLang="zh-CN" sz="2400" b="1" dirty="0">
              <a:latin typeface="+mn-lt"/>
              <a:ea typeface="+mn-ea"/>
            </a:endParaRPr>
          </a:p>
          <a:p>
            <a:r>
              <a:rPr lang="zh-CN" altLang="en-US" sz="2400" b="1" dirty="0">
                <a:latin typeface="+mn-lt"/>
                <a:ea typeface="+mn-ea"/>
              </a:rPr>
              <a:t>当输入恒定时，电源电压变化引起的输出变化。</a:t>
            </a:r>
            <a:endParaRPr lang="en-US" altLang="zh-CN" sz="2400" b="1" dirty="0">
              <a:latin typeface="+mn-lt"/>
              <a:ea typeface="+mn-ea"/>
            </a:endParaRPr>
          </a:p>
        </p:txBody>
      </p:sp>
      <p:graphicFrame>
        <p:nvGraphicFramePr>
          <p:cNvPr id="5" name="对象 4"/>
          <p:cNvGraphicFramePr>
            <a:graphicFrameLocks noChangeAspect="1"/>
          </p:cNvGraphicFramePr>
          <p:nvPr/>
        </p:nvGraphicFramePr>
        <p:xfrm>
          <a:off x="1911795" y="1916450"/>
          <a:ext cx="5400600" cy="1061813"/>
        </p:xfrm>
        <a:graphic>
          <a:graphicData uri="http://schemas.openxmlformats.org/presentationml/2006/ole">
            <mc:AlternateContent xmlns:mc="http://schemas.openxmlformats.org/markup-compatibility/2006">
              <mc:Choice xmlns:v="urn:schemas-microsoft-com:vml" Requires="v">
                <p:oleObj spid="_x0000_s8209" name="Equation" r:id="rId3" imgW="2806700" imgH="558800" progId="Equation.DSMT4">
                  <p:embed/>
                </p:oleObj>
              </mc:Choice>
              <mc:Fallback>
                <p:oleObj name="Equation" r:id="rId3" imgW="2806700" imgH="55880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795" y="1916450"/>
                        <a:ext cx="5400600" cy="1061813"/>
                      </a:xfrm>
                      <a:prstGeom prst="rect">
                        <a:avLst/>
                      </a:prstGeom>
                      <a:noFill/>
                    </p:spPr>
                  </p:pic>
                </p:oleObj>
              </mc:Fallback>
            </mc:AlternateContent>
          </a:graphicData>
        </a:graphic>
      </p:graphicFrame>
      <p:sp>
        <p:nvSpPr>
          <p:cNvPr id="10" name="文本框 9">
            <a:extLst>
              <a:ext uri="{FF2B5EF4-FFF2-40B4-BE49-F238E27FC236}">
                <a16:creationId xmlns:a16="http://schemas.microsoft.com/office/drawing/2014/main" id="{F7CCEB79-12D1-4B34-9ECD-0D5BA5FE5DA2}"/>
              </a:ext>
            </a:extLst>
          </p:cNvPr>
          <p:cNvSpPr txBox="1"/>
          <p:nvPr/>
        </p:nvSpPr>
        <p:spPr>
          <a:xfrm>
            <a:off x="107503" y="3212804"/>
            <a:ext cx="3818049" cy="3456555"/>
          </a:xfrm>
          <a:prstGeom prst="rect">
            <a:avLst/>
          </a:prstGeom>
          <a:noFill/>
        </p:spPr>
        <p:txBody>
          <a:bodyPr wrap="square">
            <a:spAutoFit/>
          </a:bodyPr>
          <a:lstStyle/>
          <a:p>
            <a:r>
              <a:rPr lang="zh-CN" altLang="en-US" sz="2400" b="1" dirty="0"/>
              <a:t>例：图中的 </a:t>
            </a:r>
            <a:r>
              <a:rPr lang="en-US" altLang="zh-CN" sz="2400" b="1" dirty="0"/>
              <a:t>x10</a:t>
            </a:r>
            <a:r>
              <a:rPr lang="zh-CN" altLang="en-US" sz="2400" b="1" dirty="0"/>
              <a:t>放大器的输入端连接到它自己的</a:t>
            </a:r>
            <a:r>
              <a:rPr lang="en-US" altLang="zh-CN" sz="2400" b="1" dirty="0"/>
              <a:t>1.5V</a:t>
            </a:r>
            <a:r>
              <a:rPr lang="zh-CN" altLang="en-US" sz="2400" b="1" dirty="0"/>
              <a:t>参考电压源。电源设置为</a:t>
            </a:r>
            <a:r>
              <a:rPr lang="en-US" altLang="zh-CN" sz="2400" b="1" dirty="0"/>
              <a:t>3.1 V</a:t>
            </a:r>
            <a:r>
              <a:rPr lang="zh-CN" altLang="en-US" sz="2400" b="1" dirty="0"/>
              <a:t>，在放大器的输出端测得电压为</a:t>
            </a:r>
            <a:r>
              <a:rPr lang="en-US" altLang="zh-CN" sz="2400" b="1" dirty="0"/>
              <a:t>1.5011V</a:t>
            </a:r>
            <a:r>
              <a:rPr lang="zh-CN" altLang="en-US" sz="2400" b="1" dirty="0"/>
              <a:t>。当电源电压改变为</a:t>
            </a:r>
            <a:r>
              <a:rPr lang="en-US" altLang="zh-CN" sz="2400" b="1" dirty="0"/>
              <a:t>2.9V</a:t>
            </a:r>
            <a:r>
              <a:rPr lang="zh-CN" altLang="en-US" sz="2400" b="1" dirty="0"/>
              <a:t>时，测得输出电压变为</a:t>
            </a:r>
            <a:r>
              <a:rPr lang="en-US" altLang="zh-CN" sz="2400" b="1" dirty="0"/>
              <a:t>1.4993 V</a:t>
            </a:r>
            <a:r>
              <a:rPr lang="zh-CN" altLang="en-US" sz="2400" b="1" dirty="0"/>
              <a:t>。求放大器的 </a:t>
            </a:r>
            <a:r>
              <a:rPr lang="en-US" altLang="zh-CN" sz="2400" b="1" dirty="0"/>
              <a:t>PSS </a:t>
            </a:r>
            <a:r>
              <a:rPr lang="zh-CN" altLang="en-US" sz="2400" b="1" dirty="0"/>
              <a:t>？用分贝表示呢？</a:t>
            </a:r>
          </a:p>
        </p:txBody>
      </p:sp>
      <p:pic>
        <p:nvPicPr>
          <p:cNvPr id="2" name="图片 1">
            <a:extLst>
              <a:ext uri="{FF2B5EF4-FFF2-40B4-BE49-F238E27FC236}">
                <a16:creationId xmlns:a16="http://schemas.microsoft.com/office/drawing/2014/main" id="{850F5CBF-ED1A-418A-9262-DF43DD9CE272}"/>
              </a:ext>
            </a:extLst>
          </p:cNvPr>
          <p:cNvPicPr>
            <a:picLocks noChangeAspect="1"/>
          </p:cNvPicPr>
          <p:nvPr/>
        </p:nvPicPr>
        <p:blipFill>
          <a:blip r:embed="rId5"/>
          <a:stretch>
            <a:fillRect/>
          </a:stretch>
        </p:blipFill>
        <p:spPr>
          <a:xfrm>
            <a:off x="3925552" y="3429000"/>
            <a:ext cx="5110943" cy="2939411"/>
          </a:xfrm>
          <a:prstGeom prst="rect">
            <a:avLst/>
          </a:prstGeom>
        </p:spPr>
      </p:pic>
    </p:spTree>
    <p:extLst>
      <p:ext uri="{BB962C8B-B14F-4D97-AF65-F5344CB8AC3E}">
        <p14:creationId xmlns:p14="http://schemas.microsoft.com/office/powerpoint/2010/main" val="690694603"/>
      </p:ext>
    </p:extLst>
  </p:cSld>
  <p:clrMapOvr>
    <a:masterClrMapping/>
  </p:clrMapOvr>
  <p:transition spd="slow">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B0A559-CB64-4A18-B4D2-5989C27E3DC5}"/>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735534C-B394-4FCC-B8F5-4F2D80E3B9BE}"/>
                  </a:ext>
                </a:extLst>
              </p:cNvPr>
              <p:cNvSpPr txBox="1"/>
              <p:nvPr/>
            </p:nvSpPr>
            <p:spPr>
              <a:xfrm>
                <a:off x="179512" y="2170172"/>
                <a:ext cx="8964488" cy="1594539"/>
              </a:xfrm>
              <a:prstGeom prst="rect">
                <a:avLst/>
              </a:prstGeom>
              <a:noFill/>
            </p:spPr>
            <p:txBody>
              <a:bodyPr wrap="square" rtlCol="0">
                <a:spAutoFit/>
              </a:bodyPr>
              <a:lstStyle/>
              <a:p>
                <a:r>
                  <a:rPr lang="zh-CN" altLang="en-US" sz="2400" b="1" dirty="0"/>
                  <a:t>解：供电电源</a:t>
                </a:r>
                <a:r>
                  <a:rPr lang="en-US" altLang="zh-CN" sz="2400" b="1" dirty="0"/>
                  <a:t>V</a:t>
                </a:r>
                <a:r>
                  <a:rPr lang="en-US" altLang="zh-CN" sz="2400" b="1" baseline="-25000" dirty="0"/>
                  <a:t>DD</a:t>
                </a:r>
                <a:r>
                  <a:rPr lang="zh-CN" altLang="en-US" sz="2400" b="1" dirty="0"/>
                  <a:t>被</a:t>
                </a:r>
                <a:r>
                  <a:rPr lang="en-US" altLang="zh-CN" sz="2400" b="1" dirty="0"/>
                  <a:t>SRC1</a:t>
                </a:r>
                <a:r>
                  <a:rPr lang="zh-CN" altLang="en-US" sz="2400" b="1" dirty="0"/>
                  <a:t>改变，正电源灵敏度为：</a:t>
                </a:r>
                <a:endParaRPr lang="en-US" altLang="zh-CN" sz="2400" b="1" dirty="0"/>
              </a:p>
              <a:p>
                <a:endParaRPr lang="en-US" altLang="zh-CN" sz="2400" b="1" dirty="0"/>
              </a:p>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𝑷𝑺𝑺</m:t>
                          </m:r>
                        </m:e>
                        <m:sup>
                          <m:r>
                            <a:rPr lang="en-US" altLang="zh-CN" sz="2400" b="1" i="1" smtClean="0">
                              <a:latin typeface="Cambria Math" panose="02040503050406030204" pitchFamily="18" charset="0"/>
                            </a:rPr>
                            <m:t>+</m:t>
                          </m:r>
                        </m:sup>
                      </m:sSup>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𝑽</m:t>
                              </m:r>
                            </m:e>
                            <m:sub>
                              <m:r>
                                <a:rPr lang="en-US" altLang="zh-CN" sz="2400" b="1" i="1" smtClean="0">
                                  <a:latin typeface="Cambria Math" panose="02040503050406030204" pitchFamily="18" charset="0"/>
                                </a:rPr>
                                <m:t>𝑶</m:t>
                              </m:r>
                            </m:sub>
                          </m:sSub>
                        </m:num>
                        <m:den>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𝑽</m:t>
                              </m:r>
                            </m:e>
                            <m:sub>
                              <m:r>
                                <a:rPr lang="en-US" altLang="zh-CN" sz="2400" b="1" i="1" smtClean="0">
                                  <a:latin typeface="Cambria Math" panose="02040503050406030204" pitchFamily="18" charset="0"/>
                                </a:rPr>
                                <m:t>𝑺𝑪𝑹</m:t>
                              </m:r>
                              <m:r>
                                <a:rPr lang="en-US" altLang="zh-CN" sz="2400" b="1" i="1" smtClean="0">
                                  <a:latin typeface="Cambria Math" panose="02040503050406030204" pitchFamily="18" charset="0"/>
                                </a:rPr>
                                <m:t>𝟏</m:t>
                              </m:r>
                            </m:sub>
                          </m:sSub>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𝟓𝟎𝟏𝟏</m:t>
                          </m:r>
                          <m:r>
                            <a:rPr lang="en-US" altLang="zh-CN" sz="2400" b="1" i="1" smtClean="0">
                              <a:latin typeface="Cambria Math" panose="02040503050406030204" pitchFamily="18" charset="0"/>
                            </a:rPr>
                            <m:t>𝑽</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𝟒𝟗𝟗𝟑</m:t>
                          </m:r>
                          <m:r>
                            <a:rPr lang="en-US" altLang="zh-CN" sz="2400" b="1" i="1" smtClean="0">
                              <a:latin typeface="Cambria Math" panose="02040503050406030204" pitchFamily="18" charset="0"/>
                            </a:rPr>
                            <m:t>𝑽</m:t>
                          </m:r>
                        </m:num>
                        <m:den>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𝑽</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b="1" i="1" smtClean="0">
                              <a:latin typeface="Cambria Math" panose="02040503050406030204" pitchFamily="18" charset="0"/>
                            </a:rPr>
                            <m:t>𝑽</m:t>
                          </m:r>
                        </m:den>
                      </m:f>
                      <m:r>
                        <a:rPr lang="en-US" altLang="zh-CN" sz="2400" b="1" i="1" smtClean="0">
                          <a:latin typeface="Cambria Math" panose="02040503050406030204" pitchFamily="18" charset="0"/>
                        </a:rPr>
                        <m:t>=</m:t>
                      </m:r>
                      <m:f>
                        <m:fPr>
                          <m:type m:val="skw"/>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𝟗</m:t>
                          </m:r>
                          <m:r>
                            <a:rPr lang="en-US" altLang="zh-CN" sz="2400" b="1" i="1" smtClean="0">
                              <a:latin typeface="Cambria Math" panose="02040503050406030204" pitchFamily="18" charset="0"/>
                            </a:rPr>
                            <m:t>𝒎𝑽</m:t>
                          </m:r>
                        </m:num>
                        <m:den>
                          <m:r>
                            <a:rPr lang="en-US" altLang="zh-CN" sz="2400" b="1" i="1" smtClean="0">
                              <a:latin typeface="Cambria Math" panose="02040503050406030204" pitchFamily="18" charset="0"/>
                            </a:rPr>
                            <m:t>𝑽</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𝟗𝟐</m:t>
                      </m:r>
                      <m:r>
                        <a:rPr lang="en-US" altLang="zh-CN" sz="2400" b="1" i="1" smtClean="0">
                          <a:latin typeface="Cambria Math" panose="02040503050406030204" pitchFamily="18" charset="0"/>
                        </a:rPr>
                        <m:t>𝒅𝑩</m:t>
                      </m:r>
                    </m:oMath>
                  </m:oMathPara>
                </a14:m>
                <a:endParaRPr lang="zh-CN" altLang="en-US" sz="2400" b="1" dirty="0"/>
              </a:p>
            </p:txBody>
          </p:sp>
        </mc:Choice>
        <mc:Fallback>
          <p:sp>
            <p:nvSpPr>
              <p:cNvPr id="3" name="文本框 2">
                <a:extLst>
                  <a:ext uri="{FF2B5EF4-FFF2-40B4-BE49-F238E27FC236}">
                    <a16:creationId xmlns:a16="http://schemas.microsoft.com/office/drawing/2014/main" id="{E735534C-B394-4FCC-B8F5-4F2D80E3B9BE}"/>
                  </a:ext>
                </a:extLst>
              </p:cNvPr>
              <p:cNvSpPr txBox="1">
                <a:spLocks noRot="1" noChangeAspect="1" noMove="1" noResize="1" noEditPoints="1" noAdjustHandles="1" noChangeArrowheads="1" noChangeShapeType="1" noTextEdit="1"/>
              </p:cNvSpPr>
              <p:nvPr/>
            </p:nvSpPr>
            <p:spPr>
              <a:xfrm>
                <a:off x="179512" y="2170172"/>
                <a:ext cx="8964488" cy="1594539"/>
              </a:xfrm>
              <a:prstGeom prst="rect">
                <a:avLst/>
              </a:prstGeom>
              <a:blipFill>
                <a:blip r:embed="rId2"/>
                <a:stretch>
                  <a:fillRect l="-1020" t="-41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6633343"/>
      </p:ext>
    </p:extLst>
  </p:cSld>
  <p:clrMapOvr>
    <a:masterClrMapping/>
  </p:clrMapOvr>
  <p:transition spd="slow">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13068" y="985369"/>
            <a:ext cx="8424936" cy="2136567"/>
            <a:chOff x="611560" y="1052736"/>
            <a:chExt cx="8424936" cy="2136567"/>
          </a:xfrm>
        </p:grpSpPr>
        <p:sp>
          <p:nvSpPr>
            <p:cNvPr id="13" name="矩形 12"/>
            <p:cNvSpPr/>
            <p:nvPr/>
          </p:nvSpPr>
          <p:spPr>
            <a:xfrm>
              <a:off x="611560" y="1052736"/>
              <a:ext cx="8424936" cy="1200329"/>
            </a:xfrm>
            <a:prstGeom prst="rect">
              <a:avLst/>
            </a:prstGeom>
          </p:spPr>
          <p:txBody>
            <a:bodyPr wrap="square">
              <a:spAutoFit/>
            </a:bodyPr>
            <a:lstStyle/>
            <a:p>
              <a:r>
                <a:rPr lang="zh-CN" altLang="en-US" sz="2400" b="1" dirty="0">
                  <a:latin typeface="+mn-lt"/>
                  <a:ea typeface="+mn-ea"/>
                </a:rPr>
                <a:t>（</a:t>
              </a:r>
              <a:r>
                <a:rPr lang="en-US" altLang="zh-CN" sz="2400" b="1" dirty="0">
                  <a:latin typeface="+mn-lt"/>
                  <a:ea typeface="+mn-ea"/>
                </a:rPr>
                <a:t>2</a:t>
              </a:r>
              <a:r>
                <a:rPr lang="zh-CN" altLang="en-US" sz="2400" b="1" dirty="0">
                  <a:latin typeface="+mn-lt"/>
                  <a:ea typeface="+mn-ea"/>
                </a:rPr>
                <a:t>）</a:t>
              </a:r>
              <a:r>
                <a:rPr lang="en-US" altLang="zh-CN" sz="2400" b="1" dirty="0">
                  <a:latin typeface="+mn-lt"/>
                  <a:ea typeface="+mn-ea"/>
                </a:rPr>
                <a:t>DC</a:t>
              </a:r>
              <a:r>
                <a:rPr lang="zh-CN" altLang="en-US" sz="2400" b="1" dirty="0">
                  <a:latin typeface="+mn-lt"/>
                  <a:ea typeface="+mn-ea"/>
                </a:rPr>
                <a:t>电源抑制比（</a:t>
              </a:r>
              <a:r>
                <a:rPr lang="en-US" altLang="zh-CN" sz="2400" b="1" dirty="0">
                  <a:latin typeface="+mn-lt"/>
                  <a:ea typeface="+mn-ea"/>
                </a:rPr>
                <a:t>PSRR</a:t>
              </a:r>
              <a:r>
                <a:rPr lang="zh-CN" altLang="en-US" sz="2400" b="1" dirty="0">
                  <a:latin typeface="+mn-lt"/>
                  <a:ea typeface="+mn-ea"/>
                </a:rPr>
                <a:t>）</a:t>
              </a:r>
              <a:endParaRPr lang="en-US" altLang="zh-CN" sz="2400" b="1" dirty="0">
                <a:latin typeface="+mn-lt"/>
                <a:ea typeface="+mn-ea"/>
              </a:endParaRPr>
            </a:p>
            <a:p>
              <a:r>
                <a:rPr lang="zh-CN" altLang="en-US" sz="2400" b="1" dirty="0">
                  <a:latin typeface="+mn-lt"/>
                  <a:ea typeface="+mn-ea"/>
                </a:rPr>
                <a:t>    电路的电源灵敏度除以电路正常工作模式下的闭环增益，通常针对各个电源电压单独计算。</a:t>
              </a:r>
              <a:endParaRPr lang="en-US" altLang="zh-CN" sz="2400" b="1" dirty="0">
                <a:latin typeface="+mn-lt"/>
                <a:ea typeface="+mn-ea"/>
              </a:endParaRPr>
            </a:p>
          </p:txBody>
        </p:sp>
        <p:graphicFrame>
          <p:nvGraphicFramePr>
            <p:cNvPr id="3" name="对象 2"/>
            <p:cNvGraphicFramePr>
              <a:graphicFrameLocks noChangeAspect="1"/>
            </p:cNvGraphicFramePr>
            <p:nvPr/>
          </p:nvGraphicFramePr>
          <p:xfrm>
            <a:off x="2569453" y="2238944"/>
            <a:ext cx="4509150" cy="950359"/>
          </p:xfrm>
          <a:graphic>
            <a:graphicData uri="http://schemas.openxmlformats.org/presentationml/2006/ole">
              <mc:AlternateContent xmlns:mc="http://schemas.openxmlformats.org/markup-compatibility/2006">
                <mc:Choice xmlns:v="urn:schemas-microsoft-com:vml" Requires="v">
                  <p:oleObj spid="_x0000_s9250" name="Equation" r:id="rId3" imgW="2120900" imgH="444500" progId="Equation.DSMT4">
                    <p:embed/>
                  </p:oleObj>
                </mc:Choice>
                <mc:Fallback>
                  <p:oleObj name="Equation" r:id="rId3" imgW="2120900" imgH="444500" progId="Equation.DSMT4">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453" y="2238944"/>
                          <a:ext cx="4509150" cy="950359"/>
                        </a:xfrm>
                        <a:prstGeom prst="rect">
                          <a:avLst/>
                        </a:prstGeom>
                        <a:noFill/>
                      </p:spPr>
                    </p:pic>
                  </p:oleObj>
                </mc:Fallback>
              </mc:AlternateContent>
            </a:graphicData>
          </a:graphic>
        </p:graphicFrame>
      </p:grpSp>
      <p:grpSp>
        <p:nvGrpSpPr>
          <p:cNvPr id="15" name="组合 14"/>
          <p:cNvGrpSpPr/>
          <p:nvPr/>
        </p:nvGrpSpPr>
        <p:grpSpPr>
          <a:xfrm>
            <a:off x="513068" y="3217717"/>
            <a:ext cx="8169658" cy="461665"/>
            <a:chOff x="6726445" y="4278486"/>
            <a:chExt cx="8169658" cy="461665"/>
          </a:xfrm>
        </p:grpSpPr>
        <p:graphicFrame>
          <p:nvGraphicFramePr>
            <p:cNvPr id="9" name="对象 8"/>
            <p:cNvGraphicFramePr>
              <a:graphicFrameLocks noChangeAspect="1"/>
            </p:cNvGraphicFramePr>
            <p:nvPr/>
          </p:nvGraphicFramePr>
          <p:xfrm>
            <a:off x="6726445" y="4359026"/>
            <a:ext cx="2130835" cy="381125"/>
          </p:xfrm>
          <a:graphic>
            <a:graphicData uri="http://schemas.openxmlformats.org/presentationml/2006/ole">
              <mc:AlternateContent xmlns:mc="http://schemas.openxmlformats.org/markup-compatibility/2006">
                <mc:Choice xmlns:v="urn:schemas-microsoft-com:vml" Requires="v">
                  <p:oleObj spid="_x0000_s9251" name="Equation" r:id="rId5" imgW="1167893" imgH="203112" progId="Equation.DSMT4">
                    <p:embed/>
                  </p:oleObj>
                </mc:Choice>
                <mc:Fallback>
                  <p:oleObj name="Equation" r:id="rId5" imgW="1167893" imgH="203112" progId="Equation.DSMT4">
                    <p:embed/>
                    <p:pic>
                      <p:nvPicPr>
                        <p:cNvPr id="9"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6445" y="4359026"/>
                          <a:ext cx="2130835" cy="381125"/>
                        </a:xfrm>
                        <a:prstGeom prst="rect">
                          <a:avLst/>
                        </a:prstGeom>
                        <a:noFill/>
                      </p:spPr>
                    </p:pic>
                  </p:oleObj>
                </mc:Fallback>
              </mc:AlternateContent>
            </a:graphicData>
          </a:graphic>
        </p:graphicFrame>
        <p:sp>
          <p:nvSpPr>
            <p:cNvPr id="21" name="矩形 20"/>
            <p:cNvSpPr/>
            <p:nvPr/>
          </p:nvSpPr>
          <p:spPr>
            <a:xfrm>
              <a:off x="9196636" y="4278486"/>
              <a:ext cx="5699467" cy="461665"/>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，同一个电路的直流增益为</a:t>
              </a:r>
              <a:r>
                <a:rPr lang="en-US" altLang="zh-CN" sz="2400" dirty="0">
                  <a:solidFill>
                    <a:srgbClr val="000000"/>
                  </a:solidFill>
                  <a:latin typeface="楷体" panose="02010609060101010101" pitchFamily="49" charset="-122"/>
                  <a:ea typeface="楷体" panose="02010609060101010101" pitchFamily="49" charset="-122"/>
                </a:rPr>
                <a:t>-10.2V/V</a:t>
              </a:r>
              <a:r>
                <a:rPr lang="zh-CN" altLang="en-US" sz="2400" dirty="0">
                  <a:solidFill>
                    <a:srgbClr val="000000"/>
                  </a:solidFill>
                  <a:latin typeface="楷体" panose="02010609060101010101" pitchFamily="49" charset="-122"/>
                  <a:ea typeface="楷体" panose="02010609060101010101" pitchFamily="49" charset="-122"/>
                </a:rPr>
                <a:t>。</a:t>
              </a:r>
            </a:p>
          </p:txBody>
        </p:sp>
      </p:grpSp>
      <p:sp>
        <p:nvSpPr>
          <p:cNvPr id="11" name="标题 1">
            <a:extLst>
              <a:ext uri="{FF2B5EF4-FFF2-40B4-BE49-F238E27FC236}">
                <a16:creationId xmlns:a16="http://schemas.microsoft.com/office/drawing/2014/main" id="{618B6B8F-CA96-4BB8-B912-76DB7CA6038A}"/>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D2FB644-D0EF-428D-9243-AC4710560E72}"/>
                  </a:ext>
                </a:extLst>
              </p:cNvPr>
              <p:cNvSpPr txBox="1"/>
              <p:nvPr/>
            </p:nvSpPr>
            <p:spPr>
              <a:xfrm>
                <a:off x="1979712" y="4271820"/>
                <a:ext cx="5757153"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𝑷𝑺</m:t>
                          </m:r>
                          <m:r>
                            <a:rPr lang="en-US" altLang="zh-CN" sz="2400" b="1" i="1" smtClean="0">
                              <a:latin typeface="Cambria Math" panose="02040503050406030204" pitchFamily="18" charset="0"/>
                            </a:rPr>
                            <m:t>𝑹𝑹</m:t>
                          </m:r>
                        </m:e>
                        <m:sup>
                          <m:r>
                            <a:rPr lang="en-US" altLang="zh-CN" sz="2400" b="1" i="1">
                              <a:latin typeface="Cambria Math" panose="02040503050406030204" pitchFamily="18" charset="0"/>
                            </a:rPr>
                            <m:t>+</m:t>
                          </m:r>
                        </m:sup>
                      </m:sSup>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𝑷𝑺𝑺</m:t>
                              </m:r>
                            </m:e>
                            <m:sup>
                              <m:r>
                                <a:rPr lang="en-US" altLang="zh-CN" sz="2400" b="1" i="1" smtClean="0">
                                  <a:latin typeface="Cambria Math" panose="02040503050406030204" pitchFamily="18" charset="0"/>
                                </a:rPr>
                                <m:t>+</m:t>
                              </m:r>
                            </m:sup>
                          </m:sSup>
                        </m:num>
                        <m:den>
                          <m:d>
                            <m:dPr>
                              <m:begChr m:val="|"/>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𝑮</m:t>
                              </m:r>
                            </m:e>
                          </m:d>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f>
                            <m:fPr>
                              <m:type m:val="lin"/>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𝟎𝟎𝟗</m:t>
                              </m:r>
                              <m:r>
                                <a:rPr lang="en-US" altLang="zh-CN" sz="2400" b="1" i="1" smtClean="0">
                                  <a:latin typeface="Cambria Math" panose="02040503050406030204" pitchFamily="18" charset="0"/>
                                </a:rPr>
                                <m:t>𝑽</m:t>
                              </m:r>
                            </m:num>
                            <m:den>
                              <m:r>
                                <a:rPr lang="en-US" altLang="zh-CN" sz="2400" b="1" i="1" smtClean="0">
                                  <a:latin typeface="Cambria Math" panose="02040503050406030204" pitchFamily="18" charset="0"/>
                                </a:rPr>
                                <m:t>𝑽</m:t>
                              </m:r>
                            </m:den>
                          </m:f>
                        </m:num>
                        <m:den>
                          <m:f>
                            <m:fPr>
                              <m:type m:val="lin"/>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𝑽</m:t>
                              </m:r>
                            </m:num>
                            <m:den>
                              <m:r>
                                <a:rPr lang="en-US" altLang="zh-CN" sz="2400" b="1" i="1" smtClean="0">
                                  <a:latin typeface="Cambria Math" panose="02040503050406030204" pitchFamily="18" charset="0"/>
                                </a:rPr>
                                <m:t>𝑽</m:t>
                              </m:r>
                            </m:den>
                          </m:f>
                        </m:den>
                      </m:f>
                      <m:r>
                        <a:rPr lang="en-US" altLang="zh-CN" sz="2400" b="1" i="1" smtClean="0">
                          <a:latin typeface="Cambria Math" panose="02040503050406030204" pitchFamily="18" charset="0"/>
                        </a:rPr>
                        <m:t>=</m:t>
                      </m:r>
                      <m:f>
                        <m:fPr>
                          <m:type m:val="lin"/>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𝟖𝟖𝟐</m:t>
                          </m:r>
                          <m:r>
                            <a:rPr lang="zh-CN" altLang="en-US" sz="2400" b="1" i="1" smtClean="0">
                              <a:latin typeface="Cambria Math" panose="02040503050406030204" pitchFamily="18" charset="0"/>
                            </a:rPr>
                            <m:t>𝝁</m:t>
                          </m:r>
                          <m:r>
                            <a:rPr lang="en-US" altLang="zh-CN" sz="2400" b="1" i="1" smtClean="0">
                              <a:latin typeface="Cambria Math" panose="02040503050406030204" pitchFamily="18" charset="0"/>
                            </a:rPr>
                            <m:t>𝑽</m:t>
                          </m:r>
                        </m:num>
                        <m:den>
                          <m:r>
                            <a:rPr lang="en-US" altLang="zh-CN" sz="2400" b="1" i="1" smtClean="0">
                              <a:latin typeface="Cambria Math" panose="02040503050406030204" pitchFamily="18" charset="0"/>
                            </a:rPr>
                            <m:t>𝑽</m:t>
                          </m:r>
                        </m:den>
                      </m:f>
                    </m:oMath>
                  </m:oMathPara>
                </a14:m>
                <a:endParaRPr lang="zh-CN" altLang="en-US" sz="2400" b="1" dirty="0"/>
              </a:p>
            </p:txBody>
          </p:sp>
        </mc:Choice>
        <mc:Fallback xmlns="">
          <p:sp>
            <p:nvSpPr>
              <p:cNvPr id="6" name="文本框 5">
                <a:extLst>
                  <a:ext uri="{FF2B5EF4-FFF2-40B4-BE49-F238E27FC236}">
                    <a16:creationId xmlns:a16="http://schemas.microsoft.com/office/drawing/2014/main" id="{0D2FB644-D0EF-428D-9243-AC4710560E72}"/>
                  </a:ext>
                </a:extLst>
              </p:cNvPr>
              <p:cNvSpPr txBox="1">
                <a:spLocks noRot="1" noChangeAspect="1" noMove="1" noResize="1" noEditPoints="1" noAdjustHandles="1" noChangeArrowheads="1" noChangeShapeType="1" noTextEdit="1"/>
              </p:cNvSpPr>
              <p:nvPr/>
            </p:nvSpPr>
            <p:spPr>
              <a:xfrm>
                <a:off x="1979712" y="4271820"/>
                <a:ext cx="5757153" cy="77893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D0A1D3F-2126-4068-9C0B-8F0A2ED86AA5}"/>
                  </a:ext>
                </a:extLst>
              </p:cNvPr>
              <p:cNvSpPr txBox="1"/>
              <p:nvPr/>
            </p:nvSpPr>
            <p:spPr>
              <a:xfrm>
                <a:off x="1619672" y="5687965"/>
                <a:ext cx="65233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𝑷𝑺𝑹𝑹</m:t>
                          </m:r>
                        </m:e>
                        <m:sup>
                          <m:r>
                            <a:rPr lang="en-US" altLang="zh-CN" sz="2400" b="1" i="1" smtClean="0">
                              <a:latin typeface="Cambria Math" panose="02040503050406030204" pitchFamily="18" charset="0"/>
                            </a:rPr>
                            <m:t>+</m:t>
                          </m:r>
                        </m:sup>
                      </m:sSup>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m:t>
                          </m:r>
                        </m:e>
                        <m:sub>
                          <m:r>
                            <a:rPr lang="en-US" altLang="zh-CN" sz="2400" b="1" i="1" smtClean="0">
                              <a:latin typeface="Cambria Math" panose="02040503050406030204" pitchFamily="18" charset="0"/>
                            </a:rPr>
                            <m:t>𝒅𝑩</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𝒍𝒐𝒈</m:t>
                          </m:r>
                        </m:e>
                        <m:sub>
                          <m:r>
                            <a:rPr lang="en-US" altLang="zh-CN" sz="2400" b="1" i="1" smtClean="0">
                              <a:latin typeface="Cambria Math" panose="02040503050406030204" pitchFamily="18" charset="0"/>
                            </a:rPr>
                            <m:t>𝟏𝟎</m:t>
                          </m:r>
                        </m:sub>
                      </m:sSub>
                      <m:r>
                        <a:rPr lang="en-US" altLang="zh-CN" sz="2400" b="1" i="1" smtClean="0">
                          <a:latin typeface="Cambria Math" panose="02040503050406030204" pitchFamily="18" charset="0"/>
                        </a:rPr>
                        <m:t>(</m:t>
                      </m:r>
                      <m:f>
                        <m:fPr>
                          <m:type m:val="lin"/>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𝟖𝟖𝟐</m:t>
                          </m:r>
                          <m:r>
                            <a:rPr lang="zh-CN" altLang="en-US" sz="2400" b="1" i="1" smtClean="0">
                              <a:latin typeface="Cambria Math" panose="02040503050406030204" pitchFamily="18" charset="0"/>
                            </a:rPr>
                            <m:t>𝝁</m:t>
                          </m:r>
                          <m:r>
                            <a:rPr lang="en-US" altLang="zh-CN" sz="2400" b="1" i="1" smtClean="0">
                              <a:latin typeface="Cambria Math" panose="02040503050406030204" pitchFamily="18" charset="0"/>
                            </a:rPr>
                            <m:t>𝑽</m:t>
                          </m:r>
                        </m:num>
                        <m:den>
                          <m:r>
                            <a:rPr lang="en-US" altLang="zh-CN" sz="2400" b="1" i="1" smtClean="0">
                              <a:latin typeface="Cambria Math" panose="02040503050406030204" pitchFamily="18" charset="0"/>
                            </a:rPr>
                            <m:t>𝑽</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𝟔𝟏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𝟎𝟗</m:t>
                          </m:r>
                          <m:r>
                            <a:rPr lang="en-US" altLang="zh-CN" sz="2400" b="1" i="1" smtClean="0">
                              <a:latin typeface="Cambria Math" panose="02040503050406030204" pitchFamily="18" charset="0"/>
                            </a:rPr>
                            <m:t>𝒅𝑩</m:t>
                          </m:r>
                        </m:den>
                      </m:f>
                    </m:oMath>
                  </m:oMathPara>
                </a14:m>
                <a:endParaRPr lang="zh-CN" altLang="en-US" sz="2400" b="1" dirty="0"/>
              </a:p>
            </p:txBody>
          </p:sp>
        </mc:Choice>
        <mc:Fallback xmlns="">
          <p:sp>
            <p:nvSpPr>
              <p:cNvPr id="8" name="文本框 7">
                <a:extLst>
                  <a:ext uri="{FF2B5EF4-FFF2-40B4-BE49-F238E27FC236}">
                    <a16:creationId xmlns:a16="http://schemas.microsoft.com/office/drawing/2014/main" id="{FD0A1D3F-2126-4068-9C0B-8F0A2ED86AA5}"/>
                  </a:ext>
                </a:extLst>
              </p:cNvPr>
              <p:cNvSpPr txBox="1">
                <a:spLocks noRot="1" noChangeAspect="1" noMove="1" noResize="1" noEditPoints="1" noAdjustHandles="1" noChangeArrowheads="1" noChangeShapeType="1" noTextEdit="1"/>
              </p:cNvSpPr>
              <p:nvPr/>
            </p:nvSpPr>
            <p:spPr>
              <a:xfrm>
                <a:off x="1619672" y="5687965"/>
                <a:ext cx="6523389" cy="369332"/>
              </a:xfrm>
              <a:prstGeom prst="rect">
                <a:avLst/>
              </a:prstGeom>
              <a:blipFill>
                <a:blip r:embed="rId8"/>
                <a:stretch>
                  <a:fillRect l="-561" t="-163934" r="-561" b="-2540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8626203"/>
      </p:ext>
    </p:extLst>
  </p:cSld>
  <p:clrMapOvr>
    <a:masterClrMapping/>
  </p:clrMapOvr>
  <p:transition spd="slow">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11560" y="1052736"/>
            <a:ext cx="8424936" cy="2209415"/>
            <a:chOff x="611560" y="1052736"/>
            <a:chExt cx="8424936" cy="2209415"/>
          </a:xfrm>
        </p:grpSpPr>
        <p:sp>
          <p:nvSpPr>
            <p:cNvPr id="13" name="矩形 12"/>
            <p:cNvSpPr/>
            <p:nvPr/>
          </p:nvSpPr>
          <p:spPr>
            <a:xfrm>
              <a:off x="611560" y="1052736"/>
              <a:ext cx="8424936" cy="1200329"/>
            </a:xfrm>
            <a:prstGeom prst="rect">
              <a:avLst/>
            </a:prstGeom>
          </p:spPr>
          <p:txBody>
            <a:bodyPr wrap="square">
              <a:spAutoFit/>
            </a:bodyPr>
            <a:lstStyle/>
            <a:p>
              <a:r>
                <a:rPr lang="zh-CN" altLang="en-US" sz="2400" b="1" dirty="0">
                  <a:solidFill>
                    <a:srgbClr val="FF0000"/>
                  </a:solidFill>
                  <a:latin typeface="+mn-lt"/>
                  <a:ea typeface="+mn-ea"/>
                </a:rPr>
                <a:t>（</a:t>
              </a:r>
              <a:r>
                <a:rPr lang="en-US" altLang="zh-CN" sz="2400" b="1" dirty="0">
                  <a:solidFill>
                    <a:srgbClr val="FF0000"/>
                  </a:solidFill>
                  <a:latin typeface="+mn-lt"/>
                  <a:ea typeface="+mn-ea"/>
                </a:rPr>
                <a:t>3</a:t>
              </a:r>
              <a:r>
                <a:rPr lang="zh-CN" altLang="en-US" sz="2400" b="1" dirty="0">
                  <a:solidFill>
                    <a:srgbClr val="FF0000"/>
                  </a:solidFill>
                  <a:latin typeface="+mn-lt"/>
                  <a:ea typeface="+mn-ea"/>
                </a:rPr>
                <a:t>）共模抑制比（</a:t>
              </a:r>
              <a:r>
                <a:rPr lang="en-US" altLang="zh-CN" sz="2400" b="1" dirty="0">
                  <a:solidFill>
                    <a:srgbClr val="FF0000"/>
                  </a:solidFill>
                  <a:latin typeface="+mn-lt"/>
                  <a:ea typeface="+mn-ea"/>
                </a:rPr>
                <a:t>CMRR</a:t>
              </a:r>
              <a:r>
                <a:rPr lang="zh-CN" altLang="en-US" sz="2400" b="1" dirty="0">
                  <a:solidFill>
                    <a:srgbClr val="FF0000"/>
                  </a:solidFill>
                  <a:latin typeface="+mn-lt"/>
                  <a:ea typeface="+mn-ea"/>
                </a:rPr>
                <a:t>）</a:t>
              </a:r>
              <a:endParaRPr lang="en-US" altLang="zh-CN" sz="2400" b="1" dirty="0">
                <a:solidFill>
                  <a:srgbClr val="FF0000"/>
                </a:solidFill>
                <a:latin typeface="+mn-lt"/>
                <a:ea typeface="+mn-ea"/>
              </a:endParaRPr>
            </a:p>
            <a:p>
              <a:r>
                <a:rPr lang="zh-CN" altLang="en-US" sz="2400" b="1" dirty="0">
                  <a:solidFill>
                    <a:srgbClr val="083CB0"/>
                  </a:solidFill>
                  <a:latin typeface="+mn-lt"/>
                  <a:ea typeface="+mn-ea"/>
                </a:rPr>
                <a:t>衡量差分电路抑制输入共模信号（</a:t>
              </a:r>
              <a:r>
                <a:rPr lang="en-US" altLang="zh-CN" sz="2400" b="1" dirty="0">
                  <a:solidFill>
                    <a:srgbClr val="083CB0"/>
                  </a:solidFill>
                  <a:latin typeface="+mn-lt"/>
                  <a:ea typeface="+mn-ea"/>
                </a:rPr>
                <a:t>V</a:t>
              </a:r>
              <a:r>
                <a:rPr lang="en-US" altLang="zh-CN" sz="2400" b="1" baseline="-25000" dirty="0">
                  <a:solidFill>
                    <a:srgbClr val="083CB0"/>
                  </a:solidFill>
                  <a:latin typeface="+mn-lt"/>
                  <a:ea typeface="+mn-ea"/>
                </a:rPr>
                <a:t>IN,CM</a:t>
              </a:r>
              <a:r>
                <a:rPr lang="zh-CN" altLang="en-US" sz="2400" b="1" dirty="0">
                  <a:solidFill>
                    <a:srgbClr val="083CB0"/>
                  </a:solidFill>
                  <a:latin typeface="+mn-lt"/>
                  <a:ea typeface="+mn-ea"/>
                </a:rPr>
                <a:t>）的能力，定义为共模增益</a:t>
              </a:r>
              <a:r>
                <a:rPr lang="en-US" altLang="zh-CN" sz="2400" b="1" dirty="0">
                  <a:solidFill>
                    <a:srgbClr val="083CB0"/>
                  </a:solidFill>
                  <a:latin typeface="+mn-lt"/>
                  <a:ea typeface="+mn-ea"/>
                </a:rPr>
                <a:t>G</a:t>
              </a:r>
              <a:r>
                <a:rPr lang="en-US" altLang="zh-CN" sz="2400" b="1" baseline="-25000" dirty="0">
                  <a:solidFill>
                    <a:srgbClr val="083CB0"/>
                  </a:solidFill>
                  <a:latin typeface="+mn-lt"/>
                  <a:ea typeface="+mn-ea"/>
                </a:rPr>
                <a:t>CM</a:t>
              </a:r>
              <a:r>
                <a:rPr lang="zh-CN" altLang="en-US" sz="2400" b="1" dirty="0">
                  <a:solidFill>
                    <a:srgbClr val="083CB0"/>
                  </a:solidFill>
                  <a:latin typeface="+mn-lt"/>
                  <a:ea typeface="+mn-ea"/>
                </a:rPr>
                <a:t>除以差分增益</a:t>
              </a:r>
              <a:r>
                <a:rPr lang="en-US" altLang="zh-CN" sz="2400" b="1" dirty="0">
                  <a:solidFill>
                    <a:srgbClr val="083CB0"/>
                  </a:solidFill>
                  <a:latin typeface="+mn-lt"/>
                  <a:ea typeface="+mn-ea"/>
                </a:rPr>
                <a:t>G</a:t>
              </a:r>
              <a:r>
                <a:rPr lang="en-US" altLang="zh-CN" sz="2400" b="1" baseline="-25000" dirty="0">
                  <a:solidFill>
                    <a:srgbClr val="083CB0"/>
                  </a:solidFill>
                  <a:latin typeface="+mn-lt"/>
                  <a:ea typeface="+mn-ea"/>
                </a:rPr>
                <a:t>D</a:t>
              </a:r>
              <a:r>
                <a:rPr lang="zh-CN" altLang="en-US" sz="2400" b="1" dirty="0">
                  <a:solidFill>
                    <a:srgbClr val="083CB0"/>
                  </a:solidFill>
                  <a:latin typeface="+mn-lt"/>
                  <a:ea typeface="+mn-ea"/>
                </a:rPr>
                <a:t>。</a:t>
              </a:r>
              <a:endParaRPr lang="en-US" altLang="zh-CN" sz="2400" b="1" dirty="0">
                <a:solidFill>
                  <a:srgbClr val="083CB0"/>
                </a:solidFill>
                <a:latin typeface="+mn-lt"/>
                <a:ea typeface="+mn-ea"/>
              </a:endParaRPr>
            </a:p>
          </p:txBody>
        </p:sp>
        <p:graphicFrame>
          <p:nvGraphicFramePr>
            <p:cNvPr id="4" name="对象 3"/>
            <p:cNvGraphicFramePr>
              <a:graphicFrameLocks noChangeAspect="1"/>
            </p:cNvGraphicFramePr>
            <p:nvPr/>
          </p:nvGraphicFramePr>
          <p:xfrm>
            <a:off x="3635896" y="2398055"/>
            <a:ext cx="1677363" cy="864096"/>
          </p:xfrm>
          <a:graphic>
            <a:graphicData uri="http://schemas.openxmlformats.org/presentationml/2006/ole">
              <mc:AlternateContent xmlns:mc="http://schemas.openxmlformats.org/markup-compatibility/2006">
                <mc:Choice xmlns:v="urn:schemas-microsoft-com:vml" Requires="v">
                  <p:oleObj spid="_x0000_s10255" name="Equation" r:id="rId3" imgW="952087" imgH="482391" progId="Equation.DSMT4">
                    <p:embed/>
                  </p:oleObj>
                </mc:Choice>
                <mc:Fallback>
                  <p:oleObj name="Equation" r:id="rId3" imgW="952087" imgH="482391" progId="Equation.DSMT4">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398055"/>
                          <a:ext cx="1677363" cy="864096"/>
                        </a:xfrm>
                        <a:prstGeom prst="rect">
                          <a:avLst/>
                        </a:prstGeom>
                        <a:noFill/>
                      </p:spPr>
                    </p:pic>
                  </p:oleObj>
                </mc:Fallback>
              </mc:AlternateContent>
            </a:graphicData>
          </a:graphic>
        </p:graphicFrame>
      </p:grpSp>
      <p:pic>
        <p:nvPicPr>
          <p:cNvPr id="2" name="图片 1"/>
          <p:cNvPicPr>
            <a:picLocks noChangeAspect="1"/>
          </p:cNvPicPr>
          <p:nvPr/>
        </p:nvPicPr>
        <p:blipFill>
          <a:blip r:embed="rId5"/>
          <a:stretch>
            <a:fillRect/>
          </a:stretch>
        </p:blipFill>
        <p:spPr>
          <a:xfrm>
            <a:off x="1833178" y="3573016"/>
            <a:ext cx="5981700" cy="1600200"/>
          </a:xfrm>
          <a:prstGeom prst="rect">
            <a:avLst/>
          </a:prstGeom>
        </p:spPr>
      </p:pic>
      <p:sp>
        <p:nvSpPr>
          <p:cNvPr id="3" name="文本框 2"/>
          <p:cNvSpPr txBox="1"/>
          <p:nvPr/>
        </p:nvSpPr>
        <p:spPr>
          <a:xfrm>
            <a:off x="755576" y="5589240"/>
            <a:ext cx="7344816"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V</a:t>
            </a:r>
            <a:r>
              <a:rPr lang="en-US" altLang="zh-CN" sz="2400" baseline="-25000" dirty="0">
                <a:latin typeface="黑体" panose="02010609060101010101" pitchFamily="49" charset="-122"/>
                <a:ea typeface="黑体" panose="02010609060101010101" pitchFamily="49" charset="-122"/>
              </a:rPr>
              <a:t>IN,OS</a:t>
            </a:r>
            <a:r>
              <a:rPr lang="zh-CN" altLang="en-US" sz="2400" dirty="0">
                <a:latin typeface="黑体" panose="02010609060101010101" pitchFamily="49" charset="-122"/>
                <a:ea typeface="黑体" panose="02010609060101010101" pitchFamily="49" charset="-122"/>
              </a:rPr>
              <a:t>可以直接测量，也可以间接测量，如下例：</a:t>
            </a:r>
            <a:endParaRPr lang="zh-CN" altLang="en-US" sz="2400" dirty="0"/>
          </a:p>
        </p:txBody>
      </p:sp>
      <p:sp>
        <p:nvSpPr>
          <p:cNvPr id="8" name="标题 1">
            <a:extLst>
              <a:ext uri="{FF2B5EF4-FFF2-40B4-BE49-F238E27FC236}">
                <a16:creationId xmlns:a16="http://schemas.microsoft.com/office/drawing/2014/main" id="{E9248B09-FDA3-4CDA-8BE2-B9396B187AD3}"/>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p:spTree>
    <p:extLst>
      <p:ext uri="{BB962C8B-B14F-4D97-AF65-F5344CB8AC3E}">
        <p14:creationId xmlns:p14="http://schemas.microsoft.com/office/powerpoint/2010/main" val="1025660065"/>
      </p:ext>
    </p:extLst>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01037" y="639952"/>
            <a:ext cx="8947778" cy="2068968"/>
          </a:xfrm>
          <a:solidFill>
            <a:srgbClr val="FFC000"/>
          </a:solidFill>
        </p:spPr>
        <p:txBody>
          <a:bodyPr lIns="0" tIns="0" rIns="0" bIns="0"/>
          <a:lstStyle/>
          <a:p>
            <a:pPr marL="0" indent="0">
              <a:buNone/>
            </a:pPr>
            <a:r>
              <a:rPr lang="en-US" altLang="zh-CN" dirty="0">
                <a:solidFill>
                  <a:schemeClr val="tx1"/>
                </a:solidFill>
              </a:rPr>
              <a:t>2.1.1 </a:t>
            </a:r>
            <a:r>
              <a:rPr lang="zh-CN" altLang="en-US" dirty="0">
                <a:solidFill>
                  <a:schemeClr val="tx1"/>
                </a:solidFill>
              </a:rPr>
              <a:t>连接性测试</a:t>
            </a:r>
            <a:endParaRPr lang="en-US" altLang="zh-CN" dirty="0">
              <a:solidFill>
                <a:schemeClr val="tx1"/>
              </a:solidFill>
            </a:endParaRPr>
          </a:p>
          <a:p>
            <a:pPr marL="0" indent="0">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）目的</a:t>
            </a:r>
            <a:endParaRPr lang="en-US" altLang="zh-CN" sz="2400" dirty="0">
              <a:solidFill>
                <a:schemeClr val="tx1"/>
              </a:solidFill>
            </a:endParaRPr>
          </a:p>
          <a:p>
            <a:pPr marL="0" indent="0">
              <a:buNone/>
            </a:pPr>
            <a:r>
              <a:rPr lang="en-US" altLang="zh-CN" sz="2400" kern="1200" dirty="0">
                <a:solidFill>
                  <a:schemeClr val="tx1"/>
                </a:solidFill>
                <a:latin typeface="楷体" panose="02010609060101010101" pitchFamily="49" charset="-122"/>
                <a:ea typeface="楷体" panose="02010609060101010101" pitchFamily="49" charset="-122"/>
              </a:rPr>
              <a:t>  </a:t>
            </a:r>
            <a:r>
              <a:rPr lang="zh-CN" altLang="zh-CN" sz="2400" kern="1200" dirty="0">
                <a:solidFill>
                  <a:schemeClr val="tx1"/>
                </a:solidFill>
                <a:latin typeface="楷体" panose="02010609060101010101" pitchFamily="49" charset="-122"/>
                <a:ea typeface="楷体" panose="02010609060101010101" pitchFamily="49" charset="-122"/>
              </a:rPr>
              <a:t>如果不进行连接性测试，则生产人员就不能区分</a:t>
            </a:r>
            <a:r>
              <a:rPr lang="zh-CN" altLang="en-US" sz="2400" kern="1200" dirty="0">
                <a:solidFill>
                  <a:schemeClr val="tx1"/>
                </a:solidFill>
                <a:latin typeface="楷体" panose="02010609060101010101" pitchFamily="49" charset="-122"/>
                <a:ea typeface="楷体" panose="02010609060101010101" pitchFamily="49" charset="-122"/>
              </a:rPr>
              <a:t>芯片缺陷</a:t>
            </a:r>
            <a:r>
              <a:rPr lang="zh-CN" altLang="zh-CN" sz="2400" kern="1200" dirty="0">
                <a:solidFill>
                  <a:schemeClr val="tx1"/>
                </a:solidFill>
                <a:latin typeface="楷体" panose="02010609060101010101" pitchFamily="49" charset="-122"/>
                <a:ea typeface="楷体" panose="02010609060101010101" pitchFamily="49" charset="-122"/>
              </a:rPr>
              <a:t>和测试硬件的连接</a:t>
            </a:r>
            <a:r>
              <a:rPr lang="zh-CN" altLang="en-US" sz="2400" kern="1200" dirty="0">
                <a:solidFill>
                  <a:schemeClr val="tx1"/>
                </a:solidFill>
                <a:latin typeface="楷体" panose="02010609060101010101" pitchFamily="49" charset="-122"/>
                <a:ea typeface="楷体" panose="02010609060101010101" pitchFamily="49" charset="-122"/>
              </a:rPr>
              <a:t>缺陷</a:t>
            </a:r>
            <a:r>
              <a:rPr lang="zh-CN" altLang="zh-CN" sz="2400" kern="1200" dirty="0">
                <a:solidFill>
                  <a:schemeClr val="tx1"/>
                </a:solidFill>
                <a:latin typeface="楷体" panose="02010609060101010101" pitchFamily="49" charset="-122"/>
                <a:ea typeface="楷体" panose="02010609060101010101" pitchFamily="49" charset="-122"/>
              </a:rPr>
              <a:t>。若没有连接性测试，由于</a:t>
            </a:r>
            <a:r>
              <a:rPr lang="en-US" altLang="zh-CN" sz="2400" kern="1200" dirty="0">
                <a:solidFill>
                  <a:schemeClr val="tx1"/>
                </a:solidFill>
                <a:latin typeface="楷体" panose="02010609060101010101" pitchFamily="49" charset="-122"/>
                <a:ea typeface="楷体" panose="02010609060101010101" pitchFamily="49" charset="-122"/>
              </a:rPr>
              <a:t>pogo pin</a:t>
            </a:r>
            <a:r>
              <a:rPr lang="zh-CN" altLang="zh-CN" sz="2400" kern="1200" dirty="0">
                <a:solidFill>
                  <a:schemeClr val="tx1"/>
                </a:solidFill>
                <a:latin typeface="楷体" panose="02010609060101010101" pitchFamily="49" charset="-122"/>
                <a:ea typeface="楷体" panose="02010609060101010101" pitchFamily="49" charset="-122"/>
              </a:rPr>
              <a:t>弯曲或继电器缺陷，数以千计的好器件可能简单的判断为次品。</a:t>
            </a:r>
            <a:endParaRPr lang="en-US" altLang="zh-CN" sz="2400" kern="1200" dirty="0">
              <a:solidFill>
                <a:schemeClr val="tx1"/>
              </a:solidFill>
              <a:latin typeface="楷体" panose="02010609060101010101" pitchFamily="49" charset="-122"/>
              <a:ea typeface="楷体" panose="02010609060101010101" pitchFamily="49" charset="-122"/>
            </a:endParaRPr>
          </a:p>
          <a:p>
            <a:pPr marL="0" indent="0">
              <a:buNone/>
            </a:pPr>
            <a:r>
              <a:rPr lang="en-US" altLang="zh-CN" sz="2400" kern="1200" dirty="0">
                <a:solidFill>
                  <a:schemeClr val="tx1"/>
                </a:solidFill>
                <a:latin typeface="楷体" panose="02010609060101010101" pitchFamily="49" charset="-122"/>
                <a:ea typeface="楷体" panose="02010609060101010101" pitchFamily="49" charset="-122"/>
              </a:rPr>
              <a:t>  </a:t>
            </a:r>
            <a:endParaRPr lang="en-US" altLang="zh-CN" dirty="0">
              <a:solidFill>
                <a:schemeClr val="tx1"/>
              </a:solidFill>
            </a:endParaRPr>
          </a:p>
          <a:p>
            <a:pPr marL="0" indent="0">
              <a:buNone/>
            </a:pPr>
            <a:endParaRPr lang="zh-CN" altLang="en-US" dirty="0">
              <a:solidFill>
                <a:schemeClr val="tx1"/>
              </a:solidFill>
            </a:endParaRPr>
          </a:p>
        </p:txBody>
      </p:sp>
      <p:sp>
        <p:nvSpPr>
          <p:cNvPr id="6"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grpSp>
        <p:nvGrpSpPr>
          <p:cNvPr id="8" name="组合 7"/>
          <p:cNvGrpSpPr/>
          <p:nvPr/>
        </p:nvGrpSpPr>
        <p:grpSpPr>
          <a:xfrm>
            <a:off x="899592" y="3429000"/>
            <a:ext cx="7915794" cy="3207261"/>
            <a:chOff x="559950" y="1882149"/>
            <a:chExt cx="8737584" cy="4473365"/>
          </a:xfrm>
        </p:grpSpPr>
        <p:sp>
          <p:nvSpPr>
            <p:cNvPr id="7" name="左大括号 6"/>
            <p:cNvSpPr/>
            <p:nvPr/>
          </p:nvSpPr>
          <p:spPr>
            <a:xfrm rot="10800000" flipH="1">
              <a:off x="2333957" y="2112982"/>
              <a:ext cx="471612" cy="3557319"/>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 name="矩形 1"/>
            <p:cNvSpPr/>
            <p:nvPr/>
          </p:nvSpPr>
          <p:spPr>
            <a:xfrm>
              <a:off x="2844836" y="1882149"/>
              <a:ext cx="6452698" cy="643913"/>
            </a:xfrm>
            <a:prstGeom prst="rect">
              <a:avLst/>
            </a:prstGeom>
          </p:spPr>
          <p:txBody>
            <a:bodyPr wrap="square">
              <a:spAutoFit/>
            </a:bodyPr>
            <a:lstStyle/>
            <a:p>
              <a:r>
                <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测试</a:t>
              </a:r>
              <a:r>
                <a:rPr lang="zh-CN" altLang="zh-C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封装</a:t>
              </a:r>
              <a:r>
                <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后</a:t>
              </a:r>
              <a:r>
                <a:rPr lang="zh-CN" altLang="zh-C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的器件</a:t>
              </a:r>
              <a:r>
                <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a:t>
              </a:r>
              <a:r>
                <a:rPr lang="zh-CN" altLang="zh-C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采用插座或分选机</a:t>
              </a: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endParaRPr>
            </a:p>
          </p:txBody>
        </p:sp>
        <p:sp>
          <p:nvSpPr>
            <p:cNvPr id="9" name="文本框 8"/>
            <p:cNvSpPr txBox="1"/>
            <p:nvPr/>
          </p:nvSpPr>
          <p:spPr>
            <a:xfrm>
              <a:off x="559950" y="3551970"/>
              <a:ext cx="2088232" cy="729767"/>
            </a:xfrm>
            <a:prstGeom prst="rect">
              <a:avLst/>
            </a:prstGeom>
            <a:noFill/>
          </p:spPr>
          <p:txBody>
            <a:bodyPr wrap="square" rtlCol="0">
              <a:spAutoFit/>
            </a:bodyPr>
            <a:lstStyle/>
            <a:p>
              <a:r>
                <a:rPr lang="zh-CN" altLang="en-US" sz="2800" dirty="0">
                  <a:solidFill>
                    <a:srgbClr val="990000"/>
                  </a:solidFill>
                  <a:latin typeface="隶书" panose="02010509060101010101" pitchFamily="49" charset="-122"/>
                  <a:ea typeface="隶书" panose="02010509060101010101" pitchFamily="49" charset="-122"/>
                </a:rPr>
                <a:t>连接器件</a:t>
              </a:r>
            </a:p>
          </p:txBody>
        </p:sp>
        <p:sp>
          <p:nvSpPr>
            <p:cNvPr id="10" name="矩形 9"/>
            <p:cNvSpPr/>
            <p:nvPr/>
          </p:nvSpPr>
          <p:spPr>
            <a:xfrm>
              <a:off x="2838554" y="3567929"/>
              <a:ext cx="6310029" cy="1159043"/>
            </a:xfrm>
            <a:prstGeom prst="rect">
              <a:avLst/>
            </a:prstGeom>
          </p:spPr>
          <p:txBody>
            <a:bodyPr wrap="square">
              <a:spAutoFit/>
            </a:bodyPr>
            <a:lstStyle/>
            <a:p>
              <a:r>
                <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测试晶圆上的裸管芯：采用探针卡上的探针</a:t>
              </a:r>
            </a:p>
          </p:txBody>
        </p:sp>
        <p:sp>
          <p:nvSpPr>
            <p:cNvPr id="11" name="矩形 10"/>
            <p:cNvSpPr/>
            <p:nvPr/>
          </p:nvSpPr>
          <p:spPr>
            <a:xfrm>
              <a:off x="2838555" y="5246279"/>
              <a:ext cx="6009972" cy="1109235"/>
            </a:xfrm>
            <a:prstGeom prst="rect">
              <a:avLst/>
            </a:prstGeom>
          </p:spPr>
          <p:txBody>
            <a:bodyPr wrap="square">
              <a:spAutoFit/>
            </a:bodyPr>
            <a:lstStyle/>
            <a:p>
              <a:r>
                <a:rPr lang="zh-CN" altLang="zh-C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测试仪器</a:t>
              </a:r>
              <a:r>
                <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a:t>
              </a:r>
              <a:r>
                <a:rPr lang="zh-CN" altLang="zh-C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如弹簧针（</a:t>
              </a:r>
              <a:r>
                <a:rPr lang="en-US" altLang="zh-C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pogo pin</a:t>
              </a:r>
              <a:r>
                <a:rPr lang="zh-CN" altLang="zh-C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rPr>
                <a:t>）或边缘连接器</a:t>
              </a:r>
              <a:endParaRPr lang="zh-CN" alt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华文仿宋" panose="02010600040101010101" pitchFamily="2" charset="-122"/>
                <a:ea typeface="华文仿宋" panose="02010600040101010101" pitchFamily="2" charset="-122"/>
              </a:endParaRPr>
            </a:p>
          </p:txBody>
        </p:sp>
      </p:grpSp>
      <p:sp>
        <p:nvSpPr>
          <p:cNvPr id="4" name="文本框 3"/>
          <p:cNvSpPr txBox="1"/>
          <p:nvPr/>
        </p:nvSpPr>
        <p:spPr>
          <a:xfrm>
            <a:off x="534466" y="2838127"/>
            <a:ext cx="8280920" cy="461665"/>
          </a:xfrm>
          <a:prstGeom prst="rect">
            <a:avLst/>
          </a:prstGeom>
          <a:noFill/>
        </p:spPr>
        <p:txBody>
          <a:bodyPr wrap="square" rtlCol="0">
            <a:spAutoFit/>
          </a:bodyPr>
          <a:lstStyle/>
          <a:p>
            <a:pPr marL="0" indent="0">
              <a:buNone/>
            </a:pPr>
            <a:r>
              <a:rPr lang="en-US" altLang="zh-CN" sz="2400" b="1" dirty="0" err="1">
                <a:latin typeface="楷体" panose="02010609060101010101" pitchFamily="49" charset="-122"/>
                <a:ea typeface="楷体" panose="02010609060101010101" pitchFamily="49" charset="-122"/>
              </a:rPr>
              <a:t>DUT</a:t>
            </a:r>
            <a:r>
              <a:rPr lang="en-US" altLang="zh-CN" sz="2400" b="1" dirty="0" err="1">
                <a:latin typeface="楷体" panose="02010609060101010101" pitchFamily="49" charset="-122"/>
                <a:ea typeface="楷体" panose="02010609060101010101" pitchFamily="49" charset="-122"/>
                <a:sym typeface="Wingdings" panose="05000000000000000000" pitchFamily="2" charset="2"/>
              </a:rPr>
              <a:t></a:t>
            </a:r>
            <a:r>
              <a:rPr lang="en-US" altLang="zh-CN" sz="2400" b="1" dirty="0" err="1">
                <a:latin typeface="楷体" panose="02010609060101010101" pitchFamily="49" charset="-122"/>
                <a:ea typeface="楷体" panose="02010609060101010101" pitchFamily="49" charset="-122"/>
              </a:rPr>
              <a:t>Socket</a:t>
            </a:r>
            <a:r>
              <a:rPr lang="en-US" altLang="zh-CN" sz="2400" b="1" dirty="0" err="1">
                <a:latin typeface="楷体" panose="02010609060101010101" pitchFamily="49" charset="-122"/>
                <a:ea typeface="楷体" panose="02010609060101010101" pitchFamily="49" charset="-122"/>
                <a:sym typeface="Wingdings" panose="05000000000000000000" pitchFamily="2" charset="2"/>
              </a:rPr>
              <a:t>DIB</a:t>
            </a:r>
            <a:r>
              <a:rPr lang="en-US" altLang="zh-CN" sz="2400" b="1" dirty="0">
                <a:latin typeface="楷体" panose="02010609060101010101" pitchFamily="49" charset="-122"/>
                <a:ea typeface="楷体" panose="02010609060101010101" pitchFamily="49" charset="-122"/>
                <a:sym typeface="Wingdings" panose="05000000000000000000" pitchFamily="2" charset="2"/>
              </a:rPr>
              <a:t></a:t>
            </a:r>
            <a:r>
              <a:rPr lang="en-US" altLang="zh-CN" sz="2400" b="1" dirty="0">
                <a:latin typeface="楷体" panose="02010609060101010101" pitchFamily="49" charset="-122"/>
                <a:ea typeface="楷体" panose="02010609060101010101" pitchFamily="49" charset="-122"/>
              </a:rPr>
              <a:t> pogo </a:t>
            </a:r>
            <a:r>
              <a:rPr lang="en-US" altLang="zh-CN" sz="2400" b="1" dirty="0" err="1">
                <a:latin typeface="楷体" panose="02010609060101010101" pitchFamily="49" charset="-122"/>
                <a:ea typeface="楷体" panose="02010609060101010101" pitchFamily="49" charset="-122"/>
              </a:rPr>
              <a:t>pin</a:t>
            </a:r>
            <a:r>
              <a:rPr lang="en-US" altLang="zh-CN" sz="2400" b="1" dirty="0" err="1">
                <a:latin typeface="楷体" panose="02010609060101010101" pitchFamily="49" charset="-122"/>
                <a:ea typeface="楷体" panose="02010609060101010101" pitchFamily="49" charset="-122"/>
                <a:sym typeface="Wingdings" panose="05000000000000000000" pitchFamily="2" charset="2"/>
              </a:rPr>
              <a:t>RELAYtest</a:t>
            </a:r>
            <a:r>
              <a:rPr lang="en-US" altLang="zh-CN" sz="2400" b="1" dirty="0">
                <a:latin typeface="楷体" panose="02010609060101010101" pitchFamily="49" charset="-122"/>
                <a:ea typeface="楷体" panose="02010609060101010101" pitchFamily="49" charset="-122"/>
                <a:sym typeface="Wingdings" panose="05000000000000000000" pitchFamily="2" charset="2"/>
              </a:rPr>
              <a:t> head </a:t>
            </a:r>
            <a:endParaRPr lang="en-US" altLang="zh-CN" sz="2400" b="1" dirty="0">
              <a:latin typeface="楷体" panose="02010609060101010101" pitchFamily="49" charset="-122"/>
              <a:ea typeface="楷体" panose="02010609060101010101"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53048" y="907746"/>
            <a:ext cx="8404232" cy="3539430"/>
          </a:xfrm>
          <a:prstGeom prst="rect">
            <a:avLst/>
          </a:prstGeom>
        </p:spPr>
        <p:txBody>
          <a:bodyPr wrap="square">
            <a:spAutoFit/>
          </a:bodyPr>
          <a:lstStyle/>
          <a:p>
            <a:pPr algn="just"/>
            <a:r>
              <a:rPr lang="zh-CN" altLang="en-US" sz="2800" b="1" dirty="0">
                <a:solidFill>
                  <a:srgbClr val="083CB0"/>
                </a:solidFill>
                <a:latin typeface="+mn-lt"/>
                <a:ea typeface="+mn-ea"/>
              </a:rPr>
              <a:t>例</a:t>
            </a:r>
            <a:r>
              <a:rPr lang="en-US" altLang="zh-CN" sz="2800" b="1" dirty="0">
                <a:solidFill>
                  <a:srgbClr val="083CB0"/>
                </a:solidFill>
                <a:latin typeface="+mn-lt"/>
                <a:ea typeface="+mn-ea"/>
              </a:rPr>
              <a:t>:</a:t>
            </a:r>
            <a:r>
              <a:rPr lang="zh-CN" altLang="en-US" sz="2800" b="1" dirty="0">
                <a:solidFill>
                  <a:srgbClr val="083CB0"/>
                </a:solidFill>
                <a:latin typeface="+mn-lt"/>
                <a:ea typeface="+mn-ea"/>
              </a:rPr>
              <a:t>如图所式运算放大器的一个简单</a:t>
            </a:r>
            <a:r>
              <a:rPr lang="en-US" altLang="zh-CN" sz="2800" b="1" dirty="0">
                <a:solidFill>
                  <a:srgbClr val="083CB0"/>
                </a:solidFill>
                <a:latin typeface="+mn-lt"/>
                <a:ea typeface="+mn-ea"/>
              </a:rPr>
              <a:t>CMRR</a:t>
            </a:r>
            <a:r>
              <a:rPr lang="zh-CN" altLang="en-US" sz="2800" b="1" dirty="0">
                <a:solidFill>
                  <a:srgbClr val="083CB0"/>
                </a:solidFill>
                <a:latin typeface="+mn-lt"/>
                <a:ea typeface="+mn-ea"/>
              </a:rPr>
              <a:t>测量设置，测试电路基本上是一个由两输入相连的差分放大器结构。</a:t>
            </a:r>
            <a:r>
              <a:rPr lang="en-US" altLang="zh-CN" sz="2800" b="1" dirty="0">
                <a:solidFill>
                  <a:srgbClr val="083CB0"/>
                </a:solidFill>
                <a:latin typeface="+mn-lt"/>
                <a:ea typeface="+mn-ea"/>
              </a:rPr>
              <a:t>V</a:t>
            </a:r>
            <a:r>
              <a:rPr lang="en-US" altLang="zh-CN" sz="1600" b="1" dirty="0">
                <a:solidFill>
                  <a:srgbClr val="083CB0"/>
                </a:solidFill>
                <a:latin typeface="+mn-lt"/>
                <a:ea typeface="+mn-ea"/>
              </a:rPr>
              <a:t>MID</a:t>
            </a:r>
            <a:r>
              <a:rPr lang="zh-CN" altLang="en-US" sz="2800" b="1" dirty="0">
                <a:solidFill>
                  <a:srgbClr val="083CB0"/>
                </a:solidFill>
                <a:latin typeface="+mn-lt"/>
                <a:ea typeface="+mn-ea"/>
              </a:rPr>
              <a:t>设定为</a:t>
            </a:r>
            <a:r>
              <a:rPr lang="en-US" altLang="zh-CN" sz="2800" b="1" dirty="0">
                <a:solidFill>
                  <a:srgbClr val="083CB0"/>
                </a:solidFill>
                <a:latin typeface="+mn-lt"/>
                <a:ea typeface="+mn-ea"/>
              </a:rPr>
              <a:t>1.5V</a:t>
            </a:r>
            <a:r>
              <a:rPr lang="zh-CN" altLang="en-US" sz="2800" b="1" dirty="0">
                <a:solidFill>
                  <a:srgbClr val="083CB0"/>
                </a:solidFill>
                <a:latin typeface="+mn-lt"/>
                <a:ea typeface="+mn-ea"/>
              </a:rPr>
              <a:t>，采用</a:t>
            </a:r>
            <a:r>
              <a:rPr lang="en-US" altLang="zh-CN" sz="2800" b="1" dirty="0">
                <a:solidFill>
                  <a:srgbClr val="083CB0"/>
                </a:solidFill>
                <a:latin typeface="+mn-lt"/>
                <a:ea typeface="+mn-ea"/>
              </a:rPr>
              <a:t>SRC1</a:t>
            </a:r>
            <a:r>
              <a:rPr lang="zh-CN" altLang="en-US" sz="2800" b="1" dirty="0">
                <a:solidFill>
                  <a:srgbClr val="083CB0"/>
                </a:solidFill>
                <a:latin typeface="+mn-lt"/>
                <a:ea typeface="+mn-ea"/>
              </a:rPr>
              <a:t>施加共模输入电压为</a:t>
            </a:r>
            <a:r>
              <a:rPr lang="en-US" altLang="zh-CN" sz="2800" b="1" dirty="0">
                <a:solidFill>
                  <a:srgbClr val="083CB0"/>
                </a:solidFill>
                <a:latin typeface="+mn-lt"/>
                <a:ea typeface="+mn-ea"/>
              </a:rPr>
              <a:t>2.5V</a:t>
            </a:r>
            <a:r>
              <a:rPr lang="zh-CN" altLang="en-US" sz="2800" b="1" dirty="0">
                <a:solidFill>
                  <a:srgbClr val="083CB0"/>
                </a:solidFill>
                <a:latin typeface="+mn-lt"/>
                <a:ea typeface="+mn-ea"/>
              </a:rPr>
              <a:t>，在运算放大器输出端测量的输出电压为</a:t>
            </a:r>
            <a:r>
              <a:rPr lang="en-US" altLang="zh-CN" sz="2800" b="1" dirty="0">
                <a:solidFill>
                  <a:srgbClr val="083CB0"/>
                </a:solidFill>
                <a:latin typeface="+mn-lt"/>
                <a:ea typeface="+mn-ea"/>
              </a:rPr>
              <a:t>1.501V</a:t>
            </a:r>
            <a:r>
              <a:rPr lang="zh-CN" altLang="en-US" sz="2800" b="1" dirty="0">
                <a:solidFill>
                  <a:srgbClr val="083CB0"/>
                </a:solidFill>
                <a:latin typeface="+mn-lt"/>
                <a:ea typeface="+mn-ea"/>
              </a:rPr>
              <a:t>。然后将</a:t>
            </a:r>
            <a:r>
              <a:rPr lang="en-US" altLang="zh-CN" sz="2800" b="1" dirty="0">
                <a:solidFill>
                  <a:srgbClr val="083CB0"/>
                </a:solidFill>
                <a:latin typeface="+mn-lt"/>
                <a:ea typeface="+mn-ea"/>
              </a:rPr>
              <a:t>SRC1</a:t>
            </a:r>
            <a:r>
              <a:rPr lang="zh-CN" altLang="en-US" sz="2800" b="1" dirty="0">
                <a:solidFill>
                  <a:srgbClr val="083CB0"/>
                </a:solidFill>
                <a:latin typeface="+mn-lt"/>
                <a:ea typeface="+mn-ea"/>
              </a:rPr>
              <a:t>变为</a:t>
            </a:r>
            <a:r>
              <a:rPr lang="en-US" altLang="zh-CN" sz="2800" b="1" dirty="0">
                <a:solidFill>
                  <a:srgbClr val="083CB0"/>
                </a:solidFill>
                <a:latin typeface="+mn-lt"/>
                <a:ea typeface="+mn-ea"/>
              </a:rPr>
              <a:t>0.5V</a:t>
            </a:r>
            <a:r>
              <a:rPr lang="zh-CN" altLang="en-US" sz="2800" b="1" dirty="0">
                <a:solidFill>
                  <a:srgbClr val="083CB0"/>
                </a:solidFill>
                <a:latin typeface="+mn-lt"/>
                <a:ea typeface="+mn-ea"/>
              </a:rPr>
              <a:t>，放大器输出电压为</a:t>
            </a:r>
            <a:r>
              <a:rPr lang="en-US" altLang="zh-CN" sz="2800" b="1" dirty="0">
                <a:solidFill>
                  <a:srgbClr val="083CB0"/>
                </a:solidFill>
                <a:latin typeface="+mn-lt"/>
                <a:ea typeface="+mn-ea"/>
              </a:rPr>
              <a:t>1.498V</a:t>
            </a:r>
            <a:r>
              <a:rPr lang="zh-CN" altLang="en-US" sz="2800" b="1" dirty="0">
                <a:solidFill>
                  <a:srgbClr val="083CB0"/>
                </a:solidFill>
                <a:latin typeface="+mn-lt"/>
                <a:ea typeface="+mn-ea"/>
              </a:rPr>
              <a:t>。求运算放大器的</a:t>
            </a:r>
            <a:r>
              <a:rPr lang="en-US" altLang="zh-CN" sz="2800" b="1" dirty="0">
                <a:solidFill>
                  <a:srgbClr val="083CB0"/>
                </a:solidFill>
                <a:latin typeface="+mn-lt"/>
                <a:ea typeface="+mn-ea"/>
              </a:rPr>
              <a:t>CMRR</a:t>
            </a:r>
            <a:r>
              <a:rPr lang="zh-CN" altLang="en-US" sz="2800" b="1" dirty="0">
                <a:solidFill>
                  <a:srgbClr val="083CB0"/>
                </a:solidFill>
                <a:latin typeface="+mn-lt"/>
                <a:ea typeface="+mn-ea"/>
              </a:rPr>
              <a:t>是多少？</a:t>
            </a:r>
            <a:endParaRPr lang="en-US" altLang="zh-CN" sz="2800" b="1" dirty="0">
              <a:solidFill>
                <a:srgbClr val="083CB0"/>
              </a:solidFill>
              <a:latin typeface="+mn-lt"/>
              <a:ea typeface="+mn-ea"/>
            </a:endParaRPr>
          </a:p>
          <a:p>
            <a:pPr algn="just"/>
            <a:endParaRPr lang="en-US" altLang="zh-CN" sz="2800" b="1" dirty="0">
              <a:solidFill>
                <a:srgbClr val="083CB0"/>
              </a:solidFill>
              <a:latin typeface="+mn-lt"/>
              <a:ea typeface="+mn-ea"/>
            </a:endParaRPr>
          </a:p>
          <a:p>
            <a:pPr algn="just"/>
            <a:endParaRPr lang="en-US" altLang="zh-CN" sz="2800" b="1" dirty="0">
              <a:solidFill>
                <a:srgbClr val="083CB0"/>
              </a:solidFill>
              <a:latin typeface="+mn-lt"/>
              <a:ea typeface="+mn-ea"/>
            </a:endParaRPr>
          </a:p>
        </p:txBody>
      </p:sp>
      <p:pic>
        <p:nvPicPr>
          <p:cNvPr id="2" name="图片 1"/>
          <p:cNvPicPr>
            <a:picLocks noChangeAspect="1"/>
          </p:cNvPicPr>
          <p:nvPr/>
        </p:nvPicPr>
        <p:blipFill>
          <a:blip r:embed="rId2"/>
          <a:stretch>
            <a:fillRect/>
          </a:stretch>
        </p:blipFill>
        <p:spPr>
          <a:xfrm>
            <a:off x="1403648" y="3645024"/>
            <a:ext cx="6912768" cy="3135321"/>
          </a:xfrm>
          <a:prstGeom prst="rect">
            <a:avLst/>
          </a:prstGeom>
        </p:spPr>
      </p:pic>
      <p:sp>
        <p:nvSpPr>
          <p:cNvPr id="5" name="标题 1">
            <a:extLst>
              <a:ext uri="{FF2B5EF4-FFF2-40B4-BE49-F238E27FC236}">
                <a16:creationId xmlns:a16="http://schemas.microsoft.com/office/drawing/2014/main" id="{C73C160C-4675-473D-9359-A4B38D778729}"/>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p:spTree>
    <p:extLst>
      <p:ext uri="{BB962C8B-B14F-4D97-AF65-F5344CB8AC3E}">
        <p14:creationId xmlns:p14="http://schemas.microsoft.com/office/powerpoint/2010/main" val="2527058713"/>
      </p:ext>
    </p:extLst>
  </p:cSld>
  <p:clrMapOvr>
    <a:masterClrMapping/>
  </p:clrMapOvr>
  <p:transition spd="slow">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03488" y="1124744"/>
            <a:ext cx="8461744" cy="864096"/>
            <a:chOff x="403488" y="1124744"/>
            <a:chExt cx="8461744" cy="864096"/>
          </a:xfrm>
        </p:grpSpPr>
        <p:grpSp>
          <p:nvGrpSpPr>
            <p:cNvPr id="5" name="组合 4"/>
            <p:cNvGrpSpPr/>
            <p:nvPr/>
          </p:nvGrpSpPr>
          <p:grpSpPr>
            <a:xfrm>
              <a:off x="403488" y="1124744"/>
              <a:ext cx="8461744" cy="853387"/>
              <a:chOff x="403488" y="1124744"/>
              <a:chExt cx="8461744" cy="853387"/>
            </a:xfrm>
          </p:grpSpPr>
          <p:sp>
            <p:nvSpPr>
              <p:cNvPr id="2" name="矩形 1"/>
              <p:cNvSpPr/>
              <p:nvPr/>
            </p:nvSpPr>
            <p:spPr>
              <a:xfrm>
                <a:off x="403488" y="1124744"/>
                <a:ext cx="8461744" cy="830997"/>
              </a:xfrm>
              <a:prstGeom prst="rect">
                <a:avLst/>
              </a:prstGeom>
            </p:spPr>
            <p:txBody>
              <a:bodyPr wrap="square">
                <a:spAutoFit/>
              </a:bodyPr>
              <a:lstStyle/>
              <a:p>
                <a:r>
                  <a:rPr lang="zh-CN" altLang="en-US" sz="2400" b="1" dirty="0">
                    <a:solidFill>
                      <a:srgbClr val="000000"/>
                    </a:solidFill>
                    <a:latin typeface="楷体" panose="02010609060101010101" pitchFamily="49" charset="-122"/>
                    <a:ea typeface="楷体" panose="02010609060101010101" pitchFamily="49" charset="-122"/>
                  </a:rPr>
                  <a:t>解：由于在电路输出端进行测量，根据这些测量结果推算出运算放大器的</a:t>
                </a:r>
              </a:p>
            </p:txBody>
          </p:sp>
          <p:graphicFrame>
            <p:nvGraphicFramePr>
              <p:cNvPr id="4" name="对象 3"/>
              <p:cNvGraphicFramePr>
                <a:graphicFrameLocks noChangeAspect="1"/>
              </p:cNvGraphicFramePr>
              <p:nvPr/>
            </p:nvGraphicFramePr>
            <p:xfrm>
              <a:off x="1979712" y="1540242"/>
              <a:ext cx="638589" cy="437889"/>
            </p:xfrm>
            <a:graphic>
              <a:graphicData uri="http://schemas.openxmlformats.org/presentationml/2006/ole">
                <mc:AlternateContent xmlns:mc="http://schemas.openxmlformats.org/markup-compatibility/2006">
                  <mc:Choice xmlns:v="urn:schemas-microsoft-com:vml" Requires="v">
                    <p:oleObj spid="_x0000_s11370" name="Equation" r:id="rId4" imgW="342751" imgH="228501" progId="Equation.DSMT4">
                      <p:embed/>
                    </p:oleObj>
                  </mc:Choice>
                  <mc:Fallback>
                    <p:oleObj name="Equation" r:id="rId4" imgW="342751" imgH="228501"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540242"/>
                            <a:ext cx="638589" cy="437889"/>
                          </a:xfrm>
                          <a:prstGeom prst="rect">
                            <a:avLst/>
                          </a:prstGeom>
                          <a:noFill/>
                        </p:spPr>
                      </p:pic>
                    </p:oleObj>
                  </mc:Fallback>
                </mc:AlternateContent>
              </a:graphicData>
            </a:graphic>
          </p:graphicFrame>
        </p:grpSp>
        <p:sp>
          <p:nvSpPr>
            <p:cNvPr id="6" name="矩形 5"/>
            <p:cNvSpPr/>
            <p:nvPr/>
          </p:nvSpPr>
          <p:spPr>
            <a:xfrm>
              <a:off x="2558741" y="1527175"/>
              <a:ext cx="5750292" cy="461665"/>
            </a:xfrm>
            <a:prstGeom prst="rect">
              <a:avLst/>
            </a:prstGeom>
          </p:spPr>
          <p:txBody>
            <a:bodyPr wrap="none">
              <a:spAutoFit/>
            </a:bodyPr>
            <a:lstStyle/>
            <a:p>
              <a:r>
                <a:rPr lang="zh-CN" altLang="en-US" sz="2400" b="1" dirty="0">
                  <a:solidFill>
                    <a:srgbClr val="000000"/>
                  </a:solidFill>
                  <a:latin typeface="楷体" panose="02010609060101010101" pitchFamily="49" charset="-122"/>
                  <a:ea typeface="楷体" panose="02010609060101010101" pitchFamily="49" charset="-122"/>
                </a:rPr>
                <a:t>，首先求出运算放大器的输入偏移电压</a:t>
              </a:r>
              <a:r>
                <a:rPr lang="en-US" altLang="zh-CN" sz="2400" b="1" dirty="0">
                  <a:solidFill>
                    <a:srgbClr val="000000"/>
                  </a:solidFill>
                  <a:latin typeface="楷体" panose="02010609060101010101" pitchFamily="49" charset="-122"/>
                  <a:ea typeface="楷体" panose="02010609060101010101" pitchFamily="49" charset="-122"/>
                </a:rPr>
                <a:t>V</a:t>
              </a:r>
              <a:r>
                <a:rPr lang="en-US" altLang="zh-CN" sz="1400" b="1" dirty="0">
                  <a:solidFill>
                    <a:srgbClr val="000000"/>
                  </a:solidFill>
                  <a:latin typeface="楷体" panose="02010609060101010101" pitchFamily="49" charset="-122"/>
                  <a:ea typeface="楷体" panose="02010609060101010101" pitchFamily="49" charset="-122"/>
                </a:rPr>
                <a:t>OS</a:t>
              </a:r>
              <a:endParaRPr lang="zh-CN" altLang="en-US" sz="1400" b="1" dirty="0">
                <a:solidFill>
                  <a:srgbClr val="000000"/>
                </a:solidFill>
                <a:latin typeface="楷体" panose="02010609060101010101" pitchFamily="49" charset="-122"/>
                <a:ea typeface="楷体" panose="02010609060101010101" pitchFamily="49" charset="-122"/>
              </a:endParaRPr>
            </a:p>
          </p:txBody>
        </p:sp>
      </p:grpSp>
      <p:graphicFrame>
        <p:nvGraphicFramePr>
          <p:cNvPr id="11" name="对象 10"/>
          <p:cNvGraphicFramePr>
            <a:graphicFrameLocks noChangeAspect="1"/>
          </p:cNvGraphicFramePr>
          <p:nvPr/>
        </p:nvGraphicFramePr>
        <p:xfrm>
          <a:off x="3707904" y="2064874"/>
          <a:ext cx="1656184" cy="683746"/>
        </p:xfrm>
        <a:graphic>
          <a:graphicData uri="http://schemas.openxmlformats.org/presentationml/2006/ole">
            <mc:AlternateContent xmlns:mc="http://schemas.openxmlformats.org/markup-compatibility/2006">
              <mc:Choice xmlns:v="urn:schemas-microsoft-com:vml" Requires="v">
                <p:oleObj spid="_x0000_s11371" name="Equation" r:id="rId6" imgW="1040948" imgH="431613" progId="Equation.DSMT4">
                  <p:embed/>
                </p:oleObj>
              </mc:Choice>
              <mc:Fallback>
                <p:oleObj name="Equation" r:id="rId6" imgW="1040948" imgH="431613" progId="Equation.DSMT4">
                  <p:embed/>
                  <p:pic>
                    <p:nvPicPr>
                      <p:cNvPr id="11"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2064874"/>
                        <a:ext cx="1656184" cy="683746"/>
                      </a:xfrm>
                      <a:prstGeom prst="rect">
                        <a:avLst/>
                      </a:prstGeom>
                      <a:noFill/>
                    </p:spPr>
                  </p:pic>
                </p:oleObj>
              </mc:Fallback>
            </mc:AlternateContent>
          </a:graphicData>
        </a:graphic>
      </p:graphicFrame>
      <p:grpSp>
        <p:nvGrpSpPr>
          <p:cNvPr id="18" name="组合 17"/>
          <p:cNvGrpSpPr/>
          <p:nvPr/>
        </p:nvGrpSpPr>
        <p:grpSpPr>
          <a:xfrm>
            <a:off x="534174" y="2748620"/>
            <a:ext cx="7774859" cy="468216"/>
            <a:chOff x="534174" y="2849413"/>
            <a:chExt cx="7774859" cy="468216"/>
          </a:xfrm>
        </p:grpSpPr>
        <p:sp>
          <p:nvSpPr>
            <p:cNvPr id="12" name="矩形 11"/>
            <p:cNvSpPr/>
            <p:nvPr/>
          </p:nvSpPr>
          <p:spPr>
            <a:xfrm>
              <a:off x="534174" y="2849413"/>
              <a:ext cx="4185761" cy="461665"/>
            </a:xfrm>
            <a:prstGeom prst="rect">
              <a:avLst/>
            </a:prstGeom>
          </p:spPr>
          <p:txBody>
            <a:bodyPr wrap="none">
              <a:spAutoFit/>
            </a:bodyPr>
            <a:lstStyle/>
            <a:p>
              <a:r>
                <a:rPr lang="zh-CN" altLang="zh-CN" sz="2400" b="1" dirty="0">
                  <a:solidFill>
                    <a:srgbClr val="000000"/>
                  </a:solidFill>
                  <a:latin typeface="楷体" panose="02010609060101010101" pitchFamily="49" charset="-122"/>
                  <a:ea typeface="楷体" panose="02010609060101010101" pitchFamily="49" charset="-122"/>
                </a:rPr>
                <a:t>所有的电阻相等并完全匹配，</a:t>
              </a:r>
              <a:endParaRPr lang="zh-CN" altLang="en-US" sz="2400" b="1" dirty="0">
                <a:solidFill>
                  <a:srgbClr val="000000"/>
                </a:solidFill>
                <a:latin typeface="楷体" panose="02010609060101010101" pitchFamily="49" charset="-122"/>
                <a:ea typeface="楷体" panose="02010609060101010101" pitchFamily="49" charset="-122"/>
              </a:endParaRPr>
            </a:p>
          </p:txBody>
        </p:sp>
        <p:graphicFrame>
          <p:nvGraphicFramePr>
            <p:cNvPr id="14" name="对象 13"/>
            <p:cNvGraphicFramePr>
              <a:graphicFrameLocks noChangeAspect="1"/>
            </p:cNvGraphicFramePr>
            <p:nvPr/>
          </p:nvGraphicFramePr>
          <p:xfrm>
            <a:off x="4935876" y="2896365"/>
            <a:ext cx="1123184" cy="414714"/>
          </p:xfrm>
          <a:graphic>
            <a:graphicData uri="http://schemas.openxmlformats.org/presentationml/2006/ole">
              <mc:AlternateContent xmlns:mc="http://schemas.openxmlformats.org/markup-compatibility/2006">
                <mc:Choice xmlns:v="urn:schemas-microsoft-com:vml" Requires="v">
                  <p:oleObj spid="_x0000_s11372" name="Equation" r:id="rId8" imgW="622030" imgH="228501" progId="Equation.DSMT4">
                    <p:embed/>
                  </p:oleObj>
                </mc:Choice>
                <mc:Fallback>
                  <p:oleObj name="Equation" r:id="rId8" imgW="622030" imgH="228501" progId="Equation.DSMT4">
                    <p:embed/>
                    <p:pic>
                      <p:nvPicPr>
                        <p:cNvPr id="14" name="对象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5876" y="2896365"/>
                          <a:ext cx="1123184" cy="414714"/>
                        </a:xfrm>
                        <a:prstGeom prst="rect">
                          <a:avLst/>
                        </a:prstGeom>
                        <a:noFill/>
                      </p:spPr>
                    </p:pic>
                  </p:oleObj>
                </mc:Fallback>
              </mc:AlternateContent>
            </a:graphicData>
          </a:graphic>
        </p:graphicFrame>
        <p:sp>
          <p:nvSpPr>
            <p:cNvPr id="15" name="矩形 14"/>
            <p:cNvSpPr/>
            <p:nvPr/>
          </p:nvSpPr>
          <p:spPr>
            <a:xfrm>
              <a:off x="6041936" y="2849413"/>
              <a:ext cx="800219" cy="461665"/>
            </a:xfrm>
            <a:prstGeom prst="rect">
              <a:avLst/>
            </a:prstGeom>
          </p:spPr>
          <p:txBody>
            <a:bodyPr wrap="none">
              <a:spAutoFit/>
            </a:bodyPr>
            <a:lstStyle/>
            <a:p>
              <a:r>
                <a:rPr lang="zh-CN" altLang="zh-CN" sz="2400" b="1" dirty="0">
                  <a:solidFill>
                    <a:srgbClr val="000000"/>
                  </a:solidFill>
                  <a:latin typeface="楷体" panose="02010609060101010101" pitchFamily="49" charset="-122"/>
                  <a:ea typeface="楷体" panose="02010609060101010101" pitchFamily="49" charset="-122"/>
                </a:rPr>
                <a:t>因此</a:t>
              </a:r>
              <a:endParaRPr lang="zh-CN" altLang="en-US" sz="2400" b="1" dirty="0">
                <a:solidFill>
                  <a:srgbClr val="000000"/>
                </a:solidFill>
                <a:latin typeface="楷体" panose="02010609060101010101" pitchFamily="49" charset="-122"/>
                <a:ea typeface="楷体" panose="02010609060101010101" pitchFamily="49" charset="-122"/>
              </a:endParaRPr>
            </a:p>
          </p:txBody>
        </p:sp>
        <p:graphicFrame>
          <p:nvGraphicFramePr>
            <p:cNvPr id="17" name="对象 16"/>
            <p:cNvGraphicFramePr>
              <a:graphicFrameLocks noChangeAspect="1"/>
            </p:cNvGraphicFramePr>
            <p:nvPr/>
          </p:nvGraphicFramePr>
          <p:xfrm>
            <a:off x="6691733" y="2876547"/>
            <a:ext cx="1617300" cy="441082"/>
          </p:xfrm>
          <a:graphic>
            <a:graphicData uri="http://schemas.openxmlformats.org/presentationml/2006/ole">
              <mc:AlternateContent xmlns:mc="http://schemas.openxmlformats.org/markup-compatibility/2006">
                <mc:Choice xmlns:v="urn:schemas-microsoft-com:vml" Requires="v">
                  <p:oleObj spid="_x0000_s11373" name="Equation" r:id="rId10" imgW="838200" imgH="228600" progId="Equation.DSMT4">
                    <p:embed/>
                  </p:oleObj>
                </mc:Choice>
                <mc:Fallback>
                  <p:oleObj name="Equation" r:id="rId10" imgW="838200" imgH="228600" progId="Equation.DSMT4">
                    <p:embed/>
                    <p:pic>
                      <p:nvPicPr>
                        <p:cNvPr id="17" name="对象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91733" y="2876547"/>
                          <a:ext cx="1617300" cy="441082"/>
                        </a:xfrm>
                        <a:prstGeom prst="rect">
                          <a:avLst/>
                        </a:prstGeom>
                        <a:noFill/>
                      </p:spPr>
                    </p:pic>
                  </p:oleObj>
                </mc:Fallback>
              </mc:AlternateContent>
            </a:graphicData>
          </a:graphic>
        </p:graphicFrame>
      </p:grpSp>
      <p:grpSp>
        <p:nvGrpSpPr>
          <p:cNvPr id="25" name="组合 24"/>
          <p:cNvGrpSpPr/>
          <p:nvPr/>
        </p:nvGrpSpPr>
        <p:grpSpPr>
          <a:xfrm>
            <a:off x="534174" y="3263788"/>
            <a:ext cx="7555974" cy="537699"/>
            <a:chOff x="539542" y="3432366"/>
            <a:chExt cx="7555974" cy="537699"/>
          </a:xfrm>
        </p:grpSpPr>
        <p:sp>
          <p:nvSpPr>
            <p:cNvPr id="19" name="矩形 18"/>
            <p:cNvSpPr/>
            <p:nvPr/>
          </p:nvSpPr>
          <p:spPr>
            <a:xfrm>
              <a:off x="539542" y="3432366"/>
              <a:ext cx="1723549" cy="461665"/>
            </a:xfrm>
            <a:prstGeom prst="rect">
              <a:avLst/>
            </a:prstGeom>
          </p:spPr>
          <p:txBody>
            <a:bodyPr wrap="none">
              <a:spAutoFit/>
            </a:bodyPr>
            <a:lstStyle/>
            <a:p>
              <a:r>
                <a:rPr lang="zh-CN" altLang="zh-CN" sz="2400" dirty="0">
                  <a:solidFill>
                    <a:srgbClr val="000000"/>
                  </a:solidFill>
                  <a:latin typeface="楷体" panose="02010609060101010101" pitchFamily="49" charset="-122"/>
                  <a:ea typeface="楷体" panose="02010609060101010101" pitchFamily="49" charset="-122"/>
                </a:rPr>
                <a:t>根据测量值</a:t>
              </a:r>
              <a:endParaRPr lang="zh-CN" altLang="en-US" sz="2400" dirty="0">
                <a:solidFill>
                  <a:srgbClr val="000000"/>
                </a:solidFill>
                <a:latin typeface="楷体" panose="02010609060101010101" pitchFamily="49" charset="-122"/>
                <a:ea typeface="楷体" panose="02010609060101010101" pitchFamily="49" charset="-122"/>
              </a:endParaRPr>
            </a:p>
          </p:txBody>
        </p:sp>
        <p:graphicFrame>
          <p:nvGraphicFramePr>
            <p:cNvPr id="21" name="对象 20"/>
            <p:cNvGraphicFramePr>
              <a:graphicFrameLocks noChangeAspect="1"/>
            </p:cNvGraphicFramePr>
            <p:nvPr/>
          </p:nvGraphicFramePr>
          <p:xfrm>
            <a:off x="2123728" y="3514133"/>
            <a:ext cx="3582398" cy="432048"/>
          </p:xfrm>
          <a:graphic>
            <a:graphicData uri="http://schemas.openxmlformats.org/presentationml/2006/ole">
              <mc:AlternateContent xmlns:mc="http://schemas.openxmlformats.org/markup-compatibility/2006">
                <mc:Choice xmlns:v="urn:schemas-microsoft-com:vml" Requires="v">
                  <p:oleObj spid="_x0000_s11374" name="Equation" r:id="rId12" imgW="1892300" imgH="228600" progId="Equation.DSMT4">
                    <p:embed/>
                  </p:oleObj>
                </mc:Choice>
                <mc:Fallback>
                  <p:oleObj name="Equation" r:id="rId12" imgW="1892300" imgH="228600" progId="Equation.DSMT4">
                    <p:embed/>
                    <p:pic>
                      <p:nvPicPr>
                        <p:cNvPr id="21" name="对象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3728" y="3514133"/>
                          <a:ext cx="3582398" cy="432048"/>
                        </a:xfrm>
                        <a:prstGeom prst="rect">
                          <a:avLst/>
                        </a:prstGeom>
                        <a:noFill/>
                      </p:spPr>
                    </p:pic>
                  </p:oleObj>
                </mc:Fallback>
              </mc:AlternateContent>
            </a:graphicData>
          </a:graphic>
        </p:graphicFrame>
        <p:sp>
          <p:nvSpPr>
            <p:cNvPr id="22" name="矩形 21"/>
            <p:cNvSpPr/>
            <p:nvPr/>
          </p:nvSpPr>
          <p:spPr>
            <a:xfrm>
              <a:off x="5544961" y="3484516"/>
              <a:ext cx="800219" cy="461665"/>
            </a:xfrm>
            <a:prstGeom prst="rect">
              <a:avLst/>
            </a:prstGeom>
          </p:spPr>
          <p:txBody>
            <a:bodyPr wrap="none">
              <a:spAutoFit/>
            </a:bodyPr>
            <a:lstStyle/>
            <a:p>
              <a:r>
                <a:rPr lang="zh-CN" altLang="zh-CN" sz="2400" dirty="0">
                  <a:solidFill>
                    <a:srgbClr val="000000"/>
                  </a:solidFill>
                  <a:latin typeface="楷体" panose="02010609060101010101" pitchFamily="49" charset="-122"/>
                  <a:ea typeface="楷体" panose="02010609060101010101" pitchFamily="49" charset="-122"/>
                </a:rPr>
                <a:t>得出</a:t>
              </a:r>
              <a:endParaRPr lang="zh-CN" altLang="en-US" sz="2400" dirty="0">
                <a:solidFill>
                  <a:srgbClr val="000000"/>
                </a:solidFill>
                <a:latin typeface="楷体" panose="02010609060101010101" pitchFamily="49" charset="-122"/>
                <a:ea typeface="楷体" panose="02010609060101010101" pitchFamily="49" charset="-122"/>
              </a:endParaRPr>
            </a:p>
          </p:txBody>
        </p:sp>
        <p:graphicFrame>
          <p:nvGraphicFramePr>
            <p:cNvPr id="24" name="对象 23"/>
            <p:cNvGraphicFramePr>
              <a:graphicFrameLocks noChangeAspect="1"/>
            </p:cNvGraphicFramePr>
            <p:nvPr/>
          </p:nvGraphicFramePr>
          <p:xfrm>
            <a:off x="6313916" y="3524665"/>
            <a:ext cx="1781600" cy="445400"/>
          </p:xfrm>
          <a:graphic>
            <a:graphicData uri="http://schemas.openxmlformats.org/presentationml/2006/ole">
              <mc:AlternateContent xmlns:mc="http://schemas.openxmlformats.org/markup-compatibility/2006">
                <mc:Choice xmlns:v="urn:schemas-microsoft-com:vml" Requires="v">
                  <p:oleObj spid="_x0000_s11375" name="Equation" r:id="rId14" imgW="914400" imgH="228600" progId="Equation.DSMT4">
                    <p:embed/>
                  </p:oleObj>
                </mc:Choice>
                <mc:Fallback>
                  <p:oleObj name="Equation" r:id="rId14" imgW="914400" imgH="228600" progId="Equation.DSMT4">
                    <p:embed/>
                    <p:pic>
                      <p:nvPicPr>
                        <p:cNvPr id="24" name="对象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13916" y="3524665"/>
                          <a:ext cx="1781600" cy="445400"/>
                        </a:xfrm>
                        <a:prstGeom prst="rect">
                          <a:avLst/>
                        </a:prstGeom>
                        <a:noFill/>
                      </p:spPr>
                    </p:pic>
                  </p:oleObj>
                </mc:Fallback>
              </mc:AlternateContent>
            </a:graphicData>
          </a:graphic>
        </p:graphicFrame>
      </p:grpSp>
      <p:grpSp>
        <p:nvGrpSpPr>
          <p:cNvPr id="30" name="组合 29"/>
          <p:cNvGrpSpPr/>
          <p:nvPr/>
        </p:nvGrpSpPr>
        <p:grpSpPr>
          <a:xfrm>
            <a:off x="616965" y="4003164"/>
            <a:ext cx="6005679" cy="1441708"/>
            <a:chOff x="616965" y="4003164"/>
            <a:chExt cx="6005679" cy="1441708"/>
          </a:xfrm>
        </p:grpSpPr>
        <p:graphicFrame>
          <p:nvGraphicFramePr>
            <p:cNvPr id="27" name="对象 26"/>
            <p:cNvGraphicFramePr>
              <a:graphicFrameLocks noChangeAspect="1"/>
            </p:cNvGraphicFramePr>
            <p:nvPr/>
          </p:nvGraphicFramePr>
          <p:xfrm>
            <a:off x="616965" y="4003164"/>
            <a:ext cx="4002672" cy="426952"/>
          </p:xfrm>
          <a:graphic>
            <a:graphicData uri="http://schemas.openxmlformats.org/presentationml/2006/ole">
              <mc:AlternateContent xmlns:mc="http://schemas.openxmlformats.org/markup-compatibility/2006">
                <mc:Choice xmlns:v="urn:schemas-microsoft-com:vml" Requires="v">
                  <p:oleObj spid="_x0000_s11376" name="Equation" r:id="rId16" imgW="2146300" imgH="228600" progId="Equation.DSMT4">
                    <p:embed/>
                  </p:oleObj>
                </mc:Choice>
                <mc:Fallback>
                  <p:oleObj name="Equation" r:id="rId16" imgW="2146300" imgH="228600" progId="Equation.DSMT4">
                    <p:embed/>
                    <p:pic>
                      <p:nvPicPr>
                        <p:cNvPr id="27" name="对象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6965" y="4003164"/>
                          <a:ext cx="4002672" cy="426952"/>
                        </a:xfrm>
                        <a:prstGeom prst="rect">
                          <a:avLst/>
                        </a:prstGeom>
                        <a:noFill/>
                      </p:spPr>
                    </p:pic>
                  </p:oleObj>
                </mc:Fallback>
              </mc:AlternateContent>
            </a:graphicData>
          </a:graphic>
        </p:graphicFrame>
        <p:graphicFrame>
          <p:nvGraphicFramePr>
            <p:cNvPr id="29" name="对象 28"/>
            <p:cNvGraphicFramePr>
              <a:graphicFrameLocks noChangeAspect="1"/>
            </p:cNvGraphicFramePr>
            <p:nvPr/>
          </p:nvGraphicFramePr>
          <p:xfrm>
            <a:off x="3249107" y="5058845"/>
            <a:ext cx="3373537" cy="386027"/>
          </p:xfrm>
          <a:graphic>
            <a:graphicData uri="http://schemas.openxmlformats.org/presentationml/2006/ole">
              <mc:AlternateContent xmlns:mc="http://schemas.openxmlformats.org/markup-compatibility/2006">
                <mc:Choice xmlns:v="urn:schemas-microsoft-com:vml" Requires="v">
                  <p:oleObj spid="_x0000_s11377" name="Equation" r:id="rId18" imgW="1916868" imgH="215806" progId="Equation.DSMT4">
                    <p:embed/>
                  </p:oleObj>
                </mc:Choice>
                <mc:Fallback>
                  <p:oleObj name="Equation" r:id="rId18" imgW="1916868" imgH="215806" progId="Equation.DSMT4">
                    <p:embed/>
                    <p:pic>
                      <p:nvPicPr>
                        <p:cNvPr id="29" name="对象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49107" y="5058845"/>
                          <a:ext cx="3373537" cy="386027"/>
                        </a:xfrm>
                        <a:prstGeom prst="rect">
                          <a:avLst/>
                        </a:prstGeom>
                        <a:noFill/>
                      </p:spPr>
                    </p:pic>
                  </p:oleObj>
                </mc:Fallback>
              </mc:AlternateContent>
            </a:graphicData>
          </a:graphic>
        </p:graphicFrame>
        <p:sp>
          <p:nvSpPr>
            <p:cNvPr id="31" name="矩形 30"/>
            <p:cNvSpPr/>
            <p:nvPr/>
          </p:nvSpPr>
          <p:spPr>
            <a:xfrm>
              <a:off x="616965" y="4513648"/>
              <a:ext cx="3877985" cy="461665"/>
            </a:xfrm>
            <a:prstGeom prst="rect">
              <a:avLst/>
            </a:prstGeom>
          </p:spPr>
          <p:txBody>
            <a:bodyPr wrap="none">
              <a:spAutoFit/>
            </a:bodyPr>
            <a:lstStyle/>
            <a:p>
              <a:r>
                <a:rPr lang="zh-CN" altLang="en-US" sz="2400" b="1" dirty="0">
                  <a:solidFill>
                    <a:srgbClr val="000000"/>
                  </a:solidFill>
                  <a:latin typeface="楷体" panose="02010609060101010101" pitchFamily="49" charset="-122"/>
                  <a:ea typeface="楷体" panose="02010609060101010101" pitchFamily="49" charset="-122"/>
                </a:rPr>
                <a:t>根据共模抑制比计算公式：</a:t>
              </a:r>
            </a:p>
          </p:txBody>
        </p:sp>
      </p:grpSp>
      <p:sp>
        <p:nvSpPr>
          <p:cNvPr id="32" name="矩形 31"/>
          <p:cNvSpPr/>
          <p:nvPr/>
        </p:nvSpPr>
        <p:spPr>
          <a:xfrm>
            <a:off x="291500" y="5632506"/>
            <a:ext cx="8685719" cy="1200329"/>
          </a:xfrm>
          <a:prstGeom prst="rect">
            <a:avLst/>
          </a:prstGeom>
        </p:spPr>
        <p:txBody>
          <a:bodyPr wrap="square">
            <a:spAutoFit/>
          </a:bodyPr>
          <a:lstStyle/>
          <a:p>
            <a:pPr algn="just"/>
            <a:r>
              <a:rPr lang="zh-CN" altLang="zh-CN" sz="2400" b="1" dirty="0">
                <a:solidFill>
                  <a:srgbClr val="FF0000"/>
                </a:solidFill>
                <a:latin typeface="楷体" panose="02010609060101010101" pitchFamily="49" charset="-122"/>
                <a:ea typeface="楷体" panose="02010609060101010101" pitchFamily="49" charset="-122"/>
              </a:rPr>
              <a:t>采用这种方法测量运算放大器的</a:t>
            </a:r>
            <a:r>
              <a:rPr lang="en-US" altLang="zh-CN" sz="2400" b="1" dirty="0">
                <a:solidFill>
                  <a:srgbClr val="FF0000"/>
                </a:solidFill>
                <a:latin typeface="楷体" panose="02010609060101010101" pitchFamily="49" charset="-122"/>
                <a:ea typeface="楷体" panose="02010609060101010101" pitchFamily="49" charset="-122"/>
              </a:rPr>
              <a:t>CMRR</a:t>
            </a:r>
            <a:r>
              <a:rPr lang="zh-CN" altLang="zh-CN" sz="2400" b="1" dirty="0">
                <a:solidFill>
                  <a:srgbClr val="FF0000"/>
                </a:solidFill>
                <a:latin typeface="楷体" panose="02010609060101010101" pitchFamily="49" charset="-122"/>
                <a:ea typeface="楷体" panose="02010609060101010101" pitchFamily="49" charset="-122"/>
              </a:rPr>
              <a:t>存在一个问题：电阻必须已知且精确的匹配。</a:t>
            </a:r>
            <a:r>
              <a:rPr lang="en-US" altLang="zh-CN" sz="2400" b="1" dirty="0">
                <a:solidFill>
                  <a:srgbClr val="FF0000"/>
                </a:solidFill>
                <a:latin typeface="楷体" panose="02010609060101010101" pitchFamily="49" charset="-122"/>
                <a:ea typeface="楷体" panose="02010609060101010101" pitchFamily="49" charset="-122"/>
              </a:rPr>
              <a:t>CMRR</a:t>
            </a:r>
            <a:r>
              <a:rPr lang="zh-CN" altLang="zh-CN" sz="2400" b="1" dirty="0">
                <a:solidFill>
                  <a:srgbClr val="FF0000"/>
                </a:solidFill>
                <a:latin typeface="楷体" panose="02010609060101010101" pitchFamily="49" charset="-122"/>
                <a:ea typeface="楷体" panose="02010609060101010101" pitchFamily="49" charset="-122"/>
              </a:rPr>
              <a:t>值为</a:t>
            </a:r>
            <a:r>
              <a:rPr lang="en-US" altLang="zh-CN" sz="2400" b="1" dirty="0">
                <a:solidFill>
                  <a:srgbClr val="FF0000"/>
                </a:solidFill>
                <a:latin typeface="楷体" panose="02010609060101010101" pitchFamily="49" charset="-122"/>
                <a:ea typeface="楷体" panose="02010609060101010101" pitchFamily="49" charset="-122"/>
              </a:rPr>
              <a:t>-100dB</a:t>
            </a:r>
            <a:r>
              <a:rPr lang="zh-CN" altLang="zh-CN" sz="2400" b="1" dirty="0">
                <a:solidFill>
                  <a:srgbClr val="FF0000"/>
                </a:solidFill>
                <a:latin typeface="楷体" panose="02010609060101010101" pitchFamily="49" charset="-122"/>
                <a:ea typeface="楷体" panose="02010609060101010101" pitchFamily="49" charset="-122"/>
              </a:rPr>
              <a:t>将要求电阻匹配到</a:t>
            </a:r>
            <a:r>
              <a:rPr lang="en-US" altLang="zh-CN" sz="2400" b="1" dirty="0">
                <a:solidFill>
                  <a:srgbClr val="FF0000"/>
                </a:solidFill>
                <a:latin typeface="楷体" panose="02010609060101010101" pitchFamily="49" charset="-122"/>
                <a:ea typeface="楷体" panose="02010609060101010101" pitchFamily="49" charset="-122"/>
              </a:rPr>
              <a:t>0.0001%</a:t>
            </a:r>
            <a:r>
              <a:rPr lang="zh-CN" altLang="zh-CN" sz="2400" b="1" dirty="0">
                <a:solidFill>
                  <a:srgbClr val="FF0000"/>
                </a:solidFill>
                <a:latin typeface="楷体" panose="02010609060101010101" pitchFamily="49" charset="-122"/>
                <a:ea typeface="楷体" panose="02010609060101010101" pitchFamily="49" charset="-122"/>
              </a:rPr>
              <a:t>，在实践中是不现实的。</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26" name="标题 1">
            <a:extLst>
              <a:ext uri="{FF2B5EF4-FFF2-40B4-BE49-F238E27FC236}">
                <a16:creationId xmlns:a16="http://schemas.microsoft.com/office/drawing/2014/main" id="{2184EB3E-407E-417A-8FD6-A089639E1E25}"/>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p:spTree>
    <p:extLst>
      <p:ext uri="{BB962C8B-B14F-4D97-AF65-F5344CB8AC3E}">
        <p14:creationId xmlns:p14="http://schemas.microsoft.com/office/powerpoint/2010/main" val="806511011"/>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556792"/>
            <a:ext cx="8280920" cy="3323987"/>
          </a:xfrm>
          <a:prstGeom prst="rect">
            <a:avLst/>
          </a:prstGeom>
        </p:spPr>
        <p:txBody>
          <a:bodyPr wrap="square">
            <a:spAutoFit/>
          </a:bodyPr>
          <a:lstStyle/>
          <a:p>
            <a:pPr>
              <a:lnSpc>
                <a:spcPct val="150000"/>
              </a:lnSpc>
            </a:pPr>
            <a:r>
              <a:rPr lang="zh-CN" altLang="en-US" sz="2800" b="1" dirty="0">
                <a:solidFill>
                  <a:srgbClr val="083CB0"/>
                </a:solidFill>
                <a:latin typeface="+mn-lt"/>
                <a:ea typeface="+mn-ea"/>
              </a:rPr>
              <a:t>例</a:t>
            </a:r>
            <a:r>
              <a:rPr lang="en-US" altLang="zh-CN" sz="2800" b="1" dirty="0">
                <a:solidFill>
                  <a:srgbClr val="083CB0"/>
                </a:solidFill>
                <a:latin typeface="+mn-lt"/>
                <a:ea typeface="+mn-ea"/>
              </a:rPr>
              <a:t>:</a:t>
            </a:r>
            <a:r>
              <a:rPr lang="zh-CN" altLang="zh-CN" sz="2800" b="1" dirty="0">
                <a:solidFill>
                  <a:srgbClr val="083CB0"/>
                </a:solidFill>
                <a:latin typeface="+mn-lt"/>
                <a:ea typeface="+mn-ea"/>
              </a:rPr>
              <a:t>如图所示的</a:t>
            </a:r>
            <a:r>
              <a:rPr lang="zh-CN" altLang="en-US" sz="2800" b="1" dirty="0">
                <a:solidFill>
                  <a:srgbClr val="083CB0"/>
                </a:solidFill>
                <a:latin typeface="+mn-lt"/>
                <a:ea typeface="+mn-ea"/>
              </a:rPr>
              <a:t>稳</a:t>
            </a:r>
            <a:r>
              <a:rPr lang="zh-CN" altLang="zh-CN" sz="2800" b="1" dirty="0">
                <a:solidFill>
                  <a:srgbClr val="083CB0"/>
                </a:solidFill>
                <a:latin typeface="+mn-lt"/>
                <a:ea typeface="+mn-ea"/>
              </a:rPr>
              <a:t>零放大器</a:t>
            </a:r>
            <a:r>
              <a:rPr lang="zh-CN" altLang="en-US" sz="2800" b="1" dirty="0">
                <a:solidFill>
                  <a:srgbClr val="083CB0"/>
                </a:solidFill>
                <a:latin typeface="+mn-lt"/>
                <a:ea typeface="+mn-ea"/>
              </a:rPr>
              <a:t>，</a:t>
            </a:r>
            <a:r>
              <a:rPr lang="en-US" altLang="zh-CN" sz="2800" b="1" dirty="0">
                <a:solidFill>
                  <a:srgbClr val="083CB0"/>
                </a:solidFill>
                <a:latin typeface="+mn-lt"/>
                <a:ea typeface="+mn-ea"/>
              </a:rPr>
              <a:t>R1=100,R2=100K,</a:t>
            </a:r>
          </a:p>
          <a:p>
            <a:pPr algn="just">
              <a:lnSpc>
                <a:spcPct val="150000"/>
              </a:lnSpc>
            </a:pPr>
            <a:r>
              <a:rPr lang="en-US" altLang="zh-CN" sz="2800" b="1" dirty="0">
                <a:solidFill>
                  <a:srgbClr val="083CB0"/>
                </a:solidFill>
                <a:latin typeface="+mn-lt"/>
                <a:ea typeface="+mn-ea"/>
              </a:rPr>
              <a:t>R3=100K,V</a:t>
            </a:r>
            <a:r>
              <a:rPr lang="en-US" altLang="zh-CN" sz="1600" b="1" dirty="0">
                <a:solidFill>
                  <a:srgbClr val="083CB0"/>
                </a:solidFill>
                <a:latin typeface="+mn-lt"/>
                <a:ea typeface="+mn-ea"/>
              </a:rPr>
              <a:t>MID</a:t>
            </a:r>
            <a:r>
              <a:rPr lang="zh-CN" altLang="zh-CN" sz="2800" b="1" dirty="0">
                <a:solidFill>
                  <a:srgbClr val="083CB0"/>
                </a:solidFill>
                <a:latin typeface="+mn-lt"/>
                <a:ea typeface="+mn-ea"/>
              </a:rPr>
              <a:t>设为两个电源电压的中点</a:t>
            </a:r>
            <a:r>
              <a:rPr lang="zh-CN" altLang="en-US" sz="2800" b="1" dirty="0">
                <a:solidFill>
                  <a:srgbClr val="083CB0"/>
                </a:solidFill>
                <a:latin typeface="+mn-lt"/>
                <a:ea typeface="+mn-ea"/>
              </a:rPr>
              <a:t>，将</a:t>
            </a:r>
            <a:r>
              <a:rPr lang="en-US" altLang="zh-CN" sz="2800" b="1" dirty="0">
                <a:solidFill>
                  <a:srgbClr val="083CB0"/>
                </a:solidFill>
                <a:latin typeface="+mn-lt"/>
                <a:ea typeface="+mn-ea"/>
              </a:rPr>
              <a:t>SRC1</a:t>
            </a:r>
            <a:r>
              <a:rPr lang="zh-CN" altLang="en-US" sz="2800" b="1" dirty="0">
                <a:solidFill>
                  <a:srgbClr val="083CB0"/>
                </a:solidFill>
                <a:latin typeface="+mn-lt"/>
                <a:ea typeface="+mn-ea"/>
              </a:rPr>
              <a:t>设定为</a:t>
            </a:r>
            <a:r>
              <a:rPr lang="en-US" altLang="zh-CN" sz="2800" b="1" dirty="0">
                <a:solidFill>
                  <a:srgbClr val="083CB0"/>
                </a:solidFill>
                <a:latin typeface="+mn-lt"/>
                <a:ea typeface="+mn-ea"/>
              </a:rPr>
              <a:t>+2.5V</a:t>
            </a:r>
            <a:r>
              <a:rPr lang="zh-CN" altLang="en-US" sz="2800" b="1" dirty="0">
                <a:solidFill>
                  <a:srgbClr val="083CB0"/>
                </a:solidFill>
                <a:latin typeface="+mn-lt"/>
                <a:ea typeface="+mn-ea"/>
              </a:rPr>
              <a:t>，</a:t>
            </a:r>
            <a:r>
              <a:rPr lang="en-US" altLang="zh-CN" sz="2800" b="1" dirty="0">
                <a:solidFill>
                  <a:srgbClr val="083CB0"/>
                </a:solidFill>
                <a:latin typeface="+mn-lt"/>
                <a:ea typeface="+mn-ea"/>
              </a:rPr>
              <a:t>SRC1</a:t>
            </a:r>
            <a:r>
              <a:rPr lang="zh-CN" altLang="en-US" sz="2800" b="1" dirty="0">
                <a:solidFill>
                  <a:srgbClr val="083CB0"/>
                </a:solidFill>
                <a:latin typeface="+mn-lt"/>
                <a:ea typeface="+mn-ea"/>
              </a:rPr>
              <a:t>和稳零放大器输出之间测量的差分电压为</a:t>
            </a:r>
            <a:r>
              <a:rPr lang="en-US" altLang="zh-CN" sz="2800" b="1" dirty="0">
                <a:solidFill>
                  <a:srgbClr val="083CB0"/>
                </a:solidFill>
                <a:latin typeface="+mn-lt"/>
                <a:ea typeface="+mn-ea"/>
              </a:rPr>
              <a:t>10mV</a:t>
            </a:r>
            <a:r>
              <a:rPr lang="zh-CN" altLang="en-US" sz="2800" b="1" dirty="0">
                <a:solidFill>
                  <a:srgbClr val="083CB0"/>
                </a:solidFill>
                <a:latin typeface="+mn-lt"/>
                <a:ea typeface="+mn-ea"/>
              </a:rPr>
              <a:t>。然后将</a:t>
            </a:r>
            <a:r>
              <a:rPr lang="en-US" altLang="zh-CN" sz="2800" b="1" dirty="0">
                <a:solidFill>
                  <a:srgbClr val="083CB0"/>
                </a:solidFill>
                <a:latin typeface="+mn-lt"/>
                <a:ea typeface="+mn-ea"/>
              </a:rPr>
              <a:t>SRC1</a:t>
            </a:r>
            <a:r>
              <a:rPr lang="zh-CN" altLang="en-US" sz="2800" b="1" dirty="0">
                <a:solidFill>
                  <a:srgbClr val="083CB0"/>
                </a:solidFill>
                <a:latin typeface="+mn-lt"/>
                <a:ea typeface="+mn-ea"/>
              </a:rPr>
              <a:t>设定为</a:t>
            </a:r>
            <a:r>
              <a:rPr lang="en-US" altLang="zh-CN" sz="2800" b="1" dirty="0">
                <a:solidFill>
                  <a:srgbClr val="083CB0"/>
                </a:solidFill>
                <a:latin typeface="+mn-lt"/>
                <a:ea typeface="+mn-ea"/>
              </a:rPr>
              <a:t>0.5V</a:t>
            </a:r>
            <a:r>
              <a:rPr lang="zh-CN" altLang="en-US" sz="2800" b="1" dirty="0">
                <a:solidFill>
                  <a:srgbClr val="083CB0"/>
                </a:solidFill>
                <a:latin typeface="+mn-lt"/>
                <a:ea typeface="+mn-ea"/>
              </a:rPr>
              <a:t>，测量的差分电压变为</a:t>
            </a:r>
            <a:r>
              <a:rPr lang="en-US" altLang="zh-CN" sz="2800" b="1" dirty="0">
                <a:solidFill>
                  <a:srgbClr val="083CB0"/>
                </a:solidFill>
                <a:latin typeface="+mn-lt"/>
                <a:ea typeface="+mn-ea"/>
              </a:rPr>
              <a:t>-12mV</a:t>
            </a:r>
            <a:r>
              <a:rPr lang="zh-CN" altLang="en-US" sz="2800" b="1" dirty="0">
                <a:solidFill>
                  <a:srgbClr val="083CB0"/>
                </a:solidFill>
                <a:latin typeface="+mn-lt"/>
                <a:ea typeface="+mn-ea"/>
              </a:rPr>
              <a:t>。计算运算放大器的</a:t>
            </a:r>
            <a:r>
              <a:rPr lang="en-US" altLang="zh-CN" sz="2800" b="1" dirty="0">
                <a:solidFill>
                  <a:srgbClr val="083CB0"/>
                </a:solidFill>
                <a:latin typeface="+mn-lt"/>
                <a:ea typeface="+mn-ea"/>
              </a:rPr>
              <a:t>CMRR</a:t>
            </a:r>
          </a:p>
        </p:txBody>
      </p:sp>
      <p:sp>
        <p:nvSpPr>
          <p:cNvPr id="4" name="标题 1">
            <a:extLst>
              <a:ext uri="{FF2B5EF4-FFF2-40B4-BE49-F238E27FC236}">
                <a16:creationId xmlns:a16="http://schemas.microsoft.com/office/drawing/2014/main" id="{5012F836-27F5-47FD-B4C0-77F984401524}"/>
              </a:ext>
            </a:extLst>
          </p:cNvPr>
          <p:cNvSpPr txBox="1">
            <a:spLocks/>
          </p:cNvSpPr>
          <p:nvPr/>
        </p:nvSpPr>
        <p:spPr bwMode="auto">
          <a:xfrm>
            <a:off x="2195736" y="260648"/>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p:spTree>
    <p:extLst>
      <p:ext uri="{BB962C8B-B14F-4D97-AF65-F5344CB8AC3E}">
        <p14:creationId xmlns:p14="http://schemas.microsoft.com/office/powerpoint/2010/main" val="3024504998"/>
      </p:ext>
    </p:extLst>
  </p:cSld>
  <p:clrMapOvr>
    <a:masterClrMapping/>
  </p:clrMapOvr>
  <p:transition spd="slow">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99592" y="3792535"/>
            <a:ext cx="7603232" cy="3063046"/>
            <a:chOff x="4834294" y="3392590"/>
            <a:chExt cx="4099202" cy="3232191"/>
          </a:xfrm>
        </p:grpSpPr>
        <p:graphicFrame>
          <p:nvGraphicFramePr>
            <p:cNvPr id="3" name="对象 2"/>
            <p:cNvGraphicFramePr>
              <a:graphicFrameLocks noChangeAspect="1"/>
            </p:cNvGraphicFramePr>
            <p:nvPr/>
          </p:nvGraphicFramePr>
          <p:xfrm>
            <a:off x="4834294" y="3392590"/>
            <a:ext cx="4099202" cy="1625298"/>
          </p:xfrm>
          <a:graphic>
            <a:graphicData uri="http://schemas.openxmlformats.org/presentationml/2006/ole">
              <mc:AlternateContent xmlns:mc="http://schemas.openxmlformats.org/markup-compatibility/2006">
                <mc:Choice xmlns:v="urn:schemas-microsoft-com:vml" Requires="v">
                  <p:oleObj spid="_x0000_s12329" name="Equation" r:id="rId4" imgW="2705100" imgH="1066800" progId="Equation.DSMT4">
                    <p:embed/>
                  </p:oleObj>
                </mc:Choice>
                <mc:Fallback>
                  <p:oleObj name="Equation" r:id="rId4" imgW="2705100" imgH="1066800"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4294" y="3392590"/>
                          <a:ext cx="4099202" cy="1625298"/>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4956059" y="5198314"/>
            <a:ext cx="2880319" cy="399582"/>
          </p:xfrm>
          <a:graphic>
            <a:graphicData uri="http://schemas.openxmlformats.org/presentationml/2006/ole">
              <mc:AlternateContent xmlns:mc="http://schemas.openxmlformats.org/markup-compatibility/2006">
                <mc:Choice xmlns:v="urn:schemas-microsoft-com:vml" Requires="v">
                  <p:oleObj spid="_x0000_s12330" name="Equation" r:id="rId6" imgW="1651000" imgH="228600" progId="Equation.DSMT4">
                    <p:embed/>
                  </p:oleObj>
                </mc:Choice>
                <mc:Fallback>
                  <p:oleObj name="Equation" r:id="rId6" imgW="1651000" imgH="228600" progId="Equation.DSMT4">
                    <p:embed/>
                    <p:pic>
                      <p:nvPicPr>
                        <p:cNvPr id="9"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6059" y="5198314"/>
                          <a:ext cx="2880319" cy="399582"/>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4956059" y="6063178"/>
            <a:ext cx="3423104" cy="561603"/>
          </p:xfrm>
          <a:graphic>
            <a:graphicData uri="http://schemas.openxmlformats.org/presentationml/2006/ole">
              <mc:AlternateContent xmlns:mc="http://schemas.openxmlformats.org/markup-compatibility/2006">
                <mc:Choice xmlns:v="urn:schemas-microsoft-com:vml" Requires="v">
                  <p:oleObj spid="_x0000_s12331" name="Equation" r:id="rId8" imgW="2438400" imgH="393700" progId="Equation.DSMT4">
                    <p:embed/>
                  </p:oleObj>
                </mc:Choice>
                <mc:Fallback>
                  <p:oleObj name="Equation" r:id="rId8" imgW="2438400" imgH="393700" progId="Equation.DSMT4">
                    <p:embed/>
                    <p:pic>
                      <p:nvPicPr>
                        <p:cNvPr id="11"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6059" y="6063178"/>
                          <a:ext cx="3423104" cy="561603"/>
                        </a:xfrm>
                        <a:prstGeom prst="rect">
                          <a:avLst/>
                        </a:prstGeom>
                        <a:noFill/>
                      </p:spPr>
                    </p:pic>
                  </p:oleObj>
                </mc:Fallback>
              </mc:AlternateContent>
            </a:graphicData>
          </a:graphic>
        </p:graphicFrame>
      </p:grpSp>
      <p:pic>
        <p:nvPicPr>
          <p:cNvPr id="2" name="图片 1"/>
          <p:cNvPicPr>
            <a:picLocks noChangeAspect="1"/>
          </p:cNvPicPr>
          <p:nvPr/>
        </p:nvPicPr>
        <p:blipFill>
          <a:blip r:embed="rId10"/>
          <a:stretch>
            <a:fillRect/>
          </a:stretch>
        </p:blipFill>
        <p:spPr>
          <a:xfrm>
            <a:off x="1187624" y="756361"/>
            <a:ext cx="7315200" cy="2744647"/>
          </a:xfrm>
          <a:prstGeom prst="rect">
            <a:avLst/>
          </a:prstGeom>
        </p:spPr>
      </p:pic>
      <p:sp>
        <p:nvSpPr>
          <p:cNvPr id="8" name="标题 1">
            <a:extLst>
              <a:ext uri="{FF2B5EF4-FFF2-40B4-BE49-F238E27FC236}">
                <a16:creationId xmlns:a16="http://schemas.microsoft.com/office/drawing/2014/main" id="{A84C8FC2-CAF9-4E2C-A4EF-6FF3780D58FF}"/>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p:spTree>
    <p:extLst>
      <p:ext uri="{BB962C8B-B14F-4D97-AF65-F5344CB8AC3E}">
        <p14:creationId xmlns:p14="http://schemas.microsoft.com/office/powerpoint/2010/main" val="2832947405"/>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11560" y="1052736"/>
            <a:ext cx="8424936" cy="4616648"/>
          </a:xfrm>
          <a:prstGeom prst="rect">
            <a:avLst/>
          </a:prstGeom>
        </p:spPr>
        <p:txBody>
          <a:bodyPr wrap="square">
            <a:spAutoFit/>
          </a:bodyPr>
          <a:lstStyle/>
          <a:p>
            <a:pPr>
              <a:lnSpc>
                <a:spcPct val="150000"/>
              </a:lnSpc>
            </a:pPr>
            <a:r>
              <a:rPr lang="zh-CN" altLang="en-US" sz="2800" b="1" dirty="0">
                <a:solidFill>
                  <a:srgbClr val="FF0000"/>
                </a:solidFill>
                <a:latin typeface="+mn-lt"/>
                <a:ea typeface="+mn-ea"/>
              </a:rPr>
              <a:t>差分增益级的</a:t>
            </a:r>
            <a:r>
              <a:rPr lang="en-US" altLang="zh-CN" sz="2800" b="1" dirty="0">
                <a:solidFill>
                  <a:srgbClr val="FF0000"/>
                </a:solidFill>
                <a:latin typeface="+mn-lt"/>
                <a:ea typeface="+mn-ea"/>
              </a:rPr>
              <a:t>CMRR</a:t>
            </a:r>
            <a:r>
              <a:rPr lang="zh-CN" altLang="en-US" sz="2800" b="1" dirty="0">
                <a:solidFill>
                  <a:srgbClr val="FF0000"/>
                </a:solidFill>
                <a:latin typeface="+mn-lt"/>
                <a:ea typeface="+mn-ea"/>
              </a:rPr>
              <a:t>：</a:t>
            </a:r>
            <a:r>
              <a:rPr lang="zh-CN" altLang="en-US" sz="2800" b="1" dirty="0">
                <a:solidFill>
                  <a:srgbClr val="083CB0"/>
                </a:solidFill>
                <a:latin typeface="+mn-lt"/>
                <a:ea typeface="+mn-ea"/>
              </a:rPr>
              <a:t>运算放大器常常作为集成电路中大规模电路的一部分，如差分输入放大器。此时，运算放大器的</a:t>
            </a:r>
            <a:r>
              <a:rPr lang="en-US" altLang="zh-CN" sz="2800" b="1" dirty="0">
                <a:solidFill>
                  <a:srgbClr val="083CB0"/>
                </a:solidFill>
                <a:latin typeface="+mn-lt"/>
                <a:ea typeface="+mn-ea"/>
              </a:rPr>
              <a:t>CMRR</a:t>
            </a:r>
            <a:r>
              <a:rPr lang="zh-CN" altLang="en-US" sz="2800" b="1" dirty="0">
                <a:solidFill>
                  <a:srgbClr val="083CB0"/>
                </a:solidFill>
                <a:latin typeface="+mn-lt"/>
                <a:ea typeface="+mn-ea"/>
              </a:rPr>
              <a:t>没有整个电路的</a:t>
            </a:r>
            <a:r>
              <a:rPr lang="en-US" altLang="zh-CN" sz="2800" b="1" dirty="0">
                <a:solidFill>
                  <a:srgbClr val="083CB0"/>
                </a:solidFill>
                <a:latin typeface="+mn-lt"/>
                <a:ea typeface="+mn-ea"/>
              </a:rPr>
              <a:t>CMRR</a:t>
            </a:r>
            <a:r>
              <a:rPr lang="zh-CN" altLang="en-US" sz="2800" b="1" dirty="0">
                <a:solidFill>
                  <a:srgbClr val="083CB0"/>
                </a:solidFill>
                <a:latin typeface="+mn-lt"/>
                <a:ea typeface="+mn-ea"/>
              </a:rPr>
              <a:t>重要。</a:t>
            </a:r>
            <a:endParaRPr lang="en-US" altLang="zh-CN" sz="2800" b="1" dirty="0">
              <a:solidFill>
                <a:srgbClr val="083CB0"/>
              </a:solidFill>
              <a:latin typeface="+mn-lt"/>
              <a:ea typeface="+mn-ea"/>
            </a:endParaRPr>
          </a:p>
          <a:p>
            <a:pPr>
              <a:lnSpc>
                <a:spcPct val="150000"/>
              </a:lnSpc>
            </a:pPr>
            <a:r>
              <a:rPr lang="zh-CN" altLang="en-US" sz="2800" b="1" dirty="0">
                <a:solidFill>
                  <a:srgbClr val="083CB0"/>
                </a:solidFill>
                <a:latin typeface="+mn-lt"/>
                <a:ea typeface="+mn-ea"/>
              </a:rPr>
              <a:t>如图</a:t>
            </a:r>
            <a:r>
              <a:rPr lang="en-US" altLang="zh-CN" sz="2800" b="1" dirty="0">
                <a:solidFill>
                  <a:srgbClr val="083CB0"/>
                </a:solidFill>
                <a:latin typeface="+mn-lt"/>
                <a:ea typeface="+mn-ea"/>
              </a:rPr>
              <a:t>3.21</a:t>
            </a:r>
            <a:r>
              <a:rPr lang="zh-CN" altLang="en-US" sz="2800" b="1" dirty="0">
                <a:solidFill>
                  <a:srgbClr val="083CB0"/>
                </a:solidFill>
                <a:latin typeface="+mn-lt"/>
                <a:ea typeface="+mn-ea"/>
              </a:rPr>
              <a:t>中的电路，即使放大器的</a:t>
            </a:r>
            <a:r>
              <a:rPr lang="en-US" altLang="zh-CN" sz="2800" b="1" dirty="0">
                <a:solidFill>
                  <a:srgbClr val="083CB0"/>
                </a:solidFill>
                <a:latin typeface="+mn-lt"/>
                <a:ea typeface="+mn-ea"/>
              </a:rPr>
              <a:t>CMRR</a:t>
            </a:r>
            <a:r>
              <a:rPr lang="zh-CN" altLang="en-US" sz="2800" b="1" dirty="0">
                <a:solidFill>
                  <a:srgbClr val="083CB0"/>
                </a:solidFill>
                <a:latin typeface="+mn-lt"/>
                <a:ea typeface="+mn-ea"/>
              </a:rPr>
              <a:t>为</a:t>
            </a:r>
            <a:r>
              <a:rPr lang="en-US" altLang="zh-CN" sz="2800" b="1" dirty="0">
                <a:solidFill>
                  <a:srgbClr val="083CB0"/>
                </a:solidFill>
                <a:latin typeface="+mn-lt"/>
                <a:ea typeface="+mn-ea"/>
              </a:rPr>
              <a:t>-100dB,</a:t>
            </a:r>
            <a:r>
              <a:rPr lang="zh-CN" altLang="en-US" sz="2800" b="1" dirty="0">
                <a:solidFill>
                  <a:srgbClr val="083CB0"/>
                </a:solidFill>
                <a:latin typeface="+mn-lt"/>
                <a:ea typeface="+mn-ea"/>
              </a:rPr>
              <a:t>如果电阻匹配不好，其</a:t>
            </a:r>
            <a:r>
              <a:rPr lang="en-US" altLang="zh-CN" sz="2800" b="1" dirty="0">
                <a:solidFill>
                  <a:srgbClr val="083CB0"/>
                </a:solidFill>
                <a:latin typeface="+mn-lt"/>
                <a:ea typeface="+mn-ea"/>
              </a:rPr>
              <a:t>CMRR</a:t>
            </a:r>
            <a:r>
              <a:rPr lang="zh-CN" altLang="en-US" sz="2800" b="1" dirty="0">
                <a:solidFill>
                  <a:srgbClr val="083CB0"/>
                </a:solidFill>
                <a:latin typeface="+mn-lt"/>
                <a:ea typeface="+mn-ea"/>
              </a:rPr>
              <a:t>也会非常差。差分输入放大器的</a:t>
            </a:r>
            <a:r>
              <a:rPr lang="en-US" altLang="zh-CN" sz="2800" b="1" dirty="0">
                <a:solidFill>
                  <a:srgbClr val="083CB0"/>
                </a:solidFill>
                <a:latin typeface="+mn-lt"/>
                <a:ea typeface="+mn-ea"/>
              </a:rPr>
              <a:t>CMRR</a:t>
            </a:r>
            <a:r>
              <a:rPr lang="zh-CN" altLang="en-US" sz="2800" b="1" dirty="0">
                <a:solidFill>
                  <a:srgbClr val="083CB0"/>
                </a:solidFill>
                <a:latin typeface="+mn-lt"/>
                <a:ea typeface="+mn-ea"/>
              </a:rPr>
              <a:t>不仅受到放大器影响，还会受到芯片内部电阻失配的影响。</a:t>
            </a:r>
            <a:endParaRPr lang="en-US" altLang="zh-CN" sz="2800" b="1" dirty="0">
              <a:solidFill>
                <a:srgbClr val="083CB0"/>
              </a:solidFill>
              <a:latin typeface="+mn-lt"/>
              <a:ea typeface="+mn-ea"/>
            </a:endParaRPr>
          </a:p>
        </p:txBody>
      </p:sp>
      <p:sp>
        <p:nvSpPr>
          <p:cNvPr id="4" name="标题 1">
            <a:extLst>
              <a:ext uri="{FF2B5EF4-FFF2-40B4-BE49-F238E27FC236}">
                <a16:creationId xmlns:a16="http://schemas.microsoft.com/office/drawing/2014/main" id="{CCB59A1C-2FD2-413D-BB7F-19190A92EC6E}"/>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p:spTree>
    <p:extLst>
      <p:ext uri="{BB962C8B-B14F-4D97-AF65-F5344CB8AC3E}">
        <p14:creationId xmlns:p14="http://schemas.microsoft.com/office/powerpoint/2010/main" val="3898034565"/>
      </p:ext>
    </p:extLst>
  </p:cSld>
  <p:clrMapOvr>
    <a:masterClrMapping/>
  </p:clrMapOvr>
  <p:transition spd="slow">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53048" y="907746"/>
            <a:ext cx="8404232" cy="2308324"/>
          </a:xfrm>
          <a:prstGeom prst="rect">
            <a:avLst/>
          </a:prstGeom>
        </p:spPr>
        <p:txBody>
          <a:bodyPr wrap="square">
            <a:spAutoFit/>
          </a:bodyPr>
          <a:lstStyle/>
          <a:p>
            <a:pPr algn="just"/>
            <a:r>
              <a:rPr lang="zh-CN" altLang="en-US" sz="2400" b="1" dirty="0">
                <a:solidFill>
                  <a:srgbClr val="083CB0"/>
                </a:solidFill>
                <a:latin typeface="+mn-lt"/>
                <a:ea typeface="+mn-ea"/>
              </a:rPr>
              <a:t>例</a:t>
            </a:r>
            <a:r>
              <a:rPr lang="en-US" altLang="zh-CN" sz="2400" b="1" dirty="0">
                <a:solidFill>
                  <a:srgbClr val="083CB0"/>
                </a:solidFill>
                <a:latin typeface="+mn-lt"/>
                <a:ea typeface="+mn-ea"/>
              </a:rPr>
              <a:t>:</a:t>
            </a:r>
            <a:r>
              <a:rPr lang="zh-CN" altLang="en-US" sz="2400" b="1" dirty="0">
                <a:solidFill>
                  <a:srgbClr val="083CB0"/>
                </a:solidFill>
                <a:latin typeface="+mn-lt"/>
                <a:ea typeface="+mn-ea"/>
              </a:rPr>
              <a:t>图示测量增益为</a:t>
            </a:r>
            <a:r>
              <a:rPr lang="en-US" altLang="zh-CN" sz="2400" b="1" dirty="0">
                <a:solidFill>
                  <a:srgbClr val="083CB0"/>
                </a:solidFill>
                <a:latin typeface="+mn-lt"/>
                <a:ea typeface="+mn-ea"/>
              </a:rPr>
              <a:t>10</a:t>
            </a:r>
            <a:r>
              <a:rPr lang="zh-CN" altLang="en-US" sz="2400" b="1" dirty="0">
                <a:solidFill>
                  <a:srgbClr val="083CB0"/>
                </a:solidFill>
                <a:latin typeface="+mn-lt"/>
                <a:ea typeface="+mn-ea"/>
              </a:rPr>
              <a:t>的差分放大器的</a:t>
            </a:r>
            <a:r>
              <a:rPr lang="en-US" altLang="zh-CN" sz="2400" b="1" dirty="0">
                <a:solidFill>
                  <a:srgbClr val="083CB0"/>
                </a:solidFill>
                <a:latin typeface="+mn-lt"/>
                <a:ea typeface="+mn-ea"/>
              </a:rPr>
              <a:t>CMRR</a:t>
            </a:r>
            <a:r>
              <a:rPr lang="zh-CN" altLang="en-US" sz="2400" b="1" dirty="0">
                <a:solidFill>
                  <a:srgbClr val="083CB0"/>
                </a:solidFill>
                <a:latin typeface="+mn-lt"/>
                <a:ea typeface="+mn-ea"/>
              </a:rPr>
              <a:t>测试电路。假设电阻没有进行匹配，两个输入连接到共模电压源</a:t>
            </a:r>
            <a:r>
              <a:rPr lang="en-US" altLang="zh-CN" sz="2400" b="1" dirty="0">
                <a:solidFill>
                  <a:srgbClr val="083CB0"/>
                </a:solidFill>
                <a:latin typeface="+mn-lt"/>
                <a:ea typeface="+mn-ea"/>
              </a:rPr>
              <a:t>SRC1</a:t>
            </a:r>
            <a:r>
              <a:rPr lang="zh-CN" altLang="en-US" sz="2400" b="1" dirty="0">
                <a:solidFill>
                  <a:srgbClr val="083CB0"/>
                </a:solidFill>
                <a:latin typeface="+mn-lt"/>
                <a:ea typeface="+mn-ea"/>
              </a:rPr>
              <a:t>，其输出设定为</a:t>
            </a:r>
            <a:r>
              <a:rPr lang="en-US" altLang="zh-CN" sz="2400" b="1" dirty="0">
                <a:solidFill>
                  <a:srgbClr val="083CB0"/>
                </a:solidFill>
                <a:latin typeface="+mn-lt"/>
                <a:ea typeface="+mn-ea"/>
              </a:rPr>
              <a:t>2.5V</a:t>
            </a:r>
            <a:r>
              <a:rPr lang="zh-CN" altLang="en-US" sz="2400" b="1" dirty="0">
                <a:solidFill>
                  <a:srgbClr val="083CB0"/>
                </a:solidFill>
                <a:latin typeface="+mn-lt"/>
                <a:ea typeface="+mn-ea"/>
              </a:rPr>
              <a:t>，在</a:t>
            </a:r>
            <a:r>
              <a:rPr lang="en-US" altLang="zh-CN" sz="2400" b="1" dirty="0">
                <a:solidFill>
                  <a:srgbClr val="083CB0"/>
                </a:solidFill>
                <a:latin typeface="+mn-lt"/>
                <a:ea typeface="+mn-ea"/>
              </a:rPr>
              <a:t>DUT</a:t>
            </a:r>
            <a:r>
              <a:rPr lang="zh-CN" altLang="en-US" sz="2400" b="1" dirty="0">
                <a:solidFill>
                  <a:srgbClr val="083CB0"/>
                </a:solidFill>
                <a:latin typeface="+mn-lt"/>
                <a:ea typeface="+mn-ea"/>
              </a:rPr>
              <a:t>输出端测量电压为</a:t>
            </a:r>
            <a:r>
              <a:rPr lang="en-US" altLang="zh-CN" sz="2400" b="1" dirty="0">
                <a:solidFill>
                  <a:srgbClr val="083CB0"/>
                </a:solidFill>
                <a:latin typeface="+mn-lt"/>
                <a:ea typeface="+mn-ea"/>
              </a:rPr>
              <a:t>1.501V</a:t>
            </a:r>
            <a:r>
              <a:rPr lang="zh-CN" altLang="en-US" sz="2400" b="1" dirty="0">
                <a:solidFill>
                  <a:srgbClr val="083CB0"/>
                </a:solidFill>
                <a:latin typeface="+mn-lt"/>
                <a:ea typeface="+mn-ea"/>
              </a:rPr>
              <a:t>。然后将</a:t>
            </a:r>
            <a:r>
              <a:rPr lang="en-US" altLang="zh-CN" sz="2400" b="1" dirty="0">
                <a:solidFill>
                  <a:srgbClr val="083CB0"/>
                </a:solidFill>
                <a:latin typeface="+mn-lt"/>
                <a:ea typeface="+mn-ea"/>
              </a:rPr>
              <a:t>SRC1</a:t>
            </a:r>
            <a:r>
              <a:rPr lang="zh-CN" altLang="en-US" sz="2400" b="1" dirty="0">
                <a:solidFill>
                  <a:srgbClr val="083CB0"/>
                </a:solidFill>
                <a:latin typeface="+mn-lt"/>
                <a:ea typeface="+mn-ea"/>
              </a:rPr>
              <a:t>设定为</a:t>
            </a:r>
            <a:r>
              <a:rPr lang="en-US" altLang="zh-CN" sz="2400" b="1" dirty="0">
                <a:solidFill>
                  <a:srgbClr val="083CB0"/>
                </a:solidFill>
                <a:latin typeface="+mn-lt"/>
                <a:ea typeface="+mn-ea"/>
              </a:rPr>
              <a:t>0.5V</a:t>
            </a:r>
            <a:r>
              <a:rPr lang="zh-CN" altLang="en-US" sz="2400" b="1" dirty="0">
                <a:solidFill>
                  <a:srgbClr val="083CB0"/>
                </a:solidFill>
                <a:latin typeface="+mn-lt"/>
                <a:ea typeface="+mn-ea"/>
              </a:rPr>
              <a:t>，第二次测量的</a:t>
            </a:r>
            <a:r>
              <a:rPr lang="en-US" altLang="zh-CN" sz="2400" b="1" dirty="0">
                <a:solidFill>
                  <a:srgbClr val="083CB0"/>
                </a:solidFill>
                <a:latin typeface="+mn-lt"/>
                <a:ea typeface="+mn-ea"/>
              </a:rPr>
              <a:t>DUT</a:t>
            </a:r>
            <a:r>
              <a:rPr lang="zh-CN" altLang="en-US" sz="2400" b="1" dirty="0">
                <a:solidFill>
                  <a:srgbClr val="083CB0"/>
                </a:solidFill>
                <a:latin typeface="+mn-lt"/>
                <a:ea typeface="+mn-ea"/>
              </a:rPr>
              <a:t>输出电压为</a:t>
            </a:r>
            <a:r>
              <a:rPr lang="en-US" altLang="zh-CN" sz="2400" b="1" dirty="0">
                <a:solidFill>
                  <a:srgbClr val="083CB0"/>
                </a:solidFill>
                <a:latin typeface="+mn-lt"/>
                <a:ea typeface="+mn-ea"/>
              </a:rPr>
              <a:t>1.498V</a:t>
            </a:r>
            <a:r>
              <a:rPr lang="zh-CN" altLang="en-US" sz="2400" b="1" dirty="0">
                <a:solidFill>
                  <a:srgbClr val="083CB0"/>
                </a:solidFill>
                <a:latin typeface="+mn-lt"/>
                <a:ea typeface="+mn-ea"/>
              </a:rPr>
              <a:t>，采用前面描述的方法测量</a:t>
            </a:r>
            <a:r>
              <a:rPr lang="en-US" altLang="zh-CN" sz="2400" b="1" dirty="0">
                <a:solidFill>
                  <a:srgbClr val="083CB0"/>
                </a:solidFill>
                <a:latin typeface="+mn-lt"/>
                <a:ea typeface="+mn-ea"/>
              </a:rPr>
              <a:t>DUT</a:t>
            </a:r>
            <a:r>
              <a:rPr lang="zh-CN" altLang="en-US" sz="2400" b="1" dirty="0">
                <a:solidFill>
                  <a:srgbClr val="083CB0"/>
                </a:solidFill>
                <a:latin typeface="+mn-lt"/>
                <a:ea typeface="+mn-ea"/>
              </a:rPr>
              <a:t>电路的差分增益，求得增益为</a:t>
            </a:r>
            <a:r>
              <a:rPr lang="en-US" altLang="zh-CN" sz="2400" b="1" dirty="0">
                <a:solidFill>
                  <a:srgbClr val="083CB0"/>
                </a:solidFill>
                <a:latin typeface="+mn-lt"/>
                <a:ea typeface="+mn-ea"/>
              </a:rPr>
              <a:t>10.2V/V</a:t>
            </a:r>
            <a:r>
              <a:rPr lang="zh-CN" altLang="en-US" sz="2400" b="1" dirty="0">
                <a:solidFill>
                  <a:srgbClr val="083CB0"/>
                </a:solidFill>
                <a:latin typeface="+mn-lt"/>
                <a:ea typeface="+mn-ea"/>
              </a:rPr>
              <a:t>。计算</a:t>
            </a:r>
            <a:r>
              <a:rPr lang="en-US" altLang="zh-CN" sz="2400" b="1" dirty="0">
                <a:solidFill>
                  <a:srgbClr val="083CB0"/>
                </a:solidFill>
                <a:latin typeface="+mn-lt"/>
                <a:ea typeface="+mn-ea"/>
              </a:rPr>
              <a:t>CMRR</a:t>
            </a:r>
            <a:r>
              <a:rPr lang="zh-CN" altLang="en-US" sz="2400" b="1" dirty="0">
                <a:solidFill>
                  <a:srgbClr val="083CB0"/>
                </a:solidFill>
                <a:latin typeface="+mn-lt"/>
                <a:ea typeface="+mn-ea"/>
              </a:rPr>
              <a:t>。</a:t>
            </a:r>
            <a:endParaRPr lang="en-US" altLang="zh-CN" sz="2400" b="1" dirty="0">
              <a:solidFill>
                <a:srgbClr val="083CB0"/>
              </a:solidFill>
              <a:latin typeface="+mn-lt"/>
              <a:ea typeface="+mn-ea"/>
            </a:endParaRPr>
          </a:p>
        </p:txBody>
      </p:sp>
      <p:pic>
        <p:nvPicPr>
          <p:cNvPr id="2" name="图片 1"/>
          <p:cNvPicPr>
            <a:picLocks noChangeAspect="1"/>
          </p:cNvPicPr>
          <p:nvPr/>
        </p:nvPicPr>
        <p:blipFill>
          <a:blip r:embed="rId3"/>
          <a:stretch>
            <a:fillRect/>
          </a:stretch>
        </p:blipFill>
        <p:spPr>
          <a:xfrm>
            <a:off x="1547664" y="3429000"/>
            <a:ext cx="7056783" cy="3240360"/>
          </a:xfrm>
          <a:prstGeom prst="rect">
            <a:avLst/>
          </a:prstGeom>
        </p:spPr>
      </p:pic>
      <p:sp>
        <p:nvSpPr>
          <p:cNvPr id="5" name="标题 1">
            <a:extLst>
              <a:ext uri="{FF2B5EF4-FFF2-40B4-BE49-F238E27FC236}">
                <a16:creationId xmlns:a16="http://schemas.microsoft.com/office/drawing/2014/main" id="{54B5A014-6842-4F97-B2B4-9D5134A38B97}"/>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p:sp>
        <p:nvSpPr>
          <p:cNvPr id="3" name="文本框 2">
            <a:extLst>
              <a:ext uri="{FF2B5EF4-FFF2-40B4-BE49-F238E27FC236}">
                <a16:creationId xmlns:a16="http://schemas.microsoft.com/office/drawing/2014/main" id="{3472C889-BF24-4D07-ACA0-F6CF31EDC537}"/>
              </a:ext>
            </a:extLst>
          </p:cNvPr>
          <p:cNvSpPr txBox="1"/>
          <p:nvPr/>
        </p:nvSpPr>
        <p:spPr>
          <a:xfrm>
            <a:off x="4220692" y="6492632"/>
            <a:ext cx="1370888" cy="307777"/>
          </a:xfrm>
          <a:prstGeom prst="rect">
            <a:avLst/>
          </a:prstGeom>
          <a:noFill/>
        </p:spPr>
        <p:txBody>
          <a:bodyPr wrap="none" rtlCol="0">
            <a:spAutoFit/>
          </a:bodyPr>
          <a:lstStyle/>
          <a:p>
            <a:r>
              <a:rPr lang="en-US" altLang="zh-CN" sz="1400" dirty="0"/>
              <a:t>x10</a:t>
            </a:r>
            <a:r>
              <a:rPr lang="zh-CN" altLang="en-US" sz="1400" dirty="0"/>
              <a:t>差分放大器</a:t>
            </a:r>
          </a:p>
        </p:txBody>
      </p:sp>
    </p:spTree>
    <p:extLst>
      <p:ext uri="{BB962C8B-B14F-4D97-AF65-F5344CB8AC3E}">
        <p14:creationId xmlns:p14="http://schemas.microsoft.com/office/powerpoint/2010/main" val="4189197484"/>
      </p:ext>
    </p:extLst>
  </p:cSld>
  <p:clrMapOvr>
    <a:masterClrMapping/>
  </p:clrMapOvr>
  <p:transition spd="slow">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488" y="1124744"/>
            <a:ext cx="8461744" cy="461665"/>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解：由于</a:t>
            </a:r>
          </a:p>
        </p:txBody>
      </p:sp>
      <p:graphicFrame>
        <p:nvGraphicFramePr>
          <p:cNvPr id="7" name="对象 6"/>
          <p:cNvGraphicFramePr>
            <a:graphicFrameLocks noChangeAspect="1"/>
          </p:cNvGraphicFramePr>
          <p:nvPr/>
        </p:nvGraphicFramePr>
        <p:xfrm>
          <a:off x="1763688" y="1187897"/>
          <a:ext cx="3582398" cy="432048"/>
        </p:xfrm>
        <a:graphic>
          <a:graphicData uri="http://schemas.openxmlformats.org/presentationml/2006/ole">
            <mc:AlternateContent xmlns:mc="http://schemas.openxmlformats.org/markup-compatibility/2006">
              <mc:Choice xmlns:v="urn:schemas-microsoft-com:vml" Requires="v">
                <p:oleObj spid="_x0000_s13366" name="Equation" r:id="rId4" imgW="1892300" imgH="228600" progId="Equation.DSMT4">
                  <p:embed/>
                </p:oleObj>
              </mc:Choice>
              <mc:Fallback>
                <p:oleObj name="Equation" r:id="rId4" imgW="1892300" imgH="228600" progId="Equation.DSMT4">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187897"/>
                        <a:ext cx="3582398" cy="432048"/>
                      </a:xfrm>
                      <a:prstGeom prst="rect">
                        <a:avLst/>
                      </a:prstGeom>
                      <a:noFill/>
                    </p:spPr>
                  </p:pic>
                </p:oleObj>
              </mc:Fallback>
            </mc:AlternateContent>
          </a:graphicData>
        </a:graphic>
      </p:graphicFrame>
      <p:sp>
        <p:nvSpPr>
          <p:cNvPr id="8" name="Rectangle 21"/>
          <p:cNvSpPr>
            <a:spLocks noChangeArrowheads="1"/>
          </p:cNvSpPr>
          <p:nvPr/>
        </p:nvSpPr>
        <p:spPr bwMode="auto">
          <a:xfrm>
            <a:off x="2339752" y="28529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nvGraphicFramePr>
        <p:xfrm>
          <a:off x="1763688" y="1786265"/>
          <a:ext cx="4104456" cy="437809"/>
        </p:xfrm>
        <a:graphic>
          <a:graphicData uri="http://schemas.openxmlformats.org/presentationml/2006/ole">
            <mc:AlternateContent xmlns:mc="http://schemas.openxmlformats.org/markup-compatibility/2006">
              <mc:Choice xmlns:v="urn:schemas-microsoft-com:vml" Requires="v">
                <p:oleObj spid="_x0000_s13367" name="Equation" r:id="rId6" imgW="2146300" imgH="228600" progId="Equation.DSMT4">
                  <p:embed/>
                </p:oleObj>
              </mc:Choice>
              <mc:Fallback>
                <p:oleObj name="Equation" r:id="rId6" imgW="2146300" imgH="228600" progId="Equation.DSMT4">
                  <p:embed/>
                  <p:pic>
                    <p:nvPicPr>
                      <p:cNvPr id="1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688" y="1786265"/>
                        <a:ext cx="4104456" cy="437809"/>
                      </a:xfrm>
                      <a:prstGeom prst="rect">
                        <a:avLst/>
                      </a:prstGeom>
                      <a:noFill/>
                    </p:spPr>
                  </p:pic>
                </p:oleObj>
              </mc:Fallback>
            </mc:AlternateContent>
          </a:graphicData>
        </a:graphic>
      </p:graphicFrame>
      <p:grpSp>
        <p:nvGrpSpPr>
          <p:cNvPr id="36" name="组合 35"/>
          <p:cNvGrpSpPr/>
          <p:nvPr/>
        </p:nvGrpSpPr>
        <p:grpSpPr>
          <a:xfrm>
            <a:off x="1043608" y="2423930"/>
            <a:ext cx="5230261" cy="461665"/>
            <a:chOff x="1043608" y="2423930"/>
            <a:chExt cx="5230261" cy="461665"/>
          </a:xfrm>
        </p:grpSpPr>
        <p:sp>
          <p:nvSpPr>
            <p:cNvPr id="13" name="矩形 12"/>
            <p:cNvSpPr/>
            <p:nvPr/>
          </p:nvSpPr>
          <p:spPr>
            <a:xfrm>
              <a:off x="1043608" y="2423930"/>
              <a:ext cx="2954655" cy="461665"/>
            </a:xfrm>
            <a:prstGeom prst="rect">
              <a:avLst/>
            </a:prstGeom>
          </p:spPr>
          <p:txBody>
            <a:bodyPr wrap="none">
              <a:spAutoFit/>
            </a:bodyPr>
            <a:lstStyle/>
            <a:p>
              <a:r>
                <a:rPr lang="zh-CN" altLang="zh-CN" sz="2400" dirty="0">
                  <a:solidFill>
                    <a:srgbClr val="000000"/>
                  </a:solidFill>
                  <a:latin typeface="楷体" panose="02010609060101010101" pitchFamily="49" charset="-122"/>
                  <a:ea typeface="楷体" panose="02010609060101010101" pitchFamily="49" charset="-122"/>
                </a:rPr>
                <a:t>计算的共模增益为</a:t>
              </a:r>
              <a:r>
                <a:rPr lang="zh-CN" altLang="en-US" sz="2400" dirty="0">
                  <a:solidFill>
                    <a:srgbClr val="000000"/>
                  </a:solidFill>
                  <a:latin typeface="楷体" panose="02010609060101010101" pitchFamily="49" charset="-122"/>
                  <a:ea typeface="楷体" panose="02010609060101010101" pitchFamily="49" charset="-122"/>
                </a:rPr>
                <a:t>：</a:t>
              </a:r>
            </a:p>
          </p:txBody>
        </p:sp>
        <p:graphicFrame>
          <p:nvGraphicFramePr>
            <p:cNvPr id="20" name="对象 19"/>
            <p:cNvGraphicFramePr>
              <a:graphicFrameLocks noChangeAspect="1"/>
            </p:cNvGraphicFramePr>
            <p:nvPr/>
          </p:nvGraphicFramePr>
          <p:xfrm>
            <a:off x="3888599" y="2423930"/>
            <a:ext cx="2385270" cy="461665"/>
          </p:xfrm>
          <a:graphic>
            <a:graphicData uri="http://schemas.openxmlformats.org/presentationml/2006/ole">
              <mc:AlternateContent xmlns:mc="http://schemas.openxmlformats.org/markup-compatibility/2006">
                <mc:Choice xmlns:v="urn:schemas-microsoft-com:vml" Requires="v">
                  <p:oleObj spid="_x0000_s13368" name="Equation" r:id="rId8" imgW="1181100" imgH="228600" progId="Equation.DSMT4">
                    <p:embed/>
                  </p:oleObj>
                </mc:Choice>
                <mc:Fallback>
                  <p:oleObj name="Equation" r:id="rId8" imgW="1181100" imgH="228600" progId="Equation.DSMT4">
                    <p:embed/>
                    <p:pic>
                      <p:nvPicPr>
                        <p:cNvPr id="20" name="对象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8599" y="2423930"/>
                          <a:ext cx="2385270" cy="461665"/>
                        </a:xfrm>
                        <a:prstGeom prst="rect">
                          <a:avLst/>
                        </a:prstGeom>
                        <a:noFill/>
                      </p:spPr>
                    </p:pic>
                  </p:oleObj>
                </mc:Fallback>
              </mc:AlternateContent>
            </a:graphicData>
          </a:graphic>
        </p:graphicFrame>
      </p:grpSp>
      <p:sp>
        <p:nvSpPr>
          <p:cNvPr id="33" name="矩形 32"/>
          <p:cNvSpPr/>
          <p:nvPr/>
        </p:nvSpPr>
        <p:spPr>
          <a:xfrm>
            <a:off x="1043608" y="3061595"/>
            <a:ext cx="3108543" cy="461665"/>
          </a:xfrm>
          <a:prstGeom prst="rect">
            <a:avLst/>
          </a:prstGeom>
        </p:spPr>
        <p:txBody>
          <a:bodyPr wrap="none">
            <a:spAutoFit/>
          </a:bodyPr>
          <a:lstStyle/>
          <a:p>
            <a:r>
              <a:rPr lang="zh-CN" altLang="zh-CN" sz="2400" dirty="0">
                <a:solidFill>
                  <a:srgbClr val="000000"/>
                </a:solidFill>
                <a:latin typeface="楷体" panose="02010609060101010101" pitchFamily="49" charset="-122"/>
                <a:ea typeface="楷体" panose="02010609060101010101" pitchFamily="49" charset="-122"/>
              </a:rPr>
              <a:t>差分增益</a:t>
            </a:r>
            <a:r>
              <a:rPr lang="en-US" altLang="zh-CN" sz="2400" dirty="0">
                <a:solidFill>
                  <a:srgbClr val="000000"/>
                </a:solidFill>
                <a:latin typeface="楷体" panose="02010609060101010101" pitchFamily="49" charset="-122"/>
                <a:ea typeface="楷体" panose="02010609060101010101" pitchFamily="49" charset="-122"/>
              </a:rPr>
              <a:t>G</a:t>
            </a:r>
            <a:r>
              <a:rPr lang="en-US" altLang="zh-CN" sz="1600" dirty="0">
                <a:solidFill>
                  <a:srgbClr val="000000"/>
                </a:solidFill>
                <a:latin typeface="楷体" panose="02010609060101010101" pitchFamily="49" charset="-122"/>
                <a:ea typeface="楷体" panose="02010609060101010101" pitchFamily="49" charset="-122"/>
              </a:rPr>
              <a:t>D</a:t>
            </a:r>
            <a:r>
              <a:rPr lang="zh-CN" altLang="en-US" sz="2400" dirty="0">
                <a:solidFill>
                  <a:srgbClr val="000000"/>
                </a:solidFill>
                <a:latin typeface="楷体" panose="02010609060101010101" pitchFamily="49" charset="-122"/>
                <a:ea typeface="楷体" panose="02010609060101010101" pitchFamily="49" charset="-122"/>
              </a:rPr>
              <a:t>为</a:t>
            </a:r>
            <a:r>
              <a:rPr lang="en-US" altLang="zh-CN" sz="2400" dirty="0">
                <a:solidFill>
                  <a:srgbClr val="000000"/>
                </a:solidFill>
                <a:latin typeface="楷体" panose="02010609060101010101" pitchFamily="49" charset="-122"/>
                <a:ea typeface="楷体" panose="02010609060101010101" pitchFamily="49" charset="-122"/>
              </a:rPr>
              <a:t>10.2V/V</a:t>
            </a:r>
            <a:endParaRPr lang="zh-CN" altLang="en-US" sz="2400" dirty="0">
              <a:solidFill>
                <a:srgbClr val="000000"/>
              </a:solidFill>
              <a:latin typeface="楷体" panose="02010609060101010101" pitchFamily="49" charset="-122"/>
              <a:ea typeface="楷体" panose="02010609060101010101" pitchFamily="49" charset="-122"/>
            </a:endParaRPr>
          </a:p>
        </p:txBody>
      </p:sp>
      <p:graphicFrame>
        <p:nvGraphicFramePr>
          <p:cNvPr id="35" name="对象 34"/>
          <p:cNvGraphicFramePr>
            <a:graphicFrameLocks noChangeAspect="1"/>
          </p:cNvGraphicFramePr>
          <p:nvPr/>
        </p:nvGraphicFramePr>
        <p:xfrm>
          <a:off x="2344728" y="4271306"/>
          <a:ext cx="5322756" cy="764678"/>
        </p:xfrm>
        <a:graphic>
          <a:graphicData uri="http://schemas.openxmlformats.org/presentationml/2006/ole">
            <mc:AlternateContent xmlns:mc="http://schemas.openxmlformats.org/markup-compatibility/2006">
              <mc:Choice xmlns:v="urn:schemas-microsoft-com:vml" Requires="v">
                <p:oleObj spid="_x0000_s13369" name="Equation" r:id="rId10" imgW="3378200" imgH="482600" progId="Equation.DSMT4">
                  <p:embed/>
                </p:oleObj>
              </mc:Choice>
              <mc:Fallback>
                <p:oleObj name="Equation" r:id="rId10" imgW="3378200" imgH="482600" progId="Equation.DSMT4">
                  <p:embed/>
                  <p:pic>
                    <p:nvPicPr>
                      <p:cNvPr id="35" name="对象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44728" y="4271306"/>
                        <a:ext cx="5322756" cy="764678"/>
                      </a:xfrm>
                      <a:prstGeom prst="rect">
                        <a:avLst/>
                      </a:prstGeom>
                      <a:noFill/>
                    </p:spPr>
                  </p:pic>
                </p:oleObj>
              </mc:Fallback>
            </mc:AlternateContent>
          </a:graphicData>
        </a:graphic>
      </p:graphicFrame>
      <p:sp>
        <p:nvSpPr>
          <p:cNvPr id="37" name="矩形 36"/>
          <p:cNvSpPr/>
          <p:nvPr/>
        </p:nvSpPr>
        <p:spPr>
          <a:xfrm>
            <a:off x="1048192" y="3620009"/>
            <a:ext cx="2339102" cy="461665"/>
          </a:xfrm>
          <a:prstGeom prst="rect">
            <a:avLst/>
          </a:prstGeom>
        </p:spPr>
        <p:txBody>
          <a:bodyPr wrap="none">
            <a:spAutoFit/>
          </a:bodyPr>
          <a:lstStyle/>
          <a:p>
            <a:r>
              <a:rPr lang="zh-CN" altLang="en-US" sz="2400" dirty="0">
                <a:solidFill>
                  <a:srgbClr val="000000"/>
                </a:solidFill>
                <a:latin typeface="楷体" panose="02010609060101010101" pitchFamily="49" charset="-122"/>
                <a:ea typeface="楷体" panose="02010609060101010101" pitchFamily="49" charset="-122"/>
              </a:rPr>
              <a:t>共模抑制比为：</a:t>
            </a:r>
          </a:p>
        </p:txBody>
      </p:sp>
      <p:sp>
        <p:nvSpPr>
          <p:cNvPr id="14" name="标题 1">
            <a:extLst>
              <a:ext uri="{FF2B5EF4-FFF2-40B4-BE49-F238E27FC236}">
                <a16:creationId xmlns:a16="http://schemas.microsoft.com/office/drawing/2014/main" id="{FE029ECC-3870-4120-BC60-672CBEB775C5}"/>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p:spTree>
    <p:extLst>
      <p:ext uri="{BB962C8B-B14F-4D97-AF65-F5344CB8AC3E}">
        <p14:creationId xmlns:p14="http://schemas.microsoft.com/office/powerpoint/2010/main" val="3764592289"/>
      </p:ext>
    </p:extLst>
  </p:cSld>
  <p:clrMapOvr>
    <a:masterClrMapping/>
  </p:clrMapOvr>
  <p:transition spd="slow">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1"/>
          <p:cNvSpPr>
            <a:spLocks noChangeArrowheads="1"/>
          </p:cNvSpPr>
          <p:nvPr/>
        </p:nvSpPr>
        <p:spPr bwMode="auto">
          <a:xfrm>
            <a:off x="2339752" y="28529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1">
            <a:extLst>
              <a:ext uri="{FF2B5EF4-FFF2-40B4-BE49-F238E27FC236}">
                <a16:creationId xmlns:a16="http://schemas.microsoft.com/office/drawing/2014/main" id="{D59B02CE-AEA8-4BF1-A5AF-EB92C0E2FF5A}"/>
              </a:ext>
            </a:extLst>
          </p:cNvPr>
          <p:cNvSpPr txBox="1">
            <a:spLocks/>
          </p:cNvSpPr>
          <p:nvPr/>
        </p:nvSpPr>
        <p:spPr bwMode="auto">
          <a:xfrm>
            <a:off x="2232643" y="53671"/>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2.4 </a:t>
            </a:r>
            <a:r>
              <a:rPr lang="zh-CN" altLang="en-US" sz="3600" kern="0" dirty="0">
                <a:solidFill>
                  <a:srgbClr val="990000"/>
                </a:solidFill>
                <a:latin typeface="Comic Sans MS" panose="030F0702030302020204" pitchFamily="66" charset="0"/>
                <a:ea typeface="隶书" panose="02010509060101010101" pitchFamily="49" charset="-122"/>
              </a:rPr>
              <a:t>电源抑制比与共模抑制比</a:t>
            </a:r>
          </a:p>
        </p:txBody>
      </p:sp>
      <p:sp>
        <p:nvSpPr>
          <p:cNvPr id="13" name="文本框 12">
            <a:extLst>
              <a:ext uri="{FF2B5EF4-FFF2-40B4-BE49-F238E27FC236}">
                <a16:creationId xmlns:a16="http://schemas.microsoft.com/office/drawing/2014/main" id="{20D73CB9-524D-44AA-BD1C-960CDFE845CC}"/>
              </a:ext>
            </a:extLst>
          </p:cNvPr>
          <p:cNvSpPr txBox="1"/>
          <p:nvPr/>
        </p:nvSpPr>
        <p:spPr>
          <a:xfrm>
            <a:off x="479473" y="1484784"/>
            <a:ext cx="8185053" cy="3344570"/>
          </a:xfrm>
          <a:prstGeom prst="rect">
            <a:avLst/>
          </a:prstGeom>
          <a:noFill/>
        </p:spPr>
        <p:txBody>
          <a:bodyPr wrap="square">
            <a:spAutoFit/>
          </a:bodyPr>
          <a:lstStyle/>
          <a:p>
            <a:pPr>
              <a:lnSpc>
                <a:spcPct val="150000"/>
              </a:lnSpc>
            </a:pPr>
            <a:r>
              <a:rPr lang="zh-CN" altLang="en-US" sz="2400" b="1" dirty="0"/>
              <a:t>练习：</a:t>
            </a:r>
            <a:endParaRPr lang="en-US" altLang="zh-CN" sz="2400" b="1" dirty="0"/>
          </a:p>
          <a:p>
            <a:pPr>
              <a:lnSpc>
                <a:spcPct val="150000"/>
              </a:lnSpc>
            </a:pPr>
            <a:r>
              <a:rPr lang="zh-CN" altLang="en-US" sz="2400" b="1" dirty="0"/>
              <a:t>对于上图中稳零放大器的</a:t>
            </a:r>
            <a:r>
              <a:rPr lang="en-US" altLang="zh-CN" sz="2400" b="1" dirty="0"/>
              <a:t>CMRR</a:t>
            </a:r>
            <a:r>
              <a:rPr lang="zh-CN" altLang="en-US" sz="2400" b="1" dirty="0"/>
              <a:t>，</a:t>
            </a:r>
            <a:r>
              <a:rPr lang="en-US" altLang="zh-CN" sz="2400" b="1" dirty="0"/>
              <a:t>R1 = 100Ω</a:t>
            </a:r>
            <a:r>
              <a:rPr lang="zh-CN" altLang="en-US" sz="2400" b="1" dirty="0"/>
              <a:t>，</a:t>
            </a:r>
            <a:r>
              <a:rPr lang="en-US" altLang="zh-CN" sz="2400" b="1" dirty="0"/>
              <a:t>R2 = 500 </a:t>
            </a:r>
            <a:r>
              <a:rPr lang="en-US" altLang="zh-CN" sz="2400" b="1" dirty="0" err="1"/>
              <a:t>kΩ</a:t>
            </a:r>
            <a:r>
              <a:rPr lang="zh-CN" altLang="en-US" sz="2400" b="1" dirty="0"/>
              <a:t>，</a:t>
            </a:r>
            <a:r>
              <a:rPr lang="en-US" altLang="zh-CN" sz="2400" b="1" dirty="0"/>
              <a:t>R3 = 100 </a:t>
            </a:r>
            <a:r>
              <a:rPr lang="en-US" altLang="zh-CN" sz="2400" b="1" dirty="0" err="1"/>
              <a:t>kΩ</a:t>
            </a:r>
            <a:r>
              <a:rPr lang="en-US" altLang="zh-CN" sz="2400" b="1" dirty="0"/>
              <a:t> </a:t>
            </a:r>
            <a:r>
              <a:rPr lang="zh-CN" altLang="en-US" sz="2400" b="1" dirty="0"/>
              <a:t>，</a:t>
            </a:r>
            <a:r>
              <a:rPr lang="en-US" altLang="zh-CN" sz="2400" b="1" dirty="0"/>
              <a:t>SRC1</a:t>
            </a:r>
            <a:r>
              <a:rPr lang="zh-CN" altLang="en-US" sz="2400" b="1" dirty="0"/>
              <a:t>设置为 </a:t>
            </a:r>
            <a:r>
              <a:rPr lang="en-US" altLang="zh-CN" sz="2400" b="1" dirty="0"/>
              <a:t>+ 3.5 V</a:t>
            </a:r>
            <a:r>
              <a:rPr lang="zh-CN" altLang="en-US" sz="2400" b="1" dirty="0"/>
              <a:t>，在 </a:t>
            </a:r>
            <a:r>
              <a:rPr lang="en-US" altLang="zh-CN" sz="2400" b="1" dirty="0"/>
              <a:t>SRC1</a:t>
            </a:r>
            <a:r>
              <a:rPr lang="zh-CN" altLang="en-US" sz="2400" b="1" dirty="0"/>
              <a:t>和稳零放大器输出之间测得差分电压为</a:t>
            </a:r>
            <a:r>
              <a:rPr lang="en-US" altLang="zh-CN" sz="2400" b="1" dirty="0"/>
              <a:t>210 mV </a:t>
            </a:r>
            <a:r>
              <a:rPr lang="zh-CN" altLang="en-US" sz="2400" b="1" dirty="0"/>
              <a:t>。设置</a:t>
            </a:r>
            <a:r>
              <a:rPr lang="en-US" altLang="zh-CN" sz="2400" b="1" dirty="0"/>
              <a:t>SRC1</a:t>
            </a:r>
            <a:r>
              <a:rPr lang="zh-CN" altLang="en-US" sz="2400" b="1" dirty="0"/>
              <a:t>为</a:t>
            </a:r>
            <a:r>
              <a:rPr lang="en-US" altLang="zh-CN" sz="2400" b="1" dirty="0"/>
              <a:t>0.5V</a:t>
            </a:r>
            <a:r>
              <a:rPr lang="zh-CN" altLang="en-US" sz="2400" b="1" dirty="0"/>
              <a:t>，测得电压变化为 </a:t>
            </a:r>
            <a:r>
              <a:rPr lang="en-US" altLang="zh-CN" sz="2400" b="1" dirty="0"/>
              <a:t>-120 mV</a:t>
            </a:r>
            <a:r>
              <a:rPr lang="zh-CN" altLang="en-US" sz="2400" b="1" dirty="0"/>
              <a:t>。运算放大器的</a:t>
            </a:r>
            <a:r>
              <a:rPr lang="en-US" altLang="zh-CN" sz="2400" b="1" dirty="0"/>
              <a:t>CMRR</a:t>
            </a:r>
            <a:r>
              <a:rPr lang="zh-CN" altLang="en-US" sz="2400" b="1" dirty="0"/>
              <a:t>是多少分贝？</a:t>
            </a:r>
          </a:p>
        </p:txBody>
      </p:sp>
    </p:spTree>
    <p:extLst>
      <p:ext uri="{BB962C8B-B14F-4D97-AF65-F5344CB8AC3E}">
        <p14:creationId xmlns:p14="http://schemas.microsoft.com/office/powerpoint/2010/main" val="776669841"/>
      </p:ext>
    </p:extLst>
  </p:cSld>
  <p:clrMapOvr>
    <a:masterClrMapping/>
  </p:clrMapOvr>
  <p:transition spd="slow">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9D2A6C-4E9D-43DB-9792-C3B3AF964C18}"/>
              </a:ext>
            </a:extLst>
          </p:cNvPr>
          <p:cNvSpPr txBox="1"/>
          <p:nvPr/>
        </p:nvSpPr>
        <p:spPr>
          <a:xfrm>
            <a:off x="683568" y="1114723"/>
            <a:ext cx="4536504" cy="400110"/>
          </a:xfrm>
          <a:prstGeom prst="rect">
            <a:avLst/>
          </a:prstGeom>
          <a:noFill/>
        </p:spPr>
        <p:txBody>
          <a:bodyPr wrap="square" rtlCol="0">
            <a:spAutoFit/>
          </a:bodyPr>
          <a:lstStyle/>
          <a:p>
            <a:r>
              <a:rPr lang="en-US" altLang="zh-CN" sz="2000" b="1" dirty="0"/>
              <a:t>  2.5.1 </a:t>
            </a:r>
            <a:r>
              <a:rPr lang="zh-CN" altLang="zh-CN" sz="2000" b="1" dirty="0"/>
              <a:t>集成运算放大器的测试方法</a:t>
            </a:r>
            <a:endParaRPr lang="zh-CN" altLang="en-US" b="1" dirty="0"/>
          </a:p>
        </p:txBody>
      </p:sp>
      <p:sp>
        <p:nvSpPr>
          <p:cNvPr id="4" name="文本框 3">
            <a:extLst>
              <a:ext uri="{FF2B5EF4-FFF2-40B4-BE49-F238E27FC236}">
                <a16:creationId xmlns:a16="http://schemas.microsoft.com/office/drawing/2014/main" id="{E09D0831-69C4-430C-88EB-118D8CE6E2A7}"/>
              </a:ext>
            </a:extLst>
          </p:cNvPr>
          <p:cNvSpPr txBox="1"/>
          <p:nvPr/>
        </p:nvSpPr>
        <p:spPr>
          <a:xfrm>
            <a:off x="190577" y="1649849"/>
            <a:ext cx="8855165" cy="4093428"/>
          </a:xfrm>
          <a:prstGeom prst="rect">
            <a:avLst/>
          </a:prstGeom>
          <a:noFill/>
        </p:spPr>
        <p:txBody>
          <a:bodyPr wrap="square" rtlCol="0">
            <a:spAutoFit/>
          </a:bodyPr>
          <a:lstStyle/>
          <a:p>
            <a:r>
              <a:rPr lang="en-US" altLang="zh-CN" sz="2000" b="1" dirty="0"/>
              <a:t>       </a:t>
            </a:r>
            <a:r>
              <a:rPr lang="zh-CN" altLang="zh-CN" sz="2000" b="1" dirty="0"/>
              <a:t>集成运算放大器作为通用单元电路，使用方便，用它进行电路的设计相当简单，应用非常广泛，如用它实现信号的放大、变换、运算及产生信号，以及构成各种功能的电路等。线性集成运算放大器的实际测试方法有单管测试法和辅助放大器测试法两种。尽管单管测试法外围线路较为简单，但由于不同运放各项电参数差异很大，不利于计算机测试系统实现自动测试，故在生产测试中较少采用。为了能采用统一的测量线路实现自动测试，发展了利用辅助放大器进行测试的新方法。相比于单管测试法，利用辅助放大器测试线性集成放大器不仅提高了测试精度，而且还有以下优点：</a:t>
            </a:r>
            <a:endParaRPr lang="en-US" altLang="zh-CN" sz="2000" b="1" dirty="0"/>
          </a:p>
          <a:p>
            <a:pPr lvl="1"/>
            <a:r>
              <a:rPr lang="zh-CN" altLang="zh-CN" sz="2000" b="1" dirty="0"/>
              <a:t>（</a:t>
            </a:r>
            <a:r>
              <a:rPr lang="en-US" altLang="zh-CN" sz="2000" b="1" dirty="0"/>
              <a:t>1</a:t>
            </a:r>
            <a:r>
              <a:rPr lang="zh-CN" altLang="zh-CN" sz="2000" b="1" dirty="0"/>
              <a:t>）被测器件的直流状态能自动稳定，且易于建立测试条件；</a:t>
            </a:r>
          </a:p>
          <a:p>
            <a:pPr lvl="1"/>
            <a:r>
              <a:rPr lang="zh-CN" altLang="zh-CN" sz="2000" b="1" dirty="0"/>
              <a:t>（</a:t>
            </a:r>
            <a:r>
              <a:rPr lang="en-US" altLang="zh-CN" sz="2000" b="1" dirty="0"/>
              <a:t>2</a:t>
            </a:r>
            <a:r>
              <a:rPr lang="zh-CN" altLang="zh-CN" sz="2000" b="1" dirty="0"/>
              <a:t>）环路具有较高的增益，有利于微小量的精确测量；</a:t>
            </a:r>
          </a:p>
          <a:p>
            <a:pPr lvl="1"/>
            <a:r>
              <a:rPr lang="zh-CN" altLang="zh-CN" sz="2000" b="1" dirty="0"/>
              <a:t>（</a:t>
            </a:r>
            <a:r>
              <a:rPr lang="en-US" altLang="zh-CN" sz="2000" b="1" dirty="0"/>
              <a:t>3</a:t>
            </a:r>
            <a:r>
              <a:rPr lang="zh-CN" altLang="zh-CN" sz="2000" b="1" dirty="0"/>
              <a:t>）可在闭环条件下实现开环测试；</a:t>
            </a:r>
          </a:p>
          <a:p>
            <a:pPr lvl="1"/>
            <a:r>
              <a:rPr lang="zh-CN" altLang="zh-CN" sz="2000" b="1" dirty="0"/>
              <a:t>（</a:t>
            </a:r>
            <a:r>
              <a:rPr lang="en-US" altLang="zh-CN" sz="2000" b="1" dirty="0"/>
              <a:t>4</a:t>
            </a:r>
            <a:r>
              <a:rPr lang="zh-CN" altLang="zh-CN" sz="2000" b="1" dirty="0"/>
              <a:t>）易于实现不同参数测试的转换，有利于实现自动测试。</a:t>
            </a:r>
          </a:p>
          <a:p>
            <a:endParaRPr lang="zh-CN" altLang="en-US" sz="2000" b="1" dirty="0"/>
          </a:p>
        </p:txBody>
      </p:sp>
      <p:sp>
        <p:nvSpPr>
          <p:cNvPr id="5" name="标题 1">
            <a:extLst>
              <a:ext uri="{FF2B5EF4-FFF2-40B4-BE49-F238E27FC236}">
                <a16:creationId xmlns:a16="http://schemas.microsoft.com/office/drawing/2014/main" id="{BBED5C63-33A0-4C1C-A5A0-230E65083748}"/>
              </a:ext>
            </a:extLst>
          </p:cNvPr>
          <p:cNvSpPr txBox="1">
            <a:spLocks/>
          </p:cNvSpPr>
          <p:nvPr/>
        </p:nvSpPr>
        <p:spPr bwMode="auto">
          <a:xfrm>
            <a:off x="2339753" y="260648"/>
            <a:ext cx="671121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2.5 </a:t>
            </a:r>
            <a:r>
              <a:rPr lang="zh-CN" altLang="en-US" sz="3600" kern="0" dirty="0">
                <a:solidFill>
                  <a:srgbClr val="990000"/>
                </a:solidFill>
                <a:latin typeface="Comic Sans MS" panose="030F0702030302020204" pitchFamily="66" charset="0"/>
                <a:ea typeface="隶书" panose="02010509060101010101" pitchFamily="49" charset="-122"/>
              </a:rPr>
              <a:t>集成运算放大器参数测试</a:t>
            </a:r>
          </a:p>
        </p:txBody>
      </p:sp>
    </p:spTree>
    <p:extLst>
      <p:ext uri="{BB962C8B-B14F-4D97-AF65-F5344CB8AC3E}">
        <p14:creationId xmlns:p14="http://schemas.microsoft.com/office/powerpoint/2010/main" val="2083253210"/>
      </p:ext>
    </p:extLst>
  </p:cSld>
  <p:clrMapOvr>
    <a:masterClrMapping/>
  </p:clrMapOvr>
  <p:transition spd="slow">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4A89AD-3CCE-4A0E-97AA-5CDB6440369A}"/>
              </a:ext>
            </a:extLst>
          </p:cNvPr>
          <p:cNvSpPr txBox="1"/>
          <p:nvPr/>
        </p:nvSpPr>
        <p:spPr>
          <a:xfrm>
            <a:off x="395536" y="1275912"/>
            <a:ext cx="5976664" cy="461665"/>
          </a:xfrm>
          <a:prstGeom prst="rect">
            <a:avLst/>
          </a:prstGeom>
          <a:noFill/>
        </p:spPr>
        <p:txBody>
          <a:bodyPr wrap="square" rtlCol="0">
            <a:spAutoFit/>
          </a:bodyPr>
          <a:lstStyle/>
          <a:p>
            <a:r>
              <a:rPr lang="zh-CN" altLang="zh-CN" sz="2400" b="1" dirty="0"/>
              <a:t>辅助放大器测试法的电路原理图如图所示 </a:t>
            </a:r>
            <a:endParaRPr lang="zh-CN" altLang="en-US" sz="2400" b="1" dirty="0"/>
          </a:p>
        </p:txBody>
      </p:sp>
      <p:sp>
        <p:nvSpPr>
          <p:cNvPr id="5" name="Rectangle 5">
            <a:extLst>
              <a:ext uri="{FF2B5EF4-FFF2-40B4-BE49-F238E27FC236}">
                <a16:creationId xmlns:a16="http://schemas.microsoft.com/office/drawing/2014/main" id="{D81DA483-74F7-401D-97FE-93AED0E61B0E}"/>
              </a:ext>
            </a:extLst>
          </p:cNvPr>
          <p:cNvSpPr>
            <a:spLocks noChangeArrowheads="1"/>
          </p:cNvSpPr>
          <p:nvPr/>
        </p:nvSpPr>
        <p:spPr bwMode="auto">
          <a:xfrm>
            <a:off x="1619672" y="1657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3540" name="图片 207" descr="wps52A5.tmp">
            <a:extLst>
              <a:ext uri="{FF2B5EF4-FFF2-40B4-BE49-F238E27FC236}">
                <a16:creationId xmlns:a16="http://schemas.microsoft.com/office/drawing/2014/main" id="{7B73562E-6E0E-4DA5-A573-E460C6E57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67" y="2280204"/>
            <a:ext cx="7350866" cy="3662164"/>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23B5DF4C-FD46-468A-AF01-7F636EBAD6E4}"/>
              </a:ext>
            </a:extLst>
          </p:cNvPr>
          <p:cNvSpPr txBox="1">
            <a:spLocks/>
          </p:cNvSpPr>
          <p:nvPr/>
        </p:nvSpPr>
        <p:spPr bwMode="auto">
          <a:xfrm>
            <a:off x="2339753" y="260648"/>
            <a:ext cx="671121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2.5 </a:t>
            </a:r>
            <a:r>
              <a:rPr lang="zh-CN" altLang="en-US" sz="3600" kern="0" dirty="0">
                <a:solidFill>
                  <a:srgbClr val="990000"/>
                </a:solidFill>
                <a:latin typeface="Comic Sans MS" panose="030F0702030302020204" pitchFamily="66" charset="0"/>
                <a:ea typeface="隶书" panose="02010509060101010101" pitchFamily="49" charset="-122"/>
              </a:rPr>
              <a:t>集成运算放大器参数测试</a:t>
            </a:r>
          </a:p>
        </p:txBody>
      </p:sp>
    </p:spTree>
    <p:extLst>
      <p:ext uri="{BB962C8B-B14F-4D97-AF65-F5344CB8AC3E}">
        <p14:creationId xmlns:p14="http://schemas.microsoft.com/office/powerpoint/2010/main" val="232184689"/>
      </p:ext>
    </p:extLst>
  </p:cSld>
  <p:clrMapOvr>
    <a:masterClrMapping/>
  </p:clrMapOvr>
  <p:transition spd="slow">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836712"/>
            <a:ext cx="4608512" cy="595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spTree>
    <p:extLst>
      <p:ext uri="{BB962C8B-B14F-4D97-AF65-F5344CB8AC3E}">
        <p14:creationId xmlns:p14="http://schemas.microsoft.com/office/powerpoint/2010/main" val="819335906"/>
      </p:ext>
    </p:extLst>
  </p:cSld>
  <p:clrMapOvr>
    <a:masterClrMapping/>
  </p:clrMapOvr>
  <p:transition spd="slow">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39054F-3C7F-48E8-AAE6-5457CDFBD1CC}"/>
              </a:ext>
            </a:extLst>
          </p:cNvPr>
          <p:cNvSpPr txBox="1"/>
          <p:nvPr/>
        </p:nvSpPr>
        <p:spPr>
          <a:xfrm>
            <a:off x="337997" y="1628800"/>
            <a:ext cx="8712968" cy="4062651"/>
          </a:xfrm>
          <a:prstGeom prst="rect">
            <a:avLst/>
          </a:prstGeom>
          <a:noFill/>
        </p:spPr>
        <p:txBody>
          <a:bodyPr wrap="square" rtlCol="0">
            <a:spAutoFit/>
          </a:bodyPr>
          <a:lstStyle/>
          <a:p>
            <a:r>
              <a:rPr lang="zh-CN" altLang="zh-CN" sz="2400" b="1" dirty="0"/>
              <a:t>为了得到足够增益，通常选</a:t>
            </a:r>
            <a:r>
              <a:rPr lang="en-US" altLang="zh-CN" sz="2400" b="1" i="1" dirty="0"/>
              <a:t>R</a:t>
            </a:r>
            <a:r>
              <a:rPr lang="en-US" altLang="zh-CN" sz="2400" b="1" i="1" baseline="-25000" dirty="0"/>
              <a:t>F</a:t>
            </a:r>
            <a:r>
              <a:rPr lang="en-US" altLang="zh-CN" sz="2400" b="1" i="1" dirty="0"/>
              <a:t> / R</a:t>
            </a:r>
            <a:r>
              <a:rPr lang="en-US" altLang="zh-CN" sz="2400" b="1" i="1" baseline="-25000" dirty="0"/>
              <a:t>I</a:t>
            </a:r>
            <a:r>
              <a:rPr lang="en-US" altLang="zh-CN" sz="2400" b="1" dirty="0"/>
              <a:t> = 500</a:t>
            </a:r>
            <a:r>
              <a:rPr lang="zh-CN" altLang="zh-CN" sz="2400" b="1" dirty="0"/>
              <a:t>或</a:t>
            </a:r>
            <a:r>
              <a:rPr lang="en-US" altLang="zh-CN" sz="2400" b="1" dirty="0"/>
              <a:t>1000</a:t>
            </a:r>
            <a:r>
              <a:rPr lang="zh-CN" altLang="zh-CN" sz="2400" b="1" dirty="0"/>
              <a:t>倍。电阻</a:t>
            </a:r>
            <a:r>
              <a:rPr lang="en-US" altLang="zh-CN" sz="2400" b="1" i="1" dirty="0"/>
              <a:t>R</a:t>
            </a:r>
            <a:r>
              <a:rPr lang="zh-CN" altLang="zh-CN" sz="2400" b="1" dirty="0"/>
              <a:t>用于被测器件的输入偏置电流的采样。环路元件及辅助放大器应满足下列条件：</a:t>
            </a:r>
          </a:p>
          <a:p>
            <a:r>
              <a:rPr lang="zh-CN" altLang="zh-CN" sz="2400" b="1" dirty="0"/>
              <a:t>（</a:t>
            </a:r>
            <a:r>
              <a:rPr lang="en-US" altLang="zh-CN" sz="2400" b="1" dirty="0"/>
              <a:t>1</a:t>
            </a:r>
            <a:r>
              <a:rPr lang="zh-CN" altLang="zh-CN" sz="2400" b="1" dirty="0"/>
              <a:t>）环路元件应满足下列要求：</a:t>
            </a:r>
            <a:r>
              <a:rPr lang="en-US" altLang="zh-CN" sz="2400" b="1" i="1" dirty="0"/>
              <a:t>R</a:t>
            </a:r>
            <a:r>
              <a:rPr lang="en-US" altLang="zh-CN" sz="2400" b="1" i="1" baseline="-25000" dirty="0"/>
              <a:t>I</a:t>
            </a:r>
            <a:r>
              <a:rPr lang="en-US" altLang="zh-CN" sz="2400" b="1" i="1" dirty="0"/>
              <a:t> I</a:t>
            </a:r>
            <a:r>
              <a:rPr lang="en-US" altLang="zh-CN" sz="2400" b="1" i="1" baseline="-25000" dirty="0"/>
              <a:t>OS</a:t>
            </a:r>
            <a:r>
              <a:rPr lang="en-US" altLang="zh-CN" sz="2400" b="1" i="1" dirty="0"/>
              <a:t>&lt;&lt; V</a:t>
            </a:r>
            <a:r>
              <a:rPr lang="en-US" altLang="zh-CN" sz="2400" b="1" i="1" baseline="-25000" dirty="0"/>
              <a:t>OS </a:t>
            </a:r>
            <a:r>
              <a:rPr lang="zh-CN" altLang="zh-CN" sz="2400" b="1" i="1" dirty="0"/>
              <a:t>和</a:t>
            </a:r>
            <a:r>
              <a:rPr lang="en-US" altLang="zh-CN" sz="2400" b="1" i="1" dirty="0"/>
              <a:t>R</a:t>
            </a:r>
            <a:r>
              <a:rPr lang="en-US" altLang="zh-CN" sz="2400" b="1" i="1" baseline="-25000" dirty="0"/>
              <a:t>OS</a:t>
            </a:r>
            <a:r>
              <a:rPr lang="en-US" altLang="zh-CN" sz="2400" b="1" i="1" dirty="0"/>
              <a:t>&lt;&lt; R</a:t>
            </a:r>
            <a:r>
              <a:rPr lang="en-US" altLang="zh-CN" sz="2400" b="1" i="1" baseline="-25000" dirty="0"/>
              <a:t>F</a:t>
            </a:r>
            <a:r>
              <a:rPr lang="en-US" altLang="zh-CN" sz="2400" b="1" i="1" dirty="0"/>
              <a:t>&lt;&lt; R</a:t>
            </a:r>
            <a:r>
              <a:rPr lang="en-US" altLang="zh-CN" sz="2400" b="1" i="1" baseline="-25000" dirty="0"/>
              <a:t>ID</a:t>
            </a:r>
            <a:r>
              <a:rPr lang="en-US" altLang="zh-CN" sz="2400" b="1" dirty="0"/>
              <a:t>(1-1)</a:t>
            </a:r>
            <a:endParaRPr lang="zh-CN" altLang="zh-CN" sz="2400" b="1" dirty="0"/>
          </a:p>
          <a:p>
            <a:r>
              <a:rPr lang="zh-CN" altLang="zh-CN" sz="2400" b="1" dirty="0"/>
              <a:t>式中，</a:t>
            </a:r>
            <a:r>
              <a:rPr lang="en-US" altLang="zh-CN" sz="2400" b="1" i="1" dirty="0"/>
              <a:t>V</a:t>
            </a:r>
            <a:r>
              <a:rPr lang="en-US" altLang="zh-CN" sz="2400" b="1" i="1" baseline="-25000" dirty="0"/>
              <a:t>OS</a:t>
            </a:r>
            <a:r>
              <a:rPr lang="zh-CN" altLang="zh-CN" sz="2400" b="1" dirty="0"/>
              <a:t>为被测器件的输入失调电压；</a:t>
            </a:r>
            <a:r>
              <a:rPr lang="en-US" altLang="zh-CN" sz="2400" b="1" i="1" dirty="0"/>
              <a:t>I</a:t>
            </a:r>
            <a:r>
              <a:rPr lang="en-US" altLang="zh-CN" sz="2400" b="1" i="1" baseline="-25000" dirty="0"/>
              <a:t>OS</a:t>
            </a:r>
            <a:r>
              <a:rPr lang="zh-CN" altLang="zh-CN" sz="2400" b="1" dirty="0"/>
              <a:t>为被测器件的输入失调电流；</a:t>
            </a:r>
            <a:r>
              <a:rPr lang="en-US" altLang="zh-CN" sz="2400" b="1" i="1" dirty="0"/>
              <a:t>R</a:t>
            </a:r>
            <a:r>
              <a:rPr lang="en-US" altLang="zh-CN" sz="2400" b="1" i="1" baseline="-25000" dirty="0"/>
              <a:t>ID</a:t>
            </a:r>
            <a:r>
              <a:rPr lang="zh-CN" altLang="zh-CN" sz="2400" b="1" dirty="0"/>
              <a:t>为被测器件的开环差模输入电阻；</a:t>
            </a:r>
            <a:r>
              <a:rPr lang="en-US" altLang="zh-CN" sz="2400" b="1" i="1" dirty="0"/>
              <a:t>R</a:t>
            </a:r>
            <a:r>
              <a:rPr lang="en-US" altLang="zh-CN" sz="2400" b="1" i="1" baseline="-25000" dirty="0"/>
              <a:t>OS</a:t>
            </a:r>
            <a:r>
              <a:rPr lang="zh-CN" altLang="zh-CN" sz="2400" b="1" dirty="0"/>
              <a:t>为辅助运算放大器的开环输出电阻。</a:t>
            </a:r>
          </a:p>
          <a:p>
            <a:r>
              <a:rPr lang="zh-CN" altLang="zh-CN" sz="2400" b="1" dirty="0"/>
              <a:t>（</a:t>
            </a:r>
            <a:r>
              <a:rPr lang="en-US" altLang="zh-CN" sz="2400" b="1" dirty="0"/>
              <a:t>2</a:t>
            </a:r>
            <a:r>
              <a:rPr lang="zh-CN" altLang="zh-CN" sz="2400" b="1" dirty="0"/>
              <a:t>）辅助运算放大器应满足开环增益大于</a:t>
            </a:r>
            <a:r>
              <a:rPr lang="en-US" altLang="zh-CN" sz="2400" b="1" dirty="0"/>
              <a:t>60</a:t>
            </a:r>
            <a:r>
              <a:rPr lang="en-US" altLang="zh-CN" sz="2400" b="1" i="1" dirty="0"/>
              <a:t>dB</a:t>
            </a:r>
            <a:r>
              <a:rPr lang="zh-CN" altLang="zh-CN" sz="2400" b="1" dirty="0"/>
              <a:t>，输入失调电流和输入偏置电流足够小，动态范围足够大等要求。</a:t>
            </a:r>
          </a:p>
          <a:p>
            <a:endParaRPr lang="zh-CN" altLang="en-US" b="1" dirty="0"/>
          </a:p>
        </p:txBody>
      </p:sp>
      <p:sp>
        <p:nvSpPr>
          <p:cNvPr id="5" name="标题 1">
            <a:extLst>
              <a:ext uri="{FF2B5EF4-FFF2-40B4-BE49-F238E27FC236}">
                <a16:creationId xmlns:a16="http://schemas.microsoft.com/office/drawing/2014/main" id="{720A75A9-79ED-4141-A222-E42E554CE2DA}"/>
              </a:ext>
            </a:extLst>
          </p:cNvPr>
          <p:cNvSpPr txBox="1">
            <a:spLocks/>
          </p:cNvSpPr>
          <p:nvPr/>
        </p:nvSpPr>
        <p:spPr bwMode="auto">
          <a:xfrm>
            <a:off x="2339753" y="260648"/>
            <a:ext cx="671121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2.5 </a:t>
            </a:r>
            <a:r>
              <a:rPr lang="zh-CN" altLang="en-US" sz="3600" kern="0" dirty="0">
                <a:solidFill>
                  <a:srgbClr val="990000"/>
                </a:solidFill>
                <a:latin typeface="Comic Sans MS" panose="030F0702030302020204" pitchFamily="66" charset="0"/>
                <a:ea typeface="隶书" panose="02010509060101010101" pitchFamily="49" charset="-122"/>
              </a:rPr>
              <a:t>集成运算放大器参数测试</a:t>
            </a:r>
          </a:p>
        </p:txBody>
      </p:sp>
    </p:spTree>
    <p:extLst>
      <p:ext uri="{BB962C8B-B14F-4D97-AF65-F5344CB8AC3E}">
        <p14:creationId xmlns:p14="http://schemas.microsoft.com/office/powerpoint/2010/main" val="981031628"/>
      </p:ext>
    </p:extLst>
  </p:cSld>
  <p:clrMapOvr>
    <a:masterClrMapping/>
  </p:clrMapOvr>
  <p:transition spd="slow">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033DA336-9B64-4CDA-8CA3-0FABFD5E296B}"/>
              </a:ext>
            </a:extLst>
          </p:cNvPr>
          <p:cNvGraphicFramePr>
            <a:graphicFrameLocks noGrp="1"/>
          </p:cNvGraphicFramePr>
          <p:nvPr>
            <p:extLst>
              <p:ext uri="{D42A27DB-BD31-4B8C-83A1-F6EECF244321}">
                <p14:modId xmlns:p14="http://schemas.microsoft.com/office/powerpoint/2010/main" val="3028587834"/>
              </p:ext>
            </p:extLst>
          </p:nvPr>
        </p:nvGraphicFramePr>
        <p:xfrm>
          <a:off x="755576" y="1135818"/>
          <a:ext cx="7632848" cy="5517611"/>
        </p:xfrm>
        <a:graphic>
          <a:graphicData uri="http://schemas.openxmlformats.org/drawingml/2006/table">
            <a:tbl>
              <a:tblPr firstRow="1" firstCol="1" bandRow="1">
                <a:tableStyleId>{5C22544A-7EE6-4342-B048-85BDC9FD1C3A}</a:tableStyleId>
              </a:tblPr>
              <a:tblGrid>
                <a:gridCol w="1095710">
                  <a:extLst>
                    <a:ext uri="{9D8B030D-6E8A-4147-A177-3AD203B41FA5}">
                      <a16:colId xmlns:a16="http://schemas.microsoft.com/office/drawing/2014/main" val="3533320317"/>
                    </a:ext>
                  </a:extLst>
                </a:gridCol>
                <a:gridCol w="3268569">
                  <a:extLst>
                    <a:ext uri="{9D8B030D-6E8A-4147-A177-3AD203B41FA5}">
                      <a16:colId xmlns:a16="http://schemas.microsoft.com/office/drawing/2014/main" val="1574760500"/>
                    </a:ext>
                  </a:extLst>
                </a:gridCol>
                <a:gridCol w="3268569">
                  <a:extLst>
                    <a:ext uri="{9D8B030D-6E8A-4147-A177-3AD203B41FA5}">
                      <a16:colId xmlns:a16="http://schemas.microsoft.com/office/drawing/2014/main" val="880932137"/>
                    </a:ext>
                  </a:extLst>
                </a:gridCol>
              </a:tblGrid>
              <a:tr h="361674">
                <a:tc>
                  <a:txBody>
                    <a:bodyPr/>
                    <a:lstStyle/>
                    <a:p>
                      <a:pPr indent="304800" algn="ctr">
                        <a:spcAft>
                          <a:spcPts val="0"/>
                        </a:spcAft>
                      </a:pPr>
                      <a:r>
                        <a:rPr lang="zh-CN" sz="1600" b="1" kern="100">
                          <a:effectLst/>
                        </a:rPr>
                        <a:t>状态</a:t>
                      </a:r>
                      <a:endParaRPr lang="zh-CN" sz="1600" b="1" kern="100">
                        <a:effectLst/>
                        <a:latin typeface="Times New Roman" panose="02020603050405020304" pitchFamily="18" charset="0"/>
                        <a:ea typeface="宋体" panose="02010600030101010101" pitchFamily="2" charset="-122"/>
                      </a:endParaRPr>
                    </a:p>
                  </a:txBody>
                  <a:tcPr marL="107950" marR="107950" marT="0" marB="0"/>
                </a:tc>
                <a:tc>
                  <a:txBody>
                    <a:bodyPr/>
                    <a:lstStyle/>
                    <a:p>
                      <a:pPr indent="304800" algn="ctr">
                        <a:spcAft>
                          <a:spcPts val="0"/>
                        </a:spcAft>
                      </a:pPr>
                      <a:r>
                        <a:rPr lang="zh-CN" sz="1600" b="1" kern="100">
                          <a:effectLst/>
                        </a:rPr>
                        <a:t>开关</a:t>
                      </a:r>
                      <a:endParaRPr lang="zh-CN" sz="1600" b="1"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spcAft>
                          <a:spcPts val="0"/>
                        </a:spcAft>
                      </a:pPr>
                      <a:r>
                        <a:rPr lang="zh-CN" sz="1600" b="1" kern="100">
                          <a:effectLst/>
                        </a:rPr>
                        <a:t>作用</a:t>
                      </a:r>
                      <a:endParaRPr lang="zh-CN" sz="16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84041828"/>
                  </a:ext>
                </a:extLst>
              </a:tr>
              <a:tr h="256535">
                <a:tc rowSpan="2">
                  <a:txBody>
                    <a:bodyPr/>
                    <a:lstStyle/>
                    <a:p>
                      <a:pPr indent="304800" algn="ctr">
                        <a:spcAft>
                          <a:spcPts val="0"/>
                        </a:spcAft>
                      </a:pPr>
                      <a:r>
                        <a:rPr lang="en-US" sz="1600" b="1" kern="100">
                          <a:effectLst/>
                        </a:rPr>
                        <a:t>K1</a:t>
                      </a:r>
                      <a:r>
                        <a:rPr lang="zh-CN" sz="1600" b="1" kern="100">
                          <a:effectLst/>
                        </a:rPr>
                        <a:t>、</a:t>
                      </a:r>
                      <a:r>
                        <a:rPr lang="en-US" sz="1600" b="1" kern="100">
                          <a:effectLst/>
                        </a:rPr>
                        <a:t>K2</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spcAft>
                          <a:spcPts val="0"/>
                        </a:spcAft>
                      </a:pPr>
                      <a:r>
                        <a:rPr lang="en-US" sz="1600" b="1" kern="100">
                          <a:effectLst/>
                        </a:rPr>
                        <a:t>K1</a:t>
                      </a:r>
                      <a:r>
                        <a:rPr lang="zh-CN" sz="1600" b="1" kern="100">
                          <a:effectLst/>
                        </a:rPr>
                        <a:t>断开</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tc rowSpan="2">
                  <a:txBody>
                    <a:bodyPr/>
                    <a:lstStyle/>
                    <a:p>
                      <a:pPr indent="304800" algn="l">
                        <a:spcAft>
                          <a:spcPts val="0"/>
                        </a:spcAft>
                      </a:pPr>
                      <a:r>
                        <a:rPr lang="zh-CN" sz="1600" b="1" kern="100" dirty="0">
                          <a:effectLst/>
                        </a:rPr>
                        <a:t>测量输入偏置电流</a:t>
                      </a:r>
                      <a:r>
                        <a:rPr lang="en-US" sz="1600" b="1" kern="100" dirty="0" err="1">
                          <a:effectLst/>
                        </a:rPr>
                        <a:t>I</a:t>
                      </a:r>
                      <a:r>
                        <a:rPr lang="en-US" sz="1600" b="1" kern="100" baseline="-25000" dirty="0" err="1">
                          <a:effectLst/>
                        </a:rPr>
                        <a:t>b</a:t>
                      </a:r>
                      <a:r>
                        <a:rPr lang="zh-CN" sz="1600" b="1" kern="100" dirty="0">
                          <a:effectLst/>
                        </a:rPr>
                        <a:t>和输入失调电流</a:t>
                      </a:r>
                      <a:r>
                        <a:rPr lang="en-US" sz="1600" b="1" kern="100" dirty="0">
                          <a:effectLst/>
                        </a:rPr>
                        <a:t>I</a:t>
                      </a:r>
                      <a:r>
                        <a:rPr lang="en-US" sz="1600" b="1" kern="100" baseline="-25000" dirty="0">
                          <a:effectLst/>
                        </a:rPr>
                        <a:t>OS</a:t>
                      </a:r>
                      <a:r>
                        <a:rPr lang="zh-CN" sz="1600" b="1" kern="100" dirty="0">
                          <a:effectLst/>
                        </a:rPr>
                        <a:t>时，接入取样电阻</a:t>
                      </a:r>
                      <a:r>
                        <a:rPr lang="en-US" sz="1600" b="1" kern="100" dirty="0">
                          <a:effectLst/>
                        </a:rPr>
                        <a:t>R</a:t>
                      </a:r>
                      <a:r>
                        <a:rPr lang="zh-CN" sz="1600" b="1" kern="100" dirty="0">
                          <a:effectLst/>
                        </a:rPr>
                        <a:t>，测量替他参数时短路</a:t>
                      </a:r>
                      <a:r>
                        <a:rPr lang="en-US" sz="1600" b="1" kern="100" dirty="0">
                          <a:effectLst/>
                        </a:rPr>
                        <a:t>R</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765473472"/>
                  </a:ext>
                </a:extLst>
              </a:tr>
              <a:tr h="723347">
                <a:tc vMerge="1">
                  <a:txBody>
                    <a:bodyPr/>
                    <a:lstStyle/>
                    <a:p>
                      <a:endParaRPr lang="zh-CN" altLang="en-US"/>
                    </a:p>
                  </a:txBody>
                  <a:tcPr/>
                </a:tc>
                <a:tc>
                  <a:txBody>
                    <a:bodyPr/>
                    <a:lstStyle/>
                    <a:p>
                      <a:pPr indent="304800" algn="ctr">
                        <a:spcAft>
                          <a:spcPts val="0"/>
                        </a:spcAft>
                      </a:pPr>
                      <a:r>
                        <a:rPr lang="en-US" sz="1600" b="1" kern="100" dirty="0">
                          <a:effectLst/>
                        </a:rPr>
                        <a:t>K2</a:t>
                      </a:r>
                      <a:r>
                        <a:rPr lang="zh-CN" sz="1600" b="1" kern="100" dirty="0">
                          <a:effectLst/>
                        </a:rPr>
                        <a:t>闭合</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30439815"/>
                  </a:ext>
                </a:extLst>
              </a:tr>
              <a:tr h="361674">
                <a:tc rowSpan="2">
                  <a:txBody>
                    <a:bodyPr/>
                    <a:lstStyle/>
                    <a:p>
                      <a:pPr indent="304800" algn="ctr">
                        <a:spcAft>
                          <a:spcPts val="0"/>
                        </a:spcAft>
                      </a:pPr>
                      <a:r>
                        <a:rPr lang="en-US" sz="1600" b="1" kern="100">
                          <a:effectLst/>
                        </a:rPr>
                        <a:t>K3</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spcAft>
                          <a:spcPts val="0"/>
                        </a:spcAft>
                      </a:pPr>
                      <a:r>
                        <a:rPr lang="en-US" sz="1600" b="1" kern="100" dirty="0">
                          <a:effectLst/>
                        </a:rPr>
                        <a:t>K3</a:t>
                      </a:r>
                      <a:r>
                        <a:rPr lang="zh-CN" sz="1600" b="1" kern="100" dirty="0">
                          <a:effectLst/>
                        </a:rPr>
                        <a:t>断开</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spcAft>
                          <a:spcPts val="0"/>
                        </a:spcAft>
                      </a:pPr>
                      <a:r>
                        <a:rPr lang="en-US" sz="1600" b="1" kern="100" dirty="0">
                          <a:effectLst/>
                        </a:rPr>
                        <a:t>DUT</a:t>
                      </a:r>
                      <a:r>
                        <a:rPr lang="zh-CN" sz="1600" b="1" kern="100" dirty="0">
                          <a:effectLst/>
                        </a:rPr>
                        <a:t>输出端不加负载</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07646702"/>
                  </a:ext>
                </a:extLst>
              </a:tr>
              <a:tr h="361674">
                <a:tc vMerge="1">
                  <a:txBody>
                    <a:bodyPr/>
                    <a:lstStyle/>
                    <a:p>
                      <a:endParaRPr lang="zh-CN" altLang="en-US"/>
                    </a:p>
                  </a:txBody>
                  <a:tcPr/>
                </a:tc>
                <a:tc>
                  <a:txBody>
                    <a:bodyPr/>
                    <a:lstStyle/>
                    <a:p>
                      <a:pPr indent="304800" algn="ctr">
                        <a:spcAft>
                          <a:spcPts val="0"/>
                        </a:spcAft>
                      </a:pPr>
                      <a:r>
                        <a:rPr lang="en-US" sz="1600" b="1" kern="100" dirty="0">
                          <a:effectLst/>
                        </a:rPr>
                        <a:t>K3</a:t>
                      </a:r>
                      <a:r>
                        <a:rPr lang="zh-CN" sz="1600" b="1" kern="100" dirty="0">
                          <a:effectLst/>
                        </a:rPr>
                        <a:t>闭合</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spcAft>
                          <a:spcPts val="0"/>
                        </a:spcAft>
                      </a:pPr>
                      <a:r>
                        <a:rPr lang="en-US" sz="1600" b="1" kern="100">
                          <a:effectLst/>
                        </a:rPr>
                        <a:t>DUT</a:t>
                      </a:r>
                      <a:r>
                        <a:rPr lang="zh-CN" sz="1600" b="1" kern="100">
                          <a:effectLst/>
                        </a:rPr>
                        <a:t>输出端接有负载</a:t>
                      </a:r>
                      <a:r>
                        <a:rPr lang="en-US" sz="1600" b="1" kern="100">
                          <a:effectLst/>
                        </a:rPr>
                        <a:t>R</a:t>
                      </a:r>
                      <a:r>
                        <a:rPr lang="en-US" sz="1600" b="1" kern="100" baseline="-25000">
                          <a:effectLst/>
                        </a:rPr>
                        <a:t>L</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18422127"/>
                  </a:ext>
                </a:extLst>
              </a:tr>
              <a:tr h="542509">
                <a:tc rowSpan="2">
                  <a:txBody>
                    <a:bodyPr/>
                    <a:lstStyle/>
                    <a:p>
                      <a:pPr indent="304800" algn="ctr">
                        <a:spcAft>
                          <a:spcPts val="0"/>
                        </a:spcAft>
                      </a:pPr>
                      <a:r>
                        <a:rPr lang="en-US" sz="1600" b="1" kern="100">
                          <a:effectLst/>
                        </a:rPr>
                        <a:t>K4</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spcAft>
                          <a:spcPts val="0"/>
                        </a:spcAft>
                      </a:pPr>
                      <a:r>
                        <a:rPr lang="en-US" sz="1600" b="1" kern="100">
                          <a:effectLst/>
                        </a:rPr>
                        <a:t>K4</a:t>
                      </a:r>
                      <a:r>
                        <a:rPr lang="zh-CN" sz="1600" b="1" kern="100">
                          <a:effectLst/>
                        </a:rPr>
                        <a:t>接地</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spcAft>
                          <a:spcPts val="0"/>
                        </a:spcAft>
                      </a:pPr>
                      <a:r>
                        <a:rPr lang="zh-CN" sz="1600" b="1" kern="100">
                          <a:effectLst/>
                        </a:rPr>
                        <a:t>大环闭合时，</a:t>
                      </a:r>
                      <a:r>
                        <a:rPr lang="en-US" sz="1600" b="1" kern="100">
                          <a:effectLst/>
                        </a:rPr>
                        <a:t>DUT</a:t>
                      </a:r>
                      <a:r>
                        <a:rPr lang="zh-CN" sz="1600" b="1" kern="100">
                          <a:effectLst/>
                        </a:rPr>
                        <a:t>输出电压</a:t>
                      </a:r>
                      <a:r>
                        <a:rPr lang="en-US" sz="1600" b="1" kern="100">
                          <a:effectLst/>
                        </a:rPr>
                        <a:t>V</a:t>
                      </a:r>
                      <a:r>
                        <a:rPr lang="en-US" sz="1600" b="1" kern="100" baseline="-25000">
                          <a:effectLst/>
                        </a:rPr>
                        <a:t>O</a:t>
                      </a:r>
                      <a:r>
                        <a:rPr lang="zh-CN" sz="1600" b="1" kern="100">
                          <a:effectLst/>
                        </a:rPr>
                        <a:t>为零</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49342352"/>
                  </a:ext>
                </a:extLst>
              </a:tr>
              <a:tr h="542509">
                <a:tc vMerge="1">
                  <a:txBody>
                    <a:bodyPr/>
                    <a:lstStyle/>
                    <a:p>
                      <a:endParaRPr lang="zh-CN" altLang="en-US"/>
                    </a:p>
                  </a:txBody>
                  <a:tcPr/>
                </a:tc>
                <a:tc>
                  <a:txBody>
                    <a:bodyPr/>
                    <a:lstStyle/>
                    <a:p>
                      <a:pPr indent="304800" algn="ctr">
                        <a:spcAft>
                          <a:spcPts val="0"/>
                        </a:spcAft>
                      </a:pPr>
                      <a:r>
                        <a:rPr lang="en-US" sz="1600" b="1" kern="100" dirty="0">
                          <a:effectLst/>
                        </a:rPr>
                        <a:t>K4</a:t>
                      </a:r>
                      <a:r>
                        <a:rPr lang="zh-CN" sz="1600" b="1" kern="100" dirty="0">
                          <a:effectLst/>
                        </a:rPr>
                        <a:t>接</a:t>
                      </a:r>
                      <a:r>
                        <a:rPr lang="en-US" sz="1600" b="1" kern="100" dirty="0">
                          <a:effectLst/>
                        </a:rPr>
                        <a:t>V</a:t>
                      </a:r>
                      <a:r>
                        <a:rPr lang="en-US" sz="1600" b="1" kern="100" baseline="-25000" dirty="0">
                          <a:effectLst/>
                        </a:rPr>
                        <a:t>REF</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spcAft>
                          <a:spcPts val="0"/>
                        </a:spcAft>
                      </a:pPr>
                      <a:r>
                        <a:rPr lang="zh-CN" sz="1600" b="1" kern="100">
                          <a:effectLst/>
                        </a:rPr>
                        <a:t>大环闭合时，</a:t>
                      </a:r>
                      <a:r>
                        <a:rPr lang="en-US" sz="1600" b="1" kern="100">
                          <a:effectLst/>
                        </a:rPr>
                        <a:t>DUT</a:t>
                      </a:r>
                      <a:r>
                        <a:rPr lang="zh-CN" sz="1600" b="1" kern="100">
                          <a:effectLst/>
                        </a:rPr>
                        <a:t>输出电压</a:t>
                      </a:r>
                      <a:r>
                        <a:rPr lang="en-US" sz="1600" b="1" kern="100">
                          <a:effectLst/>
                        </a:rPr>
                        <a:t>V</a:t>
                      </a:r>
                      <a:r>
                        <a:rPr lang="en-US" sz="1600" b="1" kern="100" baseline="-25000">
                          <a:effectLst/>
                        </a:rPr>
                        <a:t>O</a:t>
                      </a:r>
                      <a:r>
                        <a:rPr lang="zh-CN" sz="1600" b="1" kern="100">
                          <a:effectLst/>
                        </a:rPr>
                        <a:t>为</a:t>
                      </a:r>
                      <a:r>
                        <a:rPr lang="en-US" sz="1600" b="1" kern="100">
                          <a:effectLst/>
                        </a:rPr>
                        <a:t>V</a:t>
                      </a:r>
                      <a:r>
                        <a:rPr lang="en-US" sz="1600" b="1" kern="100" baseline="-25000">
                          <a:effectLst/>
                        </a:rPr>
                        <a:t>REF</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74848501"/>
                  </a:ext>
                </a:extLst>
              </a:tr>
              <a:tr h="513068">
                <a:tc rowSpan="2">
                  <a:txBody>
                    <a:bodyPr/>
                    <a:lstStyle/>
                    <a:p>
                      <a:pPr indent="304800" algn="ctr">
                        <a:spcAft>
                          <a:spcPts val="0"/>
                        </a:spcAft>
                      </a:pPr>
                      <a:r>
                        <a:rPr lang="en-US" sz="1600" b="1" kern="100">
                          <a:effectLst/>
                        </a:rPr>
                        <a:t>K5</a:t>
                      </a:r>
                      <a:r>
                        <a:rPr lang="zh-CN" sz="1600" b="1" kern="100">
                          <a:effectLst/>
                        </a:rPr>
                        <a:t>、</a:t>
                      </a:r>
                      <a:r>
                        <a:rPr lang="en-US" sz="1600" b="1" kern="100">
                          <a:effectLst/>
                        </a:rPr>
                        <a:t>K6</a:t>
                      </a:r>
                      <a:r>
                        <a:rPr lang="zh-CN" sz="1600" b="1" kern="100">
                          <a:effectLst/>
                        </a:rPr>
                        <a:t>、</a:t>
                      </a:r>
                      <a:r>
                        <a:rPr lang="en-US" sz="1600" b="1" kern="100">
                          <a:effectLst/>
                        </a:rPr>
                        <a:t>K7</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spcAft>
                          <a:spcPts val="0"/>
                        </a:spcAft>
                      </a:pPr>
                      <a:r>
                        <a:rPr lang="en-US" sz="1600" b="1" kern="100" dirty="0">
                          <a:effectLst/>
                        </a:rPr>
                        <a:t>K5</a:t>
                      </a:r>
                      <a:r>
                        <a:rPr lang="zh-CN" sz="1600" b="1" kern="100" dirty="0">
                          <a:effectLst/>
                        </a:rPr>
                        <a:t>断，</a:t>
                      </a:r>
                      <a:r>
                        <a:rPr lang="en-US" sz="1600" b="1" kern="100" dirty="0">
                          <a:effectLst/>
                        </a:rPr>
                        <a:t>K6</a:t>
                      </a:r>
                      <a:r>
                        <a:rPr lang="zh-CN" sz="1600" b="1" kern="100" dirty="0">
                          <a:effectLst/>
                        </a:rPr>
                        <a:t>、</a:t>
                      </a:r>
                      <a:r>
                        <a:rPr lang="en-US" sz="1600" b="1" kern="100" dirty="0">
                          <a:effectLst/>
                        </a:rPr>
                        <a:t>K7</a:t>
                      </a:r>
                      <a:r>
                        <a:rPr lang="zh-CN" sz="1600" b="1" kern="100" dirty="0">
                          <a:effectLst/>
                        </a:rPr>
                        <a:t>通</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spcAft>
                          <a:spcPts val="0"/>
                        </a:spcAft>
                      </a:pPr>
                      <a:r>
                        <a:rPr lang="zh-CN" sz="1600" b="1" kern="100">
                          <a:effectLst/>
                        </a:rPr>
                        <a:t>测量</a:t>
                      </a:r>
                      <a:r>
                        <a:rPr lang="en-US" sz="1600" b="1" kern="100">
                          <a:effectLst/>
                        </a:rPr>
                        <a:t>DUT</a:t>
                      </a:r>
                      <a:r>
                        <a:rPr lang="zh-CN" sz="1600" b="1" kern="100">
                          <a:effectLst/>
                        </a:rPr>
                        <a:t>的直流参数，使大环路闭合</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89867622"/>
                  </a:ext>
                </a:extLst>
              </a:tr>
              <a:tr h="769603">
                <a:tc vMerge="1">
                  <a:txBody>
                    <a:bodyPr/>
                    <a:lstStyle/>
                    <a:p>
                      <a:endParaRPr lang="zh-CN" altLang="en-US"/>
                    </a:p>
                  </a:txBody>
                  <a:tcPr/>
                </a:tc>
                <a:tc>
                  <a:txBody>
                    <a:bodyPr/>
                    <a:lstStyle/>
                    <a:p>
                      <a:pPr indent="304800" algn="ctr">
                        <a:spcAft>
                          <a:spcPts val="0"/>
                        </a:spcAft>
                      </a:pPr>
                      <a:r>
                        <a:rPr lang="en-US" sz="1600" b="1" kern="100" dirty="0">
                          <a:effectLst/>
                        </a:rPr>
                        <a:t>K5</a:t>
                      </a:r>
                      <a:r>
                        <a:rPr lang="zh-CN" sz="1600" b="1" kern="100" dirty="0">
                          <a:effectLst/>
                        </a:rPr>
                        <a:t>通，</a:t>
                      </a:r>
                      <a:r>
                        <a:rPr lang="en-US" sz="1600" b="1" kern="100" dirty="0">
                          <a:effectLst/>
                        </a:rPr>
                        <a:t>K6</a:t>
                      </a:r>
                      <a:r>
                        <a:rPr lang="zh-CN" sz="1600" b="1" kern="100" dirty="0">
                          <a:effectLst/>
                        </a:rPr>
                        <a:t>、</a:t>
                      </a:r>
                      <a:r>
                        <a:rPr lang="en-US" sz="1600" b="1" kern="100" dirty="0">
                          <a:effectLst/>
                        </a:rPr>
                        <a:t>K7</a:t>
                      </a:r>
                      <a:r>
                        <a:rPr lang="zh-CN" sz="1600" b="1" kern="100" dirty="0">
                          <a:effectLst/>
                        </a:rPr>
                        <a:t>断</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spcAft>
                          <a:spcPts val="0"/>
                        </a:spcAft>
                      </a:pPr>
                      <a:r>
                        <a:rPr lang="zh-CN" sz="1600" b="1" kern="100">
                          <a:effectLst/>
                        </a:rPr>
                        <a:t>测量</a:t>
                      </a:r>
                      <a:r>
                        <a:rPr lang="en-US" sz="1600" b="1" kern="100">
                          <a:effectLst/>
                        </a:rPr>
                        <a:t>DUT</a:t>
                      </a:r>
                      <a:r>
                        <a:rPr lang="zh-CN" sz="1600" b="1" kern="100">
                          <a:effectLst/>
                        </a:rPr>
                        <a:t>的交流参数时，不使用辅助放大器</a:t>
                      </a:r>
                      <a:r>
                        <a:rPr lang="en-US" sz="1600" b="1" kern="100">
                          <a:effectLst/>
                        </a:rPr>
                        <a:t>A</a:t>
                      </a:r>
                      <a:r>
                        <a:rPr lang="zh-CN" sz="1600" b="1" kern="100">
                          <a:effectLst/>
                        </a:rPr>
                        <a:t>，让大环断开，而让</a:t>
                      </a:r>
                      <a:r>
                        <a:rPr lang="en-US" sz="1600" b="1" kern="100">
                          <a:effectLst/>
                        </a:rPr>
                        <a:t>DUT</a:t>
                      </a:r>
                      <a:r>
                        <a:rPr lang="zh-CN" sz="1600" b="1" kern="100">
                          <a:effectLst/>
                        </a:rPr>
                        <a:t>闭环</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35979790"/>
                  </a:ext>
                </a:extLst>
              </a:tr>
              <a:tr h="542509">
                <a:tc rowSpan="2">
                  <a:txBody>
                    <a:bodyPr/>
                    <a:lstStyle/>
                    <a:p>
                      <a:pPr indent="304800" algn="ctr">
                        <a:spcAft>
                          <a:spcPts val="0"/>
                        </a:spcAft>
                      </a:pPr>
                      <a:r>
                        <a:rPr lang="en-US" sz="1600" b="1" kern="100">
                          <a:effectLst/>
                        </a:rPr>
                        <a:t>K8</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spcAft>
                          <a:spcPts val="0"/>
                        </a:spcAft>
                      </a:pPr>
                      <a:r>
                        <a:rPr lang="en-US" sz="1600" b="1" kern="100">
                          <a:effectLst/>
                        </a:rPr>
                        <a:t>K8</a:t>
                      </a:r>
                      <a:r>
                        <a:rPr lang="zh-CN" sz="1600" b="1" kern="100">
                          <a:effectLst/>
                        </a:rPr>
                        <a:t>接地</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spcAft>
                          <a:spcPts val="0"/>
                        </a:spcAft>
                      </a:pPr>
                      <a:r>
                        <a:rPr lang="zh-CN" sz="1600" b="1" kern="100">
                          <a:effectLst/>
                        </a:rPr>
                        <a:t>不测量共模抑制比时，为</a:t>
                      </a:r>
                      <a:r>
                        <a:rPr lang="en-US" sz="1600" b="1" kern="100">
                          <a:effectLst/>
                        </a:rPr>
                        <a:t>DUT</a:t>
                      </a:r>
                      <a:r>
                        <a:rPr lang="zh-CN" sz="1600" b="1" kern="100">
                          <a:effectLst/>
                        </a:rPr>
                        <a:t>输入端施加地电平信号</a:t>
                      </a:r>
                      <a:endParaRPr lang="zh-CN" sz="1600" b="1"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36373523"/>
                  </a:ext>
                </a:extLst>
              </a:tr>
              <a:tr h="542509">
                <a:tc vMerge="1">
                  <a:txBody>
                    <a:bodyPr/>
                    <a:lstStyle/>
                    <a:p>
                      <a:endParaRPr lang="zh-CN" altLang="en-US"/>
                    </a:p>
                  </a:txBody>
                  <a:tcPr/>
                </a:tc>
                <a:tc>
                  <a:txBody>
                    <a:bodyPr/>
                    <a:lstStyle/>
                    <a:p>
                      <a:pPr indent="304800" algn="ctr">
                        <a:spcAft>
                          <a:spcPts val="0"/>
                        </a:spcAft>
                      </a:pPr>
                      <a:r>
                        <a:rPr lang="en-US" sz="1600" b="1" kern="100" dirty="0">
                          <a:effectLst/>
                        </a:rPr>
                        <a:t>K8</a:t>
                      </a:r>
                      <a:r>
                        <a:rPr lang="zh-CN" sz="1600" b="1" kern="100" dirty="0">
                          <a:effectLst/>
                        </a:rPr>
                        <a:t>接</a:t>
                      </a:r>
                      <a:r>
                        <a:rPr lang="en-US" sz="1600" b="1" kern="100" dirty="0">
                          <a:effectLst/>
                        </a:rPr>
                        <a:t>V</a:t>
                      </a:r>
                      <a:r>
                        <a:rPr lang="en-US" sz="1600" b="1" kern="100" baseline="-25000" dirty="0">
                          <a:effectLst/>
                        </a:rPr>
                        <a:t>IC</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spcAft>
                          <a:spcPts val="0"/>
                        </a:spcAft>
                      </a:pPr>
                      <a:r>
                        <a:rPr lang="zh-CN" sz="1600" b="1" kern="100" dirty="0">
                          <a:effectLst/>
                        </a:rPr>
                        <a:t>测量共模抑制比时，为</a:t>
                      </a:r>
                      <a:r>
                        <a:rPr lang="en-US" sz="1600" b="1" kern="100" dirty="0">
                          <a:effectLst/>
                        </a:rPr>
                        <a:t>DUT</a:t>
                      </a:r>
                      <a:r>
                        <a:rPr lang="zh-CN" sz="1600" b="1" kern="100" dirty="0">
                          <a:effectLst/>
                        </a:rPr>
                        <a:t>输入端施加共模信号</a:t>
                      </a:r>
                      <a:r>
                        <a:rPr lang="en-US" sz="1600" b="1" kern="100" dirty="0">
                          <a:effectLst/>
                        </a:rPr>
                        <a:t>V</a:t>
                      </a:r>
                      <a:r>
                        <a:rPr lang="en-US" sz="1600" b="1" kern="100" baseline="-25000" dirty="0">
                          <a:effectLst/>
                        </a:rPr>
                        <a:t>IC</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67687224"/>
                  </a:ext>
                </a:extLst>
              </a:tr>
            </a:tbl>
          </a:graphicData>
        </a:graphic>
      </p:graphicFrame>
      <p:sp>
        <p:nvSpPr>
          <p:cNvPr id="5" name="标题 1">
            <a:extLst>
              <a:ext uri="{FF2B5EF4-FFF2-40B4-BE49-F238E27FC236}">
                <a16:creationId xmlns:a16="http://schemas.microsoft.com/office/drawing/2014/main" id="{58F81552-9D1A-497F-B041-644E7F09C10D}"/>
              </a:ext>
            </a:extLst>
          </p:cNvPr>
          <p:cNvSpPr txBox="1">
            <a:spLocks/>
          </p:cNvSpPr>
          <p:nvPr/>
        </p:nvSpPr>
        <p:spPr bwMode="auto">
          <a:xfrm>
            <a:off x="2339753" y="260648"/>
            <a:ext cx="671121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2.5 </a:t>
            </a:r>
            <a:r>
              <a:rPr lang="zh-CN" altLang="en-US" sz="3600" kern="0" dirty="0">
                <a:solidFill>
                  <a:srgbClr val="990000"/>
                </a:solidFill>
                <a:latin typeface="Comic Sans MS" panose="030F0702030302020204" pitchFamily="66" charset="0"/>
                <a:ea typeface="隶书" panose="02010509060101010101" pitchFamily="49" charset="-122"/>
              </a:rPr>
              <a:t>集成运算放大器参数测试</a:t>
            </a:r>
          </a:p>
        </p:txBody>
      </p:sp>
    </p:spTree>
    <p:extLst>
      <p:ext uri="{BB962C8B-B14F-4D97-AF65-F5344CB8AC3E}">
        <p14:creationId xmlns:p14="http://schemas.microsoft.com/office/powerpoint/2010/main" val="595343005"/>
      </p:ext>
    </p:extLst>
  </p:cSld>
  <p:clrMapOvr>
    <a:masterClrMapping/>
  </p:clrMapOvr>
  <p:transition spd="slow">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118C01-641D-4D19-BC09-6ACDBCA5D1FA}"/>
              </a:ext>
            </a:extLst>
          </p:cNvPr>
          <p:cNvSpPr txBox="1"/>
          <p:nvPr/>
        </p:nvSpPr>
        <p:spPr>
          <a:xfrm>
            <a:off x="251520" y="1340768"/>
            <a:ext cx="7848872" cy="400110"/>
          </a:xfrm>
          <a:prstGeom prst="rect">
            <a:avLst/>
          </a:prstGeom>
          <a:noFill/>
        </p:spPr>
        <p:txBody>
          <a:bodyPr wrap="square" rtlCol="0">
            <a:spAutoFit/>
          </a:bodyPr>
          <a:lstStyle/>
          <a:p>
            <a:r>
              <a:rPr lang="en-US" altLang="zh-CN" sz="2000" b="1" dirty="0"/>
              <a:t>2.5.2 </a:t>
            </a:r>
            <a:r>
              <a:rPr lang="zh-CN" altLang="zh-CN" sz="2000" b="1" dirty="0"/>
              <a:t>集成运算放大器的参数测量</a:t>
            </a:r>
            <a:endParaRPr lang="zh-CN" altLang="en-US" sz="2000" dirty="0"/>
          </a:p>
        </p:txBody>
      </p:sp>
      <p:sp>
        <p:nvSpPr>
          <p:cNvPr id="6" name="文本框 5">
            <a:extLst>
              <a:ext uri="{FF2B5EF4-FFF2-40B4-BE49-F238E27FC236}">
                <a16:creationId xmlns:a16="http://schemas.microsoft.com/office/drawing/2014/main" id="{54C3F9BF-4D37-41D7-B0AA-B0E7DDF0E687}"/>
              </a:ext>
            </a:extLst>
          </p:cNvPr>
          <p:cNvSpPr txBox="1"/>
          <p:nvPr/>
        </p:nvSpPr>
        <p:spPr>
          <a:xfrm>
            <a:off x="395536" y="1844824"/>
            <a:ext cx="3384376" cy="369332"/>
          </a:xfrm>
          <a:prstGeom prst="rect">
            <a:avLst/>
          </a:prstGeom>
          <a:noFill/>
        </p:spPr>
        <p:txBody>
          <a:bodyPr wrap="square" rtlCol="0">
            <a:spAutoFit/>
          </a:bodyPr>
          <a:lstStyle/>
          <a:p>
            <a:r>
              <a:rPr lang="zh-CN" altLang="en-US" b="1" dirty="0"/>
              <a:t>（</a:t>
            </a:r>
            <a:r>
              <a:rPr lang="en-US" altLang="zh-CN" b="1" dirty="0"/>
              <a:t>1</a:t>
            </a:r>
            <a:r>
              <a:rPr lang="zh-CN" altLang="en-US" b="1" dirty="0"/>
              <a:t>）</a:t>
            </a:r>
            <a:r>
              <a:rPr lang="zh-CN" altLang="zh-CN" b="1" dirty="0"/>
              <a:t>输入失调电压</a:t>
            </a:r>
            <a:r>
              <a:rPr lang="en-US" altLang="zh-CN" b="1" dirty="0"/>
              <a:t>VOS</a:t>
            </a:r>
            <a:endParaRPr lang="zh-CN" altLang="en-US" b="1" dirty="0"/>
          </a:p>
        </p:txBody>
      </p:sp>
      <p:sp>
        <p:nvSpPr>
          <p:cNvPr id="7" name="文本框 6">
            <a:extLst>
              <a:ext uri="{FF2B5EF4-FFF2-40B4-BE49-F238E27FC236}">
                <a16:creationId xmlns:a16="http://schemas.microsoft.com/office/drawing/2014/main" id="{75E12742-A2B1-4BF7-BF9A-B2D9000672EE}"/>
              </a:ext>
            </a:extLst>
          </p:cNvPr>
          <p:cNvSpPr txBox="1"/>
          <p:nvPr/>
        </p:nvSpPr>
        <p:spPr>
          <a:xfrm>
            <a:off x="395536" y="2167989"/>
            <a:ext cx="8424936" cy="923330"/>
          </a:xfrm>
          <a:prstGeom prst="rect">
            <a:avLst/>
          </a:prstGeom>
          <a:noFill/>
        </p:spPr>
        <p:txBody>
          <a:bodyPr wrap="square" rtlCol="0">
            <a:spAutoFit/>
          </a:bodyPr>
          <a:lstStyle/>
          <a:p>
            <a:r>
              <a:rPr lang="zh-CN" altLang="zh-CN" b="1" dirty="0"/>
              <a:t>输入失调电压</a:t>
            </a:r>
            <a:r>
              <a:rPr lang="en-US" altLang="zh-CN" b="1" i="1" dirty="0"/>
              <a:t>V</a:t>
            </a:r>
            <a:r>
              <a:rPr lang="en-US" altLang="zh-CN" b="1" i="1" baseline="-25000" dirty="0"/>
              <a:t>OS</a:t>
            </a:r>
            <a:r>
              <a:rPr lang="zh-CN" altLang="zh-CN" b="1" dirty="0"/>
              <a:t>是指当运算放大器输入为零时，输出不为零，有一直流电压，而把该电压折算到输入端的电压值，也就是说，它是为使运算放大器输出电压为零，必须在输入端施加的偏置（补偿）电压值。测量原理图如图所示。</a:t>
            </a:r>
            <a:endParaRPr lang="zh-CN" altLang="en-US" b="1" dirty="0"/>
          </a:p>
        </p:txBody>
      </p:sp>
      <p:pic>
        <p:nvPicPr>
          <p:cNvPr id="9" name="图片 8">
            <a:extLst>
              <a:ext uri="{FF2B5EF4-FFF2-40B4-BE49-F238E27FC236}">
                <a16:creationId xmlns:a16="http://schemas.microsoft.com/office/drawing/2014/main" id="{E9DCF438-524E-44AC-9F0F-48A984917D12}"/>
              </a:ext>
            </a:extLst>
          </p:cNvPr>
          <p:cNvPicPr/>
          <p:nvPr/>
        </p:nvPicPr>
        <p:blipFill>
          <a:blip r:embed="rId2" cstate="print"/>
          <a:srcRect/>
          <a:stretch>
            <a:fillRect/>
          </a:stretch>
        </p:blipFill>
        <p:spPr bwMode="auto">
          <a:xfrm>
            <a:off x="2361443" y="2998095"/>
            <a:ext cx="3629025" cy="2152650"/>
          </a:xfrm>
          <a:prstGeom prst="rect">
            <a:avLst/>
          </a:prstGeom>
          <a:noFill/>
          <a:ln w="9525">
            <a:noFill/>
            <a:miter lim="800000"/>
            <a:headEnd/>
            <a:tailEnd/>
          </a:ln>
        </p:spPr>
      </p:pic>
      <p:sp>
        <p:nvSpPr>
          <p:cNvPr id="8" name="文本框 7">
            <a:extLst>
              <a:ext uri="{FF2B5EF4-FFF2-40B4-BE49-F238E27FC236}">
                <a16:creationId xmlns:a16="http://schemas.microsoft.com/office/drawing/2014/main" id="{64B83169-2D76-4720-B443-E794E0E1822E}"/>
              </a:ext>
            </a:extLst>
          </p:cNvPr>
          <p:cNvSpPr txBox="1"/>
          <p:nvPr/>
        </p:nvSpPr>
        <p:spPr>
          <a:xfrm>
            <a:off x="395536" y="5150745"/>
            <a:ext cx="8280920" cy="2031325"/>
          </a:xfrm>
          <a:prstGeom prst="rect">
            <a:avLst/>
          </a:prstGeom>
          <a:noFill/>
        </p:spPr>
        <p:txBody>
          <a:bodyPr wrap="square" rtlCol="0">
            <a:spAutoFit/>
          </a:bodyPr>
          <a:lstStyle/>
          <a:p>
            <a:r>
              <a:rPr lang="zh-CN" altLang="zh-CN" b="1" dirty="0"/>
              <a:t>图中，运算放大器</a:t>
            </a:r>
            <a:r>
              <a:rPr lang="en-US" altLang="zh-CN" b="1" dirty="0"/>
              <a:t>A</a:t>
            </a:r>
            <a:r>
              <a:rPr lang="zh-CN" altLang="zh-CN" b="1" dirty="0"/>
              <a:t>接成同相放大器，</a:t>
            </a:r>
            <a:r>
              <a:rPr lang="en-US" altLang="zh-CN" b="1" i="1" dirty="0"/>
              <a:t>V</a:t>
            </a:r>
            <a:r>
              <a:rPr lang="en-US" altLang="zh-CN" b="1" i="1" baseline="-25000" dirty="0"/>
              <a:t>OS</a:t>
            </a:r>
            <a:r>
              <a:rPr lang="zh-CN" altLang="zh-CN" b="1" dirty="0"/>
              <a:t>为运算放大器的失调电压。运算放大器</a:t>
            </a:r>
            <a:r>
              <a:rPr lang="en-US" altLang="zh-CN" b="1" dirty="0"/>
              <a:t>A</a:t>
            </a:r>
            <a:r>
              <a:rPr lang="zh-CN" altLang="zh-CN" b="1" dirty="0"/>
              <a:t>的输出电压</a:t>
            </a:r>
            <a:r>
              <a:rPr lang="en-US" altLang="zh-CN" b="1" i="1" dirty="0"/>
              <a:t>V</a:t>
            </a:r>
            <a:r>
              <a:rPr lang="en-US" altLang="zh-CN" b="1" i="1" baseline="-25000" dirty="0"/>
              <a:t>L</a:t>
            </a:r>
            <a:r>
              <a:rPr lang="zh-CN" altLang="zh-CN" b="1" dirty="0"/>
              <a:t>为</a:t>
            </a:r>
          </a:p>
          <a:p>
            <a:r>
              <a:rPr lang="en-US" altLang="zh-CN" b="1" i="1" dirty="0"/>
              <a:t>V</a:t>
            </a:r>
            <a:r>
              <a:rPr lang="en-US" altLang="zh-CN" b="1" i="1" baseline="-25000" dirty="0"/>
              <a:t>L </a:t>
            </a:r>
            <a:r>
              <a:rPr lang="en-US" altLang="zh-CN" b="1" i="1" dirty="0"/>
              <a:t>= ( V</a:t>
            </a:r>
            <a:r>
              <a:rPr lang="en-US" altLang="zh-CN" b="1" i="1" baseline="-25000" dirty="0"/>
              <a:t>OS</a:t>
            </a:r>
            <a:r>
              <a:rPr lang="en-US" altLang="zh-CN" b="1" i="1" dirty="0"/>
              <a:t> + I</a:t>
            </a:r>
            <a:r>
              <a:rPr lang="en-US" altLang="zh-CN" b="1" i="1" baseline="-25000" dirty="0"/>
              <a:t>OS</a:t>
            </a:r>
            <a:r>
              <a:rPr lang="en-US" altLang="zh-CN" b="1" i="1" dirty="0"/>
              <a:t>R</a:t>
            </a:r>
            <a:r>
              <a:rPr lang="en-US" altLang="zh-CN" b="1" i="1" baseline="-25000" dirty="0"/>
              <a:t>I</a:t>
            </a:r>
            <a:r>
              <a:rPr lang="en-US" altLang="zh-CN" b="1" i="1" dirty="0"/>
              <a:t> ) (1 + R</a:t>
            </a:r>
            <a:r>
              <a:rPr lang="en-US" altLang="zh-CN" b="1" i="1" baseline="-25000" dirty="0"/>
              <a:t>F</a:t>
            </a:r>
            <a:r>
              <a:rPr lang="en-US" altLang="zh-CN" b="1" i="1" dirty="0"/>
              <a:t> / R</a:t>
            </a:r>
            <a:r>
              <a:rPr lang="en-US" altLang="zh-CN" b="1" i="1" baseline="-25000" dirty="0"/>
              <a:t>I</a:t>
            </a:r>
            <a:r>
              <a:rPr lang="en-US" altLang="zh-CN" b="1" i="1" dirty="0"/>
              <a:t> )					</a:t>
            </a:r>
            <a:r>
              <a:rPr lang="en-US" altLang="zh-CN" b="1" dirty="0"/>
              <a:t>(1-1)</a:t>
            </a:r>
            <a:endParaRPr lang="zh-CN" altLang="zh-CN" b="1" dirty="0"/>
          </a:p>
          <a:p>
            <a:r>
              <a:rPr lang="zh-CN" altLang="zh-CN" b="1" dirty="0"/>
              <a:t>其中</a:t>
            </a:r>
            <a:r>
              <a:rPr lang="en-US" altLang="zh-CN" b="1" i="1" dirty="0"/>
              <a:t>(1 + R</a:t>
            </a:r>
            <a:r>
              <a:rPr lang="en-US" altLang="zh-CN" b="1" i="1" baseline="-25000" dirty="0"/>
              <a:t>F</a:t>
            </a:r>
            <a:r>
              <a:rPr lang="en-US" altLang="zh-CN" b="1" i="1" dirty="0"/>
              <a:t> / R</a:t>
            </a:r>
            <a:r>
              <a:rPr lang="en-US" altLang="zh-CN" b="1" i="1" baseline="-25000" dirty="0"/>
              <a:t>I</a:t>
            </a:r>
            <a:r>
              <a:rPr lang="en-US" altLang="zh-CN" b="1" i="1" dirty="0"/>
              <a:t> )</a:t>
            </a:r>
            <a:r>
              <a:rPr lang="zh-CN" altLang="zh-CN" b="1" dirty="0"/>
              <a:t>为放大器闭环增益，选择电阻</a:t>
            </a:r>
            <a:r>
              <a:rPr lang="en-US" altLang="zh-CN" b="1" i="1" dirty="0"/>
              <a:t>R</a:t>
            </a:r>
            <a:r>
              <a:rPr lang="en-US" altLang="zh-CN" b="1" i="1" baseline="-25000" dirty="0"/>
              <a:t>I</a:t>
            </a:r>
            <a:r>
              <a:rPr lang="zh-CN" altLang="zh-CN" b="1" dirty="0"/>
              <a:t>使</a:t>
            </a:r>
            <a:r>
              <a:rPr lang="en-US" altLang="zh-CN" b="1" i="1" dirty="0"/>
              <a:t>I</a:t>
            </a:r>
            <a:r>
              <a:rPr lang="en-US" altLang="zh-CN" b="1" i="1" baseline="-25000" dirty="0"/>
              <a:t>OS</a:t>
            </a:r>
            <a:r>
              <a:rPr lang="en-US" altLang="zh-CN" b="1" i="1" dirty="0"/>
              <a:t>R</a:t>
            </a:r>
            <a:r>
              <a:rPr lang="en-US" altLang="zh-CN" b="1" i="1" baseline="-25000" dirty="0"/>
              <a:t>I</a:t>
            </a:r>
            <a:r>
              <a:rPr lang="en-US" altLang="zh-CN" b="1" dirty="0"/>
              <a:t>&lt;&lt; V</a:t>
            </a:r>
            <a:r>
              <a:rPr lang="en-US" altLang="zh-CN" b="1" baseline="-25000" dirty="0"/>
              <a:t>OS</a:t>
            </a:r>
            <a:r>
              <a:rPr lang="zh-CN" altLang="zh-CN" b="1" dirty="0"/>
              <a:t>，失调电流的影响可以忽略，运放的失调电压为</a:t>
            </a:r>
          </a:p>
          <a:p>
            <a:r>
              <a:rPr lang="en-US" altLang="zh-CN" b="1" i="1" dirty="0"/>
              <a:t>V</a:t>
            </a:r>
            <a:r>
              <a:rPr lang="en-US" altLang="zh-CN" b="1" i="1" baseline="-25000" dirty="0"/>
              <a:t>OS </a:t>
            </a:r>
            <a:r>
              <a:rPr lang="en-US" altLang="zh-CN" b="1" i="1" dirty="0"/>
              <a:t>= V</a:t>
            </a:r>
            <a:r>
              <a:rPr lang="en-US" altLang="zh-CN" b="1" i="1" baseline="-25000" dirty="0"/>
              <a:t>L</a:t>
            </a:r>
            <a:r>
              <a:rPr lang="en-US" altLang="zh-CN" b="1" i="1" dirty="0"/>
              <a:t> / ( 1 + R</a:t>
            </a:r>
            <a:r>
              <a:rPr lang="en-US" altLang="zh-CN" b="1" i="1" baseline="-25000" dirty="0"/>
              <a:t>F</a:t>
            </a:r>
            <a:r>
              <a:rPr lang="en-US" altLang="zh-CN" b="1" i="1" dirty="0"/>
              <a:t> / R</a:t>
            </a:r>
            <a:r>
              <a:rPr lang="en-US" altLang="zh-CN" b="1" i="1" baseline="-25000" dirty="0"/>
              <a:t>I</a:t>
            </a:r>
            <a:r>
              <a:rPr lang="en-US" altLang="zh-CN" b="1" i="1" dirty="0"/>
              <a:t> )</a:t>
            </a:r>
            <a:r>
              <a:rPr lang="en-US" altLang="zh-CN" b="1" dirty="0"/>
              <a:t>						(1-2)</a:t>
            </a:r>
            <a:endParaRPr lang="zh-CN" altLang="zh-CN" b="1" dirty="0"/>
          </a:p>
          <a:p>
            <a:endParaRPr lang="zh-CN" altLang="en-US" b="1" dirty="0"/>
          </a:p>
        </p:txBody>
      </p:sp>
      <p:sp>
        <p:nvSpPr>
          <p:cNvPr id="11" name="标题 1">
            <a:extLst>
              <a:ext uri="{FF2B5EF4-FFF2-40B4-BE49-F238E27FC236}">
                <a16:creationId xmlns:a16="http://schemas.microsoft.com/office/drawing/2014/main" id="{5A563265-1526-4B54-88E3-0E02539A94CE}"/>
              </a:ext>
            </a:extLst>
          </p:cNvPr>
          <p:cNvSpPr txBox="1">
            <a:spLocks/>
          </p:cNvSpPr>
          <p:nvPr/>
        </p:nvSpPr>
        <p:spPr bwMode="auto">
          <a:xfrm>
            <a:off x="2339753" y="260648"/>
            <a:ext cx="671121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2.5 </a:t>
            </a:r>
            <a:r>
              <a:rPr lang="zh-CN" altLang="en-US" sz="3600" kern="0" dirty="0">
                <a:solidFill>
                  <a:srgbClr val="990000"/>
                </a:solidFill>
                <a:latin typeface="Comic Sans MS" panose="030F0702030302020204" pitchFamily="66" charset="0"/>
                <a:ea typeface="隶书" panose="02010509060101010101" pitchFamily="49" charset="-122"/>
              </a:rPr>
              <a:t>集成运算放大器参数测试</a:t>
            </a:r>
          </a:p>
        </p:txBody>
      </p:sp>
    </p:spTree>
    <p:extLst>
      <p:ext uri="{BB962C8B-B14F-4D97-AF65-F5344CB8AC3E}">
        <p14:creationId xmlns:p14="http://schemas.microsoft.com/office/powerpoint/2010/main" val="1949542220"/>
      </p:ext>
    </p:extLst>
  </p:cSld>
  <p:clrMapOvr>
    <a:masterClrMapping/>
  </p:clrMapOvr>
  <p:transition spd="slow">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175A50-BCAD-461B-A194-3C3ADC3E4BB8}"/>
              </a:ext>
            </a:extLst>
          </p:cNvPr>
          <p:cNvSpPr txBox="1"/>
          <p:nvPr/>
        </p:nvSpPr>
        <p:spPr>
          <a:xfrm>
            <a:off x="179512" y="1132972"/>
            <a:ext cx="3528392" cy="400110"/>
          </a:xfrm>
          <a:prstGeom prst="rect">
            <a:avLst/>
          </a:prstGeom>
          <a:noFill/>
        </p:spPr>
        <p:txBody>
          <a:bodyPr wrap="square" rtlCol="0">
            <a:spAutoFit/>
          </a:bodyPr>
          <a:lstStyle/>
          <a:p>
            <a:r>
              <a:rPr lang="zh-CN" altLang="en-US" sz="2000" b="1" dirty="0"/>
              <a:t>（</a:t>
            </a:r>
            <a:r>
              <a:rPr lang="en-US" altLang="zh-CN" sz="2000" b="1" dirty="0"/>
              <a:t>2</a:t>
            </a:r>
            <a:r>
              <a:rPr lang="zh-CN" altLang="en-US" sz="2000" b="1" dirty="0"/>
              <a:t>）</a:t>
            </a:r>
            <a:r>
              <a:rPr lang="zh-CN" altLang="zh-CN" sz="2000" b="1" dirty="0"/>
              <a:t>输入失调电流</a:t>
            </a:r>
            <a:r>
              <a:rPr lang="en-US" altLang="zh-CN" sz="2000" b="1" dirty="0" err="1"/>
              <a:t>Ios</a:t>
            </a:r>
            <a:endParaRPr lang="zh-CN" altLang="en-US" b="1" dirty="0"/>
          </a:p>
        </p:txBody>
      </p:sp>
      <p:sp>
        <p:nvSpPr>
          <p:cNvPr id="3" name="文本框 2">
            <a:extLst>
              <a:ext uri="{FF2B5EF4-FFF2-40B4-BE49-F238E27FC236}">
                <a16:creationId xmlns:a16="http://schemas.microsoft.com/office/drawing/2014/main" id="{1FF6535B-91CF-4AFC-8A23-B000F5916222}"/>
              </a:ext>
            </a:extLst>
          </p:cNvPr>
          <p:cNvSpPr txBox="1"/>
          <p:nvPr/>
        </p:nvSpPr>
        <p:spPr>
          <a:xfrm>
            <a:off x="251076" y="1466913"/>
            <a:ext cx="8640960" cy="1754326"/>
          </a:xfrm>
          <a:prstGeom prst="rect">
            <a:avLst/>
          </a:prstGeom>
          <a:noFill/>
        </p:spPr>
        <p:txBody>
          <a:bodyPr wrap="square" rtlCol="0">
            <a:spAutoFit/>
          </a:bodyPr>
          <a:lstStyle/>
          <a:p>
            <a:r>
              <a:rPr lang="zh-CN" altLang="zh-CN" b="1" dirty="0"/>
              <a:t>输入失调电流</a:t>
            </a:r>
            <a:r>
              <a:rPr lang="en-US" altLang="zh-CN" b="1" i="1" dirty="0" err="1"/>
              <a:t>I</a:t>
            </a:r>
            <a:r>
              <a:rPr lang="en-US" altLang="zh-CN" b="1" i="1" baseline="-25000" dirty="0" err="1"/>
              <a:t>os</a:t>
            </a:r>
            <a:r>
              <a:rPr lang="zh-CN" altLang="zh-CN" b="1" dirty="0"/>
              <a:t>是指，当运算放大器输入为零，差分输入级两基极（偏置）电流不等的差值，即</a:t>
            </a:r>
          </a:p>
          <a:p>
            <a:pPr algn="r"/>
            <a:r>
              <a:rPr lang="en-US" altLang="zh-CN" b="1" i="1" dirty="0" err="1"/>
              <a:t>I</a:t>
            </a:r>
            <a:r>
              <a:rPr lang="en-US" altLang="zh-CN" b="1" i="1" baseline="-25000" dirty="0" err="1"/>
              <a:t>os</a:t>
            </a:r>
            <a:r>
              <a:rPr lang="en-US" altLang="zh-CN" b="1" dirty="0"/>
              <a:t>= </a:t>
            </a:r>
            <a:r>
              <a:rPr lang="en-US" altLang="zh-CN" b="1" i="1" dirty="0"/>
              <a:t>I</a:t>
            </a:r>
            <a:r>
              <a:rPr lang="en-US" altLang="zh-CN" b="1" i="1" baseline="-25000" dirty="0"/>
              <a:t>b1 </a:t>
            </a:r>
            <a:r>
              <a:rPr lang="en-US" altLang="zh-CN" b="1" i="1" dirty="0"/>
              <a:t>- I</a:t>
            </a:r>
            <a:r>
              <a:rPr lang="en-US" altLang="zh-CN" b="1" i="1" baseline="-25000" dirty="0"/>
              <a:t>b2</a:t>
            </a:r>
            <a:r>
              <a:rPr lang="en-US" altLang="zh-CN" b="1" dirty="0"/>
              <a:t>			  (1-3)</a:t>
            </a:r>
            <a:endParaRPr lang="zh-CN" altLang="zh-CN" b="1" dirty="0"/>
          </a:p>
          <a:p>
            <a:r>
              <a:rPr lang="zh-CN" altLang="zh-CN" b="1" dirty="0"/>
              <a:t>当放大器输入端接大电阻时，放大器输入误差信号的主要来源是失调电流。失调电流的测量原理如图所示。</a:t>
            </a:r>
          </a:p>
          <a:p>
            <a:endParaRPr lang="zh-CN" altLang="en-US" b="1" dirty="0"/>
          </a:p>
        </p:txBody>
      </p:sp>
      <p:pic>
        <p:nvPicPr>
          <p:cNvPr id="4" name="图片 3">
            <a:extLst>
              <a:ext uri="{FF2B5EF4-FFF2-40B4-BE49-F238E27FC236}">
                <a16:creationId xmlns:a16="http://schemas.microsoft.com/office/drawing/2014/main" id="{8C6EA5A2-C44C-4E71-BE12-2FE1B47E9759}"/>
              </a:ext>
            </a:extLst>
          </p:cNvPr>
          <p:cNvPicPr/>
          <p:nvPr/>
        </p:nvPicPr>
        <p:blipFill>
          <a:blip r:embed="rId2" cstate="print"/>
          <a:srcRect/>
          <a:stretch>
            <a:fillRect/>
          </a:stretch>
        </p:blipFill>
        <p:spPr bwMode="auto">
          <a:xfrm>
            <a:off x="3275856" y="2618157"/>
            <a:ext cx="3872458" cy="2037210"/>
          </a:xfrm>
          <a:prstGeom prst="rect">
            <a:avLst/>
          </a:prstGeom>
          <a:noFill/>
          <a:ln w="9525">
            <a:noFill/>
            <a:miter lim="800000"/>
            <a:headEnd/>
            <a:tailEnd/>
          </a:ln>
        </p:spPr>
      </p:pic>
      <p:sp>
        <p:nvSpPr>
          <p:cNvPr id="5" name="文本框 4">
            <a:extLst>
              <a:ext uri="{FF2B5EF4-FFF2-40B4-BE49-F238E27FC236}">
                <a16:creationId xmlns:a16="http://schemas.microsoft.com/office/drawing/2014/main" id="{47BE9593-A389-4F62-A732-3114A5771A4C}"/>
              </a:ext>
            </a:extLst>
          </p:cNvPr>
          <p:cNvSpPr txBox="1"/>
          <p:nvPr/>
        </p:nvSpPr>
        <p:spPr>
          <a:xfrm>
            <a:off x="323084" y="4463246"/>
            <a:ext cx="8496944" cy="2585323"/>
          </a:xfrm>
          <a:prstGeom prst="rect">
            <a:avLst/>
          </a:prstGeom>
          <a:noFill/>
        </p:spPr>
        <p:txBody>
          <a:bodyPr wrap="square" rtlCol="0">
            <a:spAutoFit/>
          </a:bodyPr>
          <a:lstStyle/>
          <a:p>
            <a:r>
              <a:rPr lang="zh-CN" altLang="zh-CN" b="1" dirty="0"/>
              <a:t>测量时，</a:t>
            </a:r>
            <a:r>
              <a:rPr lang="en-US" altLang="zh-CN" b="1" dirty="0"/>
              <a:t>K4</a:t>
            </a:r>
            <a:r>
              <a:rPr lang="zh-CN" altLang="zh-CN" b="1" dirty="0"/>
              <a:t>置于地，先将</a:t>
            </a:r>
            <a:r>
              <a:rPr lang="en-US" altLang="zh-CN" b="1" dirty="0"/>
              <a:t>K1</a:t>
            </a:r>
            <a:r>
              <a:rPr lang="zh-CN" altLang="zh-CN" b="1" dirty="0"/>
              <a:t>、</a:t>
            </a:r>
            <a:r>
              <a:rPr lang="en-US" altLang="zh-CN" b="1" dirty="0"/>
              <a:t>K2</a:t>
            </a:r>
            <a:r>
              <a:rPr lang="zh-CN" altLang="zh-CN" b="1" dirty="0"/>
              <a:t>闭合，测量辅助放大器输出电压为</a:t>
            </a:r>
            <a:r>
              <a:rPr lang="en-US" altLang="zh-CN" b="1" i="1" dirty="0"/>
              <a:t>V</a:t>
            </a:r>
            <a:r>
              <a:rPr lang="en-US" altLang="zh-CN" b="1" i="1" baseline="-25000" dirty="0"/>
              <a:t>01</a:t>
            </a:r>
            <a:r>
              <a:rPr lang="zh-CN" altLang="zh-CN" b="1" dirty="0"/>
              <a:t>，再将</a:t>
            </a:r>
            <a:r>
              <a:rPr lang="en-US" altLang="zh-CN" b="1" dirty="0"/>
              <a:t>K1</a:t>
            </a:r>
            <a:r>
              <a:rPr lang="zh-CN" altLang="zh-CN" b="1" dirty="0"/>
              <a:t>、</a:t>
            </a:r>
            <a:r>
              <a:rPr lang="en-US" altLang="zh-CN" b="1" dirty="0"/>
              <a:t>K2</a:t>
            </a:r>
            <a:r>
              <a:rPr lang="zh-CN" altLang="zh-CN" b="1" dirty="0"/>
              <a:t>断开，电阻</a:t>
            </a:r>
            <a:r>
              <a:rPr lang="en-US" altLang="zh-CN" b="1" i="1" dirty="0"/>
              <a:t>R</a:t>
            </a:r>
            <a:r>
              <a:rPr lang="zh-CN" altLang="zh-CN" b="1" dirty="0"/>
              <a:t>接入电路，再测量辅助放大器输出电压为</a:t>
            </a:r>
            <a:r>
              <a:rPr lang="en-US" altLang="zh-CN" b="1" i="1" dirty="0"/>
              <a:t>V</a:t>
            </a:r>
            <a:r>
              <a:rPr lang="en-US" altLang="zh-CN" b="1" i="1" baseline="-25000" dirty="0"/>
              <a:t>02</a:t>
            </a:r>
            <a:r>
              <a:rPr lang="zh-CN" altLang="zh-CN" b="1" dirty="0"/>
              <a:t>，则有：</a:t>
            </a:r>
          </a:p>
          <a:p>
            <a:r>
              <a:rPr lang="en-US" altLang="zh-CN" b="1" i="1" dirty="0"/>
              <a:t>V</a:t>
            </a:r>
            <a:r>
              <a:rPr lang="en-US" altLang="zh-CN" b="1" i="1" baseline="-25000" dirty="0"/>
              <a:t>02</a:t>
            </a:r>
            <a:r>
              <a:rPr lang="en-US" altLang="zh-CN" b="1" i="1" dirty="0"/>
              <a:t> = ( V</a:t>
            </a:r>
            <a:r>
              <a:rPr lang="en-US" altLang="zh-CN" b="1" i="1" baseline="-25000" dirty="0"/>
              <a:t>OS</a:t>
            </a:r>
            <a:r>
              <a:rPr lang="en-US" altLang="zh-CN" b="1" i="1" dirty="0"/>
              <a:t> + I</a:t>
            </a:r>
            <a:r>
              <a:rPr lang="en-US" altLang="zh-CN" b="1" i="1" baseline="-25000" dirty="0"/>
              <a:t>OS</a:t>
            </a:r>
            <a:r>
              <a:rPr lang="en-US" altLang="zh-CN" b="1" i="1" dirty="0"/>
              <a:t> R ) ( 1 + R</a:t>
            </a:r>
            <a:r>
              <a:rPr lang="en-US" altLang="zh-CN" b="1" i="1" baseline="-25000" dirty="0"/>
              <a:t>F</a:t>
            </a:r>
            <a:r>
              <a:rPr lang="en-US" altLang="zh-CN" b="1" i="1" dirty="0"/>
              <a:t> / R</a:t>
            </a:r>
            <a:r>
              <a:rPr lang="en-US" altLang="zh-CN" b="1" i="1" baseline="-25000" dirty="0"/>
              <a:t>I</a:t>
            </a:r>
            <a:r>
              <a:rPr lang="en-US" altLang="zh-CN" b="1" i="1" dirty="0"/>
              <a:t> ) = V</a:t>
            </a:r>
            <a:r>
              <a:rPr lang="en-US" altLang="zh-CN" b="1" i="1" baseline="-25000" dirty="0"/>
              <a:t>OS</a:t>
            </a:r>
            <a:r>
              <a:rPr lang="en-US" altLang="zh-CN" b="1" i="1" dirty="0"/>
              <a:t> ( 1 + R</a:t>
            </a:r>
            <a:r>
              <a:rPr lang="en-US" altLang="zh-CN" b="1" i="1" baseline="-25000" dirty="0"/>
              <a:t>F</a:t>
            </a:r>
            <a:r>
              <a:rPr lang="en-US" altLang="zh-CN" b="1" i="1" dirty="0"/>
              <a:t> / R</a:t>
            </a:r>
            <a:r>
              <a:rPr lang="en-US" altLang="zh-CN" b="1" i="1" baseline="-25000" dirty="0"/>
              <a:t>I</a:t>
            </a:r>
            <a:r>
              <a:rPr lang="en-US" altLang="zh-CN" b="1" i="1" dirty="0"/>
              <a:t> ) + I</a:t>
            </a:r>
            <a:r>
              <a:rPr lang="en-US" altLang="zh-CN" b="1" i="1" baseline="-25000" dirty="0"/>
              <a:t>OS</a:t>
            </a:r>
            <a:r>
              <a:rPr lang="en-US" altLang="zh-CN" b="1" i="1" dirty="0"/>
              <a:t> R ( 1 + R</a:t>
            </a:r>
            <a:r>
              <a:rPr lang="en-US" altLang="zh-CN" b="1" i="1" baseline="-25000" dirty="0"/>
              <a:t>F</a:t>
            </a:r>
            <a:r>
              <a:rPr lang="en-US" altLang="zh-CN" b="1" i="1" dirty="0"/>
              <a:t> / R</a:t>
            </a:r>
            <a:r>
              <a:rPr lang="en-US" altLang="zh-CN" b="1" i="1" baseline="-25000" dirty="0"/>
              <a:t>I</a:t>
            </a:r>
            <a:r>
              <a:rPr lang="en-US" altLang="zh-CN" b="1" i="1" dirty="0"/>
              <a:t>)</a:t>
            </a:r>
            <a:endParaRPr lang="zh-CN" altLang="zh-CN" b="1" dirty="0"/>
          </a:p>
          <a:p>
            <a:r>
              <a:rPr lang="en-US" altLang="zh-CN" b="1" dirty="0"/>
              <a:t>(1-4)</a:t>
            </a:r>
            <a:endParaRPr lang="zh-CN" altLang="zh-CN" b="1" dirty="0"/>
          </a:p>
          <a:p>
            <a:r>
              <a:rPr lang="zh-CN" altLang="zh-CN" b="1" dirty="0"/>
              <a:t>由失调电压的测量原理可知：</a:t>
            </a:r>
          </a:p>
          <a:p>
            <a:r>
              <a:rPr lang="en-US" altLang="zh-CN" b="1" i="1" dirty="0"/>
              <a:t>V</a:t>
            </a:r>
            <a:r>
              <a:rPr lang="en-US" altLang="zh-CN" b="1" i="1" baseline="-25000" dirty="0"/>
              <a:t>01</a:t>
            </a:r>
            <a:r>
              <a:rPr lang="en-US" altLang="zh-CN" b="1" dirty="0"/>
              <a:t>= </a:t>
            </a:r>
            <a:r>
              <a:rPr lang="en-US" altLang="zh-CN" b="1" i="1" dirty="0"/>
              <a:t>V</a:t>
            </a:r>
            <a:r>
              <a:rPr lang="en-US" altLang="zh-CN" b="1" i="1" baseline="-25000" dirty="0"/>
              <a:t>OS</a:t>
            </a:r>
            <a:r>
              <a:rPr lang="en-US" altLang="zh-CN" b="1" i="1" dirty="0"/>
              <a:t> ( 1 + R</a:t>
            </a:r>
            <a:r>
              <a:rPr lang="en-US" altLang="zh-CN" b="1" i="1" baseline="-25000" dirty="0"/>
              <a:t>F</a:t>
            </a:r>
            <a:r>
              <a:rPr lang="en-US" altLang="zh-CN" b="1" i="1" dirty="0"/>
              <a:t> /R</a:t>
            </a:r>
            <a:r>
              <a:rPr lang="en-US" altLang="zh-CN" b="1" i="1" baseline="-25000" dirty="0"/>
              <a:t>I</a:t>
            </a:r>
            <a:r>
              <a:rPr lang="en-US" altLang="zh-CN" b="1" i="1" dirty="0"/>
              <a:t> )</a:t>
            </a:r>
            <a:r>
              <a:rPr lang="en-US" altLang="zh-CN" b="1" dirty="0"/>
              <a:t>						(1-5)</a:t>
            </a:r>
            <a:endParaRPr lang="zh-CN" altLang="zh-CN" b="1" dirty="0"/>
          </a:p>
          <a:p>
            <a:r>
              <a:rPr lang="zh-CN" altLang="zh-CN" b="1" dirty="0"/>
              <a:t>因此运算放大器的输入失调电流</a:t>
            </a:r>
            <a:r>
              <a:rPr lang="en-US" altLang="zh-CN" b="1" i="1" dirty="0"/>
              <a:t>I</a:t>
            </a:r>
            <a:r>
              <a:rPr lang="en-US" altLang="zh-CN" b="1" i="1" baseline="-25000" dirty="0"/>
              <a:t>OS</a:t>
            </a:r>
            <a:r>
              <a:rPr lang="zh-CN" altLang="zh-CN" b="1" dirty="0"/>
              <a:t>为</a:t>
            </a:r>
          </a:p>
          <a:p>
            <a:r>
              <a:rPr lang="en-US" altLang="zh-CN" b="1" i="1" dirty="0"/>
              <a:t>I</a:t>
            </a:r>
            <a:r>
              <a:rPr lang="en-US" altLang="zh-CN" b="1" i="1" baseline="-25000" dirty="0"/>
              <a:t>OS</a:t>
            </a:r>
            <a:r>
              <a:rPr lang="en-US" altLang="zh-CN" b="1" dirty="0"/>
              <a:t>= ( </a:t>
            </a:r>
            <a:r>
              <a:rPr lang="en-US" altLang="zh-CN" b="1" i="1" dirty="0"/>
              <a:t>V</a:t>
            </a:r>
            <a:r>
              <a:rPr lang="en-US" altLang="zh-CN" b="1" i="1" baseline="-25000" dirty="0"/>
              <a:t>02</a:t>
            </a:r>
            <a:r>
              <a:rPr lang="en-US" altLang="zh-CN" b="1" i="1" dirty="0"/>
              <a:t> - V</a:t>
            </a:r>
            <a:r>
              <a:rPr lang="en-US" altLang="zh-CN" b="1" i="1" baseline="-25000" dirty="0"/>
              <a:t>01</a:t>
            </a:r>
            <a:r>
              <a:rPr lang="en-US" altLang="zh-CN" b="1" i="1" dirty="0"/>
              <a:t> ) / [ R ( 1 + R</a:t>
            </a:r>
            <a:r>
              <a:rPr lang="en-US" altLang="zh-CN" b="1" i="1" baseline="-25000" dirty="0"/>
              <a:t>F</a:t>
            </a:r>
            <a:r>
              <a:rPr lang="en-US" altLang="zh-CN" b="1" i="1" dirty="0"/>
              <a:t> / R</a:t>
            </a:r>
            <a:r>
              <a:rPr lang="en-US" altLang="zh-CN" b="1" i="1" baseline="-25000" dirty="0"/>
              <a:t>I</a:t>
            </a:r>
            <a:r>
              <a:rPr lang="en-US" altLang="zh-CN" b="1" i="1" dirty="0"/>
              <a:t> ) ]</a:t>
            </a:r>
            <a:r>
              <a:rPr lang="en-US" altLang="zh-CN" b="1" dirty="0"/>
              <a:t>					(1-6)</a:t>
            </a:r>
            <a:endParaRPr lang="zh-CN" altLang="zh-CN" b="1" dirty="0"/>
          </a:p>
          <a:p>
            <a:endParaRPr lang="zh-CN" altLang="en-US" b="1" dirty="0"/>
          </a:p>
        </p:txBody>
      </p:sp>
      <p:sp>
        <p:nvSpPr>
          <p:cNvPr id="7" name="标题 1">
            <a:extLst>
              <a:ext uri="{FF2B5EF4-FFF2-40B4-BE49-F238E27FC236}">
                <a16:creationId xmlns:a16="http://schemas.microsoft.com/office/drawing/2014/main" id="{64B647B1-AA27-461F-8648-BD96EDCAEA20}"/>
              </a:ext>
            </a:extLst>
          </p:cNvPr>
          <p:cNvSpPr txBox="1">
            <a:spLocks/>
          </p:cNvSpPr>
          <p:nvPr/>
        </p:nvSpPr>
        <p:spPr bwMode="auto">
          <a:xfrm>
            <a:off x="2339753" y="260648"/>
            <a:ext cx="671121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2.5 </a:t>
            </a:r>
            <a:r>
              <a:rPr lang="zh-CN" altLang="en-US" sz="3600" kern="0" dirty="0">
                <a:solidFill>
                  <a:srgbClr val="990000"/>
                </a:solidFill>
                <a:latin typeface="Comic Sans MS" panose="030F0702030302020204" pitchFamily="66" charset="0"/>
                <a:ea typeface="隶书" panose="02010509060101010101" pitchFamily="49" charset="-122"/>
              </a:rPr>
              <a:t>集成运算放大器参数测试</a:t>
            </a:r>
          </a:p>
        </p:txBody>
      </p:sp>
    </p:spTree>
    <p:extLst>
      <p:ext uri="{BB962C8B-B14F-4D97-AF65-F5344CB8AC3E}">
        <p14:creationId xmlns:p14="http://schemas.microsoft.com/office/powerpoint/2010/main" val="3392932516"/>
      </p:ext>
    </p:extLst>
  </p:cSld>
  <p:clrMapOvr>
    <a:masterClrMapping/>
  </p:clrMapOvr>
  <p:transition spd="slow">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89AB23-D890-4108-B826-83687FB44914}"/>
              </a:ext>
            </a:extLst>
          </p:cNvPr>
          <p:cNvSpPr txBox="1"/>
          <p:nvPr/>
        </p:nvSpPr>
        <p:spPr>
          <a:xfrm>
            <a:off x="107504" y="1340768"/>
            <a:ext cx="3744416" cy="400110"/>
          </a:xfrm>
          <a:prstGeom prst="rect">
            <a:avLst/>
          </a:prstGeom>
          <a:noFill/>
        </p:spPr>
        <p:txBody>
          <a:bodyPr wrap="square" rtlCol="0">
            <a:spAutoFit/>
          </a:bodyPr>
          <a:lstStyle/>
          <a:p>
            <a:r>
              <a:rPr lang="zh-CN" altLang="en-US" sz="2000" b="1" dirty="0"/>
              <a:t>（</a:t>
            </a:r>
            <a:r>
              <a:rPr lang="en-US" altLang="zh-CN" sz="2000" b="1" dirty="0"/>
              <a:t>3</a:t>
            </a:r>
            <a:r>
              <a:rPr lang="zh-CN" altLang="en-US" sz="2000" b="1" dirty="0"/>
              <a:t>）</a:t>
            </a:r>
            <a:r>
              <a:rPr lang="zh-CN" altLang="zh-CN" sz="2000" b="1" dirty="0"/>
              <a:t>输入偏置电流</a:t>
            </a:r>
            <a:r>
              <a:rPr lang="en-US" altLang="zh-CN" sz="2000" b="1" i="1" dirty="0" err="1"/>
              <a:t>I</a:t>
            </a:r>
            <a:r>
              <a:rPr lang="en-US" altLang="zh-CN" sz="2000" b="1" i="1" baseline="-25000" dirty="0" err="1"/>
              <a:t>b</a:t>
            </a:r>
            <a:r>
              <a:rPr lang="en-US" altLang="zh-CN" sz="2000" b="1" i="1" baseline="-25000" dirty="0"/>
              <a:t> </a:t>
            </a:r>
            <a:endParaRPr lang="zh-CN" altLang="zh-CN" sz="2000" b="1" dirty="0"/>
          </a:p>
        </p:txBody>
      </p:sp>
      <p:sp>
        <p:nvSpPr>
          <p:cNvPr id="3" name="文本框 2">
            <a:extLst>
              <a:ext uri="{FF2B5EF4-FFF2-40B4-BE49-F238E27FC236}">
                <a16:creationId xmlns:a16="http://schemas.microsoft.com/office/drawing/2014/main" id="{D06DE45E-4648-4399-9F68-2321C97EE4A9}"/>
              </a:ext>
            </a:extLst>
          </p:cNvPr>
          <p:cNvSpPr txBox="1"/>
          <p:nvPr/>
        </p:nvSpPr>
        <p:spPr>
          <a:xfrm>
            <a:off x="111482" y="2108734"/>
            <a:ext cx="8784976" cy="3385542"/>
          </a:xfrm>
          <a:prstGeom prst="rect">
            <a:avLst/>
          </a:prstGeom>
          <a:noFill/>
        </p:spPr>
        <p:txBody>
          <a:bodyPr wrap="square" rtlCol="0">
            <a:spAutoFit/>
          </a:bodyPr>
          <a:lstStyle/>
          <a:p>
            <a:r>
              <a:rPr lang="zh-CN" altLang="zh-CN" sz="2000" b="1" dirty="0"/>
              <a:t>输入偏置电流</a:t>
            </a:r>
            <a:r>
              <a:rPr lang="en-US" altLang="zh-CN" sz="2000" b="1" i="1" dirty="0" err="1"/>
              <a:t>I</a:t>
            </a:r>
            <a:r>
              <a:rPr lang="en-US" altLang="zh-CN" sz="2000" b="1" i="1" baseline="-25000" dirty="0" err="1"/>
              <a:t>b</a:t>
            </a:r>
            <a:r>
              <a:rPr lang="zh-CN" altLang="zh-CN" sz="2000" b="1" dirty="0"/>
              <a:t>是当运算放大器在无信号输入，输出端处于零电位时，两个输入静态基极电流的平均值，即</a:t>
            </a:r>
          </a:p>
          <a:p>
            <a:pPr algn="r"/>
            <a:r>
              <a:rPr lang="en-US" altLang="zh-CN" b="1" i="1" dirty="0" err="1"/>
              <a:t>I</a:t>
            </a:r>
            <a:r>
              <a:rPr lang="en-US" altLang="zh-CN" b="1" i="1" baseline="-25000" dirty="0" err="1"/>
              <a:t>b</a:t>
            </a:r>
            <a:r>
              <a:rPr lang="en-US" altLang="zh-CN" b="1" i="1" baseline="-25000" dirty="0"/>
              <a:t> </a:t>
            </a:r>
            <a:r>
              <a:rPr lang="en-US" altLang="zh-CN" b="1" i="1" dirty="0"/>
              <a:t>= (I </a:t>
            </a:r>
            <a:r>
              <a:rPr lang="en-US" altLang="zh-CN" b="1" i="1" baseline="-25000" dirty="0"/>
              <a:t>b1</a:t>
            </a:r>
            <a:r>
              <a:rPr lang="en-US" altLang="zh-CN" b="1" i="1" dirty="0"/>
              <a:t> + I</a:t>
            </a:r>
            <a:r>
              <a:rPr lang="en-US" altLang="zh-CN" b="1" i="1" baseline="-25000" dirty="0"/>
              <a:t>b2</a:t>
            </a:r>
            <a:r>
              <a:rPr lang="en-US" altLang="zh-CN" b="1" i="1" dirty="0"/>
              <a:t> ) / 2</a:t>
            </a:r>
            <a:r>
              <a:rPr lang="en-US" altLang="zh-CN" b="1" dirty="0"/>
              <a:t>				  (1-7)</a:t>
            </a:r>
            <a:endParaRPr lang="zh-CN" altLang="zh-CN" b="1" dirty="0"/>
          </a:p>
          <a:p>
            <a:r>
              <a:rPr lang="zh-CN" altLang="zh-CN" sz="2000" b="1" dirty="0"/>
              <a:t>输入偏置电流</a:t>
            </a:r>
            <a:r>
              <a:rPr lang="en-US" altLang="zh-CN" sz="2000" b="1" i="1" dirty="0" err="1"/>
              <a:t>I</a:t>
            </a:r>
            <a:r>
              <a:rPr lang="en-US" altLang="zh-CN" sz="2000" b="1" i="1" baseline="-25000" dirty="0" err="1"/>
              <a:t>b</a:t>
            </a:r>
            <a:r>
              <a:rPr lang="zh-CN" altLang="zh-CN" sz="2000" b="1" dirty="0"/>
              <a:t>是当运算放大器的两输入端均用一电阻接地，如果忽略失调电压的影响，输出直流电压为零时，维持这种正常的工作状态所需的电流。将放大器开环，这样测得的电流就是输入偏置电流。</a:t>
            </a:r>
          </a:p>
          <a:p>
            <a:r>
              <a:rPr lang="zh-CN" altLang="zh-CN" sz="2000" b="1" dirty="0"/>
              <a:t>测量时，开关</a:t>
            </a:r>
            <a:r>
              <a:rPr lang="en-US" altLang="zh-CN" sz="2000" b="1" dirty="0"/>
              <a:t>K4</a:t>
            </a:r>
            <a:r>
              <a:rPr lang="zh-CN" altLang="zh-CN" sz="2000" b="1" dirty="0"/>
              <a:t>接地，开关</a:t>
            </a:r>
            <a:r>
              <a:rPr lang="en-US" altLang="zh-CN" sz="2000" b="1" dirty="0"/>
              <a:t>K1</a:t>
            </a:r>
            <a:r>
              <a:rPr lang="zh-CN" altLang="zh-CN" sz="2000" b="1" dirty="0"/>
              <a:t>断开、</a:t>
            </a:r>
            <a:r>
              <a:rPr lang="en-US" altLang="zh-CN" sz="2000" b="1" dirty="0"/>
              <a:t>K2</a:t>
            </a:r>
            <a:r>
              <a:rPr lang="zh-CN" altLang="zh-CN" sz="2000" b="1" dirty="0"/>
              <a:t>闭合，在辅助放大器</a:t>
            </a:r>
            <a:r>
              <a:rPr lang="en-US" altLang="zh-CN" sz="2000" b="1" dirty="0"/>
              <a:t>A</a:t>
            </a:r>
            <a:r>
              <a:rPr lang="zh-CN" altLang="zh-CN" sz="2000" b="1" dirty="0"/>
              <a:t>的输出端测得电压</a:t>
            </a:r>
            <a:r>
              <a:rPr lang="en-US" altLang="zh-CN" sz="2000" b="1" i="1" dirty="0"/>
              <a:t>V</a:t>
            </a:r>
            <a:r>
              <a:rPr lang="en-US" altLang="zh-CN" sz="2000" b="1" i="1" baseline="-25000" dirty="0"/>
              <a:t>L2</a:t>
            </a:r>
            <a:r>
              <a:rPr lang="zh-CN" altLang="zh-CN" sz="2000" b="1" dirty="0"/>
              <a:t>；开关</a:t>
            </a:r>
            <a:r>
              <a:rPr lang="en-US" altLang="zh-CN" sz="2000" b="1" dirty="0"/>
              <a:t>K1</a:t>
            </a:r>
            <a:r>
              <a:rPr lang="zh-CN" altLang="zh-CN" sz="2000" b="1" dirty="0"/>
              <a:t>闭合、</a:t>
            </a:r>
            <a:r>
              <a:rPr lang="en-US" altLang="zh-CN" sz="2000" b="1" dirty="0"/>
              <a:t>K2</a:t>
            </a:r>
            <a:r>
              <a:rPr lang="zh-CN" altLang="zh-CN" sz="2000" b="1" dirty="0"/>
              <a:t>断开，在辅助放大器</a:t>
            </a:r>
            <a:r>
              <a:rPr lang="en-US" altLang="zh-CN" sz="2000" b="1" dirty="0"/>
              <a:t>A</a:t>
            </a:r>
            <a:r>
              <a:rPr lang="zh-CN" altLang="zh-CN" sz="2000" b="1" dirty="0"/>
              <a:t>的输出端测得电压</a:t>
            </a:r>
            <a:r>
              <a:rPr lang="en-US" altLang="zh-CN" sz="2000" b="1" i="1" dirty="0"/>
              <a:t>V</a:t>
            </a:r>
            <a:r>
              <a:rPr lang="en-US" altLang="zh-CN" sz="2000" b="1" i="1" baseline="-25000" dirty="0"/>
              <a:t>L3</a:t>
            </a:r>
            <a:r>
              <a:rPr lang="zh-CN" altLang="zh-CN" sz="2000" b="1" dirty="0"/>
              <a:t>，则输入偏置电流为</a:t>
            </a:r>
          </a:p>
          <a:p>
            <a:pPr algn="r"/>
            <a:r>
              <a:rPr lang="en-US" altLang="zh-CN" b="1" i="1" dirty="0" err="1"/>
              <a:t>I</a:t>
            </a:r>
            <a:r>
              <a:rPr lang="en-US" altLang="zh-CN" b="1" i="1" baseline="-25000" dirty="0" err="1"/>
              <a:t>b</a:t>
            </a:r>
            <a:r>
              <a:rPr lang="en-US" altLang="zh-CN" b="1" i="1" dirty="0"/>
              <a:t> = R</a:t>
            </a:r>
            <a:r>
              <a:rPr lang="en-US" altLang="zh-CN" b="1" i="1" baseline="-25000" dirty="0"/>
              <a:t>I</a:t>
            </a:r>
            <a:r>
              <a:rPr lang="en-US" altLang="zh-CN" b="1" i="1" dirty="0"/>
              <a:t> ( V</a:t>
            </a:r>
            <a:r>
              <a:rPr lang="en-US" altLang="zh-CN" b="1" i="1" baseline="-25000" dirty="0"/>
              <a:t>L2</a:t>
            </a:r>
            <a:r>
              <a:rPr lang="en-US" altLang="zh-CN" b="1" i="1" dirty="0"/>
              <a:t> - V</a:t>
            </a:r>
            <a:r>
              <a:rPr lang="en-US" altLang="zh-CN" b="1" i="1" baseline="-25000" dirty="0"/>
              <a:t>L3</a:t>
            </a:r>
            <a:r>
              <a:rPr lang="en-US" altLang="zh-CN" b="1" i="1" dirty="0"/>
              <a:t> ) / ( R</a:t>
            </a:r>
            <a:r>
              <a:rPr lang="en-US" altLang="zh-CN" b="1" i="1" baseline="-25000" dirty="0"/>
              <a:t>I</a:t>
            </a:r>
            <a:r>
              <a:rPr lang="en-US" altLang="zh-CN" b="1" i="1" dirty="0"/>
              <a:t> + R</a:t>
            </a:r>
            <a:r>
              <a:rPr lang="en-US" altLang="zh-CN" b="1" i="1" baseline="-25000" dirty="0"/>
              <a:t>F</a:t>
            </a:r>
            <a:r>
              <a:rPr lang="en-US" altLang="zh-CN" b="1" i="1" dirty="0"/>
              <a:t> ) / 2 / R </a:t>
            </a:r>
            <a:r>
              <a:rPr lang="en-US" altLang="zh-CN" b="1" dirty="0"/>
              <a:t>                                     (1-8)</a:t>
            </a:r>
            <a:endParaRPr lang="zh-CN" altLang="zh-CN" b="1" dirty="0"/>
          </a:p>
          <a:p>
            <a:endParaRPr lang="zh-CN" altLang="en-US" b="1" dirty="0"/>
          </a:p>
        </p:txBody>
      </p:sp>
      <p:sp>
        <p:nvSpPr>
          <p:cNvPr id="5" name="标题 1">
            <a:extLst>
              <a:ext uri="{FF2B5EF4-FFF2-40B4-BE49-F238E27FC236}">
                <a16:creationId xmlns:a16="http://schemas.microsoft.com/office/drawing/2014/main" id="{09383EC3-4324-4DE7-9B84-8D7963C10922}"/>
              </a:ext>
            </a:extLst>
          </p:cNvPr>
          <p:cNvSpPr txBox="1">
            <a:spLocks/>
          </p:cNvSpPr>
          <p:nvPr/>
        </p:nvSpPr>
        <p:spPr bwMode="auto">
          <a:xfrm>
            <a:off x="2339753" y="260648"/>
            <a:ext cx="671121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2.5 </a:t>
            </a:r>
            <a:r>
              <a:rPr lang="zh-CN" altLang="en-US" sz="3600" kern="0" dirty="0">
                <a:solidFill>
                  <a:srgbClr val="990000"/>
                </a:solidFill>
                <a:latin typeface="Comic Sans MS" panose="030F0702030302020204" pitchFamily="66" charset="0"/>
                <a:ea typeface="隶书" panose="02010509060101010101" pitchFamily="49" charset="-122"/>
              </a:rPr>
              <a:t>集成运算放大器参数测试</a:t>
            </a:r>
          </a:p>
        </p:txBody>
      </p:sp>
    </p:spTree>
    <p:extLst>
      <p:ext uri="{BB962C8B-B14F-4D97-AF65-F5344CB8AC3E}">
        <p14:creationId xmlns:p14="http://schemas.microsoft.com/office/powerpoint/2010/main" val="4099403366"/>
      </p:ext>
    </p:extLst>
  </p:cSld>
  <p:clrMapOvr>
    <a:masterClrMapping/>
  </p:clrMapOvr>
  <p:transition spd="slow">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662A29-84AA-4B25-808A-D7D20A8B7D8A}"/>
              </a:ext>
            </a:extLst>
          </p:cNvPr>
          <p:cNvSpPr txBox="1"/>
          <p:nvPr/>
        </p:nvSpPr>
        <p:spPr>
          <a:xfrm>
            <a:off x="251520" y="1114723"/>
            <a:ext cx="4968552" cy="400110"/>
          </a:xfrm>
          <a:prstGeom prst="rect">
            <a:avLst/>
          </a:prstGeom>
          <a:noFill/>
        </p:spPr>
        <p:txBody>
          <a:bodyPr wrap="square" rtlCol="0">
            <a:spAutoFit/>
          </a:bodyPr>
          <a:lstStyle/>
          <a:p>
            <a:r>
              <a:rPr lang="zh-CN" altLang="en-US" sz="2000" b="1" dirty="0"/>
              <a:t>（</a:t>
            </a:r>
            <a:r>
              <a:rPr lang="en-US" altLang="zh-CN" sz="2000" b="1" dirty="0"/>
              <a:t>4</a:t>
            </a:r>
            <a:r>
              <a:rPr lang="zh-CN" altLang="en-US" sz="2000" b="1" dirty="0"/>
              <a:t>）</a:t>
            </a:r>
            <a:r>
              <a:rPr lang="zh-CN" altLang="zh-CN" sz="2000" b="1" dirty="0"/>
              <a:t>差模开环直流电压增益</a:t>
            </a:r>
            <a:r>
              <a:rPr lang="en-US" altLang="zh-CN" sz="2000" b="1" dirty="0"/>
              <a:t>AVD</a:t>
            </a:r>
            <a:endParaRPr lang="zh-CN" altLang="en-US" b="1" dirty="0"/>
          </a:p>
        </p:txBody>
      </p:sp>
      <p:sp>
        <p:nvSpPr>
          <p:cNvPr id="3" name="文本框 2">
            <a:extLst>
              <a:ext uri="{FF2B5EF4-FFF2-40B4-BE49-F238E27FC236}">
                <a16:creationId xmlns:a16="http://schemas.microsoft.com/office/drawing/2014/main" id="{61724AC8-DEDF-44D5-B889-966E4BE3E134}"/>
              </a:ext>
            </a:extLst>
          </p:cNvPr>
          <p:cNvSpPr txBox="1"/>
          <p:nvPr/>
        </p:nvSpPr>
        <p:spPr>
          <a:xfrm>
            <a:off x="179512" y="1566663"/>
            <a:ext cx="8784976" cy="646331"/>
          </a:xfrm>
          <a:prstGeom prst="rect">
            <a:avLst/>
          </a:prstGeom>
          <a:noFill/>
        </p:spPr>
        <p:txBody>
          <a:bodyPr wrap="square" rtlCol="0">
            <a:spAutoFit/>
          </a:bodyPr>
          <a:lstStyle/>
          <a:p>
            <a:r>
              <a:rPr lang="en-US" altLang="zh-CN" b="1" dirty="0"/>
              <a:t>       </a:t>
            </a:r>
            <a:r>
              <a:rPr lang="zh-CN" altLang="zh-CN" b="1" dirty="0"/>
              <a:t>运算放大器工作于线性区时，其输出电压变化量与差模输入电压变化量的比值，称为差模开环电压增益。开环增益测量原理图如图所示。</a:t>
            </a:r>
            <a:endParaRPr lang="zh-CN" altLang="en-US" b="1" dirty="0"/>
          </a:p>
        </p:txBody>
      </p:sp>
      <p:pic>
        <p:nvPicPr>
          <p:cNvPr id="4" name="图片 3">
            <a:extLst>
              <a:ext uri="{FF2B5EF4-FFF2-40B4-BE49-F238E27FC236}">
                <a16:creationId xmlns:a16="http://schemas.microsoft.com/office/drawing/2014/main" id="{15BAA851-F811-4907-80C4-3328D09C79AB}"/>
              </a:ext>
            </a:extLst>
          </p:cNvPr>
          <p:cNvPicPr/>
          <p:nvPr/>
        </p:nvPicPr>
        <p:blipFill>
          <a:blip r:embed="rId2" cstate="print"/>
          <a:srcRect/>
          <a:stretch>
            <a:fillRect/>
          </a:stretch>
        </p:blipFill>
        <p:spPr bwMode="auto">
          <a:xfrm>
            <a:off x="2713585" y="2264824"/>
            <a:ext cx="3638550" cy="2228850"/>
          </a:xfrm>
          <a:prstGeom prst="rect">
            <a:avLst/>
          </a:prstGeom>
          <a:noFill/>
          <a:ln w="9525">
            <a:noFill/>
            <a:miter lim="800000"/>
            <a:headEnd/>
            <a:tailEnd/>
          </a:ln>
        </p:spPr>
      </p:pic>
      <p:sp>
        <p:nvSpPr>
          <p:cNvPr id="5" name="文本框 4">
            <a:extLst>
              <a:ext uri="{FF2B5EF4-FFF2-40B4-BE49-F238E27FC236}">
                <a16:creationId xmlns:a16="http://schemas.microsoft.com/office/drawing/2014/main" id="{68C47363-6703-4CEE-9828-CD9B32C06643}"/>
              </a:ext>
            </a:extLst>
          </p:cNvPr>
          <p:cNvSpPr txBox="1"/>
          <p:nvPr/>
        </p:nvSpPr>
        <p:spPr>
          <a:xfrm>
            <a:off x="467544" y="4657288"/>
            <a:ext cx="8496944" cy="2031325"/>
          </a:xfrm>
          <a:prstGeom prst="rect">
            <a:avLst/>
          </a:prstGeom>
          <a:noFill/>
        </p:spPr>
        <p:txBody>
          <a:bodyPr wrap="square" rtlCol="0">
            <a:spAutoFit/>
          </a:bodyPr>
          <a:lstStyle/>
          <a:p>
            <a:r>
              <a:rPr lang="zh-CN" altLang="zh-CN" b="1" dirty="0"/>
              <a:t>测量时，开关</a:t>
            </a:r>
            <a:r>
              <a:rPr lang="en-US" altLang="zh-CN" b="1" dirty="0"/>
              <a:t>K4</a:t>
            </a:r>
            <a:r>
              <a:rPr lang="zh-CN" altLang="zh-CN" b="1" dirty="0"/>
              <a:t>置于位置</a:t>
            </a:r>
            <a:r>
              <a:rPr lang="en-US" altLang="zh-CN" b="1" dirty="0"/>
              <a:t>1</a:t>
            </a:r>
            <a:r>
              <a:rPr lang="zh-CN" altLang="zh-CN" b="1" dirty="0"/>
              <a:t>，在辅助放大器</a:t>
            </a:r>
            <a:r>
              <a:rPr lang="en-US" altLang="zh-CN" b="1" dirty="0"/>
              <a:t>A</a:t>
            </a:r>
            <a:r>
              <a:rPr lang="zh-CN" altLang="zh-CN" b="1" dirty="0"/>
              <a:t>的输出端测得电压</a:t>
            </a:r>
            <a:r>
              <a:rPr lang="en-US" altLang="zh-CN" b="1" i="1" dirty="0"/>
              <a:t>V</a:t>
            </a:r>
            <a:r>
              <a:rPr lang="en-US" altLang="zh-CN" b="1" i="1" baseline="-25000" dirty="0"/>
              <a:t>L4</a:t>
            </a:r>
            <a:r>
              <a:rPr lang="zh-CN" altLang="zh-CN" b="1" dirty="0"/>
              <a:t>：</a:t>
            </a:r>
          </a:p>
          <a:p>
            <a:r>
              <a:rPr lang="en-US" altLang="zh-CN" b="1" i="1" dirty="0"/>
              <a:t>V</a:t>
            </a:r>
            <a:r>
              <a:rPr lang="en-US" altLang="zh-CN" b="1" i="1" baseline="-25000" dirty="0"/>
              <a:t>L4 </a:t>
            </a:r>
            <a:r>
              <a:rPr lang="en-US" altLang="zh-CN" b="1" i="1" dirty="0"/>
              <a:t>= - ( 1 + R</a:t>
            </a:r>
            <a:r>
              <a:rPr lang="en-US" altLang="zh-CN" b="1" i="1" baseline="-25000" dirty="0"/>
              <a:t>F</a:t>
            </a:r>
            <a:r>
              <a:rPr lang="en-US" altLang="zh-CN" b="1" i="1" dirty="0"/>
              <a:t> / R</a:t>
            </a:r>
            <a:r>
              <a:rPr lang="en-US" altLang="zh-CN" b="1" i="1" baseline="-25000" dirty="0"/>
              <a:t>I </a:t>
            </a:r>
            <a:r>
              <a:rPr lang="en-US" altLang="zh-CN" b="1" i="1" dirty="0"/>
              <a:t>) ( V</a:t>
            </a:r>
            <a:r>
              <a:rPr lang="en-US" altLang="zh-CN" b="1" i="1" baseline="-25000" dirty="0"/>
              <a:t>REF</a:t>
            </a:r>
            <a:r>
              <a:rPr lang="en-US" altLang="zh-CN" b="1" i="1" dirty="0"/>
              <a:t> / A</a:t>
            </a:r>
            <a:r>
              <a:rPr lang="en-US" altLang="zh-CN" b="1" i="1" baseline="-25000" dirty="0"/>
              <a:t>VD</a:t>
            </a:r>
            <a:r>
              <a:rPr lang="en-US" altLang="zh-CN" b="1" i="1" dirty="0"/>
              <a:t> ) + ( 1 + R</a:t>
            </a:r>
            <a:r>
              <a:rPr lang="en-US" altLang="zh-CN" b="1" i="1" baseline="-25000" dirty="0"/>
              <a:t>F</a:t>
            </a:r>
            <a:r>
              <a:rPr lang="en-US" altLang="zh-CN" b="1" i="1" dirty="0"/>
              <a:t> / R</a:t>
            </a:r>
            <a:r>
              <a:rPr lang="en-US" altLang="zh-CN" b="1" i="1" baseline="-25000" dirty="0"/>
              <a:t>I</a:t>
            </a:r>
            <a:r>
              <a:rPr lang="en-US" altLang="zh-CN" b="1" i="1" dirty="0"/>
              <a:t> ) ( V</a:t>
            </a:r>
            <a:r>
              <a:rPr lang="en-US" altLang="zh-CN" b="1" i="1" baseline="-25000" dirty="0"/>
              <a:t>OS</a:t>
            </a:r>
            <a:r>
              <a:rPr lang="en-US" altLang="zh-CN" b="1" i="1" dirty="0"/>
              <a:t> + I</a:t>
            </a:r>
            <a:r>
              <a:rPr lang="en-US" altLang="zh-CN" b="1" i="1" baseline="-25000" dirty="0"/>
              <a:t>OS</a:t>
            </a:r>
            <a:r>
              <a:rPr lang="en-US" altLang="zh-CN" b="1" i="1" dirty="0"/>
              <a:t> R</a:t>
            </a:r>
            <a:r>
              <a:rPr lang="en-US" altLang="zh-CN" b="1" i="1" baseline="-25000" dirty="0"/>
              <a:t>I</a:t>
            </a:r>
            <a:r>
              <a:rPr lang="en-US" altLang="zh-CN" b="1" i="1" dirty="0"/>
              <a:t> )</a:t>
            </a:r>
            <a:r>
              <a:rPr lang="en-US" altLang="zh-CN" b="1" dirty="0"/>
              <a:t>     (1-9)</a:t>
            </a:r>
            <a:endParaRPr lang="zh-CN" altLang="zh-CN" b="1" dirty="0"/>
          </a:p>
          <a:p>
            <a:r>
              <a:rPr lang="zh-CN" altLang="zh-CN" b="1" dirty="0"/>
              <a:t>开关</a:t>
            </a:r>
            <a:r>
              <a:rPr lang="en-US" altLang="zh-CN" b="1" dirty="0"/>
              <a:t>K4</a:t>
            </a:r>
            <a:r>
              <a:rPr lang="zh-CN" altLang="zh-CN" b="1" dirty="0"/>
              <a:t>置于位置</a:t>
            </a:r>
            <a:r>
              <a:rPr lang="en-US" altLang="zh-CN" b="1" dirty="0"/>
              <a:t>2</a:t>
            </a:r>
            <a:r>
              <a:rPr lang="zh-CN" altLang="zh-CN" b="1" dirty="0"/>
              <a:t>，在辅助放大器</a:t>
            </a:r>
            <a:r>
              <a:rPr lang="en-US" altLang="zh-CN" b="1" dirty="0"/>
              <a:t>A</a:t>
            </a:r>
            <a:r>
              <a:rPr lang="zh-CN" altLang="zh-CN" b="1" dirty="0"/>
              <a:t>的输出端测得电压</a:t>
            </a:r>
            <a:r>
              <a:rPr lang="en-US" altLang="zh-CN" b="1" i="1" dirty="0"/>
              <a:t>V</a:t>
            </a:r>
            <a:r>
              <a:rPr lang="en-US" altLang="zh-CN" b="1" i="1" baseline="-25000" dirty="0"/>
              <a:t>L5</a:t>
            </a:r>
            <a:r>
              <a:rPr lang="zh-CN" altLang="zh-CN" b="1" dirty="0"/>
              <a:t>：</a:t>
            </a:r>
          </a:p>
          <a:p>
            <a:r>
              <a:rPr lang="en-US" altLang="zh-CN" b="1" i="1" dirty="0"/>
              <a:t>V</a:t>
            </a:r>
            <a:r>
              <a:rPr lang="en-US" altLang="zh-CN" b="1" i="1" baseline="-25000" dirty="0"/>
              <a:t>L5</a:t>
            </a:r>
            <a:r>
              <a:rPr lang="en-US" altLang="zh-CN" b="1" i="1" dirty="0"/>
              <a:t> = ( 1 + R</a:t>
            </a:r>
            <a:r>
              <a:rPr lang="en-US" altLang="zh-CN" b="1" i="1" baseline="-25000" dirty="0"/>
              <a:t>F</a:t>
            </a:r>
            <a:r>
              <a:rPr lang="en-US" altLang="zh-CN" b="1" i="1" dirty="0"/>
              <a:t> / R</a:t>
            </a:r>
            <a:r>
              <a:rPr lang="en-US" altLang="zh-CN" b="1" i="1" baseline="-25000" dirty="0"/>
              <a:t>I</a:t>
            </a:r>
            <a:r>
              <a:rPr lang="en-US" altLang="zh-CN" b="1" i="1" dirty="0"/>
              <a:t> ) ( V</a:t>
            </a:r>
            <a:r>
              <a:rPr lang="en-US" altLang="zh-CN" b="1" i="1" baseline="-25000" dirty="0"/>
              <a:t>REF</a:t>
            </a:r>
            <a:r>
              <a:rPr lang="en-US" altLang="zh-CN" b="1" i="1" dirty="0"/>
              <a:t> / A</a:t>
            </a:r>
            <a:r>
              <a:rPr lang="en-US" altLang="zh-CN" b="1" i="1" baseline="-25000" dirty="0"/>
              <a:t>VD</a:t>
            </a:r>
            <a:r>
              <a:rPr lang="en-US" altLang="zh-CN" b="1" i="1" dirty="0"/>
              <a:t> ) + ( 1 + R</a:t>
            </a:r>
            <a:r>
              <a:rPr lang="en-US" altLang="zh-CN" b="1" i="1" baseline="-25000" dirty="0"/>
              <a:t>F</a:t>
            </a:r>
            <a:r>
              <a:rPr lang="en-US" altLang="zh-CN" b="1" i="1" dirty="0"/>
              <a:t> / R</a:t>
            </a:r>
            <a:r>
              <a:rPr lang="en-US" altLang="zh-CN" b="1" i="1" baseline="-25000" dirty="0"/>
              <a:t>I</a:t>
            </a:r>
            <a:r>
              <a:rPr lang="en-US" altLang="zh-CN" b="1" i="1" dirty="0"/>
              <a:t> ) ( V</a:t>
            </a:r>
            <a:r>
              <a:rPr lang="en-US" altLang="zh-CN" b="1" i="1" baseline="-25000" dirty="0"/>
              <a:t>OS</a:t>
            </a:r>
            <a:r>
              <a:rPr lang="en-US" altLang="zh-CN" b="1" i="1" dirty="0"/>
              <a:t> + I</a:t>
            </a:r>
            <a:r>
              <a:rPr lang="en-US" altLang="zh-CN" b="1" i="1" baseline="-25000" dirty="0"/>
              <a:t>OS</a:t>
            </a:r>
            <a:r>
              <a:rPr lang="en-US" altLang="zh-CN" b="1" i="1" dirty="0"/>
              <a:t> R</a:t>
            </a:r>
            <a:r>
              <a:rPr lang="en-US" altLang="zh-CN" b="1" i="1" baseline="-25000" dirty="0"/>
              <a:t>I</a:t>
            </a:r>
            <a:r>
              <a:rPr lang="en-US" altLang="zh-CN" b="1" i="1" dirty="0"/>
              <a:t> )</a:t>
            </a:r>
            <a:r>
              <a:rPr lang="en-US" altLang="zh-CN" b="1" dirty="0"/>
              <a:t>     (1-10)</a:t>
            </a:r>
            <a:endParaRPr lang="zh-CN" altLang="zh-CN" b="1" dirty="0"/>
          </a:p>
          <a:p>
            <a:r>
              <a:rPr lang="zh-CN" altLang="zh-CN" b="1" dirty="0"/>
              <a:t>由此可得被测运算放大器的开环电压增益为</a:t>
            </a:r>
          </a:p>
          <a:p>
            <a:r>
              <a:rPr lang="en-US" altLang="zh-CN" b="1" i="1" dirty="0"/>
              <a:t>A</a:t>
            </a:r>
            <a:r>
              <a:rPr lang="en-US" altLang="zh-CN" b="1" i="1" baseline="-25000" dirty="0"/>
              <a:t>VD </a:t>
            </a:r>
            <a:r>
              <a:rPr lang="en-US" altLang="zh-CN" b="1" i="1" dirty="0"/>
              <a:t>= 2 * V</a:t>
            </a:r>
            <a:r>
              <a:rPr lang="en-US" altLang="zh-CN" b="1" i="1" baseline="-25000" dirty="0"/>
              <a:t>REF</a:t>
            </a:r>
            <a:r>
              <a:rPr lang="en-US" altLang="zh-CN" b="1" i="1" dirty="0"/>
              <a:t> ( 1 + R</a:t>
            </a:r>
            <a:r>
              <a:rPr lang="en-US" altLang="zh-CN" b="1" i="1" baseline="-25000" dirty="0"/>
              <a:t>F</a:t>
            </a:r>
            <a:r>
              <a:rPr lang="en-US" altLang="zh-CN" b="1" i="1" dirty="0"/>
              <a:t> / R</a:t>
            </a:r>
            <a:r>
              <a:rPr lang="en-US" altLang="zh-CN" b="1" i="1" baseline="-25000" dirty="0"/>
              <a:t>I</a:t>
            </a:r>
            <a:r>
              <a:rPr lang="en-US" altLang="zh-CN" b="1" i="1" dirty="0"/>
              <a:t> ) / ( V</a:t>
            </a:r>
            <a:r>
              <a:rPr lang="en-US" altLang="zh-CN" b="1" i="1" baseline="-25000" dirty="0"/>
              <a:t>L5</a:t>
            </a:r>
            <a:r>
              <a:rPr lang="en-US" altLang="zh-CN" b="1" i="1" dirty="0"/>
              <a:t> - V</a:t>
            </a:r>
            <a:r>
              <a:rPr lang="en-US" altLang="zh-CN" b="1" i="1" baseline="-25000" dirty="0"/>
              <a:t>L4</a:t>
            </a:r>
            <a:r>
              <a:rPr lang="en-US" altLang="zh-CN" b="1" i="1" dirty="0"/>
              <a:t> )</a:t>
            </a:r>
            <a:r>
              <a:rPr lang="en-US" altLang="zh-CN" b="1" dirty="0"/>
              <a:t>                                         (1-11)</a:t>
            </a:r>
            <a:endParaRPr lang="zh-CN" altLang="zh-CN" b="1" dirty="0"/>
          </a:p>
          <a:p>
            <a:endParaRPr lang="zh-CN" altLang="en-US" b="1" dirty="0"/>
          </a:p>
        </p:txBody>
      </p:sp>
      <p:sp>
        <p:nvSpPr>
          <p:cNvPr id="7" name="标题 1">
            <a:extLst>
              <a:ext uri="{FF2B5EF4-FFF2-40B4-BE49-F238E27FC236}">
                <a16:creationId xmlns:a16="http://schemas.microsoft.com/office/drawing/2014/main" id="{6BF223A5-78A3-42BC-8A34-6622E4D4B15C}"/>
              </a:ext>
            </a:extLst>
          </p:cNvPr>
          <p:cNvSpPr txBox="1">
            <a:spLocks/>
          </p:cNvSpPr>
          <p:nvPr/>
        </p:nvSpPr>
        <p:spPr bwMode="auto">
          <a:xfrm>
            <a:off x="2339753" y="260648"/>
            <a:ext cx="671121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2.5 </a:t>
            </a:r>
            <a:r>
              <a:rPr lang="zh-CN" altLang="en-US" sz="3600" kern="0" dirty="0">
                <a:solidFill>
                  <a:srgbClr val="990000"/>
                </a:solidFill>
                <a:latin typeface="Comic Sans MS" panose="030F0702030302020204" pitchFamily="66" charset="0"/>
                <a:ea typeface="隶书" panose="02010509060101010101" pitchFamily="49" charset="-122"/>
              </a:rPr>
              <a:t>集成运算放大器参数测试</a:t>
            </a:r>
          </a:p>
        </p:txBody>
      </p:sp>
    </p:spTree>
    <p:extLst>
      <p:ext uri="{BB962C8B-B14F-4D97-AF65-F5344CB8AC3E}">
        <p14:creationId xmlns:p14="http://schemas.microsoft.com/office/powerpoint/2010/main" val="4034147757"/>
      </p:ext>
    </p:extLst>
  </p:cSld>
  <p:clrMapOvr>
    <a:masterClrMapping/>
  </p:clrMapOvr>
  <p:transition spd="slow">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233779" y="84437"/>
            <a:ext cx="6624637" cy="1040307"/>
          </a:xfrm>
          <a:noFill/>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p>
        </p:txBody>
      </p:sp>
      <p:sp>
        <p:nvSpPr>
          <p:cNvPr id="7" name="内容占位符 2"/>
          <p:cNvSpPr txBox="1">
            <a:spLocks/>
          </p:cNvSpPr>
          <p:nvPr/>
        </p:nvSpPr>
        <p:spPr bwMode="auto">
          <a:xfrm>
            <a:off x="539552" y="1268760"/>
            <a:ext cx="8352928"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en-US" altLang="zh-CN" kern="0" dirty="0">
                <a:solidFill>
                  <a:srgbClr val="002060"/>
                </a:solidFill>
              </a:rPr>
              <a:t>2.6.1</a:t>
            </a:r>
            <a:r>
              <a:rPr lang="zh-CN" altLang="en-US" kern="0" dirty="0">
                <a:solidFill>
                  <a:srgbClr val="002060"/>
                </a:solidFill>
              </a:rPr>
              <a:t>电源测试</a:t>
            </a:r>
            <a:endParaRPr lang="en-US" altLang="zh-CN" kern="0" dirty="0">
              <a:solidFill>
                <a:srgbClr val="002060"/>
              </a:solidFill>
            </a:endParaRPr>
          </a:p>
          <a:p>
            <a:pPr marL="0" indent="0">
              <a:buNone/>
            </a:pP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1</a:t>
            </a:r>
            <a:r>
              <a:rPr lang="zh-CN" altLang="en-US" sz="2400" kern="0" dirty="0">
                <a:solidFill>
                  <a:srgbClr val="002060"/>
                </a:solidFill>
                <a:latin typeface="楷体" panose="02010609060101010101" pitchFamily="49" charset="-122"/>
                <a:ea typeface="楷体" panose="02010609060101010101" pitchFamily="49" charset="-122"/>
              </a:rPr>
              <a:t>）电源电流测试重要性：</a:t>
            </a:r>
            <a:endParaRPr lang="en-US" altLang="zh-CN" sz="2400" kern="0" dirty="0">
              <a:solidFill>
                <a:srgbClr val="002060"/>
              </a:solidFill>
              <a:latin typeface="楷体" panose="02010609060101010101" pitchFamily="49" charset="-122"/>
              <a:ea typeface="楷体" panose="02010609060101010101" pitchFamily="49" charset="-122"/>
            </a:endParaRPr>
          </a:p>
          <a:p>
            <a:pPr marL="0" indent="0">
              <a:buNone/>
            </a:pPr>
            <a:r>
              <a:rPr lang="en-US" altLang="zh-CN" sz="2400" kern="0" dirty="0">
                <a:solidFill>
                  <a:srgbClr val="002060"/>
                </a:solidFill>
                <a:latin typeface="楷体" panose="02010609060101010101" pitchFamily="49" charset="-122"/>
                <a:ea typeface="楷体" panose="02010609060101010101" pitchFamily="49" charset="-122"/>
              </a:rPr>
              <a:t>    </a:t>
            </a:r>
            <a:r>
              <a:rPr lang="zh-CN" altLang="en-US" sz="2400" kern="0" dirty="0">
                <a:solidFill>
                  <a:srgbClr val="002060"/>
                </a:solidFill>
                <a:latin typeface="楷体" panose="02010609060101010101" pitchFamily="49" charset="-122"/>
                <a:ea typeface="楷体" panose="02010609060101010101" pitchFamily="49" charset="-122"/>
              </a:rPr>
              <a:t>快速检测器件故障的方法之一是</a:t>
            </a:r>
            <a:r>
              <a:rPr lang="zh-CN" altLang="en-US" sz="2400" dirty="0">
                <a:solidFill>
                  <a:srgbClr val="002060"/>
                </a:solidFill>
                <a:latin typeface="楷体" panose="02010609060101010101" pitchFamily="49" charset="-122"/>
                <a:ea typeface="楷体" panose="02010609060101010101" pitchFamily="49" charset="-122"/>
              </a:rPr>
              <a:t>电源电流测量。</a:t>
            </a:r>
            <a:endParaRPr lang="en-US" altLang="zh-CN" sz="2400" kern="0" dirty="0">
              <a:solidFill>
                <a:srgbClr val="002060"/>
              </a:solidFill>
              <a:latin typeface="楷体" panose="02010609060101010101" pitchFamily="49" charset="-122"/>
              <a:ea typeface="楷体" panose="02010609060101010101" pitchFamily="49" charset="-122"/>
            </a:endParaRPr>
          </a:p>
          <a:p>
            <a:pPr marL="0" indent="0">
              <a:buNone/>
            </a:pPr>
            <a:r>
              <a:rPr lang="en-US" altLang="zh-CN" sz="2400" kern="0" dirty="0">
                <a:solidFill>
                  <a:srgbClr val="002060"/>
                </a:solidFill>
                <a:latin typeface="楷体" panose="02010609060101010101" pitchFamily="49" charset="-122"/>
                <a:ea typeface="楷体" panose="02010609060101010101" pitchFamily="49" charset="-122"/>
              </a:rPr>
              <a:t>    </a:t>
            </a:r>
            <a:r>
              <a:rPr lang="zh-CN" altLang="en-US" sz="2400" kern="0" dirty="0">
                <a:solidFill>
                  <a:srgbClr val="002060"/>
                </a:solidFill>
                <a:latin typeface="楷体" panose="02010609060101010101" pitchFamily="49" charset="-122"/>
                <a:ea typeface="楷体" panose="02010609060101010101" pitchFamily="49" charset="-122"/>
              </a:rPr>
              <a:t>供电电流测量是用户应用对电源消耗限制的保证。</a:t>
            </a:r>
            <a:endParaRPr lang="en-US" altLang="zh-CN" sz="2400" kern="0" dirty="0">
              <a:solidFill>
                <a:srgbClr val="002060"/>
              </a:solidFill>
              <a:latin typeface="楷体" panose="02010609060101010101" pitchFamily="49" charset="-122"/>
              <a:ea typeface="楷体" panose="02010609060101010101" pitchFamily="49" charset="-122"/>
            </a:endParaRPr>
          </a:p>
          <a:p>
            <a:pPr marL="0" indent="0">
              <a:buNone/>
            </a:pP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2</a:t>
            </a:r>
            <a:r>
              <a:rPr lang="zh-CN" altLang="en-US" sz="2400" kern="0" dirty="0">
                <a:solidFill>
                  <a:srgbClr val="002060"/>
                </a:solidFill>
                <a:latin typeface="楷体" panose="02010609060101010101" pitchFamily="49" charset="-122"/>
                <a:ea typeface="楷体" panose="02010609060101010101" pitchFamily="49" charset="-122"/>
              </a:rPr>
              <a:t>）测试条件：最恶劣情况下（模拟带最大负载、数字最大输出电流逻辑）。</a:t>
            </a:r>
            <a:r>
              <a:rPr lang="en-US" altLang="zh-CN" sz="2400" kern="0" dirty="0">
                <a:solidFill>
                  <a:srgbClr val="002060"/>
                </a:solidFill>
                <a:latin typeface="楷体" panose="02010609060101010101" pitchFamily="49" charset="-122"/>
                <a:ea typeface="楷体" panose="02010609060101010101" pitchFamily="49" charset="-122"/>
              </a:rPr>
              <a:t> </a:t>
            </a:r>
          </a:p>
          <a:p>
            <a:pPr marL="0" indent="0">
              <a:buNone/>
            </a:pP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3</a:t>
            </a:r>
            <a:r>
              <a:rPr lang="zh-CN" altLang="en-US" sz="2400" kern="0" dirty="0">
                <a:solidFill>
                  <a:srgbClr val="002060"/>
                </a:solidFill>
                <a:latin typeface="楷体" panose="02010609060101010101" pitchFamily="49" charset="-122"/>
                <a:ea typeface="楷体" panose="02010609060101010101" pitchFamily="49" charset="-122"/>
              </a:rPr>
              <a:t>）测试状态：</a:t>
            </a:r>
            <a:r>
              <a:rPr lang="en-US" altLang="zh-CN" sz="2400" kern="0" dirty="0">
                <a:solidFill>
                  <a:srgbClr val="002060"/>
                </a:solidFill>
                <a:latin typeface="楷体" panose="02010609060101010101" pitchFamily="49" charset="-122"/>
                <a:ea typeface="楷体" panose="02010609060101010101" pitchFamily="49" charset="-122"/>
              </a:rPr>
              <a:t>power-down</a:t>
            </a: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standby</a:t>
            </a: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normal operation</a:t>
            </a:r>
          </a:p>
          <a:p>
            <a:pPr marL="0" indent="0">
              <a:buNone/>
            </a:pP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4</a:t>
            </a:r>
            <a:r>
              <a:rPr lang="zh-CN" altLang="en-US" sz="2400" kern="0" dirty="0">
                <a:solidFill>
                  <a:srgbClr val="002060"/>
                </a:solidFill>
                <a:latin typeface="楷体" panose="02010609060101010101" pitchFamily="49" charset="-122"/>
                <a:ea typeface="楷体" panose="02010609060101010101" pitchFamily="49" charset="-122"/>
              </a:rPr>
              <a:t>）模拟与数字电流：</a:t>
            </a:r>
            <a:r>
              <a:rPr lang="en-US" altLang="zh-CN" sz="2400" kern="0" dirty="0">
                <a:solidFill>
                  <a:srgbClr val="002060"/>
                </a:solidFill>
                <a:latin typeface="楷体" panose="02010609060101010101" pitchFamily="49" charset="-122"/>
                <a:ea typeface="楷体" panose="02010609060101010101" pitchFamily="49" charset="-122"/>
              </a:rPr>
              <a:t>I</a:t>
            </a:r>
            <a:r>
              <a:rPr lang="en-US" altLang="zh-CN" sz="2400" kern="0" baseline="-25000" dirty="0">
                <a:solidFill>
                  <a:srgbClr val="002060"/>
                </a:solidFill>
                <a:latin typeface="楷体" panose="02010609060101010101" pitchFamily="49" charset="-122"/>
                <a:ea typeface="楷体" panose="02010609060101010101" pitchFamily="49" charset="-122"/>
              </a:rPr>
              <a:t>DD</a:t>
            </a:r>
            <a:r>
              <a:rPr lang="en-US" altLang="zh-CN" sz="2400" kern="0" dirty="0">
                <a:solidFill>
                  <a:srgbClr val="002060"/>
                </a:solidFill>
                <a:latin typeface="楷体" panose="02010609060101010101" pitchFamily="49" charset="-122"/>
                <a:ea typeface="楷体" panose="02010609060101010101" pitchFamily="49" charset="-122"/>
              </a:rPr>
              <a:t>(CMOS)</a:t>
            </a: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I</a:t>
            </a:r>
            <a:r>
              <a:rPr lang="en-US" altLang="zh-CN" sz="2400" kern="0" baseline="-25000" dirty="0">
                <a:solidFill>
                  <a:srgbClr val="002060"/>
                </a:solidFill>
                <a:latin typeface="楷体" panose="02010609060101010101" pitchFamily="49" charset="-122"/>
                <a:ea typeface="楷体" panose="02010609060101010101" pitchFamily="49" charset="-122"/>
              </a:rPr>
              <a:t>CC</a:t>
            </a:r>
            <a:r>
              <a:rPr lang="en-US" altLang="zh-CN" sz="2400" kern="0" dirty="0">
                <a:solidFill>
                  <a:srgbClr val="002060"/>
                </a:solidFill>
                <a:latin typeface="楷体" panose="02010609060101010101" pitchFamily="49" charset="-122"/>
                <a:ea typeface="楷体" panose="02010609060101010101" pitchFamily="49" charset="-122"/>
              </a:rPr>
              <a:t>(bipolar</a:t>
            </a:r>
            <a:r>
              <a:rPr lang="zh-CN" altLang="en-US" sz="2400" kern="0" dirty="0">
                <a:solidFill>
                  <a:srgbClr val="002060"/>
                </a:solidFill>
                <a:latin typeface="楷体" panose="02010609060101010101" pitchFamily="49" charset="-122"/>
                <a:ea typeface="楷体" panose="02010609060101010101" pitchFamily="49" charset="-122"/>
              </a:rPr>
              <a:t>）。按模拟和数字区分为：</a:t>
            </a:r>
            <a:r>
              <a:rPr lang="en-US" altLang="zh-CN" sz="2400" kern="0" dirty="0">
                <a:solidFill>
                  <a:srgbClr val="002060"/>
                </a:solidFill>
                <a:latin typeface="楷体" panose="02010609060101010101" pitchFamily="49" charset="-122"/>
                <a:ea typeface="楷体" panose="02010609060101010101" pitchFamily="49" charset="-122"/>
              </a:rPr>
              <a:t>I</a:t>
            </a:r>
            <a:r>
              <a:rPr lang="en-US" altLang="zh-CN" sz="2400" kern="0" baseline="-25000" dirty="0">
                <a:solidFill>
                  <a:srgbClr val="002060"/>
                </a:solidFill>
                <a:latin typeface="楷体" panose="02010609060101010101" pitchFamily="49" charset="-122"/>
                <a:ea typeface="楷体" panose="02010609060101010101" pitchFamily="49" charset="-122"/>
              </a:rPr>
              <a:t>DDA</a:t>
            </a: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I</a:t>
            </a:r>
            <a:r>
              <a:rPr lang="en-US" altLang="zh-CN" sz="2400" kern="0" baseline="-25000" dirty="0">
                <a:solidFill>
                  <a:srgbClr val="002060"/>
                </a:solidFill>
                <a:latin typeface="楷体" panose="02010609060101010101" pitchFamily="49" charset="-122"/>
                <a:ea typeface="楷体" panose="02010609060101010101" pitchFamily="49" charset="-122"/>
              </a:rPr>
              <a:t>DDD</a:t>
            </a:r>
            <a:r>
              <a:rPr lang="zh-CN" altLang="en-US" sz="2400" kern="0" dirty="0">
                <a:solidFill>
                  <a:srgbClr val="002060"/>
                </a:solidFill>
                <a:latin typeface="楷体" panose="02010609060101010101" pitchFamily="49" charset="-122"/>
                <a:ea typeface="楷体" panose="02010609060101010101" pitchFamily="49" charset="-122"/>
              </a:rPr>
              <a:t>和</a:t>
            </a:r>
            <a:r>
              <a:rPr lang="en-US" altLang="zh-CN" sz="2400" kern="0" dirty="0">
                <a:solidFill>
                  <a:srgbClr val="002060"/>
                </a:solidFill>
                <a:latin typeface="楷体" panose="02010609060101010101" pitchFamily="49" charset="-122"/>
                <a:ea typeface="楷体" panose="02010609060101010101" pitchFamily="49" charset="-122"/>
              </a:rPr>
              <a:t>I</a:t>
            </a:r>
            <a:r>
              <a:rPr lang="en-US" altLang="zh-CN" sz="2400" kern="0" baseline="-25000" dirty="0">
                <a:solidFill>
                  <a:srgbClr val="002060"/>
                </a:solidFill>
                <a:latin typeface="楷体" panose="02010609060101010101" pitchFamily="49" charset="-122"/>
                <a:ea typeface="楷体" panose="02010609060101010101" pitchFamily="49" charset="-122"/>
              </a:rPr>
              <a:t>CCA</a:t>
            </a: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I</a:t>
            </a:r>
            <a:r>
              <a:rPr lang="en-US" altLang="zh-CN" sz="2400" kern="0" baseline="-25000" dirty="0">
                <a:solidFill>
                  <a:srgbClr val="002060"/>
                </a:solidFill>
                <a:latin typeface="楷体" panose="02010609060101010101" pitchFamily="49" charset="-122"/>
                <a:ea typeface="楷体" panose="02010609060101010101" pitchFamily="49" charset="-122"/>
              </a:rPr>
              <a:t>CCD</a:t>
            </a:r>
            <a:r>
              <a:rPr lang="zh-CN" altLang="en-US" sz="2400" kern="0" dirty="0">
                <a:solidFill>
                  <a:srgbClr val="002060"/>
                </a:solidFill>
                <a:latin typeface="楷体" panose="02010609060101010101" pitchFamily="49" charset="-122"/>
                <a:ea typeface="楷体" panose="02010609060101010101" pitchFamily="49" charset="-122"/>
              </a:rPr>
              <a:t>。</a:t>
            </a:r>
            <a:endParaRPr lang="en-US" altLang="zh-CN" sz="2400" kern="0" dirty="0">
              <a:solidFill>
                <a:srgbClr val="002060"/>
              </a:solidFill>
              <a:latin typeface="楷体" panose="02010609060101010101" pitchFamily="49" charset="-122"/>
              <a:ea typeface="楷体" panose="02010609060101010101" pitchFamily="49" charset="-122"/>
            </a:endParaRPr>
          </a:p>
          <a:p>
            <a:pPr marL="0" indent="0">
              <a:buNone/>
            </a:pP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5</a:t>
            </a:r>
            <a:r>
              <a:rPr lang="zh-CN" altLang="en-US" sz="2400" kern="0" dirty="0">
                <a:solidFill>
                  <a:srgbClr val="002060"/>
                </a:solidFill>
                <a:latin typeface="楷体" panose="02010609060101010101" pitchFamily="49" charset="-122"/>
                <a:ea typeface="楷体" panose="02010609060101010101" pitchFamily="49" charset="-122"/>
              </a:rPr>
              <a:t>）多电源引脚：单独测量</a:t>
            </a:r>
            <a:endParaRPr lang="en-US" altLang="zh-CN" sz="2400" kern="0" dirty="0">
              <a:solidFill>
                <a:srgbClr val="002060"/>
              </a:solidFill>
              <a:latin typeface="楷体" panose="02010609060101010101" pitchFamily="49" charset="-122"/>
              <a:ea typeface="楷体" panose="02010609060101010101" pitchFamily="49" charset="-122"/>
            </a:endParaRPr>
          </a:p>
          <a:p>
            <a:pPr marL="0" indent="0">
              <a:buNone/>
            </a:pPr>
            <a:r>
              <a:rPr lang="zh-CN" altLang="en-US" sz="2400" kern="0" dirty="0">
                <a:solidFill>
                  <a:srgbClr val="002060"/>
                </a:solidFill>
                <a:latin typeface="楷体" panose="02010609060101010101" pitchFamily="49" charset="-122"/>
                <a:ea typeface="楷体" panose="02010609060101010101" pitchFamily="49" charset="-122"/>
              </a:rPr>
              <a:t>（</a:t>
            </a:r>
            <a:r>
              <a:rPr lang="en-US" altLang="zh-CN" sz="2400" kern="0" dirty="0">
                <a:solidFill>
                  <a:srgbClr val="002060"/>
                </a:solidFill>
                <a:latin typeface="楷体" panose="02010609060101010101" pitchFamily="49" charset="-122"/>
                <a:ea typeface="楷体" panose="02010609060101010101" pitchFamily="49" charset="-122"/>
              </a:rPr>
              <a:t>6</a:t>
            </a:r>
            <a:r>
              <a:rPr lang="zh-CN" altLang="en-US" sz="2400" kern="0" dirty="0">
                <a:solidFill>
                  <a:srgbClr val="002060"/>
                </a:solidFill>
                <a:latin typeface="楷体" panose="02010609060101010101" pitchFamily="49" charset="-122"/>
                <a:ea typeface="楷体" panose="02010609060101010101" pitchFamily="49" charset="-122"/>
              </a:rPr>
              <a:t>）建立时间：</a:t>
            </a:r>
            <a:r>
              <a:rPr lang="en-US" altLang="zh-CN" sz="2400" kern="0" dirty="0">
                <a:solidFill>
                  <a:srgbClr val="002060"/>
                </a:solidFill>
                <a:latin typeface="楷体" panose="02010609060101010101" pitchFamily="49" charset="-122"/>
                <a:ea typeface="楷体" panose="02010609060101010101" pitchFamily="49" charset="-122"/>
              </a:rPr>
              <a:t>5</a:t>
            </a:r>
            <a:r>
              <a:rPr lang="zh-CN" altLang="en-US" sz="2400" kern="0" dirty="0">
                <a:solidFill>
                  <a:srgbClr val="002060"/>
                </a:solidFill>
                <a:latin typeface="黑体" panose="02010609060101010101" pitchFamily="49" charset="-122"/>
                <a:ea typeface="黑体" panose="02010609060101010101" pitchFamily="49" charset="-122"/>
              </a:rPr>
              <a:t>～</a:t>
            </a:r>
            <a:r>
              <a:rPr lang="en-US" altLang="zh-CN" sz="2400" kern="0" dirty="0">
                <a:solidFill>
                  <a:srgbClr val="002060"/>
                </a:solidFill>
                <a:latin typeface="黑体" panose="02010609060101010101" pitchFamily="49" charset="-122"/>
                <a:ea typeface="黑体" panose="02010609060101010101" pitchFamily="49" charset="-122"/>
              </a:rPr>
              <a:t>10ms</a:t>
            </a:r>
            <a:endParaRPr lang="zh-CN" altLang="en-US" sz="2400" kern="0" dirty="0">
              <a:solidFill>
                <a:srgbClr val="00206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2682008"/>
      </p:ext>
    </p:extLst>
  </p:cSld>
  <p:clrMapOvr>
    <a:masterClrMapping/>
  </p:clrMapOvr>
  <p:transition spd="slow">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496589" y="1268760"/>
            <a:ext cx="8352928"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en-US" altLang="zh-CN" kern="0" dirty="0">
                <a:solidFill>
                  <a:srgbClr val="002060"/>
                </a:solidFill>
              </a:rPr>
              <a:t>2.6.1</a:t>
            </a:r>
            <a:r>
              <a:rPr lang="zh-CN" altLang="en-US" kern="0" dirty="0">
                <a:solidFill>
                  <a:srgbClr val="002060"/>
                </a:solidFill>
              </a:rPr>
              <a:t>电源测试</a:t>
            </a:r>
            <a:endParaRPr lang="en-US" altLang="zh-CN" kern="0" dirty="0">
              <a:solidFill>
                <a:srgbClr val="002060"/>
              </a:solidFill>
            </a:endParaRPr>
          </a:p>
          <a:p>
            <a:pPr marL="0" indent="0">
              <a:buNone/>
            </a:pPr>
            <a:r>
              <a:rPr lang="zh-CN" altLang="en-US" sz="2400" kern="0" dirty="0">
                <a:solidFill>
                  <a:srgbClr val="002060"/>
                </a:solidFill>
                <a:latin typeface="楷体" panose="02010609060101010101" pitchFamily="49" charset="-122"/>
                <a:ea typeface="楷体" panose="02010609060101010101" pitchFamily="49" charset="-122"/>
              </a:rPr>
              <a:t> （</a:t>
            </a:r>
            <a:r>
              <a:rPr lang="en-US" altLang="zh-CN" sz="2400" kern="0" dirty="0">
                <a:solidFill>
                  <a:srgbClr val="002060"/>
                </a:solidFill>
                <a:latin typeface="楷体" panose="02010609060101010101" pitchFamily="49" charset="-122"/>
                <a:ea typeface="楷体" panose="02010609060101010101" pitchFamily="49" charset="-122"/>
              </a:rPr>
              <a:t>7</a:t>
            </a:r>
            <a:r>
              <a:rPr lang="zh-CN" altLang="en-US" sz="2400" kern="0" dirty="0">
                <a:solidFill>
                  <a:srgbClr val="002060"/>
                </a:solidFill>
                <a:latin typeface="楷体" panose="02010609060101010101" pitchFamily="49" charset="-122"/>
                <a:ea typeface="楷体" panose="02010609060101010101" pitchFamily="49" charset="-122"/>
              </a:rPr>
              <a:t>）去耦电容引起的建立时间和漏电流，大电容应加控制继电器。关机（</a:t>
            </a:r>
            <a:r>
              <a:rPr lang="en-US" altLang="zh-CN" sz="2400" kern="0" dirty="0">
                <a:solidFill>
                  <a:srgbClr val="002060"/>
                </a:solidFill>
                <a:latin typeface="楷体" panose="02010609060101010101" pitchFamily="49" charset="-122"/>
                <a:ea typeface="楷体" panose="02010609060101010101" pitchFamily="49" charset="-122"/>
              </a:rPr>
              <a:t>power-down</a:t>
            </a:r>
            <a:r>
              <a:rPr lang="zh-CN" altLang="en-US" sz="2400" kern="0" dirty="0">
                <a:solidFill>
                  <a:srgbClr val="002060"/>
                </a:solidFill>
                <a:latin typeface="楷体" panose="02010609060101010101" pitchFamily="49" charset="-122"/>
                <a:ea typeface="楷体" panose="02010609060101010101" pitchFamily="49" charset="-122"/>
              </a:rPr>
              <a:t>）模式下电流测试，断开大电容。</a:t>
            </a:r>
          </a:p>
        </p:txBody>
      </p:sp>
      <p:pic>
        <p:nvPicPr>
          <p:cNvPr id="2" name="图片 1"/>
          <p:cNvPicPr>
            <a:picLocks noChangeAspect="1"/>
          </p:cNvPicPr>
          <p:nvPr/>
        </p:nvPicPr>
        <p:blipFill>
          <a:blip r:embed="rId2"/>
          <a:stretch>
            <a:fillRect/>
          </a:stretch>
        </p:blipFill>
        <p:spPr>
          <a:xfrm>
            <a:off x="971600" y="2924944"/>
            <a:ext cx="7248525" cy="3362325"/>
          </a:xfrm>
          <a:prstGeom prst="rect">
            <a:avLst/>
          </a:prstGeom>
        </p:spPr>
      </p:pic>
      <p:sp>
        <p:nvSpPr>
          <p:cNvPr id="6" name="标题 1">
            <a:extLst>
              <a:ext uri="{FF2B5EF4-FFF2-40B4-BE49-F238E27FC236}">
                <a16:creationId xmlns:a16="http://schemas.microsoft.com/office/drawing/2014/main" id="{803871FC-315D-4E03-AF6F-5182600D4E30}"/>
              </a:ext>
            </a:extLst>
          </p:cNvPr>
          <p:cNvSpPr txBox="1">
            <a:spLocks/>
          </p:cNvSpPr>
          <p:nvPr/>
        </p:nvSpPr>
        <p:spPr bwMode="auto">
          <a:xfrm>
            <a:off x="2233779" y="84437"/>
            <a:ext cx="6624637" cy="1040307"/>
          </a:xfrm>
          <a:prstGeom prst="roundRect">
            <a:avLst>
              <a:gd name="adj" fmla="val 21667"/>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1122417875"/>
      </p:ext>
    </p:extLst>
  </p:cSld>
  <p:clrMapOvr>
    <a:masterClrMapping/>
  </p:clrMapOvr>
  <p:transition spd="slow">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505488" y="1124744"/>
            <a:ext cx="8352928"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en-US" altLang="zh-CN" kern="0" dirty="0">
                <a:solidFill>
                  <a:srgbClr val="002060"/>
                </a:solidFill>
              </a:rPr>
              <a:t>2.6.2</a:t>
            </a:r>
            <a:r>
              <a:rPr lang="zh-CN" altLang="en-US" kern="0" dirty="0">
                <a:solidFill>
                  <a:srgbClr val="002060"/>
                </a:solidFill>
              </a:rPr>
              <a:t>电源调节</a:t>
            </a:r>
            <a:endParaRPr lang="en-US" altLang="zh-CN" kern="0" dirty="0">
              <a:solidFill>
                <a:srgbClr val="002060"/>
              </a:solidFill>
            </a:endParaRPr>
          </a:p>
          <a:p>
            <a:pPr marL="0" indent="0">
              <a:buNone/>
            </a:pPr>
            <a:r>
              <a:rPr lang="zh-CN" altLang="en-US" kern="0" dirty="0">
                <a:solidFill>
                  <a:srgbClr val="002060"/>
                </a:solidFill>
              </a:rPr>
              <a:t>    </a:t>
            </a:r>
            <a:r>
              <a:rPr lang="zh-CN" altLang="en-US" sz="2400" kern="0" dirty="0">
                <a:solidFill>
                  <a:srgbClr val="000000"/>
                </a:solidFill>
                <a:latin typeface="楷体" panose="02010609060101010101" pitchFamily="49" charset="-122"/>
                <a:ea typeface="楷体" panose="02010609060101010101" pitchFamily="49" charset="-122"/>
              </a:rPr>
              <a:t>由稳定性差的、有波动的输入电压产生一个稳定性好的恒定的输出电压，作为系统其它电路的电源。</a:t>
            </a:r>
            <a:endParaRPr lang="en-US" altLang="zh-CN" sz="2400" kern="0" dirty="0">
              <a:solidFill>
                <a:srgbClr val="000000"/>
              </a:solidFill>
              <a:latin typeface="楷体" panose="02010609060101010101" pitchFamily="49" charset="-122"/>
              <a:ea typeface="楷体" panose="02010609060101010101" pitchFamily="49" charset="-122"/>
            </a:endParaRPr>
          </a:p>
          <a:p>
            <a:pPr marL="0" indent="0">
              <a:buNone/>
            </a:pPr>
            <a:r>
              <a:rPr lang="zh-CN" altLang="en-US" sz="2400" kern="0" dirty="0">
                <a:solidFill>
                  <a:srgbClr val="7030A0"/>
                </a:solidFill>
                <a:latin typeface="楷体" panose="02010609060101010101" pitchFamily="49" charset="-122"/>
                <a:ea typeface="楷体" panose="02010609060101010101" pitchFamily="49" charset="-122"/>
              </a:rPr>
              <a:t>主要参数：</a:t>
            </a:r>
            <a:r>
              <a:rPr lang="zh-CN" altLang="zh-CN" sz="2400" kern="0" dirty="0">
                <a:solidFill>
                  <a:srgbClr val="7030A0"/>
                </a:solidFill>
                <a:latin typeface="楷体" panose="02010609060101010101" pitchFamily="49" charset="-122"/>
                <a:ea typeface="楷体" panose="02010609060101010101" pitchFamily="49" charset="-122"/>
              </a:rPr>
              <a:t>无负载输出电压、输出电压</a:t>
            </a:r>
            <a:r>
              <a:rPr lang="zh-CN" altLang="en-US" sz="2400" kern="0" dirty="0">
                <a:solidFill>
                  <a:srgbClr val="7030A0"/>
                </a:solidFill>
                <a:latin typeface="楷体" panose="02010609060101010101" pitchFamily="49" charset="-122"/>
                <a:ea typeface="楷体" panose="02010609060101010101" pitchFamily="49" charset="-122"/>
              </a:rPr>
              <a:t>（或</a:t>
            </a:r>
            <a:r>
              <a:rPr lang="zh-CN" altLang="zh-CN" sz="2400" kern="0" dirty="0">
                <a:solidFill>
                  <a:srgbClr val="7030A0"/>
                </a:solidFill>
                <a:latin typeface="楷体" panose="02010609060101010101" pitchFamily="49" charset="-122"/>
                <a:ea typeface="楷体" panose="02010609060101010101" pitchFamily="49" charset="-122"/>
              </a:rPr>
              <a:t>负载</a:t>
            </a:r>
            <a:r>
              <a:rPr lang="zh-CN" altLang="en-US" sz="2400" kern="0" dirty="0">
                <a:solidFill>
                  <a:srgbClr val="7030A0"/>
                </a:solidFill>
                <a:latin typeface="楷体" panose="02010609060101010101" pitchFamily="49" charset="-122"/>
                <a:ea typeface="楷体" panose="02010609060101010101" pitchFamily="49" charset="-122"/>
              </a:rPr>
              <a:t>）</a:t>
            </a:r>
            <a:r>
              <a:rPr lang="zh-CN" altLang="zh-CN" sz="2400" kern="0" dirty="0">
                <a:solidFill>
                  <a:srgbClr val="7030A0"/>
                </a:solidFill>
                <a:latin typeface="楷体" panose="02010609060101010101" pitchFamily="49" charset="-122"/>
                <a:ea typeface="楷体" panose="02010609060101010101" pitchFamily="49" charset="-122"/>
              </a:rPr>
              <a:t>调节率、输入电压</a:t>
            </a:r>
            <a:r>
              <a:rPr lang="zh-CN" altLang="en-US" sz="2400" kern="0" dirty="0">
                <a:solidFill>
                  <a:srgbClr val="7030A0"/>
                </a:solidFill>
                <a:latin typeface="楷体" panose="02010609060101010101" pitchFamily="49" charset="-122"/>
                <a:ea typeface="楷体" panose="02010609060101010101" pitchFamily="49" charset="-122"/>
              </a:rPr>
              <a:t>（或</a:t>
            </a:r>
            <a:r>
              <a:rPr lang="zh-CN" altLang="zh-CN" sz="2400" kern="0" dirty="0">
                <a:solidFill>
                  <a:srgbClr val="7030A0"/>
                </a:solidFill>
                <a:latin typeface="楷体" panose="02010609060101010101" pitchFamily="49" charset="-122"/>
                <a:ea typeface="楷体" panose="02010609060101010101" pitchFamily="49" charset="-122"/>
              </a:rPr>
              <a:t>线性</a:t>
            </a:r>
            <a:r>
              <a:rPr lang="zh-CN" altLang="en-US" sz="2400" kern="0" dirty="0">
                <a:solidFill>
                  <a:srgbClr val="7030A0"/>
                </a:solidFill>
                <a:latin typeface="楷体" panose="02010609060101010101" pitchFamily="49" charset="-122"/>
                <a:ea typeface="楷体" panose="02010609060101010101" pitchFamily="49" charset="-122"/>
              </a:rPr>
              <a:t>）</a:t>
            </a:r>
            <a:r>
              <a:rPr lang="zh-CN" altLang="zh-CN" sz="2400" kern="0" dirty="0">
                <a:solidFill>
                  <a:srgbClr val="7030A0"/>
                </a:solidFill>
                <a:latin typeface="楷体" panose="02010609060101010101" pitchFamily="49" charset="-122"/>
                <a:ea typeface="楷体" panose="02010609060101010101" pitchFamily="49" charset="-122"/>
              </a:rPr>
              <a:t>调节率、输入</a:t>
            </a:r>
            <a:r>
              <a:rPr lang="zh-CN" altLang="en-US" sz="2400" kern="0" dirty="0">
                <a:solidFill>
                  <a:srgbClr val="7030A0"/>
                </a:solidFill>
                <a:latin typeface="楷体" panose="02010609060101010101" pitchFamily="49" charset="-122"/>
                <a:ea typeface="楷体" panose="02010609060101010101" pitchFamily="49" charset="-122"/>
              </a:rPr>
              <a:t>（或</a:t>
            </a:r>
            <a:r>
              <a:rPr lang="zh-CN" altLang="zh-CN" sz="2400" kern="0" dirty="0">
                <a:solidFill>
                  <a:srgbClr val="7030A0"/>
                </a:solidFill>
                <a:latin typeface="楷体" panose="02010609060101010101" pitchFamily="49" charset="-122"/>
                <a:ea typeface="楷体" panose="02010609060101010101" pitchFamily="49" charset="-122"/>
              </a:rPr>
              <a:t>纹波</a:t>
            </a:r>
            <a:r>
              <a:rPr lang="zh-CN" altLang="en-US" sz="2400" kern="0" dirty="0">
                <a:solidFill>
                  <a:srgbClr val="7030A0"/>
                </a:solidFill>
                <a:latin typeface="楷体" panose="02010609060101010101" pitchFamily="49" charset="-122"/>
                <a:ea typeface="楷体" panose="02010609060101010101" pitchFamily="49" charset="-122"/>
              </a:rPr>
              <a:t>）</a:t>
            </a:r>
            <a:r>
              <a:rPr lang="zh-CN" altLang="zh-CN" sz="2400" kern="0" dirty="0">
                <a:solidFill>
                  <a:srgbClr val="7030A0"/>
                </a:solidFill>
                <a:latin typeface="楷体" panose="02010609060101010101" pitchFamily="49" charset="-122"/>
                <a:ea typeface="楷体" panose="02010609060101010101" pitchFamily="49" charset="-122"/>
              </a:rPr>
              <a:t>抑制比和回动电压</a:t>
            </a:r>
            <a:r>
              <a:rPr lang="zh-CN" altLang="en-US" sz="2400" kern="0" dirty="0">
                <a:solidFill>
                  <a:srgbClr val="7030A0"/>
                </a:solidFill>
                <a:latin typeface="楷体" panose="02010609060101010101" pitchFamily="49" charset="-122"/>
                <a:ea typeface="楷体" panose="02010609060101010101" pitchFamily="49" charset="-122"/>
              </a:rPr>
              <a:t>（压差）。</a:t>
            </a:r>
            <a:endParaRPr lang="en-US" altLang="zh-CN" sz="2400" kern="0" dirty="0">
              <a:solidFill>
                <a:srgbClr val="7030A0"/>
              </a:solidFill>
              <a:latin typeface="楷体" panose="02010609060101010101" pitchFamily="49" charset="-122"/>
              <a:ea typeface="楷体" panose="02010609060101010101" pitchFamily="49" charset="-122"/>
            </a:endParaRPr>
          </a:p>
          <a:p>
            <a:pPr marL="0" indent="0">
              <a:buNone/>
            </a:pPr>
            <a:endParaRPr lang="en-US" altLang="zh-CN" kern="0" dirty="0">
              <a:solidFill>
                <a:srgbClr val="002060"/>
              </a:solidFill>
            </a:endParaRPr>
          </a:p>
          <a:p>
            <a:pPr marL="0" indent="0">
              <a:buNone/>
            </a:pPr>
            <a:endParaRPr lang="zh-CN" altLang="en-US" kern="0" dirty="0">
              <a:solidFill>
                <a:srgbClr val="002060"/>
              </a:solidFill>
            </a:endParaRPr>
          </a:p>
        </p:txBody>
      </p:sp>
      <p:pic>
        <p:nvPicPr>
          <p:cNvPr id="3" name="图片 2"/>
          <p:cNvPicPr>
            <a:picLocks noChangeAspect="1"/>
          </p:cNvPicPr>
          <p:nvPr/>
        </p:nvPicPr>
        <p:blipFill>
          <a:blip r:embed="rId2"/>
          <a:stretch>
            <a:fillRect/>
          </a:stretch>
        </p:blipFill>
        <p:spPr>
          <a:xfrm>
            <a:off x="611560" y="3523667"/>
            <a:ext cx="7723960" cy="2592288"/>
          </a:xfrm>
          <a:prstGeom prst="rect">
            <a:avLst/>
          </a:prstGeom>
        </p:spPr>
      </p:pic>
      <p:sp>
        <p:nvSpPr>
          <p:cNvPr id="6" name="标题 1">
            <a:extLst>
              <a:ext uri="{FF2B5EF4-FFF2-40B4-BE49-F238E27FC236}">
                <a16:creationId xmlns:a16="http://schemas.microsoft.com/office/drawing/2014/main" id="{6738F5DA-9B65-4E40-A6B9-28015BDEE333}"/>
              </a:ext>
            </a:extLst>
          </p:cNvPr>
          <p:cNvSpPr txBox="1">
            <a:spLocks/>
          </p:cNvSpPr>
          <p:nvPr/>
        </p:nvSpPr>
        <p:spPr bwMode="auto">
          <a:xfrm>
            <a:off x="2233779" y="84437"/>
            <a:ext cx="6624637" cy="1040307"/>
          </a:xfrm>
          <a:prstGeom prst="roundRect">
            <a:avLst>
              <a:gd name="adj" fmla="val 21667"/>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9" name="文本框 8">
            <a:extLst>
              <a:ext uri="{FF2B5EF4-FFF2-40B4-BE49-F238E27FC236}">
                <a16:creationId xmlns:a16="http://schemas.microsoft.com/office/drawing/2014/main" id="{1770AE9D-5D31-4826-AEE0-7160A1D16583}"/>
              </a:ext>
            </a:extLst>
          </p:cNvPr>
          <p:cNvSpPr txBox="1"/>
          <p:nvPr/>
        </p:nvSpPr>
        <p:spPr>
          <a:xfrm>
            <a:off x="2051720" y="3105834"/>
            <a:ext cx="4587072" cy="646331"/>
          </a:xfrm>
          <a:prstGeom prst="rect">
            <a:avLst/>
          </a:prstGeom>
          <a:noFill/>
        </p:spPr>
        <p:txBody>
          <a:bodyPr wrap="square">
            <a:spAutoFit/>
          </a:bodyPr>
          <a:lstStyle/>
          <a:p>
            <a:endParaRPr lang="zh-CN" altLang="en-US" dirty="0"/>
          </a:p>
          <a:p>
            <a:r>
              <a:rPr lang="zh-CN" altLang="en-US" dirty="0"/>
              <a:t>稳压器</a:t>
            </a:r>
          </a:p>
        </p:txBody>
      </p:sp>
    </p:spTree>
    <p:extLst>
      <p:ext uri="{BB962C8B-B14F-4D97-AF65-F5344CB8AC3E}">
        <p14:creationId xmlns:p14="http://schemas.microsoft.com/office/powerpoint/2010/main" val="3284707756"/>
      </p:ext>
    </p:extLst>
  </p:cSld>
  <p:clrMapOvr>
    <a:masterClrMapping/>
  </p:clrMapOvr>
  <p:transition spd="slow">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756337" y="1394860"/>
            <a:ext cx="8352928" cy="136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a:t>
            </a:r>
            <a:r>
              <a:rPr lang="zh-CN" altLang="zh-CN" sz="2400" dirty="0">
                <a:solidFill>
                  <a:schemeClr val="tx1"/>
                </a:solidFill>
                <a:latin typeface="楷体" panose="02010609060101010101" pitchFamily="49" charset="-122"/>
                <a:ea typeface="楷体" panose="02010609060101010101" pitchFamily="49" charset="-122"/>
              </a:rPr>
              <a:t>无负载输出电压</a:t>
            </a:r>
            <a:r>
              <a:rPr lang="zh-CN" altLang="en-US" sz="2400" dirty="0">
                <a:solidFill>
                  <a:schemeClr val="tx1"/>
                </a:solidFill>
                <a:latin typeface="楷体" panose="02010609060101010101" pitchFamily="49" charset="-122"/>
                <a:ea typeface="楷体" panose="02010609060101010101" pitchFamily="49" charset="-122"/>
              </a:rPr>
              <a:t>：</a:t>
            </a:r>
            <a:r>
              <a:rPr lang="zh-CN" altLang="zh-CN" sz="2400" dirty="0">
                <a:solidFill>
                  <a:schemeClr val="tx1"/>
                </a:solidFill>
                <a:latin typeface="楷体" panose="02010609060101010101" pitchFamily="49" charset="-122"/>
                <a:ea typeface="楷体" panose="02010609060101010101" pitchFamily="49" charset="-122"/>
              </a:rPr>
              <a:t>无负载</a:t>
            </a:r>
            <a:r>
              <a:rPr lang="zh-CN" altLang="en-US" sz="2400" dirty="0">
                <a:solidFill>
                  <a:schemeClr val="tx1"/>
                </a:solidFill>
                <a:latin typeface="楷体" panose="02010609060101010101" pitchFamily="49" charset="-122"/>
                <a:ea typeface="楷体" panose="02010609060101010101" pitchFamily="49" charset="-122"/>
              </a:rPr>
              <a:t>时，</a:t>
            </a:r>
            <a:r>
              <a:rPr lang="zh-CN" altLang="zh-CN" sz="2400" dirty="0">
                <a:solidFill>
                  <a:schemeClr val="tx1"/>
                </a:solidFill>
                <a:latin typeface="楷体" panose="02010609060101010101" pitchFamily="49" charset="-122"/>
                <a:ea typeface="楷体" panose="02010609060101010101" pitchFamily="49" charset="-122"/>
              </a:rPr>
              <a:t>测量</a:t>
            </a:r>
            <a:r>
              <a:rPr lang="zh-CN" altLang="en-US" sz="2400" dirty="0">
                <a:solidFill>
                  <a:schemeClr val="tx1"/>
                </a:solidFill>
                <a:latin typeface="楷体" panose="02010609060101010101" pitchFamily="49" charset="-122"/>
                <a:ea typeface="楷体" panose="02010609060101010101" pitchFamily="49" charset="-122"/>
              </a:rPr>
              <a:t>其</a:t>
            </a:r>
            <a:r>
              <a:rPr lang="zh-CN" altLang="zh-CN" sz="2400" dirty="0">
                <a:solidFill>
                  <a:schemeClr val="tx1"/>
                </a:solidFill>
                <a:latin typeface="楷体" panose="02010609060101010101" pitchFamily="49" charset="-122"/>
                <a:ea typeface="楷体" panose="02010609060101010101" pitchFamily="49" charset="-122"/>
              </a:rPr>
              <a:t>输出电压</a:t>
            </a:r>
            <a:r>
              <a:rPr lang="zh-CN" altLang="en-US" sz="2400" dirty="0">
                <a:solidFill>
                  <a:schemeClr val="tx1"/>
                </a:solidFill>
                <a:latin typeface="楷体" panose="02010609060101010101" pitchFamily="49" charset="-122"/>
                <a:ea typeface="楷体" panose="02010609060101010101" pitchFamily="49" charset="-122"/>
              </a:rPr>
              <a:t>。</a:t>
            </a:r>
            <a:endParaRPr lang="en-US" altLang="zh-CN" sz="2400" dirty="0">
              <a:solidFill>
                <a:schemeClr val="tx1"/>
              </a:solidFill>
              <a:latin typeface="楷体" panose="02010609060101010101" pitchFamily="49" charset="-122"/>
              <a:ea typeface="楷体" panose="02010609060101010101" pitchFamily="49" charset="-122"/>
            </a:endParaRPr>
          </a:p>
          <a:p>
            <a:pPr marL="0" indent="0">
              <a:buNone/>
            </a:pPr>
            <a:r>
              <a:rPr lang="zh-CN" altLang="en-US" sz="2400" kern="0" dirty="0">
                <a:solidFill>
                  <a:schemeClr val="tx1"/>
                </a:solidFill>
                <a:latin typeface="楷体" panose="02010609060101010101" pitchFamily="49" charset="-122"/>
                <a:ea typeface="楷体" panose="02010609060101010101" pitchFamily="49" charset="-122"/>
              </a:rPr>
              <a:t>（</a:t>
            </a:r>
            <a:r>
              <a:rPr lang="en-US" altLang="zh-CN" sz="2400" kern="0" dirty="0">
                <a:solidFill>
                  <a:schemeClr val="tx1"/>
                </a:solidFill>
                <a:latin typeface="楷体" panose="02010609060101010101" pitchFamily="49" charset="-122"/>
                <a:ea typeface="楷体" panose="02010609060101010101" pitchFamily="49" charset="-122"/>
              </a:rPr>
              <a:t>2</a:t>
            </a:r>
            <a:r>
              <a:rPr lang="zh-CN" altLang="en-US" sz="2400" kern="0" dirty="0">
                <a:solidFill>
                  <a:schemeClr val="tx1"/>
                </a:solidFill>
                <a:latin typeface="楷体" panose="02010609060101010101" pitchFamily="49" charset="-122"/>
                <a:ea typeface="楷体" panose="02010609060101010101" pitchFamily="49" charset="-122"/>
              </a:rPr>
              <a:t>）负载调节率（</a:t>
            </a:r>
            <a:r>
              <a:rPr lang="zh-CN" altLang="zh-CN" sz="2400" kern="0" dirty="0">
                <a:solidFill>
                  <a:schemeClr val="tx1"/>
                </a:solidFill>
                <a:latin typeface="楷体" panose="02010609060101010101" pitchFamily="49" charset="-122"/>
                <a:ea typeface="楷体" panose="02010609060101010101" pitchFamily="49" charset="-122"/>
              </a:rPr>
              <a:t>输出电压</a:t>
            </a:r>
            <a:r>
              <a:rPr lang="zh-CN" altLang="en-US" sz="2400" kern="0" dirty="0">
                <a:solidFill>
                  <a:schemeClr val="tx1"/>
                </a:solidFill>
                <a:latin typeface="楷体" panose="02010609060101010101" pitchFamily="49" charset="-122"/>
                <a:ea typeface="楷体" panose="02010609060101010101" pitchFamily="49" charset="-122"/>
              </a:rPr>
              <a:t>调节率）：指调节器在不同负载电流 </a:t>
            </a:r>
            <a:r>
              <a:rPr lang="en-US" altLang="zh-CN" sz="2400" kern="0" dirty="0">
                <a:solidFill>
                  <a:schemeClr val="tx1"/>
                </a:solidFill>
                <a:latin typeface="楷体" panose="02010609060101010101" pitchFamily="49" charset="-122"/>
                <a:ea typeface="楷体" panose="02010609060101010101" pitchFamily="49" charset="-122"/>
              </a:rPr>
              <a:t>I</a:t>
            </a:r>
            <a:r>
              <a:rPr lang="en-US" altLang="zh-CN" sz="2400" kern="0" baseline="-25000" dirty="0">
                <a:solidFill>
                  <a:schemeClr val="tx1"/>
                </a:solidFill>
                <a:latin typeface="楷体" panose="02010609060101010101" pitchFamily="49" charset="-122"/>
                <a:ea typeface="楷体" panose="02010609060101010101" pitchFamily="49" charset="-122"/>
              </a:rPr>
              <a:t>L</a:t>
            </a:r>
            <a:r>
              <a:rPr lang="zh-CN" altLang="zh-CN" sz="2400" kern="0" dirty="0">
                <a:solidFill>
                  <a:schemeClr val="tx1"/>
                </a:solidFill>
                <a:latin typeface="楷体" panose="02010609060101010101" pitchFamily="49" charset="-122"/>
                <a:ea typeface="楷体" panose="02010609060101010101" pitchFamily="49" charset="-122"/>
              </a:rPr>
              <a:t>条件下保持给定输出电压</a:t>
            </a:r>
            <a:r>
              <a:rPr lang="en-US" altLang="zh-CN" sz="2400" kern="0" dirty="0">
                <a:solidFill>
                  <a:schemeClr val="tx1"/>
                </a:solidFill>
                <a:latin typeface="楷体" panose="02010609060101010101" pitchFamily="49" charset="-122"/>
                <a:ea typeface="楷体" panose="02010609060101010101" pitchFamily="49" charset="-122"/>
              </a:rPr>
              <a:t>V</a:t>
            </a:r>
            <a:r>
              <a:rPr lang="en-US" altLang="zh-CN" sz="2400" kern="0" baseline="-25000" dirty="0">
                <a:solidFill>
                  <a:schemeClr val="tx1"/>
                </a:solidFill>
                <a:latin typeface="楷体" panose="02010609060101010101" pitchFamily="49" charset="-122"/>
                <a:ea typeface="楷体" panose="02010609060101010101" pitchFamily="49" charset="-122"/>
              </a:rPr>
              <a:t>O</a:t>
            </a:r>
            <a:r>
              <a:rPr lang="zh-CN" altLang="en-US" sz="2400" kern="0" dirty="0">
                <a:solidFill>
                  <a:schemeClr val="tx1"/>
                </a:solidFill>
                <a:latin typeface="楷体" panose="02010609060101010101" pitchFamily="49" charset="-122"/>
                <a:ea typeface="楷体" panose="02010609060101010101" pitchFamily="49" charset="-122"/>
              </a:rPr>
              <a:t>的能力。</a:t>
            </a:r>
          </a:p>
        </p:txBody>
      </p:sp>
      <p:sp>
        <p:nvSpPr>
          <p:cNvPr id="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6" name="矩形 15"/>
              <p:cNvSpPr/>
              <p:nvPr/>
            </p:nvSpPr>
            <p:spPr>
              <a:xfrm>
                <a:off x="899592" y="5085184"/>
                <a:ext cx="7776864" cy="830997"/>
              </a:xfrm>
              <a:prstGeom prst="rect">
                <a:avLst/>
              </a:prstGeom>
            </p:spPr>
            <p:txBody>
              <a:bodyPr wrap="square">
                <a:spAutoFit/>
              </a:bodyPr>
              <a:lstStyle/>
              <a:p>
                <a:r>
                  <a:rPr lang="zh-CN" altLang="zh-CN" sz="2400" b="1" dirty="0">
                    <a:solidFill>
                      <a:srgbClr val="7030A0"/>
                    </a:solidFill>
                    <a:latin typeface="楷体" panose="02010609060101010101" pitchFamily="49" charset="-122"/>
                    <a:ea typeface="楷体" panose="02010609060101010101" pitchFamily="49" charset="-122"/>
                  </a:rPr>
                  <a:t>在最小输入电压</a:t>
                </a:r>
                <a:r>
                  <a:rPr lang="en-US" altLang="zh-CN" sz="2400" b="1" dirty="0">
                    <a:solidFill>
                      <a:srgbClr val="7030A0"/>
                    </a:solidFill>
                    <a:latin typeface="楷体" panose="02010609060101010101" pitchFamily="49" charset="-122"/>
                    <a:ea typeface="楷体" panose="02010609060101010101" pitchFamily="49" charset="-122"/>
                  </a:rPr>
                  <a:t>(V</a:t>
                </a:r>
                <a:r>
                  <a:rPr lang="en-US" altLang="zh-CN" sz="2400" b="1" baseline="-25000" dirty="0">
                    <a:solidFill>
                      <a:srgbClr val="7030A0"/>
                    </a:solidFill>
                    <a:latin typeface="楷体" panose="02010609060101010101" pitchFamily="49" charset="-122"/>
                    <a:ea typeface="楷体" panose="02010609060101010101" pitchFamily="49" charset="-122"/>
                  </a:rPr>
                  <a:t>I</a:t>
                </a:r>
                <a:r>
                  <a:rPr lang="en-US" altLang="zh-CN" sz="2400" b="1" dirty="0">
                    <a:solidFill>
                      <a:srgbClr val="7030A0"/>
                    </a:solidFill>
                    <a:latin typeface="楷体" panose="02010609060101010101" pitchFamily="49" charset="-122"/>
                    <a:ea typeface="楷体" panose="02010609060101010101" pitchFamily="49" charset="-122"/>
                  </a:rPr>
                  <a:t>)</a:t>
                </a:r>
                <a:r>
                  <a:rPr lang="zh-CN" altLang="zh-CN" sz="2400" b="1" dirty="0">
                    <a:solidFill>
                      <a:srgbClr val="7030A0"/>
                    </a:solidFill>
                    <a:latin typeface="楷体" panose="02010609060101010101" pitchFamily="49" charset="-122"/>
                    <a:ea typeface="楷体" panose="02010609060101010101" pitchFamily="49" charset="-122"/>
                  </a:rPr>
                  <a:t>条件下，测量负载调节率</a:t>
                </a:r>
                <a:r>
                  <a:rPr lang="zh-CN" altLang="en-US" sz="2400" b="1" dirty="0">
                    <a:solidFill>
                      <a:srgbClr val="7030A0"/>
                    </a:solidFill>
                    <a:latin typeface="楷体" panose="02010609060101010101" pitchFamily="49" charset="-122"/>
                    <a:ea typeface="楷体" panose="02010609060101010101" pitchFamily="49" charset="-122"/>
                  </a:rPr>
                  <a:t>。</a:t>
                </a:r>
                <a:endParaRPr lang="en-US" altLang="zh-CN" sz="2400" b="1" dirty="0">
                  <a:solidFill>
                    <a:srgbClr val="7030A0"/>
                  </a:solidFill>
                  <a:latin typeface="楷体" panose="02010609060101010101" pitchFamily="49" charset="-122"/>
                  <a:ea typeface="楷体" panose="02010609060101010101" pitchFamily="49" charset="-122"/>
                </a:endParaRPr>
              </a:p>
              <a:p>
                <a:r>
                  <a:rPr lang="en-US" altLang="zh-CN" sz="2400" b="1" dirty="0">
                    <a:solidFill>
                      <a:srgbClr val="7030A0"/>
                    </a:solidFill>
                    <a:latin typeface="楷体" panose="02010609060101010101" pitchFamily="49" charset="-122"/>
                    <a:ea typeface="楷体" panose="02010609060101010101" pitchFamily="49" charset="-122"/>
                  </a:rPr>
                  <a:t>max</a:t>
                </a:r>
                <a14:m>
                  <m:oMath xmlns:m="http://schemas.openxmlformats.org/officeDocument/2006/math">
                    <m:r>
                      <a:rPr lang="en-US" altLang="zh-CN" sz="2400" b="1" i="1" smtClean="0">
                        <a:solidFill>
                          <a:srgbClr val="7030A0"/>
                        </a:solidFill>
                        <a:latin typeface="Cambria Math" panose="02040503050406030204" pitchFamily="18" charset="0"/>
                        <a:ea typeface="Cambria Math" panose="02040503050406030204" pitchFamily="18" charset="0"/>
                      </a:rPr>
                      <m:t>∆</m:t>
                    </m:r>
                    <m:sSub>
                      <m:sSubPr>
                        <m:ctrlPr>
                          <a:rPr lang="en-US" altLang="zh-CN" sz="2400" b="1" i="1" smtClean="0">
                            <a:solidFill>
                              <a:srgbClr val="7030A0"/>
                            </a:solidFill>
                            <a:latin typeface="Cambria Math" panose="02040503050406030204" pitchFamily="18" charset="0"/>
                            <a:ea typeface="Cambria Math" panose="02040503050406030204" pitchFamily="18" charset="0"/>
                          </a:rPr>
                        </m:ctrlPr>
                      </m:sSubPr>
                      <m:e>
                        <m:r>
                          <a:rPr lang="en-US" altLang="zh-CN" sz="2400" b="1" i="1" smtClean="0">
                            <a:solidFill>
                              <a:srgbClr val="7030A0"/>
                            </a:solidFill>
                            <a:latin typeface="Cambria Math" panose="02040503050406030204" pitchFamily="18" charset="0"/>
                            <a:ea typeface="Cambria Math" panose="02040503050406030204" pitchFamily="18" charset="0"/>
                          </a:rPr>
                          <m:t>𝑰</m:t>
                        </m:r>
                      </m:e>
                      <m:sub>
                        <m:r>
                          <a:rPr lang="en-US" altLang="zh-CN" sz="2400" b="1" i="1" smtClean="0">
                            <a:solidFill>
                              <a:srgbClr val="7030A0"/>
                            </a:solidFill>
                            <a:latin typeface="Cambria Math" panose="02040503050406030204" pitchFamily="18" charset="0"/>
                            <a:ea typeface="Cambria Math" panose="02040503050406030204" pitchFamily="18" charset="0"/>
                          </a:rPr>
                          <m:t>𝑳</m:t>
                        </m:r>
                      </m:sub>
                    </m:sSub>
                  </m:oMath>
                </a14:m>
                <a:r>
                  <a:rPr lang="en-US" altLang="zh-CN" sz="2400" b="1" dirty="0">
                    <a:solidFill>
                      <a:srgbClr val="7030A0"/>
                    </a:solidFill>
                    <a:latin typeface="黑体" panose="02010609060101010101" pitchFamily="49" charset="-122"/>
                    <a:ea typeface="黑体" panose="02010609060101010101" pitchFamily="49" charset="-122"/>
                  </a:rPr>
                  <a:t>:</a:t>
                </a:r>
                <a:r>
                  <a:rPr lang="en-US" altLang="zh-CN" sz="2400" b="1" dirty="0">
                    <a:solidFill>
                      <a:srgbClr val="7030A0"/>
                    </a:solidFill>
                    <a:latin typeface="楷体" panose="02010609060101010101" pitchFamily="49" charset="-122"/>
                    <a:ea typeface="楷体" panose="02010609060101010101" pitchFamily="49" charset="-122"/>
                  </a:rPr>
                  <a:t> </a:t>
                </a:r>
                <a:r>
                  <a:rPr lang="zh-CN" altLang="en-US" sz="2400" b="1" dirty="0">
                    <a:solidFill>
                      <a:srgbClr val="7030A0"/>
                    </a:solidFill>
                    <a:latin typeface="楷体" panose="02010609060101010101" pitchFamily="49" charset="-122"/>
                    <a:ea typeface="楷体" panose="02010609060101010101" pitchFamily="49" charset="-122"/>
                  </a:rPr>
                  <a:t>最大负载电流，最小负载电流为</a:t>
                </a:r>
                <a:r>
                  <a:rPr lang="en-US" altLang="zh-CN" sz="2400" b="1" dirty="0">
                    <a:solidFill>
                      <a:srgbClr val="7030A0"/>
                    </a:solidFill>
                    <a:latin typeface="楷体" panose="02010609060101010101" pitchFamily="49" charset="-122"/>
                    <a:ea typeface="楷体" panose="02010609060101010101" pitchFamily="49" charset="-122"/>
                  </a:rPr>
                  <a:t>0</a:t>
                </a:r>
                <a:r>
                  <a:rPr lang="zh-CN" altLang="en-US" sz="2400" b="1" dirty="0">
                    <a:solidFill>
                      <a:srgbClr val="7030A0"/>
                    </a:solidFill>
                    <a:latin typeface="楷体" panose="02010609060101010101" pitchFamily="49" charset="-122"/>
                    <a:ea typeface="楷体" panose="02010609060101010101" pitchFamily="49" charset="-122"/>
                  </a:rPr>
                  <a:t>。</a:t>
                </a:r>
              </a:p>
            </p:txBody>
          </p:sp>
        </mc:Choice>
        <mc:Fallback xmlns="">
          <p:sp>
            <p:nvSpPr>
              <p:cNvPr id="16" name="矩形 15"/>
              <p:cNvSpPr>
                <a:spLocks noRot="1" noChangeAspect="1" noMove="1" noResize="1" noEditPoints="1" noAdjustHandles="1" noChangeArrowheads="1" noChangeShapeType="1" noTextEdit="1"/>
              </p:cNvSpPr>
              <p:nvPr/>
            </p:nvSpPr>
            <p:spPr>
              <a:xfrm>
                <a:off x="899592" y="5085184"/>
                <a:ext cx="7776864" cy="830997"/>
              </a:xfrm>
              <a:prstGeom prst="rect">
                <a:avLst/>
              </a:prstGeom>
              <a:blipFill>
                <a:blip r:embed="rId2"/>
                <a:stretch>
                  <a:fillRect l="-1255" t="-5839" b="-13139"/>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830711" y="2852936"/>
            <a:ext cx="7845745" cy="1628606"/>
          </a:xfrm>
          <a:prstGeom prst="rect">
            <a:avLst/>
          </a:prstGeom>
        </p:spPr>
      </p:pic>
      <p:sp>
        <p:nvSpPr>
          <p:cNvPr id="9" name="标题 1">
            <a:extLst>
              <a:ext uri="{FF2B5EF4-FFF2-40B4-BE49-F238E27FC236}">
                <a16:creationId xmlns:a16="http://schemas.microsoft.com/office/drawing/2014/main" id="{6310E891-1BAC-4845-B161-2DED6A9B7BCB}"/>
              </a:ext>
            </a:extLst>
          </p:cNvPr>
          <p:cNvSpPr txBox="1">
            <a:spLocks/>
          </p:cNvSpPr>
          <p:nvPr/>
        </p:nvSpPr>
        <p:spPr bwMode="auto">
          <a:xfrm>
            <a:off x="2233779" y="84437"/>
            <a:ext cx="6624637" cy="1040307"/>
          </a:xfrm>
          <a:prstGeom prst="roundRect">
            <a:avLst>
              <a:gd name="adj" fmla="val 21667"/>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2" name="文本框 1">
            <a:extLst>
              <a:ext uri="{FF2B5EF4-FFF2-40B4-BE49-F238E27FC236}">
                <a16:creationId xmlns:a16="http://schemas.microsoft.com/office/drawing/2014/main" id="{1492B9B4-1B07-4D82-9C48-716063DFC1CA}"/>
              </a:ext>
            </a:extLst>
          </p:cNvPr>
          <p:cNvSpPr txBox="1"/>
          <p:nvPr/>
        </p:nvSpPr>
        <p:spPr>
          <a:xfrm>
            <a:off x="1403648" y="3785670"/>
            <a:ext cx="1338828" cy="369332"/>
          </a:xfrm>
          <a:prstGeom prst="rect">
            <a:avLst/>
          </a:prstGeom>
          <a:noFill/>
        </p:spPr>
        <p:txBody>
          <a:bodyPr wrap="none" rtlCol="0">
            <a:spAutoFit/>
          </a:bodyPr>
          <a:lstStyle/>
          <a:p>
            <a:r>
              <a:rPr lang="zh-CN" altLang="en-US" dirty="0"/>
              <a:t>负载调节率</a:t>
            </a:r>
          </a:p>
        </p:txBody>
      </p:sp>
    </p:spTree>
    <p:extLst>
      <p:ext uri="{BB962C8B-B14F-4D97-AF65-F5344CB8AC3E}">
        <p14:creationId xmlns:p14="http://schemas.microsoft.com/office/powerpoint/2010/main" val="2383526241"/>
      </p:ext>
    </p:extLst>
  </p:cSld>
  <p:clrMapOvr>
    <a:masterClrMapping/>
  </p:clrMapOvr>
  <p:transition spd="slow">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836712"/>
            <a:ext cx="3339455" cy="267156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861048"/>
            <a:ext cx="3384376" cy="266055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195378"/>
            <a:ext cx="3888432" cy="238490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7976" y="4240950"/>
            <a:ext cx="4026024" cy="2068370"/>
          </a:xfrm>
          <a:prstGeom prst="rect">
            <a:avLst/>
          </a:prstGeom>
        </p:spPr>
      </p:pic>
      <p:sp>
        <p:nvSpPr>
          <p:cNvPr id="10" name="文本框 9"/>
          <p:cNvSpPr txBox="1"/>
          <p:nvPr/>
        </p:nvSpPr>
        <p:spPr>
          <a:xfrm>
            <a:off x="755576" y="6309320"/>
            <a:ext cx="2736304" cy="646331"/>
          </a:xfrm>
          <a:prstGeom prst="rect">
            <a:avLst/>
          </a:prstGeom>
          <a:noFill/>
        </p:spPr>
        <p:txBody>
          <a:bodyPr wrap="square" rtlCol="0">
            <a:spAutoFit/>
          </a:bodyPr>
          <a:lstStyle/>
          <a:p>
            <a:pPr algn="ctr"/>
            <a:r>
              <a:rPr lang="en-US" altLang="zh-CN" b="1" dirty="0"/>
              <a:t>Socket</a:t>
            </a:r>
          </a:p>
          <a:p>
            <a:pPr algn="ctr"/>
            <a:r>
              <a:rPr lang="zh-CN" altLang="en-US" b="1" dirty="0"/>
              <a:t>插座</a:t>
            </a:r>
          </a:p>
        </p:txBody>
      </p:sp>
      <p:sp>
        <p:nvSpPr>
          <p:cNvPr id="12" name="文本框 11"/>
          <p:cNvSpPr txBox="1"/>
          <p:nvPr/>
        </p:nvSpPr>
        <p:spPr>
          <a:xfrm>
            <a:off x="5940152" y="3601977"/>
            <a:ext cx="2736304" cy="646331"/>
          </a:xfrm>
          <a:prstGeom prst="rect">
            <a:avLst/>
          </a:prstGeom>
          <a:noFill/>
        </p:spPr>
        <p:txBody>
          <a:bodyPr wrap="square" rtlCol="0">
            <a:spAutoFit/>
          </a:bodyPr>
          <a:lstStyle/>
          <a:p>
            <a:pPr algn="ctr"/>
            <a:r>
              <a:rPr lang="en-US" altLang="zh-CN" b="1" dirty="0"/>
              <a:t>Probe Card</a:t>
            </a:r>
          </a:p>
          <a:p>
            <a:pPr algn="ctr"/>
            <a:r>
              <a:rPr lang="zh-CN" altLang="en-US" b="1" dirty="0"/>
              <a:t>探针卡</a:t>
            </a:r>
          </a:p>
        </p:txBody>
      </p:sp>
      <p:sp>
        <p:nvSpPr>
          <p:cNvPr id="13" name="文本框 12"/>
          <p:cNvSpPr txBox="1"/>
          <p:nvPr/>
        </p:nvSpPr>
        <p:spPr>
          <a:xfrm>
            <a:off x="6052136" y="6301962"/>
            <a:ext cx="2736304" cy="646331"/>
          </a:xfrm>
          <a:prstGeom prst="rect">
            <a:avLst/>
          </a:prstGeom>
          <a:noFill/>
        </p:spPr>
        <p:txBody>
          <a:bodyPr wrap="square" rtlCol="0">
            <a:spAutoFit/>
          </a:bodyPr>
          <a:lstStyle/>
          <a:p>
            <a:pPr algn="ctr"/>
            <a:r>
              <a:rPr lang="en-US" altLang="zh-CN" b="1" dirty="0"/>
              <a:t>Pogo pin</a:t>
            </a:r>
          </a:p>
          <a:p>
            <a:pPr algn="ctr"/>
            <a:r>
              <a:rPr lang="zh-CN" altLang="en-US" b="1" dirty="0"/>
              <a:t>弹簧针</a:t>
            </a:r>
          </a:p>
        </p:txBody>
      </p:sp>
    </p:spTree>
    <p:extLst>
      <p:ext uri="{BB962C8B-B14F-4D97-AF65-F5344CB8AC3E}">
        <p14:creationId xmlns:p14="http://schemas.microsoft.com/office/powerpoint/2010/main" val="2465997262"/>
      </p:ext>
    </p:extLst>
  </p:cSld>
  <p:clrMapOvr>
    <a:masterClrMapping/>
  </p:clrMapOvr>
  <p:transition spd="slow">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758798" y="1055605"/>
            <a:ext cx="8352928" cy="1817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a:t>
            </a:r>
            <a:r>
              <a:rPr lang="zh-CN" altLang="zh-CN" sz="2400" dirty="0">
                <a:solidFill>
                  <a:schemeClr val="tx1"/>
                </a:solidFill>
                <a:latin typeface="楷体" panose="02010609060101010101" pitchFamily="49" charset="-122"/>
                <a:ea typeface="楷体" panose="02010609060101010101" pitchFamily="49" charset="-122"/>
              </a:rPr>
              <a:t>线性调节率</a:t>
            </a:r>
            <a:r>
              <a:rPr lang="zh-CN" altLang="en-US" sz="2400" dirty="0">
                <a:solidFill>
                  <a:schemeClr val="tx1"/>
                </a:solidFill>
                <a:latin typeface="楷体" panose="02010609060101010101" pitchFamily="49" charset="-122"/>
                <a:ea typeface="楷体" panose="02010609060101010101" pitchFamily="49" charset="-122"/>
              </a:rPr>
              <a:t>（输入电压</a:t>
            </a:r>
            <a:r>
              <a:rPr lang="zh-CN" altLang="zh-CN" sz="2400" dirty="0">
                <a:solidFill>
                  <a:schemeClr val="tx1"/>
                </a:solidFill>
                <a:latin typeface="楷体" panose="02010609060101010101" pitchFamily="49" charset="-122"/>
                <a:ea typeface="楷体" panose="02010609060101010101" pitchFamily="49" charset="-122"/>
              </a:rPr>
              <a:t>调节率</a:t>
            </a:r>
            <a:r>
              <a:rPr lang="zh-CN" altLang="en-US" sz="2400" dirty="0">
                <a:solidFill>
                  <a:schemeClr val="tx1"/>
                </a:solidFill>
                <a:latin typeface="楷体" panose="02010609060101010101" pitchFamily="49" charset="-122"/>
                <a:ea typeface="楷体" panose="02010609060101010101" pitchFamily="49" charset="-122"/>
              </a:rPr>
              <a:t>）：</a:t>
            </a:r>
            <a:r>
              <a:rPr lang="zh-CN" altLang="zh-CN" sz="2400" dirty="0">
                <a:solidFill>
                  <a:schemeClr val="tx1"/>
                </a:solidFill>
                <a:latin typeface="楷体" panose="02010609060101010101" pitchFamily="49" charset="-122"/>
                <a:ea typeface="楷体" panose="02010609060101010101" pitchFamily="49" charset="-122"/>
              </a:rPr>
              <a:t>是指调节器在整个输入电压范围下保持稳定输出电压的能力。</a:t>
            </a:r>
            <a:endParaRPr lang="en-US" altLang="zh-CN" sz="2400" dirty="0">
              <a:solidFill>
                <a:schemeClr val="tx1"/>
              </a:solidFill>
              <a:latin typeface="楷体" panose="02010609060101010101" pitchFamily="49" charset="-122"/>
              <a:ea typeface="楷体" panose="02010609060101010101" pitchFamily="49" charset="-122"/>
            </a:endParaRPr>
          </a:p>
          <a:p>
            <a:pPr marL="0" indent="0">
              <a:buNone/>
            </a:pPr>
            <a:r>
              <a:rPr lang="zh-CN" altLang="zh-CN" sz="2400" dirty="0">
                <a:solidFill>
                  <a:schemeClr val="tx1"/>
                </a:solidFill>
                <a:latin typeface="楷体" panose="02010609060101010101" pitchFamily="49" charset="-122"/>
                <a:ea typeface="楷体" panose="02010609060101010101" pitchFamily="49" charset="-122"/>
              </a:rPr>
              <a:t>线性调节率</a:t>
            </a:r>
            <a:r>
              <a:rPr lang="zh-CN" altLang="en-US" sz="2400" dirty="0">
                <a:solidFill>
                  <a:schemeClr val="tx1"/>
                </a:solidFill>
                <a:latin typeface="楷体" panose="02010609060101010101" pitchFamily="49" charset="-122"/>
                <a:ea typeface="楷体" panose="02010609060101010101" pitchFamily="49" charset="-122"/>
              </a:rPr>
              <a:t>：</a:t>
            </a:r>
            <a:r>
              <a:rPr lang="zh-CN" altLang="zh-CN" sz="2400" dirty="0">
                <a:solidFill>
                  <a:schemeClr val="tx1"/>
                </a:solidFill>
                <a:latin typeface="楷体" panose="02010609060101010101" pitchFamily="49" charset="-122"/>
                <a:ea typeface="楷体" panose="02010609060101010101" pitchFamily="49" charset="-122"/>
              </a:rPr>
              <a:t>输入电压在</a:t>
            </a:r>
            <a:r>
              <a:rPr lang="zh-CN" altLang="en-US" sz="2400" dirty="0">
                <a:solidFill>
                  <a:schemeClr val="tx1"/>
                </a:solidFill>
                <a:latin typeface="楷体" panose="02010609060101010101" pitchFamily="49" charset="-122"/>
                <a:ea typeface="楷体" panose="02010609060101010101" pitchFamily="49" charset="-122"/>
              </a:rPr>
              <a:t>允许的</a:t>
            </a:r>
            <a:r>
              <a:rPr lang="zh-CN" altLang="zh-CN" sz="2400" dirty="0">
                <a:solidFill>
                  <a:schemeClr val="tx1"/>
                </a:solidFill>
                <a:latin typeface="楷体" panose="02010609060101010101" pitchFamily="49" charset="-122"/>
                <a:ea typeface="楷体" panose="02010609060101010101" pitchFamily="49" charset="-122"/>
              </a:rPr>
              <a:t>最大范围内变化</a:t>
            </a:r>
            <a:r>
              <a:rPr lang="zh-CN" altLang="en-US" sz="2400" dirty="0">
                <a:solidFill>
                  <a:schemeClr val="tx1"/>
                </a:solidFill>
                <a:latin typeface="楷体" panose="02010609060101010101" pitchFamily="49" charset="-122"/>
                <a:ea typeface="楷体" panose="02010609060101010101" pitchFamily="49" charset="-122"/>
              </a:rPr>
              <a:t>时，</a:t>
            </a:r>
            <a:r>
              <a:rPr lang="zh-CN" altLang="zh-CN" sz="2400" dirty="0">
                <a:solidFill>
                  <a:schemeClr val="tx1"/>
                </a:solidFill>
                <a:latin typeface="楷体" panose="02010609060101010101" pitchFamily="49" charset="-122"/>
                <a:ea typeface="楷体" panose="02010609060101010101" pitchFamily="49" charset="-122"/>
              </a:rPr>
              <a:t>输出电压变化的百分比。</a:t>
            </a:r>
            <a:endParaRPr lang="zh-CN" altLang="en-US" sz="2400" kern="0" dirty="0">
              <a:solidFill>
                <a:schemeClr val="tx1"/>
              </a:solidFill>
              <a:latin typeface="楷体" panose="02010609060101010101" pitchFamily="49" charset="-122"/>
              <a:ea typeface="楷体" panose="02010609060101010101" pitchFamily="49" charset="-122"/>
            </a:endParaRPr>
          </a:p>
        </p:txBody>
      </p:sp>
      <p:sp>
        <p:nvSpPr>
          <p:cNvPr id="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323528" y="5053826"/>
            <a:ext cx="6061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304800"/>
            <a:r>
              <a:rPr lang="zh-CN" altLang="zh-CN" sz="2400" b="1" dirty="0">
                <a:solidFill>
                  <a:srgbClr val="7030A0"/>
                </a:solidFill>
                <a:latin typeface="楷体" panose="02010609060101010101" pitchFamily="49" charset="-122"/>
                <a:ea typeface="楷体" panose="02010609060101010101" pitchFamily="49" charset="-122"/>
              </a:rPr>
              <a:t>在最大负载</a:t>
            </a:r>
            <a:r>
              <a:rPr lang="zh-CN" altLang="en-US" sz="2400" b="1" dirty="0">
                <a:solidFill>
                  <a:srgbClr val="7030A0"/>
                </a:solidFill>
                <a:latin typeface="楷体" panose="02010609060101010101" pitchFamily="49" charset="-122"/>
                <a:ea typeface="楷体" panose="02010609060101010101" pitchFamily="49" charset="-122"/>
              </a:rPr>
              <a:t>电流</a:t>
            </a:r>
            <a:r>
              <a:rPr lang="zh-CN" altLang="zh-CN" sz="2400" b="1" dirty="0">
                <a:solidFill>
                  <a:srgbClr val="7030A0"/>
                </a:solidFill>
                <a:latin typeface="楷体" panose="02010609060101010101" pitchFamily="49" charset="-122"/>
                <a:ea typeface="楷体" panose="02010609060101010101" pitchFamily="49" charset="-122"/>
              </a:rPr>
              <a:t>条件下测量线性调节率</a:t>
            </a:r>
            <a:r>
              <a:rPr lang="zh-CN" altLang="en-US" sz="2400" b="1" dirty="0">
                <a:solidFill>
                  <a:srgbClr val="7030A0"/>
                </a:solidFill>
                <a:latin typeface="楷体" panose="02010609060101010101" pitchFamily="49" charset="-122"/>
                <a:ea typeface="楷体" panose="02010609060101010101" pitchFamily="49" charset="-122"/>
              </a:rPr>
              <a:t>。</a:t>
            </a:r>
            <a:endParaRPr lang="zh-CN" sz="2400" b="1" dirty="0">
              <a:solidFill>
                <a:srgbClr val="7030A0"/>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3"/>
          <a:stretch>
            <a:fillRect/>
          </a:stretch>
        </p:blipFill>
        <p:spPr>
          <a:xfrm>
            <a:off x="611560" y="2991714"/>
            <a:ext cx="8246856" cy="1704350"/>
          </a:xfrm>
          <a:prstGeom prst="rect">
            <a:avLst/>
          </a:prstGeom>
        </p:spPr>
      </p:pic>
      <p:sp>
        <p:nvSpPr>
          <p:cNvPr id="9" name="标题 1">
            <a:extLst>
              <a:ext uri="{FF2B5EF4-FFF2-40B4-BE49-F238E27FC236}">
                <a16:creationId xmlns:a16="http://schemas.microsoft.com/office/drawing/2014/main" id="{02E8B5FC-6798-4B2D-90C0-75B0C37E71D7}"/>
              </a:ext>
            </a:extLst>
          </p:cNvPr>
          <p:cNvSpPr txBox="1">
            <a:spLocks/>
          </p:cNvSpPr>
          <p:nvPr/>
        </p:nvSpPr>
        <p:spPr bwMode="auto">
          <a:xfrm>
            <a:off x="2233779" y="84437"/>
            <a:ext cx="6624637" cy="1040307"/>
          </a:xfrm>
          <a:prstGeom prst="roundRect">
            <a:avLst>
              <a:gd name="adj" fmla="val 21667"/>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8" name="文本框 7">
            <a:extLst>
              <a:ext uri="{FF2B5EF4-FFF2-40B4-BE49-F238E27FC236}">
                <a16:creationId xmlns:a16="http://schemas.microsoft.com/office/drawing/2014/main" id="{506F63E0-298A-4E9F-BB96-5F43BC49C051}"/>
              </a:ext>
            </a:extLst>
          </p:cNvPr>
          <p:cNvSpPr txBox="1"/>
          <p:nvPr/>
        </p:nvSpPr>
        <p:spPr>
          <a:xfrm>
            <a:off x="1331640" y="3914079"/>
            <a:ext cx="4607168" cy="369332"/>
          </a:xfrm>
          <a:prstGeom prst="rect">
            <a:avLst/>
          </a:prstGeom>
          <a:noFill/>
        </p:spPr>
        <p:txBody>
          <a:bodyPr wrap="square">
            <a:spAutoFit/>
          </a:bodyPr>
          <a:lstStyle/>
          <a:p>
            <a:r>
              <a:rPr lang="zh-CN" altLang="zh-CN" sz="1800" dirty="0">
                <a:solidFill>
                  <a:schemeClr val="tx1"/>
                </a:solidFill>
                <a:latin typeface="楷体" panose="02010609060101010101" pitchFamily="49" charset="-122"/>
                <a:ea typeface="楷体" panose="02010609060101010101" pitchFamily="49" charset="-122"/>
              </a:rPr>
              <a:t>线性调节率</a:t>
            </a:r>
            <a:endParaRPr lang="zh-CN" altLang="en-US" dirty="0"/>
          </a:p>
        </p:txBody>
      </p:sp>
    </p:spTree>
    <p:extLst>
      <p:ext uri="{BB962C8B-B14F-4D97-AF65-F5344CB8AC3E}">
        <p14:creationId xmlns:p14="http://schemas.microsoft.com/office/powerpoint/2010/main" val="4144157147"/>
      </p:ext>
    </p:extLst>
  </p:cSld>
  <p:clrMapOvr>
    <a:masterClrMapping/>
  </p:clrMapOvr>
  <p:transition spd="slow">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611560" y="1340768"/>
            <a:ext cx="8352928"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4</a:t>
            </a:r>
            <a:r>
              <a:rPr lang="zh-CN" altLang="en-US" sz="2400" dirty="0">
                <a:solidFill>
                  <a:schemeClr val="tx1"/>
                </a:solidFill>
                <a:latin typeface="楷体" panose="02010609060101010101" pitchFamily="49" charset="-122"/>
                <a:ea typeface="楷体" panose="02010609060101010101" pitchFamily="49" charset="-122"/>
              </a:rPr>
              <a:t>）</a:t>
            </a:r>
            <a:r>
              <a:rPr lang="zh-CN" altLang="zh-CN" sz="2400" dirty="0">
                <a:solidFill>
                  <a:schemeClr val="tx1"/>
                </a:solidFill>
                <a:latin typeface="楷体" panose="02010609060101010101" pitchFamily="49" charset="-122"/>
                <a:ea typeface="楷体" panose="02010609060101010101" pitchFamily="49" charset="-122"/>
              </a:rPr>
              <a:t>输入抑制比</a:t>
            </a:r>
            <a:r>
              <a:rPr lang="zh-CN" altLang="en-US" sz="2400" dirty="0">
                <a:solidFill>
                  <a:schemeClr val="tx1"/>
                </a:solidFill>
                <a:latin typeface="楷体" panose="02010609060101010101" pitchFamily="49" charset="-122"/>
                <a:ea typeface="楷体" panose="02010609060101010101" pitchFamily="49" charset="-122"/>
              </a:rPr>
              <a:t>（</a:t>
            </a:r>
            <a:r>
              <a:rPr lang="zh-CN" altLang="zh-CN" sz="2400" dirty="0">
                <a:solidFill>
                  <a:schemeClr val="tx1"/>
                </a:solidFill>
                <a:latin typeface="楷体" panose="02010609060101010101" pitchFamily="49" charset="-122"/>
                <a:ea typeface="楷体" panose="02010609060101010101" pitchFamily="49" charset="-122"/>
              </a:rPr>
              <a:t>纹波抑制比</a:t>
            </a:r>
            <a:r>
              <a:rPr lang="zh-CN" altLang="en-US" sz="2400" dirty="0">
                <a:solidFill>
                  <a:schemeClr val="tx1"/>
                </a:solidFill>
                <a:latin typeface="楷体" panose="02010609060101010101" pitchFamily="49" charset="-122"/>
                <a:ea typeface="楷体" panose="02010609060101010101" pitchFamily="49" charset="-122"/>
              </a:rPr>
              <a:t>）</a:t>
            </a:r>
            <a:endParaRPr lang="en-US" altLang="zh-CN" sz="2400" dirty="0">
              <a:solidFill>
                <a:schemeClr val="tx1"/>
              </a:solidFill>
              <a:latin typeface="楷体" panose="02010609060101010101" pitchFamily="49" charset="-122"/>
              <a:ea typeface="楷体" panose="02010609060101010101" pitchFamily="49" charset="-122"/>
            </a:endParaRPr>
          </a:p>
          <a:p>
            <a:pPr marL="0" indent="0">
              <a:buNone/>
            </a:pPr>
            <a:r>
              <a:rPr lang="en-US" altLang="zh-CN" sz="2400" dirty="0">
                <a:solidFill>
                  <a:schemeClr val="tx1"/>
                </a:solidFill>
                <a:latin typeface="楷体" panose="02010609060101010101" pitchFamily="49" charset="-122"/>
                <a:ea typeface="楷体" panose="02010609060101010101" pitchFamily="49" charset="-122"/>
              </a:rPr>
              <a:t>    </a:t>
            </a:r>
            <a:r>
              <a:rPr lang="zh-CN" altLang="zh-CN" sz="2400" dirty="0">
                <a:solidFill>
                  <a:schemeClr val="tx1"/>
                </a:solidFill>
                <a:latin typeface="楷体" panose="02010609060101010101" pitchFamily="49" charset="-122"/>
                <a:ea typeface="楷体" panose="02010609060101010101" pitchFamily="49" charset="-122"/>
              </a:rPr>
              <a:t>最大输入电压</a:t>
            </a:r>
            <a:r>
              <a:rPr lang="zh-CN" altLang="en-US" sz="2400" dirty="0">
                <a:solidFill>
                  <a:schemeClr val="tx1"/>
                </a:solidFill>
                <a:latin typeface="楷体" panose="02010609060101010101" pitchFamily="49" charset="-122"/>
                <a:ea typeface="楷体" panose="02010609060101010101" pitchFamily="49" charset="-122"/>
              </a:rPr>
              <a:t>变化</a:t>
            </a:r>
            <a:r>
              <a:rPr lang="zh-CN" altLang="zh-CN" sz="2400" dirty="0">
                <a:solidFill>
                  <a:schemeClr val="tx1"/>
                </a:solidFill>
                <a:latin typeface="楷体" panose="02010609060101010101" pitchFamily="49" charset="-122"/>
                <a:ea typeface="楷体" panose="02010609060101010101" pitchFamily="49" charset="-122"/>
              </a:rPr>
              <a:t>与输出电压摆幅的比</a:t>
            </a:r>
            <a:r>
              <a:rPr lang="zh-CN" altLang="en-US" sz="2400" dirty="0">
                <a:solidFill>
                  <a:schemeClr val="tx1"/>
                </a:solidFill>
                <a:latin typeface="楷体" panose="02010609060101010101" pitchFamily="49" charset="-122"/>
                <a:ea typeface="楷体" panose="02010609060101010101" pitchFamily="49" charset="-122"/>
              </a:rPr>
              <a:t>。在特定的频率</a:t>
            </a:r>
            <a:r>
              <a:rPr lang="en-US" altLang="zh-CN" sz="2400" dirty="0">
                <a:solidFill>
                  <a:schemeClr val="tx1"/>
                </a:solidFill>
                <a:latin typeface="楷体" panose="02010609060101010101" pitchFamily="49" charset="-122"/>
                <a:ea typeface="楷体" panose="02010609060101010101" pitchFamily="49" charset="-122"/>
              </a:rPr>
              <a:t>120Hz</a:t>
            </a:r>
            <a:r>
              <a:rPr lang="zh-CN" altLang="en-US" sz="2400" dirty="0">
                <a:solidFill>
                  <a:schemeClr val="tx1"/>
                </a:solidFill>
                <a:latin typeface="楷体" panose="02010609060101010101" pitchFamily="49" charset="-122"/>
                <a:ea typeface="楷体" panose="02010609060101010101" pitchFamily="49" charset="-122"/>
              </a:rPr>
              <a:t>或频率范围内测试。</a:t>
            </a:r>
            <a:endParaRPr lang="en-US" altLang="zh-CN" sz="2400" dirty="0">
              <a:solidFill>
                <a:schemeClr val="tx1"/>
              </a:solidFill>
              <a:latin typeface="楷体" panose="02010609060101010101" pitchFamily="49" charset="-122"/>
              <a:ea typeface="楷体" panose="02010609060101010101" pitchFamily="49" charset="-122"/>
            </a:endParaRPr>
          </a:p>
          <a:p>
            <a:pPr marL="0" indent="0">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a:t>
            </a:r>
            <a:r>
              <a:rPr lang="zh-CN" altLang="zh-CN" sz="2400" dirty="0">
                <a:solidFill>
                  <a:schemeClr val="tx1"/>
                </a:solidFill>
                <a:latin typeface="楷体" panose="02010609060101010101" pitchFamily="49" charset="-122"/>
                <a:ea typeface="楷体" panose="02010609060101010101" pitchFamily="49" charset="-122"/>
              </a:rPr>
              <a:t>回动电压</a:t>
            </a:r>
            <a:r>
              <a:rPr lang="zh-CN" altLang="en-US" sz="2400" dirty="0">
                <a:solidFill>
                  <a:schemeClr val="tx1"/>
                </a:solidFill>
                <a:latin typeface="楷体" panose="02010609060101010101" pitchFamily="49" charset="-122"/>
                <a:ea typeface="楷体" panose="02010609060101010101" pitchFamily="49" charset="-122"/>
              </a:rPr>
              <a:t>（压差）：</a:t>
            </a:r>
            <a:r>
              <a:rPr lang="zh-CN" altLang="zh-CN" sz="2400" dirty="0">
                <a:solidFill>
                  <a:schemeClr val="tx1"/>
                </a:solidFill>
                <a:latin typeface="楷体" panose="02010609060101010101" pitchFamily="49" charset="-122"/>
                <a:ea typeface="楷体" panose="02010609060101010101" pitchFamily="49" charset="-122"/>
              </a:rPr>
              <a:t>不会引起输出下降到其规定的最小输出电压</a:t>
            </a:r>
            <a:r>
              <a:rPr lang="zh-CN" altLang="en-US" sz="2400" dirty="0">
                <a:solidFill>
                  <a:schemeClr val="tx1"/>
                </a:solidFill>
                <a:latin typeface="楷体" panose="02010609060101010101" pitchFamily="49" charset="-122"/>
                <a:ea typeface="楷体" panose="02010609060101010101" pitchFamily="49" charset="-122"/>
              </a:rPr>
              <a:t>时</a:t>
            </a:r>
            <a:r>
              <a:rPr lang="zh-CN" altLang="zh-CN" sz="2400" dirty="0">
                <a:solidFill>
                  <a:schemeClr val="tx1"/>
                </a:solidFill>
                <a:latin typeface="楷体" panose="02010609060101010101" pitchFamily="49" charset="-122"/>
                <a:ea typeface="楷体" panose="02010609060101010101" pitchFamily="49" charset="-122"/>
              </a:rPr>
              <a:t>的最低</a:t>
            </a:r>
            <a:r>
              <a:rPr lang="zh-CN" altLang="en-US" sz="2400" dirty="0">
                <a:solidFill>
                  <a:schemeClr val="tx1"/>
                </a:solidFill>
                <a:latin typeface="楷体" panose="02010609060101010101" pitchFamily="49" charset="-122"/>
                <a:ea typeface="楷体" panose="02010609060101010101" pitchFamily="49" charset="-122"/>
              </a:rPr>
              <a:t>输入输出</a:t>
            </a:r>
            <a:r>
              <a:rPr lang="zh-CN" altLang="zh-CN" sz="2400" dirty="0">
                <a:solidFill>
                  <a:schemeClr val="tx1"/>
                </a:solidFill>
                <a:latin typeface="楷体" panose="02010609060101010101" pitchFamily="49" charset="-122"/>
                <a:ea typeface="楷体" panose="02010609060101010101" pitchFamily="49" charset="-122"/>
              </a:rPr>
              <a:t>电压</a:t>
            </a:r>
            <a:r>
              <a:rPr lang="zh-CN" altLang="en-US" sz="2400" dirty="0">
                <a:solidFill>
                  <a:schemeClr val="tx1"/>
                </a:solidFill>
                <a:latin typeface="楷体" panose="02010609060101010101" pitchFamily="49" charset="-122"/>
                <a:ea typeface="楷体" panose="02010609060101010101" pitchFamily="49" charset="-122"/>
              </a:rPr>
              <a:t>差。</a:t>
            </a:r>
            <a:endParaRPr lang="en-US" altLang="zh-CN" sz="2400" dirty="0">
              <a:solidFill>
                <a:schemeClr val="tx1"/>
              </a:solidFill>
              <a:latin typeface="楷体" panose="02010609060101010101" pitchFamily="49" charset="-122"/>
              <a:ea typeface="楷体" panose="02010609060101010101" pitchFamily="49" charset="-122"/>
            </a:endParaRPr>
          </a:p>
          <a:p>
            <a:pPr marL="0" indent="0">
              <a:buNone/>
            </a:pPr>
            <a:r>
              <a:rPr lang="zh-CN" altLang="en-US" sz="2400" kern="0" dirty="0">
                <a:solidFill>
                  <a:schemeClr val="tx1"/>
                </a:solidFill>
                <a:latin typeface="楷体" panose="02010609060101010101" pitchFamily="49" charset="-122"/>
                <a:ea typeface="楷体" panose="02010609060101010101" pitchFamily="49" charset="-122"/>
              </a:rPr>
              <a:t>测试方法：</a:t>
            </a:r>
            <a:endParaRPr lang="en-US" altLang="zh-CN" sz="2400" kern="0" dirty="0">
              <a:solidFill>
                <a:schemeClr val="tx1"/>
              </a:solidFill>
              <a:latin typeface="楷体" panose="02010609060101010101" pitchFamily="49" charset="-122"/>
              <a:ea typeface="楷体" panose="02010609060101010101" pitchFamily="49" charset="-122"/>
            </a:endParaRPr>
          </a:p>
          <a:p>
            <a:pPr marL="0" indent="0">
              <a:buNone/>
            </a:pPr>
            <a:r>
              <a:rPr lang="en-US" altLang="zh-CN" sz="2400" dirty="0">
                <a:solidFill>
                  <a:schemeClr val="tx1"/>
                </a:solidFill>
                <a:latin typeface="楷体" panose="02010609060101010101" pitchFamily="49" charset="-122"/>
                <a:ea typeface="楷体" panose="02010609060101010101" pitchFamily="49" charset="-122"/>
              </a:rPr>
              <a:t>①</a:t>
            </a:r>
            <a:r>
              <a:rPr lang="zh-CN" altLang="zh-CN" sz="2400" dirty="0">
                <a:solidFill>
                  <a:schemeClr val="tx1"/>
                </a:solidFill>
                <a:latin typeface="楷体" panose="02010609060101010101" pitchFamily="49" charset="-122"/>
                <a:ea typeface="楷体" panose="02010609060101010101" pitchFamily="49" charset="-122"/>
              </a:rPr>
              <a:t>最大负载电流条件下</a:t>
            </a:r>
            <a:r>
              <a:rPr lang="zh-CN" altLang="en-US" sz="2400" dirty="0">
                <a:solidFill>
                  <a:schemeClr val="tx1"/>
                </a:solidFill>
                <a:latin typeface="楷体" panose="02010609060101010101" pitchFamily="49" charset="-122"/>
                <a:ea typeface="楷体" panose="02010609060101010101" pitchFamily="49" charset="-122"/>
              </a:rPr>
              <a:t>测试。</a:t>
            </a:r>
            <a:endParaRPr lang="en-US" altLang="zh-CN" sz="2400" dirty="0">
              <a:solidFill>
                <a:schemeClr val="tx1"/>
              </a:solidFill>
              <a:latin typeface="楷体" panose="02010609060101010101" pitchFamily="49" charset="-122"/>
              <a:ea typeface="楷体" panose="02010609060101010101" pitchFamily="49" charset="-122"/>
            </a:endParaRPr>
          </a:p>
          <a:p>
            <a:pPr marL="0" indent="0">
              <a:buNone/>
            </a:pPr>
            <a:r>
              <a:rPr lang="en-US" altLang="zh-CN" sz="2400" dirty="0">
                <a:solidFill>
                  <a:schemeClr val="tx1"/>
                </a:solidFill>
                <a:latin typeface="楷体" panose="02010609060101010101" pitchFamily="49" charset="-122"/>
                <a:ea typeface="楷体" panose="02010609060101010101" pitchFamily="49" charset="-122"/>
              </a:rPr>
              <a:t>②</a:t>
            </a:r>
            <a:r>
              <a:rPr lang="zh-CN" altLang="zh-CN" sz="2400" dirty="0">
                <a:solidFill>
                  <a:schemeClr val="tx1"/>
                </a:solidFill>
                <a:latin typeface="楷体" panose="02010609060101010101" pitchFamily="49" charset="-122"/>
                <a:ea typeface="楷体" panose="02010609060101010101" pitchFamily="49" charset="-122"/>
              </a:rPr>
              <a:t>调节输入电压直到输出电压达到最小可接受的电压为止</a:t>
            </a:r>
            <a:r>
              <a:rPr lang="zh-CN" altLang="en-US" sz="2400" dirty="0">
                <a:solidFill>
                  <a:schemeClr val="tx1"/>
                </a:solidFill>
                <a:latin typeface="楷体" panose="02010609060101010101" pitchFamily="49" charset="-122"/>
                <a:ea typeface="楷体" panose="02010609060101010101" pitchFamily="49" charset="-122"/>
              </a:rPr>
              <a:t>。</a:t>
            </a:r>
            <a:endParaRPr lang="en-US" altLang="zh-CN" sz="2400" dirty="0">
              <a:solidFill>
                <a:schemeClr val="tx1"/>
              </a:solidFill>
              <a:latin typeface="楷体" panose="02010609060101010101" pitchFamily="49" charset="-122"/>
              <a:ea typeface="楷体" panose="02010609060101010101" pitchFamily="49" charset="-122"/>
            </a:endParaRPr>
          </a:p>
          <a:p>
            <a:pPr marL="0" indent="0">
              <a:buNone/>
            </a:pPr>
            <a:r>
              <a:rPr lang="zh-CN" altLang="en-US" sz="2400" dirty="0">
                <a:solidFill>
                  <a:schemeClr val="tx1"/>
                </a:solidFill>
                <a:latin typeface="楷体" panose="02010609060101010101" pitchFamily="49" charset="-122"/>
                <a:ea typeface="楷体" panose="02010609060101010101" pitchFamily="49" charset="-122"/>
              </a:rPr>
              <a:t>③</a:t>
            </a:r>
            <a:r>
              <a:rPr lang="zh-CN" altLang="zh-CN" sz="2400" dirty="0">
                <a:solidFill>
                  <a:schemeClr val="tx1"/>
                </a:solidFill>
                <a:latin typeface="楷体" panose="02010609060101010101" pitchFamily="49" charset="-122"/>
                <a:ea typeface="楷体" panose="02010609060101010101" pitchFamily="49" charset="-122"/>
              </a:rPr>
              <a:t>生产测试</a:t>
            </a:r>
            <a:r>
              <a:rPr lang="zh-CN" altLang="en-US" sz="2400" dirty="0">
                <a:solidFill>
                  <a:schemeClr val="tx1"/>
                </a:solidFill>
                <a:latin typeface="楷体" panose="02010609060101010101" pitchFamily="49" charset="-122"/>
                <a:ea typeface="楷体" panose="02010609060101010101" pitchFamily="49" charset="-122"/>
              </a:rPr>
              <a:t>：</a:t>
            </a:r>
            <a:r>
              <a:rPr lang="zh-CN" altLang="zh-CN" sz="2400" dirty="0">
                <a:solidFill>
                  <a:schemeClr val="tx1"/>
                </a:solidFill>
                <a:latin typeface="楷体" panose="02010609060101010101" pitchFamily="49" charset="-122"/>
                <a:ea typeface="楷体" panose="02010609060101010101" pitchFamily="49" charset="-122"/>
              </a:rPr>
              <a:t>输入设置为规定的回动电压加上最小可接受输出电压，</a:t>
            </a:r>
            <a:r>
              <a:rPr lang="zh-CN" altLang="en-US" sz="2400" dirty="0">
                <a:solidFill>
                  <a:schemeClr val="tx1"/>
                </a:solidFill>
                <a:latin typeface="楷体" panose="02010609060101010101" pitchFamily="49" charset="-122"/>
                <a:ea typeface="楷体" panose="02010609060101010101" pitchFamily="49" charset="-122"/>
              </a:rPr>
              <a:t>测量输出</a:t>
            </a:r>
            <a:r>
              <a:rPr lang="zh-CN" altLang="zh-CN" sz="2400" dirty="0">
                <a:solidFill>
                  <a:schemeClr val="tx1"/>
                </a:solidFill>
                <a:latin typeface="楷体" panose="02010609060101010101" pitchFamily="49" charset="-122"/>
                <a:ea typeface="楷体" panose="02010609060101010101" pitchFamily="49" charset="-122"/>
              </a:rPr>
              <a:t>大于</a:t>
            </a:r>
            <a:r>
              <a:rPr lang="zh-CN" altLang="en-US" sz="2400" dirty="0">
                <a:solidFill>
                  <a:schemeClr val="tx1"/>
                </a:solidFill>
                <a:latin typeface="楷体" panose="02010609060101010101" pitchFamily="49" charset="-122"/>
                <a:ea typeface="楷体" panose="02010609060101010101" pitchFamily="49" charset="-122"/>
              </a:rPr>
              <a:t>或等于</a:t>
            </a:r>
            <a:r>
              <a:rPr lang="zh-CN" altLang="zh-CN" sz="2400" dirty="0">
                <a:solidFill>
                  <a:schemeClr val="tx1"/>
                </a:solidFill>
                <a:latin typeface="楷体" panose="02010609060101010101" pitchFamily="49" charset="-122"/>
                <a:ea typeface="楷体" panose="02010609060101010101" pitchFamily="49" charset="-122"/>
              </a:rPr>
              <a:t>最小可接受的输出电压</a:t>
            </a:r>
            <a:r>
              <a:rPr lang="zh-CN" altLang="en-US" sz="2400" dirty="0">
                <a:solidFill>
                  <a:schemeClr val="tx1"/>
                </a:solidFill>
                <a:latin typeface="楷体" panose="02010609060101010101" pitchFamily="49" charset="-122"/>
                <a:ea typeface="楷体" panose="02010609060101010101" pitchFamily="49" charset="-122"/>
              </a:rPr>
              <a:t>。</a:t>
            </a:r>
            <a:endParaRPr lang="zh-CN" altLang="en-US" sz="2400" kern="0" dirty="0">
              <a:solidFill>
                <a:schemeClr val="tx1"/>
              </a:solidFill>
              <a:latin typeface="楷体" panose="02010609060101010101" pitchFamily="49" charset="-122"/>
              <a:ea typeface="楷体" panose="02010609060101010101" pitchFamily="49" charset="-122"/>
            </a:endParaRPr>
          </a:p>
        </p:txBody>
      </p:sp>
      <p:sp>
        <p:nvSpPr>
          <p:cNvPr id="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1">
            <a:extLst>
              <a:ext uri="{FF2B5EF4-FFF2-40B4-BE49-F238E27FC236}">
                <a16:creationId xmlns:a16="http://schemas.microsoft.com/office/drawing/2014/main" id="{5339E8A9-4DB6-4404-989C-5FA23DE12E47}"/>
              </a:ext>
            </a:extLst>
          </p:cNvPr>
          <p:cNvSpPr txBox="1">
            <a:spLocks/>
          </p:cNvSpPr>
          <p:nvPr/>
        </p:nvSpPr>
        <p:spPr bwMode="auto">
          <a:xfrm>
            <a:off x="2233779" y="84437"/>
            <a:ext cx="6624637" cy="1040307"/>
          </a:xfrm>
          <a:prstGeom prst="roundRect">
            <a:avLst>
              <a:gd name="adj" fmla="val 21667"/>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402529897"/>
      </p:ext>
    </p:extLst>
  </p:cSld>
  <p:clrMapOvr>
    <a:masterClrMapping/>
  </p:clrMapOvr>
  <p:transition spd="slow">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706F04D-8B6B-4A66-BBE3-E9788616B178}"/>
              </a:ext>
            </a:extLst>
          </p:cNvPr>
          <p:cNvSpPr txBox="1">
            <a:spLocks/>
          </p:cNvSpPr>
          <p:nvPr/>
        </p:nvSpPr>
        <p:spPr bwMode="auto">
          <a:xfrm>
            <a:off x="2233779" y="84437"/>
            <a:ext cx="6624637" cy="1040307"/>
          </a:xfrm>
          <a:prstGeom prst="roundRect">
            <a:avLst>
              <a:gd name="adj" fmla="val 21667"/>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7" name="文本框 6">
            <a:extLst>
              <a:ext uri="{FF2B5EF4-FFF2-40B4-BE49-F238E27FC236}">
                <a16:creationId xmlns:a16="http://schemas.microsoft.com/office/drawing/2014/main" id="{88FFE36E-D32E-47B5-A319-9ACF6A43E936}"/>
              </a:ext>
            </a:extLst>
          </p:cNvPr>
          <p:cNvSpPr txBox="1"/>
          <p:nvPr/>
        </p:nvSpPr>
        <p:spPr>
          <a:xfrm>
            <a:off x="251520" y="1412776"/>
            <a:ext cx="8784976" cy="5006563"/>
          </a:xfrm>
          <a:prstGeom prst="rect">
            <a:avLst/>
          </a:prstGeom>
          <a:noFill/>
        </p:spPr>
        <p:txBody>
          <a:bodyPr wrap="square">
            <a:spAutoFit/>
          </a:bodyPr>
          <a:lstStyle/>
          <a:p>
            <a:pPr>
              <a:lnSpc>
                <a:spcPct val="150000"/>
              </a:lnSpc>
            </a:pPr>
            <a:r>
              <a:rPr lang="zh-CN" altLang="en-US" sz="2400" b="1" dirty="0"/>
              <a:t>练习：</a:t>
            </a:r>
            <a:endParaRPr lang="en-US" altLang="zh-CN" sz="2400" b="1" dirty="0"/>
          </a:p>
          <a:p>
            <a:pPr>
              <a:lnSpc>
                <a:spcPct val="150000"/>
              </a:lnSpc>
            </a:pPr>
            <a:r>
              <a:rPr lang="en-US" altLang="zh-CN" sz="2400" b="1" dirty="0"/>
              <a:t>2.1     5-V </a:t>
            </a:r>
            <a:r>
              <a:rPr lang="zh-CN" altLang="en-US" sz="2400" b="1" dirty="0"/>
              <a:t>稳压器的输出在空载条件下为</a:t>
            </a:r>
            <a:r>
              <a:rPr lang="en-US" altLang="zh-CN" sz="2400" b="1" dirty="0"/>
              <a:t>5.10 V</a:t>
            </a:r>
            <a:r>
              <a:rPr lang="zh-CN" altLang="en-US" sz="2400" b="1" dirty="0"/>
              <a:t>，在</a:t>
            </a:r>
            <a:r>
              <a:rPr lang="en-US" altLang="zh-CN" sz="2400" b="1" dirty="0"/>
              <a:t>5mA</a:t>
            </a:r>
            <a:r>
              <a:rPr lang="zh-CN" altLang="en-US" sz="2400" b="1" dirty="0"/>
              <a:t>最大额定负载电流下为</a:t>
            </a:r>
            <a:r>
              <a:rPr lang="en-US" altLang="zh-CN" sz="2400" b="1" dirty="0"/>
              <a:t>4.85 V</a:t>
            </a:r>
            <a:r>
              <a:rPr lang="zh-CN" altLang="en-US" sz="2400" b="1" dirty="0"/>
              <a:t>。它的负载调节率是多少？</a:t>
            </a:r>
            <a:endParaRPr lang="en-US" altLang="zh-CN" sz="2400" b="1" dirty="0"/>
          </a:p>
          <a:p>
            <a:pPr>
              <a:lnSpc>
                <a:spcPct val="150000"/>
              </a:lnSpc>
            </a:pPr>
            <a:r>
              <a:rPr lang="en-US" altLang="zh-CN" sz="2400" b="1" dirty="0"/>
              <a:t>2.2      </a:t>
            </a:r>
            <a:r>
              <a:rPr lang="zh-CN" altLang="en-US" sz="2400" b="1" dirty="0"/>
              <a:t>在</a:t>
            </a:r>
            <a:r>
              <a:rPr lang="en-US" altLang="zh-CN" sz="2400" b="1" dirty="0"/>
              <a:t>10mA </a:t>
            </a:r>
            <a:r>
              <a:rPr lang="zh-CN" altLang="en-US" sz="2400" b="1" dirty="0"/>
              <a:t>的最大负载条件下，当输入电压从</a:t>
            </a:r>
            <a:r>
              <a:rPr lang="en-US" altLang="zh-CN" sz="2400" b="1" dirty="0"/>
              <a:t>14V</a:t>
            </a:r>
            <a:r>
              <a:rPr lang="zh-CN" altLang="en-US" sz="2400" b="1" dirty="0"/>
              <a:t>变到</a:t>
            </a:r>
            <a:r>
              <a:rPr lang="en-US" altLang="zh-CN" sz="2400" b="1" dirty="0"/>
              <a:t>6V</a:t>
            </a:r>
            <a:r>
              <a:rPr lang="zh-CN" altLang="en-US" sz="2400" b="1" dirty="0"/>
              <a:t>时，</a:t>
            </a:r>
            <a:r>
              <a:rPr lang="en-US" altLang="zh-CN" sz="2400" b="1" dirty="0"/>
              <a:t>5V</a:t>
            </a:r>
            <a:r>
              <a:rPr lang="zh-CN" altLang="en-US" sz="2400" b="1" dirty="0"/>
              <a:t>稳压器的输出从</a:t>
            </a:r>
            <a:r>
              <a:rPr lang="en-US" altLang="zh-CN" sz="2400" b="1" dirty="0"/>
              <a:t>5.05V</a:t>
            </a:r>
            <a:r>
              <a:rPr lang="zh-CN" altLang="en-US" sz="2400" b="1" dirty="0"/>
              <a:t>到</a:t>
            </a:r>
            <a:r>
              <a:rPr lang="en-US" altLang="zh-CN" sz="2400" b="1" dirty="0"/>
              <a:t>4.95V</a:t>
            </a:r>
            <a:r>
              <a:rPr lang="zh-CN" altLang="en-US" sz="2400" b="1" dirty="0"/>
              <a:t>不等。它的线性调节率是什么？</a:t>
            </a:r>
          </a:p>
          <a:p>
            <a:pPr>
              <a:lnSpc>
                <a:spcPct val="150000"/>
              </a:lnSpc>
            </a:pPr>
            <a:r>
              <a:rPr lang="en-US" altLang="zh-CN" sz="2400" b="1" dirty="0"/>
              <a:t>2.3      </a:t>
            </a:r>
            <a:r>
              <a:rPr lang="zh-CN" altLang="en-US" sz="2400" b="1" dirty="0"/>
              <a:t>最大负载电流为</a:t>
            </a:r>
            <a:r>
              <a:rPr lang="en-US" altLang="zh-CN" sz="2400" b="1" dirty="0"/>
              <a:t>15mA </a:t>
            </a:r>
            <a:r>
              <a:rPr lang="zh-CN" altLang="en-US" sz="2400" b="1" dirty="0"/>
              <a:t>时，</a:t>
            </a:r>
            <a:r>
              <a:rPr lang="en-US" altLang="zh-CN" sz="2400" b="1" dirty="0"/>
              <a:t>9-V </a:t>
            </a:r>
            <a:r>
              <a:rPr lang="zh-CN" altLang="en-US" sz="2400" b="1" dirty="0"/>
              <a:t>的稳压器负载调节率为</a:t>
            </a:r>
            <a:r>
              <a:rPr lang="en-US" altLang="zh-CN" sz="2400" b="1" dirty="0"/>
              <a:t>3% </a:t>
            </a:r>
            <a:r>
              <a:rPr lang="zh-CN" altLang="en-US" sz="2400" b="1" dirty="0"/>
              <a:t>。假设空载输出电压为</a:t>
            </a:r>
            <a:r>
              <a:rPr lang="en-US" altLang="zh-CN" sz="2400" b="1" dirty="0"/>
              <a:t>9V</a:t>
            </a:r>
            <a:r>
              <a:rPr lang="zh-CN" altLang="en-US" sz="2400" b="1" dirty="0"/>
              <a:t>，在负载电流最大时，最坏的情况下输出电压是多少？</a:t>
            </a:r>
          </a:p>
        </p:txBody>
      </p:sp>
    </p:spTree>
    <p:extLst>
      <p:ext uri="{BB962C8B-B14F-4D97-AF65-F5344CB8AC3E}">
        <p14:creationId xmlns:p14="http://schemas.microsoft.com/office/powerpoint/2010/main" val="513655974"/>
      </p:ext>
    </p:extLst>
  </p:cSld>
  <p:clrMapOvr>
    <a:masterClrMapping/>
  </p:clrMapOvr>
  <p:transition spd="slow">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706F04D-8B6B-4A66-BBE3-E9788616B178}"/>
              </a:ext>
            </a:extLst>
          </p:cNvPr>
          <p:cNvSpPr txBox="1">
            <a:spLocks/>
          </p:cNvSpPr>
          <p:nvPr/>
        </p:nvSpPr>
        <p:spPr bwMode="auto">
          <a:xfrm>
            <a:off x="2233779" y="84437"/>
            <a:ext cx="6624637" cy="1040307"/>
          </a:xfrm>
          <a:prstGeom prst="roundRect">
            <a:avLst>
              <a:gd name="adj" fmla="val 21667"/>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pic>
        <p:nvPicPr>
          <p:cNvPr id="5" name="图片 4">
            <a:extLst>
              <a:ext uri="{FF2B5EF4-FFF2-40B4-BE49-F238E27FC236}">
                <a16:creationId xmlns:a16="http://schemas.microsoft.com/office/drawing/2014/main" id="{309139E5-4EF3-46CA-B37D-2907AFD656CE}"/>
              </a:ext>
            </a:extLst>
          </p:cNvPr>
          <p:cNvPicPr>
            <a:picLocks noChangeAspect="1"/>
          </p:cNvPicPr>
          <p:nvPr/>
        </p:nvPicPr>
        <p:blipFill>
          <a:blip r:embed="rId2"/>
          <a:stretch>
            <a:fillRect/>
          </a:stretch>
        </p:blipFill>
        <p:spPr>
          <a:xfrm>
            <a:off x="107504" y="1478625"/>
            <a:ext cx="8964488" cy="4830695"/>
          </a:xfrm>
          <a:prstGeom prst="rect">
            <a:avLst/>
          </a:prstGeom>
        </p:spPr>
      </p:pic>
    </p:spTree>
    <p:extLst>
      <p:ext uri="{BB962C8B-B14F-4D97-AF65-F5344CB8AC3E}">
        <p14:creationId xmlns:p14="http://schemas.microsoft.com/office/powerpoint/2010/main" val="4100689690"/>
      </p:ext>
    </p:extLst>
  </p:cSld>
  <p:clrMapOvr>
    <a:masterClrMapping/>
  </p:clrMapOvr>
  <p:transition spd="slow">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505488" y="1124744"/>
            <a:ext cx="835292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lnSpc>
                <a:spcPct val="150000"/>
              </a:lnSpc>
              <a:buNone/>
            </a:pPr>
            <a:r>
              <a:rPr lang="en-US" altLang="zh-CN" kern="0" dirty="0">
                <a:solidFill>
                  <a:schemeClr val="tx1"/>
                </a:solidFill>
              </a:rPr>
              <a:t>2.6.3 </a:t>
            </a:r>
            <a:r>
              <a:rPr lang="zh-CN" altLang="en-US" kern="0" dirty="0">
                <a:solidFill>
                  <a:schemeClr val="tx1"/>
                </a:solidFill>
              </a:rPr>
              <a:t>参考（基准）电压</a:t>
            </a:r>
            <a:endParaRPr lang="en-US" altLang="zh-CN" kern="0" dirty="0">
              <a:solidFill>
                <a:schemeClr val="tx1"/>
              </a:solidFill>
            </a:endParaRPr>
          </a:p>
          <a:p>
            <a:pPr marL="0" indent="0">
              <a:lnSpc>
                <a:spcPct val="150000"/>
              </a:lnSpc>
              <a:buNone/>
            </a:pPr>
            <a:r>
              <a:rPr lang="en-US" altLang="zh-CN" sz="2400" dirty="0">
                <a:solidFill>
                  <a:schemeClr val="tx1"/>
                </a:solidFill>
                <a:latin typeface="楷体" panose="02010609060101010101" pitchFamily="49" charset="-122"/>
                <a:ea typeface="楷体" panose="02010609060101010101" pitchFamily="49" charset="-122"/>
              </a:rPr>
              <a:t>    </a:t>
            </a:r>
            <a:r>
              <a:rPr lang="zh-CN" altLang="zh-CN" sz="2400" dirty="0">
                <a:solidFill>
                  <a:schemeClr val="tx1"/>
                </a:solidFill>
                <a:latin typeface="楷体" panose="02010609060101010101" pitchFamily="49" charset="-122"/>
                <a:ea typeface="楷体" panose="02010609060101010101" pitchFamily="49" charset="-122"/>
              </a:rPr>
              <a:t>电压调节器通常用于提供稳定的电压，同时也提供相当大的电流。然而，许多混合信号所用的</a:t>
            </a:r>
            <a:r>
              <a:rPr lang="en-US" altLang="zh-CN" sz="2400" dirty="0">
                <a:solidFill>
                  <a:schemeClr val="tx1"/>
                </a:solidFill>
                <a:latin typeface="楷体" panose="02010609060101010101" pitchFamily="49" charset="-122"/>
                <a:ea typeface="楷体" panose="02010609060101010101" pitchFamily="49" charset="-122"/>
              </a:rPr>
              <a:t>DC</a:t>
            </a:r>
            <a:r>
              <a:rPr lang="zh-CN" altLang="zh-CN" sz="2400" dirty="0">
                <a:solidFill>
                  <a:schemeClr val="tx1"/>
                </a:solidFill>
                <a:latin typeface="楷体" panose="02010609060101010101" pitchFamily="49" charset="-122"/>
                <a:ea typeface="楷体" panose="02010609060101010101" pitchFamily="49" charset="-122"/>
              </a:rPr>
              <a:t>电压不</a:t>
            </a:r>
            <a:r>
              <a:rPr lang="zh-CN" altLang="en-US" sz="2400" dirty="0">
                <a:solidFill>
                  <a:schemeClr val="tx1"/>
                </a:solidFill>
                <a:latin typeface="楷体" panose="02010609060101010101" pitchFamily="49" charset="-122"/>
                <a:ea typeface="楷体" panose="02010609060101010101" pitchFamily="49" charset="-122"/>
              </a:rPr>
              <a:t>需要</a:t>
            </a:r>
            <a:r>
              <a:rPr lang="zh-CN" altLang="zh-CN" sz="2400" dirty="0">
                <a:solidFill>
                  <a:schemeClr val="tx1"/>
                </a:solidFill>
                <a:latin typeface="楷体" panose="02010609060101010101" pitchFamily="49" charset="-122"/>
                <a:ea typeface="楷体" panose="02010609060101010101" pitchFamily="49" charset="-122"/>
              </a:rPr>
              <a:t>提供大电流。</a:t>
            </a:r>
            <a:r>
              <a:rPr lang="zh-CN" altLang="en-US" sz="2400" dirty="0">
                <a:solidFill>
                  <a:schemeClr val="tx1"/>
                </a:solidFill>
                <a:latin typeface="楷体" panose="02010609060101010101" pitchFamily="49" charset="-122"/>
                <a:ea typeface="楷体" panose="02010609060101010101" pitchFamily="49" charset="-122"/>
              </a:rPr>
              <a:t>如</a:t>
            </a:r>
            <a:r>
              <a:rPr lang="en-US" altLang="zh-CN" sz="2400" dirty="0">
                <a:solidFill>
                  <a:schemeClr val="tx1"/>
                </a:solidFill>
                <a:latin typeface="楷体" panose="02010609060101010101" pitchFamily="49" charset="-122"/>
                <a:ea typeface="楷体" panose="02010609060101010101" pitchFamily="49" charset="-122"/>
              </a:rPr>
              <a:t>DAC</a:t>
            </a:r>
            <a:r>
              <a:rPr lang="zh-CN" altLang="en-US" sz="2400" dirty="0">
                <a:solidFill>
                  <a:schemeClr val="tx1"/>
                </a:solidFill>
                <a:latin typeface="楷体" panose="02010609060101010101" pitchFamily="49" charset="-122"/>
                <a:ea typeface="楷体" panose="02010609060101010101" pitchFamily="49" charset="-122"/>
              </a:rPr>
              <a:t>的</a:t>
            </a:r>
            <a:r>
              <a:rPr lang="en-US" altLang="zh-CN" sz="2400" dirty="0">
                <a:solidFill>
                  <a:schemeClr val="tx1"/>
                </a:solidFill>
                <a:latin typeface="楷体" panose="02010609060101010101" pitchFamily="49" charset="-122"/>
                <a:ea typeface="楷体" panose="02010609060101010101" pitchFamily="49" charset="-122"/>
              </a:rPr>
              <a:t>1V</a:t>
            </a:r>
            <a:r>
              <a:rPr lang="zh-CN" altLang="en-US" sz="2400" dirty="0">
                <a:solidFill>
                  <a:schemeClr val="tx1"/>
                </a:solidFill>
                <a:latin typeface="楷体" panose="02010609060101010101" pitchFamily="49" charset="-122"/>
                <a:ea typeface="楷体" panose="02010609060101010101" pitchFamily="49" charset="-122"/>
              </a:rPr>
              <a:t>参考电压，只需要低功耗的基准电压，不需要高功耗的电源。</a:t>
            </a:r>
            <a:endParaRPr lang="en-US" altLang="zh-CN" sz="2400" dirty="0">
              <a:solidFill>
                <a:schemeClr val="tx1"/>
              </a:solidFill>
              <a:latin typeface="楷体" panose="02010609060101010101" pitchFamily="49" charset="-122"/>
              <a:ea typeface="楷体" panose="02010609060101010101" pitchFamily="49" charset="-122"/>
            </a:endParaRPr>
          </a:p>
          <a:p>
            <a:pPr marL="0" indent="0">
              <a:lnSpc>
                <a:spcPct val="150000"/>
              </a:lnSpc>
              <a:buNone/>
            </a:pPr>
            <a:r>
              <a:rPr lang="en-US" altLang="zh-CN" sz="2400" dirty="0">
                <a:solidFill>
                  <a:schemeClr val="tx1"/>
                </a:solidFill>
                <a:latin typeface="楷体" panose="02010609060101010101" pitchFamily="49" charset="-122"/>
                <a:ea typeface="楷体" panose="02010609060101010101" pitchFamily="49" charset="-122"/>
              </a:rPr>
              <a:t>    </a:t>
            </a:r>
            <a:r>
              <a:rPr lang="zh-CN" altLang="zh-CN" sz="2400" dirty="0">
                <a:solidFill>
                  <a:schemeClr val="tx1"/>
                </a:solidFill>
                <a:latin typeface="楷体" panose="02010609060101010101" pitchFamily="49" charset="-122"/>
                <a:ea typeface="楷体" panose="02010609060101010101" pitchFamily="49" charset="-122"/>
              </a:rPr>
              <a:t>芯片内基准电压的输出不一定</a:t>
            </a:r>
            <a:r>
              <a:rPr lang="zh-CN" altLang="en-US" sz="2400" dirty="0">
                <a:solidFill>
                  <a:schemeClr val="tx1"/>
                </a:solidFill>
                <a:latin typeface="楷体" panose="02010609060101010101" pitchFamily="49" charset="-122"/>
                <a:ea typeface="楷体" panose="02010609060101010101" pitchFamily="49" charset="-122"/>
              </a:rPr>
              <a:t>可以从</a:t>
            </a:r>
            <a:r>
              <a:rPr lang="en-US" altLang="zh-CN" sz="2400" dirty="0">
                <a:solidFill>
                  <a:schemeClr val="tx1"/>
                </a:solidFill>
                <a:latin typeface="楷体" panose="02010609060101010101" pitchFamily="49" charset="-122"/>
                <a:ea typeface="楷体" panose="02010609060101010101" pitchFamily="49" charset="-122"/>
              </a:rPr>
              <a:t>DUT</a:t>
            </a:r>
            <a:r>
              <a:rPr lang="zh-CN" altLang="zh-CN" sz="2400" dirty="0">
                <a:solidFill>
                  <a:schemeClr val="tx1"/>
                </a:solidFill>
                <a:latin typeface="楷体" panose="02010609060101010101" pitchFamily="49" charset="-122"/>
                <a:ea typeface="楷体" panose="02010609060101010101" pitchFamily="49" charset="-122"/>
              </a:rPr>
              <a:t>外接引脚</a:t>
            </a:r>
            <a:r>
              <a:rPr lang="zh-CN" altLang="en-US" sz="2400" dirty="0">
                <a:solidFill>
                  <a:schemeClr val="tx1"/>
                </a:solidFill>
                <a:latin typeface="楷体" panose="02010609060101010101" pitchFamily="49" charset="-122"/>
                <a:ea typeface="楷体" panose="02010609060101010101" pitchFamily="49" charset="-122"/>
              </a:rPr>
              <a:t>获得</a:t>
            </a:r>
            <a:r>
              <a:rPr lang="zh-CN" altLang="zh-CN" sz="2400" dirty="0">
                <a:solidFill>
                  <a:schemeClr val="tx1"/>
                </a:solidFill>
                <a:latin typeface="楷体" panose="02010609060101010101" pitchFamily="49" charset="-122"/>
                <a:ea typeface="楷体" panose="02010609060101010101" pitchFamily="49" charset="-122"/>
              </a:rPr>
              <a:t>，测试工程师</a:t>
            </a:r>
            <a:r>
              <a:rPr lang="zh-CN" altLang="en-US" sz="2400" dirty="0">
                <a:solidFill>
                  <a:schemeClr val="tx1"/>
                </a:solidFill>
                <a:latin typeface="楷体" panose="02010609060101010101" pitchFamily="49" charset="-122"/>
                <a:ea typeface="楷体" panose="02010609060101010101" pitchFamily="49" charset="-122"/>
              </a:rPr>
              <a:t>需要特殊的</a:t>
            </a:r>
            <a:r>
              <a:rPr lang="zh-CN" altLang="zh-CN" sz="2400" dirty="0">
                <a:solidFill>
                  <a:schemeClr val="tx1"/>
                </a:solidFill>
                <a:latin typeface="楷体" panose="02010609060101010101" pitchFamily="49" charset="-122"/>
                <a:ea typeface="楷体" panose="02010609060101010101" pitchFamily="49" charset="-122"/>
              </a:rPr>
              <a:t>测试模式以便在</a:t>
            </a:r>
            <a:r>
              <a:rPr lang="zh-CN" altLang="en-US" sz="2400" dirty="0">
                <a:solidFill>
                  <a:schemeClr val="tx1"/>
                </a:solidFill>
                <a:latin typeface="楷体" panose="02010609060101010101" pitchFamily="49" charset="-122"/>
                <a:ea typeface="楷体" panose="02010609060101010101" pitchFamily="49" charset="-122"/>
              </a:rPr>
              <a:t>生产</a:t>
            </a:r>
            <a:r>
              <a:rPr lang="zh-CN" altLang="zh-CN" sz="2400" dirty="0">
                <a:solidFill>
                  <a:schemeClr val="tx1"/>
                </a:solidFill>
                <a:latin typeface="楷体" panose="02010609060101010101" pitchFamily="49" charset="-122"/>
                <a:ea typeface="楷体" panose="02010609060101010101" pitchFamily="49" charset="-122"/>
              </a:rPr>
              <a:t>测试中可</a:t>
            </a:r>
            <a:r>
              <a:rPr lang="zh-CN" altLang="en-US" sz="2400" dirty="0">
                <a:solidFill>
                  <a:schemeClr val="tx1"/>
                </a:solidFill>
                <a:latin typeface="楷体" panose="02010609060101010101" pitchFamily="49" charset="-122"/>
                <a:ea typeface="楷体" panose="02010609060101010101" pitchFamily="49" charset="-122"/>
              </a:rPr>
              <a:t>以</a:t>
            </a:r>
            <a:r>
              <a:rPr lang="zh-CN" altLang="zh-CN" sz="2400" dirty="0">
                <a:solidFill>
                  <a:schemeClr val="tx1"/>
                </a:solidFill>
                <a:latin typeface="楷体" panose="02010609060101010101" pitchFamily="49" charset="-122"/>
                <a:ea typeface="楷体" panose="02010609060101010101" pitchFamily="49" charset="-122"/>
              </a:rPr>
              <a:t>测量基准电压。</a:t>
            </a:r>
            <a:endParaRPr lang="zh-CN" altLang="en-US" kern="0" dirty="0">
              <a:solidFill>
                <a:schemeClr val="tx1"/>
              </a:solidFill>
            </a:endParaRPr>
          </a:p>
        </p:txBody>
      </p:sp>
      <p:sp>
        <p:nvSpPr>
          <p:cNvPr id="4" name="标题 1">
            <a:extLst>
              <a:ext uri="{FF2B5EF4-FFF2-40B4-BE49-F238E27FC236}">
                <a16:creationId xmlns:a16="http://schemas.microsoft.com/office/drawing/2014/main" id="{F6124B96-D9F5-4106-AD0F-0FB953AFC232}"/>
              </a:ext>
            </a:extLst>
          </p:cNvPr>
          <p:cNvSpPr txBox="1">
            <a:spLocks/>
          </p:cNvSpPr>
          <p:nvPr/>
        </p:nvSpPr>
        <p:spPr bwMode="auto">
          <a:xfrm>
            <a:off x="2233779" y="84437"/>
            <a:ext cx="6624637" cy="1040307"/>
          </a:xfrm>
          <a:prstGeom prst="roundRect">
            <a:avLst>
              <a:gd name="adj" fmla="val 21667"/>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2818229341"/>
      </p:ext>
    </p:extLst>
  </p:cSld>
  <p:clrMapOvr>
    <a:masterClrMapping/>
  </p:clrMapOvr>
  <p:transition spd="slow">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bwMode="auto">
          <a:xfrm>
            <a:off x="467544" y="1124744"/>
            <a:ext cx="8352928"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itchFamily="2" charset="2"/>
              <a:buChar char="l"/>
              <a:defRPr>
                <a:solidFill>
                  <a:srgbClr val="083CB0"/>
                </a:solidFill>
                <a:latin typeface="+mn-lt"/>
                <a:ea typeface="+mn-ea"/>
              </a:defRPr>
            </a:lvl9pPr>
          </a:lstStyle>
          <a:p>
            <a:pPr marL="0" indent="0">
              <a:buNone/>
            </a:pPr>
            <a:r>
              <a:rPr lang="zh-CN" altLang="en-US" sz="2400" kern="0" dirty="0">
                <a:solidFill>
                  <a:srgbClr val="FF0000"/>
                </a:solidFill>
                <a:latin typeface="楷体" panose="02010609060101010101" pitchFamily="49" charset="-122"/>
                <a:ea typeface="楷体" panose="02010609060101010101" pitchFamily="49" charset="-122"/>
              </a:rPr>
              <a:t>可调基准源</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许多高性能的混合信号器件要求基准电压</a:t>
            </a:r>
            <a:r>
              <a:rPr lang="zh-CN" altLang="en-US" sz="2400" dirty="0">
                <a:latin typeface="楷体" panose="02010609060101010101" pitchFamily="49" charset="-122"/>
                <a:ea typeface="楷体" panose="02010609060101010101" pitchFamily="49" charset="-122"/>
              </a:rPr>
              <a:t>通过</a:t>
            </a:r>
            <a:r>
              <a:rPr lang="en-US" altLang="zh-CN" sz="2400" dirty="0">
                <a:latin typeface="楷体" panose="02010609060101010101" pitchFamily="49" charset="-122"/>
                <a:ea typeface="楷体" panose="02010609060101010101" pitchFamily="49" charset="-122"/>
              </a:rPr>
              <a:t>ATE</a:t>
            </a:r>
            <a:r>
              <a:rPr lang="zh-CN" altLang="zh-CN" sz="2400" dirty="0">
                <a:latin typeface="楷体" panose="02010609060101010101" pitchFamily="49" charset="-122"/>
                <a:ea typeface="楷体" panose="02010609060101010101" pitchFamily="49" charset="-122"/>
              </a:rPr>
              <a:t>测试仪</a:t>
            </a:r>
            <a:r>
              <a:rPr lang="zh-CN" altLang="en-US" sz="2400" dirty="0">
                <a:latin typeface="楷体" panose="02010609060101010101" pitchFamily="49" charset="-122"/>
                <a:ea typeface="楷体" panose="02010609060101010101" pitchFamily="49" charset="-122"/>
              </a:rPr>
              <a:t>进行</a:t>
            </a:r>
            <a:r>
              <a:rPr lang="zh-CN" altLang="zh-CN" sz="2400" dirty="0">
                <a:latin typeface="楷体" panose="02010609060101010101" pitchFamily="49" charset="-122"/>
                <a:ea typeface="楷体" panose="02010609060101010101" pitchFamily="49" charset="-122"/>
              </a:rPr>
              <a:t>精确调节，最常见的方法是采用可编程</a:t>
            </a:r>
            <a:r>
              <a:rPr lang="zh-CN" altLang="en-US" sz="2400" dirty="0">
                <a:latin typeface="楷体" panose="02010609060101010101" pitchFamily="49" charset="-122"/>
                <a:ea typeface="楷体" panose="02010609060101010101" pitchFamily="49" charset="-122"/>
              </a:rPr>
              <a:t>的</a:t>
            </a:r>
            <a:r>
              <a:rPr lang="zh-CN" altLang="zh-CN" sz="2400" dirty="0">
                <a:latin typeface="楷体" panose="02010609060101010101" pitchFamily="49" charset="-122"/>
                <a:ea typeface="楷体" panose="02010609060101010101" pitchFamily="49" charset="-122"/>
              </a:rPr>
              <a:t>基准电路</a:t>
            </a:r>
            <a:r>
              <a:rPr lang="zh-CN" altLang="en-US" sz="2400" dirty="0">
                <a:latin typeface="楷体" panose="02010609060101010101" pitchFamily="49" charset="-122"/>
                <a:ea typeface="楷体" panose="02010609060101010101" pitchFamily="49" charset="-122"/>
              </a:rPr>
              <a:t>。</a:t>
            </a:r>
            <a:endParaRPr lang="en-US" altLang="zh-CN" sz="2400" kern="0" dirty="0">
              <a:solidFill>
                <a:srgbClr val="FF0000"/>
              </a:solidFill>
              <a:latin typeface="楷体" panose="02010609060101010101" pitchFamily="49" charset="-122"/>
              <a:ea typeface="楷体" panose="02010609060101010101" pitchFamily="49" charset="-122"/>
            </a:endParaRPr>
          </a:p>
          <a:p>
            <a:pPr marL="0" indent="0">
              <a:buNone/>
            </a:pPr>
            <a:endParaRPr lang="en-US" altLang="zh-CN" sz="2400" kern="0" dirty="0">
              <a:solidFill>
                <a:srgbClr val="FF0000"/>
              </a:solidFill>
              <a:latin typeface="楷体" panose="02010609060101010101" pitchFamily="49" charset="-122"/>
              <a:ea typeface="楷体" panose="02010609060101010101" pitchFamily="49" charset="-122"/>
            </a:endParaRPr>
          </a:p>
          <a:p>
            <a:pPr marL="0" indent="0">
              <a:buNone/>
            </a:pPr>
            <a:endParaRPr lang="en-US" altLang="zh-CN" sz="2400" kern="0" dirty="0">
              <a:latin typeface="楷体" panose="02010609060101010101" pitchFamily="49" charset="-122"/>
              <a:ea typeface="楷体" panose="02010609060101010101" pitchFamily="49" charset="-122"/>
            </a:endParaRPr>
          </a:p>
          <a:p>
            <a:pPr marL="0" indent="0">
              <a:buNone/>
            </a:pPr>
            <a:endParaRPr lang="zh-CN" altLang="en-US" sz="2400" kern="0"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445840" y="2564904"/>
            <a:ext cx="8439150" cy="3810000"/>
          </a:xfrm>
          <a:prstGeom prst="rect">
            <a:avLst/>
          </a:prstGeom>
        </p:spPr>
      </p:pic>
      <p:sp>
        <p:nvSpPr>
          <p:cNvPr id="8" name="标题 1">
            <a:extLst>
              <a:ext uri="{FF2B5EF4-FFF2-40B4-BE49-F238E27FC236}">
                <a16:creationId xmlns:a16="http://schemas.microsoft.com/office/drawing/2014/main" id="{4BDC8BDA-5288-4C62-AF7E-D5723DA88B85}"/>
              </a:ext>
            </a:extLst>
          </p:cNvPr>
          <p:cNvSpPr txBox="1">
            <a:spLocks/>
          </p:cNvSpPr>
          <p:nvPr/>
        </p:nvSpPr>
        <p:spPr bwMode="auto">
          <a:xfrm>
            <a:off x="2233779" y="84437"/>
            <a:ext cx="6624637" cy="1040307"/>
          </a:xfrm>
          <a:prstGeom prst="roundRect">
            <a:avLst>
              <a:gd name="adj" fmla="val 21667"/>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2.6 </a:t>
            </a:r>
            <a:r>
              <a:rPr lang="zh-CN" altLang="en-US" sz="3600" dirty="0">
                <a:solidFill>
                  <a:srgbClr val="990000"/>
                </a:solidFill>
                <a:latin typeface="Comic Sans MS" panose="030F0702030302020204" pitchFamily="66" charset="0"/>
                <a:ea typeface="隶书" panose="02010509060101010101" pitchFamily="49" charset="-122"/>
              </a:rPr>
              <a:t>电源参数测试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
        <p:nvSpPr>
          <p:cNvPr id="2" name="文本框 1">
            <a:extLst>
              <a:ext uri="{FF2B5EF4-FFF2-40B4-BE49-F238E27FC236}">
                <a16:creationId xmlns:a16="http://schemas.microsoft.com/office/drawing/2014/main" id="{C961793A-48B4-4ECA-830B-5952E887DE5D}"/>
              </a:ext>
            </a:extLst>
          </p:cNvPr>
          <p:cNvSpPr txBox="1"/>
          <p:nvPr/>
        </p:nvSpPr>
        <p:spPr>
          <a:xfrm>
            <a:off x="899592" y="4797152"/>
            <a:ext cx="1082348" cy="307777"/>
          </a:xfrm>
          <a:prstGeom prst="rect">
            <a:avLst/>
          </a:prstGeom>
          <a:noFill/>
        </p:spPr>
        <p:txBody>
          <a:bodyPr wrap="none" rtlCol="0">
            <a:spAutoFit/>
          </a:bodyPr>
          <a:lstStyle/>
          <a:p>
            <a:r>
              <a:rPr lang="zh-CN" altLang="en-US" sz="1400" dirty="0"/>
              <a:t>控制寄存器</a:t>
            </a:r>
          </a:p>
        </p:txBody>
      </p:sp>
      <p:sp>
        <p:nvSpPr>
          <p:cNvPr id="3" name="文本框 2">
            <a:extLst>
              <a:ext uri="{FF2B5EF4-FFF2-40B4-BE49-F238E27FC236}">
                <a16:creationId xmlns:a16="http://schemas.microsoft.com/office/drawing/2014/main" id="{C0AC2AD0-5102-4D37-A14A-4C6AA78338C1}"/>
              </a:ext>
            </a:extLst>
          </p:cNvPr>
          <p:cNvSpPr txBox="1"/>
          <p:nvPr/>
        </p:nvSpPr>
        <p:spPr>
          <a:xfrm>
            <a:off x="1440766" y="2411015"/>
            <a:ext cx="1441420" cy="307777"/>
          </a:xfrm>
          <a:prstGeom prst="rect">
            <a:avLst/>
          </a:prstGeom>
          <a:noFill/>
        </p:spPr>
        <p:txBody>
          <a:bodyPr wrap="none" rtlCol="0">
            <a:spAutoFit/>
          </a:bodyPr>
          <a:lstStyle/>
          <a:p>
            <a:r>
              <a:rPr lang="zh-CN" altLang="en-US" sz="1400" dirty="0"/>
              <a:t>熔断数据和控制</a:t>
            </a:r>
          </a:p>
        </p:txBody>
      </p:sp>
      <p:sp>
        <p:nvSpPr>
          <p:cNvPr id="4" name="文本框 3">
            <a:extLst>
              <a:ext uri="{FF2B5EF4-FFF2-40B4-BE49-F238E27FC236}">
                <a16:creationId xmlns:a16="http://schemas.microsoft.com/office/drawing/2014/main" id="{CE376F2E-3879-491B-9A79-CB07B4757744}"/>
              </a:ext>
            </a:extLst>
          </p:cNvPr>
          <p:cNvSpPr txBox="1"/>
          <p:nvPr/>
        </p:nvSpPr>
        <p:spPr>
          <a:xfrm>
            <a:off x="3714304" y="2564903"/>
            <a:ext cx="1441420" cy="307777"/>
          </a:xfrm>
          <a:prstGeom prst="rect">
            <a:avLst/>
          </a:prstGeom>
          <a:noFill/>
        </p:spPr>
        <p:txBody>
          <a:bodyPr wrap="none" rtlCol="0">
            <a:spAutoFit/>
          </a:bodyPr>
          <a:lstStyle/>
          <a:p>
            <a:r>
              <a:rPr lang="zh-CN" altLang="en-US" sz="1400" dirty="0"/>
              <a:t>标准模式微调值</a:t>
            </a:r>
          </a:p>
        </p:txBody>
      </p:sp>
      <p:sp>
        <p:nvSpPr>
          <p:cNvPr id="9" name="文本框 8">
            <a:extLst>
              <a:ext uri="{FF2B5EF4-FFF2-40B4-BE49-F238E27FC236}">
                <a16:creationId xmlns:a16="http://schemas.microsoft.com/office/drawing/2014/main" id="{8A043C3B-2C74-4518-848A-A0D1D1798FAA}"/>
              </a:ext>
            </a:extLst>
          </p:cNvPr>
          <p:cNvSpPr txBox="1"/>
          <p:nvPr/>
        </p:nvSpPr>
        <p:spPr>
          <a:xfrm>
            <a:off x="2153128" y="4233152"/>
            <a:ext cx="1441420" cy="307777"/>
          </a:xfrm>
          <a:prstGeom prst="rect">
            <a:avLst/>
          </a:prstGeom>
          <a:noFill/>
        </p:spPr>
        <p:txBody>
          <a:bodyPr wrap="none" rtlCol="0">
            <a:spAutoFit/>
          </a:bodyPr>
          <a:lstStyle/>
          <a:p>
            <a:r>
              <a:rPr lang="zh-CN" altLang="en-US" sz="1400" dirty="0"/>
              <a:t>旁路模式微调值</a:t>
            </a:r>
          </a:p>
        </p:txBody>
      </p:sp>
      <p:sp>
        <p:nvSpPr>
          <p:cNvPr id="10" name="文本框 9">
            <a:extLst>
              <a:ext uri="{FF2B5EF4-FFF2-40B4-BE49-F238E27FC236}">
                <a16:creationId xmlns:a16="http://schemas.microsoft.com/office/drawing/2014/main" id="{FAC1B943-8FA7-496B-A6D1-736DAF1BE6D8}"/>
              </a:ext>
            </a:extLst>
          </p:cNvPr>
          <p:cNvSpPr txBox="1"/>
          <p:nvPr/>
        </p:nvSpPr>
        <p:spPr>
          <a:xfrm>
            <a:off x="2771800" y="5425479"/>
            <a:ext cx="1261884" cy="307777"/>
          </a:xfrm>
          <a:prstGeom prst="rect">
            <a:avLst/>
          </a:prstGeom>
          <a:noFill/>
        </p:spPr>
        <p:txBody>
          <a:bodyPr wrap="none" rtlCol="0">
            <a:spAutoFit/>
          </a:bodyPr>
          <a:lstStyle/>
          <a:p>
            <a:r>
              <a:rPr lang="zh-CN" altLang="en-US" sz="1400" dirty="0"/>
              <a:t>旁路模式控制</a:t>
            </a:r>
          </a:p>
        </p:txBody>
      </p:sp>
      <p:sp>
        <p:nvSpPr>
          <p:cNvPr id="11" name="文本框 10">
            <a:extLst>
              <a:ext uri="{FF2B5EF4-FFF2-40B4-BE49-F238E27FC236}">
                <a16:creationId xmlns:a16="http://schemas.microsoft.com/office/drawing/2014/main" id="{5EE12CAD-A43A-4575-9363-B54583EED20F}"/>
              </a:ext>
            </a:extLst>
          </p:cNvPr>
          <p:cNvSpPr txBox="1"/>
          <p:nvPr/>
        </p:nvSpPr>
        <p:spPr>
          <a:xfrm>
            <a:off x="1981940" y="5989479"/>
            <a:ext cx="1238929" cy="307777"/>
          </a:xfrm>
          <a:prstGeom prst="rect">
            <a:avLst/>
          </a:prstGeom>
          <a:noFill/>
        </p:spPr>
        <p:txBody>
          <a:bodyPr wrap="none" rtlCol="0">
            <a:spAutoFit/>
          </a:bodyPr>
          <a:lstStyle/>
          <a:p>
            <a:r>
              <a:rPr lang="en-US" altLang="zh-CN" sz="1400" dirty="0"/>
              <a:t>ATE</a:t>
            </a:r>
            <a:r>
              <a:rPr lang="zh-CN" altLang="en-US" sz="1400" dirty="0"/>
              <a:t>数字接口</a:t>
            </a:r>
          </a:p>
        </p:txBody>
      </p:sp>
      <p:sp>
        <p:nvSpPr>
          <p:cNvPr id="12" name="文本框 11">
            <a:extLst>
              <a:ext uri="{FF2B5EF4-FFF2-40B4-BE49-F238E27FC236}">
                <a16:creationId xmlns:a16="http://schemas.microsoft.com/office/drawing/2014/main" id="{A5B0E787-06DB-47D2-9983-7F58A2CF1735}"/>
              </a:ext>
            </a:extLst>
          </p:cNvPr>
          <p:cNvSpPr txBox="1"/>
          <p:nvPr/>
        </p:nvSpPr>
        <p:spPr>
          <a:xfrm>
            <a:off x="5940152" y="4797151"/>
            <a:ext cx="1261884" cy="307777"/>
          </a:xfrm>
          <a:prstGeom prst="rect">
            <a:avLst/>
          </a:prstGeom>
          <a:noFill/>
        </p:spPr>
        <p:txBody>
          <a:bodyPr wrap="none" rtlCol="0">
            <a:spAutoFit/>
          </a:bodyPr>
          <a:lstStyle/>
          <a:p>
            <a:r>
              <a:rPr lang="zh-CN" altLang="en-US" sz="1400" dirty="0"/>
              <a:t>可调参考电压</a:t>
            </a:r>
          </a:p>
        </p:txBody>
      </p:sp>
      <p:sp>
        <p:nvSpPr>
          <p:cNvPr id="13" name="文本框 12">
            <a:extLst>
              <a:ext uri="{FF2B5EF4-FFF2-40B4-BE49-F238E27FC236}">
                <a16:creationId xmlns:a16="http://schemas.microsoft.com/office/drawing/2014/main" id="{64FEF8C0-B86C-43A3-910D-7A4FCCDB86C1}"/>
              </a:ext>
            </a:extLst>
          </p:cNvPr>
          <p:cNvSpPr txBox="1"/>
          <p:nvPr/>
        </p:nvSpPr>
        <p:spPr>
          <a:xfrm>
            <a:off x="7740352" y="4643262"/>
            <a:ext cx="902811" cy="307777"/>
          </a:xfrm>
          <a:prstGeom prst="rect">
            <a:avLst/>
          </a:prstGeom>
          <a:noFill/>
        </p:spPr>
        <p:txBody>
          <a:bodyPr wrap="none" rtlCol="0">
            <a:spAutoFit/>
          </a:bodyPr>
          <a:lstStyle/>
          <a:p>
            <a:r>
              <a:rPr lang="zh-CN" altLang="en-US" sz="1400" dirty="0"/>
              <a:t>参考电压</a:t>
            </a:r>
          </a:p>
        </p:txBody>
      </p:sp>
    </p:spTree>
    <p:extLst>
      <p:ext uri="{BB962C8B-B14F-4D97-AF65-F5344CB8AC3E}">
        <p14:creationId xmlns:p14="http://schemas.microsoft.com/office/powerpoint/2010/main" val="3166886183"/>
      </p:ext>
    </p:extLst>
  </p:cSld>
  <p:clrMapOvr>
    <a:masterClrMapping/>
  </p:clrMapOvr>
  <p:transition spd="slow">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5536" y="880724"/>
            <a:ext cx="8424936" cy="5262979"/>
          </a:xfrm>
          <a:prstGeom prst="rect">
            <a:avLst/>
          </a:prstGeom>
        </p:spPr>
        <p:txBody>
          <a:bodyPr wrap="square">
            <a:spAutoFit/>
          </a:bodyPr>
          <a:lstStyle/>
          <a:p>
            <a:r>
              <a:rPr lang="zh-CN" altLang="en-US" sz="2800" b="1" dirty="0">
                <a:latin typeface="+mn-lt"/>
                <a:ea typeface="+mn-ea"/>
              </a:rPr>
              <a:t>（</a:t>
            </a:r>
            <a:r>
              <a:rPr lang="en-US" altLang="zh-CN" sz="2800" b="1" dirty="0">
                <a:latin typeface="+mn-lt"/>
                <a:ea typeface="+mn-ea"/>
              </a:rPr>
              <a:t>4</a:t>
            </a:r>
            <a:r>
              <a:rPr lang="zh-CN" altLang="en-US" sz="2800" b="1" dirty="0">
                <a:latin typeface="+mn-lt"/>
                <a:ea typeface="+mn-ea"/>
              </a:rPr>
              <a:t>）数字电路</a:t>
            </a:r>
            <a:r>
              <a:rPr lang="en-US" altLang="zh-CN" sz="2800" b="1" dirty="0">
                <a:latin typeface="+mn-lt"/>
                <a:ea typeface="+mn-ea"/>
              </a:rPr>
              <a:t>DC</a:t>
            </a:r>
            <a:r>
              <a:rPr lang="zh-CN" altLang="en-US" sz="2800" b="1" dirty="0">
                <a:latin typeface="+mn-lt"/>
                <a:ea typeface="+mn-ea"/>
              </a:rPr>
              <a:t>测试：</a:t>
            </a:r>
            <a:r>
              <a:rPr lang="en-US" altLang="zh-CN" sz="2800" b="1" dirty="0">
                <a:latin typeface="+mn-lt"/>
                <a:ea typeface="+mn-ea"/>
              </a:rPr>
              <a:t>I</a:t>
            </a:r>
            <a:r>
              <a:rPr lang="en-US" altLang="zh-CN" sz="2800" b="1" baseline="-25000" dirty="0">
                <a:latin typeface="+mn-lt"/>
                <a:ea typeface="+mn-ea"/>
              </a:rPr>
              <a:t>IH</a:t>
            </a:r>
            <a:r>
              <a:rPr lang="en-US" altLang="zh-CN" sz="2800" b="1" dirty="0">
                <a:latin typeface="+mn-lt"/>
                <a:ea typeface="+mn-ea"/>
              </a:rPr>
              <a:t>/I</a:t>
            </a:r>
            <a:r>
              <a:rPr lang="en-US" altLang="zh-CN" sz="2800" b="1" baseline="-25000" dirty="0">
                <a:latin typeface="+mn-lt"/>
                <a:ea typeface="+mn-ea"/>
              </a:rPr>
              <a:t>IL</a:t>
            </a:r>
            <a:endParaRPr lang="en-US" altLang="zh-CN" sz="2800" b="1" dirty="0">
              <a:latin typeface="+mn-lt"/>
              <a:ea typeface="+mn-ea"/>
            </a:endParaRPr>
          </a:p>
          <a:p>
            <a:r>
              <a:rPr lang="zh-CN" altLang="en-US" sz="2800" b="1" dirty="0">
                <a:latin typeface="+mn-lt"/>
                <a:ea typeface="+mn-ea"/>
              </a:rPr>
              <a:t>    </a:t>
            </a:r>
            <a:r>
              <a:rPr lang="en-US" altLang="zh-CN" sz="2800" b="1" dirty="0">
                <a:latin typeface="+mn-lt"/>
                <a:ea typeface="+mn-ea"/>
              </a:rPr>
              <a:t>3.1</a:t>
            </a:r>
            <a:r>
              <a:rPr lang="zh-CN" altLang="en-US" sz="2800" b="1" dirty="0">
                <a:latin typeface="+mn-lt"/>
                <a:ea typeface="+mn-ea"/>
              </a:rPr>
              <a:t>节（书</a:t>
            </a:r>
            <a:r>
              <a:rPr lang="en-US" altLang="zh-CN" sz="2800" b="1" dirty="0">
                <a:latin typeface="+mn-lt"/>
                <a:ea typeface="+mn-ea"/>
              </a:rPr>
              <a:t>3.2.2</a:t>
            </a:r>
            <a:r>
              <a:rPr lang="zh-CN" altLang="en-US" sz="2800" b="1" dirty="0">
                <a:latin typeface="+mn-lt"/>
                <a:ea typeface="+mn-ea"/>
              </a:rPr>
              <a:t>）中已讨论过输入漏电流，可设置为高阻模式的数字输出也有输入漏电流。</a:t>
            </a:r>
            <a:endParaRPr lang="en-US" altLang="zh-CN" sz="2800" b="1" dirty="0">
              <a:latin typeface="+mn-lt"/>
              <a:ea typeface="+mn-ea"/>
            </a:endParaRPr>
          </a:p>
          <a:p>
            <a:r>
              <a:rPr lang="zh-CN" altLang="en-US" sz="2800" b="1" dirty="0">
                <a:latin typeface="+mn-lt"/>
                <a:ea typeface="+mn-ea"/>
              </a:rPr>
              <a:t>（</a:t>
            </a:r>
            <a:r>
              <a:rPr lang="en-US" altLang="zh-CN" sz="2800" b="1" dirty="0">
                <a:latin typeface="+mn-lt"/>
                <a:ea typeface="+mn-ea"/>
              </a:rPr>
              <a:t>5</a:t>
            </a:r>
            <a:r>
              <a:rPr lang="zh-CN" altLang="en-US" sz="2800" b="1" dirty="0">
                <a:latin typeface="+mn-lt"/>
                <a:ea typeface="+mn-ea"/>
              </a:rPr>
              <a:t>）</a:t>
            </a:r>
            <a:r>
              <a:rPr lang="zh-CN" altLang="en-US" sz="2800" b="1" dirty="0"/>
              <a:t>数字电路</a:t>
            </a:r>
            <a:r>
              <a:rPr lang="en-US" altLang="zh-CN" sz="2800" b="1" dirty="0"/>
              <a:t>DC</a:t>
            </a:r>
            <a:r>
              <a:rPr lang="zh-CN" altLang="en-US" sz="2800" b="1" dirty="0"/>
              <a:t>测试：</a:t>
            </a:r>
            <a:r>
              <a:rPr lang="en-US" altLang="zh-CN" sz="2800" b="1" dirty="0"/>
              <a:t>V</a:t>
            </a:r>
            <a:r>
              <a:rPr lang="en-US" altLang="zh-CN" sz="2800" b="1" baseline="-25000" dirty="0"/>
              <a:t>IH</a:t>
            </a:r>
            <a:r>
              <a:rPr lang="en-US" altLang="zh-CN" sz="2800" b="1" dirty="0"/>
              <a:t>/V</a:t>
            </a:r>
            <a:r>
              <a:rPr lang="en-US" altLang="zh-CN" sz="2800" b="1" baseline="-25000" dirty="0"/>
              <a:t>IL</a:t>
            </a:r>
          </a:p>
          <a:p>
            <a:r>
              <a:rPr lang="zh-CN" altLang="en-US" sz="2800" b="1" dirty="0">
                <a:latin typeface="+mn-lt"/>
                <a:ea typeface="+mn-ea"/>
              </a:rPr>
              <a:t>    数字输入高压（</a:t>
            </a:r>
            <a:r>
              <a:rPr lang="en-US" altLang="zh-CN" sz="2800" b="1" dirty="0"/>
              <a:t>V</a:t>
            </a:r>
            <a:r>
              <a:rPr lang="en-US" altLang="zh-CN" sz="2800" b="1" baseline="-25000" dirty="0"/>
              <a:t>IH</a:t>
            </a:r>
            <a:r>
              <a:rPr lang="zh-CN" altLang="en-US" sz="2800" b="1" dirty="0"/>
              <a:t>）</a:t>
            </a:r>
            <a:r>
              <a:rPr lang="zh-CN" altLang="en-US" sz="2800" b="1" dirty="0">
                <a:latin typeface="+mn-lt"/>
                <a:ea typeface="+mn-ea"/>
              </a:rPr>
              <a:t>和数字输入低压</a:t>
            </a:r>
            <a:r>
              <a:rPr lang="zh-CN" altLang="en-US" sz="2800" b="1" dirty="0"/>
              <a:t>（</a:t>
            </a:r>
            <a:r>
              <a:rPr lang="en-US" altLang="zh-CN" sz="2800" b="1" dirty="0"/>
              <a:t>V</a:t>
            </a:r>
            <a:r>
              <a:rPr lang="en-US" altLang="zh-CN" sz="2800" b="1" baseline="-25000" dirty="0"/>
              <a:t>IL</a:t>
            </a:r>
            <a:r>
              <a:rPr lang="zh-CN" altLang="en-US" sz="2800" b="1" dirty="0">
                <a:latin typeface="+mn-lt"/>
                <a:ea typeface="+mn-ea"/>
              </a:rPr>
              <a:t>）是数字输入的阈值（门限）电压。可采用二分法搜索（</a:t>
            </a:r>
            <a:r>
              <a:rPr lang="en-US" altLang="zh-CN" sz="2800" b="1" dirty="0">
                <a:latin typeface="+mn-lt"/>
                <a:ea typeface="+mn-ea"/>
              </a:rPr>
              <a:t>binary search)</a:t>
            </a:r>
            <a:r>
              <a:rPr lang="zh-CN" altLang="en-US" sz="2800" b="1" dirty="0">
                <a:latin typeface="+mn-lt"/>
                <a:ea typeface="+mn-ea"/>
              </a:rPr>
              <a:t>或步踞搜索法</a:t>
            </a:r>
            <a:r>
              <a:rPr lang="en-US" altLang="zh-CN" sz="2800" b="1" dirty="0">
                <a:latin typeface="+mn-lt"/>
                <a:ea typeface="+mn-ea"/>
              </a:rPr>
              <a:t>(step search)</a:t>
            </a:r>
            <a:r>
              <a:rPr lang="zh-CN" altLang="en-US" sz="2800" b="1" dirty="0">
                <a:latin typeface="+mn-lt"/>
                <a:ea typeface="+mn-ea"/>
              </a:rPr>
              <a:t>寻找其值。</a:t>
            </a:r>
            <a:endParaRPr lang="en-US" altLang="zh-CN" sz="2800" b="1" dirty="0">
              <a:latin typeface="+mn-lt"/>
              <a:ea typeface="+mn-ea"/>
            </a:endParaRPr>
          </a:p>
          <a:p>
            <a:r>
              <a:rPr lang="zh-CN" altLang="en-US" sz="2800" b="1" dirty="0">
                <a:latin typeface="+mn-lt"/>
                <a:ea typeface="+mn-ea"/>
              </a:rPr>
              <a:t>（</a:t>
            </a:r>
            <a:r>
              <a:rPr lang="en-US" altLang="zh-CN" sz="2800" b="1" dirty="0">
                <a:latin typeface="+mn-lt"/>
                <a:ea typeface="+mn-ea"/>
              </a:rPr>
              <a:t>6</a:t>
            </a:r>
            <a:r>
              <a:rPr lang="zh-CN" altLang="en-US" sz="2800" b="1" dirty="0">
                <a:latin typeface="+mn-lt"/>
                <a:ea typeface="+mn-ea"/>
              </a:rPr>
              <a:t>）</a:t>
            </a:r>
            <a:r>
              <a:rPr lang="zh-CN" altLang="en-US" sz="2800" b="1" dirty="0"/>
              <a:t>数字电路</a:t>
            </a:r>
            <a:r>
              <a:rPr lang="en-US" altLang="zh-CN" sz="2800" b="1" dirty="0"/>
              <a:t>DC</a:t>
            </a:r>
            <a:r>
              <a:rPr lang="zh-CN" altLang="en-US" sz="2800" b="1" dirty="0"/>
              <a:t>测试：</a:t>
            </a:r>
            <a:r>
              <a:rPr lang="en-US" altLang="zh-CN" sz="2800" b="1" dirty="0"/>
              <a:t>V</a:t>
            </a:r>
            <a:r>
              <a:rPr lang="en-US" altLang="zh-CN" sz="2800" b="1" baseline="-25000" dirty="0"/>
              <a:t>OH</a:t>
            </a:r>
            <a:r>
              <a:rPr lang="en-US" altLang="zh-CN" sz="2800" b="1" dirty="0"/>
              <a:t>/V</a:t>
            </a:r>
            <a:r>
              <a:rPr lang="en-US" altLang="zh-CN" sz="2800" b="1" baseline="-25000" dirty="0"/>
              <a:t>OL</a:t>
            </a:r>
          </a:p>
          <a:p>
            <a:r>
              <a:rPr lang="en-US" altLang="zh-CN" sz="2800" b="1" dirty="0"/>
              <a:t>    V</a:t>
            </a:r>
            <a:r>
              <a:rPr lang="en-US" altLang="zh-CN" sz="2800" b="1" baseline="-25000" dirty="0"/>
              <a:t>OH</a:t>
            </a:r>
            <a:r>
              <a:rPr lang="zh-CN" altLang="en-US" sz="2800" b="1" dirty="0"/>
              <a:t>是当输出为高时的最小电压，</a:t>
            </a:r>
            <a:r>
              <a:rPr lang="en-US" altLang="zh-CN" sz="2800" b="1" dirty="0"/>
              <a:t>V</a:t>
            </a:r>
            <a:r>
              <a:rPr lang="en-US" altLang="zh-CN" sz="2800" b="1" baseline="-25000" dirty="0"/>
              <a:t>OL</a:t>
            </a:r>
            <a:r>
              <a:rPr lang="zh-CN" altLang="en-US" sz="2800" b="1" dirty="0">
                <a:latin typeface="+mn-lt"/>
                <a:ea typeface="+mn-ea"/>
              </a:rPr>
              <a:t>是当输出为低时的最大电压。通常可以采用静态或动态两种方式测试。</a:t>
            </a:r>
            <a:endParaRPr lang="en-US" altLang="zh-CN" sz="2800" b="1" dirty="0">
              <a:latin typeface="+mn-lt"/>
              <a:ea typeface="+mn-ea"/>
            </a:endParaRPr>
          </a:p>
        </p:txBody>
      </p:sp>
      <p:sp>
        <p:nvSpPr>
          <p:cNvPr id="5" name="标题 1">
            <a:extLst>
              <a:ext uri="{FF2B5EF4-FFF2-40B4-BE49-F238E27FC236}">
                <a16:creationId xmlns:a16="http://schemas.microsoft.com/office/drawing/2014/main" id="{373554A5-14E0-48D3-8DA6-A9B9E5D18652}"/>
              </a:ext>
            </a:extLst>
          </p:cNvPr>
          <p:cNvSpPr txBox="1">
            <a:spLocks/>
          </p:cNvSpPr>
          <p:nvPr/>
        </p:nvSpPr>
        <p:spPr bwMode="auto">
          <a:xfrm>
            <a:off x="2771800" y="5653"/>
            <a:ext cx="637220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2.7 </a:t>
            </a:r>
            <a:r>
              <a:rPr lang="zh-CN" altLang="en-US" sz="3600" kern="0" dirty="0">
                <a:solidFill>
                  <a:srgbClr val="990000"/>
                </a:solidFill>
                <a:latin typeface="Comic Sans MS" panose="030F0702030302020204" pitchFamily="66" charset="0"/>
                <a:ea typeface="隶书" panose="02010509060101010101" pitchFamily="49" charset="-122"/>
              </a:rPr>
              <a:t>数字电路</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测试</a:t>
            </a:r>
          </a:p>
        </p:txBody>
      </p:sp>
    </p:spTree>
    <p:extLst>
      <p:ext uri="{BB962C8B-B14F-4D97-AF65-F5344CB8AC3E}">
        <p14:creationId xmlns:p14="http://schemas.microsoft.com/office/powerpoint/2010/main" val="2620686554"/>
      </p:ext>
    </p:extLst>
  </p:cSld>
  <p:clrMapOvr>
    <a:masterClrMapping/>
  </p:clrMapOvr>
  <p:transition spd="slow">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5536" y="880724"/>
            <a:ext cx="8424936" cy="4832092"/>
          </a:xfrm>
          <a:prstGeom prst="rect">
            <a:avLst/>
          </a:prstGeom>
        </p:spPr>
        <p:txBody>
          <a:bodyPr wrap="square">
            <a:spAutoFit/>
          </a:bodyPr>
          <a:lstStyle/>
          <a:p>
            <a:r>
              <a:rPr lang="zh-CN" altLang="en-US" sz="2800" b="1" dirty="0">
                <a:latin typeface="+mn-lt"/>
                <a:ea typeface="+mn-ea"/>
              </a:rPr>
              <a:t>（</a:t>
            </a:r>
            <a:r>
              <a:rPr lang="en-US" altLang="zh-CN" sz="2800" b="1" dirty="0">
                <a:latin typeface="+mn-lt"/>
                <a:ea typeface="+mn-ea"/>
              </a:rPr>
              <a:t>7</a:t>
            </a:r>
            <a:r>
              <a:rPr lang="zh-CN" altLang="en-US" sz="2800" b="1" dirty="0">
                <a:latin typeface="+mn-lt"/>
                <a:ea typeface="+mn-ea"/>
              </a:rPr>
              <a:t>）数字电路</a:t>
            </a:r>
            <a:r>
              <a:rPr lang="en-US" altLang="zh-CN" sz="2800" b="1" dirty="0">
                <a:latin typeface="+mn-lt"/>
                <a:ea typeface="+mn-ea"/>
              </a:rPr>
              <a:t>DC</a:t>
            </a:r>
            <a:r>
              <a:rPr lang="zh-CN" altLang="en-US" sz="2800" b="1" dirty="0">
                <a:latin typeface="+mn-lt"/>
                <a:ea typeface="+mn-ea"/>
              </a:rPr>
              <a:t>测试：</a:t>
            </a:r>
            <a:r>
              <a:rPr lang="en-US" altLang="zh-CN" sz="2800" b="1" dirty="0">
                <a:latin typeface="+mn-lt"/>
                <a:ea typeface="+mn-ea"/>
              </a:rPr>
              <a:t>I</a:t>
            </a:r>
            <a:r>
              <a:rPr lang="en-US" altLang="zh-CN" sz="2800" b="1" baseline="-25000" dirty="0">
                <a:latin typeface="+mn-lt"/>
                <a:ea typeface="+mn-ea"/>
              </a:rPr>
              <a:t>OH</a:t>
            </a:r>
            <a:r>
              <a:rPr lang="en-US" altLang="zh-CN" sz="2800" b="1" dirty="0">
                <a:latin typeface="+mn-lt"/>
                <a:ea typeface="+mn-ea"/>
              </a:rPr>
              <a:t>/I</a:t>
            </a:r>
            <a:r>
              <a:rPr lang="en-US" altLang="zh-CN" sz="2800" b="1" baseline="-25000" dirty="0">
                <a:latin typeface="+mn-lt"/>
                <a:ea typeface="+mn-ea"/>
              </a:rPr>
              <a:t>OL</a:t>
            </a:r>
            <a:endParaRPr lang="en-US" altLang="zh-CN" sz="2800" b="1" dirty="0">
              <a:latin typeface="+mn-lt"/>
              <a:ea typeface="+mn-ea"/>
            </a:endParaRPr>
          </a:p>
          <a:p>
            <a:r>
              <a:rPr lang="en-US" altLang="zh-CN" sz="2800" b="1" dirty="0"/>
              <a:t>    I</a:t>
            </a:r>
            <a:r>
              <a:rPr lang="en-US" altLang="zh-CN" sz="2800" b="1" baseline="-25000" dirty="0"/>
              <a:t>OH</a:t>
            </a:r>
            <a:r>
              <a:rPr lang="zh-CN" altLang="en-US" sz="2800" b="1" dirty="0"/>
              <a:t>是当</a:t>
            </a:r>
            <a:r>
              <a:rPr lang="en-US" altLang="zh-CN" sz="2800" b="1" dirty="0"/>
              <a:t>DUT</a:t>
            </a:r>
            <a:r>
              <a:rPr lang="zh-CN" altLang="en-US" sz="2800" b="1" dirty="0"/>
              <a:t>引脚输出为高时的输出电流，</a:t>
            </a:r>
            <a:r>
              <a:rPr lang="en-US" altLang="zh-CN" sz="2800" b="1" dirty="0"/>
              <a:t>I</a:t>
            </a:r>
            <a:r>
              <a:rPr lang="en-US" altLang="zh-CN" sz="2800" b="1" baseline="-25000" dirty="0"/>
              <a:t>OL</a:t>
            </a:r>
            <a:r>
              <a:rPr lang="zh-CN" altLang="en-US" sz="2800" b="1" dirty="0">
                <a:latin typeface="+mn-lt"/>
                <a:ea typeface="+mn-ea"/>
              </a:rPr>
              <a:t>是当</a:t>
            </a:r>
            <a:r>
              <a:rPr lang="en-US" altLang="zh-CN" sz="2800" b="1" dirty="0">
                <a:latin typeface="+mn-lt"/>
                <a:ea typeface="+mn-ea"/>
              </a:rPr>
              <a:t>DUT</a:t>
            </a:r>
            <a:r>
              <a:rPr lang="zh-CN" altLang="en-US" sz="2800" b="1" dirty="0">
                <a:latin typeface="+mn-lt"/>
                <a:ea typeface="+mn-ea"/>
              </a:rPr>
              <a:t>引脚输出为低时的输入电流。通常二极管桥电路施加相应的</a:t>
            </a:r>
            <a:r>
              <a:rPr lang="en-US" altLang="zh-CN" sz="2800" b="1" dirty="0"/>
              <a:t>I</a:t>
            </a:r>
            <a:r>
              <a:rPr lang="en-US" altLang="zh-CN" sz="2800" b="1" baseline="-25000" dirty="0"/>
              <a:t>OH</a:t>
            </a:r>
            <a:r>
              <a:rPr lang="en-US" altLang="zh-CN" sz="2800" b="1" dirty="0"/>
              <a:t>/I</a:t>
            </a:r>
            <a:r>
              <a:rPr lang="en-US" altLang="zh-CN" sz="2800" b="1" baseline="-25000" dirty="0"/>
              <a:t>OL</a:t>
            </a:r>
            <a:r>
              <a:rPr lang="zh-CN" altLang="en-US" sz="2800" b="1" dirty="0">
                <a:latin typeface="+mn-lt"/>
                <a:ea typeface="+mn-ea"/>
              </a:rPr>
              <a:t>。</a:t>
            </a:r>
            <a:endParaRPr lang="en-US" altLang="zh-CN" sz="2800" b="1" dirty="0">
              <a:latin typeface="+mn-lt"/>
              <a:ea typeface="+mn-ea"/>
            </a:endParaRPr>
          </a:p>
          <a:p>
            <a:r>
              <a:rPr lang="zh-CN" altLang="en-US" sz="2800" b="1" dirty="0">
                <a:latin typeface="+mn-lt"/>
                <a:ea typeface="+mn-ea"/>
              </a:rPr>
              <a:t>（</a:t>
            </a:r>
            <a:r>
              <a:rPr lang="en-US" altLang="zh-CN" sz="2800" b="1" dirty="0">
                <a:latin typeface="+mn-lt"/>
                <a:ea typeface="+mn-ea"/>
              </a:rPr>
              <a:t>8</a:t>
            </a:r>
            <a:r>
              <a:rPr lang="zh-CN" altLang="en-US" sz="2800" b="1" dirty="0">
                <a:latin typeface="+mn-lt"/>
                <a:ea typeface="+mn-ea"/>
              </a:rPr>
              <a:t>）</a:t>
            </a:r>
            <a:r>
              <a:rPr lang="zh-CN" altLang="en-US" sz="2800" b="1" dirty="0"/>
              <a:t>数字电路</a:t>
            </a:r>
            <a:r>
              <a:rPr lang="en-US" altLang="zh-CN" sz="2800" b="1" dirty="0"/>
              <a:t>DC</a:t>
            </a:r>
            <a:r>
              <a:rPr lang="zh-CN" altLang="en-US" sz="2800" b="1" dirty="0"/>
              <a:t>测试：</a:t>
            </a:r>
            <a:r>
              <a:rPr lang="en-US" altLang="zh-CN" sz="2800" b="1" dirty="0"/>
              <a:t>I</a:t>
            </a:r>
            <a:r>
              <a:rPr lang="en-US" altLang="zh-CN" sz="2800" b="1" baseline="-25000" dirty="0"/>
              <a:t>OSH</a:t>
            </a:r>
            <a:r>
              <a:rPr lang="en-US" altLang="zh-CN" sz="2800" b="1" dirty="0"/>
              <a:t>/I</a:t>
            </a:r>
            <a:r>
              <a:rPr lang="en-US" altLang="zh-CN" sz="2800" b="1" baseline="-25000" dirty="0"/>
              <a:t>OSL</a:t>
            </a:r>
            <a:endParaRPr lang="en-US" altLang="zh-CN" sz="2800" b="1" dirty="0">
              <a:latin typeface="+mn-lt"/>
              <a:ea typeface="+mn-ea"/>
            </a:endParaRPr>
          </a:p>
          <a:p>
            <a:r>
              <a:rPr lang="zh-CN" altLang="en-US" sz="2800" b="1" dirty="0">
                <a:latin typeface="+mn-lt"/>
                <a:ea typeface="+mn-ea"/>
              </a:rPr>
              <a:t>    数字输出通常具有电流限制特性以实现输出引脚的短路保护。当输出引脚短接到地或电源时，保护电流会限制流入或流出引脚的电流。</a:t>
            </a:r>
            <a:endParaRPr lang="en-US" altLang="zh-CN" sz="2800" b="1" dirty="0">
              <a:latin typeface="+mn-lt"/>
              <a:ea typeface="+mn-ea"/>
            </a:endParaRPr>
          </a:p>
          <a:p>
            <a:r>
              <a:rPr lang="en-US" altLang="zh-CN" sz="2800" b="1" dirty="0">
                <a:latin typeface="+mn-lt"/>
                <a:ea typeface="+mn-ea"/>
              </a:rPr>
              <a:t>    </a:t>
            </a:r>
            <a:r>
              <a:rPr lang="en-US" altLang="zh-CN" sz="2800" b="1" dirty="0"/>
              <a:t>I</a:t>
            </a:r>
            <a:r>
              <a:rPr lang="en-US" altLang="zh-CN" sz="2800" b="1" baseline="-25000" dirty="0"/>
              <a:t>OSH</a:t>
            </a:r>
            <a:r>
              <a:rPr lang="zh-CN" altLang="en-US" sz="2800" b="1" dirty="0">
                <a:latin typeface="+mn-lt"/>
                <a:ea typeface="+mn-ea"/>
              </a:rPr>
              <a:t>是将输出设置为高，短接到地，测量其电流。</a:t>
            </a:r>
            <a:endParaRPr lang="en-US" altLang="zh-CN" sz="2800" b="1" dirty="0">
              <a:latin typeface="+mn-lt"/>
              <a:ea typeface="+mn-ea"/>
            </a:endParaRPr>
          </a:p>
          <a:p>
            <a:r>
              <a:rPr lang="en-US" altLang="zh-CN" sz="2800" b="1" dirty="0">
                <a:latin typeface="+mn-lt"/>
                <a:ea typeface="+mn-ea"/>
              </a:rPr>
              <a:t>    </a:t>
            </a:r>
            <a:r>
              <a:rPr lang="en-US" altLang="zh-CN" sz="2800" b="1" dirty="0"/>
              <a:t>I</a:t>
            </a:r>
            <a:r>
              <a:rPr lang="en-US" altLang="zh-CN" sz="2800" b="1" baseline="-25000" dirty="0"/>
              <a:t>OSL</a:t>
            </a:r>
            <a:r>
              <a:rPr lang="zh-CN" altLang="en-US" sz="2800" b="1" dirty="0">
                <a:latin typeface="+mn-lt"/>
                <a:ea typeface="+mn-ea"/>
              </a:rPr>
              <a:t>是</a:t>
            </a:r>
            <a:r>
              <a:rPr lang="zh-CN" altLang="en-US" sz="2800" b="1" dirty="0"/>
              <a:t>将输出设置为低，短接到高电压（通常为</a:t>
            </a:r>
            <a:r>
              <a:rPr lang="en-US" altLang="zh-CN" sz="2800" b="1" dirty="0"/>
              <a:t>V</a:t>
            </a:r>
            <a:r>
              <a:rPr lang="en-US" altLang="zh-CN" sz="2800" b="1" baseline="-25000" dirty="0"/>
              <a:t>DD</a:t>
            </a:r>
            <a:r>
              <a:rPr lang="zh-CN" altLang="en-US" sz="2800" b="1" dirty="0"/>
              <a:t>，测量其电流。</a:t>
            </a:r>
            <a:endParaRPr lang="en-US" altLang="zh-CN" sz="2800" b="1" dirty="0">
              <a:latin typeface="+mn-lt"/>
              <a:ea typeface="+mn-ea"/>
            </a:endParaRPr>
          </a:p>
        </p:txBody>
      </p:sp>
      <p:sp>
        <p:nvSpPr>
          <p:cNvPr id="5" name="标题 1">
            <a:extLst>
              <a:ext uri="{FF2B5EF4-FFF2-40B4-BE49-F238E27FC236}">
                <a16:creationId xmlns:a16="http://schemas.microsoft.com/office/drawing/2014/main" id="{15BFF177-B31D-4F4F-94AD-9532BAD5D2FA}"/>
              </a:ext>
            </a:extLst>
          </p:cNvPr>
          <p:cNvSpPr txBox="1">
            <a:spLocks/>
          </p:cNvSpPr>
          <p:nvPr/>
        </p:nvSpPr>
        <p:spPr bwMode="auto">
          <a:xfrm>
            <a:off x="2771800" y="5653"/>
            <a:ext cx="637220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2.7 </a:t>
            </a:r>
            <a:r>
              <a:rPr lang="zh-CN" altLang="en-US" sz="3600" kern="0" dirty="0">
                <a:solidFill>
                  <a:srgbClr val="990000"/>
                </a:solidFill>
                <a:latin typeface="Comic Sans MS" panose="030F0702030302020204" pitchFamily="66" charset="0"/>
                <a:ea typeface="隶书" panose="02010509060101010101" pitchFamily="49" charset="-122"/>
              </a:rPr>
              <a:t>数字电路</a:t>
            </a:r>
            <a:r>
              <a:rPr lang="en-US" altLang="zh-CN" sz="3600" kern="0" dirty="0">
                <a:solidFill>
                  <a:srgbClr val="990000"/>
                </a:solidFill>
                <a:latin typeface="Comic Sans MS" panose="030F0702030302020204" pitchFamily="66" charset="0"/>
                <a:ea typeface="隶书" panose="02010509060101010101" pitchFamily="49" charset="-122"/>
              </a:rPr>
              <a:t>DC</a:t>
            </a:r>
            <a:r>
              <a:rPr lang="zh-CN" altLang="en-US" sz="3600" kern="0" dirty="0">
                <a:solidFill>
                  <a:srgbClr val="990000"/>
                </a:solidFill>
                <a:latin typeface="Comic Sans MS" panose="030F0702030302020204" pitchFamily="66" charset="0"/>
                <a:ea typeface="隶书" panose="02010509060101010101" pitchFamily="49" charset="-122"/>
              </a:rPr>
              <a:t>测试</a:t>
            </a:r>
          </a:p>
        </p:txBody>
      </p:sp>
    </p:spTree>
    <p:extLst>
      <p:ext uri="{BB962C8B-B14F-4D97-AF65-F5344CB8AC3E}">
        <p14:creationId xmlns:p14="http://schemas.microsoft.com/office/powerpoint/2010/main" val="2069999347"/>
      </p:ext>
    </p:extLst>
  </p:cSld>
  <p:clrMapOvr>
    <a:masterClrMapping/>
  </p:clrMapOvr>
  <p:transition spd="slow">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771800" y="5653"/>
            <a:ext cx="6372200" cy="854075"/>
          </a:xfrm>
          <a:noFill/>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2.8 </a:t>
            </a:r>
            <a:r>
              <a:rPr lang="zh-CN" altLang="en-US" sz="3600" dirty="0">
                <a:solidFill>
                  <a:srgbClr val="990000"/>
                </a:solidFill>
                <a:latin typeface="Comic Sans MS" panose="030F0702030302020204" pitchFamily="66" charset="0"/>
                <a:ea typeface="隶书" panose="02010509060101010101" pitchFamily="49" charset="-122"/>
              </a:rPr>
              <a:t>比较器</a:t>
            </a:r>
            <a:r>
              <a:rPr lang="en-US" altLang="zh-CN" sz="3600" dirty="0">
                <a:solidFill>
                  <a:srgbClr val="990000"/>
                </a:solidFill>
                <a:latin typeface="Comic Sans MS" panose="030F0702030302020204" pitchFamily="66" charset="0"/>
                <a:ea typeface="隶书" panose="02010509060101010101" pitchFamily="49" charset="-122"/>
              </a:rPr>
              <a:t>DC</a:t>
            </a:r>
            <a:r>
              <a:rPr lang="zh-CN" altLang="en-US" sz="3600" dirty="0">
                <a:solidFill>
                  <a:srgbClr val="990000"/>
                </a:solidFill>
                <a:latin typeface="Comic Sans MS" panose="030F0702030302020204" pitchFamily="66" charset="0"/>
                <a:ea typeface="隶书" panose="02010509060101010101" pitchFamily="49" charset="-122"/>
              </a:rPr>
              <a:t>测试</a:t>
            </a:r>
          </a:p>
        </p:txBody>
      </p:sp>
      <p:sp>
        <p:nvSpPr>
          <p:cNvPr id="8" name="矩形 7"/>
          <p:cNvSpPr/>
          <p:nvPr/>
        </p:nvSpPr>
        <p:spPr>
          <a:xfrm>
            <a:off x="395536" y="1196752"/>
            <a:ext cx="8424936" cy="4616648"/>
          </a:xfrm>
          <a:prstGeom prst="rect">
            <a:avLst/>
          </a:prstGeom>
        </p:spPr>
        <p:txBody>
          <a:bodyPr wrap="square">
            <a:spAutoFit/>
          </a:bodyPr>
          <a:lstStyle/>
          <a:p>
            <a:pPr>
              <a:lnSpc>
                <a:spcPct val="150000"/>
              </a:lnSpc>
            </a:pPr>
            <a:r>
              <a:rPr lang="zh-CN" altLang="en-US" sz="2800" b="1" dirty="0">
                <a:latin typeface="+mn-lt"/>
                <a:ea typeface="+mn-ea"/>
              </a:rPr>
              <a:t>（</a:t>
            </a:r>
            <a:r>
              <a:rPr lang="en-US" altLang="zh-CN" sz="2800" b="1" dirty="0">
                <a:latin typeface="+mn-lt"/>
                <a:ea typeface="+mn-ea"/>
              </a:rPr>
              <a:t>1</a:t>
            </a:r>
            <a:r>
              <a:rPr lang="zh-CN" altLang="en-US" sz="2800" b="1" dirty="0">
                <a:latin typeface="+mn-lt"/>
                <a:ea typeface="+mn-ea"/>
              </a:rPr>
              <a:t>）比较器的输入偏移电压</a:t>
            </a:r>
            <a:endParaRPr lang="en-US" altLang="zh-CN" sz="2800" b="1" dirty="0">
              <a:latin typeface="+mn-lt"/>
              <a:ea typeface="+mn-ea"/>
            </a:endParaRPr>
          </a:p>
          <a:p>
            <a:pPr>
              <a:lnSpc>
                <a:spcPct val="150000"/>
              </a:lnSpc>
            </a:pPr>
            <a:r>
              <a:rPr lang="zh-CN" altLang="en-US" sz="2800" b="1" dirty="0">
                <a:latin typeface="+mn-lt"/>
                <a:ea typeface="+mn-ea"/>
              </a:rPr>
              <a:t>    使得比较器输出逻辑状态改变的差分输入电压。</a:t>
            </a:r>
            <a:endParaRPr lang="en-US" altLang="zh-CN" sz="2800" b="1" dirty="0">
              <a:latin typeface="+mn-lt"/>
              <a:ea typeface="+mn-ea"/>
            </a:endParaRPr>
          </a:p>
          <a:p>
            <a:pPr>
              <a:lnSpc>
                <a:spcPct val="150000"/>
              </a:lnSpc>
            </a:pPr>
            <a:r>
              <a:rPr lang="zh-CN" altLang="en-US" sz="2800" b="1" dirty="0">
                <a:latin typeface="+mn-lt"/>
                <a:ea typeface="+mn-ea"/>
              </a:rPr>
              <a:t>    可以采用差分输入电压按线性斜率从一个电压到另一个电压变化，寻找比较器输出状态改变的电压点。这个转换点也取决于共模输入电压。</a:t>
            </a:r>
            <a:endParaRPr lang="en-US" altLang="zh-CN" sz="2800" b="1" dirty="0">
              <a:latin typeface="+mn-lt"/>
              <a:ea typeface="+mn-ea"/>
            </a:endParaRPr>
          </a:p>
          <a:p>
            <a:pPr>
              <a:lnSpc>
                <a:spcPct val="150000"/>
              </a:lnSpc>
            </a:pPr>
            <a:r>
              <a:rPr lang="en-US" altLang="zh-CN" sz="2800" b="1" dirty="0">
                <a:latin typeface="+mn-lt"/>
                <a:ea typeface="+mn-ea"/>
              </a:rPr>
              <a:t>   </a:t>
            </a:r>
            <a:r>
              <a:rPr lang="zh-CN" altLang="en-US" sz="2800" b="1" dirty="0">
                <a:latin typeface="+mn-lt"/>
                <a:ea typeface="+mn-ea"/>
              </a:rPr>
              <a:t>输入偏移电压通常在器件测试方案中的最坏条件下测试</a:t>
            </a:r>
            <a:endParaRPr lang="en-US" altLang="zh-CN" sz="2800" b="1" dirty="0">
              <a:latin typeface="+mn-lt"/>
              <a:ea typeface="+mn-ea"/>
            </a:endParaRPr>
          </a:p>
        </p:txBody>
      </p:sp>
    </p:spTree>
    <p:extLst>
      <p:ext uri="{BB962C8B-B14F-4D97-AF65-F5344CB8AC3E}">
        <p14:creationId xmlns:p14="http://schemas.microsoft.com/office/powerpoint/2010/main" val="329583074"/>
      </p:ext>
    </p:extLst>
  </p:cSld>
  <p:clrMapOvr>
    <a:masterClrMapping/>
  </p:clrMapOvr>
  <p:transition spd="slow">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E27EE2-CE5F-47E7-AC1C-D44734153628}"/>
              </a:ext>
            </a:extLst>
          </p:cNvPr>
          <p:cNvSpPr txBox="1"/>
          <p:nvPr/>
        </p:nvSpPr>
        <p:spPr>
          <a:xfrm>
            <a:off x="231505" y="3771274"/>
            <a:ext cx="8696978" cy="707886"/>
          </a:xfrm>
          <a:prstGeom prst="rect">
            <a:avLst/>
          </a:prstGeom>
          <a:noFill/>
        </p:spPr>
        <p:txBody>
          <a:bodyPr wrap="square">
            <a:spAutoFit/>
          </a:bodyPr>
          <a:lstStyle/>
          <a:p>
            <a:r>
              <a:rPr lang="zh-CN" altLang="en-US" sz="2000" b="1" dirty="0"/>
              <a:t>图中的比较器的最坏情况输入偏移电压为</a:t>
            </a:r>
            <a:r>
              <a:rPr lang="en-US" altLang="zh-CN" sz="2000" b="1" dirty="0"/>
              <a:t>150 mV</a:t>
            </a:r>
            <a:r>
              <a:rPr lang="zh-CN" altLang="en-US" sz="2000" b="1" dirty="0"/>
              <a:t>，参考电压为</a:t>
            </a:r>
            <a:r>
              <a:rPr lang="en-US" altLang="zh-CN" sz="2000" b="1" dirty="0"/>
              <a:t>1.5 v</a:t>
            </a:r>
            <a:r>
              <a:rPr lang="zh-CN" altLang="en-US" sz="2000" b="1" dirty="0"/>
              <a:t>。设计一个测试装置和步骤，以获得其输入偏移电压。</a:t>
            </a:r>
          </a:p>
        </p:txBody>
      </p:sp>
      <p:pic>
        <p:nvPicPr>
          <p:cNvPr id="4" name="图片 3">
            <a:extLst>
              <a:ext uri="{FF2B5EF4-FFF2-40B4-BE49-F238E27FC236}">
                <a16:creationId xmlns:a16="http://schemas.microsoft.com/office/drawing/2014/main" id="{518B372B-0B3B-4BEA-AE54-F6C02FEB17A5}"/>
              </a:ext>
            </a:extLst>
          </p:cNvPr>
          <p:cNvPicPr>
            <a:picLocks noChangeAspect="1"/>
          </p:cNvPicPr>
          <p:nvPr/>
        </p:nvPicPr>
        <p:blipFill>
          <a:blip r:embed="rId2"/>
          <a:stretch>
            <a:fillRect/>
          </a:stretch>
        </p:blipFill>
        <p:spPr>
          <a:xfrm>
            <a:off x="1259632" y="1360186"/>
            <a:ext cx="6444717" cy="2161905"/>
          </a:xfrm>
          <a:prstGeom prst="rect">
            <a:avLst/>
          </a:prstGeom>
        </p:spPr>
      </p:pic>
      <p:sp>
        <p:nvSpPr>
          <p:cNvPr id="5" name="文本框 4">
            <a:extLst>
              <a:ext uri="{FF2B5EF4-FFF2-40B4-BE49-F238E27FC236}">
                <a16:creationId xmlns:a16="http://schemas.microsoft.com/office/drawing/2014/main" id="{808604BD-332F-4668-B073-2BA3BDC5CE2F}"/>
              </a:ext>
            </a:extLst>
          </p:cNvPr>
          <p:cNvSpPr txBox="1"/>
          <p:nvPr/>
        </p:nvSpPr>
        <p:spPr>
          <a:xfrm>
            <a:off x="215516" y="4549113"/>
            <a:ext cx="8712967" cy="2246769"/>
          </a:xfrm>
          <a:prstGeom prst="rect">
            <a:avLst/>
          </a:prstGeom>
          <a:noFill/>
        </p:spPr>
        <p:txBody>
          <a:bodyPr wrap="square">
            <a:spAutoFit/>
          </a:bodyPr>
          <a:lstStyle/>
          <a:p>
            <a:r>
              <a:rPr lang="zh-CN" altLang="en-US" sz="2000" b="1" dirty="0"/>
              <a:t>图中的比较器连接到两个电压源 </a:t>
            </a:r>
            <a:r>
              <a:rPr lang="en-US" altLang="zh-CN" sz="2000" b="1" dirty="0"/>
              <a:t>SRC1</a:t>
            </a:r>
            <a:r>
              <a:rPr lang="zh-CN" altLang="en-US" sz="2000" b="1" dirty="0"/>
              <a:t>和 </a:t>
            </a:r>
            <a:r>
              <a:rPr lang="en-US" altLang="zh-CN" sz="2000" b="1" dirty="0"/>
              <a:t>SRC2.  SRC2</a:t>
            </a:r>
            <a:r>
              <a:rPr lang="zh-CN" altLang="en-US" sz="2000" b="1" dirty="0"/>
              <a:t>被设置为</a:t>
            </a:r>
            <a:r>
              <a:rPr lang="en-US" altLang="zh-CN" sz="2000" b="1" dirty="0"/>
              <a:t>1.5 V</a:t>
            </a:r>
            <a:r>
              <a:rPr lang="zh-CN" altLang="en-US" sz="2000" b="1" dirty="0"/>
              <a:t>，</a:t>
            </a:r>
            <a:r>
              <a:rPr lang="en-US" altLang="zh-CN" sz="2000" b="1" dirty="0"/>
              <a:t>SRC1</a:t>
            </a:r>
            <a:r>
              <a:rPr lang="zh-CN" altLang="en-US" sz="2000" b="1" dirty="0"/>
              <a:t>从</a:t>
            </a:r>
            <a:r>
              <a:rPr lang="en-US" altLang="zh-CN" sz="2000" b="1" dirty="0"/>
              <a:t>1.45V</a:t>
            </a:r>
            <a:r>
              <a:rPr lang="zh-CN" altLang="en-US" sz="2000" b="1" dirty="0"/>
              <a:t>上升到</a:t>
            </a:r>
            <a:r>
              <a:rPr lang="en-US" altLang="zh-CN" sz="2000" b="1" dirty="0"/>
              <a:t>1.55 V</a:t>
            </a:r>
            <a:r>
              <a:rPr lang="zh-CN" altLang="en-US" sz="2000" b="1" dirty="0"/>
              <a:t>，并且开关点预计位于这个范围内。当输出从逻辑 </a:t>
            </a:r>
            <a:r>
              <a:rPr lang="en-US" altLang="zh-CN" sz="2000" b="1" dirty="0"/>
              <a:t>L0</a:t>
            </a:r>
            <a:r>
              <a:rPr lang="zh-CN" altLang="en-US" sz="2000" b="1" dirty="0"/>
              <a:t>改变为逻辑 </a:t>
            </a:r>
            <a:r>
              <a:rPr lang="en-US" altLang="zh-CN" sz="2000" b="1" dirty="0"/>
              <a:t>Hl </a:t>
            </a:r>
            <a:r>
              <a:rPr lang="zh-CN" altLang="en-US" sz="2000" b="1" dirty="0"/>
              <a:t>时，测量差分输入电压</a:t>
            </a:r>
            <a:r>
              <a:rPr lang="en-US" altLang="zh-CN" sz="2000" b="1" dirty="0"/>
              <a:t>Vin</a:t>
            </a:r>
            <a:r>
              <a:rPr lang="zh-CN" altLang="en-US" sz="2000" b="1" dirty="0"/>
              <a:t>，输入偏移电压读数为 </a:t>
            </a:r>
            <a:r>
              <a:rPr lang="en-US" altLang="zh-CN" sz="2000" b="1" dirty="0"/>
              <a:t>+ 5 mV</a:t>
            </a:r>
            <a:r>
              <a:rPr lang="zh-CN" altLang="en-US" sz="2000" b="1" dirty="0"/>
              <a:t>。假设直流源施加的电压精度为几百微伏，那么只需从 </a:t>
            </a:r>
            <a:r>
              <a:rPr lang="en-US" altLang="zh-CN" sz="2000" b="1" dirty="0"/>
              <a:t>SRC1</a:t>
            </a:r>
            <a:r>
              <a:rPr lang="zh-CN" altLang="en-US" sz="2000" b="1" dirty="0"/>
              <a:t>电压中减去</a:t>
            </a:r>
            <a:r>
              <a:rPr lang="en-US" altLang="zh-CN" sz="2000" b="1" dirty="0"/>
              <a:t>1.5 V</a:t>
            </a:r>
            <a:r>
              <a:rPr lang="zh-CN" altLang="en-US" sz="2000" b="1" dirty="0"/>
              <a:t>，就可以推导出 </a:t>
            </a:r>
            <a:r>
              <a:rPr lang="en-US" altLang="zh-CN" sz="2000" b="1" dirty="0"/>
              <a:t>Vin</a:t>
            </a:r>
            <a:r>
              <a:rPr lang="zh-CN" altLang="en-US" sz="2000" b="1" dirty="0"/>
              <a:t>。但通常情况下，这个假设并不成立。更好的方式是使用伏特计测量小电压，而不是利用假设测试仪的直流源设置为一个精确的电压值。</a:t>
            </a:r>
          </a:p>
        </p:txBody>
      </p:sp>
      <p:sp>
        <p:nvSpPr>
          <p:cNvPr id="6" name="文本框 5">
            <a:extLst>
              <a:ext uri="{FF2B5EF4-FFF2-40B4-BE49-F238E27FC236}">
                <a16:creationId xmlns:a16="http://schemas.microsoft.com/office/drawing/2014/main" id="{EBCAF037-DF94-4FBF-BEE3-E3DF6AB6C603}"/>
              </a:ext>
            </a:extLst>
          </p:cNvPr>
          <p:cNvSpPr txBox="1"/>
          <p:nvPr/>
        </p:nvSpPr>
        <p:spPr>
          <a:xfrm>
            <a:off x="1187624" y="744802"/>
            <a:ext cx="4612192" cy="461665"/>
          </a:xfrm>
          <a:prstGeom prst="rect">
            <a:avLst/>
          </a:prstGeom>
          <a:noFill/>
        </p:spPr>
        <p:txBody>
          <a:bodyPr wrap="square">
            <a:spAutoFit/>
          </a:bodyPr>
          <a:lstStyle/>
          <a:p>
            <a:r>
              <a:rPr lang="zh-CN" altLang="en-US" sz="2400" b="1" dirty="0"/>
              <a:t>比较器输入偏置电压测试装置</a:t>
            </a:r>
          </a:p>
        </p:txBody>
      </p:sp>
      <p:sp>
        <p:nvSpPr>
          <p:cNvPr id="7" name="标题 1">
            <a:extLst>
              <a:ext uri="{FF2B5EF4-FFF2-40B4-BE49-F238E27FC236}">
                <a16:creationId xmlns:a16="http://schemas.microsoft.com/office/drawing/2014/main" id="{8AB48DC5-1732-4B31-9197-ACB84DEEF323}"/>
              </a:ext>
            </a:extLst>
          </p:cNvPr>
          <p:cNvSpPr txBox="1">
            <a:spLocks/>
          </p:cNvSpPr>
          <p:nvPr/>
        </p:nvSpPr>
        <p:spPr bwMode="auto">
          <a:xfrm>
            <a:off x="2771800" y="5653"/>
            <a:ext cx="637220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a:solidFill>
                  <a:srgbClr val="990000"/>
                </a:solidFill>
                <a:latin typeface="Comic Sans MS" panose="030F0702030302020204" pitchFamily="66" charset="0"/>
                <a:ea typeface="隶书" panose="02010509060101010101" pitchFamily="49" charset="-122"/>
              </a:rPr>
              <a:t>比较器输入偏置电压测试装置</a:t>
            </a:r>
          </a:p>
        </p:txBody>
      </p:sp>
    </p:spTree>
    <p:extLst>
      <p:ext uri="{BB962C8B-B14F-4D97-AF65-F5344CB8AC3E}">
        <p14:creationId xmlns:p14="http://schemas.microsoft.com/office/powerpoint/2010/main" val="961628622"/>
      </p:ext>
    </p:extLst>
  </p:cSld>
  <p:clrMapOvr>
    <a:masterClrMapping/>
  </p:clrMapOvr>
  <p:transition spd="slow">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3608" y="980728"/>
            <a:ext cx="5184576" cy="461665"/>
          </a:xfrm>
          <a:prstGeom prst="rect">
            <a:avLst/>
          </a:prstGeom>
          <a:noFill/>
        </p:spPr>
        <p:txBody>
          <a:bodyPr wrap="square" rtlCol="0">
            <a:spAutoFit/>
          </a:bodyPr>
          <a:lstStyle/>
          <a:p>
            <a:r>
              <a:rPr lang="en-US" altLang="zh-CN" sz="2400" b="1" dirty="0"/>
              <a:t>ATE </a:t>
            </a:r>
            <a:r>
              <a:rPr lang="zh-CN" altLang="en-US" sz="2400" b="1" dirty="0"/>
              <a:t>测试头到</a:t>
            </a:r>
            <a:r>
              <a:rPr lang="en-US" altLang="zh-CN" sz="2400" b="1" dirty="0"/>
              <a:t>DUT</a:t>
            </a:r>
            <a:r>
              <a:rPr lang="zh-CN" altLang="en-US" sz="2400" b="1" dirty="0"/>
              <a:t>的连接</a:t>
            </a:r>
          </a:p>
        </p:txBody>
      </p:sp>
      <p:sp>
        <p:nvSpPr>
          <p:cNvPr id="5"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pic>
        <p:nvPicPr>
          <p:cNvPr id="4" name="图片 3"/>
          <p:cNvPicPr>
            <a:picLocks noChangeAspect="1"/>
          </p:cNvPicPr>
          <p:nvPr/>
        </p:nvPicPr>
        <p:blipFill>
          <a:blip r:embed="rId2"/>
          <a:stretch>
            <a:fillRect/>
          </a:stretch>
        </p:blipFill>
        <p:spPr>
          <a:xfrm>
            <a:off x="321822" y="1700808"/>
            <a:ext cx="8500356" cy="4719482"/>
          </a:xfrm>
          <a:prstGeom prst="rect">
            <a:avLst/>
          </a:prstGeom>
        </p:spPr>
      </p:pic>
    </p:spTree>
    <p:extLst>
      <p:ext uri="{BB962C8B-B14F-4D97-AF65-F5344CB8AC3E}">
        <p14:creationId xmlns:p14="http://schemas.microsoft.com/office/powerpoint/2010/main" val="1589271381"/>
      </p:ext>
    </p:extLst>
  </p:cSld>
  <p:clrMapOvr>
    <a:masterClrMapping/>
  </p:clrMapOvr>
  <p:transition spd="slow">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31640" y="1584411"/>
            <a:ext cx="6624736" cy="2070325"/>
          </a:xfrm>
          <a:prstGeom prst="rect">
            <a:avLst/>
          </a:prstGeom>
        </p:spPr>
      </p:pic>
      <p:pic>
        <p:nvPicPr>
          <p:cNvPr id="4" name="图片 3"/>
          <p:cNvPicPr>
            <a:picLocks noChangeAspect="1"/>
          </p:cNvPicPr>
          <p:nvPr/>
        </p:nvPicPr>
        <p:blipFill>
          <a:blip r:embed="rId3"/>
          <a:stretch>
            <a:fillRect/>
          </a:stretch>
        </p:blipFill>
        <p:spPr>
          <a:xfrm>
            <a:off x="827584" y="3717032"/>
            <a:ext cx="7703764" cy="3003162"/>
          </a:xfrm>
          <a:prstGeom prst="rect">
            <a:avLst/>
          </a:prstGeom>
        </p:spPr>
      </p:pic>
      <p:sp>
        <p:nvSpPr>
          <p:cNvPr id="5" name="标题 1">
            <a:extLst>
              <a:ext uri="{FF2B5EF4-FFF2-40B4-BE49-F238E27FC236}">
                <a16:creationId xmlns:a16="http://schemas.microsoft.com/office/drawing/2014/main" id="{15B23593-A8BB-4188-9AE0-34705F28DDD4}"/>
              </a:ext>
            </a:extLst>
          </p:cNvPr>
          <p:cNvSpPr txBox="1">
            <a:spLocks/>
          </p:cNvSpPr>
          <p:nvPr/>
        </p:nvSpPr>
        <p:spPr bwMode="auto">
          <a:xfrm>
            <a:off x="2771800" y="5653"/>
            <a:ext cx="637220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dirty="0">
                <a:solidFill>
                  <a:srgbClr val="990000"/>
                </a:solidFill>
                <a:latin typeface="Comic Sans MS" panose="030F0702030302020204" pitchFamily="66" charset="0"/>
                <a:ea typeface="隶书" panose="02010509060101010101" pitchFamily="49" charset="-122"/>
              </a:rPr>
              <a:t>比较器输入偏置电压测试装置</a:t>
            </a:r>
          </a:p>
        </p:txBody>
      </p:sp>
      <p:sp>
        <p:nvSpPr>
          <p:cNvPr id="8" name="文本框 7">
            <a:extLst>
              <a:ext uri="{FF2B5EF4-FFF2-40B4-BE49-F238E27FC236}">
                <a16:creationId xmlns:a16="http://schemas.microsoft.com/office/drawing/2014/main" id="{458946E1-29DC-41FB-93EB-EF90EAD2CDD3}"/>
              </a:ext>
            </a:extLst>
          </p:cNvPr>
          <p:cNvSpPr txBox="1"/>
          <p:nvPr/>
        </p:nvSpPr>
        <p:spPr>
          <a:xfrm>
            <a:off x="1187624" y="821959"/>
            <a:ext cx="4612192" cy="461665"/>
          </a:xfrm>
          <a:prstGeom prst="rect">
            <a:avLst/>
          </a:prstGeom>
          <a:noFill/>
        </p:spPr>
        <p:txBody>
          <a:bodyPr wrap="square">
            <a:spAutoFit/>
          </a:bodyPr>
          <a:lstStyle/>
          <a:p>
            <a:r>
              <a:rPr lang="zh-CN" altLang="en-US" sz="2400" b="1" dirty="0"/>
              <a:t>比较器输入偏置电压测试装置</a:t>
            </a:r>
          </a:p>
        </p:txBody>
      </p:sp>
    </p:spTree>
    <p:extLst>
      <p:ext uri="{BB962C8B-B14F-4D97-AF65-F5344CB8AC3E}">
        <p14:creationId xmlns:p14="http://schemas.microsoft.com/office/powerpoint/2010/main" val="3430921931"/>
      </p:ext>
    </p:extLst>
  </p:cSld>
  <p:clrMapOvr>
    <a:masterClrMapping/>
  </p:clrMapOvr>
  <p:transition spd="slow">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11560" y="911947"/>
            <a:ext cx="8424936" cy="1569660"/>
          </a:xfrm>
          <a:prstGeom prst="rect">
            <a:avLst/>
          </a:prstGeom>
        </p:spPr>
        <p:txBody>
          <a:bodyPr wrap="square">
            <a:spAutoFit/>
          </a:bodyPr>
          <a:lstStyle/>
          <a:p>
            <a:r>
              <a:rPr lang="zh-CN" altLang="en-US" sz="2400" b="1" dirty="0">
                <a:latin typeface="+mn-lt"/>
                <a:ea typeface="+mn-ea"/>
              </a:rPr>
              <a:t>（</a:t>
            </a:r>
            <a:r>
              <a:rPr lang="en-US" altLang="zh-CN" sz="2400" b="1" dirty="0">
                <a:latin typeface="+mn-lt"/>
                <a:ea typeface="+mn-ea"/>
              </a:rPr>
              <a:t>2</a:t>
            </a:r>
            <a:r>
              <a:rPr lang="zh-CN" altLang="en-US" sz="2400" b="1" dirty="0">
                <a:latin typeface="+mn-lt"/>
                <a:ea typeface="+mn-ea"/>
              </a:rPr>
              <a:t>）比较器的阈值电压</a:t>
            </a:r>
            <a:endParaRPr lang="en-US" altLang="zh-CN" sz="2400" b="1" dirty="0">
              <a:latin typeface="+mn-lt"/>
              <a:ea typeface="+mn-ea"/>
            </a:endParaRPr>
          </a:p>
          <a:p>
            <a:r>
              <a:rPr lang="zh-CN" altLang="en-US" sz="2400" b="1" dirty="0">
                <a:latin typeface="+mn-lt"/>
                <a:ea typeface="+mn-ea"/>
              </a:rPr>
              <a:t>有时，一个固定的参考电压加到比较器的一个输入端，形成一个限幅电路。输入偏移电压称为阈值电压（门限）。</a:t>
            </a:r>
            <a:endParaRPr lang="en-US" altLang="zh-CN" sz="2400" b="1" dirty="0">
              <a:latin typeface="+mn-lt"/>
              <a:ea typeface="+mn-ea"/>
            </a:endParaRPr>
          </a:p>
          <a:p>
            <a:endParaRPr lang="en-US" altLang="zh-CN" sz="2400" b="1" dirty="0">
              <a:latin typeface="+mn-lt"/>
              <a:ea typeface="+mn-ea"/>
            </a:endParaRPr>
          </a:p>
        </p:txBody>
      </p:sp>
      <p:sp>
        <p:nvSpPr>
          <p:cNvPr id="2" name="矩形 1"/>
          <p:cNvSpPr/>
          <p:nvPr/>
        </p:nvSpPr>
        <p:spPr>
          <a:xfrm>
            <a:off x="215489" y="4941168"/>
            <a:ext cx="8604884" cy="1200329"/>
          </a:xfrm>
          <a:prstGeom prst="rect">
            <a:avLst/>
          </a:prstGeom>
        </p:spPr>
        <p:txBody>
          <a:bodyPr wrap="square">
            <a:spAutoFit/>
          </a:bodyPr>
          <a:lstStyle/>
          <a:p>
            <a:pPr algn="just"/>
            <a:r>
              <a:rPr lang="zh-CN" altLang="en-US" sz="2400" b="1" dirty="0">
                <a:solidFill>
                  <a:srgbClr val="000000"/>
                </a:solidFill>
                <a:latin typeface="楷体" panose="02010609060101010101" pitchFamily="49" charset="-122"/>
                <a:ea typeface="楷体" panose="02010609060101010101" pitchFamily="49" charset="-122"/>
              </a:rPr>
              <a:t>    假设期望的阈值电压位于</a:t>
            </a:r>
            <a:r>
              <a:rPr lang="en-US" altLang="zh-CN" sz="2400" b="1" dirty="0">
                <a:solidFill>
                  <a:srgbClr val="000000"/>
                </a:solidFill>
                <a:latin typeface="楷体" panose="02010609060101010101" pitchFamily="49" charset="-122"/>
                <a:ea typeface="楷体" panose="02010609060101010101" pitchFamily="49" charset="-122"/>
              </a:rPr>
              <a:t>1.45V</a:t>
            </a: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1.55V</a:t>
            </a:r>
            <a:r>
              <a:rPr lang="zh-CN" altLang="en-US" sz="2400" b="1" dirty="0">
                <a:solidFill>
                  <a:srgbClr val="000000"/>
                </a:solidFill>
                <a:latin typeface="楷体" panose="02010609060101010101" pitchFamily="49" charset="-122"/>
                <a:ea typeface="楷体" panose="02010609060101010101" pitchFamily="49" charset="-122"/>
              </a:rPr>
              <a:t> 之间，</a:t>
            </a:r>
            <a:r>
              <a:rPr lang="en-US" altLang="zh-CN" sz="2400" b="1" dirty="0">
                <a:solidFill>
                  <a:srgbClr val="000000"/>
                </a:solidFill>
                <a:latin typeface="楷体" panose="02010609060101010101" pitchFamily="49" charset="-122"/>
                <a:ea typeface="楷体" panose="02010609060101010101" pitchFamily="49" charset="-122"/>
              </a:rPr>
              <a:t>SRC1</a:t>
            </a:r>
            <a:r>
              <a:rPr lang="zh-CN" altLang="en-US" sz="2400" b="1" dirty="0">
                <a:solidFill>
                  <a:srgbClr val="000000"/>
                </a:solidFill>
                <a:latin typeface="楷体" panose="02010609060101010101" pitchFamily="49" charset="-122"/>
                <a:ea typeface="楷体" panose="02010609060101010101" pitchFamily="49" charset="-122"/>
              </a:rPr>
              <a:t>输入电压从</a:t>
            </a:r>
            <a:r>
              <a:rPr lang="en-US" altLang="zh-CN" sz="2400" b="1" dirty="0">
                <a:solidFill>
                  <a:srgbClr val="000000"/>
                </a:solidFill>
                <a:latin typeface="楷体" panose="02010609060101010101" pitchFamily="49" charset="-122"/>
                <a:ea typeface="楷体" panose="02010609060101010101" pitchFamily="49" charset="-122"/>
              </a:rPr>
              <a:t>1.45V</a:t>
            </a:r>
            <a:r>
              <a:rPr lang="zh-CN" altLang="en-US" sz="2400" b="1" dirty="0">
                <a:solidFill>
                  <a:srgbClr val="000000"/>
                </a:solidFill>
                <a:latin typeface="楷体" panose="02010609060101010101" pitchFamily="49" charset="-122"/>
                <a:ea typeface="楷体" panose="02010609060101010101" pitchFamily="49" charset="-122"/>
              </a:rPr>
              <a:t>变化到</a:t>
            </a:r>
            <a:r>
              <a:rPr lang="en-US" altLang="zh-CN" sz="2400" b="1" dirty="0">
                <a:solidFill>
                  <a:srgbClr val="000000"/>
                </a:solidFill>
                <a:latin typeface="楷体" panose="02010609060101010101" pitchFamily="49" charset="-122"/>
                <a:ea typeface="楷体" panose="02010609060101010101" pitchFamily="49" charset="-122"/>
              </a:rPr>
              <a:t>1.55V</a:t>
            </a:r>
            <a:r>
              <a:rPr lang="zh-CN" altLang="en-US" sz="2400" b="1" dirty="0">
                <a:solidFill>
                  <a:srgbClr val="000000"/>
                </a:solidFill>
                <a:latin typeface="楷体" panose="02010609060101010101" pitchFamily="49" charset="-122"/>
                <a:ea typeface="楷体" panose="02010609060101010101" pitchFamily="49" charset="-122"/>
              </a:rPr>
              <a:t>。当输入等于阈值电压时，输出状态发生改变。</a:t>
            </a:r>
          </a:p>
        </p:txBody>
      </p:sp>
      <p:pic>
        <p:nvPicPr>
          <p:cNvPr id="3" name="图片 2"/>
          <p:cNvPicPr>
            <a:picLocks noChangeAspect="1"/>
          </p:cNvPicPr>
          <p:nvPr/>
        </p:nvPicPr>
        <p:blipFill>
          <a:blip r:embed="rId2"/>
          <a:stretch>
            <a:fillRect/>
          </a:stretch>
        </p:blipFill>
        <p:spPr>
          <a:xfrm>
            <a:off x="1115616" y="2233438"/>
            <a:ext cx="6768752" cy="2707729"/>
          </a:xfrm>
          <a:prstGeom prst="rect">
            <a:avLst/>
          </a:prstGeom>
        </p:spPr>
      </p:pic>
      <p:sp>
        <p:nvSpPr>
          <p:cNvPr id="6" name="标题 1">
            <a:extLst>
              <a:ext uri="{FF2B5EF4-FFF2-40B4-BE49-F238E27FC236}">
                <a16:creationId xmlns:a16="http://schemas.microsoft.com/office/drawing/2014/main" id="{0E4DD95F-DCE3-498B-BF16-6EDEDFBE6913}"/>
              </a:ext>
            </a:extLst>
          </p:cNvPr>
          <p:cNvSpPr txBox="1">
            <a:spLocks/>
          </p:cNvSpPr>
          <p:nvPr/>
        </p:nvSpPr>
        <p:spPr bwMode="auto">
          <a:xfrm>
            <a:off x="2771800" y="5653"/>
            <a:ext cx="637220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a:solidFill>
                  <a:srgbClr val="990000"/>
                </a:solidFill>
                <a:latin typeface="Comic Sans MS" panose="030F0702030302020204" pitchFamily="66" charset="0"/>
                <a:ea typeface="隶书" panose="02010509060101010101" pitchFamily="49" charset="-122"/>
              </a:rPr>
              <a:t>2.8 </a:t>
            </a:r>
            <a:r>
              <a:rPr lang="zh-CN" altLang="en-US" sz="3600" kern="0">
                <a:solidFill>
                  <a:srgbClr val="990000"/>
                </a:solidFill>
                <a:latin typeface="Comic Sans MS" panose="030F0702030302020204" pitchFamily="66" charset="0"/>
                <a:ea typeface="隶书" panose="02010509060101010101" pitchFamily="49" charset="-122"/>
              </a:rPr>
              <a:t>比较器</a:t>
            </a:r>
            <a:r>
              <a:rPr lang="en-US" altLang="zh-CN" sz="3600" kern="0">
                <a:solidFill>
                  <a:srgbClr val="990000"/>
                </a:solidFill>
                <a:latin typeface="Comic Sans MS" panose="030F0702030302020204" pitchFamily="66" charset="0"/>
                <a:ea typeface="隶书" panose="02010509060101010101" pitchFamily="49" charset="-122"/>
              </a:rPr>
              <a:t>DC</a:t>
            </a:r>
            <a:r>
              <a:rPr lang="zh-CN" altLang="en-US" sz="3600" kern="0">
                <a:solidFill>
                  <a:srgbClr val="990000"/>
                </a:solidFill>
                <a:latin typeface="Comic Sans MS" panose="030F0702030302020204" pitchFamily="66" charset="0"/>
                <a:ea typeface="隶书" panose="02010509060101010101" pitchFamily="49" charset="-122"/>
              </a:rPr>
              <a:t>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3258372798"/>
      </p:ext>
    </p:extLst>
  </p:cSld>
  <p:clrMapOvr>
    <a:masterClrMapping/>
  </p:clrMapOvr>
  <p:transition spd="slow">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11560" y="911947"/>
            <a:ext cx="8424936" cy="830997"/>
          </a:xfrm>
          <a:prstGeom prst="rect">
            <a:avLst/>
          </a:prstGeom>
        </p:spPr>
        <p:txBody>
          <a:bodyPr wrap="square">
            <a:spAutoFit/>
          </a:bodyPr>
          <a:lstStyle/>
          <a:p>
            <a:r>
              <a:rPr lang="zh-CN" altLang="en-US" sz="2400" b="1" dirty="0">
                <a:solidFill>
                  <a:srgbClr val="FF0000"/>
                </a:solidFill>
                <a:latin typeface="+mn-lt"/>
                <a:ea typeface="+mn-ea"/>
              </a:rPr>
              <a:t>（</a:t>
            </a:r>
            <a:r>
              <a:rPr lang="en-US" altLang="zh-CN" sz="2400" b="1" dirty="0">
                <a:solidFill>
                  <a:srgbClr val="FF0000"/>
                </a:solidFill>
                <a:latin typeface="+mn-lt"/>
                <a:ea typeface="+mn-ea"/>
              </a:rPr>
              <a:t>3</a:t>
            </a:r>
            <a:r>
              <a:rPr lang="zh-CN" altLang="en-US" sz="2400" b="1" dirty="0">
                <a:solidFill>
                  <a:srgbClr val="FF0000"/>
                </a:solidFill>
                <a:latin typeface="+mn-lt"/>
                <a:ea typeface="+mn-ea"/>
              </a:rPr>
              <a:t>）比较器的迟滞线性</a:t>
            </a:r>
            <a:endParaRPr lang="en-US" altLang="zh-CN" sz="2400" b="1" dirty="0">
              <a:solidFill>
                <a:srgbClr val="FF0000"/>
              </a:solidFill>
              <a:latin typeface="+mn-lt"/>
              <a:ea typeface="+mn-ea"/>
            </a:endParaRPr>
          </a:p>
          <a:p>
            <a:r>
              <a:rPr lang="zh-CN" altLang="en-US" sz="2400" b="1" dirty="0">
                <a:solidFill>
                  <a:srgbClr val="083CB0"/>
                </a:solidFill>
                <a:latin typeface="+mn-lt"/>
                <a:ea typeface="+mn-ea"/>
              </a:rPr>
              <a:t>上升输入测试条件与下降输入测试条件</a:t>
            </a:r>
            <a:r>
              <a:rPr lang="zh-CN" altLang="en-US" sz="2400" b="1" dirty="0">
                <a:solidFill>
                  <a:srgbClr val="083CB0"/>
                </a:solidFill>
              </a:rPr>
              <a:t>下，</a:t>
            </a:r>
            <a:r>
              <a:rPr lang="zh-CN" altLang="en-US" sz="2400" b="1" dirty="0">
                <a:solidFill>
                  <a:srgbClr val="083CB0"/>
                </a:solidFill>
                <a:latin typeface="+mn-lt"/>
                <a:ea typeface="+mn-ea"/>
              </a:rPr>
              <a:t>阈值电压之差</a:t>
            </a:r>
            <a:endParaRPr lang="en-US" altLang="zh-CN" sz="2400" b="1" dirty="0">
              <a:solidFill>
                <a:srgbClr val="083CB0"/>
              </a:solidFill>
              <a:latin typeface="+mn-lt"/>
              <a:ea typeface="+mn-ea"/>
            </a:endParaRPr>
          </a:p>
        </p:txBody>
      </p:sp>
      <p:grpSp>
        <p:nvGrpSpPr>
          <p:cNvPr id="9" name="组合 8"/>
          <p:cNvGrpSpPr/>
          <p:nvPr/>
        </p:nvGrpSpPr>
        <p:grpSpPr>
          <a:xfrm>
            <a:off x="134576" y="1840732"/>
            <a:ext cx="9009424" cy="4751162"/>
            <a:chOff x="33496" y="1444335"/>
            <a:chExt cx="9009424" cy="4751162"/>
          </a:xfrm>
        </p:grpSpPr>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r="7491"/>
            <a:stretch/>
          </p:blipFill>
          <p:spPr>
            <a:xfrm>
              <a:off x="33496" y="3439051"/>
              <a:ext cx="5688632" cy="2756446"/>
            </a:xfrm>
            <a:prstGeom prst="rect">
              <a:avLst/>
            </a:prstGeom>
          </p:spPr>
        </p:pic>
        <p:sp>
          <p:nvSpPr>
            <p:cNvPr id="11" name="矩形 10"/>
            <p:cNvSpPr/>
            <p:nvPr/>
          </p:nvSpPr>
          <p:spPr>
            <a:xfrm>
              <a:off x="33496" y="1444335"/>
              <a:ext cx="9009424" cy="1938992"/>
            </a:xfrm>
            <a:prstGeom prst="rect">
              <a:avLst/>
            </a:prstGeom>
          </p:spPr>
          <p:txBody>
            <a:bodyPr wrap="square">
              <a:spAutoFit/>
            </a:bodyPr>
            <a:lstStyle/>
            <a:p>
              <a:pPr algn="just"/>
              <a:r>
                <a:rPr lang="zh-CN" altLang="en-US" sz="2400" b="1" dirty="0">
                  <a:solidFill>
                    <a:srgbClr val="000000"/>
                  </a:solidFill>
                  <a:latin typeface="楷体" panose="02010609060101010101" pitchFamily="49" charset="-122"/>
                  <a:ea typeface="楷体" panose="02010609060101010101" pitchFamily="49" charset="-122"/>
                </a:rPr>
                <a:t>例</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如图所示的比较器连接到两个电源电压</a:t>
              </a:r>
              <a:r>
                <a:rPr lang="en-US" altLang="zh-CN" sz="2400" b="1" dirty="0">
                  <a:solidFill>
                    <a:srgbClr val="000000"/>
                  </a:solidFill>
                  <a:latin typeface="楷体" panose="02010609060101010101" pitchFamily="49" charset="-122"/>
                  <a:ea typeface="楷体" panose="02010609060101010101" pitchFamily="49" charset="-122"/>
                </a:rPr>
                <a:t>SRC1</a:t>
              </a:r>
              <a:r>
                <a:rPr lang="zh-CN" altLang="en-US" sz="2400" b="1" dirty="0">
                  <a:solidFill>
                    <a:srgbClr val="000000"/>
                  </a:solidFill>
                  <a:latin typeface="楷体" panose="02010609060101010101" pitchFamily="49" charset="-122"/>
                  <a:ea typeface="楷体" panose="02010609060101010101" pitchFamily="49" charset="-122"/>
                </a:rPr>
                <a:t>和</a:t>
              </a:r>
              <a:r>
                <a:rPr lang="en-US" altLang="zh-CN" sz="2400" b="1" dirty="0">
                  <a:solidFill>
                    <a:srgbClr val="000000"/>
                  </a:solidFill>
                  <a:latin typeface="楷体" panose="02010609060101010101" pitchFamily="49" charset="-122"/>
                  <a:ea typeface="楷体" panose="02010609060101010101" pitchFamily="49" charset="-122"/>
                </a:rPr>
                <a:t>SRC2</a:t>
              </a: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SRC2</a:t>
              </a:r>
              <a:r>
                <a:rPr lang="zh-CN" altLang="en-US" sz="2400" b="1" dirty="0">
                  <a:solidFill>
                    <a:srgbClr val="000000"/>
                  </a:solidFill>
                  <a:latin typeface="楷体" panose="02010609060101010101" pitchFamily="49" charset="-122"/>
                  <a:ea typeface="楷体" panose="02010609060101010101" pitchFamily="49" charset="-122"/>
                </a:rPr>
                <a:t>设定为</a:t>
              </a:r>
              <a:r>
                <a:rPr lang="en-US" altLang="zh-CN" sz="2400" b="1" dirty="0">
                  <a:solidFill>
                    <a:srgbClr val="000000"/>
                  </a:solidFill>
                  <a:latin typeface="楷体" panose="02010609060101010101" pitchFamily="49" charset="-122"/>
                  <a:ea typeface="楷体" panose="02010609060101010101" pitchFamily="49" charset="-122"/>
                </a:rPr>
                <a:t>1.5V</a:t>
              </a: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SRC1</a:t>
              </a:r>
              <a:r>
                <a:rPr lang="zh-CN" altLang="en-US" sz="2400" b="1" dirty="0">
                  <a:solidFill>
                    <a:srgbClr val="000000"/>
                  </a:solidFill>
                  <a:latin typeface="楷体" panose="02010609060101010101" pitchFamily="49" charset="-122"/>
                  <a:ea typeface="楷体" panose="02010609060101010101" pitchFamily="49" charset="-122"/>
                </a:rPr>
                <a:t>从</a:t>
              </a:r>
              <a:r>
                <a:rPr lang="en-US" altLang="zh-CN" sz="2400" b="1" dirty="0">
                  <a:solidFill>
                    <a:srgbClr val="000000"/>
                  </a:solidFill>
                  <a:latin typeface="楷体" panose="02010609060101010101" pitchFamily="49" charset="-122"/>
                  <a:ea typeface="楷体" panose="02010609060101010101" pitchFamily="49" charset="-122"/>
                </a:rPr>
                <a:t>1.45V</a:t>
              </a:r>
              <a:r>
                <a:rPr lang="zh-CN" altLang="en-US" sz="2400" b="1" dirty="0">
                  <a:solidFill>
                    <a:srgbClr val="000000"/>
                  </a:solidFill>
                  <a:latin typeface="楷体" panose="02010609060101010101" pitchFamily="49" charset="-122"/>
                  <a:ea typeface="楷体" panose="02010609060101010101" pitchFamily="49" charset="-122"/>
                </a:rPr>
                <a:t>以</a:t>
              </a:r>
              <a:r>
                <a:rPr lang="en-US" altLang="zh-CN" sz="2400" b="1" dirty="0">
                  <a:solidFill>
                    <a:srgbClr val="000000"/>
                  </a:solidFill>
                  <a:latin typeface="楷体" panose="02010609060101010101" pitchFamily="49" charset="-122"/>
                  <a:ea typeface="楷体" panose="02010609060101010101" pitchFamily="49" charset="-122"/>
                </a:rPr>
                <a:t>1mV</a:t>
              </a:r>
              <a:r>
                <a:rPr lang="zh-CN" altLang="en-US" sz="2400" b="1" dirty="0">
                  <a:solidFill>
                    <a:srgbClr val="000000"/>
                  </a:solidFill>
                  <a:latin typeface="楷体" panose="02010609060101010101" pitchFamily="49" charset="-122"/>
                  <a:ea typeface="楷体" panose="02010609060101010101" pitchFamily="49" charset="-122"/>
                </a:rPr>
                <a:t>的步进上升到</a:t>
              </a:r>
              <a:r>
                <a:rPr lang="en-US" altLang="zh-CN" sz="2400" b="1" dirty="0">
                  <a:solidFill>
                    <a:srgbClr val="000000"/>
                  </a:solidFill>
                  <a:latin typeface="楷体" panose="02010609060101010101" pitchFamily="49" charset="-122"/>
                  <a:ea typeface="楷体" panose="02010609060101010101" pitchFamily="49" charset="-122"/>
                </a:rPr>
                <a:t>1.55V</a:t>
              </a:r>
              <a:r>
                <a:rPr lang="zh-CN" altLang="en-US" sz="2400" b="1" dirty="0">
                  <a:solidFill>
                    <a:srgbClr val="000000"/>
                  </a:solidFill>
                  <a:latin typeface="楷体" panose="02010609060101010101" pitchFamily="49" charset="-122"/>
                  <a:ea typeface="楷体" panose="02010609060101010101" pitchFamily="49" charset="-122"/>
                </a:rPr>
                <a:t>。当输出逻辑从</a:t>
              </a:r>
              <a:r>
                <a:rPr lang="en-US" altLang="zh-CN" sz="2400" b="1" dirty="0">
                  <a:solidFill>
                    <a:srgbClr val="000000"/>
                  </a:solidFill>
                  <a:latin typeface="楷体" panose="02010609060101010101" pitchFamily="49" charset="-122"/>
                  <a:ea typeface="楷体" panose="02010609060101010101" pitchFamily="49" charset="-122"/>
                </a:rPr>
                <a:t>LO</a:t>
              </a:r>
              <a:r>
                <a:rPr lang="zh-CN" altLang="en-US" sz="2400" b="1" dirty="0">
                  <a:solidFill>
                    <a:srgbClr val="000000"/>
                  </a:solidFill>
                  <a:latin typeface="楷体" panose="02010609060101010101" pitchFamily="49" charset="-122"/>
                  <a:ea typeface="楷体" panose="02010609060101010101" pitchFamily="49" charset="-122"/>
                </a:rPr>
                <a:t>变为</a:t>
              </a:r>
              <a:r>
                <a:rPr lang="en-US" altLang="zh-CN" sz="2400" b="1" dirty="0">
                  <a:solidFill>
                    <a:srgbClr val="000000"/>
                  </a:solidFill>
                  <a:latin typeface="楷体" panose="02010609060101010101" pitchFamily="49" charset="-122"/>
                  <a:ea typeface="楷体" panose="02010609060101010101" pitchFamily="49" charset="-122"/>
                </a:rPr>
                <a:t>HI</a:t>
              </a:r>
              <a:r>
                <a:rPr lang="zh-CN" altLang="en-US" sz="2400" b="1" dirty="0">
                  <a:solidFill>
                    <a:srgbClr val="000000"/>
                  </a:solidFill>
                  <a:latin typeface="楷体" panose="02010609060101010101" pitchFamily="49" charset="-122"/>
                  <a:ea typeface="楷体" panose="02010609060101010101" pitchFamily="49" charset="-122"/>
                </a:rPr>
                <a:t>时，测量差分输入电压，输入偏移电压为</a:t>
              </a:r>
              <a:r>
                <a:rPr lang="en-US" altLang="zh-CN" sz="2400" b="1" dirty="0">
                  <a:solidFill>
                    <a:srgbClr val="000000"/>
                  </a:solidFill>
                  <a:latin typeface="楷体" panose="02010609060101010101" pitchFamily="49" charset="-122"/>
                  <a:ea typeface="楷体" panose="02010609060101010101" pitchFamily="49" charset="-122"/>
                </a:rPr>
                <a:t>5mV</a:t>
              </a:r>
              <a:r>
                <a:rPr lang="zh-CN" altLang="en-US" sz="2400" b="1" dirty="0">
                  <a:solidFill>
                    <a:srgbClr val="000000"/>
                  </a:solidFill>
                  <a:latin typeface="楷体" panose="02010609060101010101" pitchFamily="49" charset="-122"/>
                  <a:ea typeface="楷体" panose="02010609060101010101" pitchFamily="49" charset="-122"/>
                </a:rPr>
                <a:t>。然后，输入从</a:t>
              </a:r>
              <a:r>
                <a:rPr lang="en-US" altLang="zh-CN" sz="2400" b="1" dirty="0">
                  <a:solidFill>
                    <a:srgbClr val="000000"/>
                  </a:solidFill>
                  <a:latin typeface="楷体" panose="02010609060101010101" pitchFamily="49" charset="-122"/>
                  <a:ea typeface="楷体" panose="02010609060101010101" pitchFamily="49" charset="-122"/>
                </a:rPr>
                <a:t>1.55V</a:t>
              </a:r>
              <a:r>
                <a:rPr lang="zh-CN" altLang="en-US" sz="2400" b="1" dirty="0">
                  <a:solidFill>
                    <a:srgbClr val="000000"/>
                  </a:solidFill>
                  <a:latin typeface="楷体" panose="02010609060101010101" pitchFamily="49" charset="-122"/>
                  <a:ea typeface="楷体" panose="02010609060101010101" pitchFamily="49" charset="-122"/>
                </a:rPr>
                <a:t>下降到</a:t>
              </a:r>
              <a:r>
                <a:rPr lang="en-US" altLang="zh-CN" sz="2400" b="1" dirty="0">
                  <a:solidFill>
                    <a:srgbClr val="000000"/>
                  </a:solidFill>
                  <a:latin typeface="楷体" panose="02010609060101010101" pitchFamily="49" charset="-122"/>
                  <a:ea typeface="楷体" panose="02010609060101010101" pitchFamily="49" charset="-122"/>
                </a:rPr>
                <a:t>1.45V</a:t>
              </a:r>
              <a:r>
                <a:rPr lang="zh-CN" altLang="en-US" sz="2400" b="1" dirty="0">
                  <a:solidFill>
                    <a:srgbClr val="000000"/>
                  </a:solidFill>
                  <a:latin typeface="楷体" panose="02010609060101010101" pitchFamily="49" charset="-122"/>
                  <a:ea typeface="楷体" panose="02010609060101010101" pitchFamily="49" charset="-122"/>
                </a:rPr>
                <a:t>，输入偏移电压为</a:t>
              </a:r>
              <a:r>
                <a:rPr lang="en-US" altLang="zh-CN" sz="2400" b="1" dirty="0">
                  <a:solidFill>
                    <a:srgbClr val="000000"/>
                  </a:solidFill>
                  <a:latin typeface="楷体" panose="02010609060101010101" pitchFamily="49" charset="-122"/>
                  <a:ea typeface="楷体" panose="02010609060101010101" pitchFamily="49" charset="-122"/>
                </a:rPr>
                <a:t>-3mV</a:t>
              </a:r>
              <a:r>
                <a:rPr lang="zh-CN" altLang="en-US" sz="2400" b="1" dirty="0">
                  <a:solidFill>
                    <a:srgbClr val="000000"/>
                  </a:solidFill>
                  <a:latin typeface="楷体" panose="02010609060101010101" pitchFamily="49" charset="-122"/>
                  <a:ea typeface="楷体" panose="02010609060101010101" pitchFamily="49" charset="-122"/>
                </a:rPr>
                <a:t>。该比较器的迟滞是多少？</a:t>
              </a:r>
            </a:p>
          </p:txBody>
        </p:sp>
      </p:grpSp>
      <p:grpSp>
        <p:nvGrpSpPr>
          <p:cNvPr id="13" name="组合 12"/>
          <p:cNvGrpSpPr/>
          <p:nvPr/>
        </p:nvGrpSpPr>
        <p:grpSpPr>
          <a:xfrm>
            <a:off x="6174432" y="4005064"/>
            <a:ext cx="2862064" cy="1891146"/>
            <a:chOff x="6174432" y="4005064"/>
            <a:chExt cx="2862064" cy="1891146"/>
          </a:xfrm>
        </p:grpSpPr>
        <p:graphicFrame>
          <p:nvGraphicFramePr>
            <p:cNvPr id="7" name="对象 6"/>
            <p:cNvGraphicFramePr>
              <a:graphicFrameLocks noChangeAspect="1"/>
            </p:cNvGraphicFramePr>
            <p:nvPr>
              <p:extLst>
                <p:ext uri="{D42A27DB-BD31-4B8C-83A1-F6EECF244321}">
                  <p14:modId xmlns:p14="http://schemas.microsoft.com/office/powerpoint/2010/main" val="2980528853"/>
                </p:ext>
              </p:extLst>
            </p:nvPr>
          </p:nvGraphicFramePr>
          <p:xfrm>
            <a:off x="6273552" y="4005064"/>
            <a:ext cx="2592288" cy="385340"/>
          </p:xfrm>
          <a:graphic>
            <a:graphicData uri="http://schemas.openxmlformats.org/presentationml/2006/ole">
              <mc:AlternateContent xmlns:mc="http://schemas.openxmlformats.org/markup-compatibility/2006">
                <mc:Choice xmlns:v="urn:schemas-microsoft-com:vml" Requires="v">
                  <p:oleObj spid="_x0000_s14352" name="Equation" r:id="rId5" imgW="1409088" imgH="203112" progId="Equation.DSMT4">
                    <p:embed/>
                  </p:oleObj>
                </mc:Choice>
                <mc:Fallback>
                  <p:oleObj name="Equation" r:id="rId5" imgW="1409088" imgH="203112"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3552" y="4005064"/>
                          <a:ext cx="2592288" cy="385340"/>
                        </a:xfrm>
                        <a:prstGeom prst="rect">
                          <a:avLst/>
                        </a:prstGeom>
                        <a:noFill/>
                      </p:spPr>
                    </p:pic>
                  </p:oleObj>
                </mc:Fallback>
              </mc:AlternateContent>
            </a:graphicData>
          </a:graphic>
        </p:graphicFrame>
        <p:sp>
          <p:nvSpPr>
            <p:cNvPr id="12" name="矩形 11"/>
            <p:cNvSpPr/>
            <p:nvPr/>
          </p:nvSpPr>
          <p:spPr>
            <a:xfrm>
              <a:off x="6174432" y="4418882"/>
              <a:ext cx="2862064" cy="1477328"/>
            </a:xfrm>
            <a:prstGeom prst="rect">
              <a:avLst/>
            </a:prstGeom>
          </p:spPr>
          <p:txBody>
            <a:bodyPr wrap="square">
              <a:spAutoFit/>
            </a:bodyPr>
            <a:lstStyle/>
            <a:p>
              <a:r>
                <a:rPr lang="zh-CN" altLang="zh-CN" b="1" dirty="0">
                  <a:solidFill>
                    <a:srgbClr val="FF0000"/>
                  </a:solidFill>
                  <a:latin typeface="Calibri"/>
                  <a:cs typeface="Times New Roman" panose="02020603050405020304" pitchFamily="18" charset="0"/>
                </a:rPr>
                <a:t>值得注意的是</a:t>
              </a:r>
              <a:r>
                <a:rPr lang="en-US" altLang="zh-CN" b="1" dirty="0">
                  <a:solidFill>
                    <a:srgbClr val="FF0000"/>
                  </a:solidFill>
                  <a:latin typeface="Calibri"/>
                  <a:cs typeface="Times New Roman" panose="02020603050405020304" pitchFamily="18" charset="0"/>
                </a:rPr>
                <a:t>:</a:t>
              </a:r>
              <a:r>
                <a:rPr lang="zh-CN" altLang="zh-CN" b="1" dirty="0">
                  <a:solidFill>
                    <a:srgbClr val="FF0000"/>
                  </a:solidFill>
                  <a:latin typeface="Calibri"/>
                  <a:cs typeface="Times New Roman" panose="02020603050405020304" pitchFamily="18" charset="0"/>
                </a:rPr>
                <a:t>输入偏移电压和迟滞可能随着不同的共模输入电压而变化，在特征化测试过程中，应该确定最坏测试条件</a:t>
              </a:r>
              <a:endParaRPr lang="zh-CN" altLang="en-US" b="1" dirty="0">
                <a:solidFill>
                  <a:srgbClr val="FF0000"/>
                </a:solidFill>
              </a:endParaRPr>
            </a:p>
          </p:txBody>
        </p:sp>
      </p:grpSp>
      <p:sp>
        <p:nvSpPr>
          <p:cNvPr id="14" name="标题 1">
            <a:extLst>
              <a:ext uri="{FF2B5EF4-FFF2-40B4-BE49-F238E27FC236}">
                <a16:creationId xmlns:a16="http://schemas.microsoft.com/office/drawing/2014/main" id="{354C1256-5875-45E5-9E2B-8D7306ABE1B4}"/>
              </a:ext>
            </a:extLst>
          </p:cNvPr>
          <p:cNvSpPr txBox="1">
            <a:spLocks/>
          </p:cNvSpPr>
          <p:nvPr/>
        </p:nvSpPr>
        <p:spPr bwMode="auto">
          <a:xfrm>
            <a:off x="2771800" y="5653"/>
            <a:ext cx="637220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a:solidFill>
                  <a:srgbClr val="990000"/>
                </a:solidFill>
                <a:latin typeface="Comic Sans MS" panose="030F0702030302020204" pitchFamily="66" charset="0"/>
                <a:ea typeface="隶书" panose="02010509060101010101" pitchFamily="49" charset="-122"/>
              </a:rPr>
              <a:t>2.8 </a:t>
            </a:r>
            <a:r>
              <a:rPr lang="zh-CN" altLang="en-US" sz="3600" kern="0">
                <a:solidFill>
                  <a:srgbClr val="990000"/>
                </a:solidFill>
                <a:latin typeface="Comic Sans MS" panose="030F0702030302020204" pitchFamily="66" charset="0"/>
                <a:ea typeface="隶书" panose="02010509060101010101" pitchFamily="49" charset="-122"/>
              </a:rPr>
              <a:t>比较器</a:t>
            </a:r>
            <a:r>
              <a:rPr lang="en-US" altLang="zh-CN" sz="3600" kern="0">
                <a:solidFill>
                  <a:srgbClr val="990000"/>
                </a:solidFill>
                <a:latin typeface="Comic Sans MS" panose="030F0702030302020204" pitchFamily="66" charset="0"/>
                <a:ea typeface="隶书" panose="02010509060101010101" pitchFamily="49" charset="-122"/>
              </a:rPr>
              <a:t>DC</a:t>
            </a:r>
            <a:r>
              <a:rPr lang="zh-CN" altLang="en-US" sz="3600" kern="0">
                <a:solidFill>
                  <a:srgbClr val="990000"/>
                </a:solidFill>
                <a:latin typeface="Comic Sans MS" panose="030F0702030302020204" pitchFamily="66" charset="0"/>
                <a:ea typeface="隶书" panose="02010509060101010101" pitchFamily="49" charset="-122"/>
              </a:rPr>
              <a:t>测试</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2335289309"/>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467544" y="911947"/>
            <a:ext cx="8532440" cy="3970318"/>
          </a:xfrm>
          <a:prstGeom prst="rect">
            <a:avLst/>
          </a:prstGeom>
        </p:spPr>
        <p:txBody>
          <a:bodyPr wrap="square">
            <a:spAutoFit/>
          </a:bodyPr>
          <a:lstStyle/>
          <a:p>
            <a:pPr algn="just"/>
            <a:r>
              <a:rPr lang="zh-CN" altLang="en-US" sz="2800" b="1" dirty="0">
                <a:solidFill>
                  <a:srgbClr val="FF0000"/>
                </a:solidFill>
                <a:latin typeface="+mn-lt"/>
                <a:ea typeface="+mn-ea"/>
              </a:rPr>
              <a:t>精确性：</a:t>
            </a:r>
            <a:r>
              <a:rPr lang="zh-CN" altLang="en-US" sz="2800" b="1" dirty="0">
                <a:solidFill>
                  <a:srgbClr val="083CB0"/>
                </a:solidFill>
                <a:latin typeface="+mn-lt"/>
                <a:ea typeface="+mn-ea"/>
              </a:rPr>
              <a:t>测量的平均值和一个已知的“真实值”的标准样本之间的差。</a:t>
            </a:r>
            <a:endParaRPr lang="en-US" altLang="zh-CN" sz="2800" b="1" dirty="0">
              <a:solidFill>
                <a:srgbClr val="083CB0"/>
              </a:solidFill>
              <a:latin typeface="+mn-lt"/>
              <a:ea typeface="+mn-ea"/>
            </a:endParaRPr>
          </a:p>
          <a:p>
            <a:pPr algn="just"/>
            <a:r>
              <a:rPr lang="zh-CN" altLang="en-US" sz="2800" b="1" dirty="0">
                <a:solidFill>
                  <a:srgbClr val="FF0000"/>
                </a:solidFill>
              </a:rPr>
              <a:t>准确性：</a:t>
            </a:r>
            <a:r>
              <a:rPr lang="zh-CN" altLang="en-US" sz="2800" b="1" dirty="0">
                <a:solidFill>
                  <a:srgbClr val="083CB0"/>
                </a:solidFill>
              </a:rPr>
              <a:t>采用相同的测量条件对同一采样重复测量获得的测量系统的变化。</a:t>
            </a:r>
            <a:endParaRPr lang="en-US" altLang="zh-CN" sz="2800" b="1" dirty="0">
              <a:solidFill>
                <a:srgbClr val="083CB0"/>
              </a:solidFill>
            </a:endParaRPr>
          </a:p>
          <a:p>
            <a:pPr algn="just"/>
            <a:r>
              <a:rPr lang="zh-CN" altLang="zh-CN" sz="2800" b="1" dirty="0">
                <a:solidFill>
                  <a:srgbClr val="FF0000"/>
                </a:solidFill>
              </a:rPr>
              <a:t>系统误差</a:t>
            </a:r>
            <a:r>
              <a:rPr lang="zh-CN" altLang="en-US" sz="2800" b="1" dirty="0">
                <a:solidFill>
                  <a:srgbClr val="FF0000"/>
                </a:solidFill>
              </a:rPr>
              <a:t>：</a:t>
            </a:r>
            <a:r>
              <a:rPr lang="zh-CN" altLang="zh-CN" sz="2800" b="1" dirty="0">
                <a:solidFill>
                  <a:srgbClr val="083CB0"/>
                </a:solidFill>
              </a:rPr>
              <a:t>是从一个测量到另一个测量一致出现的误差</a:t>
            </a:r>
            <a:endParaRPr lang="en-US" altLang="zh-CN" sz="2800" b="1" dirty="0">
              <a:solidFill>
                <a:srgbClr val="083CB0"/>
              </a:solidFill>
            </a:endParaRPr>
          </a:p>
          <a:p>
            <a:pPr algn="just"/>
            <a:r>
              <a:rPr lang="zh-CN" altLang="zh-CN" sz="2800" b="1" dirty="0">
                <a:solidFill>
                  <a:srgbClr val="FF0000"/>
                </a:solidFill>
              </a:rPr>
              <a:t>随机误差</a:t>
            </a:r>
            <a:r>
              <a:rPr lang="zh-CN" altLang="en-US" sz="2800" b="1" dirty="0">
                <a:solidFill>
                  <a:srgbClr val="FF0000"/>
                </a:solidFill>
              </a:rPr>
              <a:t>：</a:t>
            </a:r>
            <a:r>
              <a:rPr lang="zh-CN" altLang="zh-CN" sz="2800" b="1" dirty="0">
                <a:solidFill>
                  <a:srgbClr val="083CB0"/>
                </a:solidFill>
              </a:rPr>
              <a:t>由于在测定过程中一系列有关因素微小的随机波动而形成的具有相互抵偿性的误差。</a:t>
            </a:r>
            <a:endParaRPr lang="en-US" altLang="zh-CN" sz="2800" b="1" dirty="0">
              <a:solidFill>
                <a:srgbClr val="083CB0"/>
              </a:solidFill>
            </a:endParaRPr>
          </a:p>
          <a:p>
            <a:pPr algn="just"/>
            <a:endParaRPr lang="en-US" altLang="zh-CN" sz="2800" b="1" dirty="0">
              <a:solidFill>
                <a:srgbClr val="083CB0"/>
              </a:solidFill>
              <a:latin typeface="+mn-lt"/>
              <a:ea typeface="+mn-ea"/>
            </a:endParaRPr>
          </a:p>
        </p:txBody>
      </p:sp>
      <p:grpSp>
        <p:nvGrpSpPr>
          <p:cNvPr id="5" name="组合 4"/>
          <p:cNvGrpSpPr/>
          <p:nvPr/>
        </p:nvGrpSpPr>
        <p:grpSpPr>
          <a:xfrm>
            <a:off x="845332" y="4653136"/>
            <a:ext cx="7776864" cy="1261095"/>
            <a:chOff x="845332" y="4653136"/>
            <a:chExt cx="7776864" cy="1261095"/>
          </a:xfrm>
        </p:grpSpPr>
        <p:sp>
          <p:nvSpPr>
            <p:cNvPr id="2" name="矩形 1"/>
            <p:cNvSpPr/>
            <p:nvPr/>
          </p:nvSpPr>
          <p:spPr>
            <a:xfrm>
              <a:off x="845332" y="4653136"/>
              <a:ext cx="7776864" cy="830997"/>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设一个放大器输出与理想值</a:t>
              </a:r>
              <a:r>
                <a:rPr lang="en-US" altLang="zh-CN" sz="2400" dirty="0">
                  <a:solidFill>
                    <a:srgbClr val="000000"/>
                  </a:solidFill>
                  <a:latin typeface="楷体" panose="02010609060101010101" pitchFamily="49" charset="-122"/>
                  <a:ea typeface="楷体" panose="02010609060101010101" pitchFamily="49" charset="-122"/>
                </a:rPr>
                <a:t>0V</a:t>
              </a:r>
              <a:r>
                <a:rPr lang="zh-CN" altLang="en-US" sz="2400" dirty="0">
                  <a:solidFill>
                    <a:srgbClr val="000000"/>
                  </a:solidFill>
                  <a:latin typeface="楷体" panose="02010609060101010101" pitchFamily="49" charset="-122"/>
                  <a:ea typeface="楷体" panose="02010609060101010101" pitchFamily="49" charset="-122"/>
                </a:rPr>
                <a:t>相比出现</a:t>
              </a:r>
              <a:r>
                <a:rPr lang="en-US" altLang="zh-CN" sz="2400" dirty="0">
                  <a:solidFill>
                    <a:srgbClr val="000000"/>
                  </a:solidFill>
                  <a:latin typeface="楷体" panose="02010609060101010101" pitchFamily="49" charset="-122"/>
                  <a:ea typeface="楷体" panose="02010609060101010101" pitchFamily="49" charset="-122"/>
                </a:rPr>
                <a:t>100mV</a:t>
              </a:r>
              <a:r>
                <a:rPr lang="zh-CN" altLang="en-US" sz="2400" dirty="0">
                  <a:solidFill>
                    <a:srgbClr val="000000"/>
                  </a:solidFill>
                  <a:latin typeface="楷体" panose="02010609060101010101" pitchFamily="49" charset="-122"/>
                  <a:ea typeface="楷体" panose="02010609060101010101" pitchFamily="49" charset="-122"/>
                </a:rPr>
                <a:t>的偏移量。采用数字万用表重复测量获得一系列测量结果：</a:t>
              </a:r>
            </a:p>
          </p:txBody>
        </p:sp>
        <p:graphicFrame>
          <p:nvGraphicFramePr>
            <p:cNvPr id="4" name="对象 3"/>
            <p:cNvGraphicFramePr>
              <a:graphicFrameLocks noChangeAspect="1"/>
            </p:cNvGraphicFramePr>
            <p:nvPr>
              <p:extLst/>
            </p:nvPr>
          </p:nvGraphicFramePr>
          <p:xfrm>
            <a:off x="1331640" y="5589240"/>
            <a:ext cx="6893230" cy="324991"/>
          </p:xfrm>
          <a:graphic>
            <a:graphicData uri="http://schemas.openxmlformats.org/presentationml/2006/ole">
              <mc:AlternateContent xmlns:mc="http://schemas.openxmlformats.org/markup-compatibility/2006">
                <mc:Choice xmlns:v="urn:schemas-microsoft-com:vml" Requires="v">
                  <p:oleObj spid="_x0000_s15369" name="Equation" r:id="rId3" imgW="3835400" imgH="177800" progId="Equation.DSMT4">
                    <p:embed/>
                  </p:oleObj>
                </mc:Choice>
                <mc:Fallback>
                  <p:oleObj name="Equation" r:id="rId3" imgW="3835400" imgH="177800" progId="Equation.DSMT4">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589240"/>
                          <a:ext cx="6893230" cy="324991"/>
                        </a:xfrm>
                        <a:prstGeom prst="rect">
                          <a:avLst/>
                        </a:prstGeom>
                        <a:noFill/>
                      </p:spPr>
                    </p:pic>
                  </p:oleObj>
                </mc:Fallback>
              </mc:AlternateContent>
            </a:graphicData>
          </a:graphic>
        </p:graphicFrame>
      </p:grpSp>
    </p:spTree>
    <p:extLst>
      <p:ext uri="{BB962C8B-B14F-4D97-AF65-F5344CB8AC3E}">
        <p14:creationId xmlns:p14="http://schemas.microsoft.com/office/powerpoint/2010/main" val="2352069864"/>
      </p:ext>
    </p:extLst>
  </p:cSld>
  <p:clrMapOvr>
    <a:masterClrMapping/>
  </p:clrMapOvr>
  <p:transition spd="slow">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467544" y="911947"/>
            <a:ext cx="8532440" cy="1384995"/>
          </a:xfrm>
          <a:prstGeom prst="rect">
            <a:avLst/>
          </a:prstGeom>
        </p:spPr>
        <p:txBody>
          <a:bodyPr wrap="square">
            <a:spAutoFit/>
          </a:bodyPr>
          <a:lstStyle/>
          <a:p>
            <a:pPr algn="just"/>
            <a:r>
              <a:rPr lang="zh-CN" altLang="en-US" sz="2800" b="1" dirty="0">
                <a:solidFill>
                  <a:srgbClr val="FF0000"/>
                </a:solidFill>
                <a:latin typeface="+mn-lt"/>
                <a:ea typeface="+mn-ea"/>
              </a:rPr>
              <a:t>分辨率（量化误差）：</a:t>
            </a:r>
            <a:r>
              <a:rPr lang="zh-CN" altLang="en-US" sz="2800" b="1" dirty="0">
                <a:solidFill>
                  <a:srgbClr val="083CB0"/>
                </a:solidFill>
              </a:rPr>
              <a:t>量化误差是由</a:t>
            </a:r>
            <a:r>
              <a:rPr lang="en-US" altLang="zh-CN" sz="2800" b="1" dirty="0">
                <a:solidFill>
                  <a:srgbClr val="083CB0"/>
                </a:solidFill>
              </a:rPr>
              <a:t>ADC</a:t>
            </a:r>
            <a:r>
              <a:rPr lang="zh-CN" altLang="en-US" sz="2800" b="1" dirty="0">
                <a:solidFill>
                  <a:srgbClr val="083CB0"/>
                </a:solidFill>
              </a:rPr>
              <a:t>产生的从一个无限可变化（连续）输入电压（或电流）转换成一个可能数字（离散）输出的有限集。</a:t>
            </a:r>
            <a:endParaRPr lang="en-US" altLang="zh-CN" sz="2800" b="1" dirty="0">
              <a:solidFill>
                <a:srgbClr val="083CB0"/>
              </a:solidFill>
            </a:endParaRPr>
          </a:p>
        </p:txBody>
      </p:sp>
      <p:pic>
        <p:nvPicPr>
          <p:cNvPr id="8" name="图片 7"/>
          <p:cNvPicPr/>
          <p:nvPr/>
        </p:nvPicPr>
        <p:blipFill rotWithShape="1">
          <a:blip r:embed="rId2" cstate="print">
            <a:extLst>
              <a:ext uri="{28A0092B-C50C-407E-A947-70E740481C1C}">
                <a14:useLocalDpi xmlns:a14="http://schemas.microsoft.com/office/drawing/2010/main" val="0"/>
              </a:ext>
            </a:extLst>
          </a:blip>
          <a:srcRect t="2164"/>
          <a:stretch/>
        </p:blipFill>
        <p:spPr bwMode="auto">
          <a:xfrm>
            <a:off x="2195736" y="2354814"/>
            <a:ext cx="4391109" cy="36777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8371585"/>
      </p:ext>
    </p:extLst>
  </p:cSld>
  <p:clrMapOvr>
    <a:masterClrMapping/>
  </p:clrMapOvr>
  <p:transition spd="slow">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179512" y="980728"/>
            <a:ext cx="8532440" cy="4832092"/>
          </a:xfrm>
          <a:prstGeom prst="rect">
            <a:avLst/>
          </a:prstGeom>
        </p:spPr>
        <p:txBody>
          <a:bodyPr wrap="square">
            <a:spAutoFit/>
          </a:bodyPr>
          <a:lstStyle/>
          <a:p>
            <a:pPr algn="just"/>
            <a:r>
              <a:rPr lang="zh-CN" altLang="en-US" sz="2800" b="1" dirty="0">
                <a:solidFill>
                  <a:srgbClr val="FF0000"/>
                </a:solidFill>
                <a:latin typeface="+mn-lt"/>
                <a:ea typeface="+mn-ea"/>
              </a:rPr>
              <a:t>可重复性：</a:t>
            </a:r>
            <a:r>
              <a:rPr lang="zh-CN" altLang="en-US" sz="2800" b="1" dirty="0">
                <a:solidFill>
                  <a:srgbClr val="083CB0"/>
                </a:solidFill>
                <a:latin typeface="+mn-lt"/>
                <a:ea typeface="+mn-ea"/>
              </a:rPr>
              <a:t>用来调试混合模拟测试程序的大部分时间可能花费在捕捉差的可重复性的各种来源。</a:t>
            </a:r>
            <a:endParaRPr lang="en-US" altLang="zh-CN" sz="2800" b="1" dirty="0">
              <a:solidFill>
                <a:srgbClr val="083CB0"/>
              </a:solidFill>
              <a:latin typeface="+mn-lt"/>
              <a:ea typeface="+mn-ea"/>
            </a:endParaRPr>
          </a:p>
          <a:p>
            <a:pPr algn="just"/>
            <a:r>
              <a:rPr lang="zh-CN" altLang="en-US" sz="2800" b="1" dirty="0">
                <a:solidFill>
                  <a:srgbClr val="FF0000"/>
                </a:solidFill>
              </a:rPr>
              <a:t>稳定性：</a:t>
            </a:r>
            <a:r>
              <a:rPr lang="zh-CN" altLang="en-US" sz="2800" b="1" dirty="0">
                <a:solidFill>
                  <a:srgbClr val="083CB0"/>
                </a:solidFill>
                <a:latin typeface="+mn-lt"/>
                <a:ea typeface="+mn-ea"/>
              </a:rPr>
              <a:t>测量仪器的性能随着时间、温度和湿度的变化而改变，即一系列测量随着时间、温度、湿度和其他所有随时间变化的因素而保持稳定的能力，是对精确测量仪器的一个基本要求</a:t>
            </a:r>
            <a:endParaRPr lang="en-US" altLang="zh-CN" sz="2800" b="1" dirty="0">
              <a:solidFill>
                <a:srgbClr val="083CB0"/>
              </a:solidFill>
              <a:latin typeface="+mn-lt"/>
              <a:ea typeface="+mn-ea"/>
            </a:endParaRPr>
          </a:p>
          <a:p>
            <a:pPr algn="just"/>
            <a:r>
              <a:rPr lang="zh-CN" altLang="en-US" sz="2800" b="1" dirty="0">
                <a:solidFill>
                  <a:srgbClr val="FF0000"/>
                </a:solidFill>
              </a:rPr>
              <a:t>相关性：</a:t>
            </a:r>
            <a:r>
              <a:rPr lang="zh-CN" altLang="en-US" sz="2800" b="1" dirty="0">
                <a:solidFill>
                  <a:srgbClr val="083CB0"/>
                </a:solidFill>
                <a:latin typeface="+mn-lt"/>
                <a:ea typeface="+mn-ea"/>
              </a:rPr>
              <a:t>相关性是采用不同硬件或软件获得相同测试的能力。相关性并不完美，根据经验公式，相关误差小于最小测试下限和最大测试上限之间满量程的 。</a:t>
            </a:r>
            <a:endParaRPr lang="en-US" altLang="zh-CN" sz="2800" b="1" dirty="0">
              <a:solidFill>
                <a:srgbClr val="083CB0"/>
              </a:solidFill>
              <a:latin typeface="+mn-lt"/>
              <a:ea typeface="+mn-ea"/>
            </a:endParaRPr>
          </a:p>
          <a:p>
            <a:pPr algn="just"/>
            <a:r>
              <a:rPr lang="zh-CN" altLang="en-US" sz="2800" b="1" dirty="0">
                <a:solidFill>
                  <a:srgbClr val="FF0000"/>
                </a:solidFill>
              </a:rPr>
              <a:t>可再生产性：</a:t>
            </a:r>
            <a:r>
              <a:rPr lang="zh-CN" altLang="en-US" sz="2800" b="1" dirty="0">
                <a:solidFill>
                  <a:srgbClr val="083CB0"/>
                </a:solidFill>
                <a:latin typeface="+mn-lt"/>
                <a:ea typeface="+mn-ea"/>
              </a:rPr>
              <a:t>是在一个给定的</a:t>
            </a:r>
            <a:r>
              <a:rPr lang="en-US" altLang="zh-CN" sz="2800" b="1" dirty="0">
                <a:solidFill>
                  <a:srgbClr val="083CB0"/>
                </a:solidFill>
                <a:latin typeface="+mn-lt"/>
                <a:ea typeface="+mn-ea"/>
              </a:rPr>
              <a:t>DUT</a:t>
            </a:r>
            <a:r>
              <a:rPr lang="zh-CN" altLang="en-US" sz="2800" b="1" dirty="0">
                <a:solidFill>
                  <a:srgbClr val="083CB0"/>
                </a:solidFill>
                <a:latin typeface="+mn-lt"/>
                <a:ea typeface="+mn-ea"/>
              </a:rPr>
              <a:t>上再任意时间采用设备和人员结合达到同样测试结果的能力</a:t>
            </a:r>
            <a:endParaRPr lang="en-US" altLang="zh-CN" sz="2800" b="1" dirty="0">
              <a:solidFill>
                <a:srgbClr val="083CB0"/>
              </a:solidFill>
              <a:latin typeface="+mn-lt"/>
              <a:ea typeface="+mn-ea"/>
            </a:endParaRPr>
          </a:p>
        </p:txBody>
      </p:sp>
    </p:spTree>
    <p:extLst>
      <p:ext uri="{BB962C8B-B14F-4D97-AF65-F5344CB8AC3E}">
        <p14:creationId xmlns:p14="http://schemas.microsoft.com/office/powerpoint/2010/main" val="808034063"/>
      </p:ext>
    </p:extLst>
  </p:cSld>
  <p:clrMapOvr>
    <a:masterClrMapping/>
  </p:clrMapOvr>
  <p:transition spd="slow">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179512" y="980728"/>
            <a:ext cx="8532440" cy="5632311"/>
          </a:xfrm>
          <a:prstGeom prst="rect">
            <a:avLst/>
          </a:prstGeom>
        </p:spPr>
        <p:txBody>
          <a:bodyPr wrap="square">
            <a:spAutoFit/>
          </a:bodyPr>
          <a:lstStyle/>
          <a:p>
            <a:pPr algn="just"/>
            <a:r>
              <a:rPr lang="zh-CN" altLang="en-US" sz="2400" b="1" dirty="0">
                <a:solidFill>
                  <a:srgbClr val="FF0000"/>
                </a:solidFill>
                <a:latin typeface="+mn-lt"/>
                <a:ea typeface="+mn-ea"/>
              </a:rPr>
              <a:t>    校准：</a:t>
            </a:r>
            <a:r>
              <a:rPr lang="zh-CN" altLang="en-US" sz="2400" b="1" dirty="0">
                <a:solidFill>
                  <a:srgbClr val="083CB0"/>
                </a:solidFill>
                <a:latin typeface="+mn-lt"/>
                <a:ea typeface="+mn-ea"/>
              </a:rPr>
              <a:t>每台</a:t>
            </a:r>
            <a:r>
              <a:rPr lang="en-US" altLang="zh-CN" sz="2400" b="1" dirty="0">
                <a:solidFill>
                  <a:srgbClr val="083CB0"/>
                </a:solidFill>
                <a:latin typeface="+mn-lt"/>
                <a:ea typeface="+mn-ea"/>
              </a:rPr>
              <a:t>ATE</a:t>
            </a:r>
            <a:r>
              <a:rPr lang="zh-CN" altLang="en-US" sz="2400" b="1" dirty="0">
                <a:solidFill>
                  <a:srgbClr val="083CB0"/>
                </a:solidFill>
                <a:latin typeface="+mn-lt"/>
                <a:ea typeface="+mn-ea"/>
              </a:rPr>
              <a:t>测试仪和台式仪最终必须要和核心权威机构定制的标准相关</a:t>
            </a:r>
            <a:endParaRPr lang="en-US" altLang="zh-CN" sz="2400" b="1" dirty="0">
              <a:solidFill>
                <a:srgbClr val="083CB0"/>
              </a:solidFill>
              <a:latin typeface="+mn-lt"/>
              <a:ea typeface="+mn-ea"/>
            </a:endParaRPr>
          </a:p>
          <a:p>
            <a:pPr algn="just"/>
            <a:endParaRPr lang="en-US" altLang="zh-CN" sz="2400" b="1" dirty="0">
              <a:solidFill>
                <a:srgbClr val="083CB0"/>
              </a:solidFill>
              <a:latin typeface="+mn-lt"/>
              <a:ea typeface="+mn-ea"/>
            </a:endParaRPr>
          </a:p>
          <a:p>
            <a:pPr algn="just"/>
            <a:r>
              <a:rPr lang="zh-CN" altLang="zh-CN" sz="2400" b="1" dirty="0">
                <a:solidFill>
                  <a:srgbClr val="083CB0"/>
                </a:solidFill>
                <a:latin typeface="+mn-lt"/>
                <a:ea typeface="+mn-ea"/>
              </a:rPr>
              <a:t>校准分为硬件校准和软件校准</a:t>
            </a:r>
            <a:r>
              <a:rPr lang="en-US" altLang="zh-CN" sz="2400" b="1" dirty="0">
                <a:solidFill>
                  <a:srgbClr val="083CB0"/>
                </a:solidFill>
                <a:latin typeface="+mn-lt"/>
                <a:ea typeface="+mn-ea"/>
              </a:rPr>
              <a:t>:</a:t>
            </a:r>
          </a:p>
          <a:p>
            <a:pPr algn="just"/>
            <a:r>
              <a:rPr lang="zh-CN" altLang="zh-CN" sz="2400" b="1" dirty="0">
                <a:solidFill>
                  <a:srgbClr val="083CB0"/>
                </a:solidFill>
                <a:latin typeface="+mn-lt"/>
                <a:ea typeface="+mn-ea"/>
              </a:rPr>
              <a:t>硬件校准</a:t>
            </a:r>
            <a:r>
              <a:rPr lang="zh-CN" altLang="en-US" sz="2400" b="1" dirty="0">
                <a:solidFill>
                  <a:srgbClr val="083CB0"/>
                </a:solidFill>
                <a:latin typeface="+mn-lt"/>
                <a:ea typeface="+mn-ea"/>
              </a:rPr>
              <a:t>：</a:t>
            </a:r>
            <a:r>
              <a:rPr lang="zh-CN" altLang="zh-CN" sz="2400" b="1" dirty="0">
                <a:solidFill>
                  <a:srgbClr val="083CB0"/>
                </a:solidFill>
                <a:latin typeface="+mn-lt"/>
                <a:ea typeface="+mn-ea"/>
              </a:rPr>
              <a:t>是一个物理上“拧旋钮”的调整过程，这个过程使得测试仪被调整到与校准标准一致的水平。例如示波器</a:t>
            </a:r>
            <a:r>
              <a:rPr lang="zh-CN" altLang="en-US" sz="2400" b="1" dirty="0">
                <a:solidFill>
                  <a:srgbClr val="083CB0"/>
                </a:solidFill>
                <a:latin typeface="+mn-lt"/>
                <a:ea typeface="+mn-ea"/>
              </a:rPr>
              <a:t>探头</a:t>
            </a:r>
            <a:r>
              <a:rPr lang="zh-CN" altLang="zh-CN" sz="2400" b="1" dirty="0">
                <a:solidFill>
                  <a:srgbClr val="083CB0"/>
                </a:solidFill>
                <a:latin typeface="+mn-lt"/>
                <a:ea typeface="+mn-ea"/>
              </a:rPr>
              <a:t>经常带有一个</a:t>
            </a:r>
            <a:r>
              <a:rPr lang="zh-CN" altLang="en-US" sz="2400" b="1" dirty="0">
                <a:solidFill>
                  <a:srgbClr val="083CB0"/>
                </a:solidFill>
                <a:latin typeface="+mn-lt"/>
                <a:ea typeface="+mn-ea"/>
              </a:rPr>
              <a:t>可调电容</a:t>
            </a:r>
            <a:r>
              <a:rPr lang="zh-CN" altLang="zh-CN" sz="2400" b="1" dirty="0">
                <a:solidFill>
                  <a:srgbClr val="083CB0"/>
                </a:solidFill>
                <a:latin typeface="+mn-lt"/>
                <a:ea typeface="+mn-ea"/>
              </a:rPr>
              <a:t>，可以用来消除迅速上升的数字沿的过冲</a:t>
            </a:r>
            <a:r>
              <a:rPr lang="zh-CN" altLang="en-US" sz="2400" b="1" dirty="0">
                <a:solidFill>
                  <a:srgbClr val="083CB0"/>
                </a:solidFill>
                <a:latin typeface="+mn-lt"/>
                <a:ea typeface="+mn-ea"/>
              </a:rPr>
              <a:t>。模拟仪表的调零旋钮等。</a:t>
            </a:r>
            <a:endParaRPr lang="en-US" altLang="zh-CN" sz="2400" b="1" dirty="0">
              <a:solidFill>
                <a:srgbClr val="083CB0"/>
              </a:solidFill>
              <a:latin typeface="+mn-lt"/>
              <a:ea typeface="+mn-ea"/>
            </a:endParaRPr>
          </a:p>
          <a:p>
            <a:pPr algn="just"/>
            <a:endParaRPr lang="en-US" altLang="zh-CN" sz="2400" b="1" dirty="0">
              <a:solidFill>
                <a:srgbClr val="083CB0"/>
              </a:solidFill>
              <a:latin typeface="+mn-lt"/>
              <a:ea typeface="+mn-ea"/>
            </a:endParaRPr>
          </a:p>
          <a:p>
            <a:pPr algn="just"/>
            <a:r>
              <a:rPr lang="zh-CN" altLang="en-US" sz="2400" b="1" dirty="0">
                <a:solidFill>
                  <a:srgbClr val="083CB0"/>
                </a:solidFill>
                <a:latin typeface="+mn-lt"/>
                <a:ea typeface="+mn-ea"/>
              </a:rPr>
              <a:t>软件校准：</a:t>
            </a:r>
            <a:r>
              <a:rPr lang="en-US" altLang="zh-CN" sz="2400" b="1" dirty="0">
                <a:solidFill>
                  <a:srgbClr val="083CB0"/>
                </a:solidFill>
                <a:latin typeface="+mn-lt"/>
                <a:ea typeface="+mn-ea"/>
              </a:rPr>
              <a:t>ATE</a:t>
            </a:r>
            <a:r>
              <a:rPr lang="zh-CN" altLang="en-US" sz="2400" b="1" dirty="0">
                <a:solidFill>
                  <a:srgbClr val="083CB0"/>
                </a:solidFill>
                <a:latin typeface="+mn-lt"/>
                <a:ea typeface="+mn-ea"/>
              </a:rPr>
              <a:t>测试仪可在不用调整任何物理旋钮的情况下纠正硬件误差，软件校准的基本思想是使仪器的理想操作从它的非理想状态中分离处理，在非理想行为“纠正之后”，采用软件中写的数学程序，可构造仪器的非理想操作模型。</a:t>
            </a:r>
            <a:endParaRPr lang="en-US" altLang="zh-CN" sz="2400" b="1" dirty="0">
              <a:solidFill>
                <a:srgbClr val="083CB0"/>
              </a:solidFill>
              <a:latin typeface="+mn-lt"/>
              <a:ea typeface="+mn-ea"/>
            </a:endParaRPr>
          </a:p>
          <a:p>
            <a:pPr algn="just"/>
            <a:endParaRPr lang="en-US" altLang="zh-CN" sz="2400" b="1" dirty="0">
              <a:solidFill>
                <a:srgbClr val="083CB0"/>
              </a:solidFill>
              <a:latin typeface="+mn-lt"/>
              <a:ea typeface="+mn-ea"/>
            </a:endParaRPr>
          </a:p>
          <a:p>
            <a:pPr algn="just"/>
            <a:endParaRPr lang="en-US" altLang="zh-CN" sz="2400" b="1" dirty="0">
              <a:solidFill>
                <a:srgbClr val="083CB0"/>
              </a:solidFill>
              <a:latin typeface="+mn-lt"/>
              <a:ea typeface="+mn-ea"/>
            </a:endParaRPr>
          </a:p>
        </p:txBody>
      </p:sp>
    </p:spTree>
    <p:extLst>
      <p:ext uri="{BB962C8B-B14F-4D97-AF65-F5344CB8AC3E}">
        <p14:creationId xmlns:p14="http://schemas.microsoft.com/office/powerpoint/2010/main" val="3267015391"/>
      </p:ext>
    </p:extLst>
  </p:cSld>
  <p:clrMapOvr>
    <a:masterClrMapping/>
  </p:clrMapOvr>
  <p:transition spd="slow">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1097360" y="980728"/>
            <a:ext cx="7614592" cy="523220"/>
          </a:xfrm>
          <a:prstGeom prst="rect">
            <a:avLst/>
          </a:prstGeom>
        </p:spPr>
        <p:txBody>
          <a:bodyPr wrap="square">
            <a:spAutoFit/>
          </a:bodyPr>
          <a:lstStyle/>
          <a:p>
            <a:pPr algn="just"/>
            <a:r>
              <a:rPr lang="zh-CN" altLang="en-US" sz="2800" b="1" dirty="0">
                <a:latin typeface="+mn-lt"/>
                <a:ea typeface="+mn-ea"/>
              </a:rPr>
              <a:t>软件校准：</a:t>
            </a:r>
            <a:endParaRPr lang="en-US" altLang="zh-CN" sz="2800" b="1" dirty="0">
              <a:latin typeface="+mn-lt"/>
              <a:ea typeface="+mn-ea"/>
            </a:endParaRPr>
          </a:p>
        </p:txBody>
      </p:sp>
      <p:grpSp>
        <p:nvGrpSpPr>
          <p:cNvPr id="5" name="组合 4">
            <a:extLst>
              <a:ext uri="{FF2B5EF4-FFF2-40B4-BE49-F238E27FC236}">
                <a16:creationId xmlns:a16="http://schemas.microsoft.com/office/drawing/2014/main" id="{43041EE8-A8E9-480E-86DD-1427A665731E}"/>
              </a:ext>
            </a:extLst>
          </p:cNvPr>
          <p:cNvGrpSpPr/>
          <p:nvPr/>
        </p:nvGrpSpPr>
        <p:grpSpPr>
          <a:xfrm>
            <a:off x="1097360" y="1484784"/>
            <a:ext cx="6696744" cy="5112568"/>
            <a:chOff x="1097360" y="1556792"/>
            <a:chExt cx="6696744" cy="5112568"/>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360" y="1556792"/>
              <a:ext cx="6696744" cy="3952487"/>
            </a:xfrm>
            <a:prstGeom prst="rect">
              <a:avLst/>
            </a:prstGeom>
          </p:spPr>
        </p:pic>
        <p:sp>
          <p:nvSpPr>
            <p:cNvPr id="2" name="矩形 1"/>
            <p:cNvSpPr/>
            <p:nvPr/>
          </p:nvSpPr>
          <p:spPr>
            <a:xfrm>
              <a:off x="1097360" y="5469031"/>
              <a:ext cx="6696744" cy="1200329"/>
            </a:xfrm>
            <a:prstGeom prst="rect">
              <a:avLst/>
            </a:prstGeom>
          </p:spPr>
          <p:txBody>
            <a:bodyPr wrap="square">
              <a:spAutoFit/>
            </a:bodyPr>
            <a:lstStyle/>
            <a:p>
              <a:r>
                <a:rPr lang="zh-CN" altLang="en-US" sz="2400" b="1" dirty="0"/>
                <a:t>（</a:t>
              </a:r>
              <a:r>
                <a:rPr lang="en-US" altLang="zh-CN" sz="2400" b="1" dirty="0"/>
                <a:t>a</a:t>
              </a:r>
              <a:r>
                <a:rPr lang="zh-CN" altLang="en-US" sz="2400" b="1" dirty="0"/>
                <a:t>）采用一个理想伏特计和级联中的非理想元模型化伏特计；</a:t>
              </a:r>
              <a:endParaRPr lang="en-US" altLang="zh-CN" sz="2400" b="1" dirty="0"/>
            </a:p>
            <a:p>
              <a:r>
                <a:rPr lang="zh-CN" altLang="en-US" sz="2400" b="1" dirty="0"/>
                <a:t>（</a:t>
              </a:r>
              <a:r>
                <a:rPr lang="en-US" altLang="zh-CN" sz="2400" b="1" dirty="0"/>
                <a:t>b</a:t>
              </a:r>
              <a:r>
                <a:rPr lang="zh-CN" altLang="en-US" sz="2400" b="1" dirty="0"/>
                <a:t>）采用软件程序校准非理想效应</a:t>
              </a:r>
            </a:p>
          </p:txBody>
        </p:sp>
      </p:grpSp>
    </p:spTree>
    <p:extLst>
      <p:ext uri="{BB962C8B-B14F-4D97-AF65-F5344CB8AC3E}">
        <p14:creationId xmlns:p14="http://schemas.microsoft.com/office/powerpoint/2010/main" val="3688973695"/>
      </p:ext>
    </p:extLst>
  </p:cSld>
  <p:clrMapOvr>
    <a:masterClrMapping/>
  </p:clrMapOvr>
  <p:transition spd="slow">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971600" y="980728"/>
            <a:ext cx="7740352" cy="523220"/>
          </a:xfrm>
          <a:prstGeom prst="rect">
            <a:avLst/>
          </a:prstGeom>
        </p:spPr>
        <p:txBody>
          <a:bodyPr wrap="square">
            <a:spAutoFit/>
          </a:bodyPr>
          <a:lstStyle/>
          <a:p>
            <a:pPr algn="just"/>
            <a:r>
              <a:rPr lang="zh-CN" altLang="en-US" sz="2800" b="1" dirty="0">
                <a:latin typeface="+mn-lt"/>
                <a:ea typeface="+mn-ea"/>
              </a:rPr>
              <a:t>软件校准：</a:t>
            </a:r>
            <a:endParaRPr lang="en-US" altLang="zh-CN" sz="2800" b="1" dirty="0">
              <a:latin typeface="+mn-lt"/>
              <a:ea typeface="+mn-ea"/>
            </a:endParaRPr>
          </a:p>
        </p:txBody>
      </p:sp>
      <p:grpSp>
        <p:nvGrpSpPr>
          <p:cNvPr id="9" name="组合 8"/>
          <p:cNvGrpSpPr/>
          <p:nvPr/>
        </p:nvGrpSpPr>
        <p:grpSpPr>
          <a:xfrm>
            <a:off x="152198" y="1630601"/>
            <a:ext cx="8874732" cy="1755182"/>
            <a:chOff x="152198" y="1630601"/>
            <a:chExt cx="8874732" cy="1755182"/>
          </a:xfrm>
        </p:grpSpPr>
        <p:sp>
          <p:nvSpPr>
            <p:cNvPr id="5" name="矩形 4"/>
            <p:cNvSpPr/>
            <p:nvPr/>
          </p:nvSpPr>
          <p:spPr>
            <a:xfrm>
              <a:off x="152198" y="1630601"/>
              <a:ext cx="8874732" cy="1200329"/>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a:t>
              </a:r>
              <a:r>
                <a:rPr lang="en-US" altLang="zh-CN" sz="2400" dirty="0">
                  <a:solidFill>
                    <a:srgbClr val="000000"/>
                  </a:solidFill>
                  <a:latin typeface="楷体" panose="02010609060101010101" pitchFamily="49" charset="-122"/>
                  <a:ea typeface="楷体" panose="02010609060101010101" pitchFamily="49" charset="-122"/>
                </a:rPr>
                <a:t>a</a:t>
              </a:r>
              <a:r>
                <a:rPr lang="zh-CN" altLang="en-US" sz="2400" dirty="0">
                  <a:solidFill>
                    <a:srgbClr val="000000"/>
                  </a:solidFill>
                  <a:latin typeface="楷体" panose="02010609060101010101" pitchFamily="49" charset="-122"/>
                  <a:ea typeface="楷体" panose="02010609060101010101" pitchFamily="49" charset="-122"/>
                </a:rPr>
                <a:t>）中“实际”的伏特计可模型化为两部分级联：（</a:t>
              </a:r>
              <a:r>
                <a:rPr lang="en-US" altLang="zh-CN" sz="2400" dirty="0">
                  <a:solidFill>
                    <a:srgbClr val="000000"/>
                  </a:solidFill>
                  <a:latin typeface="楷体" panose="02010609060101010101" pitchFamily="49" charset="-122"/>
                  <a:ea typeface="楷体" panose="02010609060101010101" pitchFamily="49" charset="-122"/>
                </a:rPr>
                <a:t>1</a:t>
              </a:r>
              <a:r>
                <a:rPr lang="zh-CN" altLang="en-US" sz="2400" dirty="0">
                  <a:solidFill>
                    <a:srgbClr val="000000"/>
                  </a:solidFill>
                  <a:latin typeface="楷体" panose="02010609060101010101" pitchFamily="49" charset="-122"/>
                  <a:ea typeface="楷体" panose="02010609060101010101" pitchFamily="49" charset="-122"/>
                </a:rPr>
                <a:t>）一个理想的伏特计，（</a:t>
              </a:r>
              <a:r>
                <a:rPr lang="en-US" altLang="zh-CN" sz="2400" dirty="0">
                  <a:solidFill>
                    <a:srgbClr val="000000"/>
                  </a:solidFill>
                  <a:latin typeface="楷体" panose="02010609060101010101" pitchFamily="49" charset="-122"/>
                  <a:ea typeface="楷体" panose="02010609060101010101" pitchFamily="49" charset="-122"/>
                </a:rPr>
                <a:t>2</a:t>
              </a:r>
              <a:r>
                <a:rPr lang="zh-CN" altLang="en-US" sz="2400" dirty="0">
                  <a:solidFill>
                    <a:srgbClr val="000000"/>
                  </a:solidFill>
                  <a:latin typeface="楷体" panose="02010609060101010101" pitchFamily="49" charset="-122"/>
                  <a:ea typeface="楷体" panose="02010609060101010101" pitchFamily="49" charset="-122"/>
                </a:rPr>
                <a:t>）一个连接它的输入端电压与理想伏特计测量电压 电压的黑盒子</a:t>
              </a:r>
            </a:p>
          </p:txBody>
        </p:sp>
        <p:graphicFrame>
          <p:nvGraphicFramePr>
            <p:cNvPr id="8" name="对象 7"/>
            <p:cNvGraphicFramePr>
              <a:graphicFrameLocks noChangeAspect="1"/>
            </p:cNvGraphicFramePr>
            <p:nvPr>
              <p:extLst/>
            </p:nvPr>
          </p:nvGraphicFramePr>
          <p:xfrm>
            <a:off x="3581452" y="2883011"/>
            <a:ext cx="2016224" cy="502772"/>
          </p:xfrm>
          <a:graphic>
            <a:graphicData uri="http://schemas.openxmlformats.org/presentationml/2006/ole">
              <mc:AlternateContent xmlns:mc="http://schemas.openxmlformats.org/markup-compatibility/2006">
                <mc:Choice xmlns:v="urn:schemas-microsoft-com:vml" Requires="v">
                  <p:oleObj spid="_x0000_s16407" name="Equation" r:id="rId3" imgW="1117600" imgH="228600" progId="Equation.DSMT4">
                    <p:embed/>
                  </p:oleObj>
                </mc:Choice>
                <mc:Fallback>
                  <p:oleObj name="Equation" r:id="rId3" imgW="1117600" imgH="228600" progId="Equation.DSMT4">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52" y="2883011"/>
                          <a:ext cx="2016224" cy="502772"/>
                        </a:xfrm>
                        <a:prstGeom prst="rect">
                          <a:avLst/>
                        </a:prstGeom>
                        <a:noFill/>
                      </p:spPr>
                    </p:pic>
                  </p:oleObj>
                </mc:Fallback>
              </mc:AlternateContent>
            </a:graphicData>
          </a:graphic>
        </p:graphicFrame>
      </p:grpSp>
      <p:grpSp>
        <p:nvGrpSpPr>
          <p:cNvPr id="13" name="组合 12"/>
          <p:cNvGrpSpPr/>
          <p:nvPr/>
        </p:nvGrpSpPr>
        <p:grpSpPr>
          <a:xfrm>
            <a:off x="395536" y="3493548"/>
            <a:ext cx="8496944" cy="1320751"/>
            <a:chOff x="395536" y="3493548"/>
            <a:chExt cx="8631393" cy="1320751"/>
          </a:xfrm>
        </p:grpSpPr>
        <p:sp>
          <p:nvSpPr>
            <p:cNvPr id="10" name="矩形 9"/>
            <p:cNvSpPr/>
            <p:nvPr/>
          </p:nvSpPr>
          <p:spPr>
            <a:xfrm>
              <a:off x="395536" y="3493548"/>
              <a:ext cx="8631393" cy="830997"/>
            </a:xfrm>
            <a:prstGeom prst="rect">
              <a:avLst/>
            </a:prstGeom>
          </p:spPr>
          <p:txBody>
            <a:bodyPr wrap="square">
              <a:spAutoFit/>
            </a:bodyPr>
            <a:lstStyle/>
            <a:p>
              <a:r>
                <a:rPr lang="en-US" altLang="zh-CN" sz="2400" dirty="0">
                  <a:solidFill>
                    <a:srgbClr val="000000"/>
                  </a:solidFill>
                  <a:latin typeface="楷体" panose="02010609060101010101" pitchFamily="49" charset="-122"/>
                  <a:ea typeface="楷体" panose="02010609060101010101" pitchFamily="49" charset="-122"/>
                </a:rPr>
                <a:t>f(x)</a:t>
              </a:r>
              <a:r>
                <a:rPr lang="zh-CN" altLang="en-US" sz="2400" dirty="0">
                  <a:solidFill>
                    <a:srgbClr val="000000"/>
                  </a:solidFill>
                  <a:latin typeface="楷体" panose="02010609060101010101" pitchFamily="49" charset="-122"/>
                  <a:ea typeface="楷体" panose="02010609060101010101" pitchFamily="49" charset="-122"/>
                </a:rPr>
                <a:t>表示</a:t>
              </a:r>
              <a:r>
                <a:rPr lang="en-US" altLang="zh-CN" sz="2400" dirty="0" err="1">
                  <a:solidFill>
                    <a:srgbClr val="000000"/>
                  </a:solidFill>
                  <a:latin typeface="楷体" panose="02010609060101010101" pitchFamily="49" charset="-122"/>
                  <a:ea typeface="楷体" panose="02010609060101010101" pitchFamily="49" charset="-122"/>
                </a:rPr>
                <a:t>V</a:t>
              </a:r>
              <a:r>
                <a:rPr lang="en-US" altLang="zh-CN" sz="1600" dirty="0" err="1">
                  <a:solidFill>
                    <a:srgbClr val="000000"/>
                  </a:solidFill>
                  <a:latin typeface="楷体" panose="02010609060101010101" pitchFamily="49" charset="-122"/>
                  <a:ea typeface="楷体" panose="02010609060101010101" pitchFamily="49" charset="-122"/>
                </a:rPr>
                <a:t>measured</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V</a:t>
              </a:r>
              <a:r>
                <a:rPr lang="en-US" altLang="zh-CN" sz="1600" dirty="0">
                  <a:solidFill>
                    <a:srgbClr val="000000"/>
                  </a:solidFill>
                  <a:latin typeface="楷体" panose="02010609060101010101" pitchFamily="49" charset="-122"/>
                  <a:ea typeface="楷体" panose="02010609060101010101" pitchFamily="49" charset="-122"/>
                </a:rPr>
                <a:t>DUT</a:t>
              </a:r>
              <a:r>
                <a:rPr lang="zh-CN" altLang="en-US" sz="16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与 之间的函数关系，所以假设一个特殊行为模型，如给出一阶模型：</a:t>
              </a:r>
            </a:p>
          </p:txBody>
        </p:sp>
        <p:graphicFrame>
          <p:nvGraphicFramePr>
            <p:cNvPr id="12" name="对象 11"/>
            <p:cNvGraphicFramePr>
              <a:graphicFrameLocks noChangeAspect="1"/>
            </p:cNvGraphicFramePr>
            <p:nvPr>
              <p:extLst/>
            </p:nvPr>
          </p:nvGraphicFramePr>
          <p:xfrm>
            <a:off x="3419294" y="4324545"/>
            <a:ext cx="2583876" cy="489754"/>
          </p:xfrm>
          <a:graphic>
            <a:graphicData uri="http://schemas.openxmlformats.org/presentationml/2006/ole">
              <mc:AlternateContent xmlns:mc="http://schemas.openxmlformats.org/markup-compatibility/2006">
                <mc:Choice xmlns:v="urn:schemas-microsoft-com:vml" Requires="v">
                  <p:oleObj spid="_x0000_s16408" name="Equation" r:id="rId5" imgW="1485900" imgH="228600" progId="Equation.DSMT4">
                    <p:embed/>
                  </p:oleObj>
                </mc:Choice>
                <mc:Fallback>
                  <p:oleObj name="Equation" r:id="rId5" imgW="1485900" imgH="228600" progId="Equation.DSMT4">
                    <p:embed/>
                    <p:pic>
                      <p:nvPicPr>
                        <p:cNvPr id="12"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294" y="4324545"/>
                          <a:ext cx="2583876" cy="489754"/>
                        </a:xfrm>
                        <a:prstGeom prst="rect">
                          <a:avLst/>
                        </a:prstGeom>
                        <a:noFill/>
                      </p:spPr>
                    </p:pic>
                  </p:oleObj>
                </mc:Fallback>
              </mc:AlternateContent>
            </a:graphicData>
          </a:graphic>
        </p:graphicFrame>
      </p:grpSp>
      <p:grpSp>
        <p:nvGrpSpPr>
          <p:cNvPr id="17" name="组合 16"/>
          <p:cNvGrpSpPr/>
          <p:nvPr/>
        </p:nvGrpSpPr>
        <p:grpSpPr>
          <a:xfrm>
            <a:off x="435458" y="4990966"/>
            <a:ext cx="8347037" cy="1497418"/>
            <a:chOff x="435458" y="4990966"/>
            <a:chExt cx="8347037" cy="1497418"/>
          </a:xfrm>
        </p:grpSpPr>
        <p:sp>
          <p:nvSpPr>
            <p:cNvPr id="14" name="矩形 13"/>
            <p:cNvSpPr/>
            <p:nvPr/>
          </p:nvSpPr>
          <p:spPr>
            <a:xfrm>
              <a:off x="435458" y="4990966"/>
              <a:ext cx="8347037" cy="830997"/>
            </a:xfrm>
            <a:prstGeom prst="rect">
              <a:avLst/>
            </a:prstGeom>
          </p:spPr>
          <p:txBody>
            <a:bodyPr wrap="square">
              <a:spAutoFit/>
            </a:bodyPr>
            <a:lstStyle/>
            <a:p>
              <a:r>
                <a:rPr lang="zh-CN" altLang="en-US" dirty="0"/>
                <a:t> </a:t>
              </a:r>
              <a:r>
                <a:rPr lang="en-US" altLang="zh-CN" sz="2400" dirty="0">
                  <a:solidFill>
                    <a:srgbClr val="000000"/>
                  </a:solidFill>
                  <a:latin typeface="楷体" panose="02010609060101010101" pitchFamily="49" charset="-122"/>
                  <a:ea typeface="楷体" panose="02010609060101010101" pitchFamily="49" charset="-122"/>
                </a:rPr>
                <a:t>G</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offset</a:t>
              </a:r>
              <a:r>
                <a:rPr lang="zh-CN" altLang="en-US" sz="2400" dirty="0">
                  <a:solidFill>
                    <a:srgbClr val="000000"/>
                  </a:solidFill>
                  <a:latin typeface="楷体" panose="02010609060101010101" pitchFamily="49" charset="-122"/>
                  <a:ea typeface="楷体" panose="02010609060101010101" pitchFamily="49" charset="-122"/>
                </a:rPr>
                <a:t> 分别表示伏特计的增益和偏移，</a:t>
              </a:r>
              <a:r>
                <a:rPr lang="zh-CN" altLang="zh-CN" sz="2400" dirty="0">
                  <a:solidFill>
                    <a:srgbClr val="000000"/>
                  </a:solidFill>
                  <a:latin typeface="楷体" panose="02010609060101010101" pitchFamily="49" charset="-122"/>
                  <a:ea typeface="楷体" panose="02010609060101010101" pitchFamily="49" charset="-122"/>
                </a:rPr>
                <a:t>软件中写的数学程序完成反函数运算操作：</a:t>
              </a:r>
              <a:endParaRPr lang="zh-CN" altLang="en-US" sz="2400" dirty="0">
                <a:solidFill>
                  <a:srgbClr val="000000"/>
                </a:solidFill>
                <a:latin typeface="楷体" panose="02010609060101010101" pitchFamily="49" charset="-122"/>
                <a:ea typeface="楷体" panose="02010609060101010101" pitchFamily="49" charset="-122"/>
              </a:endParaRPr>
            </a:p>
          </p:txBody>
        </p:sp>
        <p:graphicFrame>
          <p:nvGraphicFramePr>
            <p:cNvPr id="16" name="对象 15"/>
            <p:cNvGraphicFramePr>
              <a:graphicFrameLocks noChangeAspect="1"/>
            </p:cNvGraphicFramePr>
            <p:nvPr>
              <p:extLst/>
            </p:nvPr>
          </p:nvGraphicFramePr>
          <p:xfrm>
            <a:off x="3372194" y="5931588"/>
            <a:ext cx="2783981" cy="556796"/>
          </p:xfrm>
          <a:graphic>
            <a:graphicData uri="http://schemas.openxmlformats.org/presentationml/2006/ole">
              <mc:AlternateContent xmlns:mc="http://schemas.openxmlformats.org/markup-compatibility/2006">
                <mc:Choice xmlns:v="urn:schemas-microsoft-com:vml" Requires="v">
                  <p:oleObj spid="_x0000_s16409" name="Equation" r:id="rId7" imgW="1397000" imgH="241300" progId="Equation.DSMT4">
                    <p:embed/>
                  </p:oleObj>
                </mc:Choice>
                <mc:Fallback>
                  <p:oleObj name="Equation" r:id="rId7" imgW="1397000" imgH="241300" progId="Equation.DSMT4">
                    <p:embed/>
                    <p:pic>
                      <p:nvPicPr>
                        <p:cNvPr id="16" name="对象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2194" y="5931588"/>
                          <a:ext cx="2783981" cy="556796"/>
                        </a:xfrm>
                        <a:prstGeom prst="rect">
                          <a:avLst/>
                        </a:prstGeom>
                        <a:noFill/>
                      </p:spPr>
                    </p:pic>
                  </p:oleObj>
                </mc:Fallback>
              </mc:AlternateContent>
            </a:graphicData>
          </a:graphic>
        </p:graphicFrame>
      </p:grpSp>
    </p:spTree>
    <p:extLst>
      <p:ext uri="{BB962C8B-B14F-4D97-AF65-F5344CB8AC3E}">
        <p14:creationId xmlns:p14="http://schemas.microsoft.com/office/powerpoint/2010/main" val="1169322002"/>
      </p:ext>
    </p:extLst>
  </p:cSld>
  <p:clrMapOvr>
    <a:masterClrMapping/>
  </p:clrMapOvr>
  <p:transition spd="slow">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1115616" y="980728"/>
            <a:ext cx="7596336" cy="523220"/>
          </a:xfrm>
          <a:prstGeom prst="rect">
            <a:avLst/>
          </a:prstGeom>
        </p:spPr>
        <p:txBody>
          <a:bodyPr wrap="square">
            <a:spAutoFit/>
          </a:bodyPr>
          <a:lstStyle/>
          <a:p>
            <a:pPr algn="just"/>
            <a:r>
              <a:rPr lang="zh-CN" altLang="en-US" sz="2800" b="1" dirty="0">
                <a:latin typeface="+mn-lt"/>
                <a:ea typeface="+mn-ea"/>
              </a:rPr>
              <a:t>软件校准：</a:t>
            </a:r>
            <a:endParaRPr lang="en-US" altLang="zh-CN" sz="2800" b="1" dirty="0">
              <a:latin typeface="+mn-lt"/>
              <a:ea typeface="+mn-ea"/>
            </a:endParaRPr>
          </a:p>
        </p:txBody>
      </p:sp>
      <p:grpSp>
        <p:nvGrpSpPr>
          <p:cNvPr id="6" name="组合 5"/>
          <p:cNvGrpSpPr/>
          <p:nvPr/>
        </p:nvGrpSpPr>
        <p:grpSpPr>
          <a:xfrm>
            <a:off x="218208" y="1503948"/>
            <a:ext cx="9091951" cy="844777"/>
            <a:chOff x="160568" y="1722191"/>
            <a:chExt cx="9091951" cy="844777"/>
          </a:xfrm>
        </p:grpSpPr>
        <p:sp>
          <p:nvSpPr>
            <p:cNvPr id="2" name="矩形 1"/>
            <p:cNvSpPr/>
            <p:nvPr/>
          </p:nvSpPr>
          <p:spPr>
            <a:xfrm>
              <a:off x="160568" y="1722191"/>
              <a:ext cx="9091951" cy="830997"/>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用</a:t>
              </a:r>
              <a:r>
                <a:rPr lang="en-US" altLang="zh-CN" sz="2400" dirty="0" err="1">
                  <a:solidFill>
                    <a:srgbClr val="000000"/>
                  </a:solidFill>
                  <a:latin typeface="楷体" panose="02010609060101010101" pitchFamily="49" charset="-122"/>
                  <a:ea typeface="楷体" panose="02010609060101010101" pitchFamily="49" charset="-122"/>
                </a:rPr>
                <a:t>V</a:t>
              </a:r>
              <a:r>
                <a:rPr lang="en-US" altLang="zh-CN" sz="1600" dirty="0" err="1">
                  <a:solidFill>
                    <a:srgbClr val="000000"/>
                  </a:solidFill>
                  <a:latin typeface="楷体" panose="02010609060101010101" pitchFamily="49" charset="-122"/>
                  <a:ea typeface="楷体" panose="02010609060101010101" pitchFamily="49" charset="-122"/>
                </a:rPr>
                <a:t>calibrated</a:t>
              </a:r>
              <a:r>
                <a:rPr lang="zh-CN" altLang="en-US" sz="2400" dirty="0">
                  <a:solidFill>
                    <a:srgbClr val="000000"/>
                  </a:solidFill>
                  <a:latin typeface="楷体" panose="02010609060101010101" pitchFamily="49" charset="-122"/>
                  <a:ea typeface="楷体" panose="02010609060101010101" pitchFamily="49" charset="-122"/>
                </a:rPr>
                <a:t>代替 </a:t>
              </a:r>
              <a:r>
                <a:rPr lang="en-US" altLang="zh-CN" sz="2400" dirty="0" err="1">
                  <a:solidFill>
                    <a:srgbClr val="000000"/>
                  </a:solidFill>
                  <a:latin typeface="楷体" panose="02010609060101010101" pitchFamily="49" charset="-122"/>
                  <a:ea typeface="楷体" panose="02010609060101010101" pitchFamily="49" charset="-122"/>
                </a:rPr>
                <a:t>V</a:t>
              </a:r>
              <a:r>
                <a:rPr lang="en-US" altLang="zh-CN" sz="1600" dirty="0" err="1">
                  <a:solidFill>
                    <a:srgbClr val="000000"/>
                  </a:solidFill>
                  <a:latin typeface="楷体" panose="02010609060101010101" pitchFamily="49" charset="-122"/>
                  <a:ea typeface="楷体" panose="02010609060101010101" pitchFamily="49" charset="-122"/>
                </a:rPr>
                <a:t>measured</a:t>
              </a:r>
              <a:r>
                <a:rPr lang="zh-CN" altLang="en-US" sz="2400" dirty="0">
                  <a:solidFill>
                    <a:srgbClr val="000000"/>
                  </a:solidFill>
                  <a:latin typeface="楷体" panose="02010609060101010101" pitchFamily="49" charset="-122"/>
                  <a:ea typeface="楷体" panose="02010609060101010101" pitchFamily="49" charset="-122"/>
                </a:rPr>
                <a:t>作为图（</a:t>
              </a:r>
              <a:r>
                <a:rPr lang="en-US" altLang="zh-CN" sz="2400" dirty="0">
                  <a:solidFill>
                    <a:srgbClr val="000000"/>
                  </a:solidFill>
                  <a:latin typeface="楷体" panose="02010609060101010101" pitchFamily="49" charset="-122"/>
                  <a:ea typeface="楷体" panose="02010609060101010101" pitchFamily="49" charset="-122"/>
                </a:rPr>
                <a:t>b</a:t>
              </a:r>
              <a:r>
                <a:rPr lang="zh-CN" altLang="en-US" sz="2400" dirty="0">
                  <a:solidFill>
                    <a:srgbClr val="000000"/>
                  </a:solidFill>
                  <a:latin typeface="楷体" panose="02010609060101010101" pitchFamily="49" charset="-122"/>
                  <a:ea typeface="楷体" panose="02010609060101010101" pitchFamily="49" charset="-122"/>
                </a:rPr>
                <a:t>）伏特计两端真实电压的估计，如果精确知道</a:t>
              </a:r>
              <a:r>
                <a:rPr lang="en-US" altLang="zh-CN" sz="2400" dirty="0">
                  <a:solidFill>
                    <a:srgbClr val="000000"/>
                  </a:solidFill>
                  <a:latin typeface="楷体" panose="02010609060101010101" pitchFamily="49" charset="-122"/>
                  <a:ea typeface="楷体" panose="02010609060101010101" pitchFamily="49" charset="-122"/>
                </a:rPr>
                <a:t>f(x)</a:t>
              </a:r>
              <a:r>
                <a:rPr lang="zh-CN" altLang="en-US" sz="2400" dirty="0">
                  <a:solidFill>
                    <a:srgbClr val="000000"/>
                  </a:solidFill>
                  <a:latin typeface="楷体" panose="02010609060101010101" pitchFamily="49" charset="-122"/>
                  <a:ea typeface="楷体" panose="02010609060101010101" pitchFamily="49" charset="-122"/>
                </a:rPr>
                <a:t>，那么</a:t>
              </a:r>
            </a:p>
          </p:txBody>
        </p:sp>
        <p:graphicFrame>
          <p:nvGraphicFramePr>
            <p:cNvPr id="4" name="对象 3"/>
            <p:cNvGraphicFramePr>
              <a:graphicFrameLocks noChangeAspect="1"/>
            </p:cNvGraphicFramePr>
            <p:nvPr>
              <p:extLst/>
            </p:nvPr>
          </p:nvGraphicFramePr>
          <p:xfrm>
            <a:off x="3702140" y="2066049"/>
            <a:ext cx="1813672" cy="500919"/>
          </p:xfrm>
          <a:graphic>
            <a:graphicData uri="http://schemas.openxmlformats.org/presentationml/2006/ole">
              <mc:AlternateContent xmlns:mc="http://schemas.openxmlformats.org/markup-compatibility/2006">
                <mc:Choice xmlns:v="urn:schemas-microsoft-com:vml" Requires="v">
                  <p:oleObj spid="_x0000_s17417" name="Equation" r:id="rId3" imgW="1002865" imgH="228501" progId="Equation.DSMT4">
                    <p:embed/>
                  </p:oleObj>
                </mc:Choice>
                <mc:Fallback>
                  <p:oleObj name="Equation" r:id="rId3" imgW="1002865" imgH="228501" progId="Equation.DSMT4">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140" y="2066049"/>
                          <a:ext cx="1813672" cy="500919"/>
                        </a:xfrm>
                        <a:prstGeom prst="rect">
                          <a:avLst/>
                        </a:prstGeom>
                        <a:noFill/>
                      </p:spPr>
                    </p:pic>
                  </p:oleObj>
                </mc:Fallback>
              </mc:AlternateContent>
            </a:graphicData>
          </a:graphic>
        </p:graphicFrame>
      </p:grpSp>
      <p:sp>
        <p:nvSpPr>
          <p:cNvPr id="11" name="矩形 10"/>
          <p:cNvSpPr/>
          <p:nvPr/>
        </p:nvSpPr>
        <p:spPr>
          <a:xfrm>
            <a:off x="330780" y="2453710"/>
            <a:ext cx="8813220" cy="830997"/>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充分描述这个模型特性的参考电压个数取决于这个模型的参数。对于一阶模型，有两个参数</a:t>
            </a:r>
            <a:r>
              <a:rPr lang="en-US" altLang="zh-CN" sz="2400" dirty="0">
                <a:solidFill>
                  <a:srgbClr val="000000"/>
                </a:solidFill>
                <a:latin typeface="楷体" panose="02010609060101010101" pitchFamily="49" charset="-122"/>
                <a:ea typeface="楷体" panose="02010609060101010101" pitchFamily="49" charset="-122"/>
              </a:rPr>
              <a:t>G</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offset</a:t>
            </a:r>
            <a:r>
              <a:rPr lang="zh-CN" altLang="en-US" sz="2400" dirty="0">
                <a:solidFill>
                  <a:srgbClr val="000000"/>
                </a:solidFill>
                <a:latin typeface="楷体" panose="02010609060101010101" pitchFamily="49" charset="-122"/>
                <a:ea typeface="楷体" panose="02010609060101010101" pitchFamily="49" charset="-122"/>
              </a:rPr>
              <a:t>，需要两个参考电压。</a:t>
            </a:r>
          </a:p>
        </p:txBody>
      </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2922" y="4132437"/>
            <a:ext cx="3916404" cy="1744330"/>
          </a:xfrm>
          <a:prstGeom prst="rect">
            <a:avLst/>
          </a:prstGeom>
        </p:spPr>
      </p:pic>
      <p:sp>
        <p:nvSpPr>
          <p:cNvPr id="15" name="矩形 14"/>
          <p:cNvSpPr/>
          <p:nvPr/>
        </p:nvSpPr>
        <p:spPr>
          <a:xfrm>
            <a:off x="4529326" y="3384790"/>
            <a:ext cx="4572000" cy="3046988"/>
          </a:xfrm>
          <a:prstGeom prst="rect">
            <a:avLst/>
          </a:prstGeom>
        </p:spPr>
        <p:txBody>
          <a:bodyPr>
            <a:spAutoFit/>
          </a:bodyPr>
          <a:lstStyle/>
          <a:p>
            <a:r>
              <a:rPr lang="zh-CN" altLang="en-US" sz="2400" dirty="0">
                <a:solidFill>
                  <a:srgbClr val="000000"/>
                </a:solidFill>
                <a:latin typeface="楷体" panose="02010609060101010101" pitchFamily="49" charset="-122"/>
                <a:ea typeface="楷体" panose="02010609060101010101" pitchFamily="49" charset="-122"/>
              </a:rPr>
              <a:t>伏特计中包含了一对校准继电器，把输入连接到两个独立的参考电平</a:t>
            </a:r>
            <a:r>
              <a:rPr lang="en-US" altLang="zh-CN" sz="2400" dirty="0">
                <a:solidFill>
                  <a:srgbClr val="000000"/>
                </a:solidFill>
                <a:latin typeface="楷体" panose="02010609060101010101" pitchFamily="49" charset="-122"/>
                <a:ea typeface="楷体" panose="02010609060101010101" pitchFamily="49" charset="-122"/>
              </a:rPr>
              <a:t>V</a:t>
            </a:r>
            <a:r>
              <a:rPr lang="en-US" altLang="zh-CN" sz="1600" dirty="0">
                <a:solidFill>
                  <a:srgbClr val="000000"/>
                </a:solidFill>
                <a:latin typeface="楷体" panose="02010609060101010101" pitchFamily="49" charset="-122"/>
                <a:ea typeface="楷体" panose="02010609060101010101" pitchFamily="49" charset="-122"/>
              </a:rPr>
              <a:t>ref1</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V</a:t>
            </a:r>
            <a:r>
              <a:rPr lang="en-US" altLang="zh-CN" sz="1600" dirty="0">
                <a:solidFill>
                  <a:srgbClr val="000000"/>
                </a:solidFill>
                <a:latin typeface="楷体" panose="02010609060101010101" pitchFamily="49" charset="-122"/>
                <a:ea typeface="楷体" panose="02010609060101010101" pitchFamily="49" charset="-122"/>
              </a:rPr>
              <a:t>ref2</a:t>
            </a:r>
            <a:r>
              <a:rPr lang="zh-CN" altLang="en-US" sz="16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，在系统校准过程中，测试仪关闭一个继电器并连接伏特计到</a:t>
            </a:r>
            <a:r>
              <a:rPr lang="en-US" altLang="zh-CN" sz="2400" dirty="0">
                <a:solidFill>
                  <a:srgbClr val="000000"/>
                </a:solidFill>
                <a:latin typeface="楷体" panose="02010609060101010101" pitchFamily="49" charset="-122"/>
                <a:ea typeface="楷体" panose="02010609060101010101" pitchFamily="49" charset="-122"/>
              </a:rPr>
              <a:t>V</a:t>
            </a:r>
            <a:r>
              <a:rPr lang="en-US" altLang="zh-CN" sz="1600" dirty="0">
                <a:solidFill>
                  <a:srgbClr val="000000"/>
                </a:solidFill>
                <a:latin typeface="楷体" panose="02010609060101010101" pitchFamily="49" charset="-122"/>
                <a:ea typeface="楷体" panose="02010609060101010101" pitchFamily="49" charset="-122"/>
              </a:rPr>
              <a:t>ref1</a:t>
            </a:r>
            <a:r>
              <a:rPr lang="zh-CN" altLang="en-US" sz="2400" dirty="0">
                <a:solidFill>
                  <a:srgbClr val="000000"/>
                </a:solidFill>
                <a:latin typeface="楷体" panose="02010609060101010101" pitchFamily="49" charset="-122"/>
                <a:ea typeface="楷体" panose="02010609060101010101" pitchFamily="49" charset="-122"/>
              </a:rPr>
              <a:t>上，测量这个电压记作 </a:t>
            </a:r>
            <a:r>
              <a:rPr lang="en-US" altLang="zh-CN" sz="2400" dirty="0">
                <a:solidFill>
                  <a:srgbClr val="000000"/>
                </a:solidFill>
                <a:latin typeface="楷体" panose="02010609060101010101" pitchFamily="49" charset="-122"/>
                <a:ea typeface="楷体" panose="02010609060101010101" pitchFamily="49" charset="-122"/>
              </a:rPr>
              <a:t>V</a:t>
            </a:r>
            <a:r>
              <a:rPr lang="en-US" altLang="zh-CN" sz="1600" dirty="0">
                <a:solidFill>
                  <a:srgbClr val="000000"/>
                </a:solidFill>
                <a:latin typeface="楷体" panose="02010609060101010101" pitchFamily="49" charset="-122"/>
                <a:ea typeface="楷体" panose="02010609060101010101" pitchFamily="49" charset="-122"/>
              </a:rPr>
              <a:t>measured1</a:t>
            </a:r>
            <a:r>
              <a:rPr lang="zh-CN" altLang="en-US" sz="2400" dirty="0">
                <a:solidFill>
                  <a:srgbClr val="000000"/>
                </a:solidFill>
                <a:latin typeface="楷体" panose="02010609060101010101" pitchFamily="49" charset="-122"/>
                <a:ea typeface="楷体" panose="02010609060101010101" pitchFamily="49" charset="-122"/>
              </a:rPr>
              <a:t>，随后，第二个参考电压 </a:t>
            </a:r>
            <a:r>
              <a:rPr lang="en-US" altLang="zh-CN" sz="2400" dirty="0">
                <a:solidFill>
                  <a:srgbClr val="000000"/>
                </a:solidFill>
                <a:latin typeface="楷体" panose="02010609060101010101" pitchFamily="49" charset="-122"/>
                <a:ea typeface="楷体" panose="02010609060101010101" pitchFamily="49" charset="-122"/>
              </a:rPr>
              <a:t>V</a:t>
            </a:r>
            <a:r>
              <a:rPr lang="en-US" altLang="zh-CN" sz="1600" dirty="0">
                <a:solidFill>
                  <a:srgbClr val="000000"/>
                </a:solidFill>
                <a:latin typeface="楷体" panose="02010609060101010101" pitchFamily="49" charset="-122"/>
                <a:ea typeface="楷体" panose="02010609060101010101" pitchFamily="49" charset="-122"/>
              </a:rPr>
              <a:t>ref2</a:t>
            </a:r>
            <a:r>
              <a:rPr lang="zh-CN" altLang="en-US" sz="2400" dirty="0">
                <a:solidFill>
                  <a:srgbClr val="000000"/>
                </a:solidFill>
                <a:latin typeface="楷体" panose="02010609060101010101" pitchFamily="49" charset="-122"/>
                <a:ea typeface="楷体" panose="02010609060101010101" pitchFamily="49" charset="-122"/>
              </a:rPr>
              <a:t>重复以上过程并记录读数 </a:t>
            </a:r>
            <a:r>
              <a:rPr lang="en-US" altLang="zh-CN" sz="2400" dirty="0">
                <a:solidFill>
                  <a:srgbClr val="000000"/>
                </a:solidFill>
                <a:latin typeface="楷体" panose="02010609060101010101" pitchFamily="49" charset="-122"/>
                <a:ea typeface="楷体" panose="02010609060101010101" pitchFamily="49" charset="-122"/>
              </a:rPr>
              <a:t>V</a:t>
            </a:r>
            <a:r>
              <a:rPr lang="en-US" altLang="zh-CN" sz="1600" dirty="0">
                <a:solidFill>
                  <a:srgbClr val="000000"/>
                </a:solidFill>
                <a:latin typeface="楷体" panose="02010609060101010101" pitchFamily="49" charset="-122"/>
                <a:ea typeface="楷体" panose="02010609060101010101" pitchFamily="49" charset="-122"/>
              </a:rPr>
              <a:t>measured2</a:t>
            </a:r>
            <a:r>
              <a:rPr lang="zh-CN" altLang="en-US" sz="2400" dirty="0">
                <a:solidFill>
                  <a:srgbClr val="000000"/>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08464078"/>
      </p:ext>
    </p:extLst>
  </p:cSld>
  <p:clrMapOvr>
    <a:masterClrMapping/>
  </p:clrMapOvr>
  <p:transition spd="slow">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259632" y="620688"/>
            <a:ext cx="7904795" cy="1512168"/>
          </a:xfrm>
        </p:spPr>
        <p:txBody>
          <a:bodyPr lIns="0" tIns="0" rIns="0" bIns="0"/>
          <a:lstStyle/>
          <a:p>
            <a:pPr marL="0" indent="0">
              <a:buNone/>
            </a:pPr>
            <a:r>
              <a:rPr lang="zh-CN" altLang="en-US" dirty="0">
                <a:solidFill>
                  <a:schemeClr val="tx2">
                    <a:lumMod val="50000"/>
                  </a:schemeClr>
                </a:solidFill>
              </a:rPr>
              <a:t>（</a:t>
            </a:r>
            <a:r>
              <a:rPr lang="en-US" altLang="zh-CN" dirty="0">
                <a:solidFill>
                  <a:schemeClr val="tx2">
                    <a:lumMod val="50000"/>
                  </a:schemeClr>
                </a:solidFill>
              </a:rPr>
              <a:t>2</a:t>
            </a:r>
            <a:r>
              <a:rPr lang="zh-CN" altLang="en-US" dirty="0">
                <a:solidFill>
                  <a:schemeClr val="tx2">
                    <a:lumMod val="50000"/>
                  </a:schemeClr>
                </a:solidFill>
              </a:rPr>
              <a:t>）连接性测试技术</a:t>
            </a:r>
            <a:endParaRPr lang="en-US" altLang="zh-CN" dirty="0">
              <a:solidFill>
                <a:schemeClr val="tx2">
                  <a:lumMod val="50000"/>
                </a:schemeClr>
              </a:solidFill>
            </a:endParaRPr>
          </a:p>
          <a:p>
            <a:pPr marL="0" indent="0">
              <a:buNone/>
            </a:pPr>
            <a:r>
              <a:rPr lang="en-US" altLang="zh-CN" sz="2400" dirty="0">
                <a:solidFill>
                  <a:srgbClr val="000000"/>
                </a:solidFill>
              </a:rPr>
              <a:t>    </a:t>
            </a:r>
            <a:r>
              <a:rPr lang="zh-CN" altLang="zh-CN" sz="2400" dirty="0">
                <a:solidFill>
                  <a:srgbClr val="000000"/>
                </a:solidFill>
              </a:rPr>
              <a:t>通常通过芯片上的保护电路</a:t>
            </a:r>
            <a:r>
              <a:rPr lang="zh-CN" altLang="en-US" sz="2400" dirty="0">
                <a:solidFill>
                  <a:srgbClr val="000000"/>
                </a:solidFill>
              </a:rPr>
              <a:t>（</a:t>
            </a:r>
            <a:r>
              <a:rPr lang="en-US" altLang="zh-CN" sz="2400" dirty="0">
                <a:solidFill>
                  <a:srgbClr val="000000"/>
                </a:solidFill>
              </a:rPr>
              <a:t>ESD</a:t>
            </a:r>
            <a:r>
              <a:rPr lang="zh-CN" altLang="en-US" sz="2400" dirty="0">
                <a:solidFill>
                  <a:srgbClr val="000000"/>
                </a:solidFill>
              </a:rPr>
              <a:t>（</a:t>
            </a:r>
            <a:r>
              <a:rPr lang="en-US" altLang="zh-CN" sz="2400" dirty="0">
                <a:solidFill>
                  <a:srgbClr val="000000"/>
                </a:solidFill>
              </a:rPr>
              <a:t>Electro-Static discharge</a:t>
            </a:r>
            <a:r>
              <a:rPr lang="zh-CN" altLang="en-US" sz="2400" dirty="0">
                <a:solidFill>
                  <a:srgbClr val="000000"/>
                </a:solidFill>
              </a:rPr>
              <a:t>）</a:t>
            </a:r>
            <a:r>
              <a:rPr lang="en-US" altLang="zh-CN" sz="2400" dirty="0">
                <a:solidFill>
                  <a:srgbClr val="000000"/>
                </a:solidFill>
              </a:rPr>
              <a:t> protection circuit)</a:t>
            </a:r>
            <a:r>
              <a:rPr lang="zh-CN" altLang="zh-CN" sz="2400" dirty="0">
                <a:solidFill>
                  <a:srgbClr val="000000"/>
                </a:solidFill>
              </a:rPr>
              <a:t>来实现</a:t>
            </a:r>
            <a:endParaRPr lang="en-US" altLang="zh-CN" sz="2400" dirty="0">
              <a:solidFill>
                <a:srgbClr val="000000"/>
              </a:solidFill>
            </a:endParaRPr>
          </a:p>
          <a:p>
            <a:pPr marL="0" indent="0">
              <a:buNone/>
            </a:pPr>
            <a:endParaRPr lang="zh-CN" altLang="en-US" dirty="0"/>
          </a:p>
        </p:txBody>
      </p:sp>
      <p:sp>
        <p:nvSpPr>
          <p:cNvPr id="7"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pic>
        <p:nvPicPr>
          <p:cNvPr id="5" name="图片 4"/>
          <p:cNvPicPr>
            <a:picLocks noChangeAspect="1"/>
          </p:cNvPicPr>
          <p:nvPr/>
        </p:nvPicPr>
        <p:blipFill>
          <a:blip r:embed="rId2"/>
          <a:stretch>
            <a:fillRect/>
          </a:stretch>
        </p:blipFill>
        <p:spPr>
          <a:xfrm>
            <a:off x="1547664" y="1988840"/>
            <a:ext cx="6696744" cy="4777467"/>
          </a:xfrm>
          <a:prstGeom prst="rect">
            <a:avLst/>
          </a:prstGeom>
        </p:spPr>
      </p:pic>
      <p:sp>
        <p:nvSpPr>
          <p:cNvPr id="2" name="文本框 1">
            <a:extLst>
              <a:ext uri="{FF2B5EF4-FFF2-40B4-BE49-F238E27FC236}">
                <a16:creationId xmlns:a16="http://schemas.microsoft.com/office/drawing/2014/main" id="{60E2E6C2-0A60-4F9E-BF95-73B241470C09}"/>
              </a:ext>
            </a:extLst>
          </p:cNvPr>
          <p:cNvSpPr txBox="1"/>
          <p:nvPr/>
        </p:nvSpPr>
        <p:spPr>
          <a:xfrm>
            <a:off x="174656" y="2413337"/>
            <a:ext cx="1449872" cy="1015663"/>
          </a:xfrm>
          <a:prstGeom prst="rect">
            <a:avLst/>
          </a:prstGeom>
          <a:noFill/>
        </p:spPr>
        <p:txBody>
          <a:bodyPr wrap="square" rtlCol="0">
            <a:spAutoFit/>
          </a:bodyPr>
          <a:lstStyle/>
          <a:p>
            <a:r>
              <a:rPr lang="zh-CN" altLang="en-US" sz="2000" b="1" dirty="0"/>
              <a:t>基于</a:t>
            </a:r>
            <a:r>
              <a:rPr lang="en-US" altLang="zh-CN" sz="2000" b="1" dirty="0"/>
              <a:t>SCR</a:t>
            </a:r>
            <a:r>
              <a:rPr lang="zh-CN" altLang="en-US" sz="2000" b="1" dirty="0"/>
              <a:t>的</a:t>
            </a:r>
            <a:r>
              <a:rPr lang="en-US" altLang="zh-CN" sz="2000" b="1" dirty="0"/>
              <a:t>ESD</a:t>
            </a:r>
            <a:r>
              <a:rPr lang="zh-CN" altLang="en-US" sz="2000" b="1" dirty="0"/>
              <a:t>保护电路</a:t>
            </a:r>
          </a:p>
        </p:txBody>
      </p:sp>
      <p:sp>
        <p:nvSpPr>
          <p:cNvPr id="10" name="文本框 9">
            <a:extLst>
              <a:ext uri="{FF2B5EF4-FFF2-40B4-BE49-F238E27FC236}">
                <a16:creationId xmlns:a16="http://schemas.microsoft.com/office/drawing/2014/main" id="{007CBA8D-2147-4B07-B9B2-0E240F97C405}"/>
              </a:ext>
            </a:extLst>
          </p:cNvPr>
          <p:cNvSpPr txBox="1"/>
          <p:nvPr/>
        </p:nvSpPr>
        <p:spPr>
          <a:xfrm>
            <a:off x="202951" y="4509120"/>
            <a:ext cx="1032113" cy="1015663"/>
          </a:xfrm>
          <a:prstGeom prst="rect">
            <a:avLst/>
          </a:prstGeom>
          <a:noFill/>
        </p:spPr>
        <p:txBody>
          <a:bodyPr wrap="square" rtlCol="0">
            <a:spAutoFit/>
          </a:bodyPr>
          <a:lstStyle/>
          <a:p>
            <a:r>
              <a:rPr lang="zh-CN" altLang="en-US" sz="2000" b="1" dirty="0"/>
              <a:t>双</a:t>
            </a:r>
            <a:r>
              <a:rPr lang="en-US" altLang="zh-CN" sz="2000" b="1" dirty="0"/>
              <a:t>ESD</a:t>
            </a:r>
            <a:r>
              <a:rPr lang="zh-CN" altLang="en-US" sz="2000" b="1" dirty="0"/>
              <a:t>保护二极管</a:t>
            </a:r>
          </a:p>
        </p:txBody>
      </p:sp>
    </p:spTree>
    <p:extLst>
      <p:ext uri="{BB962C8B-B14F-4D97-AF65-F5344CB8AC3E}">
        <p14:creationId xmlns:p14="http://schemas.microsoft.com/office/powerpoint/2010/main" val="3068177653"/>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899592" y="980728"/>
            <a:ext cx="7812360" cy="523220"/>
          </a:xfrm>
          <a:prstGeom prst="rect">
            <a:avLst/>
          </a:prstGeom>
        </p:spPr>
        <p:txBody>
          <a:bodyPr wrap="square">
            <a:spAutoFit/>
          </a:bodyPr>
          <a:lstStyle/>
          <a:p>
            <a:pPr algn="just"/>
            <a:r>
              <a:rPr lang="zh-CN" altLang="en-US" sz="2800" b="1" dirty="0">
                <a:latin typeface="+mn-lt"/>
                <a:ea typeface="+mn-ea"/>
              </a:rPr>
              <a:t>软件校准：</a:t>
            </a:r>
            <a:endParaRPr lang="en-US" altLang="zh-CN" sz="2800" b="1" dirty="0">
              <a:latin typeface="+mn-lt"/>
              <a:ea typeface="+mn-ea"/>
            </a:endParaRPr>
          </a:p>
        </p:txBody>
      </p:sp>
      <p:grpSp>
        <p:nvGrpSpPr>
          <p:cNvPr id="16" name="组合 15"/>
          <p:cNvGrpSpPr/>
          <p:nvPr/>
        </p:nvGrpSpPr>
        <p:grpSpPr>
          <a:xfrm>
            <a:off x="189627" y="1503948"/>
            <a:ext cx="9120532" cy="3345685"/>
            <a:chOff x="189627" y="1503948"/>
            <a:chExt cx="9120532" cy="3345685"/>
          </a:xfrm>
        </p:grpSpPr>
        <p:grpSp>
          <p:nvGrpSpPr>
            <p:cNvPr id="9" name="组合 8"/>
            <p:cNvGrpSpPr/>
            <p:nvPr/>
          </p:nvGrpSpPr>
          <p:grpSpPr>
            <a:xfrm>
              <a:off x="189627" y="1503948"/>
              <a:ext cx="9120532" cy="1829289"/>
              <a:chOff x="189627" y="1503948"/>
              <a:chExt cx="9120532" cy="1829289"/>
            </a:xfrm>
          </p:grpSpPr>
          <p:sp>
            <p:nvSpPr>
              <p:cNvPr id="2" name="矩形 1"/>
              <p:cNvSpPr/>
              <p:nvPr/>
            </p:nvSpPr>
            <p:spPr>
              <a:xfrm>
                <a:off x="218208" y="1503948"/>
                <a:ext cx="9091951" cy="461665"/>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基于伏特计假设的线性模型，可写出两个未知方程</a:t>
                </a:r>
                <a:r>
                  <a:rPr lang="en-US" altLang="zh-CN" sz="2400" dirty="0">
                    <a:solidFill>
                      <a:srgbClr val="000000"/>
                    </a:solidFill>
                    <a:latin typeface="楷体" panose="02010609060101010101" pitchFamily="49" charset="-122"/>
                    <a:ea typeface="楷体" panose="02010609060101010101" pitchFamily="49" charset="-122"/>
                  </a:rPr>
                  <a:t>:</a:t>
                </a:r>
                <a:endParaRPr lang="zh-CN" altLang="en-US" sz="2400" dirty="0">
                  <a:solidFill>
                    <a:srgbClr val="000000"/>
                  </a:solidFill>
                  <a:latin typeface="楷体" panose="02010609060101010101" pitchFamily="49" charset="-122"/>
                  <a:ea typeface="楷体" panose="02010609060101010101" pitchFamily="49" charset="-122"/>
                </a:endParaRPr>
              </a:p>
            </p:txBody>
          </p:sp>
          <p:graphicFrame>
            <p:nvGraphicFramePr>
              <p:cNvPr id="5" name="对象 4"/>
              <p:cNvGraphicFramePr>
                <a:graphicFrameLocks noChangeAspect="1"/>
              </p:cNvGraphicFramePr>
              <p:nvPr>
                <p:extLst/>
              </p:nvPr>
            </p:nvGraphicFramePr>
            <p:xfrm>
              <a:off x="2734149" y="1965614"/>
              <a:ext cx="2889094" cy="850776"/>
            </p:xfrm>
            <a:graphic>
              <a:graphicData uri="http://schemas.openxmlformats.org/presentationml/2006/ole">
                <mc:AlternateContent xmlns:mc="http://schemas.openxmlformats.org/markup-compatibility/2006">
                  <mc:Choice xmlns:v="urn:schemas-microsoft-com:vml" Requires="v">
                    <p:oleObj spid="_x0000_s18462" name="Equation" r:id="rId3" imgW="1536700" imgH="482600" progId="Equation.DSMT4">
                      <p:embed/>
                    </p:oleObj>
                  </mc:Choice>
                  <mc:Fallback>
                    <p:oleObj name="Equation" r:id="rId3" imgW="1536700" imgH="482600" progId="Equation.DSMT4">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149" y="1965614"/>
                            <a:ext cx="2889094" cy="850776"/>
                          </a:xfrm>
                          <a:prstGeom prst="rect">
                            <a:avLst/>
                          </a:prstGeom>
                          <a:noFill/>
                        </p:spPr>
                      </p:pic>
                    </p:oleObj>
                  </mc:Fallback>
                </mc:AlternateContent>
              </a:graphicData>
            </a:graphic>
          </p:graphicFrame>
          <p:sp>
            <p:nvSpPr>
              <p:cNvPr id="8" name="矩形 7"/>
              <p:cNvSpPr/>
              <p:nvPr/>
            </p:nvSpPr>
            <p:spPr>
              <a:xfrm>
                <a:off x="189627" y="2871572"/>
                <a:ext cx="3262432" cy="461665"/>
              </a:xfrm>
              <a:prstGeom prst="rect">
                <a:avLst/>
              </a:prstGeom>
            </p:spPr>
            <p:txBody>
              <a:bodyPr wrap="none">
                <a:spAutoFit/>
              </a:bodyPr>
              <a:lstStyle/>
              <a:p>
                <a:r>
                  <a:rPr lang="zh-CN" altLang="en-US" sz="2400" dirty="0">
                    <a:solidFill>
                      <a:srgbClr val="000000"/>
                    </a:solidFill>
                    <a:latin typeface="楷体" panose="02010609060101010101" pitchFamily="49" charset="-122"/>
                    <a:ea typeface="楷体" panose="02010609060101010101" pitchFamily="49" charset="-122"/>
                  </a:rPr>
                  <a:t>求出两个模型参数为：</a:t>
                </a:r>
              </a:p>
            </p:txBody>
          </p:sp>
        </p:grpSp>
        <p:graphicFrame>
          <p:nvGraphicFramePr>
            <p:cNvPr id="12" name="对象 11"/>
            <p:cNvGraphicFramePr>
              <a:graphicFrameLocks noChangeAspect="1"/>
            </p:cNvGraphicFramePr>
            <p:nvPr>
              <p:extLst/>
            </p:nvPr>
          </p:nvGraphicFramePr>
          <p:xfrm>
            <a:off x="2927630" y="3405611"/>
            <a:ext cx="2107779" cy="702593"/>
          </p:xfrm>
          <a:graphic>
            <a:graphicData uri="http://schemas.openxmlformats.org/presentationml/2006/ole">
              <mc:AlternateContent xmlns:mc="http://schemas.openxmlformats.org/markup-compatibility/2006">
                <mc:Choice xmlns:v="urn:schemas-microsoft-com:vml" Requires="v">
                  <p:oleObj spid="_x0000_s18463" name="Equation" r:id="rId5" imgW="1409088" imgH="444307" progId="Equation.DSMT4">
                    <p:embed/>
                  </p:oleObj>
                </mc:Choice>
                <mc:Fallback>
                  <p:oleObj name="Equation" r:id="rId5" imgW="1409088" imgH="444307" progId="Equation.DSMT4">
                    <p:embed/>
                    <p:pic>
                      <p:nvPicPr>
                        <p:cNvPr id="12"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630" y="3405611"/>
                          <a:ext cx="2107779" cy="702593"/>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nvPr>
          </p:nvGraphicFramePr>
          <p:xfrm>
            <a:off x="2518353" y="4175268"/>
            <a:ext cx="3104889" cy="674365"/>
          </p:xfrm>
          <a:graphic>
            <a:graphicData uri="http://schemas.openxmlformats.org/presentationml/2006/ole">
              <mc:AlternateContent xmlns:mc="http://schemas.openxmlformats.org/markup-compatibility/2006">
                <mc:Choice xmlns:v="urn:schemas-microsoft-com:vml" Requires="v">
                  <p:oleObj spid="_x0000_s18464" name="Equation" r:id="rId7" imgW="2120900" imgH="469900" progId="Equation.DSMT4">
                    <p:embed/>
                  </p:oleObj>
                </mc:Choice>
                <mc:Fallback>
                  <p:oleObj name="Equation" r:id="rId7" imgW="2120900" imgH="469900" progId="Equation.DSMT4">
                    <p:embed/>
                    <p:pic>
                      <p:nvPicPr>
                        <p:cNvPr id="14" name="对象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8353" y="4175268"/>
                          <a:ext cx="3104889" cy="674365"/>
                        </a:xfrm>
                        <a:prstGeom prst="rect">
                          <a:avLst/>
                        </a:prstGeom>
                        <a:noFill/>
                      </p:spPr>
                    </p:pic>
                  </p:oleObj>
                </mc:Fallback>
              </mc:AlternateContent>
            </a:graphicData>
          </a:graphic>
        </p:graphicFrame>
      </p:grpSp>
      <p:grpSp>
        <p:nvGrpSpPr>
          <p:cNvPr id="26" name="组合 25"/>
          <p:cNvGrpSpPr/>
          <p:nvPr/>
        </p:nvGrpSpPr>
        <p:grpSpPr>
          <a:xfrm>
            <a:off x="223359" y="4849633"/>
            <a:ext cx="8209918" cy="1698659"/>
            <a:chOff x="223359" y="4849633"/>
            <a:chExt cx="8209918" cy="1698659"/>
          </a:xfrm>
        </p:grpSpPr>
        <p:sp>
          <p:nvSpPr>
            <p:cNvPr id="23" name="矩形 22"/>
            <p:cNvSpPr/>
            <p:nvPr/>
          </p:nvSpPr>
          <p:spPr>
            <a:xfrm>
              <a:off x="223359" y="4849633"/>
              <a:ext cx="8209918" cy="830997"/>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模型参数</a:t>
              </a:r>
              <a:r>
                <a:rPr lang="en-US" altLang="zh-CN" sz="2400" dirty="0">
                  <a:solidFill>
                    <a:srgbClr val="000000"/>
                  </a:solidFill>
                  <a:latin typeface="楷体" panose="02010609060101010101" pitchFamily="49" charset="-122"/>
                  <a:ea typeface="楷体" panose="02010609060101010101" pitchFamily="49" charset="-122"/>
                </a:rPr>
                <a:t>G</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offset</a:t>
              </a:r>
              <a:r>
                <a:rPr lang="zh-CN" altLang="en-US" sz="2400" dirty="0">
                  <a:solidFill>
                    <a:srgbClr val="000000"/>
                  </a:solidFill>
                  <a:latin typeface="楷体" panose="02010609060101010101" pitchFamily="49" charset="-122"/>
                  <a:ea typeface="楷体" panose="02010609060101010101" pitchFamily="49" charset="-122"/>
                </a:rPr>
                <a:t>被看做校准因数，简称</a:t>
              </a:r>
              <a:r>
                <a:rPr lang="en-US" altLang="zh-CN" sz="2400" dirty="0" err="1">
                  <a:solidFill>
                    <a:srgbClr val="000000"/>
                  </a:solidFill>
                  <a:latin typeface="楷体" panose="02010609060101010101" pitchFamily="49" charset="-122"/>
                  <a:ea typeface="楷体" panose="02010609060101010101" pitchFamily="49" charset="-122"/>
                </a:rPr>
                <a:t>cal</a:t>
              </a:r>
              <a:r>
                <a:rPr lang="zh-CN" altLang="en-US" sz="2400" dirty="0">
                  <a:solidFill>
                    <a:srgbClr val="000000"/>
                  </a:solidFill>
                  <a:latin typeface="楷体" panose="02010609060101010101" pitchFamily="49" charset="-122"/>
                  <a:ea typeface="楷体" panose="02010609060101010101" pitchFamily="49" charset="-122"/>
                </a:rPr>
                <a:t>因数。当进行</a:t>
              </a:r>
              <a:r>
                <a:rPr lang="en-US" altLang="zh-CN" sz="2400" dirty="0">
                  <a:solidFill>
                    <a:srgbClr val="000000"/>
                  </a:solidFill>
                  <a:latin typeface="楷体" panose="02010609060101010101" pitchFamily="49" charset="-122"/>
                  <a:ea typeface="楷体" panose="02010609060101010101" pitchFamily="49" charset="-122"/>
                </a:rPr>
                <a:t>DC</a:t>
              </a:r>
              <a:r>
                <a:rPr lang="zh-CN" altLang="en-US" sz="2400" dirty="0">
                  <a:solidFill>
                    <a:srgbClr val="000000"/>
                  </a:solidFill>
                  <a:latin typeface="楷体" panose="02010609060101010101" pitchFamily="49" charset="-122"/>
                  <a:ea typeface="楷体" panose="02010609060101010101" pitchFamily="49" charset="-122"/>
                </a:rPr>
                <a:t>测量时，可以通过下面存储的校准因素来纠正：</a:t>
              </a:r>
            </a:p>
          </p:txBody>
        </p:sp>
        <p:graphicFrame>
          <p:nvGraphicFramePr>
            <p:cNvPr id="25" name="对象 24"/>
            <p:cNvGraphicFramePr>
              <a:graphicFrameLocks noChangeAspect="1"/>
            </p:cNvGraphicFramePr>
            <p:nvPr>
              <p:extLst/>
            </p:nvPr>
          </p:nvGraphicFramePr>
          <p:xfrm>
            <a:off x="3004511" y="5868730"/>
            <a:ext cx="2840221" cy="679562"/>
          </p:xfrm>
          <a:graphic>
            <a:graphicData uri="http://schemas.openxmlformats.org/presentationml/2006/ole">
              <mc:AlternateContent xmlns:mc="http://schemas.openxmlformats.org/markup-compatibility/2006">
                <mc:Choice xmlns:v="urn:schemas-microsoft-com:vml" Requires="v">
                  <p:oleObj spid="_x0000_s18465" name="Equation" r:id="rId9" imgW="1574800" imgH="393700" progId="Equation.DSMT4">
                    <p:embed/>
                  </p:oleObj>
                </mc:Choice>
                <mc:Fallback>
                  <p:oleObj name="Equation" r:id="rId9" imgW="1574800" imgH="393700" progId="Equation.DSMT4">
                    <p:embed/>
                    <p:pic>
                      <p:nvPicPr>
                        <p:cNvPr id="25" name="对象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4511" y="5868730"/>
                          <a:ext cx="2840221" cy="679562"/>
                        </a:xfrm>
                        <a:prstGeom prst="rect">
                          <a:avLst/>
                        </a:prstGeom>
                        <a:noFill/>
                      </p:spPr>
                    </p:pic>
                  </p:oleObj>
                </mc:Fallback>
              </mc:AlternateContent>
            </a:graphicData>
          </a:graphic>
        </p:graphicFrame>
      </p:grpSp>
    </p:spTree>
    <p:extLst>
      <p:ext uri="{BB962C8B-B14F-4D97-AF65-F5344CB8AC3E}">
        <p14:creationId xmlns:p14="http://schemas.microsoft.com/office/powerpoint/2010/main" val="3811879332"/>
      </p:ext>
    </p:extLst>
  </p:cSld>
  <p:clrMapOvr>
    <a:masterClrMapping/>
  </p:clrMapOvr>
  <p:transition spd="slow">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323528" y="980728"/>
            <a:ext cx="8532440" cy="1384995"/>
          </a:xfrm>
          <a:prstGeom prst="rect">
            <a:avLst/>
          </a:prstGeom>
        </p:spPr>
        <p:txBody>
          <a:bodyPr wrap="square">
            <a:spAutoFit/>
          </a:bodyPr>
          <a:lstStyle/>
          <a:p>
            <a:pPr algn="just"/>
            <a:r>
              <a:rPr lang="zh-CN" altLang="en-US" sz="2800" b="1" dirty="0">
                <a:solidFill>
                  <a:srgbClr val="FF0000"/>
                </a:solidFill>
                <a:latin typeface="+mn-lt"/>
                <a:ea typeface="+mn-ea"/>
              </a:rPr>
              <a:t>直流偏置校准：</a:t>
            </a:r>
            <a:r>
              <a:rPr lang="zh-CN" altLang="en-US" sz="2800" b="1" dirty="0">
                <a:solidFill>
                  <a:srgbClr val="083CB0"/>
                </a:solidFill>
                <a:latin typeface="+mn-lt"/>
                <a:ea typeface="+mn-ea"/>
              </a:rPr>
              <a:t>测试工具或电路偏置的测量可以通过将它的输入设置在中间电平，然后通过观察输出相对于理想情况的偏置。</a:t>
            </a:r>
            <a:endParaRPr lang="en-US" altLang="zh-CN" sz="2800" b="1" dirty="0">
              <a:solidFill>
                <a:srgbClr val="083CB0"/>
              </a:solidFill>
              <a:latin typeface="+mn-lt"/>
              <a:ea typeface="+mn-ea"/>
            </a:endParaRPr>
          </a:p>
        </p:txBody>
      </p:sp>
      <p:sp>
        <p:nvSpPr>
          <p:cNvPr id="4" name="矩形 3"/>
          <p:cNvSpPr/>
          <p:nvPr/>
        </p:nvSpPr>
        <p:spPr>
          <a:xfrm>
            <a:off x="332633" y="2852936"/>
            <a:ext cx="8352420" cy="2677656"/>
          </a:xfrm>
          <a:prstGeom prst="rect">
            <a:avLst/>
          </a:prstGeom>
        </p:spPr>
        <p:txBody>
          <a:bodyPr wrap="square">
            <a:spAutoFit/>
          </a:bodyPr>
          <a:lstStyle/>
          <a:p>
            <a:pPr algn="just"/>
            <a:r>
              <a:rPr lang="zh-CN" altLang="en-US" sz="2400" dirty="0">
                <a:solidFill>
                  <a:srgbClr val="000000"/>
                </a:solidFill>
                <a:latin typeface="楷体" panose="02010609060101010101" pitchFamily="49" charset="-122"/>
                <a:ea typeface="楷体" panose="02010609060101010101" pitchFamily="49" charset="-122"/>
              </a:rPr>
              <a:t>例：一个</a:t>
            </a:r>
            <a:r>
              <a:rPr lang="en-US" altLang="zh-CN" sz="2400" dirty="0">
                <a:solidFill>
                  <a:srgbClr val="000000"/>
                </a:solidFill>
                <a:latin typeface="楷体" panose="02010609060101010101" pitchFamily="49" charset="-122"/>
                <a:ea typeface="楷体" panose="02010609060101010101" pitchFamily="49" charset="-122"/>
              </a:rPr>
              <a:t>AWG</a:t>
            </a:r>
            <a:r>
              <a:rPr lang="zh-CN" altLang="en-US" sz="2400" dirty="0">
                <a:solidFill>
                  <a:srgbClr val="000000"/>
                </a:solidFill>
                <a:latin typeface="楷体" panose="02010609060101010101" pitchFamily="49" charset="-122"/>
                <a:ea typeface="楷体" panose="02010609060101010101" pitchFamily="49" charset="-122"/>
              </a:rPr>
              <a:t>需要在</a:t>
            </a:r>
            <a:r>
              <a:rPr lang="en-US" altLang="zh-CN" sz="2400" dirty="0">
                <a:solidFill>
                  <a:srgbClr val="000000"/>
                </a:solidFill>
                <a:latin typeface="楷体" panose="02010609060101010101" pitchFamily="49" charset="-122"/>
                <a:ea typeface="楷体" panose="02010609060101010101" pitchFamily="49" charset="-122"/>
              </a:rPr>
              <a:t>2.5V</a:t>
            </a:r>
            <a:r>
              <a:rPr lang="zh-CN" altLang="en-US" sz="2400" dirty="0">
                <a:solidFill>
                  <a:srgbClr val="000000"/>
                </a:solidFill>
                <a:latin typeface="楷体" panose="02010609060101010101" pitchFamily="49" charset="-122"/>
                <a:ea typeface="楷体" panose="02010609060101010101" pitchFamily="49" charset="-122"/>
              </a:rPr>
              <a:t>直流偏置的情况下产生一个单峰值为</a:t>
            </a:r>
            <a:r>
              <a:rPr lang="en-US" altLang="zh-CN" sz="2400" dirty="0">
                <a:solidFill>
                  <a:srgbClr val="000000"/>
                </a:solidFill>
                <a:latin typeface="楷体" panose="02010609060101010101" pitchFamily="49" charset="-122"/>
                <a:ea typeface="楷体" panose="02010609060101010101" pitchFamily="49" charset="-122"/>
              </a:rPr>
              <a:t>1.0V</a:t>
            </a:r>
            <a:r>
              <a:rPr lang="zh-CN" altLang="en-US" sz="2400" dirty="0">
                <a:solidFill>
                  <a:srgbClr val="000000"/>
                </a:solidFill>
                <a:latin typeface="楷体" panose="02010609060101010101" pitchFamily="49" charset="-122"/>
                <a:ea typeface="楷体" panose="02010609060101010101" pitchFamily="49" charset="-122"/>
              </a:rPr>
              <a:t>的正弦波。设置</a:t>
            </a:r>
            <a:r>
              <a:rPr lang="en-US" altLang="zh-CN" sz="2400" dirty="0">
                <a:solidFill>
                  <a:srgbClr val="000000"/>
                </a:solidFill>
                <a:latin typeface="楷体" panose="02010609060101010101" pitchFamily="49" charset="-122"/>
                <a:ea typeface="楷体" panose="02010609060101010101" pitchFamily="49" charset="-122"/>
              </a:rPr>
              <a:t>AWG</a:t>
            </a:r>
            <a:r>
              <a:rPr lang="zh-CN" altLang="en-US" sz="2400" dirty="0">
                <a:solidFill>
                  <a:srgbClr val="000000"/>
                </a:solidFill>
                <a:latin typeface="楷体" panose="02010609060101010101" pitchFamily="49" charset="-122"/>
                <a:ea typeface="楷体" panose="02010609060101010101" pitchFamily="49" charset="-122"/>
              </a:rPr>
              <a:t>偏置规格为</a:t>
            </a:r>
            <a:r>
              <a:rPr lang="en-US" altLang="zh-CN" sz="2400" dirty="0">
                <a:solidFill>
                  <a:srgbClr val="000000"/>
                </a:solidFill>
                <a:latin typeface="华文仿宋" panose="02010600040101010101" pitchFamily="2" charset="-122"/>
                <a:ea typeface="华文仿宋" panose="02010600040101010101" pitchFamily="2" charset="-122"/>
              </a:rPr>
              <a:t>±10mV</a:t>
            </a:r>
            <a:r>
              <a:rPr lang="zh-CN" altLang="en-US" sz="2400" dirty="0">
                <a:solidFill>
                  <a:srgbClr val="000000"/>
                </a:solidFill>
                <a:latin typeface="楷体" panose="02010609060101010101" pitchFamily="49" charset="-122"/>
                <a:ea typeface="楷体" panose="02010609060101010101" pitchFamily="49" charset="-122"/>
              </a:rPr>
              <a:t>，但是对这次测量我们需要精度为</a:t>
            </a:r>
            <a:r>
              <a:rPr lang="en-US" altLang="zh-CN" sz="2400" dirty="0">
                <a:solidFill>
                  <a:srgbClr val="000000"/>
                </a:solidFill>
                <a:latin typeface="华文仿宋" panose="02010600040101010101" pitchFamily="2" charset="-122"/>
                <a:ea typeface="华文仿宋" panose="02010600040101010101" pitchFamily="2" charset="-122"/>
              </a:rPr>
              <a:t>±1mV</a:t>
            </a:r>
            <a:r>
              <a:rPr lang="zh-CN" altLang="en-US" sz="2400" dirty="0">
                <a:solidFill>
                  <a:srgbClr val="000000"/>
                </a:solidFill>
                <a:latin typeface="楷体" panose="02010609060101010101" pitchFamily="49" charset="-122"/>
                <a:ea typeface="楷体" panose="02010609060101010101" pitchFamily="49" charset="-122"/>
              </a:rPr>
              <a:t>的输入偏置。测试仪有一个高精度的</a:t>
            </a:r>
            <a:r>
              <a:rPr lang="en-US" altLang="zh-CN" sz="2400" dirty="0">
                <a:solidFill>
                  <a:srgbClr val="000000"/>
                </a:solidFill>
                <a:latin typeface="楷体" panose="02010609060101010101" pitchFamily="49" charset="-122"/>
                <a:ea typeface="楷体" panose="02010609060101010101" pitchFamily="49" charset="-122"/>
              </a:rPr>
              <a:t>DC</a:t>
            </a:r>
            <a:r>
              <a:rPr lang="zh-CN" altLang="en-US" sz="2400" dirty="0">
                <a:solidFill>
                  <a:srgbClr val="000000"/>
                </a:solidFill>
                <a:latin typeface="楷体" panose="02010609060101010101" pitchFamily="49" charset="-122"/>
                <a:ea typeface="楷体" panose="02010609060101010101" pitchFamily="49" charset="-122"/>
              </a:rPr>
              <a:t>伏特计，当将其设置为</a:t>
            </a:r>
            <a:r>
              <a:rPr lang="en-US" altLang="zh-CN" sz="2400" dirty="0">
                <a:solidFill>
                  <a:srgbClr val="000000"/>
                </a:solidFill>
                <a:latin typeface="楷体" panose="02010609060101010101" pitchFamily="49" charset="-122"/>
                <a:ea typeface="楷体" panose="02010609060101010101" pitchFamily="49" charset="-122"/>
              </a:rPr>
              <a:t>5.0V</a:t>
            </a:r>
            <a:r>
              <a:rPr lang="zh-CN" altLang="en-US" sz="2400" dirty="0">
                <a:solidFill>
                  <a:srgbClr val="000000"/>
                </a:solidFill>
                <a:latin typeface="楷体" panose="02010609060101010101" pitchFamily="49" charset="-122"/>
                <a:ea typeface="楷体" panose="02010609060101010101" pitchFamily="49" charset="-122"/>
              </a:rPr>
              <a:t>范围内时，该伏特计会有</a:t>
            </a:r>
            <a:r>
              <a:rPr lang="en-US" altLang="zh-CN" sz="2400" dirty="0">
                <a:solidFill>
                  <a:srgbClr val="000000"/>
                </a:solidFill>
                <a:latin typeface="华文仿宋" panose="02010600040101010101" pitchFamily="2" charset="-122"/>
                <a:ea typeface="华文仿宋" panose="02010600040101010101" pitchFamily="2" charset="-122"/>
              </a:rPr>
              <a:t>±100uV</a:t>
            </a:r>
            <a:r>
              <a:rPr lang="zh-CN" altLang="en-US" sz="2400" dirty="0">
                <a:solidFill>
                  <a:srgbClr val="000000"/>
                </a:solidFill>
                <a:latin typeface="楷体" panose="02010609060101010101" pitchFamily="49" charset="-122"/>
                <a:ea typeface="楷体" panose="02010609060101010101" pitchFamily="49" charset="-122"/>
              </a:rPr>
              <a:t>的误差。试确定从</a:t>
            </a:r>
            <a:r>
              <a:rPr lang="en-US" altLang="zh-CN" sz="2400" dirty="0">
                <a:solidFill>
                  <a:srgbClr val="000000"/>
                </a:solidFill>
                <a:latin typeface="楷体" panose="02010609060101010101" pitchFamily="49" charset="-122"/>
                <a:ea typeface="楷体" panose="02010609060101010101" pitchFamily="49" charset="-122"/>
              </a:rPr>
              <a:t>AWG</a:t>
            </a:r>
            <a:r>
              <a:rPr lang="zh-CN" altLang="en-US" sz="2400" dirty="0">
                <a:solidFill>
                  <a:srgbClr val="000000"/>
                </a:solidFill>
                <a:latin typeface="楷体" panose="02010609060101010101" pitchFamily="49" charset="-122"/>
                <a:ea typeface="楷体" panose="02010609060101010101" pitchFamily="49" charset="-122"/>
              </a:rPr>
              <a:t>得到</a:t>
            </a:r>
            <a:r>
              <a:rPr lang="en-US" altLang="zh-CN" sz="2400" dirty="0">
                <a:solidFill>
                  <a:srgbClr val="000000"/>
                </a:solidFill>
                <a:latin typeface="华文仿宋" panose="02010600040101010101" pitchFamily="2" charset="-122"/>
                <a:ea typeface="华文仿宋" panose="02010600040101010101" pitchFamily="2" charset="-122"/>
              </a:rPr>
              <a:t>±1mV</a:t>
            </a:r>
            <a:r>
              <a:rPr lang="zh-CN" altLang="en-US" sz="2400" dirty="0">
                <a:solidFill>
                  <a:srgbClr val="000000"/>
                </a:solidFill>
                <a:latin typeface="楷体" panose="02010609060101010101" pitchFamily="49" charset="-122"/>
                <a:ea typeface="楷体" panose="02010609060101010101" pitchFamily="49" charset="-122"/>
              </a:rPr>
              <a:t>直流偏置所需的校准过程。</a:t>
            </a:r>
          </a:p>
          <a:p>
            <a:pPr algn="just"/>
            <a:endParaRPr lang="zh-CN" altLang="en-US" sz="24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4704549"/>
      </p:ext>
    </p:extLst>
  </p:cSld>
  <p:clrMapOvr>
    <a:masterClrMapping/>
  </p:clrMapOvr>
  <p:transition spd="slow">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4" name="矩形 3"/>
          <p:cNvSpPr/>
          <p:nvPr/>
        </p:nvSpPr>
        <p:spPr>
          <a:xfrm>
            <a:off x="467544" y="1052736"/>
            <a:ext cx="8352420" cy="1200329"/>
          </a:xfrm>
          <a:prstGeom prst="rect">
            <a:avLst/>
          </a:prstGeom>
        </p:spPr>
        <p:txBody>
          <a:bodyPr wrap="square">
            <a:spAutoFit/>
          </a:bodyPr>
          <a:lstStyle/>
          <a:p>
            <a:pPr algn="just"/>
            <a:r>
              <a:rPr lang="zh-CN" altLang="en-US" sz="2400" b="1" dirty="0">
                <a:solidFill>
                  <a:srgbClr val="000000"/>
                </a:solidFill>
                <a:latin typeface="楷体" panose="02010609060101010101" pitchFamily="49" charset="-122"/>
                <a:ea typeface="楷体" panose="02010609060101010101" pitchFamily="49" charset="-122"/>
              </a:rPr>
              <a:t>假设无论输出是否有真的有正弦波，</a:t>
            </a:r>
            <a:r>
              <a:rPr lang="en-US" altLang="zh-CN" sz="2400" b="1" dirty="0">
                <a:solidFill>
                  <a:srgbClr val="000000"/>
                </a:solidFill>
                <a:latin typeface="楷体" panose="02010609060101010101" pitchFamily="49" charset="-122"/>
                <a:ea typeface="楷体" panose="02010609060101010101" pitchFamily="49" charset="-122"/>
              </a:rPr>
              <a:t>AWG</a:t>
            </a:r>
            <a:r>
              <a:rPr lang="zh-CN" altLang="en-US" sz="2400" b="1" dirty="0">
                <a:solidFill>
                  <a:srgbClr val="000000"/>
                </a:solidFill>
                <a:latin typeface="楷体" panose="02010609060101010101" pitchFamily="49" charset="-122"/>
                <a:ea typeface="楷体" panose="02010609060101010101" pitchFamily="49" charset="-122"/>
              </a:rPr>
              <a:t>都有相同的偏置，利用这一假设，可以通过产生并装载一个</a:t>
            </a:r>
            <a:r>
              <a:rPr lang="en-US" altLang="zh-CN" sz="2400" b="1" dirty="0">
                <a:solidFill>
                  <a:srgbClr val="000000"/>
                </a:solidFill>
                <a:latin typeface="楷体" panose="02010609060101010101" pitchFamily="49" charset="-122"/>
                <a:ea typeface="楷体" panose="02010609060101010101" pitchFamily="49" charset="-122"/>
              </a:rPr>
              <a:t>2.5V</a:t>
            </a:r>
            <a:r>
              <a:rPr lang="zh-CN" altLang="en-US" sz="2400" b="1" dirty="0">
                <a:solidFill>
                  <a:srgbClr val="000000"/>
                </a:solidFill>
                <a:latin typeface="楷体" panose="02010609060101010101" pitchFamily="49" charset="-122"/>
                <a:ea typeface="楷体" panose="02010609060101010101" pitchFamily="49" charset="-122"/>
              </a:rPr>
              <a:t>的短波样品将</a:t>
            </a:r>
            <a:r>
              <a:rPr lang="en-US" altLang="zh-CN" sz="2400" b="1" dirty="0">
                <a:solidFill>
                  <a:srgbClr val="000000"/>
                </a:solidFill>
                <a:latin typeface="楷体" panose="02010609060101010101" pitchFamily="49" charset="-122"/>
                <a:ea typeface="楷体" panose="02010609060101010101" pitchFamily="49" charset="-122"/>
              </a:rPr>
              <a:t>AWG</a:t>
            </a:r>
            <a:r>
              <a:rPr lang="zh-CN" altLang="en-US" sz="2400" b="1" dirty="0">
                <a:solidFill>
                  <a:srgbClr val="000000"/>
                </a:solidFill>
                <a:latin typeface="楷体" panose="02010609060101010101" pitchFamily="49" charset="-122"/>
                <a:ea typeface="楷体" panose="02010609060101010101" pitchFamily="49" charset="-122"/>
              </a:rPr>
              <a:t>设置为</a:t>
            </a:r>
            <a:r>
              <a:rPr lang="en-US" altLang="zh-CN" sz="2400" b="1" dirty="0">
                <a:solidFill>
                  <a:srgbClr val="000000"/>
                </a:solidFill>
                <a:latin typeface="楷体" panose="02010609060101010101" pitchFamily="49" charset="-122"/>
                <a:ea typeface="楷体" panose="02010609060101010101" pitchFamily="49" charset="-122"/>
              </a:rPr>
              <a:t>2.5V</a:t>
            </a:r>
            <a:r>
              <a:rPr lang="zh-CN" altLang="en-US" sz="2400" b="1" dirty="0">
                <a:solidFill>
                  <a:srgbClr val="000000"/>
                </a:solidFill>
                <a:latin typeface="楷体" panose="02010609060101010101" pitchFamily="49" charset="-122"/>
                <a:ea typeface="楷体" panose="02010609060101010101" pitchFamily="49" charset="-122"/>
              </a:rPr>
              <a:t>的直流。</a:t>
            </a:r>
          </a:p>
        </p:txBody>
      </p:sp>
      <p:sp>
        <p:nvSpPr>
          <p:cNvPr id="2" name="矩形 1"/>
          <p:cNvSpPr/>
          <p:nvPr/>
        </p:nvSpPr>
        <p:spPr>
          <a:xfrm>
            <a:off x="71754" y="2253065"/>
            <a:ext cx="4572000" cy="3970318"/>
          </a:xfrm>
          <a:prstGeom prst="rect">
            <a:avLst/>
          </a:prstGeom>
        </p:spPr>
        <p:txBody>
          <a:bodyPr>
            <a:spAutoFit/>
          </a:bodyPr>
          <a:lstStyle/>
          <a:p>
            <a:r>
              <a:rPr lang="en-US" altLang="zh-CN" dirty="0" err="1"/>
              <a:t>calibrate_AWG_offset</a:t>
            </a:r>
            <a:r>
              <a:rPr lang="en-US" altLang="zh-CN" dirty="0"/>
              <a:t>() /*Run this routine only once, before testing DUT's*/</a:t>
            </a:r>
          </a:p>
          <a:p>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a:t>
            </a:r>
          </a:p>
          <a:p>
            <a:r>
              <a:rPr lang="en-US" altLang="zh-CN" dirty="0"/>
              <a:t>	float waveform[32];</a:t>
            </a:r>
          </a:p>
          <a:p>
            <a:r>
              <a:rPr lang="en-US" altLang="zh-CN" dirty="0"/>
              <a:t>	for(</a:t>
            </a:r>
            <a:r>
              <a:rPr lang="en-US" altLang="zh-CN" dirty="0" err="1"/>
              <a:t>i</a:t>
            </a:r>
            <a:r>
              <a:rPr lang="en-US" altLang="zh-CN" dirty="0"/>
              <a:t>=</a:t>
            </a:r>
            <a:r>
              <a:rPr lang="en-US" altLang="zh-CN" dirty="0" err="1"/>
              <a:t>O;i</a:t>
            </a:r>
            <a:r>
              <a:rPr lang="en-US" altLang="zh-CN" dirty="0"/>
              <a:t>&lt;32;i++)</a:t>
            </a:r>
          </a:p>
          <a:p>
            <a:r>
              <a:rPr lang="en-US" altLang="zh-CN" dirty="0"/>
              <a:t>		waveform[</a:t>
            </a:r>
            <a:r>
              <a:rPr lang="en-US" altLang="zh-CN" dirty="0" err="1"/>
              <a:t>i</a:t>
            </a:r>
            <a:r>
              <a:rPr lang="en-US" altLang="zh-CN" dirty="0"/>
              <a:t>]=2.5;</a:t>
            </a:r>
          </a:p>
          <a:p>
            <a:r>
              <a:rPr lang="en-US" altLang="zh-CN" dirty="0"/>
              <a:t>	</a:t>
            </a:r>
            <a:r>
              <a:rPr lang="en-US" altLang="zh-CN" dirty="0" err="1"/>
              <a:t>configure_AWG_to_state_XYZ</a:t>
            </a:r>
            <a:r>
              <a:rPr lang="en-US" altLang="zh-CN" dirty="0"/>
              <a:t>( );</a:t>
            </a:r>
          </a:p>
          <a:p>
            <a:r>
              <a:rPr lang="en-US" altLang="zh-CN" dirty="0"/>
              <a:t>	</a:t>
            </a:r>
            <a:r>
              <a:rPr lang="en-US" altLang="zh-CN" dirty="0" err="1"/>
              <a:t>load_and_start_AWG</a:t>
            </a:r>
            <a:r>
              <a:rPr lang="en-US" altLang="zh-CN" dirty="0"/>
              <a:t>- waveform(waveform,32);</a:t>
            </a:r>
          </a:p>
          <a:p>
            <a:r>
              <a:rPr lang="en-US" altLang="zh-CN" dirty="0"/>
              <a:t>	set meter input =AWG;</a:t>
            </a:r>
          </a:p>
          <a:p>
            <a:r>
              <a:rPr lang="en-US" altLang="zh-CN" dirty="0"/>
              <a:t>	</a:t>
            </a:r>
            <a:r>
              <a:rPr lang="en-US" altLang="zh-CN" dirty="0" err="1"/>
              <a:t>OffsetCal</a:t>
            </a:r>
            <a:r>
              <a:rPr lang="en-US" altLang="zh-CN" dirty="0"/>
              <a:t> =</a:t>
            </a:r>
            <a:r>
              <a:rPr lang="en-US" altLang="zh-CN" dirty="0" err="1"/>
              <a:t>read_meter</a:t>
            </a:r>
            <a:r>
              <a:rPr lang="en-US" altLang="zh-CN" dirty="0"/>
              <a:t>() - 2.5V; </a:t>
            </a:r>
          </a:p>
          <a:p>
            <a:r>
              <a:rPr lang="en-US" altLang="zh-CN" dirty="0"/>
              <a:t>	/* i.e. actual offset - ideal offset */</a:t>
            </a:r>
          </a:p>
          <a:p>
            <a:r>
              <a:rPr lang="en-US" altLang="zh-CN" dirty="0"/>
              <a:t>}</a:t>
            </a:r>
          </a:p>
        </p:txBody>
      </p:sp>
      <p:sp>
        <p:nvSpPr>
          <p:cNvPr id="3" name="矩形 2"/>
          <p:cNvSpPr/>
          <p:nvPr/>
        </p:nvSpPr>
        <p:spPr>
          <a:xfrm>
            <a:off x="4788024" y="2431426"/>
            <a:ext cx="4572000" cy="3046988"/>
          </a:xfrm>
          <a:prstGeom prst="rect">
            <a:avLst/>
          </a:prstGeom>
        </p:spPr>
        <p:txBody>
          <a:bodyPr>
            <a:spAutoFit/>
          </a:bodyPr>
          <a:lstStyle/>
          <a:p>
            <a:r>
              <a:rPr lang="zh-CN" altLang="en-US" sz="2400" b="1" dirty="0">
                <a:solidFill>
                  <a:srgbClr val="000000"/>
                </a:solidFill>
                <a:latin typeface="楷体" panose="02010609060101010101" pitchFamily="49" charset="-122"/>
                <a:ea typeface="楷体" panose="02010609060101010101" pitchFamily="49" charset="-122"/>
              </a:rPr>
              <a:t>在这个代码例子中，全局变量</a:t>
            </a:r>
            <a:r>
              <a:rPr lang="en-US" altLang="zh-CN" sz="2400" b="1" dirty="0" err="1">
                <a:solidFill>
                  <a:srgbClr val="000000"/>
                </a:solidFill>
                <a:latin typeface="楷体" panose="02010609060101010101" pitchFamily="49" charset="-122"/>
                <a:ea typeface="楷体" panose="02010609060101010101" pitchFamily="49" charset="-122"/>
              </a:rPr>
              <a:t>OffsetCal</a:t>
            </a:r>
            <a:r>
              <a:rPr lang="zh-CN" altLang="en-US" sz="2400" b="1" dirty="0">
                <a:solidFill>
                  <a:srgbClr val="000000"/>
                </a:solidFill>
                <a:latin typeface="楷体" panose="02010609060101010101" pitchFamily="49" charset="-122"/>
                <a:ea typeface="楷体" panose="02010609060101010101" pitchFamily="49" charset="-122"/>
              </a:rPr>
              <a:t>是一个校准因子，它所包含的内容在两次程序的执行期间是不变的。</a:t>
            </a:r>
            <a:endParaRPr lang="en-US" altLang="zh-CN" sz="2400" b="1" dirty="0">
              <a:solidFill>
                <a:srgbClr val="000000"/>
              </a:solidFill>
              <a:latin typeface="楷体" panose="02010609060101010101" pitchFamily="49" charset="-122"/>
              <a:ea typeface="楷体" panose="02010609060101010101" pitchFamily="49" charset="-122"/>
            </a:endParaRPr>
          </a:p>
          <a:p>
            <a:r>
              <a:rPr lang="zh-CN" altLang="en-US" sz="2400" b="1" dirty="0">
                <a:solidFill>
                  <a:srgbClr val="000000"/>
                </a:solidFill>
                <a:latin typeface="楷体" panose="02010609060101010101" pitchFamily="49" charset="-122"/>
                <a:ea typeface="楷体" panose="02010609060101010101" pitchFamily="49" charset="-122"/>
              </a:rPr>
              <a:t>要从</a:t>
            </a:r>
            <a:r>
              <a:rPr lang="en-US" altLang="zh-CN" sz="2400" b="1" dirty="0">
                <a:solidFill>
                  <a:srgbClr val="000000"/>
                </a:solidFill>
                <a:latin typeface="楷体" panose="02010609060101010101" pitchFamily="49" charset="-122"/>
                <a:ea typeface="楷体" panose="02010609060101010101" pitchFamily="49" charset="-122"/>
              </a:rPr>
              <a:t>AWG</a:t>
            </a:r>
            <a:r>
              <a:rPr lang="zh-CN" altLang="en-US" sz="2400" b="1" dirty="0">
                <a:solidFill>
                  <a:srgbClr val="000000"/>
                </a:solidFill>
                <a:latin typeface="楷体" panose="02010609060101010101" pitchFamily="49" charset="-122"/>
                <a:ea typeface="楷体" panose="02010609060101010101" pitchFamily="49" charset="-122"/>
              </a:rPr>
              <a:t>产生一个已校准的波形，当计算出实际要得到的</a:t>
            </a:r>
            <a:r>
              <a:rPr lang="en-US" altLang="zh-CN" sz="2400" b="1" dirty="0">
                <a:solidFill>
                  <a:srgbClr val="000000"/>
                </a:solidFill>
                <a:latin typeface="楷体" panose="02010609060101010101" pitchFamily="49" charset="-122"/>
                <a:ea typeface="楷体" panose="02010609060101010101" pitchFamily="49" charset="-122"/>
              </a:rPr>
              <a:t>DUT</a:t>
            </a:r>
            <a:r>
              <a:rPr lang="zh-CN" altLang="en-US" sz="2400" b="1" dirty="0">
                <a:solidFill>
                  <a:srgbClr val="000000"/>
                </a:solidFill>
                <a:latin typeface="楷体" panose="02010609060101010101" pitchFamily="49" charset="-122"/>
                <a:ea typeface="楷体" panose="02010609060101010101" pitchFamily="49" charset="-122"/>
              </a:rPr>
              <a:t>信号（由</a:t>
            </a:r>
            <a:r>
              <a:rPr lang="en-US" altLang="zh-CN" sz="2400" b="1" dirty="0">
                <a:solidFill>
                  <a:srgbClr val="000000"/>
                </a:solidFill>
                <a:latin typeface="楷体" panose="02010609060101010101" pitchFamily="49" charset="-122"/>
                <a:ea typeface="楷体" panose="02010609060101010101" pitchFamily="49" charset="-122"/>
              </a:rPr>
              <a:t>2.5V</a:t>
            </a:r>
            <a:r>
              <a:rPr lang="zh-CN" altLang="en-US" sz="2400" b="1" dirty="0">
                <a:solidFill>
                  <a:srgbClr val="000000"/>
                </a:solidFill>
                <a:latin typeface="楷体" panose="02010609060101010101" pitchFamily="49" charset="-122"/>
                <a:ea typeface="楷体" panose="02010609060101010101" pitchFamily="49" charset="-122"/>
              </a:rPr>
              <a:t>偏置的正弦波），从期望信号上减掉这一偏置</a:t>
            </a:r>
          </a:p>
        </p:txBody>
      </p:sp>
    </p:spTree>
    <p:extLst>
      <p:ext uri="{BB962C8B-B14F-4D97-AF65-F5344CB8AC3E}">
        <p14:creationId xmlns:p14="http://schemas.microsoft.com/office/powerpoint/2010/main" val="1163748481"/>
      </p:ext>
    </p:extLst>
  </p:cSld>
  <p:clrMapOvr>
    <a:masterClrMapping/>
  </p:clrMapOvr>
  <p:transition spd="slow">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2" name="矩形 1"/>
          <p:cNvSpPr/>
          <p:nvPr/>
        </p:nvSpPr>
        <p:spPr>
          <a:xfrm>
            <a:off x="262057" y="908775"/>
            <a:ext cx="4572000" cy="3693319"/>
          </a:xfrm>
          <a:prstGeom prst="rect">
            <a:avLst/>
          </a:prstGeom>
        </p:spPr>
        <p:txBody>
          <a:bodyPr>
            <a:spAutoFit/>
          </a:bodyPr>
          <a:lstStyle/>
          <a:p>
            <a:r>
              <a:rPr lang="en-US" altLang="zh-CN" dirty="0" err="1"/>
              <a:t>calculate_and_load_calibrated_waveform</a:t>
            </a:r>
            <a:r>
              <a:rPr lang="en-US" altLang="zh-CN" dirty="0"/>
              <a:t>( )</a:t>
            </a:r>
            <a:endParaRPr lang="zh-CN" altLang="zh-CN" dirty="0"/>
          </a:p>
          <a:p>
            <a:r>
              <a:rPr lang="en-US" altLang="zh-CN" dirty="0"/>
              <a:t>{</a:t>
            </a:r>
            <a:endParaRPr lang="zh-CN" altLang="zh-CN" dirty="0"/>
          </a:p>
          <a:p>
            <a:r>
              <a:rPr lang="en-US" altLang="zh-CN" dirty="0"/>
              <a:t>	</a:t>
            </a:r>
            <a:r>
              <a:rPr lang="en-US" altLang="zh-CN" dirty="0" err="1"/>
              <a:t>int</a:t>
            </a:r>
            <a:r>
              <a:rPr lang="en-US" altLang="zh-CN" dirty="0"/>
              <a:t> </a:t>
            </a:r>
            <a:r>
              <a:rPr lang="en-US" altLang="zh-CN" dirty="0" err="1"/>
              <a:t>i</a:t>
            </a:r>
            <a:r>
              <a:rPr lang="en-US" altLang="zh-CN" dirty="0"/>
              <a:t>;</a:t>
            </a:r>
            <a:endParaRPr lang="zh-CN" altLang="zh-CN" dirty="0"/>
          </a:p>
          <a:p>
            <a:r>
              <a:rPr lang="en-US" altLang="zh-CN" dirty="0"/>
              <a:t>	float waveform[256];</a:t>
            </a:r>
            <a:endParaRPr lang="zh-CN" altLang="zh-CN" dirty="0"/>
          </a:p>
          <a:p>
            <a:r>
              <a:rPr lang="en-US" altLang="zh-CN" dirty="0"/>
              <a:t>	for(</a:t>
            </a:r>
            <a:r>
              <a:rPr lang="en-US" altLang="zh-CN" dirty="0" err="1"/>
              <a:t>i</a:t>
            </a:r>
            <a:r>
              <a:rPr lang="en-US" altLang="zh-CN" dirty="0"/>
              <a:t>=</a:t>
            </a:r>
            <a:r>
              <a:rPr lang="en-US" altLang="zh-CN" dirty="0" err="1"/>
              <a:t>O;i</a:t>
            </a:r>
            <a:r>
              <a:rPr lang="en-US" altLang="zh-CN" dirty="0"/>
              <a:t>&lt;256;i++)</a:t>
            </a:r>
            <a:endParaRPr lang="zh-CN" altLang="zh-CN" dirty="0"/>
          </a:p>
          <a:p>
            <a:r>
              <a:rPr lang="en-US" altLang="zh-CN" dirty="0"/>
              <a:t>		waveform[</a:t>
            </a:r>
            <a:r>
              <a:rPr lang="en-US" altLang="zh-CN" dirty="0" err="1"/>
              <a:t>i</a:t>
            </a:r>
            <a:r>
              <a:rPr lang="en-US" altLang="zh-CN" dirty="0"/>
              <a:t>]=(2.5V-OffsetCal) + sin(2.0*PI*</a:t>
            </a:r>
            <a:r>
              <a:rPr lang="en-US" altLang="zh-CN" dirty="0" err="1"/>
              <a:t>i</a:t>
            </a:r>
            <a:r>
              <a:rPr lang="en-US" altLang="zh-CN" dirty="0"/>
              <a:t>/256);</a:t>
            </a:r>
            <a:endParaRPr lang="zh-CN" altLang="zh-CN" dirty="0"/>
          </a:p>
          <a:p>
            <a:r>
              <a:rPr lang="en-US" altLang="zh-CN" dirty="0"/>
              <a:t>	</a:t>
            </a:r>
            <a:r>
              <a:rPr lang="en-US" altLang="zh-CN" dirty="0" err="1"/>
              <a:t>configure_AWG_to_state_XYZ</a:t>
            </a:r>
            <a:r>
              <a:rPr lang="en-US" altLang="zh-CN" dirty="0"/>
              <a:t>( );</a:t>
            </a:r>
            <a:endParaRPr lang="zh-CN" altLang="zh-CN" dirty="0"/>
          </a:p>
          <a:p>
            <a:r>
              <a:rPr lang="en-US" altLang="zh-CN" dirty="0"/>
              <a:t>	</a:t>
            </a:r>
            <a:r>
              <a:rPr lang="en-US" altLang="zh-CN" dirty="0" err="1"/>
              <a:t>load_a</a:t>
            </a:r>
            <a:r>
              <a:rPr lang="en-US" altLang="zh-CN" dirty="0"/>
              <a:t> </a:t>
            </a:r>
            <a:r>
              <a:rPr lang="en-US" altLang="zh-CN" dirty="0" err="1"/>
              <a:t>nd_start_AWG_waveform</a:t>
            </a:r>
            <a:r>
              <a:rPr lang="en-US" altLang="zh-CN" dirty="0"/>
              <a:t> (waveform ,256);</a:t>
            </a:r>
            <a:endParaRPr lang="zh-CN" altLang="zh-CN" dirty="0"/>
          </a:p>
          <a:p>
            <a:r>
              <a:rPr lang="en-US" altLang="zh-CN" dirty="0"/>
              <a:t>/* ... Now measure OUT response */</a:t>
            </a:r>
            <a:endParaRPr lang="zh-CN" altLang="zh-CN" dirty="0"/>
          </a:p>
          <a:p>
            <a:r>
              <a:rPr lang="en-US" altLang="zh-CN" dirty="0"/>
              <a:t>}</a:t>
            </a:r>
            <a:endParaRPr lang="zh-CN" altLang="zh-CN" dirty="0"/>
          </a:p>
        </p:txBody>
      </p:sp>
      <p:sp>
        <p:nvSpPr>
          <p:cNvPr id="3" name="矩形 2"/>
          <p:cNvSpPr/>
          <p:nvPr/>
        </p:nvSpPr>
        <p:spPr>
          <a:xfrm>
            <a:off x="4807572" y="1215443"/>
            <a:ext cx="4572000" cy="1938992"/>
          </a:xfrm>
          <a:prstGeom prst="rect">
            <a:avLst/>
          </a:prstGeom>
        </p:spPr>
        <p:txBody>
          <a:bodyPr>
            <a:spAutoFit/>
          </a:bodyPr>
          <a:lstStyle/>
          <a:p>
            <a:r>
              <a:rPr lang="zh-CN" altLang="en-US" sz="2400" b="1" dirty="0">
                <a:solidFill>
                  <a:srgbClr val="000000"/>
                </a:solidFill>
                <a:latin typeface="楷体" panose="02010609060101010101" pitchFamily="49" charset="-122"/>
                <a:ea typeface="楷体" panose="02010609060101010101" pitchFamily="49" charset="-122"/>
              </a:rPr>
              <a:t>波形结果应该有一个非常接近</a:t>
            </a:r>
            <a:r>
              <a:rPr lang="en-US" altLang="zh-CN" sz="2400" b="1" dirty="0">
                <a:solidFill>
                  <a:srgbClr val="000000"/>
                </a:solidFill>
                <a:latin typeface="楷体" panose="02010609060101010101" pitchFamily="49" charset="-122"/>
                <a:ea typeface="楷体" panose="02010609060101010101" pitchFamily="49" charset="-122"/>
              </a:rPr>
              <a:t>2.5V</a:t>
            </a:r>
            <a:r>
              <a:rPr lang="zh-CN" altLang="en-US" sz="2400" b="1" dirty="0">
                <a:solidFill>
                  <a:srgbClr val="000000"/>
                </a:solidFill>
                <a:latin typeface="楷体" panose="02010609060101010101" pitchFamily="49" charset="-122"/>
                <a:ea typeface="楷体" panose="02010609060101010101" pitchFamily="49" charset="-122"/>
              </a:rPr>
              <a:t>的偏置。当然，校准的精度在于我们实际</a:t>
            </a:r>
            <a:r>
              <a:rPr lang="en-US" altLang="zh-CN" sz="2400" b="1" dirty="0">
                <a:solidFill>
                  <a:srgbClr val="000000"/>
                </a:solidFill>
                <a:latin typeface="楷体" panose="02010609060101010101" pitchFamily="49" charset="-122"/>
                <a:ea typeface="楷体" panose="02010609060101010101" pitchFamily="49" charset="-122"/>
              </a:rPr>
              <a:t>DUT</a:t>
            </a:r>
            <a:r>
              <a:rPr lang="zh-CN" altLang="en-US" sz="2400" b="1" dirty="0">
                <a:solidFill>
                  <a:srgbClr val="000000"/>
                </a:solidFill>
                <a:latin typeface="楷体" panose="02010609060101010101" pitchFamily="49" charset="-122"/>
                <a:ea typeface="楷体" panose="02010609060101010101" pitchFamily="49" charset="-122"/>
              </a:rPr>
              <a:t>测量计划用到校准测量时把</a:t>
            </a:r>
            <a:r>
              <a:rPr lang="en-US" altLang="zh-CN" sz="2400" b="1" dirty="0">
                <a:solidFill>
                  <a:srgbClr val="000000"/>
                </a:solidFill>
                <a:latin typeface="楷体" panose="02010609060101010101" pitchFamily="49" charset="-122"/>
                <a:ea typeface="楷体" panose="02010609060101010101" pitchFamily="49" charset="-122"/>
              </a:rPr>
              <a:t>AWG</a:t>
            </a:r>
            <a:r>
              <a:rPr lang="zh-CN" altLang="en-US" sz="2400" b="1" dirty="0">
                <a:solidFill>
                  <a:srgbClr val="000000"/>
                </a:solidFill>
                <a:latin typeface="楷体" panose="02010609060101010101" pitchFamily="49" charset="-122"/>
                <a:ea typeface="楷体" panose="02010609060101010101" pitchFamily="49" charset="-122"/>
              </a:rPr>
              <a:t>设置到严格相同条件下</a:t>
            </a:r>
          </a:p>
        </p:txBody>
      </p:sp>
      <p:sp>
        <p:nvSpPr>
          <p:cNvPr id="5" name="矩形 4"/>
          <p:cNvSpPr/>
          <p:nvPr/>
        </p:nvSpPr>
        <p:spPr>
          <a:xfrm>
            <a:off x="523096" y="4692149"/>
            <a:ext cx="8568952" cy="1938992"/>
          </a:xfrm>
          <a:prstGeom prst="rect">
            <a:avLst/>
          </a:prstGeom>
        </p:spPr>
        <p:txBody>
          <a:bodyPr wrap="square">
            <a:spAutoFit/>
          </a:bodyPr>
          <a:lstStyle/>
          <a:p>
            <a:pPr algn="just"/>
            <a:r>
              <a:rPr lang="zh-CN" altLang="en-US" sz="2400" b="1" dirty="0">
                <a:solidFill>
                  <a:srgbClr val="000000"/>
                </a:solidFill>
                <a:latin typeface="楷体" panose="02010609060101010101" pitchFamily="49" charset="-122"/>
                <a:ea typeface="楷体" panose="02010609060101010101" pitchFamily="49" charset="-122"/>
              </a:rPr>
              <a:t>一般在测量</a:t>
            </a:r>
            <a:r>
              <a:rPr lang="en-US" altLang="zh-CN" sz="2400" b="1" dirty="0">
                <a:solidFill>
                  <a:srgbClr val="000000"/>
                </a:solidFill>
                <a:latin typeface="楷体" panose="02010609060101010101" pitchFamily="49" charset="-122"/>
                <a:ea typeface="楷体" panose="02010609060101010101" pitchFamily="49" charset="-122"/>
              </a:rPr>
              <a:t>DC</a:t>
            </a:r>
            <a:r>
              <a:rPr lang="zh-CN" altLang="en-US" sz="2400" b="1" dirty="0">
                <a:solidFill>
                  <a:srgbClr val="000000"/>
                </a:solidFill>
                <a:latin typeface="楷体" panose="02010609060101010101" pitchFamily="49" charset="-122"/>
                <a:ea typeface="楷体" panose="02010609060101010101" pitchFamily="49" charset="-122"/>
              </a:rPr>
              <a:t>偏置的时候，</a:t>
            </a:r>
            <a:r>
              <a:rPr lang="en-US" altLang="zh-CN" sz="2400" b="1" dirty="0">
                <a:solidFill>
                  <a:srgbClr val="000000"/>
                </a:solidFill>
                <a:latin typeface="楷体" panose="02010609060101010101" pitchFamily="49" charset="-122"/>
                <a:ea typeface="楷体" panose="02010609060101010101" pitchFamily="49" charset="-122"/>
              </a:rPr>
              <a:t>ATE</a:t>
            </a:r>
            <a:r>
              <a:rPr lang="zh-CN" altLang="en-US" sz="2400" b="1" dirty="0">
                <a:solidFill>
                  <a:srgbClr val="000000"/>
                </a:solidFill>
                <a:latin typeface="楷体" panose="02010609060101010101" pitchFamily="49" charset="-122"/>
                <a:ea typeface="楷体" panose="02010609060101010101" pitchFamily="49" charset="-122"/>
              </a:rPr>
              <a:t>测试仪上的</a:t>
            </a:r>
            <a:r>
              <a:rPr lang="en-US" altLang="zh-CN" sz="2400" b="1" dirty="0">
                <a:solidFill>
                  <a:srgbClr val="000000"/>
                </a:solidFill>
                <a:latin typeface="楷体" panose="02010609060101010101" pitchFamily="49" charset="-122"/>
                <a:ea typeface="楷体" panose="02010609060101010101" pitchFamily="49" charset="-122"/>
              </a:rPr>
              <a:t>DC</a:t>
            </a:r>
            <a:r>
              <a:rPr lang="zh-CN" altLang="en-US" sz="2400" b="1" dirty="0">
                <a:solidFill>
                  <a:srgbClr val="000000"/>
                </a:solidFill>
                <a:latin typeface="楷体" panose="02010609060101010101" pitchFamily="49" charset="-122"/>
                <a:ea typeface="楷体" panose="02010609060101010101" pitchFamily="49" charset="-122"/>
              </a:rPr>
              <a:t>伏特计精度要比</a:t>
            </a:r>
            <a:r>
              <a:rPr lang="en-US" altLang="zh-CN" sz="2400" b="1" dirty="0">
                <a:solidFill>
                  <a:srgbClr val="000000"/>
                </a:solidFill>
                <a:latin typeface="楷体" panose="02010609060101010101" pitchFamily="49" charset="-122"/>
                <a:ea typeface="楷体" panose="02010609060101010101" pitchFamily="49" charset="-122"/>
              </a:rPr>
              <a:t>AWG</a:t>
            </a:r>
            <a:r>
              <a:rPr lang="zh-CN" altLang="en-US" sz="2400" b="1" dirty="0">
                <a:solidFill>
                  <a:srgbClr val="000000"/>
                </a:solidFill>
                <a:latin typeface="楷体" panose="02010609060101010101" pitchFamily="49" charset="-122"/>
                <a:ea typeface="楷体" panose="02010609060101010101" pitchFamily="49" charset="-122"/>
              </a:rPr>
              <a:t>或数字化仪的精度高。</a:t>
            </a:r>
            <a:r>
              <a:rPr lang="en-US" altLang="zh-CN" sz="2400" b="1" dirty="0">
                <a:solidFill>
                  <a:srgbClr val="000000"/>
                </a:solidFill>
                <a:latin typeface="楷体" panose="02010609060101010101" pitchFamily="49" charset="-122"/>
                <a:ea typeface="楷体" panose="02010609060101010101" pitchFamily="49" charset="-122"/>
              </a:rPr>
              <a:t>AWG</a:t>
            </a:r>
            <a:r>
              <a:rPr lang="zh-CN" altLang="en-US" sz="2400" b="1" dirty="0">
                <a:solidFill>
                  <a:srgbClr val="000000"/>
                </a:solidFill>
                <a:latin typeface="楷体" panose="02010609060101010101" pitchFamily="49" charset="-122"/>
                <a:ea typeface="楷体" panose="02010609060101010101" pitchFamily="49" charset="-122"/>
              </a:rPr>
              <a:t>和数字化仪可能在不同的采样频率、滤波器设置等情况下产生不同的</a:t>
            </a:r>
            <a:r>
              <a:rPr lang="en-US" altLang="zh-CN" sz="2400" b="1" dirty="0">
                <a:solidFill>
                  <a:srgbClr val="000000"/>
                </a:solidFill>
                <a:latin typeface="楷体" panose="02010609060101010101" pitchFamily="49" charset="-122"/>
                <a:ea typeface="楷体" panose="02010609060101010101" pitchFamily="49" charset="-122"/>
              </a:rPr>
              <a:t>DC</a:t>
            </a:r>
            <a:r>
              <a:rPr lang="zh-CN" altLang="en-US" sz="2400" b="1" dirty="0">
                <a:solidFill>
                  <a:srgbClr val="000000"/>
                </a:solidFill>
                <a:latin typeface="楷体" panose="02010609060101010101" pitchFamily="49" charset="-122"/>
                <a:ea typeface="楷体" panose="02010609060101010101" pitchFamily="49" charset="-122"/>
              </a:rPr>
              <a:t>偏置，通过使用</a:t>
            </a:r>
            <a:r>
              <a:rPr lang="en-US" altLang="zh-CN" sz="2400" b="1" dirty="0">
                <a:solidFill>
                  <a:srgbClr val="000000"/>
                </a:solidFill>
                <a:latin typeface="楷体" panose="02010609060101010101" pitchFamily="49" charset="-122"/>
                <a:ea typeface="楷体" panose="02010609060101010101" pitchFamily="49" charset="-122"/>
              </a:rPr>
              <a:t>DC</a:t>
            </a:r>
            <a:r>
              <a:rPr lang="zh-CN" altLang="en-US" sz="2400" b="1" dirty="0">
                <a:solidFill>
                  <a:srgbClr val="000000"/>
                </a:solidFill>
                <a:latin typeface="楷体" panose="02010609060101010101" pitchFamily="49" charset="-122"/>
                <a:ea typeface="楷体" panose="02010609060101010101" pitchFamily="49" charset="-122"/>
              </a:rPr>
              <a:t>伏特计来测量特定条件下的</a:t>
            </a:r>
            <a:r>
              <a:rPr lang="en-US" altLang="zh-CN" sz="2400" b="1" dirty="0">
                <a:solidFill>
                  <a:srgbClr val="000000"/>
                </a:solidFill>
                <a:latin typeface="楷体" panose="02010609060101010101" pitchFamily="49" charset="-122"/>
                <a:ea typeface="楷体" panose="02010609060101010101" pitchFamily="49" charset="-122"/>
              </a:rPr>
              <a:t>AWG</a:t>
            </a:r>
            <a:r>
              <a:rPr lang="zh-CN" altLang="en-US" sz="2400" b="1" dirty="0">
                <a:solidFill>
                  <a:srgbClr val="000000"/>
                </a:solidFill>
                <a:latin typeface="楷体" panose="02010609060101010101" pitchFamily="49" charset="-122"/>
                <a:ea typeface="楷体" panose="02010609060101010101" pitchFamily="49" charset="-122"/>
              </a:rPr>
              <a:t>性能，而无需针对每种可能的设置而校准</a:t>
            </a:r>
            <a:r>
              <a:rPr lang="en-US" altLang="zh-CN" sz="2400" b="1" dirty="0">
                <a:solidFill>
                  <a:srgbClr val="000000"/>
                </a:solidFill>
                <a:latin typeface="楷体" panose="02010609060101010101" pitchFamily="49" charset="-122"/>
                <a:ea typeface="楷体" panose="02010609060101010101" pitchFamily="49" charset="-122"/>
              </a:rPr>
              <a:t>AWG</a:t>
            </a:r>
            <a:r>
              <a:rPr lang="zh-CN" altLang="en-US" sz="2400" b="1" dirty="0">
                <a:solidFill>
                  <a:srgbClr val="000000"/>
                </a:solidFill>
                <a:latin typeface="楷体" panose="02010609060101010101" pitchFamily="49" charset="-122"/>
                <a:ea typeface="楷体" panose="02010609060101010101" pitchFamily="49" charset="-122"/>
              </a:rPr>
              <a:t>情况下把仪表的精度传输到</a:t>
            </a:r>
            <a:r>
              <a:rPr lang="en-US" altLang="zh-CN" sz="2400" b="1" dirty="0">
                <a:solidFill>
                  <a:srgbClr val="000000"/>
                </a:solidFill>
                <a:latin typeface="楷体" panose="02010609060101010101" pitchFamily="49" charset="-122"/>
                <a:ea typeface="楷体" panose="02010609060101010101" pitchFamily="49" charset="-122"/>
              </a:rPr>
              <a:t>AWG</a:t>
            </a:r>
            <a:r>
              <a:rPr lang="zh-CN" altLang="en-US" sz="2400" b="1" dirty="0">
                <a:solidFill>
                  <a:srgbClr val="000000"/>
                </a:solidFill>
                <a:latin typeface="楷体" panose="02010609060101010101" pitchFamily="49" charset="-122"/>
                <a:ea typeface="楷体" panose="02010609060101010101" pitchFamily="49" charset="-122"/>
              </a:rPr>
              <a:t>上。</a:t>
            </a:r>
          </a:p>
        </p:txBody>
      </p:sp>
    </p:spTree>
    <p:extLst>
      <p:ext uri="{BB962C8B-B14F-4D97-AF65-F5344CB8AC3E}">
        <p14:creationId xmlns:p14="http://schemas.microsoft.com/office/powerpoint/2010/main" val="2217230631"/>
      </p:ext>
    </p:extLst>
  </p:cSld>
  <p:clrMapOvr>
    <a:masterClrMapping/>
  </p:clrMapOvr>
  <p:transition spd="slow">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323528" y="980728"/>
            <a:ext cx="8532440" cy="523220"/>
          </a:xfrm>
          <a:prstGeom prst="rect">
            <a:avLst/>
          </a:prstGeom>
        </p:spPr>
        <p:txBody>
          <a:bodyPr wrap="square">
            <a:spAutoFit/>
          </a:bodyPr>
          <a:lstStyle/>
          <a:p>
            <a:pPr algn="just"/>
            <a:r>
              <a:rPr lang="zh-CN" altLang="en-US" sz="2800" b="1" dirty="0">
                <a:solidFill>
                  <a:srgbClr val="FF0000"/>
                </a:solidFill>
                <a:latin typeface="+mn-lt"/>
                <a:ea typeface="+mn-ea"/>
              </a:rPr>
              <a:t>直流增益和偏置校准：</a:t>
            </a:r>
            <a:endParaRPr lang="en-US" altLang="zh-CN" sz="2800" b="1" dirty="0">
              <a:solidFill>
                <a:srgbClr val="083CB0"/>
              </a:solidFill>
              <a:latin typeface="+mn-lt"/>
              <a:ea typeface="+mn-ea"/>
            </a:endParaRPr>
          </a:p>
        </p:txBody>
      </p:sp>
      <p:grpSp>
        <p:nvGrpSpPr>
          <p:cNvPr id="5" name="组合 4"/>
          <p:cNvGrpSpPr/>
          <p:nvPr/>
        </p:nvGrpSpPr>
        <p:grpSpPr>
          <a:xfrm>
            <a:off x="323528" y="1630601"/>
            <a:ext cx="8352420" cy="998846"/>
            <a:chOff x="323528" y="1630601"/>
            <a:chExt cx="8352420" cy="998846"/>
          </a:xfrm>
        </p:grpSpPr>
        <p:sp>
          <p:nvSpPr>
            <p:cNvPr id="4" name="矩形 3"/>
            <p:cNvSpPr/>
            <p:nvPr/>
          </p:nvSpPr>
          <p:spPr>
            <a:xfrm>
              <a:off x="323528" y="1630601"/>
              <a:ext cx="8352420" cy="461665"/>
            </a:xfrm>
            <a:prstGeom prst="rect">
              <a:avLst/>
            </a:prstGeom>
          </p:spPr>
          <p:txBody>
            <a:bodyPr wrap="square">
              <a:spAutoFit/>
            </a:bodyPr>
            <a:lstStyle/>
            <a:p>
              <a:pPr algn="just"/>
              <a:r>
                <a:rPr lang="zh-CN" altLang="en-US" sz="2400" dirty="0">
                  <a:solidFill>
                    <a:srgbClr val="000000"/>
                  </a:solidFill>
                  <a:latin typeface="楷体" panose="02010609060101010101" pitchFamily="49" charset="-122"/>
                  <a:ea typeface="楷体" panose="02010609060101010101" pitchFamily="49" charset="-122"/>
                </a:rPr>
                <a:t>假设电路的输入输出</a:t>
              </a:r>
              <a:r>
                <a:rPr lang="en-US" altLang="zh-CN" sz="2400" dirty="0">
                  <a:solidFill>
                    <a:srgbClr val="000000"/>
                  </a:solidFill>
                  <a:latin typeface="楷体" panose="02010609060101010101" pitchFamily="49" charset="-122"/>
                  <a:ea typeface="楷体" panose="02010609060101010101" pitchFamily="49" charset="-122"/>
                </a:rPr>
                <a:t>DC</a:t>
              </a:r>
              <a:r>
                <a:rPr lang="zh-CN" altLang="en-US" sz="2400" dirty="0">
                  <a:solidFill>
                    <a:srgbClr val="000000"/>
                  </a:solidFill>
                  <a:latin typeface="楷体" panose="02010609060101010101" pitchFamily="49" charset="-122"/>
                  <a:ea typeface="楷体" panose="02010609060101010101" pitchFamily="49" charset="-122"/>
                </a:rPr>
                <a:t>特性由一阶线性方程描述：</a:t>
              </a:r>
            </a:p>
          </p:txBody>
        </p:sp>
        <p:graphicFrame>
          <p:nvGraphicFramePr>
            <p:cNvPr id="3" name="对象 2"/>
            <p:cNvGraphicFramePr>
              <a:graphicFrameLocks noChangeAspect="1"/>
            </p:cNvGraphicFramePr>
            <p:nvPr>
              <p:extLst/>
            </p:nvPr>
          </p:nvGraphicFramePr>
          <p:xfrm>
            <a:off x="3473419" y="2218919"/>
            <a:ext cx="2052637" cy="410528"/>
          </p:xfrm>
          <a:graphic>
            <a:graphicData uri="http://schemas.openxmlformats.org/presentationml/2006/ole">
              <mc:AlternateContent xmlns:mc="http://schemas.openxmlformats.org/markup-compatibility/2006">
                <mc:Choice xmlns:v="urn:schemas-microsoft-com:vml" Requires="v">
                  <p:oleObj spid="_x0000_s19486" name="Equation" r:id="rId4" imgW="1384300" imgH="228600" progId="Equation.DSMT4">
                    <p:embed/>
                  </p:oleObj>
                </mc:Choice>
                <mc:Fallback>
                  <p:oleObj name="Equation" r:id="rId4" imgW="1384300" imgH="228600"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3419" y="2218919"/>
                          <a:ext cx="2052637" cy="410528"/>
                        </a:xfrm>
                        <a:prstGeom prst="rect">
                          <a:avLst/>
                        </a:prstGeom>
                        <a:noFill/>
                      </p:spPr>
                    </p:pic>
                  </p:oleObj>
                </mc:Fallback>
              </mc:AlternateContent>
            </a:graphicData>
          </a:graphic>
        </p:graphicFrame>
      </p:grpSp>
      <p:grpSp>
        <p:nvGrpSpPr>
          <p:cNvPr id="16" name="组合 15"/>
          <p:cNvGrpSpPr/>
          <p:nvPr/>
        </p:nvGrpSpPr>
        <p:grpSpPr>
          <a:xfrm>
            <a:off x="323528" y="3014515"/>
            <a:ext cx="8532440" cy="2430709"/>
            <a:chOff x="323528" y="2756100"/>
            <a:chExt cx="8532440" cy="2430709"/>
          </a:xfrm>
        </p:grpSpPr>
        <p:sp>
          <p:nvSpPr>
            <p:cNvPr id="6" name="矩形 5"/>
            <p:cNvSpPr/>
            <p:nvPr/>
          </p:nvSpPr>
          <p:spPr>
            <a:xfrm>
              <a:off x="323528" y="2756100"/>
              <a:ext cx="8532440" cy="1200329"/>
            </a:xfrm>
            <a:prstGeom prst="rect">
              <a:avLst/>
            </a:prstGeom>
          </p:spPr>
          <p:txBody>
            <a:bodyPr wrap="square">
              <a:spAutoFit/>
            </a:bodyPr>
            <a:lstStyle/>
            <a:p>
              <a:pPr algn="just"/>
              <a:r>
                <a:rPr lang="zh-CN" altLang="en-US" sz="2400" dirty="0">
                  <a:solidFill>
                    <a:srgbClr val="000000"/>
                  </a:solidFill>
                  <a:latin typeface="楷体" panose="02010609060101010101" pitchFamily="49" charset="-122"/>
                  <a:ea typeface="楷体" panose="02010609060101010101" pitchFamily="49" charset="-122"/>
                </a:rPr>
                <a:t>通过采用两个</a:t>
              </a:r>
              <a:r>
                <a:rPr lang="en-US" altLang="zh-CN" sz="2400" dirty="0">
                  <a:solidFill>
                    <a:srgbClr val="000000"/>
                  </a:solidFill>
                  <a:latin typeface="楷体" panose="02010609060101010101" pitchFamily="49" charset="-122"/>
                  <a:ea typeface="楷体" panose="02010609060101010101" pitchFamily="49" charset="-122"/>
                </a:rPr>
                <a:t>DC</a:t>
              </a:r>
              <a:r>
                <a:rPr lang="zh-CN" altLang="en-US" sz="2400" dirty="0">
                  <a:solidFill>
                    <a:srgbClr val="000000"/>
                  </a:solidFill>
                  <a:latin typeface="楷体" panose="02010609060101010101" pitchFamily="49" charset="-122"/>
                  <a:ea typeface="楷体" panose="02010609060101010101" pitchFamily="49" charset="-122"/>
                </a:rPr>
                <a:t>输入电压（</a:t>
              </a:r>
              <a:r>
                <a:rPr lang="en-US" altLang="zh-CN" sz="2400" dirty="0">
                  <a:solidFill>
                    <a:srgbClr val="000000"/>
                  </a:solidFill>
                  <a:latin typeface="楷体" panose="02010609060101010101" pitchFamily="49" charset="-122"/>
                  <a:ea typeface="楷体" panose="02010609060101010101" pitchFamily="49" charset="-122"/>
                </a:rPr>
                <a:t>VIN1</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VIN2</a:t>
              </a:r>
              <a:r>
                <a:rPr lang="zh-CN" altLang="en-US" sz="2400" dirty="0">
                  <a:solidFill>
                    <a:srgbClr val="000000"/>
                  </a:solidFill>
                  <a:latin typeface="楷体" panose="02010609060101010101" pitchFamily="49" charset="-122"/>
                  <a:ea typeface="楷体" panose="02010609060101010101" pitchFamily="49" charset="-122"/>
                </a:rPr>
                <a:t>）并测量相应的输出电压（</a:t>
              </a:r>
              <a:r>
                <a:rPr lang="en-US" altLang="zh-CN" sz="2400" dirty="0">
                  <a:solidFill>
                    <a:srgbClr val="000000"/>
                  </a:solidFill>
                  <a:latin typeface="楷体" panose="02010609060101010101" pitchFamily="49" charset="-122"/>
                  <a:ea typeface="楷体" panose="02010609060101010101" pitchFamily="49" charset="-122"/>
                </a:rPr>
                <a:t>VOUT1</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VOUT2</a:t>
              </a:r>
              <a:r>
                <a:rPr lang="zh-CN" altLang="en-US" sz="2400" dirty="0">
                  <a:solidFill>
                    <a:srgbClr val="000000"/>
                  </a:solidFill>
                  <a:latin typeface="楷体" panose="02010609060101010101" pitchFamily="49" charset="-122"/>
                  <a:ea typeface="楷体" panose="02010609060101010101" pitchFamily="49" charset="-122"/>
                </a:rPr>
                <a:t>）来推导两个未知参数（</a:t>
              </a:r>
              <a:r>
                <a:rPr lang="en-US" altLang="zh-CN" sz="2400" dirty="0">
                  <a:solidFill>
                    <a:srgbClr val="000000"/>
                  </a:solidFill>
                  <a:latin typeface="楷体" panose="02010609060101010101" pitchFamily="49" charset="-122"/>
                  <a:ea typeface="楷体" panose="02010609060101010101" pitchFamily="49" charset="-122"/>
                </a:rPr>
                <a:t>G</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offset</a:t>
              </a:r>
              <a:r>
                <a:rPr lang="zh-CN" altLang="en-US" sz="2400" dirty="0">
                  <a:solidFill>
                    <a:srgbClr val="000000"/>
                  </a:solidFill>
                  <a:latin typeface="楷体" panose="02010609060101010101" pitchFamily="49" charset="-122"/>
                  <a:ea typeface="楷体" panose="02010609060101010101" pitchFamily="49" charset="-122"/>
                </a:rPr>
                <a:t>），接下来通过下面公式计算增益和偏置了：</a:t>
              </a:r>
            </a:p>
          </p:txBody>
        </p:sp>
        <p:graphicFrame>
          <p:nvGraphicFramePr>
            <p:cNvPr id="9" name="对象 8"/>
            <p:cNvGraphicFramePr>
              <a:graphicFrameLocks noChangeAspect="1"/>
            </p:cNvGraphicFramePr>
            <p:nvPr>
              <p:extLst/>
            </p:nvPr>
          </p:nvGraphicFramePr>
          <p:xfrm>
            <a:off x="3174118" y="3902308"/>
            <a:ext cx="2592288" cy="648072"/>
          </p:xfrm>
          <a:graphic>
            <a:graphicData uri="http://schemas.openxmlformats.org/presentationml/2006/ole">
              <mc:AlternateContent xmlns:mc="http://schemas.openxmlformats.org/markup-compatibility/2006">
                <mc:Choice xmlns:v="urn:schemas-microsoft-com:vml" Requires="v">
                  <p:oleObj spid="_x0000_s19487" name="Equation" r:id="rId6" imgW="1803400" imgH="431800" progId="Equation.DSMT4">
                    <p:embed/>
                  </p:oleObj>
                </mc:Choice>
                <mc:Fallback>
                  <p:oleObj name="Equation" r:id="rId6" imgW="1803400" imgH="431800" progId="Equation.DSMT4">
                    <p:embed/>
                    <p:pic>
                      <p:nvPicPr>
                        <p:cNvPr id="9"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4118" y="3902308"/>
                          <a:ext cx="2592288" cy="648072"/>
                        </a:xfrm>
                        <a:prstGeom prst="rect">
                          <a:avLst/>
                        </a:prstGeom>
                        <a:noFill/>
                      </p:spPr>
                    </p:pic>
                  </p:oleObj>
                </mc:Fallback>
              </mc:AlternateContent>
            </a:graphicData>
          </a:graphic>
        </p:graphicFrame>
        <p:grpSp>
          <p:nvGrpSpPr>
            <p:cNvPr id="15" name="组合 14"/>
            <p:cNvGrpSpPr/>
            <p:nvPr/>
          </p:nvGrpSpPr>
          <p:grpSpPr>
            <a:xfrm>
              <a:off x="1979711" y="4725144"/>
              <a:ext cx="4968553" cy="461665"/>
              <a:chOff x="1835696" y="4882911"/>
              <a:chExt cx="4968553" cy="461665"/>
            </a:xfrm>
          </p:grpSpPr>
          <p:graphicFrame>
            <p:nvGraphicFramePr>
              <p:cNvPr id="11" name="对象 10"/>
              <p:cNvGraphicFramePr>
                <a:graphicFrameLocks noChangeAspect="1"/>
              </p:cNvGraphicFramePr>
              <p:nvPr>
                <p:extLst/>
              </p:nvPr>
            </p:nvGraphicFramePr>
            <p:xfrm>
              <a:off x="1835696" y="4882911"/>
              <a:ext cx="2231696" cy="423001"/>
            </p:xfrm>
            <a:graphic>
              <a:graphicData uri="http://schemas.openxmlformats.org/presentationml/2006/ole">
                <mc:AlternateContent xmlns:mc="http://schemas.openxmlformats.org/markup-compatibility/2006">
                  <mc:Choice xmlns:v="urn:schemas-microsoft-com:vml" Requires="v">
                    <p:oleObj spid="_x0000_s19488" name="Equation" r:id="rId8" imgW="1435100" imgH="228600" progId="Equation.DSMT4">
                      <p:embed/>
                    </p:oleObj>
                  </mc:Choice>
                  <mc:Fallback>
                    <p:oleObj name="Equation" r:id="rId8" imgW="1435100" imgH="228600" progId="Equation.DSMT4">
                      <p:embed/>
                      <p:pic>
                        <p:nvPicPr>
                          <p:cNvPr id="11"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696" y="4882911"/>
                            <a:ext cx="2231696" cy="423001"/>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nvPr>
            </p:nvGraphicFramePr>
            <p:xfrm>
              <a:off x="4572001" y="4882911"/>
              <a:ext cx="2232248" cy="423106"/>
            </p:xfrm>
            <a:graphic>
              <a:graphicData uri="http://schemas.openxmlformats.org/presentationml/2006/ole">
                <mc:AlternateContent xmlns:mc="http://schemas.openxmlformats.org/markup-compatibility/2006">
                  <mc:Choice xmlns:v="urn:schemas-microsoft-com:vml" Requires="v">
                    <p:oleObj spid="_x0000_s19489" name="Equation" r:id="rId10" imgW="1460500" imgH="228600" progId="Equation.DSMT4">
                      <p:embed/>
                    </p:oleObj>
                  </mc:Choice>
                  <mc:Fallback>
                    <p:oleObj name="Equation" r:id="rId10" imgW="1460500" imgH="228600" progId="Equation.DSMT4">
                      <p:embed/>
                      <p:pic>
                        <p:nvPicPr>
                          <p:cNvPr id="13" name="对象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1" y="4882911"/>
                            <a:ext cx="2232248" cy="423106"/>
                          </a:xfrm>
                          <a:prstGeom prst="rect">
                            <a:avLst/>
                          </a:prstGeom>
                          <a:noFill/>
                        </p:spPr>
                      </p:pic>
                    </p:oleObj>
                  </mc:Fallback>
                </mc:AlternateContent>
              </a:graphicData>
            </a:graphic>
          </p:graphicFrame>
          <p:sp>
            <p:nvSpPr>
              <p:cNvPr id="14" name="文本框 13"/>
              <p:cNvSpPr txBox="1"/>
              <p:nvPr/>
            </p:nvSpPr>
            <p:spPr>
              <a:xfrm>
                <a:off x="4067944" y="4882911"/>
                <a:ext cx="432048" cy="461665"/>
              </a:xfrm>
              <a:prstGeom prst="rect">
                <a:avLst/>
              </a:prstGeom>
              <a:noFill/>
            </p:spPr>
            <p:txBody>
              <a:bodyPr wrap="square" rtlCol="0">
                <a:spAutoFit/>
              </a:bodyPr>
              <a:lstStyle/>
              <a:p>
                <a:r>
                  <a:rPr lang="zh-CN" altLang="en-US" sz="2400" dirty="0">
                    <a:solidFill>
                      <a:srgbClr val="000000"/>
                    </a:solidFill>
                    <a:latin typeface="楷体" panose="02010609060101010101" pitchFamily="49" charset="-122"/>
                    <a:ea typeface="楷体" panose="02010609060101010101" pitchFamily="49" charset="-122"/>
                  </a:rPr>
                  <a:t>或</a:t>
                </a:r>
              </a:p>
            </p:txBody>
          </p:sp>
        </p:grpSp>
      </p:grpSp>
    </p:spTree>
    <p:extLst>
      <p:ext uri="{BB962C8B-B14F-4D97-AF65-F5344CB8AC3E}">
        <p14:creationId xmlns:p14="http://schemas.microsoft.com/office/powerpoint/2010/main" val="156528495"/>
      </p:ext>
    </p:extLst>
  </p:cSld>
  <p:clrMapOvr>
    <a:masterClrMapping/>
  </p:clrMapOvr>
  <p:transition spd="slow">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323528" y="980728"/>
            <a:ext cx="8532440" cy="523220"/>
          </a:xfrm>
          <a:prstGeom prst="rect">
            <a:avLst/>
          </a:prstGeom>
        </p:spPr>
        <p:txBody>
          <a:bodyPr wrap="square">
            <a:spAutoFit/>
          </a:bodyPr>
          <a:lstStyle/>
          <a:p>
            <a:pPr algn="just"/>
            <a:r>
              <a:rPr lang="zh-CN" altLang="en-US" sz="2800" b="1" dirty="0">
                <a:solidFill>
                  <a:srgbClr val="FF0000"/>
                </a:solidFill>
                <a:latin typeface="+mn-lt"/>
                <a:ea typeface="+mn-ea"/>
              </a:rPr>
              <a:t>直流增益和偏置校准：</a:t>
            </a:r>
            <a:endParaRPr lang="en-US" altLang="zh-CN" sz="2800" b="1" dirty="0">
              <a:solidFill>
                <a:srgbClr val="083CB0"/>
              </a:solidFill>
              <a:latin typeface="+mn-lt"/>
              <a:ea typeface="+mn-ea"/>
            </a:endParaRPr>
          </a:p>
        </p:txBody>
      </p:sp>
      <p:grpSp>
        <p:nvGrpSpPr>
          <p:cNvPr id="5" name="组合 4"/>
          <p:cNvGrpSpPr/>
          <p:nvPr/>
        </p:nvGrpSpPr>
        <p:grpSpPr>
          <a:xfrm>
            <a:off x="323528" y="1630601"/>
            <a:ext cx="8352420" cy="998846"/>
            <a:chOff x="323528" y="1630601"/>
            <a:chExt cx="8352420" cy="998846"/>
          </a:xfrm>
        </p:grpSpPr>
        <p:sp>
          <p:nvSpPr>
            <p:cNvPr id="4" name="矩形 3"/>
            <p:cNvSpPr/>
            <p:nvPr/>
          </p:nvSpPr>
          <p:spPr>
            <a:xfrm>
              <a:off x="323528" y="1630601"/>
              <a:ext cx="8352420" cy="461665"/>
            </a:xfrm>
            <a:prstGeom prst="rect">
              <a:avLst/>
            </a:prstGeom>
          </p:spPr>
          <p:txBody>
            <a:bodyPr wrap="square">
              <a:spAutoFit/>
            </a:bodyPr>
            <a:lstStyle/>
            <a:p>
              <a:pPr algn="just"/>
              <a:r>
                <a:rPr lang="zh-CN" altLang="en-US" sz="2400" dirty="0">
                  <a:solidFill>
                    <a:srgbClr val="000000"/>
                  </a:solidFill>
                  <a:latin typeface="楷体" panose="02010609060101010101" pitchFamily="49" charset="-122"/>
                  <a:ea typeface="楷体" panose="02010609060101010101" pitchFamily="49" charset="-122"/>
                </a:rPr>
                <a:t>假设电路的输入输出</a:t>
              </a:r>
              <a:r>
                <a:rPr lang="en-US" altLang="zh-CN" sz="2400" dirty="0">
                  <a:solidFill>
                    <a:srgbClr val="000000"/>
                  </a:solidFill>
                  <a:latin typeface="楷体" panose="02010609060101010101" pitchFamily="49" charset="-122"/>
                  <a:ea typeface="楷体" panose="02010609060101010101" pitchFamily="49" charset="-122"/>
                </a:rPr>
                <a:t>DC</a:t>
              </a:r>
              <a:r>
                <a:rPr lang="zh-CN" altLang="en-US" sz="2400" dirty="0">
                  <a:solidFill>
                    <a:srgbClr val="000000"/>
                  </a:solidFill>
                  <a:latin typeface="楷体" panose="02010609060101010101" pitchFamily="49" charset="-122"/>
                  <a:ea typeface="楷体" panose="02010609060101010101" pitchFamily="49" charset="-122"/>
                </a:rPr>
                <a:t>特性由一阶线性方程描述：</a:t>
              </a:r>
            </a:p>
          </p:txBody>
        </p:sp>
        <p:graphicFrame>
          <p:nvGraphicFramePr>
            <p:cNvPr id="3" name="对象 2"/>
            <p:cNvGraphicFramePr>
              <a:graphicFrameLocks noChangeAspect="1"/>
            </p:cNvGraphicFramePr>
            <p:nvPr>
              <p:extLst/>
            </p:nvPr>
          </p:nvGraphicFramePr>
          <p:xfrm>
            <a:off x="3473419" y="2218919"/>
            <a:ext cx="2052637" cy="410528"/>
          </p:xfrm>
          <a:graphic>
            <a:graphicData uri="http://schemas.openxmlformats.org/presentationml/2006/ole">
              <mc:AlternateContent xmlns:mc="http://schemas.openxmlformats.org/markup-compatibility/2006">
                <mc:Choice xmlns:v="urn:schemas-microsoft-com:vml" Requires="v">
                  <p:oleObj spid="_x0000_s20510" name="Equation" r:id="rId4" imgW="1384300" imgH="228600" progId="Equation.DSMT4">
                    <p:embed/>
                  </p:oleObj>
                </mc:Choice>
                <mc:Fallback>
                  <p:oleObj name="Equation" r:id="rId4" imgW="1384300" imgH="228600"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3419" y="2218919"/>
                          <a:ext cx="2052637" cy="410528"/>
                        </a:xfrm>
                        <a:prstGeom prst="rect">
                          <a:avLst/>
                        </a:prstGeom>
                        <a:noFill/>
                      </p:spPr>
                    </p:pic>
                  </p:oleObj>
                </mc:Fallback>
              </mc:AlternateContent>
            </a:graphicData>
          </a:graphic>
        </p:graphicFrame>
      </p:grpSp>
      <p:grpSp>
        <p:nvGrpSpPr>
          <p:cNvPr id="16" name="组合 15"/>
          <p:cNvGrpSpPr/>
          <p:nvPr/>
        </p:nvGrpSpPr>
        <p:grpSpPr>
          <a:xfrm>
            <a:off x="323528" y="2654475"/>
            <a:ext cx="8532440" cy="2430709"/>
            <a:chOff x="323528" y="2756100"/>
            <a:chExt cx="8532440" cy="2430709"/>
          </a:xfrm>
        </p:grpSpPr>
        <p:sp>
          <p:nvSpPr>
            <p:cNvPr id="6" name="矩形 5"/>
            <p:cNvSpPr/>
            <p:nvPr/>
          </p:nvSpPr>
          <p:spPr>
            <a:xfrm>
              <a:off x="323528" y="2756100"/>
              <a:ext cx="8532440" cy="1200329"/>
            </a:xfrm>
            <a:prstGeom prst="rect">
              <a:avLst/>
            </a:prstGeom>
          </p:spPr>
          <p:txBody>
            <a:bodyPr wrap="square">
              <a:spAutoFit/>
            </a:bodyPr>
            <a:lstStyle/>
            <a:p>
              <a:pPr algn="just"/>
              <a:r>
                <a:rPr lang="zh-CN" altLang="en-US" sz="2400" dirty="0">
                  <a:solidFill>
                    <a:srgbClr val="000000"/>
                  </a:solidFill>
                  <a:latin typeface="楷体" panose="02010609060101010101" pitchFamily="49" charset="-122"/>
                  <a:ea typeface="楷体" panose="02010609060101010101" pitchFamily="49" charset="-122"/>
                </a:rPr>
                <a:t>通过采用两个</a:t>
              </a:r>
              <a:r>
                <a:rPr lang="en-US" altLang="zh-CN" sz="2400" dirty="0">
                  <a:solidFill>
                    <a:srgbClr val="000000"/>
                  </a:solidFill>
                  <a:latin typeface="楷体" panose="02010609060101010101" pitchFamily="49" charset="-122"/>
                  <a:ea typeface="楷体" panose="02010609060101010101" pitchFamily="49" charset="-122"/>
                </a:rPr>
                <a:t>DC</a:t>
              </a:r>
              <a:r>
                <a:rPr lang="zh-CN" altLang="en-US" sz="2400" dirty="0">
                  <a:solidFill>
                    <a:srgbClr val="000000"/>
                  </a:solidFill>
                  <a:latin typeface="楷体" panose="02010609060101010101" pitchFamily="49" charset="-122"/>
                  <a:ea typeface="楷体" panose="02010609060101010101" pitchFamily="49" charset="-122"/>
                </a:rPr>
                <a:t>输入电压（</a:t>
              </a:r>
              <a:r>
                <a:rPr lang="en-US" altLang="zh-CN" sz="2400" dirty="0">
                  <a:solidFill>
                    <a:srgbClr val="000000"/>
                  </a:solidFill>
                  <a:latin typeface="楷体" panose="02010609060101010101" pitchFamily="49" charset="-122"/>
                  <a:ea typeface="楷体" panose="02010609060101010101" pitchFamily="49" charset="-122"/>
                </a:rPr>
                <a:t>VIN1</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VIN2</a:t>
              </a:r>
              <a:r>
                <a:rPr lang="zh-CN" altLang="en-US" sz="2400" dirty="0">
                  <a:solidFill>
                    <a:srgbClr val="000000"/>
                  </a:solidFill>
                  <a:latin typeface="楷体" panose="02010609060101010101" pitchFamily="49" charset="-122"/>
                  <a:ea typeface="楷体" panose="02010609060101010101" pitchFamily="49" charset="-122"/>
                </a:rPr>
                <a:t>）并测量相应的输出电压（</a:t>
              </a:r>
              <a:r>
                <a:rPr lang="en-US" altLang="zh-CN" sz="2400" dirty="0">
                  <a:solidFill>
                    <a:srgbClr val="000000"/>
                  </a:solidFill>
                  <a:latin typeface="楷体" panose="02010609060101010101" pitchFamily="49" charset="-122"/>
                  <a:ea typeface="楷体" panose="02010609060101010101" pitchFamily="49" charset="-122"/>
                </a:rPr>
                <a:t>VOUT1</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VOUT2</a:t>
              </a:r>
              <a:r>
                <a:rPr lang="zh-CN" altLang="en-US" sz="2400" dirty="0">
                  <a:solidFill>
                    <a:srgbClr val="000000"/>
                  </a:solidFill>
                  <a:latin typeface="楷体" panose="02010609060101010101" pitchFamily="49" charset="-122"/>
                  <a:ea typeface="楷体" panose="02010609060101010101" pitchFamily="49" charset="-122"/>
                </a:rPr>
                <a:t>）来推导两个未知参数（</a:t>
              </a:r>
              <a:r>
                <a:rPr lang="en-US" altLang="zh-CN" sz="2400" dirty="0">
                  <a:solidFill>
                    <a:srgbClr val="000000"/>
                  </a:solidFill>
                  <a:latin typeface="楷体" panose="02010609060101010101" pitchFamily="49" charset="-122"/>
                  <a:ea typeface="楷体" panose="02010609060101010101" pitchFamily="49" charset="-122"/>
                </a:rPr>
                <a:t>G</a:t>
              </a:r>
              <a:r>
                <a:rPr lang="zh-CN" altLang="en-US" sz="2400" dirty="0">
                  <a:solidFill>
                    <a:srgbClr val="000000"/>
                  </a:solidFill>
                  <a:latin typeface="楷体" panose="02010609060101010101" pitchFamily="49" charset="-122"/>
                  <a:ea typeface="楷体" panose="02010609060101010101" pitchFamily="49" charset="-122"/>
                </a:rPr>
                <a:t>和</a:t>
              </a:r>
              <a:r>
                <a:rPr lang="en-US" altLang="zh-CN" sz="2400" dirty="0">
                  <a:solidFill>
                    <a:srgbClr val="000000"/>
                  </a:solidFill>
                  <a:latin typeface="楷体" panose="02010609060101010101" pitchFamily="49" charset="-122"/>
                  <a:ea typeface="楷体" panose="02010609060101010101" pitchFamily="49" charset="-122"/>
                </a:rPr>
                <a:t>offset</a:t>
              </a:r>
              <a:r>
                <a:rPr lang="zh-CN" altLang="en-US" sz="2400" dirty="0">
                  <a:solidFill>
                    <a:srgbClr val="000000"/>
                  </a:solidFill>
                  <a:latin typeface="楷体" panose="02010609060101010101" pitchFamily="49" charset="-122"/>
                  <a:ea typeface="楷体" panose="02010609060101010101" pitchFamily="49" charset="-122"/>
                </a:rPr>
                <a:t>），接下来通过下面公式计算增益和偏置了：</a:t>
              </a:r>
            </a:p>
          </p:txBody>
        </p:sp>
        <p:graphicFrame>
          <p:nvGraphicFramePr>
            <p:cNvPr id="9" name="对象 8"/>
            <p:cNvGraphicFramePr>
              <a:graphicFrameLocks noChangeAspect="1"/>
            </p:cNvGraphicFramePr>
            <p:nvPr>
              <p:extLst/>
            </p:nvPr>
          </p:nvGraphicFramePr>
          <p:xfrm>
            <a:off x="3174118" y="3902308"/>
            <a:ext cx="2592288" cy="648072"/>
          </p:xfrm>
          <a:graphic>
            <a:graphicData uri="http://schemas.openxmlformats.org/presentationml/2006/ole">
              <mc:AlternateContent xmlns:mc="http://schemas.openxmlformats.org/markup-compatibility/2006">
                <mc:Choice xmlns:v="urn:schemas-microsoft-com:vml" Requires="v">
                  <p:oleObj spid="_x0000_s20511" name="Equation" r:id="rId6" imgW="1803400" imgH="431800" progId="Equation.DSMT4">
                    <p:embed/>
                  </p:oleObj>
                </mc:Choice>
                <mc:Fallback>
                  <p:oleObj name="Equation" r:id="rId6" imgW="1803400" imgH="431800" progId="Equation.DSMT4">
                    <p:embed/>
                    <p:pic>
                      <p:nvPicPr>
                        <p:cNvPr id="9"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4118" y="3902308"/>
                          <a:ext cx="2592288" cy="648072"/>
                        </a:xfrm>
                        <a:prstGeom prst="rect">
                          <a:avLst/>
                        </a:prstGeom>
                        <a:noFill/>
                      </p:spPr>
                    </p:pic>
                  </p:oleObj>
                </mc:Fallback>
              </mc:AlternateContent>
            </a:graphicData>
          </a:graphic>
        </p:graphicFrame>
        <p:grpSp>
          <p:nvGrpSpPr>
            <p:cNvPr id="15" name="组合 14"/>
            <p:cNvGrpSpPr/>
            <p:nvPr/>
          </p:nvGrpSpPr>
          <p:grpSpPr>
            <a:xfrm>
              <a:off x="1979711" y="4725144"/>
              <a:ext cx="4968553" cy="461665"/>
              <a:chOff x="1835696" y="4882911"/>
              <a:chExt cx="4968553" cy="461665"/>
            </a:xfrm>
          </p:grpSpPr>
          <p:graphicFrame>
            <p:nvGraphicFramePr>
              <p:cNvPr id="11" name="对象 10"/>
              <p:cNvGraphicFramePr>
                <a:graphicFrameLocks noChangeAspect="1"/>
              </p:cNvGraphicFramePr>
              <p:nvPr>
                <p:extLst/>
              </p:nvPr>
            </p:nvGraphicFramePr>
            <p:xfrm>
              <a:off x="1835696" y="4882911"/>
              <a:ext cx="2231696" cy="423001"/>
            </p:xfrm>
            <a:graphic>
              <a:graphicData uri="http://schemas.openxmlformats.org/presentationml/2006/ole">
                <mc:AlternateContent xmlns:mc="http://schemas.openxmlformats.org/markup-compatibility/2006">
                  <mc:Choice xmlns:v="urn:schemas-microsoft-com:vml" Requires="v">
                    <p:oleObj spid="_x0000_s20512" name="Equation" r:id="rId8" imgW="1435100" imgH="228600" progId="Equation.DSMT4">
                      <p:embed/>
                    </p:oleObj>
                  </mc:Choice>
                  <mc:Fallback>
                    <p:oleObj name="Equation" r:id="rId8" imgW="1435100" imgH="228600" progId="Equation.DSMT4">
                      <p:embed/>
                      <p:pic>
                        <p:nvPicPr>
                          <p:cNvPr id="11"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696" y="4882911"/>
                            <a:ext cx="2231696" cy="423001"/>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nvPr>
            </p:nvGraphicFramePr>
            <p:xfrm>
              <a:off x="4572001" y="4882911"/>
              <a:ext cx="2232248" cy="423106"/>
            </p:xfrm>
            <a:graphic>
              <a:graphicData uri="http://schemas.openxmlformats.org/presentationml/2006/ole">
                <mc:AlternateContent xmlns:mc="http://schemas.openxmlformats.org/markup-compatibility/2006">
                  <mc:Choice xmlns:v="urn:schemas-microsoft-com:vml" Requires="v">
                    <p:oleObj spid="_x0000_s20513" name="Equation" r:id="rId10" imgW="1460500" imgH="228600" progId="Equation.DSMT4">
                      <p:embed/>
                    </p:oleObj>
                  </mc:Choice>
                  <mc:Fallback>
                    <p:oleObj name="Equation" r:id="rId10" imgW="1460500" imgH="228600" progId="Equation.DSMT4">
                      <p:embed/>
                      <p:pic>
                        <p:nvPicPr>
                          <p:cNvPr id="13" name="对象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1" y="4882911"/>
                            <a:ext cx="2232248" cy="423106"/>
                          </a:xfrm>
                          <a:prstGeom prst="rect">
                            <a:avLst/>
                          </a:prstGeom>
                          <a:noFill/>
                        </p:spPr>
                      </p:pic>
                    </p:oleObj>
                  </mc:Fallback>
                </mc:AlternateContent>
              </a:graphicData>
            </a:graphic>
          </p:graphicFrame>
          <p:sp>
            <p:nvSpPr>
              <p:cNvPr id="14" name="文本框 13"/>
              <p:cNvSpPr txBox="1"/>
              <p:nvPr/>
            </p:nvSpPr>
            <p:spPr>
              <a:xfrm>
                <a:off x="4067944" y="4882911"/>
                <a:ext cx="432048" cy="461665"/>
              </a:xfrm>
              <a:prstGeom prst="rect">
                <a:avLst/>
              </a:prstGeom>
              <a:noFill/>
            </p:spPr>
            <p:txBody>
              <a:bodyPr wrap="square" rtlCol="0">
                <a:spAutoFit/>
              </a:bodyPr>
              <a:lstStyle/>
              <a:p>
                <a:r>
                  <a:rPr lang="zh-CN" altLang="en-US" sz="2400" dirty="0">
                    <a:solidFill>
                      <a:srgbClr val="000000"/>
                    </a:solidFill>
                    <a:latin typeface="楷体" panose="02010609060101010101" pitchFamily="49" charset="-122"/>
                    <a:ea typeface="楷体" panose="02010609060101010101" pitchFamily="49" charset="-122"/>
                  </a:rPr>
                  <a:t>或</a:t>
                </a:r>
              </a:p>
            </p:txBody>
          </p:sp>
        </p:grpSp>
      </p:grpSp>
      <p:sp>
        <p:nvSpPr>
          <p:cNvPr id="2" name="矩形 1"/>
          <p:cNvSpPr/>
          <p:nvPr/>
        </p:nvSpPr>
        <p:spPr>
          <a:xfrm>
            <a:off x="323528" y="5492069"/>
            <a:ext cx="8532440" cy="830997"/>
          </a:xfrm>
          <a:prstGeom prst="rect">
            <a:avLst/>
          </a:prstGeom>
        </p:spPr>
        <p:txBody>
          <a:bodyPr wrap="square">
            <a:spAutoFit/>
          </a:bodyPr>
          <a:lstStyle/>
          <a:p>
            <a:r>
              <a:rPr lang="zh-CN" altLang="en-US" sz="2400" dirty="0">
                <a:solidFill>
                  <a:srgbClr val="FF0000"/>
                </a:solidFill>
                <a:latin typeface="楷体" panose="02010609060101010101" pitchFamily="49" charset="-122"/>
                <a:ea typeface="楷体" panose="02010609060101010101" pitchFamily="49" charset="-122"/>
              </a:rPr>
              <a:t>输入输出变量的性质并不需要只用伏特来表示，可以用更适当的</a:t>
            </a:r>
            <a:r>
              <a:rPr lang="en-US" altLang="zh-CN" sz="2400" dirty="0">
                <a:solidFill>
                  <a:srgbClr val="FF0000"/>
                </a:solidFill>
                <a:latin typeface="楷体" panose="02010609060101010101" pitchFamily="49" charset="-122"/>
                <a:ea typeface="楷体" panose="02010609060101010101" pitchFamily="49" charset="-122"/>
              </a:rPr>
              <a:t>LSB</a:t>
            </a:r>
            <a:r>
              <a:rPr lang="zh-CN" altLang="en-US" sz="2400" dirty="0">
                <a:solidFill>
                  <a:srgbClr val="FF0000"/>
                </a:solidFill>
                <a:latin typeface="楷体" panose="02010609060101010101" pitchFamily="49" charset="-122"/>
                <a:ea typeface="楷体" panose="02010609060101010101" pitchFamily="49" charset="-122"/>
              </a:rPr>
              <a:t>来表示。</a:t>
            </a:r>
          </a:p>
        </p:txBody>
      </p:sp>
    </p:spTree>
    <p:extLst>
      <p:ext uri="{BB962C8B-B14F-4D97-AF65-F5344CB8AC3E}">
        <p14:creationId xmlns:p14="http://schemas.microsoft.com/office/powerpoint/2010/main" val="2983873590"/>
      </p:ext>
    </p:extLst>
  </p:cSld>
  <p:clrMapOvr>
    <a:masterClrMapping/>
  </p:clrMapOvr>
  <p:transition spd="slow">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323528" y="980728"/>
            <a:ext cx="8532440" cy="523220"/>
          </a:xfrm>
          <a:prstGeom prst="rect">
            <a:avLst/>
          </a:prstGeom>
        </p:spPr>
        <p:txBody>
          <a:bodyPr wrap="square">
            <a:spAutoFit/>
          </a:bodyPr>
          <a:lstStyle/>
          <a:p>
            <a:pPr algn="just"/>
            <a:r>
              <a:rPr lang="zh-CN" altLang="en-US" sz="2800" b="1" dirty="0">
                <a:solidFill>
                  <a:srgbClr val="FF0000"/>
                </a:solidFill>
                <a:latin typeface="+mn-lt"/>
                <a:ea typeface="+mn-ea"/>
              </a:rPr>
              <a:t>直流增益和偏置校准：</a:t>
            </a:r>
            <a:endParaRPr lang="en-US" altLang="zh-CN" sz="2800" b="1" dirty="0">
              <a:solidFill>
                <a:srgbClr val="083CB0"/>
              </a:solidFill>
              <a:latin typeface="+mn-lt"/>
              <a:ea typeface="+mn-ea"/>
            </a:endParaRPr>
          </a:p>
        </p:txBody>
      </p:sp>
      <p:grpSp>
        <p:nvGrpSpPr>
          <p:cNvPr id="12" name="组合 11"/>
          <p:cNvGrpSpPr/>
          <p:nvPr/>
        </p:nvGrpSpPr>
        <p:grpSpPr>
          <a:xfrm>
            <a:off x="323528" y="1630601"/>
            <a:ext cx="8352420" cy="2129636"/>
            <a:chOff x="323528" y="1630601"/>
            <a:chExt cx="8352420" cy="2129636"/>
          </a:xfrm>
        </p:grpSpPr>
        <p:sp>
          <p:nvSpPr>
            <p:cNvPr id="4" name="矩形 3"/>
            <p:cNvSpPr/>
            <p:nvPr/>
          </p:nvSpPr>
          <p:spPr>
            <a:xfrm>
              <a:off x="323528" y="1630601"/>
              <a:ext cx="8352420" cy="1569660"/>
            </a:xfrm>
            <a:prstGeom prst="rect">
              <a:avLst/>
            </a:prstGeom>
          </p:spPr>
          <p:txBody>
            <a:bodyPr wrap="square">
              <a:spAutoFit/>
            </a:bodyPr>
            <a:lstStyle/>
            <a:p>
              <a:pPr algn="just"/>
              <a:r>
                <a:rPr lang="zh-CN" altLang="en-US" sz="2400" dirty="0">
                  <a:solidFill>
                    <a:srgbClr val="000000"/>
                  </a:solidFill>
                  <a:latin typeface="楷体" panose="02010609060101010101" pitchFamily="49" charset="-122"/>
                  <a:ea typeface="楷体" panose="02010609060101010101" pitchFamily="49" charset="-122"/>
                </a:rPr>
                <a:t>例如一个</a:t>
              </a:r>
              <a:r>
                <a:rPr lang="en-US" altLang="zh-CN" sz="2400" dirty="0">
                  <a:solidFill>
                    <a:srgbClr val="000000"/>
                  </a:solidFill>
                  <a:latin typeface="楷体" panose="02010609060101010101" pitchFamily="49" charset="-122"/>
                  <a:ea typeface="楷体" panose="02010609060101010101" pitchFamily="49" charset="-122"/>
                </a:rPr>
                <a:t>DIB</a:t>
              </a:r>
              <a:r>
                <a:rPr lang="zh-CN" altLang="en-US" sz="2400" dirty="0">
                  <a:solidFill>
                    <a:srgbClr val="000000"/>
                  </a:solidFill>
                  <a:latin typeface="楷体" panose="02010609060101010101" pitchFamily="49" charset="-122"/>
                  <a:ea typeface="楷体" panose="02010609060101010101" pitchFamily="49" charset="-122"/>
                </a:rPr>
                <a:t>电路可能是输出用</a:t>
              </a:r>
              <a:r>
                <a:rPr lang="en-US" altLang="zh-CN" sz="2400" dirty="0">
                  <a:solidFill>
                    <a:srgbClr val="000000"/>
                  </a:solidFill>
                  <a:latin typeface="楷体" panose="02010609060101010101" pitchFamily="49" charset="-122"/>
                  <a:ea typeface="楷体" panose="02010609060101010101" pitchFamily="49" charset="-122"/>
                </a:rPr>
                <a:t>LSB</a:t>
              </a:r>
              <a:r>
                <a:rPr lang="zh-CN" altLang="en-US" sz="2400" dirty="0">
                  <a:solidFill>
                    <a:srgbClr val="000000"/>
                  </a:solidFill>
                  <a:latin typeface="楷体" panose="02010609060101010101" pitchFamily="49" charset="-122"/>
                  <a:ea typeface="楷体" panose="02010609060101010101" pitchFamily="49" charset="-122"/>
                </a:rPr>
                <a:t>而不是用伏特表示的</a:t>
              </a:r>
              <a:r>
                <a:rPr lang="en-US" altLang="zh-CN" sz="2400" dirty="0">
                  <a:solidFill>
                    <a:srgbClr val="000000"/>
                  </a:solidFill>
                  <a:latin typeface="楷体" panose="02010609060101010101" pitchFamily="49" charset="-122"/>
                  <a:ea typeface="楷体" panose="02010609060101010101" pitchFamily="49" charset="-122"/>
                </a:rPr>
                <a:t>ADC</a:t>
              </a:r>
              <a:r>
                <a:rPr lang="zh-CN" altLang="en-US" sz="2400" dirty="0">
                  <a:solidFill>
                    <a:srgbClr val="000000"/>
                  </a:solidFill>
                  <a:latin typeface="楷体" panose="02010609060101010101" pitchFamily="49" charset="-122"/>
                  <a:ea typeface="楷体" panose="02010609060101010101" pitchFamily="49" charset="-122"/>
                </a:rPr>
                <a:t>，因此它的增益就用每伏特的位数来表示，偏置就用位数表示。那么</a:t>
              </a:r>
              <a:r>
                <a:rPr lang="en-US" altLang="zh-CN" sz="2400" dirty="0">
                  <a:solidFill>
                    <a:srgbClr val="000000"/>
                  </a:solidFill>
                  <a:latin typeface="楷体" panose="02010609060101010101" pitchFamily="49" charset="-122"/>
                  <a:ea typeface="楷体" panose="02010609060101010101" pitchFamily="49" charset="-122"/>
                </a:rPr>
                <a:t>DIB</a:t>
              </a:r>
              <a:r>
                <a:rPr lang="zh-CN" altLang="en-US" sz="2400" dirty="0">
                  <a:solidFill>
                    <a:srgbClr val="000000"/>
                  </a:solidFill>
                  <a:latin typeface="楷体" panose="02010609060101010101" pitchFamily="49" charset="-122"/>
                  <a:ea typeface="楷体" panose="02010609060101010101" pitchFamily="49" charset="-122"/>
                </a:rPr>
                <a:t>电路或测量工具的增益和偏置误差就可以用反函数方程来修正：</a:t>
              </a:r>
            </a:p>
          </p:txBody>
        </p:sp>
        <p:graphicFrame>
          <p:nvGraphicFramePr>
            <p:cNvPr id="10" name="对象 9"/>
            <p:cNvGraphicFramePr>
              <a:graphicFrameLocks noChangeAspect="1"/>
            </p:cNvGraphicFramePr>
            <p:nvPr>
              <p:extLst/>
            </p:nvPr>
          </p:nvGraphicFramePr>
          <p:xfrm>
            <a:off x="3347864" y="3068960"/>
            <a:ext cx="1656184" cy="691277"/>
          </p:xfrm>
          <a:graphic>
            <a:graphicData uri="http://schemas.openxmlformats.org/presentationml/2006/ole">
              <mc:AlternateContent xmlns:mc="http://schemas.openxmlformats.org/markup-compatibility/2006">
                <mc:Choice xmlns:v="urn:schemas-microsoft-com:vml" Requires="v">
                  <p:oleObj spid="_x0000_s21520" name="Equation" r:id="rId4" imgW="1117600" imgH="431800" progId="Equation.DSMT4">
                    <p:embed/>
                  </p:oleObj>
                </mc:Choice>
                <mc:Fallback>
                  <p:oleObj name="Equation" r:id="rId4" imgW="1117600" imgH="431800" progId="Equation.DSMT4">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3068960"/>
                          <a:ext cx="1656184" cy="691277"/>
                        </a:xfrm>
                        <a:prstGeom prst="rect">
                          <a:avLst/>
                        </a:prstGeom>
                        <a:noFill/>
                      </p:spPr>
                    </p:pic>
                  </p:oleObj>
                </mc:Fallback>
              </mc:AlternateContent>
            </a:graphicData>
          </a:graphic>
        </p:graphicFrame>
      </p:grpSp>
      <p:grpSp>
        <p:nvGrpSpPr>
          <p:cNvPr id="20" name="组合 19"/>
          <p:cNvGrpSpPr/>
          <p:nvPr/>
        </p:nvGrpSpPr>
        <p:grpSpPr>
          <a:xfrm>
            <a:off x="331070" y="3738304"/>
            <a:ext cx="8676086" cy="1991451"/>
            <a:chOff x="323528" y="3762927"/>
            <a:chExt cx="8676086" cy="1991451"/>
          </a:xfrm>
        </p:grpSpPr>
        <p:sp>
          <p:nvSpPr>
            <p:cNvPr id="17" name="矩形 16"/>
            <p:cNvSpPr/>
            <p:nvPr/>
          </p:nvSpPr>
          <p:spPr>
            <a:xfrm>
              <a:off x="323528" y="3762927"/>
              <a:ext cx="8676086" cy="1200329"/>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我们很少准确地知道某个电路的输入和输出信号的功能，因此对误差的修正实际上只是对正确值的一个估计，为此我们引入一个叫做校准信号的新变量</a:t>
              </a:r>
              <a:r>
                <a:rPr lang="en-US" altLang="zh-CN" sz="2400" dirty="0">
                  <a:solidFill>
                    <a:srgbClr val="000000"/>
                  </a:solidFill>
                  <a:latin typeface="楷体" panose="02010609060101010101" pitchFamily="49" charset="-122"/>
                  <a:ea typeface="楷体" panose="02010609060101010101" pitchFamily="49" charset="-122"/>
                </a:rPr>
                <a:t>V</a:t>
              </a:r>
              <a:r>
                <a:rPr lang="en-US" altLang="zh-CN" sz="1600" dirty="0">
                  <a:solidFill>
                    <a:srgbClr val="000000"/>
                  </a:solidFill>
                  <a:latin typeface="楷体" panose="02010609060101010101" pitchFamily="49" charset="-122"/>
                  <a:ea typeface="楷体" panose="02010609060101010101" pitchFamily="49" charset="-122"/>
                </a:rPr>
                <a:t>CALBRATED</a:t>
              </a:r>
              <a:r>
                <a:rPr lang="en-US" altLang="zh-CN" sz="2400" dirty="0">
                  <a:solidFill>
                    <a:srgbClr val="000000"/>
                  </a:solidFill>
                  <a:latin typeface="楷体" panose="02010609060101010101" pitchFamily="49" charset="-122"/>
                  <a:ea typeface="楷体" panose="02010609060101010101" pitchFamily="49" charset="-122"/>
                </a:rPr>
                <a:t>~V</a:t>
              </a:r>
              <a:r>
                <a:rPr lang="en-US" altLang="zh-CN" sz="1600" dirty="0">
                  <a:solidFill>
                    <a:srgbClr val="000000"/>
                  </a:solidFill>
                  <a:latin typeface="楷体" panose="02010609060101010101" pitchFamily="49" charset="-122"/>
                  <a:ea typeface="楷体" panose="02010609060101010101" pitchFamily="49" charset="-122"/>
                </a:rPr>
                <a:t>IN</a:t>
              </a:r>
              <a:r>
                <a:rPr lang="zh-CN" altLang="en-US" sz="2400" dirty="0">
                  <a:solidFill>
                    <a:srgbClr val="000000"/>
                  </a:solidFill>
                  <a:latin typeface="楷体" panose="02010609060101010101" pitchFamily="49" charset="-122"/>
                  <a:ea typeface="楷体" panose="02010609060101010101" pitchFamily="49" charset="-122"/>
                </a:rPr>
                <a:t>，并记为：</a:t>
              </a:r>
            </a:p>
          </p:txBody>
        </p:sp>
        <p:graphicFrame>
          <p:nvGraphicFramePr>
            <p:cNvPr id="19" name="对象 18"/>
            <p:cNvGraphicFramePr>
              <a:graphicFrameLocks noChangeAspect="1"/>
            </p:cNvGraphicFramePr>
            <p:nvPr>
              <p:extLst/>
            </p:nvPr>
          </p:nvGraphicFramePr>
          <p:xfrm>
            <a:off x="3188843" y="4982317"/>
            <a:ext cx="2621789" cy="772061"/>
          </p:xfrm>
          <a:graphic>
            <a:graphicData uri="http://schemas.openxmlformats.org/presentationml/2006/ole">
              <mc:AlternateContent xmlns:mc="http://schemas.openxmlformats.org/markup-compatibility/2006">
                <mc:Choice xmlns:v="urn:schemas-microsoft-com:vml" Requires="v">
                  <p:oleObj spid="_x0000_s21521" name="Equation" r:id="rId6" imgW="1574800" imgH="431800" progId="Equation.DSMT4">
                    <p:embed/>
                  </p:oleObj>
                </mc:Choice>
                <mc:Fallback>
                  <p:oleObj name="Equation" r:id="rId6" imgW="1574800" imgH="431800" progId="Equation.DSMT4">
                    <p:embed/>
                    <p:pic>
                      <p:nvPicPr>
                        <p:cNvPr id="19" name="对象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8843" y="4982317"/>
                          <a:ext cx="2621789" cy="772061"/>
                        </a:xfrm>
                        <a:prstGeom prst="rect">
                          <a:avLst/>
                        </a:prstGeom>
                        <a:noFill/>
                      </p:spPr>
                    </p:pic>
                  </p:oleObj>
                </mc:Fallback>
              </mc:AlternateContent>
            </a:graphicData>
          </a:graphic>
        </p:graphicFrame>
      </p:grpSp>
      <p:sp>
        <p:nvSpPr>
          <p:cNvPr id="21" name="矩形 20"/>
          <p:cNvSpPr/>
          <p:nvPr/>
        </p:nvSpPr>
        <p:spPr>
          <a:xfrm>
            <a:off x="526434" y="5713292"/>
            <a:ext cx="8329533" cy="830997"/>
          </a:xfrm>
          <a:prstGeom prst="rect">
            <a:avLst/>
          </a:prstGeom>
        </p:spPr>
        <p:txBody>
          <a:bodyPr wrap="square">
            <a:spAutoFit/>
          </a:bodyPr>
          <a:lstStyle/>
          <a:p>
            <a:r>
              <a:rPr lang="zh-CN" altLang="en-US" sz="2400" dirty="0">
                <a:solidFill>
                  <a:srgbClr val="FF0000"/>
                </a:solidFill>
                <a:latin typeface="楷体" panose="02010609060101010101" pitchFamily="49" charset="-122"/>
                <a:ea typeface="楷体" panose="02010609060101010101" pitchFamily="49" charset="-122"/>
              </a:rPr>
              <a:t>增益和偏置就会被作为我校准因子存储为全局变量以备后面使用该方程。</a:t>
            </a:r>
          </a:p>
        </p:txBody>
      </p:sp>
    </p:spTree>
    <p:extLst>
      <p:ext uri="{BB962C8B-B14F-4D97-AF65-F5344CB8AC3E}">
        <p14:creationId xmlns:p14="http://schemas.microsoft.com/office/powerpoint/2010/main" val="1164265489"/>
      </p:ext>
    </p:extLst>
  </p:cSld>
  <p:clrMapOvr>
    <a:masterClrMapping/>
  </p:clrMapOvr>
  <p:transition spd="slow">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323528" y="980728"/>
            <a:ext cx="8532440" cy="1384995"/>
          </a:xfrm>
          <a:prstGeom prst="rect">
            <a:avLst/>
          </a:prstGeom>
        </p:spPr>
        <p:txBody>
          <a:bodyPr wrap="square">
            <a:spAutoFit/>
          </a:bodyPr>
          <a:lstStyle/>
          <a:p>
            <a:pPr algn="just"/>
            <a:r>
              <a:rPr lang="zh-CN" altLang="en-US" sz="2800" b="1" dirty="0">
                <a:solidFill>
                  <a:srgbClr val="FF0000"/>
                </a:solidFill>
                <a:latin typeface="+mn-lt"/>
                <a:ea typeface="+mn-ea"/>
              </a:rPr>
              <a:t>级联直流偏置和增益校准：</a:t>
            </a:r>
            <a:r>
              <a:rPr lang="zh-CN" altLang="en-US" sz="2800" b="1" dirty="0">
                <a:solidFill>
                  <a:srgbClr val="083CB0"/>
                </a:solidFill>
                <a:latin typeface="+mn-lt"/>
                <a:ea typeface="+mn-ea"/>
              </a:rPr>
              <a:t>一系列被单独校准的电路或仪器也可以通过综合被单独校准的因素而被共同校准</a:t>
            </a:r>
            <a:endParaRPr lang="en-US" altLang="zh-CN" sz="2800" b="1" dirty="0">
              <a:solidFill>
                <a:srgbClr val="083CB0"/>
              </a:solidFill>
              <a:latin typeface="+mn-lt"/>
              <a:ea typeface="+mn-ea"/>
            </a:endParaRPr>
          </a:p>
        </p:txBody>
      </p:sp>
      <p:grpSp>
        <p:nvGrpSpPr>
          <p:cNvPr id="6" name="组合 5"/>
          <p:cNvGrpSpPr/>
          <p:nvPr/>
        </p:nvGrpSpPr>
        <p:grpSpPr>
          <a:xfrm>
            <a:off x="413538" y="2365723"/>
            <a:ext cx="8352420" cy="820580"/>
            <a:chOff x="413538" y="2365723"/>
            <a:chExt cx="8352420" cy="820580"/>
          </a:xfrm>
        </p:grpSpPr>
        <p:sp>
          <p:nvSpPr>
            <p:cNvPr id="4" name="矩形 3"/>
            <p:cNvSpPr/>
            <p:nvPr/>
          </p:nvSpPr>
          <p:spPr>
            <a:xfrm>
              <a:off x="413538" y="2365723"/>
              <a:ext cx="8352420" cy="461665"/>
            </a:xfrm>
            <a:prstGeom prst="rect">
              <a:avLst/>
            </a:prstGeom>
          </p:spPr>
          <p:txBody>
            <a:bodyPr wrap="square">
              <a:spAutoFit/>
            </a:bodyPr>
            <a:lstStyle/>
            <a:p>
              <a:pPr algn="just"/>
              <a:r>
                <a:rPr lang="zh-CN" altLang="en-US" sz="2400" dirty="0">
                  <a:solidFill>
                    <a:srgbClr val="000000"/>
                  </a:solidFill>
                  <a:latin typeface="楷体" panose="02010609060101010101" pitchFamily="49" charset="-122"/>
                  <a:ea typeface="楷体" panose="02010609060101010101" pitchFamily="49" charset="-122"/>
                </a:rPr>
                <a:t>例如一个电压缓冲器的输入输出行为可被模拟为</a:t>
              </a:r>
            </a:p>
          </p:txBody>
        </p:sp>
        <p:graphicFrame>
          <p:nvGraphicFramePr>
            <p:cNvPr id="5" name="对象 4"/>
            <p:cNvGraphicFramePr>
              <a:graphicFrameLocks noChangeAspect="1"/>
            </p:cNvGraphicFramePr>
            <p:nvPr>
              <p:extLst/>
            </p:nvPr>
          </p:nvGraphicFramePr>
          <p:xfrm>
            <a:off x="2843808" y="2827388"/>
            <a:ext cx="2376264" cy="358915"/>
          </p:xfrm>
          <a:graphic>
            <a:graphicData uri="http://schemas.openxmlformats.org/presentationml/2006/ole">
              <mc:AlternateContent xmlns:mc="http://schemas.openxmlformats.org/markup-compatibility/2006">
                <mc:Choice xmlns:v="urn:schemas-microsoft-com:vml" Requires="v">
                  <p:oleObj spid="_x0000_s22572" name="Equation" r:id="rId4" imgW="1854200" imgH="228600" progId="Equation.DSMT4">
                    <p:embed/>
                  </p:oleObj>
                </mc:Choice>
                <mc:Fallback>
                  <p:oleObj name="Equation" r:id="rId4" imgW="1854200" imgH="228600" progId="Equation.DSMT4">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827388"/>
                          <a:ext cx="2376264" cy="358915"/>
                        </a:xfrm>
                        <a:prstGeom prst="rect">
                          <a:avLst/>
                        </a:prstGeom>
                        <a:noFill/>
                      </p:spPr>
                    </p:pic>
                  </p:oleObj>
                </mc:Fallback>
              </mc:AlternateContent>
            </a:graphicData>
          </a:graphic>
        </p:graphicFrame>
      </p:grpSp>
      <p:grpSp>
        <p:nvGrpSpPr>
          <p:cNvPr id="23" name="组合 22"/>
          <p:cNvGrpSpPr/>
          <p:nvPr/>
        </p:nvGrpSpPr>
        <p:grpSpPr>
          <a:xfrm>
            <a:off x="413538" y="3463302"/>
            <a:ext cx="5109091" cy="937364"/>
            <a:chOff x="413538" y="3463302"/>
            <a:chExt cx="5109091" cy="937364"/>
          </a:xfrm>
        </p:grpSpPr>
        <p:sp>
          <p:nvSpPr>
            <p:cNvPr id="8" name="矩形 7"/>
            <p:cNvSpPr/>
            <p:nvPr/>
          </p:nvSpPr>
          <p:spPr>
            <a:xfrm>
              <a:off x="413538" y="3463302"/>
              <a:ext cx="5109091" cy="461665"/>
            </a:xfrm>
            <a:prstGeom prst="rect">
              <a:avLst/>
            </a:prstGeom>
          </p:spPr>
          <p:txBody>
            <a:bodyPr wrap="none">
              <a:spAutoFit/>
            </a:bodyPr>
            <a:lstStyle/>
            <a:p>
              <a:r>
                <a:rPr lang="zh-CN" altLang="en-US" sz="2400" dirty="0">
                  <a:solidFill>
                    <a:srgbClr val="000000"/>
                  </a:solidFill>
                  <a:latin typeface="楷体" panose="02010609060101010101" pitchFamily="49" charset="-122"/>
                  <a:ea typeface="楷体" panose="02010609060101010101" pitchFamily="49" charset="-122"/>
                </a:rPr>
                <a:t>数字化仪也可以用一阶线性方程模拟</a:t>
              </a:r>
            </a:p>
          </p:txBody>
        </p:sp>
        <p:graphicFrame>
          <p:nvGraphicFramePr>
            <p:cNvPr id="11" name="对象 10"/>
            <p:cNvGraphicFramePr>
              <a:graphicFrameLocks noChangeAspect="1"/>
            </p:cNvGraphicFramePr>
            <p:nvPr>
              <p:extLst/>
            </p:nvPr>
          </p:nvGraphicFramePr>
          <p:xfrm>
            <a:off x="2843808" y="4001277"/>
            <a:ext cx="2520280" cy="399389"/>
          </p:xfrm>
          <a:graphic>
            <a:graphicData uri="http://schemas.openxmlformats.org/presentationml/2006/ole">
              <mc:AlternateContent xmlns:mc="http://schemas.openxmlformats.org/markup-compatibility/2006">
                <mc:Choice xmlns:v="urn:schemas-microsoft-com:vml" Requires="v">
                  <p:oleObj spid="_x0000_s22573" name="Equation" r:id="rId6" imgW="1765300" imgH="228600" progId="Equation.DSMT4">
                    <p:embed/>
                  </p:oleObj>
                </mc:Choice>
                <mc:Fallback>
                  <p:oleObj name="Equation" r:id="rId6" imgW="1765300" imgH="228600" progId="Equation.DSMT4">
                    <p:embed/>
                    <p:pic>
                      <p:nvPicPr>
                        <p:cNvPr id="11"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808" y="4001277"/>
                          <a:ext cx="2520280" cy="399389"/>
                        </a:xfrm>
                        <a:prstGeom prst="rect">
                          <a:avLst/>
                        </a:prstGeom>
                        <a:noFill/>
                      </p:spPr>
                    </p:pic>
                  </p:oleObj>
                </mc:Fallback>
              </mc:AlternateContent>
            </a:graphicData>
          </a:graphic>
        </p:graphicFrame>
      </p:grpSp>
      <p:grpSp>
        <p:nvGrpSpPr>
          <p:cNvPr id="24" name="组合 23"/>
          <p:cNvGrpSpPr/>
          <p:nvPr/>
        </p:nvGrpSpPr>
        <p:grpSpPr>
          <a:xfrm>
            <a:off x="372904" y="4674945"/>
            <a:ext cx="7263527" cy="1488425"/>
            <a:chOff x="372904" y="4674945"/>
            <a:chExt cx="7263527" cy="1488425"/>
          </a:xfrm>
        </p:grpSpPr>
        <p:sp>
          <p:nvSpPr>
            <p:cNvPr id="13" name="矩形 12"/>
            <p:cNvSpPr/>
            <p:nvPr/>
          </p:nvSpPr>
          <p:spPr>
            <a:xfrm>
              <a:off x="372904" y="4674945"/>
              <a:ext cx="7263527" cy="461665"/>
            </a:xfrm>
            <a:prstGeom prst="rect">
              <a:avLst/>
            </a:prstGeom>
          </p:spPr>
          <p:txBody>
            <a:bodyPr wrap="none">
              <a:spAutoFit/>
            </a:bodyPr>
            <a:lstStyle/>
            <a:p>
              <a:r>
                <a:rPr lang="zh-CN" altLang="en-US" sz="2400" dirty="0">
                  <a:solidFill>
                    <a:srgbClr val="000000"/>
                  </a:solidFill>
                  <a:latin typeface="楷体" panose="02010609060101010101" pitchFamily="49" charset="-122"/>
                  <a:ea typeface="楷体" panose="02010609060101010101" pitchFamily="49" charset="-122"/>
                </a:rPr>
                <a:t>现在，如果两个级联，</a:t>
              </a:r>
              <a:r>
                <a:rPr lang="en-US" altLang="zh-CN" sz="2400" dirty="0">
                  <a:solidFill>
                    <a:srgbClr val="000000"/>
                  </a:solidFill>
                  <a:latin typeface="楷体" panose="02010609060101010101" pitchFamily="49" charset="-122"/>
                  <a:ea typeface="楷体" panose="02010609060101010101" pitchFamily="49" charset="-122"/>
                </a:rPr>
                <a:t>VIN-DIG=VBUF</a:t>
              </a:r>
              <a:r>
                <a:rPr lang="zh-CN" altLang="en-US" sz="2400" dirty="0">
                  <a:solidFill>
                    <a:srgbClr val="000000"/>
                  </a:solidFill>
                  <a:latin typeface="楷体" panose="02010609060101010101" pitchFamily="49" charset="-122"/>
                  <a:ea typeface="楷体" panose="02010609060101010101" pitchFamily="49" charset="-122"/>
                </a:rPr>
                <a:t> ，综合表现为</a:t>
              </a:r>
              <a:r>
                <a:rPr lang="en-US" altLang="zh-CN" sz="2400" dirty="0">
                  <a:solidFill>
                    <a:srgbClr val="000000"/>
                  </a:solidFill>
                  <a:latin typeface="楷体" panose="02010609060101010101" pitchFamily="49" charset="-122"/>
                  <a:ea typeface="楷体" panose="02010609060101010101" pitchFamily="49" charset="-122"/>
                </a:rPr>
                <a:t>:</a:t>
              </a:r>
              <a:endParaRPr lang="zh-CN" altLang="en-US" sz="2400" dirty="0">
                <a:solidFill>
                  <a:srgbClr val="000000"/>
                </a:solidFill>
                <a:latin typeface="楷体" panose="02010609060101010101" pitchFamily="49" charset="-122"/>
                <a:ea typeface="楷体" panose="02010609060101010101" pitchFamily="49" charset="-122"/>
              </a:endParaRPr>
            </a:p>
          </p:txBody>
        </p:sp>
        <p:grpSp>
          <p:nvGrpSpPr>
            <p:cNvPr id="22" name="组合 21"/>
            <p:cNvGrpSpPr/>
            <p:nvPr/>
          </p:nvGrpSpPr>
          <p:grpSpPr>
            <a:xfrm>
              <a:off x="2195736" y="5197012"/>
              <a:ext cx="4392488" cy="966358"/>
              <a:chOff x="1979713" y="5215641"/>
              <a:chExt cx="4392488" cy="966358"/>
            </a:xfrm>
          </p:grpSpPr>
          <p:graphicFrame>
            <p:nvGraphicFramePr>
              <p:cNvPr id="15" name="对象 14"/>
              <p:cNvGraphicFramePr>
                <a:graphicFrameLocks noChangeAspect="1"/>
              </p:cNvGraphicFramePr>
              <p:nvPr>
                <p:extLst/>
              </p:nvPr>
            </p:nvGraphicFramePr>
            <p:xfrm>
              <a:off x="1979713" y="5215641"/>
              <a:ext cx="4392488" cy="413578"/>
            </p:xfrm>
            <a:graphic>
              <a:graphicData uri="http://schemas.openxmlformats.org/presentationml/2006/ole">
                <mc:AlternateContent xmlns:mc="http://schemas.openxmlformats.org/markup-compatibility/2006">
                  <mc:Choice xmlns:v="urn:schemas-microsoft-com:vml" Requires="v">
                    <p:oleObj spid="_x0000_s22574" name="Equation" r:id="rId8" imgW="2895600" imgH="254000" progId="Equation.DSMT4">
                      <p:embed/>
                    </p:oleObj>
                  </mc:Choice>
                  <mc:Fallback>
                    <p:oleObj name="Equation" r:id="rId8" imgW="2895600" imgH="254000" progId="Equation.DSMT4">
                      <p:embed/>
                      <p:pic>
                        <p:nvPicPr>
                          <p:cNvPr id="15" name="对象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13" y="5215641"/>
                            <a:ext cx="4392488" cy="413578"/>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nvPr>
            </p:nvGraphicFramePr>
            <p:xfrm>
              <a:off x="2654378" y="5770267"/>
              <a:ext cx="2853726" cy="411732"/>
            </p:xfrm>
            <a:graphic>
              <a:graphicData uri="http://schemas.openxmlformats.org/presentationml/2006/ole">
                <mc:AlternateContent xmlns:mc="http://schemas.openxmlformats.org/markup-compatibility/2006">
                  <mc:Choice xmlns:v="urn:schemas-microsoft-com:vml" Requires="v">
                    <p:oleObj spid="_x0000_s22575" name="Equation" r:id="rId10" imgW="1955800" imgH="228600" progId="Equation.DSMT4">
                      <p:embed/>
                    </p:oleObj>
                  </mc:Choice>
                  <mc:Fallback>
                    <p:oleObj name="Equation" r:id="rId10" imgW="1955800" imgH="228600" progId="Equation.DSMT4">
                      <p:embed/>
                      <p:pic>
                        <p:nvPicPr>
                          <p:cNvPr id="18" name="对象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4378" y="5770267"/>
                            <a:ext cx="2853726" cy="411732"/>
                          </a:xfrm>
                          <a:prstGeom prst="rect">
                            <a:avLst/>
                          </a:prstGeom>
                          <a:noFill/>
                        </p:spPr>
                      </p:pic>
                    </p:oleObj>
                  </mc:Fallback>
                </mc:AlternateContent>
              </a:graphicData>
            </a:graphic>
          </p:graphicFrame>
        </p:grpSp>
      </p:grpSp>
      <p:grpSp>
        <p:nvGrpSpPr>
          <p:cNvPr id="29" name="组合 28"/>
          <p:cNvGrpSpPr/>
          <p:nvPr/>
        </p:nvGrpSpPr>
        <p:grpSpPr>
          <a:xfrm>
            <a:off x="6084168" y="3401030"/>
            <a:ext cx="3455298" cy="999636"/>
            <a:chOff x="2195736" y="1583267"/>
            <a:chExt cx="3455298" cy="999636"/>
          </a:xfrm>
        </p:grpSpPr>
        <p:graphicFrame>
          <p:nvGraphicFramePr>
            <p:cNvPr id="30" name="对象 29"/>
            <p:cNvGraphicFramePr>
              <a:graphicFrameLocks noChangeAspect="1"/>
            </p:cNvGraphicFramePr>
            <p:nvPr>
              <p:extLst/>
            </p:nvPr>
          </p:nvGraphicFramePr>
          <p:xfrm>
            <a:off x="2870401" y="1583267"/>
            <a:ext cx="1729263" cy="436075"/>
          </p:xfrm>
          <a:graphic>
            <a:graphicData uri="http://schemas.openxmlformats.org/presentationml/2006/ole">
              <mc:AlternateContent xmlns:mc="http://schemas.openxmlformats.org/markup-compatibility/2006">
                <mc:Choice xmlns:v="urn:schemas-microsoft-com:vml" Requires="v">
                  <p:oleObj spid="_x0000_s22576" name="Equation" r:id="rId12" imgW="1066800" imgH="228600" progId="Equation.DSMT4">
                    <p:embed/>
                  </p:oleObj>
                </mc:Choice>
                <mc:Fallback>
                  <p:oleObj name="Equation" r:id="rId12" imgW="1066800" imgH="228600" progId="Equation.DSMT4">
                    <p:embed/>
                    <p:pic>
                      <p:nvPicPr>
                        <p:cNvPr id="30" name="对象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0401" y="1583267"/>
                          <a:ext cx="1729263" cy="436075"/>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nvPr>
          </p:nvGraphicFramePr>
          <p:xfrm>
            <a:off x="2195736" y="2149121"/>
            <a:ext cx="3455298" cy="433782"/>
          </p:xfrm>
          <a:graphic>
            <a:graphicData uri="http://schemas.openxmlformats.org/presentationml/2006/ole">
              <mc:AlternateContent xmlns:mc="http://schemas.openxmlformats.org/markup-compatibility/2006">
                <mc:Choice xmlns:v="urn:schemas-microsoft-com:vml" Requires="v">
                  <p:oleObj spid="_x0000_s22577" name="Equation" r:id="rId14" imgW="2235200" imgH="228600" progId="Equation.DSMT4">
                    <p:embed/>
                  </p:oleObj>
                </mc:Choice>
                <mc:Fallback>
                  <p:oleObj name="Equation" r:id="rId14" imgW="2235200" imgH="228600" progId="Equation.DSMT4">
                    <p:embed/>
                    <p:pic>
                      <p:nvPicPr>
                        <p:cNvPr id="31" name="对象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95736" y="2149121"/>
                          <a:ext cx="3455298" cy="433782"/>
                        </a:xfrm>
                        <a:prstGeom prst="rect">
                          <a:avLst/>
                        </a:prstGeom>
                        <a:noFill/>
                      </p:spPr>
                    </p:pic>
                  </p:oleObj>
                </mc:Fallback>
              </mc:AlternateContent>
            </a:graphicData>
          </a:graphic>
        </p:graphicFrame>
      </p:grpSp>
    </p:spTree>
    <p:extLst>
      <p:ext uri="{BB962C8B-B14F-4D97-AF65-F5344CB8AC3E}">
        <p14:creationId xmlns:p14="http://schemas.microsoft.com/office/powerpoint/2010/main" val="3506483602"/>
      </p:ext>
    </p:extLst>
  </p:cSld>
  <p:clrMapOvr>
    <a:masterClrMapping/>
  </p:clrMapOvr>
  <p:transition spd="slow">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519363" y="0"/>
            <a:ext cx="6624637"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2.9 </a:t>
            </a:r>
            <a:r>
              <a:rPr lang="zh-CN" altLang="en-US" sz="3600" dirty="0">
                <a:solidFill>
                  <a:srgbClr val="990000"/>
                </a:solidFill>
                <a:latin typeface="Comic Sans MS" panose="030F0702030302020204" pitchFamily="66" charset="0"/>
                <a:ea typeface="隶书" panose="02010509060101010101" pitchFamily="49" charset="-122"/>
              </a:rPr>
              <a:t>测量精度与校准</a:t>
            </a:r>
          </a:p>
        </p:txBody>
      </p:sp>
      <p:sp>
        <p:nvSpPr>
          <p:cNvPr id="7" name="矩形 6"/>
          <p:cNvSpPr/>
          <p:nvPr/>
        </p:nvSpPr>
        <p:spPr>
          <a:xfrm>
            <a:off x="323528" y="980728"/>
            <a:ext cx="8532440" cy="523220"/>
          </a:xfrm>
          <a:prstGeom prst="rect">
            <a:avLst/>
          </a:prstGeom>
        </p:spPr>
        <p:txBody>
          <a:bodyPr wrap="square">
            <a:spAutoFit/>
          </a:bodyPr>
          <a:lstStyle/>
          <a:p>
            <a:pPr algn="just"/>
            <a:r>
              <a:rPr lang="zh-CN" altLang="en-US" sz="2800" b="1" dirty="0">
                <a:solidFill>
                  <a:srgbClr val="FF0000"/>
                </a:solidFill>
                <a:latin typeface="+mn-lt"/>
                <a:ea typeface="+mn-ea"/>
              </a:rPr>
              <a:t>级联直流偏置和增益校准：</a:t>
            </a:r>
            <a:endParaRPr lang="en-US" altLang="zh-CN" sz="2800" b="1" dirty="0">
              <a:solidFill>
                <a:srgbClr val="083CB0"/>
              </a:solidFill>
              <a:latin typeface="+mn-lt"/>
              <a:ea typeface="+mn-ea"/>
            </a:endParaRPr>
          </a:p>
        </p:txBody>
      </p:sp>
      <p:grpSp>
        <p:nvGrpSpPr>
          <p:cNvPr id="12" name="组合 11"/>
          <p:cNvGrpSpPr/>
          <p:nvPr/>
        </p:nvGrpSpPr>
        <p:grpSpPr>
          <a:xfrm>
            <a:off x="2862099" y="1542983"/>
            <a:ext cx="3455298" cy="999636"/>
            <a:chOff x="2195736" y="1583267"/>
            <a:chExt cx="3455298" cy="999636"/>
          </a:xfrm>
        </p:grpSpPr>
        <p:graphicFrame>
          <p:nvGraphicFramePr>
            <p:cNvPr id="3" name="对象 2"/>
            <p:cNvGraphicFramePr>
              <a:graphicFrameLocks noChangeAspect="1"/>
            </p:cNvGraphicFramePr>
            <p:nvPr>
              <p:extLst/>
            </p:nvPr>
          </p:nvGraphicFramePr>
          <p:xfrm>
            <a:off x="2870401" y="1583267"/>
            <a:ext cx="1729263" cy="436075"/>
          </p:xfrm>
          <a:graphic>
            <a:graphicData uri="http://schemas.openxmlformats.org/presentationml/2006/ole">
              <mc:AlternateContent xmlns:mc="http://schemas.openxmlformats.org/markup-compatibility/2006">
                <mc:Choice xmlns:v="urn:schemas-microsoft-com:vml" Requires="v">
                  <p:oleObj spid="_x0000_s23589" name="Equation" r:id="rId4" imgW="1066800" imgH="228600" progId="Equation.DSMT4">
                    <p:embed/>
                  </p:oleObj>
                </mc:Choice>
                <mc:Fallback>
                  <p:oleObj name="Equation" r:id="rId4" imgW="1066800" imgH="228600"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401" y="1583267"/>
                          <a:ext cx="1729263" cy="436075"/>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nvPr>
          </p:nvGraphicFramePr>
          <p:xfrm>
            <a:off x="2195736" y="2149121"/>
            <a:ext cx="3455298" cy="433782"/>
          </p:xfrm>
          <a:graphic>
            <a:graphicData uri="http://schemas.openxmlformats.org/presentationml/2006/ole">
              <mc:AlternateContent xmlns:mc="http://schemas.openxmlformats.org/markup-compatibility/2006">
                <mc:Choice xmlns:v="urn:schemas-microsoft-com:vml" Requires="v">
                  <p:oleObj spid="_x0000_s23590" name="Equation" r:id="rId6" imgW="2235200" imgH="228600" progId="Equation.DSMT4">
                    <p:embed/>
                  </p:oleObj>
                </mc:Choice>
                <mc:Fallback>
                  <p:oleObj name="Equation" r:id="rId6" imgW="2235200" imgH="228600" progId="Equation.DSMT4">
                    <p:embed/>
                    <p:pic>
                      <p:nvPicPr>
                        <p:cNvPr id="1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2149121"/>
                          <a:ext cx="3455298" cy="433782"/>
                        </a:xfrm>
                        <a:prstGeom prst="rect">
                          <a:avLst/>
                        </a:prstGeom>
                        <a:noFill/>
                      </p:spPr>
                    </p:pic>
                  </p:oleObj>
                </mc:Fallback>
              </mc:AlternateContent>
            </a:graphicData>
          </a:graphic>
        </p:graphicFrame>
      </p:grpSp>
      <p:grpSp>
        <p:nvGrpSpPr>
          <p:cNvPr id="17" name="组合 16"/>
          <p:cNvGrpSpPr/>
          <p:nvPr/>
        </p:nvGrpSpPr>
        <p:grpSpPr>
          <a:xfrm>
            <a:off x="286726" y="2732009"/>
            <a:ext cx="8569242" cy="1630777"/>
            <a:chOff x="286726" y="2732009"/>
            <a:chExt cx="8569242" cy="1630777"/>
          </a:xfrm>
        </p:grpSpPr>
        <p:sp>
          <p:nvSpPr>
            <p:cNvPr id="8" name="矩形 7"/>
            <p:cNvSpPr/>
            <p:nvPr/>
          </p:nvSpPr>
          <p:spPr>
            <a:xfrm>
              <a:off x="286726" y="2732009"/>
              <a:ext cx="8569242" cy="830997"/>
            </a:xfrm>
            <a:prstGeom prst="rect">
              <a:avLst/>
            </a:prstGeom>
          </p:spPr>
          <p:txBody>
            <a:bodyPr wrap="square">
              <a:spAutoFit/>
            </a:bodyPr>
            <a:lstStyle/>
            <a:p>
              <a:r>
                <a:rPr lang="zh-CN" altLang="en-US" sz="2400" dirty="0">
                  <a:solidFill>
                    <a:srgbClr val="000000"/>
                  </a:solidFill>
                  <a:latin typeface="楷体" panose="02010609060101010101" pitchFamily="49" charset="-122"/>
                  <a:ea typeface="楷体" panose="02010609060101010101" pitchFamily="49" charset="-122"/>
                </a:rPr>
                <a:t>因此，我们可认为这个综合电路有</a:t>
              </a:r>
              <a:r>
                <a:rPr lang="en-US" altLang="zh-CN" sz="2400" dirty="0">
                  <a:solidFill>
                    <a:srgbClr val="000000"/>
                  </a:solidFill>
                  <a:latin typeface="楷体" panose="02010609060101010101" pitchFamily="49" charset="-122"/>
                  <a:ea typeface="楷体" panose="02010609060101010101" pitchFamily="49" charset="-122"/>
                </a:rPr>
                <a:t>G</a:t>
              </a:r>
              <a:r>
                <a:rPr lang="en-US" altLang="zh-CN" sz="1600" dirty="0">
                  <a:solidFill>
                    <a:srgbClr val="000000"/>
                  </a:solidFill>
                  <a:latin typeface="楷体" panose="02010609060101010101" pitchFamily="49" charset="-122"/>
                  <a:ea typeface="楷体" panose="02010609060101010101" pitchFamily="49" charset="-122"/>
                </a:rPr>
                <a:t>DIG</a:t>
              </a:r>
              <a:r>
                <a:rPr lang="en-US" altLang="zh-CN" sz="2400" dirty="0">
                  <a:solidFill>
                    <a:srgbClr val="000000"/>
                  </a:solidFill>
                  <a:latin typeface="楷体" panose="02010609060101010101" pitchFamily="49" charset="-122"/>
                  <a:ea typeface="楷体" panose="02010609060101010101" pitchFamily="49" charset="-122"/>
                </a:rPr>
                <a:t>G</a:t>
              </a:r>
              <a:r>
                <a:rPr lang="en-US" altLang="zh-CN" sz="1600" dirty="0">
                  <a:solidFill>
                    <a:srgbClr val="000000"/>
                  </a:solidFill>
                  <a:latin typeface="楷体" panose="02010609060101010101" pitchFamily="49" charset="-122"/>
                  <a:ea typeface="楷体" panose="02010609060101010101" pitchFamily="49" charset="-122"/>
                </a:rPr>
                <a:t>BUF</a:t>
              </a:r>
              <a:r>
                <a:rPr lang="zh-CN" altLang="en-US" sz="2400" dirty="0">
                  <a:solidFill>
                    <a:srgbClr val="000000"/>
                  </a:solidFill>
                  <a:latin typeface="楷体" panose="02010609060101010101" pitchFamily="49" charset="-122"/>
                  <a:ea typeface="楷体" panose="02010609060101010101" pitchFamily="49" charset="-122"/>
                </a:rPr>
                <a:t>的增益和</a:t>
              </a:r>
              <a:r>
                <a:rPr lang="en-US" altLang="zh-CN" sz="2400" dirty="0" err="1">
                  <a:solidFill>
                    <a:srgbClr val="000000"/>
                  </a:solidFill>
                  <a:latin typeface="楷体" panose="02010609060101010101" pitchFamily="49" charset="-122"/>
                  <a:ea typeface="楷体" panose="02010609060101010101" pitchFamily="49" charset="-122"/>
                </a:rPr>
                <a:t>G</a:t>
              </a:r>
              <a:r>
                <a:rPr lang="en-US" altLang="zh-CN" sz="1600" dirty="0" err="1">
                  <a:solidFill>
                    <a:srgbClr val="000000"/>
                  </a:solidFill>
                  <a:latin typeface="楷体" panose="02010609060101010101" pitchFamily="49" charset="-122"/>
                  <a:ea typeface="楷体" panose="02010609060101010101" pitchFamily="49" charset="-122"/>
                </a:rPr>
                <a:t>DIG</a:t>
              </a:r>
              <a:r>
                <a:rPr lang="en-US" altLang="zh-CN" sz="2400" dirty="0" err="1">
                  <a:solidFill>
                    <a:srgbClr val="000000"/>
                  </a:solidFill>
                  <a:latin typeface="楷体" panose="02010609060101010101" pitchFamily="49" charset="-122"/>
                  <a:ea typeface="楷体" panose="02010609060101010101" pitchFamily="49" charset="-122"/>
                </a:rPr>
                <a:t>offset</a:t>
              </a:r>
              <a:r>
                <a:rPr lang="en-US" altLang="zh-CN" sz="1600" dirty="0" err="1">
                  <a:solidFill>
                    <a:srgbClr val="000000"/>
                  </a:solidFill>
                  <a:latin typeface="楷体" panose="02010609060101010101" pitchFamily="49" charset="-122"/>
                  <a:ea typeface="楷体" panose="02010609060101010101" pitchFamily="49" charset="-122"/>
                </a:rPr>
                <a:t>BUF</a:t>
              </a:r>
              <a:r>
                <a:rPr lang="en-US" altLang="zh-CN" sz="2400" dirty="0" err="1">
                  <a:solidFill>
                    <a:srgbClr val="000000"/>
                  </a:solidFill>
                  <a:latin typeface="楷体" panose="02010609060101010101" pitchFamily="49" charset="-122"/>
                  <a:ea typeface="楷体" panose="02010609060101010101" pitchFamily="49" charset="-122"/>
                </a:rPr>
                <a:t>+offset</a:t>
              </a:r>
              <a:r>
                <a:rPr lang="en-US" altLang="zh-CN" sz="1600" dirty="0" err="1">
                  <a:solidFill>
                    <a:srgbClr val="000000"/>
                  </a:solidFill>
                  <a:latin typeface="楷体" panose="02010609060101010101" pitchFamily="49" charset="-122"/>
                  <a:ea typeface="楷体" panose="02010609060101010101" pitchFamily="49" charset="-122"/>
                </a:rPr>
                <a:t>DIG</a:t>
              </a:r>
              <a:r>
                <a:rPr lang="zh-CN" altLang="en-US" sz="2400" dirty="0">
                  <a:solidFill>
                    <a:srgbClr val="000000"/>
                  </a:solidFill>
                  <a:latin typeface="楷体" panose="02010609060101010101" pitchFamily="49" charset="-122"/>
                  <a:ea typeface="楷体" panose="02010609060101010101" pitchFamily="49" charset="-122"/>
                </a:rPr>
                <a:t>的偏置，校准方程为：</a:t>
              </a:r>
            </a:p>
          </p:txBody>
        </p:sp>
        <p:graphicFrame>
          <p:nvGraphicFramePr>
            <p:cNvPr id="16" name="对象 15"/>
            <p:cNvGraphicFramePr>
              <a:graphicFrameLocks noChangeAspect="1"/>
            </p:cNvGraphicFramePr>
            <p:nvPr>
              <p:extLst/>
            </p:nvPr>
          </p:nvGraphicFramePr>
          <p:xfrm>
            <a:off x="2862099" y="3588902"/>
            <a:ext cx="3095537" cy="773884"/>
          </p:xfrm>
          <a:graphic>
            <a:graphicData uri="http://schemas.openxmlformats.org/presentationml/2006/ole">
              <mc:AlternateContent xmlns:mc="http://schemas.openxmlformats.org/markup-compatibility/2006">
                <mc:Choice xmlns:v="urn:schemas-microsoft-com:vml" Requires="v">
                  <p:oleObj spid="_x0000_s23591" name="Equation" r:id="rId8" imgW="1816100" imgH="431800" progId="Equation.DSMT4">
                    <p:embed/>
                  </p:oleObj>
                </mc:Choice>
                <mc:Fallback>
                  <p:oleObj name="Equation" r:id="rId8" imgW="1816100" imgH="431800" progId="Equation.DSMT4">
                    <p:embed/>
                    <p:pic>
                      <p:nvPicPr>
                        <p:cNvPr id="16" name="对象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2099" y="3588902"/>
                          <a:ext cx="3095537" cy="773884"/>
                        </a:xfrm>
                        <a:prstGeom prst="rect">
                          <a:avLst/>
                        </a:prstGeom>
                        <a:noFill/>
                      </p:spPr>
                    </p:pic>
                  </p:oleObj>
                </mc:Fallback>
              </mc:AlternateContent>
            </a:graphicData>
          </a:graphic>
        </p:graphicFrame>
      </p:grpSp>
      <p:grpSp>
        <p:nvGrpSpPr>
          <p:cNvPr id="27" name="组合 26"/>
          <p:cNvGrpSpPr/>
          <p:nvPr/>
        </p:nvGrpSpPr>
        <p:grpSpPr>
          <a:xfrm>
            <a:off x="117410" y="4388682"/>
            <a:ext cx="8584914" cy="1717715"/>
            <a:chOff x="117410" y="4388682"/>
            <a:chExt cx="8584914" cy="1717715"/>
          </a:xfrm>
        </p:grpSpPr>
        <p:sp>
          <p:nvSpPr>
            <p:cNvPr id="19" name="矩形 18"/>
            <p:cNvSpPr/>
            <p:nvPr/>
          </p:nvSpPr>
          <p:spPr>
            <a:xfrm>
              <a:off x="117410" y="4388682"/>
              <a:ext cx="8584914" cy="1200329"/>
            </a:xfrm>
            <a:prstGeom prst="rect">
              <a:avLst/>
            </a:prstGeom>
          </p:spPr>
          <p:txBody>
            <a:bodyPr wrap="square">
              <a:spAutoFit/>
            </a:bodyPr>
            <a:lstStyle/>
            <a:p>
              <a:pPr algn="just"/>
              <a:r>
                <a:rPr lang="zh-CN" altLang="en-US" sz="2400" dirty="0">
                  <a:solidFill>
                    <a:srgbClr val="000000"/>
                  </a:solidFill>
                  <a:latin typeface="楷体" panose="02010609060101010101" pitchFamily="49" charset="-122"/>
                  <a:ea typeface="楷体" panose="02010609060101010101" pitchFamily="49" charset="-122"/>
                </a:rPr>
                <a:t>可以很简单的讲这种方法拓展到更多级联的情况。例如，包括</a:t>
              </a:r>
              <a:r>
                <a:rPr lang="en-US" altLang="zh-CN" sz="2400" dirty="0">
                  <a:solidFill>
                    <a:srgbClr val="000000"/>
                  </a:solidFill>
                  <a:latin typeface="楷体" panose="02010609060101010101" pitchFamily="49" charset="-122"/>
                  <a:ea typeface="楷体" panose="02010609060101010101" pitchFamily="49" charset="-122"/>
                </a:rPr>
                <a:t>3</a:t>
              </a:r>
              <a:r>
                <a:rPr lang="zh-CN" altLang="en-US" sz="2400" dirty="0">
                  <a:solidFill>
                    <a:srgbClr val="000000"/>
                  </a:solidFill>
                  <a:latin typeface="楷体" panose="02010609060101010101" pitchFamily="49" charset="-122"/>
                  <a:ea typeface="楷体" panose="02010609060101010101" pitchFamily="49" charset="-122"/>
                </a:rPr>
                <a:t>层的级联电路，三个输入输出增益分别为</a:t>
              </a:r>
              <a:r>
                <a:rPr lang="en-US" altLang="zh-CN" sz="2400" dirty="0">
                  <a:solidFill>
                    <a:srgbClr val="000000"/>
                  </a:solidFill>
                  <a:latin typeface="楷体" panose="02010609060101010101" pitchFamily="49" charset="-122"/>
                  <a:ea typeface="楷体" panose="02010609060101010101" pitchFamily="49" charset="-122"/>
                </a:rPr>
                <a:t>G1</a:t>
              </a:r>
              <a:r>
                <a:rPr lang="zh-CN" altLang="en-US" sz="2400" dirty="0">
                  <a:solidFill>
                    <a:srgbClr val="000000"/>
                  </a:solidFill>
                  <a:latin typeface="楷体" panose="02010609060101010101" pitchFamily="49" charset="-122"/>
                  <a:ea typeface="楷体" panose="02010609060101010101" pitchFamily="49" charset="-122"/>
                </a:rPr>
                <a:t>、</a:t>
              </a:r>
              <a:r>
                <a:rPr lang="en-US" altLang="zh-CN" sz="2400" dirty="0">
                  <a:solidFill>
                    <a:srgbClr val="000000"/>
                  </a:solidFill>
                  <a:latin typeface="楷体" panose="02010609060101010101" pitchFamily="49" charset="-122"/>
                  <a:ea typeface="楷体" panose="02010609060101010101" pitchFamily="49" charset="-122"/>
                </a:rPr>
                <a:t>G2</a:t>
              </a:r>
              <a:r>
                <a:rPr lang="zh-CN" altLang="en-US" sz="2400" dirty="0">
                  <a:solidFill>
                    <a:srgbClr val="000000"/>
                  </a:solidFill>
                  <a:latin typeface="楷体" panose="02010609060101010101" pitchFamily="49" charset="-122"/>
                  <a:ea typeface="楷体" panose="02010609060101010101" pitchFamily="49" charset="-122"/>
                </a:rPr>
                <a:t>、</a:t>
              </a:r>
              <a:r>
                <a:rPr lang="en-US" altLang="zh-CN" sz="2400" dirty="0">
                  <a:solidFill>
                    <a:srgbClr val="000000"/>
                  </a:solidFill>
                  <a:latin typeface="楷体" panose="02010609060101010101" pitchFamily="49" charset="-122"/>
                  <a:ea typeface="楷体" panose="02010609060101010101" pitchFamily="49" charset="-122"/>
                </a:rPr>
                <a:t>G3</a:t>
              </a:r>
              <a:r>
                <a:rPr lang="zh-CN" altLang="en-US" sz="2400" dirty="0">
                  <a:solidFill>
                    <a:srgbClr val="000000"/>
                  </a:solidFill>
                  <a:latin typeface="楷体" panose="02010609060101010101" pitchFamily="49" charset="-122"/>
                  <a:ea typeface="楷体" panose="02010609060101010101" pitchFamily="49" charset="-122"/>
                </a:rPr>
                <a:t>，偏置分别为</a:t>
              </a:r>
              <a:r>
                <a:rPr lang="en-US" altLang="zh-CN" sz="2400" dirty="0">
                  <a:solidFill>
                    <a:srgbClr val="000000"/>
                  </a:solidFill>
                  <a:latin typeface="楷体" panose="02010609060101010101" pitchFamily="49" charset="-122"/>
                  <a:ea typeface="楷体" panose="02010609060101010101" pitchFamily="49" charset="-122"/>
                </a:rPr>
                <a:t>O1</a:t>
              </a:r>
              <a:r>
                <a:rPr lang="zh-CN" altLang="en-US" sz="2400" dirty="0">
                  <a:solidFill>
                    <a:srgbClr val="000000"/>
                  </a:solidFill>
                  <a:latin typeface="楷体" panose="02010609060101010101" pitchFamily="49" charset="-122"/>
                  <a:ea typeface="楷体" panose="02010609060101010101" pitchFamily="49" charset="-122"/>
                </a:rPr>
                <a:t>、</a:t>
              </a:r>
              <a:r>
                <a:rPr lang="en-US" altLang="zh-CN" sz="2400" dirty="0">
                  <a:solidFill>
                    <a:srgbClr val="000000"/>
                  </a:solidFill>
                  <a:latin typeface="楷体" panose="02010609060101010101" pitchFamily="49" charset="-122"/>
                  <a:ea typeface="楷体" panose="02010609060101010101" pitchFamily="49" charset="-122"/>
                </a:rPr>
                <a:t>O2</a:t>
              </a:r>
              <a:r>
                <a:rPr lang="zh-CN" altLang="en-US" sz="2400" dirty="0">
                  <a:solidFill>
                    <a:srgbClr val="000000"/>
                  </a:solidFill>
                  <a:latin typeface="楷体" panose="02010609060101010101" pitchFamily="49" charset="-122"/>
                  <a:ea typeface="楷体" panose="02010609060101010101" pitchFamily="49" charset="-122"/>
                </a:rPr>
                <a:t>、</a:t>
              </a:r>
              <a:r>
                <a:rPr lang="en-US" altLang="zh-CN" sz="2400" dirty="0">
                  <a:solidFill>
                    <a:srgbClr val="000000"/>
                  </a:solidFill>
                  <a:latin typeface="楷体" panose="02010609060101010101" pitchFamily="49" charset="-122"/>
                  <a:ea typeface="楷体" panose="02010609060101010101" pitchFamily="49" charset="-122"/>
                </a:rPr>
                <a:t>O3</a:t>
              </a:r>
              <a:r>
                <a:rPr lang="zh-CN" altLang="en-US" sz="2400" dirty="0">
                  <a:solidFill>
                    <a:srgbClr val="000000"/>
                  </a:solidFill>
                  <a:latin typeface="楷体" panose="02010609060101010101" pitchFamily="49" charset="-122"/>
                  <a:ea typeface="楷体" panose="02010609060101010101" pitchFamily="49" charset="-122"/>
                </a:rPr>
                <a:t>，总的增益偏置为：</a:t>
              </a:r>
            </a:p>
          </p:txBody>
        </p:sp>
        <p:graphicFrame>
          <p:nvGraphicFramePr>
            <p:cNvPr id="21" name="对象 20"/>
            <p:cNvGraphicFramePr>
              <a:graphicFrameLocks noChangeAspect="1"/>
            </p:cNvGraphicFramePr>
            <p:nvPr>
              <p:extLst/>
            </p:nvPr>
          </p:nvGraphicFramePr>
          <p:xfrm>
            <a:off x="2013801" y="5638844"/>
            <a:ext cx="1547763" cy="467553"/>
          </p:xfrm>
          <a:graphic>
            <a:graphicData uri="http://schemas.openxmlformats.org/presentationml/2006/ole">
              <mc:AlternateContent xmlns:mc="http://schemas.openxmlformats.org/markup-compatibility/2006">
                <mc:Choice xmlns:v="urn:schemas-microsoft-com:vml" Requires="v">
                  <p:oleObj spid="_x0000_s23592" name="Equation" r:id="rId10" imgW="939800" imgH="228600" progId="Equation.DSMT4">
                    <p:embed/>
                  </p:oleObj>
                </mc:Choice>
                <mc:Fallback>
                  <p:oleObj name="Equation" r:id="rId10" imgW="939800" imgH="228600" progId="Equation.DSMT4">
                    <p:embed/>
                    <p:pic>
                      <p:nvPicPr>
                        <p:cNvPr id="21" name="对象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3801" y="5638844"/>
                          <a:ext cx="1547763" cy="467553"/>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nvPr>
          </p:nvGraphicFramePr>
          <p:xfrm>
            <a:off x="4355976" y="5614907"/>
            <a:ext cx="3406534" cy="491490"/>
          </p:xfrm>
          <a:graphic>
            <a:graphicData uri="http://schemas.openxmlformats.org/presentationml/2006/ole">
              <mc:AlternateContent xmlns:mc="http://schemas.openxmlformats.org/markup-compatibility/2006">
                <mc:Choice xmlns:v="urn:schemas-microsoft-com:vml" Requires="v">
                  <p:oleObj spid="_x0000_s23593" name="Equation" r:id="rId12" imgW="1905000" imgH="228600" progId="Equation.DSMT4">
                    <p:embed/>
                  </p:oleObj>
                </mc:Choice>
                <mc:Fallback>
                  <p:oleObj name="Equation" r:id="rId12" imgW="1905000" imgH="228600" progId="Equation.DSMT4">
                    <p:embed/>
                    <p:pic>
                      <p:nvPicPr>
                        <p:cNvPr id="26" name="对象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55976" y="5614907"/>
                          <a:ext cx="3406534" cy="491490"/>
                        </a:xfrm>
                        <a:prstGeom prst="rect">
                          <a:avLst/>
                        </a:prstGeom>
                        <a:noFill/>
                      </p:spPr>
                    </p:pic>
                  </p:oleObj>
                </mc:Fallback>
              </mc:AlternateContent>
            </a:graphicData>
          </a:graphic>
        </p:graphicFrame>
      </p:grpSp>
    </p:spTree>
    <p:extLst>
      <p:ext uri="{BB962C8B-B14F-4D97-AF65-F5344CB8AC3E}">
        <p14:creationId xmlns:p14="http://schemas.microsoft.com/office/powerpoint/2010/main" val="235792157"/>
      </p:ext>
    </p:extLst>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9975420-F50C-42BD-B6B1-A42888BE164B}"/>
              </a:ext>
            </a:extLst>
          </p:cNvPr>
          <p:cNvSpPr txBox="1"/>
          <p:nvPr/>
        </p:nvSpPr>
        <p:spPr>
          <a:xfrm>
            <a:off x="1115616" y="1052736"/>
            <a:ext cx="7344816" cy="5016758"/>
          </a:xfrm>
          <a:prstGeom prst="rect">
            <a:avLst/>
          </a:prstGeom>
          <a:noFill/>
        </p:spPr>
        <p:txBody>
          <a:bodyPr wrap="square">
            <a:spAutoFit/>
          </a:bodyPr>
          <a:lstStyle/>
          <a:p>
            <a:r>
              <a:rPr lang="en-US" altLang="zh-CN" sz="2000" b="1" dirty="0"/>
              <a:t>3.1       10-V </a:t>
            </a:r>
            <a:r>
              <a:rPr lang="zh-CN" altLang="en-US" sz="2000" b="1" dirty="0"/>
              <a:t>稳压器的输出在空载条件下为</a:t>
            </a:r>
            <a:r>
              <a:rPr lang="en-US" altLang="zh-CN" sz="2000" b="1" dirty="0"/>
              <a:t>9.95V</a:t>
            </a:r>
            <a:r>
              <a:rPr lang="zh-CN" altLang="en-US" sz="2000" b="1" dirty="0"/>
              <a:t>，在</a:t>
            </a:r>
            <a:r>
              <a:rPr lang="en-US" altLang="zh-CN" sz="2000" b="1" dirty="0"/>
              <a:t>10mA </a:t>
            </a:r>
            <a:r>
              <a:rPr lang="zh-CN" altLang="en-US" sz="2000" b="1" dirty="0"/>
              <a:t>最大额定负载电流下为</a:t>
            </a:r>
            <a:r>
              <a:rPr lang="en-US" altLang="zh-CN" sz="2000" b="1" dirty="0"/>
              <a:t>9.34V </a:t>
            </a:r>
            <a:r>
              <a:rPr lang="zh-CN" altLang="en-US" sz="2000" b="1" dirty="0"/>
              <a:t>不等。它的负载调节率是多少？</a:t>
            </a:r>
            <a:endParaRPr lang="en-US" altLang="zh-CN" sz="2000" b="1" dirty="0"/>
          </a:p>
          <a:p>
            <a:r>
              <a:rPr lang="en-US" altLang="zh-CN" sz="2000" b="1" dirty="0"/>
              <a:t>3.2      </a:t>
            </a:r>
            <a:r>
              <a:rPr lang="zh-CN" altLang="en-US" sz="2000" b="1" dirty="0"/>
              <a:t>在最大负载电流为</a:t>
            </a:r>
            <a:r>
              <a:rPr lang="en-US" altLang="zh-CN" sz="2000" b="1" dirty="0"/>
              <a:t>10mA </a:t>
            </a:r>
            <a:r>
              <a:rPr lang="zh-CN" altLang="en-US" sz="2000" b="1" dirty="0"/>
              <a:t>的情况下，当输入电压从</a:t>
            </a:r>
            <a:r>
              <a:rPr lang="en-US" altLang="zh-CN" sz="2000" b="1" dirty="0"/>
              <a:t>14V</a:t>
            </a:r>
            <a:r>
              <a:rPr lang="zh-CN" altLang="en-US" sz="2000" b="1" dirty="0"/>
              <a:t>变到</a:t>
            </a:r>
            <a:r>
              <a:rPr lang="en-US" altLang="zh-CN" sz="2000" b="1" dirty="0"/>
              <a:t>6V</a:t>
            </a:r>
            <a:r>
              <a:rPr lang="zh-CN" altLang="en-US" sz="2000" b="1" dirty="0"/>
              <a:t>时，</a:t>
            </a:r>
            <a:r>
              <a:rPr lang="en-US" altLang="zh-CN" sz="2000" b="1" dirty="0"/>
              <a:t>5V</a:t>
            </a:r>
            <a:r>
              <a:rPr lang="zh-CN" altLang="en-US" sz="2000" b="1" dirty="0"/>
              <a:t>稳压器的输出在</a:t>
            </a:r>
            <a:r>
              <a:rPr lang="en-US" altLang="zh-CN" sz="2000" b="1" dirty="0"/>
              <a:t>4.86V</a:t>
            </a:r>
            <a:r>
              <a:rPr lang="zh-CN" altLang="en-US" sz="2000" b="1" dirty="0"/>
              <a:t>到</a:t>
            </a:r>
            <a:r>
              <a:rPr lang="en-US" altLang="zh-CN" sz="2000" b="1" dirty="0"/>
              <a:t>4.32V</a:t>
            </a:r>
            <a:r>
              <a:rPr lang="zh-CN" altLang="en-US" sz="2000" b="1" dirty="0"/>
              <a:t>不等。它的线性调节率是什么？</a:t>
            </a:r>
            <a:endParaRPr lang="en-US" altLang="zh-CN" sz="2000" b="1" dirty="0"/>
          </a:p>
          <a:p>
            <a:r>
              <a:rPr lang="en-US" altLang="zh-CN" sz="2000" b="1" dirty="0"/>
              <a:t>3.5      </a:t>
            </a:r>
            <a:r>
              <a:rPr lang="zh-CN" altLang="en-US" sz="2000" b="1" dirty="0"/>
              <a:t>输入引脚接入</a:t>
            </a:r>
            <a:r>
              <a:rPr lang="en-US" altLang="zh-CN" sz="2000" b="1" dirty="0"/>
              <a:t>100μA</a:t>
            </a:r>
            <a:r>
              <a:rPr lang="zh-CN" altLang="en-US" sz="2000" b="1" dirty="0"/>
              <a:t>电流时，引脚上的电压会下降 </a:t>
            </a:r>
            <a:r>
              <a:rPr lang="en-US" altLang="zh-CN" sz="2000" b="1" dirty="0"/>
              <a:t>1.2V</a:t>
            </a:r>
            <a:r>
              <a:rPr lang="zh-CN" altLang="en-US" sz="2000" b="1" dirty="0"/>
              <a:t>。 随后，当电流增加到 </a:t>
            </a:r>
            <a:r>
              <a:rPr lang="en-US" altLang="zh-CN" sz="2000" b="1" dirty="0"/>
              <a:t>200 </a:t>
            </a:r>
            <a:r>
              <a:rPr lang="en-US" altLang="zh-CN" sz="2000" b="1" dirty="0" err="1"/>
              <a:t>μA</a:t>
            </a:r>
            <a:r>
              <a:rPr lang="en-US" altLang="zh-CN" sz="2000" b="1" dirty="0"/>
              <a:t> </a:t>
            </a:r>
            <a:r>
              <a:rPr lang="zh-CN" altLang="en-US" sz="2000" b="1" dirty="0"/>
              <a:t>时，电压下降</a:t>
            </a:r>
            <a:r>
              <a:rPr lang="en-US" altLang="zh-CN" sz="2000" b="1" dirty="0"/>
              <a:t>1.254V </a:t>
            </a:r>
            <a:r>
              <a:rPr lang="zh-CN" altLang="en-US" sz="2000" b="1" dirty="0"/>
              <a:t>。输入电阻是多少？</a:t>
            </a:r>
            <a:endParaRPr lang="en-US" altLang="zh-CN" sz="2000" b="1" dirty="0"/>
          </a:p>
          <a:p>
            <a:r>
              <a:rPr lang="en-US" altLang="zh-CN" sz="2000" b="1" dirty="0"/>
              <a:t>3.7      </a:t>
            </a:r>
            <a:r>
              <a:rPr lang="zh-CN" altLang="en-US" sz="2000" b="1" dirty="0"/>
              <a:t>当输出电流分别为 </a:t>
            </a:r>
            <a:r>
              <a:rPr lang="en-US" altLang="zh-CN" sz="2000" b="1" dirty="0"/>
              <a:t>-10mA</a:t>
            </a:r>
            <a:r>
              <a:rPr lang="zh-CN" altLang="en-US" sz="2000" b="1" dirty="0"/>
              <a:t>和 </a:t>
            </a:r>
            <a:r>
              <a:rPr lang="en-US" altLang="zh-CN" sz="2000" b="1" dirty="0"/>
              <a:t>+ 10mA </a:t>
            </a:r>
            <a:r>
              <a:rPr lang="zh-CN" altLang="en-US" sz="2000" b="1" dirty="0"/>
              <a:t>时，放大器的输出电压分别为</a:t>
            </a:r>
            <a:r>
              <a:rPr lang="en-US" altLang="zh-CN" sz="2000" b="1" dirty="0"/>
              <a:t>1.2V</a:t>
            </a:r>
            <a:r>
              <a:rPr lang="zh-CN" altLang="en-US" sz="2000" b="1" dirty="0"/>
              <a:t>和</a:t>
            </a:r>
            <a:r>
              <a:rPr lang="en-US" altLang="zh-CN" sz="2000" b="1" dirty="0"/>
              <a:t>3.3V</a:t>
            </a:r>
            <a:r>
              <a:rPr lang="zh-CN" altLang="en-US" sz="2000" b="1" dirty="0"/>
              <a:t>。输出电阻是多少？</a:t>
            </a:r>
            <a:endParaRPr lang="en-US" altLang="zh-CN" sz="2000" b="1" dirty="0"/>
          </a:p>
          <a:p>
            <a:r>
              <a:rPr lang="en-US" altLang="zh-CN" sz="2000" b="1" dirty="0"/>
              <a:t>3.11    </a:t>
            </a:r>
            <a:r>
              <a:rPr lang="zh-CN" altLang="en-US" sz="2000" b="1" dirty="0"/>
              <a:t>输入阻抗为</a:t>
            </a:r>
            <a:r>
              <a:rPr lang="en-US" altLang="zh-CN" sz="2000" b="1" dirty="0"/>
              <a:t>500kΩ</a:t>
            </a:r>
            <a:r>
              <a:rPr lang="zh-CN" altLang="en-US" sz="2000" b="1" dirty="0"/>
              <a:t>的电压表用于测量输出阻抗为</a:t>
            </a:r>
            <a:r>
              <a:rPr lang="en-US" altLang="zh-CN" sz="2000" b="1" dirty="0"/>
              <a:t>500kΩ </a:t>
            </a:r>
            <a:r>
              <a:rPr lang="zh-CN" altLang="en-US" sz="2000" b="1" dirty="0"/>
              <a:t>的放大器的直流输出。这种测量所产生的预期相对误差是多少？</a:t>
            </a:r>
          </a:p>
          <a:p>
            <a:r>
              <a:rPr lang="en-US" altLang="zh-CN" sz="2000" b="1" dirty="0"/>
              <a:t>3.12    </a:t>
            </a:r>
            <a:r>
              <a:rPr lang="zh-CN" altLang="en-US" sz="2000" b="1" dirty="0"/>
              <a:t>差分放大器输出为 2.4 V (OUTP) 和 2.7 V (OUTN) ，其输入设置为 2.5 V的参考电平。单端偏移和差分偏移是多少？ 共模偏移是多少？ （所有偏移量都要相对于V</a:t>
            </a:r>
            <a:r>
              <a:rPr lang="zh-CN" altLang="en-US" sz="2000" b="1" baseline="-25000" dirty="0"/>
              <a:t>MID</a:t>
            </a:r>
            <a:r>
              <a:rPr lang="zh-CN" altLang="en-US" sz="2000" b="1" dirty="0"/>
              <a:t> 测量。）</a:t>
            </a:r>
          </a:p>
          <a:p>
            <a:endParaRPr lang="en-US" altLang="zh-CN" sz="2000" b="1" dirty="0"/>
          </a:p>
        </p:txBody>
      </p:sp>
      <p:sp>
        <p:nvSpPr>
          <p:cNvPr id="4" name="标题 1">
            <a:extLst>
              <a:ext uri="{FF2B5EF4-FFF2-40B4-BE49-F238E27FC236}">
                <a16:creationId xmlns:a16="http://schemas.microsoft.com/office/drawing/2014/main" id="{1B9F3B70-4690-4CD4-8E10-6227E5BF8363}"/>
              </a:ext>
            </a:extLst>
          </p:cNvPr>
          <p:cNvSpPr txBox="1">
            <a:spLocks/>
          </p:cNvSpPr>
          <p:nvPr/>
        </p:nvSpPr>
        <p:spPr bwMode="auto">
          <a:xfrm>
            <a:off x="1979712" y="0"/>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zh-CN" altLang="en-US" sz="3600" kern="0">
                <a:solidFill>
                  <a:srgbClr val="990000"/>
                </a:solidFill>
                <a:latin typeface="Comic Sans MS" panose="030F0702030302020204" pitchFamily="66" charset="0"/>
                <a:ea typeface="隶书" panose="02010509060101010101" pitchFamily="49" charset="-122"/>
              </a:rPr>
              <a:t>作业</a:t>
            </a:r>
            <a:endParaRPr lang="zh-CN" altLang="en-US" sz="3600" kern="0" dirty="0">
              <a:solidFill>
                <a:srgbClr val="990000"/>
              </a:solidFill>
              <a:latin typeface="Comic Sans MS" panose="030F0702030302020204" pitchFamily="66" charset="0"/>
              <a:ea typeface="隶书" panose="02010509060101010101" pitchFamily="49" charset="-122"/>
            </a:endParaRPr>
          </a:p>
        </p:txBody>
      </p:sp>
    </p:spTree>
    <p:extLst>
      <p:ext uri="{BB962C8B-B14F-4D97-AF65-F5344CB8AC3E}">
        <p14:creationId xmlns:p14="http://schemas.microsoft.com/office/powerpoint/2010/main" val="730208701"/>
      </p:ext>
    </p:extLst>
  </p:cSld>
  <p:clrMapOvr>
    <a:masterClrMapping/>
  </p:clrMapOvr>
  <p:transition spd="slow">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043608" y="783542"/>
            <a:ext cx="6048672" cy="523131"/>
          </a:xfrm>
        </p:spPr>
        <p:txBody>
          <a:bodyPr lIns="0" tIns="0" rIns="0" bIns="0"/>
          <a:lstStyle/>
          <a:p>
            <a:pPr marL="0" indent="0">
              <a:buNone/>
            </a:pPr>
            <a:r>
              <a:rPr lang="zh-CN" altLang="en-US" dirty="0">
                <a:solidFill>
                  <a:schemeClr val="tx1"/>
                </a:solidFill>
              </a:rPr>
              <a:t>连接性测试技术：施加正或负电流</a:t>
            </a:r>
            <a:endParaRPr lang="en-US" altLang="zh-CN" dirty="0">
              <a:solidFill>
                <a:schemeClr val="tx1"/>
              </a:solidFill>
            </a:endParaRPr>
          </a:p>
          <a:p>
            <a:pPr marL="0" indent="0">
              <a:buNone/>
            </a:pPr>
            <a:endParaRPr lang="zh-CN" altLang="en-US" dirty="0">
              <a:solidFill>
                <a:schemeClr val="tx1"/>
              </a:solidFill>
            </a:endParaRPr>
          </a:p>
        </p:txBody>
      </p:sp>
      <p:sp>
        <p:nvSpPr>
          <p:cNvPr id="2" name="Rectangle 2"/>
          <p:cNvSpPr>
            <a:spLocks noChangeArrowheads="1"/>
          </p:cNvSpPr>
          <p:nvPr/>
        </p:nvSpPr>
        <p:spPr bwMode="auto">
          <a:xfrm>
            <a:off x="1187624" y="26117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2"/>
          <a:stretch>
            <a:fillRect/>
          </a:stretch>
        </p:blipFill>
        <p:spPr>
          <a:xfrm>
            <a:off x="827584" y="1306673"/>
            <a:ext cx="7488832" cy="3840115"/>
          </a:xfrm>
          <a:prstGeom prst="rect">
            <a:avLst/>
          </a:prstGeom>
        </p:spPr>
      </p:pic>
      <p:sp>
        <p:nvSpPr>
          <p:cNvPr id="7" name="文本框 6"/>
          <p:cNvSpPr txBox="1"/>
          <p:nvPr/>
        </p:nvSpPr>
        <p:spPr>
          <a:xfrm>
            <a:off x="683568" y="5467996"/>
            <a:ext cx="8208912" cy="830997"/>
          </a:xfrm>
          <a:prstGeom prst="rect">
            <a:avLst/>
          </a:prstGeom>
          <a:noFill/>
        </p:spPr>
        <p:txBody>
          <a:bodyPr wrap="square" rtlCol="0">
            <a:spAutoFit/>
          </a:bodyPr>
          <a:lstStyle/>
          <a:p>
            <a:r>
              <a:rPr lang="zh-CN" altLang="en-US" sz="2400" b="1" dirty="0"/>
              <a:t>施加</a:t>
            </a:r>
            <a:r>
              <a:rPr lang="en-US" altLang="zh-CN" sz="2400" b="1" dirty="0"/>
              <a:t>100</a:t>
            </a:r>
            <a:r>
              <a:rPr lang="el-GR" altLang="zh-CN" sz="2400" b="1" dirty="0"/>
              <a:t>μ</a:t>
            </a:r>
            <a:r>
              <a:rPr lang="en-US" altLang="zh-CN" sz="2400" b="1" dirty="0"/>
              <a:t>A</a:t>
            </a:r>
            <a:r>
              <a:rPr lang="zh-CN" altLang="el-GR"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1mA</a:t>
            </a:r>
            <a:r>
              <a:rPr lang="zh-CN" altLang="en-US" sz="2400" b="1" dirty="0">
                <a:latin typeface="黑体" panose="02010609060101010101" pitchFamily="49" charset="-122"/>
                <a:ea typeface="黑体" panose="02010609060101010101" pitchFamily="49" charset="-122"/>
              </a:rPr>
              <a:t>的电流，</a:t>
            </a:r>
            <a:r>
              <a:rPr lang="en-US" altLang="zh-CN" sz="2400" b="1" dirty="0"/>
              <a:t>V</a:t>
            </a:r>
            <a:r>
              <a:rPr lang="en-US" altLang="zh-CN" sz="2400" b="1" baseline="-25000" dirty="0"/>
              <a:t>CONT</a:t>
            </a:r>
            <a:r>
              <a:rPr lang="zh-CN" altLang="en-US" sz="2400" b="1" dirty="0"/>
              <a:t>应通常应为</a:t>
            </a:r>
            <a:r>
              <a:rPr lang="en-US" altLang="zh-CN" sz="2400" b="1" dirty="0"/>
              <a:t>0.5V</a:t>
            </a:r>
            <a:r>
              <a:rPr lang="zh-CN" altLang="el-GR" sz="2400" b="1" dirty="0">
                <a:latin typeface="黑体" panose="02010609060101010101" pitchFamily="49" charset="-122"/>
                <a:ea typeface="黑体" panose="02010609060101010101" pitchFamily="49" charset="-122"/>
              </a:rPr>
              <a:t>～</a:t>
            </a:r>
            <a:r>
              <a:rPr lang="en-US" altLang="zh-CN" sz="2400" b="1" dirty="0"/>
              <a:t>0.7V</a:t>
            </a:r>
            <a:r>
              <a:rPr lang="zh-CN" altLang="en-US" sz="2400" b="1" dirty="0"/>
              <a:t>。若为</a:t>
            </a:r>
            <a:r>
              <a:rPr lang="en-US" altLang="zh-CN" sz="2400" b="1" dirty="0"/>
              <a:t>0V</a:t>
            </a:r>
            <a:r>
              <a:rPr lang="zh-CN" altLang="en-US" sz="2400" b="1" dirty="0"/>
              <a:t>，则有短路，若为</a:t>
            </a:r>
            <a:r>
              <a:rPr lang="en-US" altLang="zh-CN" sz="2400" b="1" dirty="0" err="1"/>
              <a:t>Vclamp</a:t>
            </a:r>
            <a:r>
              <a:rPr lang="zh-CN" altLang="en-US" sz="2400" b="1" dirty="0"/>
              <a:t>，则为开路。</a:t>
            </a:r>
          </a:p>
        </p:txBody>
      </p:sp>
      <p:sp>
        <p:nvSpPr>
          <p:cNvPr id="8" name="标题 1"/>
          <p:cNvSpPr txBox="1">
            <a:spLocks/>
          </p:cNvSpPr>
          <p:nvPr/>
        </p:nvSpPr>
        <p:spPr bwMode="auto">
          <a:xfrm>
            <a:off x="1907704" y="9665"/>
            <a:ext cx="6624637" cy="548680"/>
          </a:xfrm>
          <a:prstGeom prst="roundRect">
            <a:avLst>
              <a:gd name="adj" fmla="val 21667"/>
            </a:avLst>
          </a:prstGeom>
          <a:solidFill>
            <a:schemeClr val="accent3"/>
          </a:solidFill>
          <a:ln>
            <a:noFill/>
          </a:ln>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itchFamily="34" charset="0"/>
                <a:ea typeface="楷体_GB2312" pitchFamily="49" charset="-122"/>
              </a:defRPr>
            </a:lvl9pPr>
          </a:lstStyle>
          <a:p>
            <a:pPr marL="342900" indent="-342900" algn="ctr"/>
            <a:r>
              <a:rPr lang="en-US" altLang="zh-CN" sz="3600" kern="0" dirty="0">
                <a:solidFill>
                  <a:srgbClr val="990000"/>
                </a:solidFill>
                <a:latin typeface="Comic Sans MS" panose="030F0702030302020204" pitchFamily="66" charset="0"/>
                <a:ea typeface="隶书" panose="02010509060101010101" pitchFamily="49" charset="-122"/>
              </a:rPr>
              <a:t>2.1</a:t>
            </a:r>
            <a:r>
              <a:rPr lang="zh-CN" altLang="en-US" sz="3600" kern="0" dirty="0">
                <a:solidFill>
                  <a:srgbClr val="990000"/>
                </a:solidFill>
                <a:latin typeface="Comic Sans MS" panose="030F0702030302020204" pitchFamily="66" charset="0"/>
                <a:ea typeface="隶书" panose="02010509060101010101" pitchFamily="49" charset="-122"/>
              </a:rPr>
              <a:t>连接性测试和漏电流测试</a:t>
            </a:r>
          </a:p>
        </p:txBody>
      </p:sp>
      <p:sp>
        <p:nvSpPr>
          <p:cNvPr id="5" name="文本框 4">
            <a:extLst>
              <a:ext uri="{FF2B5EF4-FFF2-40B4-BE49-F238E27FC236}">
                <a16:creationId xmlns:a16="http://schemas.microsoft.com/office/drawing/2014/main" id="{4B1CA5B6-5ACE-4559-93F5-71E47D3979D5}"/>
              </a:ext>
            </a:extLst>
          </p:cNvPr>
          <p:cNvSpPr txBox="1"/>
          <p:nvPr/>
        </p:nvSpPr>
        <p:spPr>
          <a:xfrm>
            <a:off x="1301860" y="1945477"/>
            <a:ext cx="2765120" cy="400110"/>
          </a:xfrm>
          <a:prstGeom prst="rect">
            <a:avLst/>
          </a:prstGeom>
          <a:noFill/>
        </p:spPr>
        <p:txBody>
          <a:bodyPr wrap="square" rtlCol="0">
            <a:spAutoFit/>
          </a:bodyPr>
          <a:lstStyle/>
          <a:p>
            <a:r>
              <a:rPr lang="zh-CN" altLang="en-US" sz="2000" b="1" dirty="0"/>
              <a:t>通过保护电路的电流</a:t>
            </a:r>
          </a:p>
        </p:txBody>
      </p:sp>
      <p:sp>
        <p:nvSpPr>
          <p:cNvPr id="9" name="文本框 8">
            <a:extLst>
              <a:ext uri="{FF2B5EF4-FFF2-40B4-BE49-F238E27FC236}">
                <a16:creationId xmlns:a16="http://schemas.microsoft.com/office/drawing/2014/main" id="{DB54C8AE-EC8A-443B-BE5E-AA01F7D0EA34}"/>
              </a:ext>
            </a:extLst>
          </p:cNvPr>
          <p:cNvSpPr txBox="1"/>
          <p:nvPr/>
        </p:nvSpPr>
        <p:spPr>
          <a:xfrm>
            <a:off x="3851920" y="6266880"/>
            <a:ext cx="1210588" cy="400110"/>
          </a:xfrm>
          <a:prstGeom prst="rect">
            <a:avLst/>
          </a:prstGeom>
          <a:noFill/>
        </p:spPr>
        <p:txBody>
          <a:bodyPr wrap="none" rtlCol="0">
            <a:spAutoFit/>
          </a:bodyPr>
          <a:lstStyle/>
          <a:p>
            <a:r>
              <a:rPr lang="zh-CN" altLang="en-US" sz="2000" b="1" dirty="0">
                <a:solidFill>
                  <a:srgbClr val="FF0000"/>
                </a:solidFill>
              </a:rPr>
              <a:t>钳位电压</a:t>
            </a:r>
          </a:p>
        </p:txBody>
      </p:sp>
    </p:spTree>
    <p:extLst>
      <p:ext uri="{BB962C8B-B14F-4D97-AF65-F5344CB8AC3E}">
        <p14:creationId xmlns:p14="http://schemas.microsoft.com/office/powerpoint/2010/main" val="1307988480"/>
      </p:ext>
    </p:extLst>
  </p:cSld>
  <p:clrMapOvr>
    <a:masterClrMapping/>
  </p:clrMapOvr>
  <p:transition spd="slow">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123728" y="5012"/>
            <a:ext cx="6624637" cy="854075"/>
          </a:xfrm>
        </p:spPr>
        <p:txBody>
          <a:bodyPr anchor="ctr"/>
          <a:lstStyle/>
          <a:p>
            <a:pPr marL="342900" indent="-342900" algn="ctr"/>
            <a:r>
              <a:rPr lang="zh-CN" altLang="en-US" sz="3600" dirty="0">
                <a:solidFill>
                  <a:srgbClr val="990000"/>
                </a:solidFill>
                <a:latin typeface="Comic Sans MS" panose="030F0702030302020204" pitchFamily="66" charset="0"/>
                <a:ea typeface="隶书" panose="02010509060101010101" pitchFamily="49" charset="-122"/>
              </a:rPr>
              <a:t>作业</a:t>
            </a:r>
          </a:p>
        </p:txBody>
      </p:sp>
      <p:sp>
        <p:nvSpPr>
          <p:cNvPr id="5" name="文本框 4">
            <a:extLst>
              <a:ext uri="{FF2B5EF4-FFF2-40B4-BE49-F238E27FC236}">
                <a16:creationId xmlns:a16="http://schemas.microsoft.com/office/drawing/2014/main" id="{B4C481DA-7951-4100-8FEE-A9E4316CBD67}"/>
              </a:ext>
            </a:extLst>
          </p:cNvPr>
          <p:cNvSpPr txBox="1"/>
          <p:nvPr/>
        </p:nvSpPr>
        <p:spPr>
          <a:xfrm>
            <a:off x="417790" y="1700808"/>
            <a:ext cx="8253953" cy="4154984"/>
          </a:xfrm>
          <a:prstGeom prst="rect">
            <a:avLst/>
          </a:prstGeom>
          <a:noFill/>
        </p:spPr>
        <p:txBody>
          <a:bodyPr wrap="square">
            <a:spAutoFit/>
          </a:bodyPr>
          <a:lstStyle/>
          <a:p>
            <a:r>
              <a:rPr lang="en-US" altLang="zh-CN" sz="2400" b="1" dirty="0"/>
              <a:t>3.17 </a:t>
            </a:r>
            <a:r>
              <a:rPr lang="zh-CN" altLang="en-US" sz="2400" b="1" dirty="0"/>
              <a:t>对于图 3.19 中所示的稳零放大器设置，其中 R1 = 100 Ω，R2 = 200 kΩ 和 R3 = 50 kΩ，1 V的SRC1输入摆幅导致稳零放大器的输出处产生</a:t>
            </a:r>
            <a:r>
              <a:rPr lang="en-US" altLang="zh-CN" sz="2400" b="1" dirty="0"/>
              <a:t>130mv </a:t>
            </a:r>
            <a:r>
              <a:rPr lang="zh-CN" altLang="en-US" sz="2400" b="1" dirty="0"/>
              <a:t>的摆幅。DUT 放大器的开环增益（以 V/V 表示）是多少？ 分贝表示增益是多少？</a:t>
            </a:r>
            <a:endParaRPr lang="en-US" altLang="zh-CN" sz="2400" b="1" dirty="0"/>
          </a:p>
          <a:p>
            <a:r>
              <a:rPr lang="en-US" altLang="zh-CN" sz="2400" b="1" dirty="0"/>
              <a:t>3.20 </a:t>
            </a:r>
            <a:r>
              <a:rPr lang="zh-CN" altLang="en-US" sz="2400" b="1" dirty="0"/>
              <a:t>一个 </a:t>
            </a:r>
            <a:r>
              <a:rPr lang="en-US" altLang="zh-CN" sz="2400" b="1" dirty="0"/>
              <a:t>× 10</a:t>
            </a:r>
            <a:r>
              <a:rPr lang="zh-CN" altLang="en-US" sz="2400" b="1" dirty="0"/>
              <a:t>放大器的输入连接到一个激励为</a:t>
            </a:r>
            <a:r>
              <a:rPr lang="en-US" altLang="zh-CN" sz="2400" b="1" dirty="0"/>
              <a:t>1.75V</a:t>
            </a:r>
            <a:r>
              <a:rPr lang="zh-CN" altLang="en-US" sz="2400" b="1" dirty="0"/>
              <a:t>的电压源。电源设置为</a:t>
            </a:r>
            <a:r>
              <a:rPr lang="en-US" altLang="zh-CN" sz="2400" b="1" dirty="0"/>
              <a:t>4.9 V</a:t>
            </a:r>
            <a:r>
              <a:rPr lang="zh-CN" altLang="en-US" sz="2400" b="1" dirty="0"/>
              <a:t>，在放大器输出端测得电压为</a:t>
            </a:r>
            <a:r>
              <a:rPr lang="en-US" altLang="zh-CN" sz="2400" b="1" dirty="0"/>
              <a:t>1.700V</a:t>
            </a:r>
            <a:r>
              <a:rPr lang="zh-CN" altLang="en-US" sz="2400" b="1" dirty="0"/>
              <a:t>。然后将电源电压改为</a:t>
            </a:r>
            <a:r>
              <a:rPr lang="en-US" altLang="zh-CN" sz="2400" b="1" dirty="0"/>
              <a:t>5.1 v</a:t>
            </a:r>
            <a:r>
              <a:rPr lang="zh-CN" altLang="en-US" sz="2400" b="1" dirty="0"/>
              <a:t>，测得输出变为</a:t>
            </a:r>
            <a:r>
              <a:rPr lang="en-US" altLang="zh-CN" sz="2400" b="1" dirty="0"/>
              <a:t>1.708 V</a:t>
            </a:r>
            <a:r>
              <a:rPr lang="zh-CN" altLang="en-US" sz="2400" b="1" dirty="0"/>
              <a:t>。</a:t>
            </a:r>
            <a:r>
              <a:rPr lang="en-US" altLang="zh-CN" sz="2400" b="1" dirty="0"/>
              <a:t>PSS</a:t>
            </a:r>
            <a:r>
              <a:rPr lang="zh-CN" altLang="en-US" sz="2400" b="1" dirty="0"/>
              <a:t>是多少？如果测得增益为</a:t>
            </a:r>
            <a:r>
              <a:rPr lang="en-US" altLang="zh-CN" sz="2400" b="1" dirty="0"/>
              <a:t>9.8 V/V</a:t>
            </a:r>
            <a:r>
              <a:rPr lang="zh-CN" altLang="en-US" sz="2400" b="1" dirty="0"/>
              <a:t>，那么 </a:t>
            </a:r>
            <a:r>
              <a:rPr lang="en-US" altLang="zh-CN" sz="2400" b="1" dirty="0"/>
              <a:t>PSRR </a:t>
            </a:r>
            <a:r>
              <a:rPr lang="zh-CN" altLang="en-US" sz="2400" b="1" dirty="0"/>
              <a:t>是多少？</a:t>
            </a:r>
            <a:endParaRPr lang="en-US" altLang="zh-CN" sz="2400" b="1" dirty="0"/>
          </a:p>
          <a:p>
            <a:r>
              <a:rPr lang="en-US" altLang="zh-CN" sz="2400" b="1" dirty="0"/>
              <a:t>3.22 </a:t>
            </a:r>
            <a:r>
              <a:rPr lang="zh-CN" altLang="en-US" sz="2400" b="1" dirty="0"/>
              <a:t>一个放大器的期望</a:t>
            </a:r>
            <a:r>
              <a:rPr lang="en-US" altLang="zh-CN" sz="2400" b="1" dirty="0"/>
              <a:t>CMRR</a:t>
            </a:r>
            <a:r>
              <a:rPr lang="zh-CN" altLang="en-US" sz="2400" b="1" dirty="0"/>
              <a:t>为 </a:t>
            </a:r>
            <a:r>
              <a:rPr lang="en-US" altLang="zh-CN" sz="2400" b="1" dirty="0"/>
              <a:t>-85dB</a:t>
            </a:r>
            <a:r>
              <a:rPr lang="zh-CN" altLang="en-US" sz="2400" b="1" dirty="0"/>
              <a:t>。对于输入共模电平的</a:t>
            </a:r>
            <a:r>
              <a:rPr lang="en-US" altLang="zh-CN" sz="2400" b="1" dirty="0"/>
              <a:t>1-V </a:t>
            </a:r>
            <a:r>
              <a:rPr lang="zh-CN" altLang="en-US" sz="2400" b="1" dirty="0"/>
              <a:t>变化，该放大器输入偏移电压的预期变化是多少？</a:t>
            </a:r>
          </a:p>
        </p:txBody>
      </p:sp>
    </p:spTree>
    <p:extLst>
      <p:ext uri="{BB962C8B-B14F-4D97-AF65-F5344CB8AC3E}">
        <p14:creationId xmlns:p14="http://schemas.microsoft.com/office/powerpoint/2010/main" val="2834245757"/>
      </p:ext>
    </p:extLst>
  </p:cSld>
  <p:clrMapOvr>
    <a:masterClrMapping/>
  </p:clrMapOvr>
  <p:transition spd="slow">
    <p:zoom/>
  </p:transition>
</p:sld>
</file>

<file path=ppt/theme/theme1.xml><?xml version="1.0" encoding="utf-8"?>
<a:theme xmlns:a="http://schemas.openxmlformats.org/drawingml/2006/main" name="1_主题1">
  <a:themeElements>
    <a:clrScheme name="1_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主题1">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主题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主题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主题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主题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主题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主题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主题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主题1">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主题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主题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主题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主题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主题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主题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主题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第一章</Template>
  <TotalTime>9832</TotalTime>
  <Words>7828</Words>
  <Application>Microsoft Office PowerPoint</Application>
  <PresentationFormat>全屏显示(4:3)</PresentationFormat>
  <Paragraphs>530</Paragraphs>
  <Slides>90</Slides>
  <Notes>34</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90</vt:i4>
      </vt:variant>
    </vt:vector>
  </HeadingPairs>
  <TitlesOfParts>
    <vt:vector size="108" baseType="lpstr">
      <vt:lpstr>黑体</vt:lpstr>
      <vt:lpstr>华文仿宋</vt:lpstr>
      <vt:lpstr>华文细黑</vt:lpstr>
      <vt:lpstr>华文行楷</vt:lpstr>
      <vt:lpstr>楷体</vt:lpstr>
      <vt:lpstr>楷体_GB2312</vt:lpstr>
      <vt:lpstr>隶书</vt:lpstr>
      <vt:lpstr>宋体</vt:lpstr>
      <vt:lpstr>微软雅黑</vt:lpstr>
      <vt:lpstr>Arial</vt:lpstr>
      <vt:lpstr>Calibri</vt:lpstr>
      <vt:lpstr>Cambria Math</vt:lpstr>
      <vt:lpstr>Comic Sans MS</vt:lpstr>
      <vt:lpstr>Times New Roman</vt:lpstr>
      <vt:lpstr>Wingdings</vt:lpstr>
      <vt:lpstr>1_主题1</vt:lpstr>
      <vt:lpstr>主题1</vt:lpstr>
      <vt:lpstr>Equation</vt:lpstr>
      <vt:lpstr>混合集成电路测试技术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阻抗测试</vt:lpstr>
      <vt:lpstr>2.2 阻抗测试</vt:lpstr>
      <vt:lpstr>2.2 阻抗测试</vt:lpstr>
      <vt:lpstr>2.2 阻抗测试</vt:lpstr>
      <vt:lpstr>2.3 DC偏移和DC增益测试</vt:lpstr>
      <vt:lpstr>2.3 DC偏移和DC增益测试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电源抑制比与共模抑制比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电源参数测试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2.8 比较器DC测试</vt:lpstr>
      <vt:lpstr>PowerPoint 演示文稿</vt:lpstr>
      <vt:lpstr>PowerPoint 演示文稿</vt:lpstr>
      <vt:lpstr>PowerPoint 演示文稿</vt:lpstr>
      <vt:lpstr>PowerPoint 演示文稿</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2.9 测量精度与校准</vt:lpstr>
      <vt:lpstr>PowerPoint 演示文稿</vt:lpstr>
      <vt:lpstr>作业</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微处理器系统结构 与嵌入式系统设计</dc:title>
  <dc:creator>bobby</dc:creator>
  <cp:lastModifiedBy>daizhijian</cp:lastModifiedBy>
  <cp:revision>884</cp:revision>
  <dcterms:created xsi:type="dcterms:W3CDTF">2009-08-13T04:16:30Z</dcterms:created>
  <dcterms:modified xsi:type="dcterms:W3CDTF">2021-09-15T13:50:46Z</dcterms:modified>
</cp:coreProperties>
</file>