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3683" r:id="rId2"/>
  </p:sldMasterIdLst>
  <p:notesMasterIdLst>
    <p:notesMasterId r:id="rId32"/>
  </p:notesMasterIdLst>
  <p:handoutMasterIdLst>
    <p:handoutMasterId r:id="rId33"/>
  </p:handoutMasterIdLst>
  <p:sldIdLst>
    <p:sldId id="1474" r:id="rId3"/>
    <p:sldId id="1475" r:id="rId4"/>
    <p:sldId id="1362" r:id="rId5"/>
    <p:sldId id="1315" r:id="rId6"/>
    <p:sldId id="1316" r:id="rId7"/>
    <p:sldId id="1477" r:id="rId8"/>
    <p:sldId id="1363" r:id="rId9"/>
    <p:sldId id="1470" r:id="rId10"/>
    <p:sldId id="1471" r:id="rId11"/>
    <p:sldId id="1480" r:id="rId12"/>
    <p:sldId id="1479" r:id="rId13"/>
    <p:sldId id="1381" r:id="rId14"/>
    <p:sldId id="1383" r:id="rId15"/>
    <p:sldId id="1385" r:id="rId16"/>
    <p:sldId id="1466" r:id="rId17"/>
    <p:sldId id="1483" r:id="rId18"/>
    <p:sldId id="1484" r:id="rId19"/>
    <p:sldId id="1485" r:id="rId20"/>
    <p:sldId id="1486" r:id="rId21"/>
    <p:sldId id="1482" r:id="rId22"/>
    <p:sldId id="1487" r:id="rId23"/>
    <p:sldId id="1488" r:id="rId24"/>
    <p:sldId id="1489" r:id="rId25"/>
    <p:sldId id="1491" r:id="rId26"/>
    <p:sldId id="1492" r:id="rId27"/>
    <p:sldId id="1490" r:id="rId28"/>
    <p:sldId id="1493" r:id="rId29"/>
    <p:sldId id="1494" r:id="rId30"/>
    <p:sldId id="1495"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Yanjun" initials="LY" lastIdx="0" clrIdx="0">
    <p:extLst>
      <p:ext uri="{19B8F6BF-5375-455C-9EA6-DF929625EA0E}">
        <p15:presenceInfo xmlns:p15="http://schemas.microsoft.com/office/powerpoint/2012/main" userId="311343ab9b3115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CC"/>
    <a:srgbClr val="990000"/>
    <a:srgbClr val="000000"/>
    <a:srgbClr val="996600"/>
    <a:srgbClr val="FF9900"/>
    <a:srgbClr val="99FFCC"/>
    <a:srgbClr val="99CC99"/>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84422" autoAdjust="0"/>
  </p:normalViewPr>
  <p:slideViewPr>
    <p:cSldViewPr>
      <p:cViewPr varScale="1">
        <p:scale>
          <a:sx n="79" d="100"/>
          <a:sy n="79" d="100"/>
        </p:scale>
        <p:origin x="1603" y="2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64"/>
    </p:cViewPr>
  </p:sorterViewPr>
  <p:notesViewPr>
    <p:cSldViewPr>
      <p:cViewPr varScale="1">
        <p:scale>
          <a:sx n="51" d="100"/>
          <a:sy n="51" d="100"/>
        </p:scale>
        <p:origin x="-19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b="0">
                <a:latin typeface="Arial" charset="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b="0">
                <a:latin typeface="Arial" charset="0"/>
                <a:ea typeface="+mn-ea"/>
              </a:defRPr>
            </a:lvl1pPr>
          </a:lstStyle>
          <a:p>
            <a:pPr>
              <a:defRPr/>
            </a:pPr>
            <a:fld id="{1C880786-4630-436E-81D8-105710EF67F7}" type="datetimeFigureOut">
              <a:rPr lang="zh-CN" altLang="en-US"/>
              <a:pPr>
                <a:defRPr/>
              </a:pPr>
              <a:t>2021/11/13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b="0">
                <a:latin typeface="Arial" charset="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BA2DB67-B1CD-407C-A3B7-93A32FBA4F4E}" type="slidenum">
              <a:rPr lang="zh-CN" altLang="en-US"/>
              <a:pPr>
                <a:defRPr/>
              </a:pPr>
              <a:t>‹#›</a:t>
            </a:fld>
            <a:endParaRPr lang="en-US" altLang="zh-CN"/>
          </a:p>
        </p:txBody>
      </p:sp>
    </p:spTree>
    <p:extLst>
      <p:ext uri="{BB962C8B-B14F-4D97-AF65-F5344CB8AC3E}">
        <p14:creationId xmlns:p14="http://schemas.microsoft.com/office/powerpoint/2010/main" val="2902033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b="0">
                <a:latin typeface="Arial" charset="0"/>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b="0">
                <a:latin typeface="Arial" charset="0"/>
                <a:ea typeface="+mn-ea"/>
              </a:defRPr>
            </a:lvl1pPr>
          </a:lstStyle>
          <a:p>
            <a:pPr>
              <a:defRPr/>
            </a:pPr>
            <a:fld id="{D7646442-5AB9-490B-A0D3-7EB0161D999E}" type="datetimeFigureOut">
              <a:rPr lang="zh-CN" altLang="en-US"/>
              <a:pPr>
                <a:defRPr/>
              </a:pPr>
              <a:t>2021/11/13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b="0">
                <a:latin typeface="Arial" charset="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964AFEA-7A4D-4BA5-954A-BEACC1695506}" type="slidenum">
              <a:rPr lang="zh-CN" altLang="en-US"/>
              <a:pPr>
                <a:defRPr/>
              </a:pPr>
              <a:t>‹#›</a:t>
            </a:fld>
            <a:endParaRPr lang="en-US" altLang="zh-CN"/>
          </a:p>
        </p:txBody>
      </p:sp>
    </p:spTree>
    <p:extLst>
      <p:ext uri="{BB962C8B-B14F-4D97-AF65-F5344CB8AC3E}">
        <p14:creationId xmlns:p14="http://schemas.microsoft.com/office/powerpoint/2010/main" val="7819268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在产品测试时，往往使用结构测试而非功能测试以减少测试时间。结构测试的原理基于测试向量的开发，能检测电路中可能存在的特定制造缺陷。</a:t>
            </a:r>
            <a:endParaRPr lang="en-US" altLang="zh-CN" dirty="0" smtClean="0"/>
          </a:p>
          <a:p>
            <a:r>
              <a:rPr lang="zh-CN" altLang="en-US" dirty="0" smtClean="0"/>
              <a:t>所需测试向量的产生则需要用到</a:t>
            </a:r>
            <a:r>
              <a:rPr lang="en-US" altLang="zh-CN" dirty="0" smtClean="0"/>
              <a:t>TPG</a:t>
            </a:r>
            <a:r>
              <a:rPr lang="zh-CN" altLang="en-US" dirty="0" smtClean="0"/>
              <a:t>和故障仿真技术工具</a:t>
            </a:r>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1</a:t>
            </a:fld>
            <a:endParaRPr lang="en-US" altLang="zh-CN"/>
          </a:p>
        </p:txBody>
      </p:sp>
    </p:spTree>
    <p:extLst>
      <p:ext uri="{BB962C8B-B14F-4D97-AF65-F5344CB8AC3E}">
        <p14:creationId xmlns:p14="http://schemas.microsoft.com/office/powerpoint/2010/main" val="3615709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线值确认中，会用到逻辑运算知识：</a:t>
            </a:r>
            <a:endParaRPr lang="en-US" altLang="zh-CN" dirty="0" smtClean="0"/>
          </a:p>
          <a:p>
            <a:r>
              <a:rPr lang="zh-CN" altLang="en-US" dirty="0" smtClean="0"/>
              <a:t>回溯指在门的输出已经确定赋值时，要求对其未确认的输入赋合适的值，使输出得以满足；</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10</a:t>
            </a:fld>
            <a:endParaRPr lang="en-US" altLang="zh-CN"/>
          </a:p>
        </p:txBody>
      </p:sp>
    </p:spTree>
    <p:extLst>
      <p:ext uri="{BB962C8B-B14F-4D97-AF65-F5344CB8AC3E}">
        <p14:creationId xmlns:p14="http://schemas.microsoft.com/office/powerpoint/2010/main" val="2435599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11</a:t>
            </a:fld>
            <a:endParaRPr lang="en-US" altLang="zh-CN"/>
          </a:p>
        </p:txBody>
      </p:sp>
    </p:spTree>
    <p:extLst>
      <p:ext uri="{BB962C8B-B14F-4D97-AF65-F5344CB8AC3E}">
        <p14:creationId xmlns:p14="http://schemas.microsoft.com/office/powerpoint/2010/main" val="1176606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G4</a:t>
            </a:r>
            <a:r>
              <a:rPr lang="zh-CN" altLang="en-US" dirty="0" smtClean="0"/>
              <a:t>输出蓝色</a:t>
            </a:r>
            <a:r>
              <a:rPr lang="en-US" altLang="zh-CN" dirty="0" smtClean="0"/>
              <a:t>1</a:t>
            </a:r>
            <a:r>
              <a:rPr lang="zh-CN" altLang="en-US" dirty="0" smtClean="0"/>
              <a:t>后，注意复习：若该门没有控制输入时，则故障效应可以传播到输出。</a:t>
            </a:r>
            <a:endParaRPr lang="en-US" altLang="zh-CN" dirty="0" smtClean="0"/>
          </a:p>
          <a:p>
            <a:r>
              <a:rPr lang="zh-CN" altLang="en-US" dirty="0" smtClean="0"/>
              <a:t>设在一条引线上固定故障</a:t>
            </a:r>
            <a:r>
              <a:rPr lang="en-US" altLang="zh-CN" dirty="0" smtClean="0"/>
              <a:t>s-a-a</a:t>
            </a:r>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12</a:t>
            </a:fld>
            <a:endParaRPr lang="en-US" altLang="zh-CN"/>
          </a:p>
        </p:txBody>
      </p:sp>
    </p:spTree>
    <p:extLst>
      <p:ext uri="{BB962C8B-B14F-4D97-AF65-F5344CB8AC3E}">
        <p14:creationId xmlns:p14="http://schemas.microsoft.com/office/powerpoint/2010/main" val="2900816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A950B-E54A-4E82-BF38-1031988140CB}" type="slidenum">
              <a:rPr lang="zh-CN" altLang="en-US" smtClean="0"/>
              <a:pPr/>
              <a:t>13</a:t>
            </a:fld>
            <a:endParaRPr lang="zh-CN" altLang="en-US"/>
          </a:p>
        </p:txBody>
      </p:sp>
    </p:spTree>
    <p:extLst>
      <p:ext uri="{BB962C8B-B14F-4D97-AF65-F5344CB8AC3E}">
        <p14:creationId xmlns:p14="http://schemas.microsoft.com/office/powerpoint/2010/main" val="1435808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A950B-E54A-4E82-BF38-1031988140CB}" type="slidenum">
              <a:rPr lang="zh-CN" altLang="en-US" smtClean="0"/>
              <a:pPr/>
              <a:t>14</a:t>
            </a:fld>
            <a:endParaRPr lang="zh-CN" altLang="en-US"/>
          </a:p>
        </p:txBody>
      </p:sp>
    </p:spTree>
    <p:extLst>
      <p:ext uri="{BB962C8B-B14F-4D97-AF65-F5344CB8AC3E}">
        <p14:creationId xmlns:p14="http://schemas.microsoft.com/office/powerpoint/2010/main" val="1061245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故障效率</a:t>
            </a:r>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15</a:t>
            </a:fld>
            <a:endParaRPr lang="en-US" altLang="zh-CN"/>
          </a:p>
        </p:txBody>
      </p:sp>
    </p:spTree>
    <p:extLst>
      <p:ext uri="{BB962C8B-B14F-4D97-AF65-F5344CB8AC3E}">
        <p14:creationId xmlns:p14="http://schemas.microsoft.com/office/powerpoint/2010/main" val="1718215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宋体" pitchFamily="2" charset="-122"/>
                <a:cs typeface="+mn-cs"/>
              </a:rPr>
              <a:t>测试向量生成过程中使用了测试码型生成（穷尽、伪随机或算法）和故障仿真技术。</a:t>
            </a:r>
            <a:endParaRPr lang="en-US" altLang="zh-CN" sz="1200" kern="1200" dirty="0" smtClean="0">
              <a:solidFill>
                <a:schemeClr val="tx1"/>
              </a:solidFill>
              <a:effectLst/>
              <a:latin typeface="+mn-lt"/>
              <a:ea typeface="宋体" pitchFamily="2" charset="-122"/>
              <a:cs typeface="+mn-cs"/>
            </a:endParaRPr>
          </a:p>
          <a:p>
            <a:r>
              <a:rPr lang="zh-CN" altLang="zh-CN" sz="1200" kern="1200" dirty="0" smtClean="0">
                <a:solidFill>
                  <a:schemeClr val="tx1"/>
                </a:solidFill>
                <a:effectLst/>
                <a:latin typeface="+mn-lt"/>
                <a:ea typeface="宋体" pitchFamily="2" charset="-122"/>
                <a:cs typeface="+mn-cs"/>
              </a:rPr>
              <a:t>测试码型生成（</a:t>
            </a:r>
            <a:r>
              <a:rPr lang="en-US" altLang="zh-CN" sz="1200" kern="1200" dirty="0" smtClean="0">
                <a:solidFill>
                  <a:schemeClr val="tx1"/>
                </a:solidFill>
                <a:effectLst/>
                <a:latin typeface="+mn-lt"/>
                <a:ea typeface="宋体" pitchFamily="2" charset="-122"/>
                <a:cs typeface="+mn-cs"/>
              </a:rPr>
              <a:t>TPG</a:t>
            </a:r>
            <a:r>
              <a:rPr lang="zh-CN" altLang="zh-CN" sz="1200" kern="1200" dirty="0" smtClean="0">
                <a:solidFill>
                  <a:schemeClr val="tx1"/>
                </a:solidFill>
                <a:effectLst/>
                <a:latin typeface="+mn-lt"/>
                <a:ea typeface="宋体" pitchFamily="2" charset="-122"/>
                <a:cs typeface="+mn-cs"/>
              </a:rPr>
              <a:t>）是生成在初级输入端激励电路所需的全部测试向量的过程，以便将所考虑的故障影响传播到初级输出端。</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16</a:t>
            </a:fld>
            <a:endParaRPr lang="en-US" altLang="zh-CN"/>
          </a:p>
        </p:txBody>
      </p:sp>
    </p:spTree>
    <p:extLst>
      <p:ext uri="{BB962C8B-B14F-4D97-AF65-F5344CB8AC3E}">
        <p14:creationId xmlns:p14="http://schemas.microsoft.com/office/powerpoint/2010/main" val="2515060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宋体" pitchFamily="2" charset="-122"/>
                <a:cs typeface="+mn-cs"/>
              </a:rPr>
              <a:t>测试向量生成过程中使用了测试码型生成（穷尽、伪随机或算法）和故障仿真技术。</a:t>
            </a:r>
            <a:endParaRPr lang="en-US" altLang="zh-CN" sz="1200" kern="1200" dirty="0" smtClean="0">
              <a:solidFill>
                <a:schemeClr val="tx1"/>
              </a:solidFill>
              <a:effectLst/>
              <a:latin typeface="+mn-lt"/>
              <a:ea typeface="宋体" pitchFamily="2" charset="-122"/>
              <a:cs typeface="+mn-cs"/>
            </a:endParaRPr>
          </a:p>
          <a:p>
            <a:r>
              <a:rPr lang="zh-CN" altLang="zh-CN" sz="1200" kern="1200" dirty="0" smtClean="0">
                <a:solidFill>
                  <a:schemeClr val="tx1"/>
                </a:solidFill>
                <a:effectLst/>
                <a:latin typeface="+mn-lt"/>
                <a:ea typeface="宋体" pitchFamily="2" charset="-122"/>
                <a:cs typeface="+mn-cs"/>
              </a:rPr>
              <a:t>测试码型生成（</a:t>
            </a:r>
            <a:r>
              <a:rPr lang="en-US" altLang="zh-CN" sz="1200" kern="1200" dirty="0" smtClean="0">
                <a:solidFill>
                  <a:schemeClr val="tx1"/>
                </a:solidFill>
                <a:effectLst/>
                <a:latin typeface="+mn-lt"/>
                <a:ea typeface="宋体" pitchFamily="2" charset="-122"/>
                <a:cs typeface="+mn-cs"/>
              </a:rPr>
              <a:t>TPG</a:t>
            </a:r>
            <a:r>
              <a:rPr lang="zh-CN" altLang="zh-CN" sz="1200" kern="1200" dirty="0" smtClean="0">
                <a:solidFill>
                  <a:schemeClr val="tx1"/>
                </a:solidFill>
                <a:effectLst/>
                <a:latin typeface="+mn-lt"/>
                <a:ea typeface="宋体" pitchFamily="2" charset="-122"/>
                <a:cs typeface="+mn-cs"/>
              </a:rPr>
              <a:t>）是生成在初级输入端激励电路所需的全部测试向量的过程，以便将所考虑的故障影响传播到初级输出端。</a:t>
            </a:r>
            <a:endParaRPr lang="en-US" altLang="zh-CN" sz="1200" kern="1200" dirty="0" smtClean="0">
              <a:solidFill>
                <a:schemeClr val="tx1"/>
              </a:solidFill>
              <a:effectLst/>
              <a:latin typeface="+mn-lt"/>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600" b="1" kern="0" dirty="0" smtClean="0">
                <a:solidFill>
                  <a:srgbClr val="990000"/>
                </a:solidFill>
                <a:latin typeface="Comic Sans MS" panose="030F0702030302020204" pitchFamily="66" charset="0"/>
                <a:ea typeface="隶书" panose="02010509060101010101" pitchFamily="49" charset="-122"/>
                <a:cs typeface="+mn-cs"/>
              </a:rPr>
              <a:t>故障仿真</a:t>
            </a:r>
            <a:r>
              <a:rPr lang="zh-CN" altLang="zh-CN" sz="1200" dirty="0" smtClean="0">
                <a:latin typeface="Calibri" panose="020F0502020204030204" pitchFamily="34" charset="0"/>
                <a:cs typeface="Times New Roman" panose="02020603050405020304" pitchFamily="18" charset="0"/>
              </a:rPr>
              <a:t>是指在给定的输入向量下模拟计算电路中注入给定故障和无故障时的</a:t>
            </a:r>
            <a:r>
              <a:rPr lang="zh-CN" altLang="en-US" sz="1200" dirty="0" smtClean="0">
                <a:latin typeface="Calibri" panose="020F0502020204030204" pitchFamily="34" charset="0"/>
                <a:cs typeface="Times New Roman" panose="02020603050405020304" pitchFamily="18" charset="0"/>
              </a:rPr>
              <a:t>响应。</a:t>
            </a:r>
            <a:endParaRPr lang="en-US" altLang="zh-CN" sz="1200" dirty="0" smtClean="0">
              <a:latin typeface="Calibri" panose="020F0502020204030204" pitchFamily="34"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Calibri" panose="020F0502020204030204" pitchFamily="34" charset="0"/>
                <a:cs typeface="Times New Roman" panose="02020603050405020304" pitchFamily="18" charset="0"/>
              </a:rPr>
              <a:t>故障仿真主要用于对给定测试码的评估，或行成故障定位用的故障矩阵。</a:t>
            </a:r>
            <a:endParaRPr lang="zh-CN" altLang="en-US" sz="1200"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17</a:t>
            </a:fld>
            <a:endParaRPr lang="en-US" altLang="zh-CN"/>
          </a:p>
        </p:txBody>
      </p:sp>
    </p:spTree>
    <p:extLst>
      <p:ext uri="{BB962C8B-B14F-4D97-AF65-F5344CB8AC3E}">
        <p14:creationId xmlns:p14="http://schemas.microsoft.com/office/powerpoint/2010/main" val="2248931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宋体" pitchFamily="2" charset="-122"/>
                <a:cs typeface="+mn-cs"/>
              </a:rPr>
              <a:t>测试向量生成过程中使用了测试码型生成（穷尽、伪随机或算法）和故障仿真技术。</a:t>
            </a:r>
            <a:endParaRPr lang="en-US" altLang="zh-CN" sz="1200" kern="1200" dirty="0" smtClean="0">
              <a:solidFill>
                <a:schemeClr val="tx1"/>
              </a:solidFill>
              <a:effectLst/>
              <a:latin typeface="+mn-lt"/>
              <a:ea typeface="宋体" pitchFamily="2" charset="-122"/>
              <a:cs typeface="+mn-cs"/>
            </a:endParaRPr>
          </a:p>
          <a:p>
            <a:r>
              <a:rPr lang="zh-CN" altLang="zh-CN" sz="1200" kern="1200" dirty="0" smtClean="0">
                <a:solidFill>
                  <a:schemeClr val="tx1"/>
                </a:solidFill>
                <a:effectLst/>
                <a:latin typeface="+mn-lt"/>
                <a:ea typeface="宋体" pitchFamily="2" charset="-122"/>
                <a:cs typeface="+mn-cs"/>
              </a:rPr>
              <a:t>测试码型生成（</a:t>
            </a:r>
            <a:r>
              <a:rPr lang="en-US" altLang="zh-CN" sz="1200" kern="1200" dirty="0" smtClean="0">
                <a:solidFill>
                  <a:schemeClr val="tx1"/>
                </a:solidFill>
                <a:effectLst/>
                <a:latin typeface="+mn-lt"/>
                <a:ea typeface="宋体" pitchFamily="2" charset="-122"/>
                <a:cs typeface="+mn-cs"/>
              </a:rPr>
              <a:t>TPG</a:t>
            </a:r>
            <a:r>
              <a:rPr lang="zh-CN" altLang="zh-CN" sz="1200" kern="1200" dirty="0" smtClean="0">
                <a:solidFill>
                  <a:schemeClr val="tx1"/>
                </a:solidFill>
                <a:effectLst/>
                <a:latin typeface="+mn-lt"/>
                <a:ea typeface="宋体" pitchFamily="2" charset="-122"/>
                <a:cs typeface="+mn-cs"/>
              </a:rPr>
              <a:t>）是生成在初级输入端激励电路所需的全部测试向量的过程，以便将所考虑的故障影响传播到初级输出端。</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18</a:t>
            </a:fld>
            <a:endParaRPr lang="en-US" altLang="zh-CN"/>
          </a:p>
        </p:txBody>
      </p:sp>
    </p:spTree>
    <p:extLst>
      <p:ext uri="{BB962C8B-B14F-4D97-AF65-F5344CB8AC3E}">
        <p14:creationId xmlns:p14="http://schemas.microsoft.com/office/powerpoint/2010/main" val="3004745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宋体" pitchFamily="2" charset="-122"/>
                <a:cs typeface="+mn-cs"/>
              </a:rPr>
              <a:t>测试向量生成过程中使用了测试码型生成（穷尽、伪随机或算法）和故障仿真技术。</a:t>
            </a:r>
            <a:endParaRPr lang="en-US" altLang="zh-CN" sz="1200" kern="1200" dirty="0" smtClean="0">
              <a:solidFill>
                <a:schemeClr val="tx1"/>
              </a:solidFill>
              <a:effectLst/>
              <a:latin typeface="+mn-lt"/>
              <a:ea typeface="宋体" pitchFamily="2" charset="-122"/>
              <a:cs typeface="+mn-cs"/>
            </a:endParaRPr>
          </a:p>
          <a:p>
            <a:r>
              <a:rPr lang="zh-CN" altLang="zh-CN" sz="1200" kern="1200" dirty="0" smtClean="0">
                <a:solidFill>
                  <a:schemeClr val="tx1"/>
                </a:solidFill>
                <a:effectLst/>
                <a:latin typeface="+mn-lt"/>
                <a:ea typeface="宋体" pitchFamily="2" charset="-122"/>
                <a:cs typeface="+mn-cs"/>
              </a:rPr>
              <a:t>测试码型生成（</a:t>
            </a:r>
            <a:r>
              <a:rPr lang="en-US" altLang="zh-CN" sz="1200" kern="1200" dirty="0" smtClean="0">
                <a:solidFill>
                  <a:schemeClr val="tx1"/>
                </a:solidFill>
                <a:effectLst/>
                <a:latin typeface="+mn-lt"/>
                <a:ea typeface="宋体" pitchFamily="2" charset="-122"/>
                <a:cs typeface="+mn-cs"/>
              </a:rPr>
              <a:t>TPG</a:t>
            </a:r>
            <a:r>
              <a:rPr lang="zh-CN" altLang="zh-CN" sz="1200" kern="1200" dirty="0" smtClean="0">
                <a:solidFill>
                  <a:schemeClr val="tx1"/>
                </a:solidFill>
                <a:effectLst/>
                <a:latin typeface="+mn-lt"/>
                <a:ea typeface="宋体" pitchFamily="2" charset="-122"/>
                <a:cs typeface="+mn-cs"/>
              </a:rPr>
              <a:t>）是生成在初级输入端激励电路所需的全部测试向量的过程，以便将所考虑的故障影响传播到初级输出端。</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19</a:t>
            </a:fld>
            <a:endParaRPr lang="en-US" altLang="zh-CN"/>
          </a:p>
        </p:txBody>
      </p:sp>
    </p:spTree>
    <p:extLst>
      <p:ext uri="{BB962C8B-B14F-4D97-AF65-F5344CB8AC3E}">
        <p14:creationId xmlns:p14="http://schemas.microsoft.com/office/powerpoint/2010/main" val="1656132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spcAft>
                <a:spcPts val="0"/>
              </a:spcAft>
            </a:pPr>
            <a:r>
              <a:rPr lang="zh-CN" altLang="zh-CN" kern="100" dirty="0" smtClean="0">
                <a:latin typeface="Times New Roman" panose="02020603050405020304" pitchFamily="18" charset="0"/>
              </a:rPr>
              <a:t>功能测试用于测试器件是否能完成设计所预期的工作或功能。逻辑</a:t>
            </a:r>
            <a:r>
              <a:rPr lang="en-US" altLang="zh-CN" kern="100" dirty="0" smtClean="0">
                <a:latin typeface="Times New Roman" panose="02020603050405020304" pitchFamily="18" charset="0"/>
              </a:rPr>
              <a:t>I/O</a:t>
            </a:r>
            <a:r>
              <a:rPr lang="zh-CN" altLang="zh-CN" kern="100" dirty="0" smtClean="0">
                <a:latin typeface="Times New Roman" panose="02020603050405020304" pitchFamily="18" charset="0"/>
              </a:rPr>
              <a:t>通过一定的方法在器件中传输，确保对器件的每一个内部节点都进行了工作正常与否的验证。功能测试有时也称为时钟速率、节点或真值表测试。静态功能测试常用真值表测试的方法。</a:t>
            </a:r>
          </a:p>
          <a:p>
            <a:pPr>
              <a:lnSpc>
                <a:spcPct val="150000"/>
              </a:lnSpc>
            </a:pPr>
            <a:r>
              <a:rPr lang="en-US" altLang="zh-CN" kern="100" dirty="0" smtClean="0">
                <a:latin typeface="Times New Roman" panose="02020603050405020304" pitchFamily="18" charset="0"/>
                <a:cs typeface="Times New Roman" panose="02020603050405020304" pitchFamily="18" charset="0"/>
              </a:rPr>
              <a:t>         </a:t>
            </a:r>
            <a:r>
              <a:rPr lang="zh-CN" altLang="zh-CN" kern="100" dirty="0" smtClean="0">
                <a:latin typeface="Times New Roman" panose="02020603050405020304" pitchFamily="18" charset="0"/>
                <a:cs typeface="Times New Roman" panose="02020603050405020304" pitchFamily="18" charset="0"/>
              </a:rPr>
              <a:t>功能测试的基本过程是应用一有序的或随机的数据组合测试图形，以器件规定的速率作用于被测器件，并比较器件的输出与预期的数据图形，观察两者是否相同，以此判断期间功能是否正常。</a:t>
            </a:r>
            <a:endParaRPr lang="en-US" altLang="zh-CN" kern="100" dirty="0" smtClean="0">
              <a:latin typeface="Times New Roman" panose="02020603050405020304" pitchFamily="18" charset="0"/>
              <a:cs typeface="Times New Roman" panose="02020603050405020304" pitchFamily="18" charset="0"/>
            </a:endParaRPr>
          </a:p>
          <a:p>
            <a:pPr>
              <a:lnSpc>
                <a:spcPct val="150000"/>
              </a:lnSpc>
            </a:pPr>
            <a:r>
              <a:rPr lang="en-US" altLang="zh-CN" kern="100" baseline="0" dirty="0" smtClean="0">
                <a:latin typeface="Times New Roman" panose="02020603050405020304" pitchFamily="18" charset="0"/>
                <a:cs typeface="Times New Roman" panose="02020603050405020304" pitchFamily="18" charset="0"/>
              </a:rPr>
              <a:t>         </a:t>
            </a:r>
            <a:r>
              <a:rPr lang="zh-CN" altLang="en-US" kern="100" baseline="0" dirty="0" smtClean="0">
                <a:latin typeface="Times New Roman" panose="02020603050405020304" pitchFamily="18" charset="0"/>
                <a:cs typeface="Times New Roman" panose="02020603050405020304" pitchFamily="18" charset="0"/>
              </a:rPr>
              <a:t>功能测试方法是生成</a:t>
            </a:r>
            <a:r>
              <a:rPr lang="en-US" altLang="zh-CN" kern="100" baseline="0" dirty="0" smtClean="0">
                <a:latin typeface="Times New Roman" panose="02020603050405020304" pitchFamily="18" charset="0"/>
                <a:cs typeface="Times New Roman" panose="02020603050405020304" pitchFamily="18" charset="0"/>
              </a:rPr>
              <a:t>P51</a:t>
            </a:r>
          </a:p>
          <a:p>
            <a:pPr marL="0" marR="0" indent="0" algn="l" defTabSz="914400" rtl="0" eaLnBrk="0" fontAlgn="base" latinLnBrk="0" hangingPunct="0">
              <a:lnSpc>
                <a:spcPct val="150000"/>
              </a:lnSpc>
              <a:spcBef>
                <a:spcPct val="30000"/>
              </a:spcBef>
              <a:spcAft>
                <a:spcPct val="0"/>
              </a:spcAft>
              <a:buClrTx/>
              <a:buSzTx/>
              <a:buFontTx/>
              <a:buNone/>
              <a:tabLst/>
              <a:defRPr/>
            </a:pPr>
            <a:r>
              <a:rPr lang="en-US" altLang="zh-CN" sz="1600" b="1" kern="0" dirty="0" smtClean="0">
                <a:solidFill>
                  <a:srgbClr val="990000"/>
                </a:solidFill>
                <a:latin typeface="Comic Sans MS" panose="030F0702030302020204" pitchFamily="66" charset="0"/>
                <a:ea typeface="隶书" panose="02010509060101010101" pitchFamily="49" charset="-122"/>
                <a:cs typeface="+mn-cs"/>
              </a:rPr>
              <a:t>         </a:t>
            </a:r>
            <a:r>
              <a:rPr lang="zh-CN" altLang="zh-CN" sz="1600" b="1" kern="0" dirty="0" smtClean="0">
                <a:solidFill>
                  <a:srgbClr val="990000"/>
                </a:solidFill>
                <a:latin typeface="Comic Sans MS" panose="030F0702030302020204" pitchFamily="66" charset="0"/>
                <a:ea typeface="隶书" panose="02010509060101010101" pitchFamily="49" charset="-122"/>
                <a:cs typeface="+mn-cs"/>
              </a:rPr>
              <a:t>故障仿真</a:t>
            </a:r>
            <a:r>
              <a:rPr lang="zh-CN" altLang="zh-CN" sz="1200" dirty="0" smtClean="0">
                <a:latin typeface="Calibri" panose="020F0502020204030204" pitchFamily="34" charset="0"/>
                <a:cs typeface="Times New Roman" panose="02020603050405020304" pitchFamily="18" charset="0"/>
              </a:rPr>
              <a:t>是指在给定的输入向量下模拟计算电路中注入给定故障和无故障时的</a:t>
            </a:r>
            <a:r>
              <a:rPr lang="zh-CN" altLang="en-US" sz="1200" dirty="0" smtClean="0">
                <a:latin typeface="Calibri" panose="020F0502020204030204" pitchFamily="34" charset="0"/>
                <a:cs typeface="Times New Roman" panose="02020603050405020304" pitchFamily="18" charset="0"/>
              </a:rPr>
              <a:t>响应。</a:t>
            </a:r>
            <a:endParaRPr lang="zh-CN" altLang="en-US" sz="1200" dirty="0" smtClean="0"/>
          </a:p>
          <a:p>
            <a:pPr>
              <a:lnSpc>
                <a:spcPct val="150000"/>
              </a:lnSpc>
            </a:pPr>
            <a:endParaRPr lang="en-US" altLang="zh-CN" kern="100" dirty="0" smtClean="0">
              <a:latin typeface="Times New Roman" panose="02020603050405020304" pitchFamily="18" charset="0"/>
              <a:cs typeface="Times New Roman" panose="02020603050405020304" pitchFamily="18" charset="0"/>
            </a:endParaRPr>
          </a:p>
          <a:p>
            <a:pPr>
              <a:lnSpc>
                <a:spcPct val="150000"/>
              </a:lnSpc>
            </a:pPr>
            <a:endParaRPr lang="en-US" altLang="zh-CN" kern="100" dirty="0" smtClean="0">
              <a:latin typeface="Times New Roman" panose="02020603050405020304" pitchFamily="18" charset="0"/>
              <a:cs typeface="Times New Roman" panose="02020603050405020304" pitchFamily="18" charset="0"/>
            </a:endParaRPr>
          </a:p>
          <a:p>
            <a:pPr>
              <a:lnSpc>
                <a:spcPct val="150000"/>
              </a:lnSpc>
            </a:pPr>
            <a:r>
              <a:rPr lang="en-US" altLang="zh-CN" kern="100" baseline="0" dirty="0" smtClean="0">
                <a:latin typeface="Times New Roman" panose="02020603050405020304" pitchFamily="18" charset="0"/>
                <a:cs typeface="Times New Roman" panose="02020603050405020304" pitchFamily="18" charset="0"/>
              </a:rPr>
              <a:t>        </a:t>
            </a:r>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a:t>
            </a:fld>
            <a:endParaRPr lang="en-US" altLang="zh-CN"/>
          </a:p>
        </p:txBody>
      </p:sp>
    </p:spTree>
    <p:extLst>
      <p:ext uri="{BB962C8B-B14F-4D97-AF65-F5344CB8AC3E}">
        <p14:creationId xmlns:p14="http://schemas.microsoft.com/office/powerpoint/2010/main" val="48787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Calibri" panose="020F0502020204030204" pitchFamily="34" charset="0"/>
                <a:cs typeface="Times New Roman" panose="02020603050405020304" pitchFamily="18" charset="0"/>
              </a:rPr>
              <a:t>故障仿真主要用于对给定测试码的评估，或行成故障定位用的故障矩阵。</a:t>
            </a:r>
            <a:endParaRPr lang="zh-CN" altLang="en-US" sz="1200" dirty="0" smtClean="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20</a:t>
            </a:fld>
            <a:endParaRPr lang="en-US" altLang="zh-CN"/>
          </a:p>
        </p:txBody>
      </p:sp>
    </p:spTree>
    <p:extLst>
      <p:ext uri="{BB962C8B-B14F-4D97-AF65-F5344CB8AC3E}">
        <p14:creationId xmlns:p14="http://schemas.microsoft.com/office/powerpoint/2010/main" val="1081398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smtClean="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21</a:t>
            </a:fld>
            <a:endParaRPr lang="en-US" altLang="zh-CN"/>
          </a:p>
        </p:txBody>
      </p:sp>
    </p:spTree>
    <p:extLst>
      <p:ext uri="{BB962C8B-B14F-4D97-AF65-F5344CB8AC3E}">
        <p14:creationId xmlns:p14="http://schemas.microsoft.com/office/powerpoint/2010/main" val="3677612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前后两个表的输出是故障引线值取反前后的输出，异或的特征是相同为</a:t>
            </a:r>
            <a:r>
              <a:rPr lang="en-US" altLang="zh-CN" sz="1200" dirty="0" smtClean="0"/>
              <a:t>0</a:t>
            </a:r>
            <a:r>
              <a:rPr lang="zh-CN" altLang="en-US" sz="1200" dirty="0" smtClean="0"/>
              <a:t>，相异为</a:t>
            </a:r>
            <a:r>
              <a:rPr lang="en-US" altLang="zh-CN" sz="1200" dirty="0" smtClean="0"/>
              <a:t>1.</a:t>
            </a:r>
            <a:endParaRPr lang="zh-CN" alt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两个输出异或为</a:t>
            </a:r>
            <a:r>
              <a:rPr lang="en-US" altLang="zh-CN" sz="1200" dirty="0" smtClean="0"/>
              <a:t>1</a:t>
            </a:r>
            <a:r>
              <a:rPr lang="zh-CN" altLang="en-US" sz="1200" dirty="0" smtClean="0"/>
              <a:t>表明取反前后输出值发生变化。</a:t>
            </a: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整个仿真计算过程没有变化：从引线</a:t>
            </a:r>
            <a:r>
              <a:rPr lang="en-US" altLang="zh-CN" sz="1200" dirty="0" smtClean="0"/>
              <a:t>1</a:t>
            </a:r>
            <a:r>
              <a:rPr lang="zh-CN" altLang="en-US" sz="1200" dirty="0" smtClean="0"/>
              <a:t>计算引线</a:t>
            </a:r>
            <a:r>
              <a:rPr lang="en-US" altLang="zh-CN" sz="1200" dirty="0" smtClean="0"/>
              <a:t>6</a:t>
            </a:r>
            <a:r>
              <a:rPr lang="zh-CN" altLang="en-US" sz="1200" dirty="0" smtClean="0"/>
              <a:t>再计算输出引线</a:t>
            </a:r>
            <a:r>
              <a:rPr lang="en-US" altLang="zh-CN" sz="1200" dirty="0" smtClean="0"/>
              <a:t>9</a:t>
            </a:r>
            <a:r>
              <a:rPr lang="zh-CN" altLang="en-US" sz="1200" dirty="0" smtClean="0"/>
              <a:t>的值，串行仿真是每次一位一位的计算</a:t>
            </a: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并行仿真节约时间的关键点在于每次进行</a:t>
            </a:r>
            <a:r>
              <a:rPr lang="en-US" altLang="zh-CN" sz="1200" dirty="0" smtClean="0"/>
              <a:t>8</a:t>
            </a:r>
            <a:r>
              <a:rPr lang="zh-CN" altLang="en-US" sz="1200" dirty="0" smtClean="0"/>
              <a:t>位运算。而整个指令的机器周期是一样的，相当于仅仅花费八分之一的时间。效率提高受计算机字长限制</a:t>
            </a:r>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22</a:t>
            </a:fld>
            <a:endParaRPr lang="en-US" altLang="zh-CN"/>
          </a:p>
        </p:txBody>
      </p:sp>
    </p:spTree>
    <p:extLst>
      <p:ext uri="{BB962C8B-B14F-4D97-AF65-F5344CB8AC3E}">
        <p14:creationId xmlns:p14="http://schemas.microsoft.com/office/powerpoint/2010/main" val="3611852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等效故障：</a:t>
            </a:r>
            <a:r>
              <a:rPr lang="en-US" altLang="zh-CN" sz="1200" dirty="0" smtClean="0"/>
              <a:t>1-0</a:t>
            </a:r>
            <a:r>
              <a:rPr lang="zh-CN" altLang="en-US" sz="1200" dirty="0" smtClean="0"/>
              <a:t>，</a:t>
            </a:r>
            <a:r>
              <a:rPr lang="en-US" altLang="zh-CN" sz="1200" dirty="0" smtClean="0"/>
              <a:t>4-0</a:t>
            </a:r>
            <a:r>
              <a:rPr lang="zh-CN" altLang="en-US" sz="1200" dirty="0" smtClean="0"/>
              <a:t>，</a:t>
            </a:r>
            <a:r>
              <a:rPr lang="en-US" altLang="zh-CN" sz="1200" dirty="0" smtClean="0"/>
              <a:t>6-0</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3-0</a:t>
            </a:r>
            <a:r>
              <a:rPr lang="zh-CN" altLang="en-US" sz="1200" dirty="0" smtClean="0"/>
              <a:t>，</a:t>
            </a:r>
            <a:r>
              <a:rPr lang="en-US" altLang="zh-CN" sz="1200" dirty="0" smtClean="0"/>
              <a:t>5-1</a:t>
            </a:r>
            <a:r>
              <a:rPr lang="zh-CN" altLang="en-US" sz="1200" dirty="0" smtClean="0"/>
              <a:t>，</a:t>
            </a:r>
            <a:r>
              <a:rPr lang="en-US" altLang="zh-CN" sz="1200" dirty="0" smtClean="0"/>
              <a:t>7-0</a:t>
            </a:r>
            <a:r>
              <a:rPr lang="zh-CN" altLang="en-US" sz="1200" dirty="0" smtClean="0"/>
              <a:t>，</a:t>
            </a:r>
            <a:r>
              <a:rPr lang="en-US" altLang="zh-CN" sz="1200" dirty="0" smtClean="0"/>
              <a:t>8-0</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5-0</a:t>
            </a:r>
            <a:r>
              <a:rPr lang="zh-CN" altLang="en-US" sz="1200" dirty="0" smtClean="0"/>
              <a:t>，</a:t>
            </a:r>
            <a:r>
              <a:rPr lang="en-US" altLang="zh-CN" sz="1200" dirty="0" smtClean="0"/>
              <a:t>7-1</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6-1</a:t>
            </a:r>
            <a:r>
              <a:rPr lang="zh-CN" altLang="en-US" sz="1200" dirty="0" smtClean="0"/>
              <a:t>，</a:t>
            </a:r>
            <a:r>
              <a:rPr lang="en-US" altLang="zh-CN" sz="1200" dirty="0" smtClean="0"/>
              <a:t>8-1</a:t>
            </a:r>
            <a:r>
              <a:rPr lang="zh-CN" altLang="en-US" sz="1200" dirty="0" smtClean="0"/>
              <a:t>，</a:t>
            </a:r>
            <a:r>
              <a:rPr lang="en-US" altLang="zh-CN" sz="1200" dirty="0" smtClean="0"/>
              <a:t>9-1</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可增加整个算法的步骤</a:t>
            </a:r>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23</a:t>
            </a:fld>
            <a:endParaRPr lang="en-US" altLang="zh-CN"/>
          </a:p>
        </p:txBody>
      </p:sp>
    </p:spTree>
    <p:extLst>
      <p:ext uri="{BB962C8B-B14F-4D97-AF65-F5344CB8AC3E}">
        <p14:creationId xmlns:p14="http://schemas.microsoft.com/office/powerpoint/2010/main" val="563419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Calibri" panose="020F0502020204030204" pitchFamily="34" charset="0"/>
                <a:cs typeface="Times New Roman" panose="02020603050405020304" pitchFamily="18" charset="0"/>
              </a:rPr>
              <a:t>故障仿真主要用于对给定测试码的评估，</a:t>
            </a:r>
            <a:r>
              <a:rPr lang="zh-CN" altLang="en-US" sz="1200" dirty="0" smtClean="0">
                <a:latin typeface="Calibri" panose="020F0502020204030204" pitchFamily="34" charset="0"/>
                <a:cs typeface="Times New Roman" panose="02020603050405020304" pitchFamily="18" charset="0"/>
              </a:rPr>
              <a:t>或形成</a:t>
            </a:r>
            <a:r>
              <a:rPr lang="zh-CN" altLang="en-US" sz="1200" dirty="0" smtClean="0">
                <a:latin typeface="Calibri" panose="020F0502020204030204" pitchFamily="34" charset="0"/>
                <a:cs typeface="Times New Roman" panose="02020603050405020304" pitchFamily="18" charset="0"/>
              </a:rPr>
              <a:t>故障定位用的故障矩阵。</a:t>
            </a:r>
            <a:endParaRPr lang="zh-CN" altLang="en-US" sz="1200" dirty="0" smtClean="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24</a:t>
            </a:fld>
            <a:endParaRPr lang="en-US" altLang="zh-CN"/>
          </a:p>
        </p:txBody>
      </p:sp>
    </p:spTree>
    <p:extLst>
      <p:ext uri="{BB962C8B-B14F-4D97-AF65-F5344CB8AC3E}">
        <p14:creationId xmlns:p14="http://schemas.microsoft.com/office/powerpoint/2010/main" val="2364402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Calibri" panose="020F0502020204030204" pitchFamily="34" charset="0"/>
                <a:cs typeface="Times New Roman" panose="02020603050405020304" pitchFamily="18" charset="0"/>
              </a:rPr>
              <a:t>对时间和内存空间要求量很大，另外设计商业秘密</a:t>
            </a:r>
            <a:endParaRPr lang="zh-CN" altLang="en-US" sz="1200" dirty="0" smtClean="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25</a:t>
            </a:fld>
            <a:endParaRPr lang="en-US" altLang="zh-CN"/>
          </a:p>
        </p:txBody>
      </p:sp>
    </p:spTree>
    <p:extLst>
      <p:ext uri="{BB962C8B-B14F-4D97-AF65-F5344CB8AC3E}">
        <p14:creationId xmlns:p14="http://schemas.microsoft.com/office/powerpoint/2010/main" val="2327020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Calibri" panose="020F0502020204030204" pitchFamily="34" charset="0"/>
                <a:cs typeface="Times New Roman" panose="02020603050405020304" pitchFamily="18" charset="0"/>
              </a:rPr>
              <a:t>故障仿真主要用于对给定测试码的评估，</a:t>
            </a:r>
            <a:r>
              <a:rPr lang="zh-CN" altLang="en-US" sz="1200" dirty="0" smtClean="0">
                <a:latin typeface="Calibri" panose="020F0502020204030204" pitchFamily="34" charset="0"/>
                <a:cs typeface="Times New Roman" panose="02020603050405020304" pitchFamily="18" charset="0"/>
              </a:rPr>
              <a:t>或形成</a:t>
            </a:r>
            <a:r>
              <a:rPr lang="zh-CN" altLang="en-US" sz="1200" dirty="0" smtClean="0">
                <a:latin typeface="Calibri" panose="020F0502020204030204" pitchFamily="34" charset="0"/>
                <a:cs typeface="Times New Roman" panose="02020603050405020304" pitchFamily="18" charset="0"/>
              </a:rPr>
              <a:t>故障定位用的故障矩阵。</a:t>
            </a:r>
            <a:endParaRPr lang="zh-CN" altLang="en-US" sz="1200" dirty="0" smtClean="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26</a:t>
            </a:fld>
            <a:endParaRPr lang="en-US" altLang="zh-CN"/>
          </a:p>
        </p:txBody>
      </p:sp>
    </p:spTree>
    <p:extLst>
      <p:ext uri="{BB962C8B-B14F-4D97-AF65-F5344CB8AC3E}">
        <p14:creationId xmlns:p14="http://schemas.microsoft.com/office/powerpoint/2010/main" val="1557208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Calibri" panose="020F0502020204030204" pitchFamily="34" charset="0"/>
                <a:cs typeface="Times New Roman" panose="02020603050405020304" pitchFamily="18" charset="0"/>
              </a:rPr>
              <a:t>故障仿真主要用于对给定测试码的评估，或行成故障定位用的故障矩阵。</a:t>
            </a:r>
            <a:endParaRPr lang="zh-CN" altLang="en-US" sz="1200" dirty="0" smtClean="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27</a:t>
            </a:fld>
            <a:endParaRPr lang="en-US" altLang="zh-CN"/>
          </a:p>
        </p:txBody>
      </p:sp>
    </p:spTree>
    <p:extLst>
      <p:ext uri="{BB962C8B-B14F-4D97-AF65-F5344CB8AC3E}">
        <p14:creationId xmlns:p14="http://schemas.microsoft.com/office/powerpoint/2010/main" val="951815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Calibri" panose="020F0502020204030204" pitchFamily="34" charset="0"/>
                <a:cs typeface="Times New Roman" panose="02020603050405020304" pitchFamily="18" charset="0"/>
              </a:rPr>
              <a:t>故障仿真主要用于对给定测试码的评估，或行成故障定位用的故障矩阵。</a:t>
            </a:r>
            <a:endParaRPr lang="zh-CN" altLang="en-US" sz="1200" dirty="0" smtClean="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28</a:t>
            </a:fld>
            <a:endParaRPr lang="en-US" altLang="zh-CN"/>
          </a:p>
        </p:txBody>
      </p:sp>
    </p:spTree>
    <p:extLst>
      <p:ext uri="{BB962C8B-B14F-4D97-AF65-F5344CB8AC3E}">
        <p14:creationId xmlns:p14="http://schemas.microsoft.com/office/powerpoint/2010/main" val="3790959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Calibri" panose="020F0502020204030204" pitchFamily="34" charset="0"/>
                <a:cs typeface="Times New Roman" panose="02020603050405020304" pitchFamily="18" charset="0"/>
              </a:rPr>
              <a:t>故障仿真主要用于对给定测试码的评估，或行成故障定位用的故障矩阵。</a:t>
            </a:r>
            <a:endParaRPr lang="zh-CN" altLang="en-US" sz="1200" dirty="0" smtClean="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29</a:t>
            </a:fld>
            <a:endParaRPr lang="en-US" altLang="zh-CN"/>
          </a:p>
        </p:txBody>
      </p:sp>
    </p:spTree>
    <p:extLst>
      <p:ext uri="{BB962C8B-B14F-4D97-AF65-F5344CB8AC3E}">
        <p14:creationId xmlns:p14="http://schemas.microsoft.com/office/powerpoint/2010/main" val="2887365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r>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3</a:t>
            </a:fld>
            <a:endParaRPr lang="en-US" altLang="zh-CN"/>
          </a:p>
        </p:txBody>
      </p:sp>
    </p:spTree>
    <p:extLst>
      <p:ext uri="{BB962C8B-B14F-4D97-AF65-F5344CB8AC3E}">
        <p14:creationId xmlns:p14="http://schemas.microsoft.com/office/powerpoint/2010/main" val="166205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宋体" pitchFamily="2" charset="-122"/>
                <a:cs typeface="+mn-cs"/>
              </a:rPr>
              <a:t>故障是对缺陷的抽象化描述，针对数字电路也是逻辑描述。对于数字电路而言，给定输入向量即可求得其各引线的稳定逻辑值。现有的故障模拟算法和测试生成算法主要是针对门级电路的，所以本章将以门级电路为主要模型。门级电路的基本单元是与、与非、或、或非、缓冲器、非门等，也包括异或门、同或门。逻辑功能可以用逻辑图、真值表或布尔表达式表达。时序电路中有各种触发器单元，可以用逻辑图、状态图、状态表、流程表或特征方程式表示。</a:t>
            </a:r>
            <a:r>
              <a:rPr lang="en-US" altLang="zh-CN" dirty="0"/>
              <a:t/>
            </a:r>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4</a:t>
            </a:fld>
            <a:endParaRPr lang="en-US" altLang="zh-CN"/>
          </a:p>
        </p:txBody>
      </p:sp>
    </p:spTree>
    <p:extLst>
      <p:ext uri="{BB962C8B-B14F-4D97-AF65-F5344CB8AC3E}">
        <p14:creationId xmlns:p14="http://schemas.microsoft.com/office/powerpoint/2010/main" val="2199798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宋体" pitchFamily="2" charset="-122"/>
                <a:cs typeface="+mn-cs"/>
              </a:rPr>
              <a:t>The propagation delay</a:t>
            </a:r>
            <a:r>
              <a:rPr lang="en-US" altLang="zh-CN" dirty="0"/>
              <a:t>  </a:t>
            </a:r>
            <a:r>
              <a:rPr lang="zh-CN" altLang="en-US" dirty="0"/>
              <a:t>传播延迟</a:t>
            </a:r>
            <a:r>
              <a:rPr lang="en-US" altLang="zh-CN" dirty="0"/>
              <a:t/>
            </a:r>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5</a:t>
            </a:fld>
            <a:endParaRPr lang="en-US" altLang="zh-CN"/>
          </a:p>
        </p:txBody>
      </p:sp>
    </p:spTree>
    <p:extLst>
      <p:ext uri="{BB962C8B-B14F-4D97-AF65-F5344CB8AC3E}">
        <p14:creationId xmlns:p14="http://schemas.microsoft.com/office/powerpoint/2010/main" val="3264514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宋体" pitchFamily="2" charset="-122"/>
                <a:cs typeface="+mn-cs"/>
              </a:rPr>
              <a:t>故障是对缺陷的抽象化描述，针对数字电路也是逻辑描述。对于数字电路而言，给定输入向量即可求得其各引线的稳定逻辑值。</a:t>
            </a:r>
            <a:endParaRPr lang="en-US" altLang="zh-CN" sz="1200" b="0" i="0" kern="1200" dirty="0" smtClean="0">
              <a:solidFill>
                <a:schemeClr val="tx1"/>
              </a:solidFill>
              <a:effectLst/>
              <a:latin typeface="+mn-lt"/>
              <a:ea typeface="宋体" pitchFamily="2" charset="-122"/>
              <a:cs typeface="+mn-cs"/>
            </a:endParaRPr>
          </a:p>
          <a:p>
            <a:r>
              <a:rPr lang="zh-CN" altLang="en-US" sz="1200" b="0" i="0" kern="1200" dirty="0" smtClean="0">
                <a:solidFill>
                  <a:schemeClr val="tx1"/>
                </a:solidFill>
                <a:effectLst/>
                <a:latin typeface="+mn-lt"/>
                <a:ea typeface="宋体" pitchFamily="2" charset="-122"/>
                <a:cs typeface="+mn-cs"/>
              </a:rPr>
              <a:t>现有的故障模拟算法和测试生成算法主要是针对门级电路的，所以本章将以门级电路为主要模型。</a:t>
            </a:r>
            <a:endParaRPr lang="en-US" altLang="zh-CN" sz="1200" b="0" i="0" kern="1200" dirty="0" smtClean="0">
              <a:solidFill>
                <a:schemeClr val="tx1"/>
              </a:solidFill>
              <a:effectLst/>
              <a:latin typeface="+mn-lt"/>
              <a:ea typeface="宋体" pitchFamily="2" charset="-122"/>
              <a:cs typeface="+mn-cs"/>
            </a:endParaRPr>
          </a:p>
          <a:p>
            <a:r>
              <a:rPr lang="zh-CN" altLang="en-US" sz="1200" b="0" i="0" kern="1200" dirty="0" smtClean="0">
                <a:solidFill>
                  <a:schemeClr val="tx1"/>
                </a:solidFill>
                <a:effectLst/>
                <a:latin typeface="+mn-lt"/>
                <a:ea typeface="宋体" pitchFamily="2" charset="-122"/>
                <a:cs typeface="+mn-cs"/>
              </a:rPr>
              <a:t>门级电路的基本单元是与、与非、或、或非、缓冲器、非门等，也包括异或门、同或门。逻辑功能可以用逻辑图、真值表或布尔表达式表达。时序电路中有各种触发器单元，可以用逻辑图、状态图、状态表、流程表或特征方程式表示。</a:t>
            </a:r>
            <a:endParaRPr lang="en-US" altLang="zh-CN" sz="1200" b="0" i="0" kern="1200" dirty="0" smtClean="0">
              <a:solidFill>
                <a:schemeClr val="tx1"/>
              </a:solidFill>
              <a:effectLst/>
              <a:latin typeface="+mn-lt"/>
              <a:ea typeface="宋体" pitchFamily="2" charset="-122"/>
              <a:cs typeface="+mn-cs"/>
            </a:endParaRPr>
          </a:p>
          <a:p>
            <a:r>
              <a:rPr lang="zh-CN" altLang="zh-CN" sz="1200" kern="1200" dirty="0" smtClean="0">
                <a:solidFill>
                  <a:schemeClr val="tx1"/>
                </a:solidFill>
                <a:effectLst/>
                <a:latin typeface="+mn-lt"/>
                <a:ea typeface="宋体" pitchFamily="2" charset="-122"/>
                <a:cs typeface="+mn-cs"/>
              </a:rPr>
              <a:t>电路模型的一些术语：引线、扇出、电路层次——级</a:t>
            </a:r>
            <a:r>
              <a:rPr lang="en-US" altLang="zh-CN" sz="1200" kern="1200" dirty="0" smtClean="0">
                <a:solidFill>
                  <a:schemeClr val="tx1"/>
                </a:solidFill>
                <a:effectLst/>
                <a:latin typeface="+mn-lt"/>
                <a:ea typeface="宋体" pitchFamily="2" charset="-122"/>
                <a:cs typeface="+mn-cs"/>
              </a:rPr>
              <a:t/>
            </a:r>
            <a:br>
              <a:rPr lang="en-US" altLang="zh-CN" sz="1200" kern="1200" dirty="0" smtClean="0">
                <a:solidFill>
                  <a:schemeClr val="tx1"/>
                </a:solidFill>
                <a:effectLst/>
                <a:latin typeface="+mn-lt"/>
                <a:ea typeface="宋体" pitchFamily="2" charset="-122"/>
                <a:cs typeface="+mn-cs"/>
              </a:rPr>
            </a:br>
            <a:endParaRPr lang="zh-CN" altLang="en-US" b="0"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6</a:t>
            </a:fld>
            <a:endParaRPr lang="en-US" altLang="zh-CN"/>
          </a:p>
        </p:txBody>
      </p:sp>
    </p:spTree>
    <p:extLst>
      <p:ext uri="{BB962C8B-B14F-4D97-AF65-F5344CB8AC3E}">
        <p14:creationId xmlns:p14="http://schemas.microsoft.com/office/powerpoint/2010/main" val="623374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宋体" pitchFamily="2" charset="-122"/>
                <a:cs typeface="+mn-cs"/>
              </a:rPr>
              <a:t>The propagation delay</a:t>
            </a:r>
            <a:r>
              <a:rPr lang="en-US" altLang="zh-CN" dirty="0"/>
              <a:t>  </a:t>
            </a:r>
            <a:r>
              <a:rPr lang="zh-CN" altLang="en-US" dirty="0"/>
              <a:t>传播延迟</a:t>
            </a:r>
            <a:r>
              <a:rPr lang="en-US" altLang="zh-CN" dirty="0"/>
              <a:t/>
            </a:r>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7</a:t>
            </a:fld>
            <a:endParaRPr lang="en-US" altLang="zh-CN"/>
          </a:p>
        </p:txBody>
      </p:sp>
    </p:spTree>
    <p:extLst>
      <p:ext uri="{BB962C8B-B14F-4D97-AF65-F5344CB8AC3E}">
        <p14:creationId xmlns:p14="http://schemas.microsoft.com/office/powerpoint/2010/main" val="64647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用组合逻辑单固定故障来进行讨论。如何进行故障模拟和测试生成算法</a:t>
            </a:r>
            <a:endParaRPr lang="en-US" altLang="zh-CN" dirty="0" smtClean="0"/>
          </a:p>
          <a:p>
            <a:r>
              <a:rPr lang="zh-CN" altLang="en-US" dirty="0" smtClean="0"/>
              <a:t>首先要明确，电路内部是没有和用户的接口的，我们被限定不能在组合逻辑内部加入测试点，只能改变输入测量相应输出。</a:t>
            </a:r>
            <a:endParaRPr lang="en-US" altLang="zh-CN" dirty="0" smtClean="0"/>
          </a:p>
          <a:p>
            <a:r>
              <a:rPr lang="zh-CN" altLang="en-US" dirty="0" smtClean="0"/>
              <a:t>对于有些故障，一些输入时输出不会显示错误</a:t>
            </a:r>
            <a:r>
              <a:rPr lang="en-US" altLang="zh-CN" dirty="0" smtClean="0"/>
              <a:t>error</a:t>
            </a:r>
            <a:r>
              <a:rPr lang="zh-CN" altLang="en-US" dirty="0" smtClean="0"/>
              <a:t>。仅在某一个或一些输入时显示错误</a:t>
            </a:r>
            <a:endParaRPr lang="en-US" altLang="zh-CN" dirty="0" smtClean="0"/>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最后注意：有些故障在任何输入时也不会引起逻辑错误，但可能会引起静态电流增大</a:t>
            </a:r>
            <a:r>
              <a:rPr lang="en-US" altLang="zh-CN" dirty="0" smtClean="0"/>
              <a:t>/</a:t>
            </a:r>
            <a:r>
              <a:rPr lang="zh-CN" altLang="en-US" dirty="0" smtClean="0"/>
              <a:t>或者电路延迟时间增长。</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8</a:t>
            </a:fld>
            <a:endParaRPr lang="en-US" altLang="zh-CN"/>
          </a:p>
        </p:txBody>
      </p:sp>
    </p:spTree>
    <p:extLst>
      <p:ext uri="{BB962C8B-B14F-4D97-AF65-F5344CB8AC3E}">
        <p14:creationId xmlns:p14="http://schemas.microsoft.com/office/powerpoint/2010/main" val="3460305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用故障模拟和测试生成，需要处理的故障数目越少，越节约时间，所以需要“故障精简”</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9</a:t>
            </a:fld>
            <a:endParaRPr lang="en-US" altLang="zh-CN"/>
          </a:p>
        </p:txBody>
      </p:sp>
    </p:spTree>
    <p:extLst>
      <p:ext uri="{BB962C8B-B14F-4D97-AF65-F5344CB8AC3E}">
        <p14:creationId xmlns:p14="http://schemas.microsoft.com/office/powerpoint/2010/main" val="3811106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604746097"/>
      </p:ext>
    </p:extLst>
  </p:cSld>
  <p:clrMapOvr>
    <a:masterClrMapping/>
  </p:clrMapOvr>
  <p:transition spd="slow">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50328622"/>
      </p:ext>
    </p:extLst>
  </p:cSld>
  <p:clrMapOvr>
    <a:masterClrMapping/>
  </p:clrMapOvr>
  <p:transition spd="slow">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1613" y="630238"/>
            <a:ext cx="1908175" cy="56784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27088" y="630238"/>
            <a:ext cx="5572125" cy="56784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36715456"/>
      </p:ext>
    </p:extLst>
  </p:cSld>
  <p:clrMapOvr>
    <a:masterClrMapping/>
  </p:clrMapOvr>
  <p:transition spd="slow">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95435143"/>
      </p:ext>
    </p:extLst>
  </p:cSld>
  <p:clrMapOvr>
    <a:masterClrMapping/>
  </p:clrMapOvr>
  <p:transition spd="slow">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29431197"/>
      </p:ext>
    </p:extLst>
  </p:cSld>
  <p:clrMapOvr>
    <a:masterClrMapping/>
  </p:clrMapOvr>
  <p:transition spd="slow">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385808673"/>
      </p:ext>
    </p:extLst>
  </p:cSld>
  <p:clrMapOvr>
    <a:masterClrMapping/>
  </p:clrMapOvr>
  <p:transition spd="slow">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843088"/>
            <a:ext cx="374015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843088"/>
            <a:ext cx="374015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77124118"/>
      </p:ext>
    </p:extLst>
  </p:cSld>
  <p:clrMapOvr>
    <a:masterClrMapping/>
  </p:clrMapOvr>
  <p:transition spd="slow">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14579436"/>
      </p:ext>
    </p:extLst>
  </p:cSld>
  <p:clrMapOvr>
    <a:masterClrMapping/>
  </p:clrMapOvr>
  <p:transition spd="slow">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92581246"/>
      </p:ext>
    </p:extLst>
  </p:cSld>
  <p:clrMapOvr>
    <a:masterClrMapping/>
  </p:clrMapOvr>
  <p:transition spd="slow">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723457"/>
      </p:ext>
    </p:extLst>
  </p:cSld>
  <p:clrMapOvr>
    <a:masterClrMapping/>
  </p:clrMapOvr>
  <p:transition spd="slow">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79524939"/>
      </p:ext>
    </p:extLst>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8046839"/>
      </p:ext>
    </p:extLst>
  </p:cSld>
  <p:clrMapOvr>
    <a:masterClrMapping/>
  </p:clrMapOvr>
  <p:transition spd="slow">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89698865"/>
      </p:ext>
    </p:extLst>
  </p:cSld>
  <p:clrMapOvr>
    <a:masterClrMapping/>
  </p:clrMapOvr>
  <p:transition spd="slow">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14629149"/>
      </p:ext>
    </p:extLst>
  </p:cSld>
  <p:clrMapOvr>
    <a:masterClrMapping/>
  </p:clrMapOvr>
  <p:transition spd="slow">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1613" y="630238"/>
            <a:ext cx="1908175" cy="56784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27088" y="630238"/>
            <a:ext cx="5572125" cy="56784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84402909"/>
      </p:ext>
    </p:extLst>
  </p:cSld>
  <p:clrMapOvr>
    <a:masterClrMapping/>
  </p:clrMapOvr>
  <p:transition spd="slow">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35886089"/>
      </p:ext>
    </p:extLst>
  </p:cSld>
  <p:clrMapOvr>
    <a:masterClrMapping/>
  </p:clrMapOvr>
  <p:transition spd="slow">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843088"/>
            <a:ext cx="374015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843088"/>
            <a:ext cx="374015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59778358"/>
      </p:ext>
    </p:extLst>
  </p:cSld>
  <p:clrMapOvr>
    <a:masterClrMapping/>
  </p:clrMapOvr>
  <p:transition spd="slow">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16832195"/>
      </p:ext>
    </p:extLst>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22520696"/>
      </p:ext>
    </p:extLst>
  </p:cSld>
  <p:clrMapOvr>
    <a:masterClrMapping/>
  </p:clrMapOvr>
  <p:transition spd="slow">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5019897"/>
      </p:ext>
    </p:extLst>
  </p:cSld>
  <p:clrMapOvr>
    <a:masterClrMapping/>
  </p:clrMapOvr>
  <p:transition spd="slow">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72652044"/>
      </p:ext>
    </p:extLst>
  </p:cSld>
  <p:clrMapOvr>
    <a:masterClrMapping/>
  </p:clrMapOvr>
  <p:transition spd="slow">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39612015"/>
      </p:ext>
    </p:extLst>
  </p:cSld>
  <p:clrMapOvr>
    <a:masterClrMapping/>
  </p:clrMapOvr>
  <p:transition spd="slow">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77338"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AutoShape 3"/>
          <p:cNvSpPr>
            <a:spLocks noGrp="1" noChangeArrowheads="1"/>
          </p:cNvSpPr>
          <p:nvPr>
            <p:ph type="title"/>
          </p:nvPr>
        </p:nvSpPr>
        <p:spPr bwMode="auto">
          <a:xfrm>
            <a:off x="1763713" y="630238"/>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827088" y="1843088"/>
            <a:ext cx="7561262"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spd="slow">
    <p:zoom/>
  </p:transition>
  <p:txStyles>
    <p:title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77338"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AutoShape 3"/>
          <p:cNvSpPr>
            <a:spLocks noGrp="1" noChangeArrowheads="1"/>
          </p:cNvSpPr>
          <p:nvPr>
            <p:ph type="title"/>
          </p:nvPr>
        </p:nvSpPr>
        <p:spPr bwMode="auto">
          <a:xfrm>
            <a:off x="1763713" y="630238"/>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2" name="Rectangle 4"/>
          <p:cNvSpPr>
            <a:spLocks noGrp="1" noChangeArrowheads="1"/>
          </p:cNvSpPr>
          <p:nvPr>
            <p:ph type="body" idx="1"/>
          </p:nvPr>
        </p:nvSpPr>
        <p:spPr bwMode="auto">
          <a:xfrm>
            <a:off x="827088" y="1843088"/>
            <a:ext cx="763270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spd="slow">
    <p:zoom/>
  </p:transition>
  <p:txStyles>
    <p:title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98458" y="1916832"/>
            <a:ext cx="7772400" cy="3816424"/>
          </a:xfrm>
        </p:spPr>
        <p:txBody>
          <a:bodyPr/>
          <a:lstStyle/>
          <a:p>
            <a:pPr marL="457200" indent="-457200">
              <a:buFont typeface="Wingdings" panose="05000000000000000000" pitchFamily="2" charset="2"/>
              <a:buChar char="u"/>
            </a:pPr>
            <a:r>
              <a:rPr lang="zh-CN" altLang="en-US" sz="2800" dirty="0" smtClean="0"/>
              <a:t>集成电路测试类型</a:t>
            </a:r>
            <a:endParaRPr lang="en-US" altLang="zh-CN" sz="2800" dirty="0" smtClean="0"/>
          </a:p>
          <a:p>
            <a:pPr marL="457200" indent="-457200">
              <a:buFont typeface="Wingdings" panose="05000000000000000000" pitchFamily="2" charset="2"/>
              <a:buChar char="u"/>
            </a:pPr>
            <a:r>
              <a:rPr lang="zh-CN" altLang="en-US" sz="2800" dirty="0" smtClean="0"/>
              <a:t>故障定义</a:t>
            </a:r>
            <a:endParaRPr lang="en-US" altLang="zh-CN" sz="2800" dirty="0" smtClean="0"/>
          </a:p>
          <a:p>
            <a:pPr marL="457200" indent="-457200">
              <a:buFont typeface="Wingdings" panose="05000000000000000000" pitchFamily="2" charset="2"/>
              <a:buChar char="u"/>
            </a:pPr>
            <a:r>
              <a:rPr lang="zh-CN" altLang="en-US" sz="2800" dirty="0" smtClean="0"/>
              <a:t>电路模型及故障模型</a:t>
            </a:r>
            <a:endParaRPr lang="en-US" altLang="zh-CN" sz="2800" dirty="0" smtClean="0"/>
          </a:p>
          <a:p>
            <a:pPr marL="457200" indent="-457200">
              <a:buFont typeface="Wingdings" panose="05000000000000000000" pitchFamily="2" charset="2"/>
              <a:buChar char="u"/>
            </a:pPr>
            <a:r>
              <a:rPr lang="zh-CN" altLang="en-US" sz="2800" dirty="0" smtClean="0"/>
              <a:t>故障的传播</a:t>
            </a:r>
            <a:endParaRPr lang="en-US" altLang="zh-CN" sz="2800" dirty="0" smtClean="0"/>
          </a:p>
          <a:p>
            <a:pPr marL="457200" indent="-457200">
              <a:buFont typeface="Wingdings" panose="05000000000000000000" pitchFamily="2" charset="2"/>
              <a:buChar char="u"/>
            </a:pPr>
            <a:r>
              <a:rPr lang="zh-CN" altLang="en-US" sz="2800" dirty="0" smtClean="0"/>
              <a:t>故障检测</a:t>
            </a:r>
            <a:endParaRPr lang="en-US" altLang="zh-CN" sz="2800" dirty="0" smtClean="0"/>
          </a:p>
          <a:p>
            <a:pPr marL="457200" indent="-457200">
              <a:buFont typeface="Wingdings" panose="05000000000000000000" pitchFamily="2" charset="2"/>
              <a:buChar char="u"/>
            </a:pPr>
            <a:r>
              <a:rPr lang="zh-CN" altLang="en-US" sz="2800" dirty="0" smtClean="0"/>
              <a:t>测试码型生成</a:t>
            </a:r>
            <a:endParaRPr lang="en-US" altLang="zh-CN" sz="2800" dirty="0" smtClean="0"/>
          </a:p>
          <a:p>
            <a:pPr marL="457200" indent="-457200">
              <a:buFont typeface="Wingdings" panose="05000000000000000000" pitchFamily="2" charset="2"/>
              <a:buChar char="u"/>
            </a:pPr>
            <a:r>
              <a:rPr lang="zh-CN" altLang="en-US" sz="2800" dirty="0" smtClean="0"/>
              <a:t>故障仿真</a:t>
            </a:r>
            <a:endParaRPr lang="zh-CN" altLang="en-US" sz="2800" dirty="0"/>
          </a:p>
        </p:txBody>
      </p:sp>
      <p:sp>
        <p:nvSpPr>
          <p:cNvPr id="4" name="标题 1"/>
          <p:cNvSpPr txBox="1">
            <a:spLocks/>
          </p:cNvSpPr>
          <p:nvPr/>
        </p:nvSpPr>
        <p:spPr bwMode="auto">
          <a:xfrm>
            <a:off x="179512" y="476672"/>
            <a:ext cx="10729192"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补充知识</a:t>
            </a:r>
            <a:r>
              <a:rPr lang="zh-CN" altLang="en-US" sz="3600" kern="0" dirty="0" smtClean="0">
                <a:solidFill>
                  <a:srgbClr val="990000"/>
                </a:solidFill>
                <a:latin typeface="Comic Sans MS" panose="030F0702030302020204" pitchFamily="66" charset="0"/>
                <a:ea typeface="隶书" panose="02010509060101010101" pitchFamily="49" charset="-122"/>
              </a:rPr>
              <a:t> </a:t>
            </a:r>
            <a:r>
              <a:rPr lang="zh-CN" altLang="en-US" sz="3600" kern="0" dirty="0" smtClean="0">
                <a:solidFill>
                  <a:srgbClr val="990000"/>
                </a:solidFill>
                <a:latin typeface="Comic Sans MS" panose="030F0702030302020204" pitchFamily="66" charset="0"/>
                <a:ea typeface="隶书" panose="02010509060101010101" pitchFamily="49" charset="-122"/>
              </a:rPr>
              <a:t>测试码型</a:t>
            </a:r>
            <a:r>
              <a:rPr lang="zh-CN" altLang="en-US" sz="3600" kern="0" dirty="0">
                <a:solidFill>
                  <a:srgbClr val="990000"/>
                </a:solidFill>
                <a:latin typeface="Comic Sans MS" panose="030F0702030302020204" pitchFamily="66" charset="0"/>
                <a:ea typeface="隶书" panose="02010509060101010101" pitchFamily="49" charset="-122"/>
              </a:rPr>
              <a:t>生成</a:t>
            </a:r>
            <a:r>
              <a:rPr lang="zh-CN" altLang="en-US" sz="3600" kern="0" dirty="0" smtClean="0">
                <a:solidFill>
                  <a:srgbClr val="990000"/>
                </a:solidFill>
                <a:latin typeface="Comic Sans MS" panose="030F0702030302020204" pitchFamily="66" charset="0"/>
                <a:ea typeface="隶书" panose="02010509060101010101" pitchFamily="49" charset="-122"/>
              </a:rPr>
              <a:t>与故障仿真</a:t>
            </a:r>
            <a:endParaRPr lang="en-US" altLang="zh-CN" sz="3600" kern="0" dirty="0" smtClean="0">
              <a:solidFill>
                <a:srgbClr val="990000"/>
              </a:solidFill>
              <a:latin typeface="Comic Sans MS" panose="030F0702030302020204" pitchFamily="66" charset="0"/>
              <a:ea typeface="隶书" panose="02010509060101010101" pitchFamily="49" charset="-122"/>
            </a:endParaRPr>
          </a:p>
          <a:p>
            <a:pPr marL="342900" indent="-342900" algn="ctr"/>
            <a:r>
              <a:rPr lang="en-US" altLang="zh-CN" sz="3600" kern="0" dirty="0" smtClean="0">
                <a:solidFill>
                  <a:srgbClr val="990000"/>
                </a:solidFill>
                <a:latin typeface="Comic Sans MS" panose="030F0702030302020204" pitchFamily="66" charset="0"/>
                <a:ea typeface="隶书" panose="02010509060101010101" pitchFamily="49" charset="-122"/>
              </a:rPr>
              <a:t>Test </a:t>
            </a:r>
            <a:r>
              <a:rPr lang="en-US" altLang="zh-CN" sz="3600" kern="0" dirty="0">
                <a:solidFill>
                  <a:srgbClr val="990000"/>
                </a:solidFill>
                <a:latin typeface="Comic Sans MS" panose="030F0702030302020204" pitchFamily="66" charset="0"/>
                <a:ea typeface="隶书" panose="02010509060101010101" pitchFamily="49" charset="-122"/>
              </a:rPr>
              <a:t>P</a:t>
            </a:r>
            <a:r>
              <a:rPr lang="en-US" altLang="zh-CN" sz="3600" kern="0" dirty="0" smtClean="0">
                <a:solidFill>
                  <a:srgbClr val="990000"/>
                </a:solidFill>
                <a:latin typeface="Comic Sans MS" panose="030F0702030302020204" pitchFamily="66" charset="0"/>
                <a:ea typeface="隶书" panose="02010509060101010101" pitchFamily="49" charset="-122"/>
              </a:rPr>
              <a:t>attern Generation &amp;</a:t>
            </a:r>
          </a:p>
          <a:p>
            <a:pPr marL="342900" indent="-342900" algn="ctr"/>
            <a:r>
              <a:rPr lang="en-US" altLang="zh-CN" sz="3600" kern="0" dirty="0" smtClean="0">
                <a:solidFill>
                  <a:srgbClr val="990000"/>
                </a:solidFill>
                <a:latin typeface="Comic Sans MS" panose="030F0702030302020204" pitchFamily="66" charset="0"/>
                <a:ea typeface="隶书" panose="02010509060101010101" pitchFamily="49" charset="-122"/>
              </a:rPr>
              <a:t> Fault Simulation </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Tree>
    <p:extLst>
      <p:ext uri="{BB962C8B-B14F-4D97-AF65-F5344CB8AC3E}">
        <p14:creationId xmlns:p14="http://schemas.microsoft.com/office/powerpoint/2010/main" val="2245210433"/>
      </p:ext>
    </p:extLst>
  </p:cSld>
  <p:clrMapOvr>
    <a:masterClrMapping/>
  </p:clrMapOvr>
  <p:transition spd="slow">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a:extLst>
              <a:ext uri="{FF2B5EF4-FFF2-40B4-BE49-F238E27FC236}">
                <a16:creationId xmlns="" xmlns:a16="http://schemas.microsoft.com/office/drawing/2014/main" id="{5FEF3CE6-5BD5-4EBE-BC38-0059B7073F3C}"/>
              </a:ext>
            </a:extLst>
          </p:cNvPr>
          <p:cNvSpPr txBox="1">
            <a:spLocks/>
          </p:cNvSpPr>
          <p:nvPr/>
        </p:nvSpPr>
        <p:spPr bwMode="auto">
          <a:xfrm>
            <a:off x="2707891" y="-98460"/>
            <a:ext cx="5752541"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测试向量生成</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7" name="标题 6"/>
          <p:cNvSpPr>
            <a:spLocks noGrp="1"/>
          </p:cNvSpPr>
          <p:nvPr>
            <p:ph type="title"/>
          </p:nvPr>
        </p:nvSpPr>
        <p:spPr>
          <a:xfrm>
            <a:off x="1115715" y="716744"/>
            <a:ext cx="7344717" cy="854075"/>
          </a:xfrm>
        </p:spPr>
        <p:txBody>
          <a:bodyPr/>
          <a:lstStyle/>
          <a:p>
            <a:r>
              <a:rPr lang="zh-CN" altLang="en-US" sz="3200" dirty="0" smtClean="0">
                <a:solidFill>
                  <a:srgbClr val="990000"/>
                </a:solidFill>
                <a:latin typeface="Comic Sans MS" panose="030F0702030302020204" pitchFamily="66" charset="0"/>
                <a:ea typeface="隶书" panose="02010509060101010101" pitchFamily="49" charset="-122"/>
              </a:rPr>
              <a:t>测试生成一般步骤</a:t>
            </a:r>
            <a:endParaRPr lang="zh-CN" altLang="en-US" sz="3200" dirty="0">
              <a:solidFill>
                <a:srgbClr val="990000"/>
              </a:solidFill>
              <a:latin typeface="Comic Sans MS" panose="030F0702030302020204" pitchFamily="66" charset="0"/>
              <a:ea typeface="隶书" panose="02010509060101010101" pitchFamily="49" charset="-122"/>
            </a:endParaRPr>
          </a:p>
        </p:txBody>
      </p:sp>
      <p:sp>
        <p:nvSpPr>
          <p:cNvPr id="10" name="文本框 9"/>
          <p:cNvSpPr txBox="1"/>
          <p:nvPr/>
        </p:nvSpPr>
        <p:spPr>
          <a:xfrm>
            <a:off x="611560" y="1690350"/>
            <a:ext cx="7848872" cy="3754874"/>
          </a:xfrm>
          <a:prstGeom prst="rect">
            <a:avLst/>
          </a:prstGeom>
          <a:noFill/>
        </p:spPr>
        <p:txBody>
          <a:bodyPr wrap="square" rtlCol="0">
            <a:spAutoFit/>
          </a:bodyPr>
          <a:lstStyle/>
          <a:p>
            <a:pPr marL="514350" indent="-514350">
              <a:buAutoNum type="arabicPeriod"/>
            </a:pPr>
            <a:r>
              <a:rPr lang="zh-CN" altLang="en-US" sz="2800" b="1" kern="0" dirty="0" smtClean="0">
                <a:solidFill>
                  <a:srgbClr val="990000"/>
                </a:solidFill>
                <a:latin typeface="Comic Sans MS" panose="030F0702030302020204" pitchFamily="66" charset="0"/>
                <a:ea typeface="隶书" panose="02010509060101010101" pitchFamily="49" charset="-122"/>
                <a:cs typeface="+mj-cs"/>
              </a:rPr>
              <a:t>激活故障：</a:t>
            </a:r>
            <a:r>
              <a:rPr lang="zh-CN" altLang="en-US" sz="2200" dirty="0" smtClean="0"/>
              <a:t>使故障引线</a:t>
            </a:r>
            <a:r>
              <a:rPr lang="en-US" altLang="zh-CN" sz="2200" dirty="0" smtClean="0"/>
              <a:t>l</a:t>
            </a:r>
            <a:r>
              <a:rPr lang="zh-CN" altLang="en-US" sz="2200" dirty="0" smtClean="0"/>
              <a:t>取与所设故障相反的值</a:t>
            </a:r>
            <a:r>
              <a:rPr lang="en-US" altLang="zh-CN" sz="2200" dirty="0" smtClean="0"/>
              <a:t>/</a:t>
            </a:r>
            <a:r>
              <a:rPr lang="el-GR" altLang="zh-CN" sz="2200" dirty="0" smtClean="0"/>
              <a:t>α</a:t>
            </a:r>
            <a:r>
              <a:rPr lang="zh-CN" altLang="en-US" sz="2200" dirty="0" smtClean="0"/>
              <a:t>，产生故障效应</a:t>
            </a:r>
            <a:r>
              <a:rPr lang="en-US" altLang="zh-CN" sz="2200" dirty="0"/>
              <a:t>/</a:t>
            </a:r>
            <a:r>
              <a:rPr lang="el-GR" altLang="zh-CN" sz="2200" dirty="0"/>
              <a:t>α </a:t>
            </a:r>
            <a:r>
              <a:rPr lang="en-US" altLang="zh-CN" sz="2200" dirty="0" smtClean="0"/>
              <a:t>—&gt;</a:t>
            </a:r>
            <a:r>
              <a:rPr lang="el-GR" altLang="zh-CN" sz="2200" dirty="0"/>
              <a:t> α </a:t>
            </a:r>
            <a:r>
              <a:rPr lang="zh-CN" altLang="en-US" sz="2200" dirty="0" smtClean="0"/>
              <a:t>。</a:t>
            </a:r>
            <a:endParaRPr lang="en-US" altLang="zh-CN" sz="2200" dirty="0" smtClean="0"/>
          </a:p>
          <a:p>
            <a:pPr marL="457200" indent="-457200">
              <a:buAutoNum type="arabicPeriod"/>
            </a:pPr>
            <a:endParaRPr lang="en-US" altLang="zh-CN" sz="2200" dirty="0"/>
          </a:p>
          <a:p>
            <a:r>
              <a:rPr lang="en-US" altLang="zh-CN" sz="2800" b="1" kern="0" dirty="0">
                <a:solidFill>
                  <a:srgbClr val="990000"/>
                </a:solidFill>
                <a:latin typeface="Comic Sans MS" panose="030F0702030302020204" pitchFamily="66" charset="0"/>
                <a:ea typeface="隶书" panose="02010509060101010101" pitchFamily="49" charset="-122"/>
              </a:rPr>
              <a:t>2</a:t>
            </a:r>
            <a:r>
              <a:rPr lang="en-US" altLang="zh-CN" sz="2800" b="1" kern="0" dirty="0" smtClean="0">
                <a:solidFill>
                  <a:srgbClr val="990000"/>
                </a:solidFill>
                <a:latin typeface="Comic Sans MS" panose="030F0702030302020204" pitchFamily="66" charset="0"/>
                <a:ea typeface="隶书" panose="02010509060101010101" pitchFamily="49" charset="-122"/>
              </a:rPr>
              <a:t>. </a:t>
            </a:r>
            <a:r>
              <a:rPr lang="zh-CN" altLang="en-US" sz="2800" b="1" kern="0" dirty="0" smtClean="0">
                <a:solidFill>
                  <a:srgbClr val="990000"/>
                </a:solidFill>
                <a:latin typeface="Comic Sans MS" panose="030F0702030302020204" pitchFamily="66" charset="0"/>
                <a:ea typeface="隶书" panose="02010509060101010101" pitchFamily="49" charset="-122"/>
              </a:rPr>
              <a:t>故障效应传播：</a:t>
            </a:r>
            <a:r>
              <a:rPr lang="zh-CN" altLang="en-US" sz="2200" dirty="0" smtClean="0"/>
              <a:t>把引线</a:t>
            </a:r>
            <a:r>
              <a:rPr lang="en-US" altLang="zh-CN" sz="2200" dirty="0" smtClean="0"/>
              <a:t>l</a:t>
            </a:r>
            <a:r>
              <a:rPr lang="zh-CN" altLang="en-US" sz="2200" dirty="0" smtClean="0"/>
              <a:t>上的故障沿着一条或若干条路径一级一级地向电路输出传播。</a:t>
            </a:r>
            <a:endParaRPr lang="en-US" altLang="zh-CN" sz="2200" dirty="0"/>
          </a:p>
          <a:p>
            <a:endParaRPr lang="en-US" altLang="zh-CN" sz="2200" dirty="0"/>
          </a:p>
          <a:p>
            <a:r>
              <a:rPr lang="en-US" altLang="zh-CN" sz="2800" b="1" kern="0" dirty="0">
                <a:solidFill>
                  <a:srgbClr val="990000"/>
                </a:solidFill>
                <a:latin typeface="Comic Sans MS" panose="030F0702030302020204" pitchFamily="66" charset="0"/>
                <a:ea typeface="隶书" panose="02010509060101010101" pitchFamily="49" charset="-122"/>
              </a:rPr>
              <a:t>3</a:t>
            </a:r>
            <a:r>
              <a:rPr lang="en-US" altLang="zh-CN" sz="2800" b="1" kern="0" dirty="0" smtClean="0">
                <a:solidFill>
                  <a:srgbClr val="990000"/>
                </a:solidFill>
                <a:latin typeface="Comic Sans MS" panose="030F0702030302020204" pitchFamily="66" charset="0"/>
                <a:ea typeface="隶书" panose="02010509060101010101" pitchFamily="49" charset="-122"/>
              </a:rPr>
              <a:t>. </a:t>
            </a:r>
            <a:r>
              <a:rPr lang="zh-CN" altLang="en-US" sz="2800" b="1" kern="0" dirty="0">
                <a:solidFill>
                  <a:srgbClr val="990000"/>
                </a:solidFill>
                <a:latin typeface="Comic Sans MS" panose="030F0702030302020204" pitchFamily="66" charset="0"/>
                <a:ea typeface="隶书" panose="02010509060101010101" pitchFamily="49" charset="-122"/>
              </a:rPr>
              <a:t>线</a:t>
            </a:r>
            <a:r>
              <a:rPr lang="zh-CN" altLang="en-US" sz="2800" b="1" kern="0" dirty="0" smtClean="0">
                <a:solidFill>
                  <a:srgbClr val="990000"/>
                </a:solidFill>
                <a:latin typeface="Comic Sans MS" panose="030F0702030302020204" pitchFamily="66" charset="0"/>
                <a:ea typeface="隶书" panose="02010509060101010101" pitchFamily="49" charset="-122"/>
              </a:rPr>
              <a:t>值确认：</a:t>
            </a:r>
            <a:r>
              <a:rPr lang="zh-CN" altLang="en-US" sz="2200" dirty="0" smtClean="0"/>
              <a:t>在激活故障和故障</a:t>
            </a:r>
            <a:r>
              <a:rPr lang="zh-CN" altLang="en-US" sz="2200" dirty="0"/>
              <a:t>效应</a:t>
            </a:r>
            <a:r>
              <a:rPr lang="zh-CN" altLang="en-US" sz="2200" dirty="0" smtClean="0"/>
              <a:t>传播过程中，会对电路的某些引线提出某种赋值要求。要寻找一组满足所有这些赋值要求的原始输入值，使电路中所有引线的值相容，即不发生</a:t>
            </a:r>
            <a:r>
              <a:rPr lang="zh-CN" altLang="en-US" sz="2200" dirty="0"/>
              <a:t>矛盾</a:t>
            </a:r>
            <a:r>
              <a:rPr lang="zh-CN" altLang="en-US" sz="2200" dirty="0" smtClean="0"/>
              <a:t>。</a:t>
            </a:r>
            <a:endParaRPr lang="en-US" altLang="zh-CN" sz="2200" dirty="0"/>
          </a:p>
        </p:txBody>
      </p:sp>
      <p:sp>
        <p:nvSpPr>
          <p:cNvPr id="2" name="文本框 1"/>
          <p:cNvSpPr txBox="1"/>
          <p:nvPr/>
        </p:nvSpPr>
        <p:spPr>
          <a:xfrm>
            <a:off x="1187624" y="5684285"/>
            <a:ext cx="2808312" cy="523220"/>
          </a:xfrm>
          <a:prstGeom prst="rect">
            <a:avLst/>
          </a:prstGeom>
          <a:noFill/>
        </p:spPr>
        <p:txBody>
          <a:bodyPr wrap="square" rtlCol="0">
            <a:spAutoFit/>
          </a:bodyPr>
          <a:lstStyle/>
          <a:p>
            <a:r>
              <a:rPr lang="zh-CN" altLang="en-US" sz="2800" b="1" kern="0" dirty="0" smtClean="0">
                <a:solidFill>
                  <a:srgbClr val="990000"/>
                </a:solidFill>
                <a:latin typeface="Comic Sans MS" panose="030F0702030302020204" pitchFamily="66" charset="0"/>
                <a:ea typeface="隶书" panose="02010509060101010101" pitchFamily="49" charset="-122"/>
              </a:rPr>
              <a:t>回溯</a:t>
            </a:r>
            <a:r>
              <a:rPr lang="en-US" altLang="zh-CN" sz="2800" b="1" kern="0" dirty="0" err="1" smtClean="0">
                <a:solidFill>
                  <a:srgbClr val="990000"/>
                </a:solidFill>
                <a:latin typeface="Comic Sans MS" panose="030F0702030302020204" pitchFamily="66" charset="0"/>
                <a:ea typeface="隶书" panose="02010509060101010101" pitchFamily="49" charset="-122"/>
              </a:rPr>
              <a:t>backtrace</a:t>
            </a:r>
            <a:endParaRPr lang="zh-CN" altLang="en-US" sz="2800" b="1" kern="0" dirty="0">
              <a:solidFill>
                <a:srgbClr val="990000"/>
              </a:solidFill>
              <a:latin typeface="Comic Sans MS" panose="030F0702030302020204" pitchFamily="66" charset="0"/>
              <a:ea typeface="隶书" panose="02010509060101010101" pitchFamily="49" charset="-122"/>
            </a:endParaRPr>
          </a:p>
        </p:txBody>
      </p:sp>
      <p:sp>
        <p:nvSpPr>
          <p:cNvPr id="6" name="文本框 5"/>
          <p:cNvSpPr txBox="1"/>
          <p:nvPr/>
        </p:nvSpPr>
        <p:spPr>
          <a:xfrm>
            <a:off x="4549992" y="5684285"/>
            <a:ext cx="2808312" cy="523220"/>
          </a:xfrm>
          <a:prstGeom prst="rect">
            <a:avLst/>
          </a:prstGeom>
          <a:noFill/>
        </p:spPr>
        <p:txBody>
          <a:bodyPr wrap="square" rtlCol="0">
            <a:spAutoFit/>
          </a:bodyPr>
          <a:lstStyle/>
          <a:p>
            <a:r>
              <a:rPr lang="zh-CN" altLang="en-US" sz="2800" b="1" kern="0" dirty="0" smtClean="0">
                <a:solidFill>
                  <a:srgbClr val="990000"/>
                </a:solidFill>
                <a:latin typeface="Comic Sans MS" panose="030F0702030302020204" pitchFamily="66" charset="0"/>
                <a:ea typeface="隶书" panose="02010509060101010101" pitchFamily="49" charset="-122"/>
              </a:rPr>
              <a:t>蕴含</a:t>
            </a:r>
            <a:r>
              <a:rPr lang="en-US" altLang="zh-CN" sz="2800" b="1" kern="0" dirty="0" smtClean="0">
                <a:solidFill>
                  <a:srgbClr val="990000"/>
                </a:solidFill>
                <a:latin typeface="Comic Sans MS" panose="030F0702030302020204" pitchFamily="66" charset="0"/>
                <a:ea typeface="隶书" panose="02010509060101010101" pitchFamily="49" charset="-122"/>
              </a:rPr>
              <a:t>implication</a:t>
            </a:r>
            <a:endParaRPr lang="zh-CN" altLang="en-US" sz="2800" b="1" kern="0" dirty="0">
              <a:solidFill>
                <a:srgbClr val="990000"/>
              </a:solidFill>
              <a:latin typeface="Comic Sans MS" panose="030F0702030302020204" pitchFamily="66" charset="0"/>
              <a:ea typeface="隶书" panose="02010509060101010101" pitchFamily="49" charset="-122"/>
            </a:endParaRPr>
          </a:p>
        </p:txBody>
      </p:sp>
    </p:spTree>
    <p:extLst>
      <p:ext uri="{BB962C8B-B14F-4D97-AF65-F5344CB8AC3E}">
        <p14:creationId xmlns:p14="http://schemas.microsoft.com/office/powerpoint/2010/main" val="1805423516"/>
      </p:ext>
    </p:extLst>
  </p:cSld>
  <p:clrMapOvr>
    <a:masterClrMapping/>
  </p:clrMapOvr>
  <p:transition spd="slow">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a:extLst>
              <a:ext uri="{FF2B5EF4-FFF2-40B4-BE49-F238E27FC236}">
                <a16:creationId xmlns="" xmlns:a16="http://schemas.microsoft.com/office/drawing/2014/main" id="{5FEF3CE6-5BD5-4EBE-BC38-0059B7073F3C}"/>
              </a:ext>
            </a:extLst>
          </p:cNvPr>
          <p:cNvSpPr txBox="1">
            <a:spLocks/>
          </p:cNvSpPr>
          <p:nvPr/>
        </p:nvSpPr>
        <p:spPr bwMode="auto">
          <a:xfrm>
            <a:off x="2707891" y="-98460"/>
            <a:ext cx="5752541"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故障传播</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7" name="标题 6"/>
          <p:cNvSpPr>
            <a:spLocks noGrp="1"/>
          </p:cNvSpPr>
          <p:nvPr>
            <p:ph type="title"/>
          </p:nvPr>
        </p:nvSpPr>
        <p:spPr>
          <a:xfrm>
            <a:off x="971600" y="404664"/>
            <a:ext cx="7344717" cy="854075"/>
          </a:xfrm>
        </p:spPr>
        <p:txBody>
          <a:bodyPr/>
          <a:lstStyle/>
          <a:p>
            <a:r>
              <a:rPr lang="zh-CN" altLang="en-US" sz="3200" dirty="0">
                <a:solidFill>
                  <a:srgbClr val="990000"/>
                </a:solidFill>
                <a:latin typeface="Comic Sans MS" panose="030F0702030302020204" pitchFamily="66" charset="0"/>
                <a:ea typeface="隶书" panose="02010509060101010101" pitchFamily="49" charset="-122"/>
              </a:rPr>
              <a:t>故障效应传播的基本定理</a:t>
            </a:r>
          </a:p>
        </p:txBody>
      </p:sp>
      <p:sp>
        <p:nvSpPr>
          <p:cNvPr id="10" name="文本框 9"/>
          <p:cNvSpPr txBox="1"/>
          <p:nvPr/>
        </p:nvSpPr>
        <p:spPr>
          <a:xfrm>
            <a:off x="611560" y="1258739"/>
            <a:ext cx="7848872" cy="5416868"/>
          </a:xfrm>
          <a:prstGeom prst="rect">
            <a:avLst/>
          </a:prstGeom>
          <a:noFill/>
        </p:spPr>
        <p:txBody>
          <a:bodyPr wrap="square" rtlCol="0">
            <a:spAutoFit/>
          </a:bodyPr>
          <a:lstStyle/>
          <a:p>
            <a:r>
              <a:rPr lang="zh-CN" altLang="en-US" sz="2200" dirty="0" smtClean="0"/>
              <a:t>若一个门的某一输入取值（</a:t>
            </a:r>
            <a:r>
              <a:rPr lang="en-US" altLang="zh-CN" sz="2200" dirty="0" smtClean="0"/>
              <a:t>a</a:t>
            </a:r>
            <a:r>
              <a:rPr lang="zh-CN" altLang="en-US" sz="2200" dirty="0" smtClean="0"/>
              <a:t>为</a:t>
            </a:r>
            <a:r>
              <a:rPr lang="en-US" altLang="zh-CN" sz="2200" dirty="0" smtClean="0"/>
              <a:t>0</a:t>
            </a:r>
            <a:r>
              <a:rPr lang="zh-CN" altLang="en-US" sz="2200" dirty="0" smtClean="0"/>
              <a:t>或</a:t>
            </a:r>
            <a:r>
              <a:rPr lang="en-US" altLang="zh-CN" sz="2200" dirty="0" smtClean="0"/>
              <a:t>1</a:t>
            </a:r>
            <a:r>
              <a:rPr lang="zh-CN" altLang="en-US" sz="2200" dirty="0" smtClean="0"/>
              <a:t>）后，不论其他输入为何值，均可唯一确定该门的输出值，则称该输入取</a:t>
            </a:r>
            <a:r>
              <a:rPr lang="zh-CN" altLang="en-US" sz="2800" b="1" kern="0" dirty="0">
                <a:solidFill>
                  <a:srgbClr val="990000"/>
                </a:solidFill>
                <a:latin typeface="Comic Sans MS" panose="030F0702030302020204" pitchFamily="66" charset="0"/>
                <a:ea typeface="隶书" panose="02010509060101010101" pitchFamily="49" charset="-122"/>
                <a:cs typeface="+mj-cs"/>
              </a:rPr>
              <a:t>控制</a:t>
            </a:r>
            <a:r>
              <a:rPr lang="zh-CN" altLang="en-US" sz="2200" dirty="0" smtClean="0"/>
              <a:t>值，并称该输入为控制输入；否则为非控制值及非控制输入。</a:t>
            </a:r>
            <a:endParaRPr lang="en-US" altLang="zh-CN" sz="2200" dirty="0" smtClean="0"/>
          </a:p>
          <a:p>
            <a:endParaRPr lang="en-US" altLang="zh-CN" sz="2200" dirty="0" smtClean="0"/>
          </a:p>
          <a:p>
            <a:r>
              <a:rPr lang="en-US" altLang="zh-CN" sz="2200" dirty="0" smtClean="0"/>
              <a:t>    </a:t>
            </a:r>
            <a:r>
              <a:rPr lang="zh-CN" altLang="en-US" sz="2200" dirty="0" smtClean="0"/>
              <a:t>例：与门、与非门取</a:t>
            </a:r>
            <a:r>
              <a:rPr lang="en-US" altLang="zh-CN" sz="2200" dirty="0" smtClean="0"/>
              <a:t>0</a:t>
            </a:r>
            <a:r>
              <a:rPr lang="zh-CN" altLang="en-US" sz="2200" dirty="0" smtClean="0"/>
              <a:t>值为控制输入，</a:t>
            </a:r>
            <a:r>
              <a:rPr lang="en-US" altLang="zh-CN" sz="2200" dirty="0" smtClean="0"/>
              <a:t>1</a:t>
            </a:r>
            <a:r>
              <a:rPr lang="zh-CN" altLang="en-US" sz="2200" dirty="0" smtClean="0"/>
              <a:t>值为非控制输入。</a:t>
            </a:r>
            <a:endParaRPr lang="en-US" altLang="zh-CN" sz="2200" dirty="0" smtClean="0"/>
          </a:p>
          <a:p>
            <a:r>
              <a:rPr lang="en-US" altLang="zh-CN" sz="2200" dirty="0"/>
              <a:t> </a:t>
            </a:r>
            <a:r>
              <a:rPr lang="en-US" altLang="zh-CN" sz="2200" dirty="0" smtClean="0"/>
              <a:t>          </a:t>
            </a:r>
            <a:r>
              <a:rPr lang="zh-CN" altLang="en-US" sz="2200" dirty="0" smtClean="0"/>
              <a:t>或门、或非门取</a:t>
            </a:r>
            <a:r>
              <a:rPr lang="en-US" altLang="zh-CN" sz="2200" dirty="0" smtClean="0"/>
              <a:t>1</a:t>
            </a:r>
            <a:r>
              <a:rPr lang="zh-CN" altLang="en-US" sz="2200" dirty="0" smtClean="0"/>
              <a:t>值</a:t>
            </a:r>
            <a:r>
              <a:rPr lang="zh-CN" altLang="en-US" sz="2200" dirty="0"/>
              <a:t>为控制输入</a:t>
            </a:r>
            <a:r>
              <a:rPr lang="zh-CN" altLang="en-US" sz="2200" dirty="0" smtClean="0"/>
              <a:t>，</a:t>
            </a:r>
            <a:r>
              <a:rPr lang="en-US" altLang="zh-CN" sz="2200" dirty="0" smtClean="0"/>
              <a:t>0</a:t>
            </a:r>
            <a:r>
              <a:rPr lang="zh-CN" altLang="en-US" sz="2200" dirty="0" smtClean="0"/>
              <a:t>值</a:t>
            </a:r>
            <a:r>
              <a:rPr lang="zh-CN" altLang="en-US" sz="2200" dirty="0"/>
              <a:t>为非控制输入</a:t>
            </a:r>
            <a:r>
              <a:rPr lang="zh-CN" altLang="en-US" sz="2200" dirty="0" smtClean="0"/>
              <a:t>。</a:t>
            </a:r>
            <a:endParaRPr lang="en-US" altLang="zh-CN" sz="2200" dirty="0" smtClean="0"/>
          </a:p>
          <a:p>
            <a:r>
              <a:rPr lang="en-US" altLang="zh-CN" sz="2200" dirty="0" smtClean="0"/>
              <a:t>           </a:t>
            </a:r>
            <a:r>
              <a:rPr lang="zh-CN" altLang="en-US" sz="2200" dirty="0" smtClean="0"/>
              <a:t>非门输入不论取值均为控制输入。</a:t>
            </a:r>
            <a:endParaRPr lang="en-US" altLang="zh-CN" sz="2200" dirty="0" smtClean="0"/>
          </a:p>
          <a:p>
            <a:r>
              <a:rPr lang="en-US" altLang="zh-CN" sz="2200" dirty="0" smtClean="0"/>
              <a:t>           </a:t>
            </a:r>
            <a:r>
              <a:rPr lang="zh-CN" altLang="en-US" sz="2200" dirty="0" smtClean="0"/>
              <a:t>异或门、同或门输入均为非控制输入。</a:t>
            </a:r>
            <a:endParaRPr lang="en-US" altLang="zh-CN" sz="2200" dirty="0"/>
          </a:p>
          <a:p>
            <a:endParaRPr lang="en-US" altLang="zh-CN" sz="2200" dirty="0" smtClean="0"/>
          </a:p>
          <a:p>
            <a:r>
              <a:rPr lang="zh-CN" altLang="en-US" sz="2200" dirty="0" smtClean="0"/>
              <a:t>定理：故障效应传播到一个门的输入时</a:t>
            </a:r>
            <a:endParaRPr lang="en-US" altLang="zh-CN" sz="2200" dirty="0" smtClean="0"/>
          </a:p>
          <a:p>
            <a:r>
              <a:rPr lang="en-US" altLang="zh-CN" sz="2200" dirty="0" smtClean="0"/>
              <a:t>        1. </a:t>
            </a:r>
            <a:r>
              <a:rPr lang="zh-CN" altLang="en-US" sz="2200" dirty="0" smtClean="0"/>
              <a:t>若该门有控制输入，只有</a:t>
            </a:r>
            <a:r>
              <a:rPr lang="zh-CN" altLang="en-US" sz="2800" b="1" kern="0" dirty="0">
                <a:solidFill>
                  <a:srgbClr val="990000"/>
                </a:solidFill>
                <a:latin typeface="Comic Sans MS" panose="030F0702030302020204" pitchFamily="66" charset="0"/>
                <a:ea typeface="隶书" panose="02010509060101010101" pitchFamily="49" charset="-122"/>
                <a:cs typeface="+mj-cs"/>
              </a:rPr>
              <a:t>当故障效应传播到它的全部控制输入而不传播到非控制输入时</a:t>
            </a:r>
            <a:r>
              <a:rPr lang="zh-CN" altLang="en-US" sz="2200" dirty="0" smtClean="0"/>
              <a:t>，才能传播到它的输出</a:t>
            </a:r>
            <a:endParaRPr lang="en-US" altLang="zh-CN" sz="2200" dirty="0" smtClean="0"/>
          </a:p>
          <a:p>
            <a:r>
              <a:rPr lang="en-US" altLang="zh-CN" sz="2200" dirty="0" smtClean="0"/>
              <a:t>         2. </a:t>
            </a:r>
            <a:r>
              <a:rPr lang="zh-CN" altLang="en-US" sz="2200" dirty="0" smtClean="0"/>
              <a:t>若该门无控制输入，则故障效应可传播到其输出。</a:t>
            </a:r>
            <a:endParaRPr lang="en-US" altLang="zh-CN" sz="2200" dirty="0"/>
          </a:p>
          <a:p>
            <a:endParaRPr lang="zh-CN" altLang="en-US" sz="2000" dirty="0"/>
          </a:p>
        </p:txBody>
      </p:sp>
    </p:spTree>
    <p:extLst>
      <p:ext uri="{BB962C8B-B14F-4D97-AF65-F5344CB8AC3E}">
        <p14:creationId xmlns:p14="http://schemas.microsoft.com/office/powerpoint/2010/main" val="3311158236"/>
      </p:ext>
    </p:extLst>
  </p:cSld>
  <p:clrMapOvr>
    <a:masterClrMapping/>
  </p:clrMapOvr>
  <p:transition spd="slow">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p:cNvPicPr>
            <a:picLocks noChangeAspect="1"/>
          </p:cNvPicPr>
          <p:nvPr/>
        </p:nvPicPr>
        <p:blipFill>
          <a:blip r:embed="rId3" cstate="print"/>
          <a:stretch>
            <a:fillRect/>
          </a:stretch>
        </p:blipFill>
        <p:spPr>
          <a:xfrm>
            <a:off x="1321198" y="2420888"/>
            <a:ext cx="6501601" cy="3642027"/>
          </a:xfrm>
          <a:prstGeom prst="rect">
            <a:avLst/>
          </a:prstGeom>
        </p:spPr>
      </p:pic>
      <p:sp>
        <p:nvSpPr>
          <p:cNvPr id="2" name="标题 1"/>
          <p:cNvSpPr>
            <a:spLocks noGrp="1"/>
          </p:cNvSpPr>
          <p:nvPr>
            <p:ph type="title"/>
          </p:nvPr>
        </p:nvSpPr>
        <p:spPr>
          <a:xfrm>
            <a:off x="1403648" y="404664"/>
            <a:ext cx="6840661" cy="854075"/>
          </a:xfrm>
        </p:spPr>
        <p:txBody>
          <a:bodyPr/>
          <a:lstStyle/>
          <a:p>
            <a:pPr algn="just" eaLnBrk="1" hangingPunct="1">
              <a:spcBef>
                <a:spcPts val="1800"/>
              </a:spcBef>
              <a:buClrTx/>
            </a:pPr>
            <a:r>
              <a:rPr lang="zh-CN" altLang="en-US" sz="3200" dirty="0" smtClean="0">
                <a:solidFill>
                  <a:srgbClr val="990000"/>
                </a:solidFill>
                <a:latin typeface="Comic Sans MS" panose="030F0702030302020204" pitchFamily="66" charset="0"/>
                <a:ea typeface="隶书" panose="02010509060101010101" pitchFamily="49" charset="-122"/>
              </a:rPr>
              <a:t>路径</a:t>
            </a:r>
            <a:r>
              <a:rPr lang="zh-CN" altLang="en-US" sz="3200" dirty="0">
                <a:solidFill>
                  <a:srgbClr val="990000"/>
                </a:solidFill>
                <a:latin typeface="Comic Sans MS" panose="030F0702030302020204" pitchFamily="66" charset="0"/>
                <a:ea typeface="隶书" panose="02010509060101010101" pitchFamily="49" charset="-122"/>
              </a:rPr>
              <a:t>敏感</a:t>
            </a:r>
            <a:r>
              <a:rPr lang="zh-CN" altLang="en-US" sz="3200" dirty="0" smtClean="0">
                <a:solidFill>
                  <a:srgbClr val="990000"/>
                </a:solidFill>
                <a:latin typeface="Comic Sans MS" panose="030F0702030302020204" pitchFamily="66" charset="0"/>
                <a:ea typeface="隶书" panose="02010509060101010101" pitchFamily="49" charset="-122"/>
              </a:rPr>
              <a:t>法</a:t>
            </a:r>
            <a:endParaRPr lang="zh-CN" altLang="en-US" sz="3200" dirty="0">
              <a:solidFill>
                <a:srgbClr val="990000"/>
              </a:solidFill>
              <a:latin typeface="Comic Sans MS" panose="030F0702030302020204" pitchFamily="66" charset="0"/>
              <a:ea typeface="隶书" panose="02010509060101010101" pitchFamily="49" charset="-122"/>
            </a:endParaRPr>
          </a:p>
        </p:txBody>
      </p:sp>
      <p:sp>
        <p:nvSpPr>
          <p:cNvPr id="3" name="内容占位符 2"/>
          <p:cNvSpPr>
            <a:spLocks noGrp="1"/>
          </p:cNvSpPr>
          <p:nvPr>
            <p:ph idx="1"/>
          </p:nvPr>
        </p:nvSpPr>
        <p:spPr>
          <a:xfrm>
            <a:off x="611560" y="1258740"/>
            <a:ext cx="7344816" cy="4691682"/>
          </a:xfrm>
        </p:spPr>
        <p:txBody>
          <a:bodyPr/>
          <a:lstStyle/>
          <a:p>
            <a:pPr marL="0" indent="534988">
              <a:buNone/>
            </a:pPr>
            <a:r>
              <a:rPr lang="zh-CN" altLang="en-US" sz="2000" dirty="0">
                <a:latin typeface="Times New Roman" panose="02020603050405020304" pitchFamily="18" charset="0"/>
                <a:cs typeface="Times New Roman" panose="02020603050405020304" pitchFamily="18" charset="0"/>
              </a:rPr>
              <a:t>敏感路径法的基本原则是从发生错误的地方到电路输出端选择一些路径，故障处的值可以沿着这些路径</a:t>
            </a:r>
            <a:r>
              <a:rPr lang="zh-CN" altLang="en-US" sz="2000" dirty="0" smtClean="0">
                <a:latin typeface="Times New Roman" panose="02020603050405020304" pitchFamily="18" charset="0"/>
                <a:cs typeface="Times New Roman" panose="02020603050405020304" pitchFamily="18" charset="0"/>
              </a:rPr>
              <a:t>传播到</a:t>
            </a:r>
            <a:r>
              <a:rPr lang="zh-CN" altLang="en-US" sz="2000" dirty="0">
                <a:latin typeface="Times New Roman" panose="02020603050405020304" pitchFamily="18" charset="0"/>
                <a:cs typeface="Times New Roman" panose="02020603050405020304" pitchFamily="18" charset="0"/>
              </a:rPr>
              <a:t>输出。</a:t>
            </a:r>
          </a:p>
        </p:txBody>
      </p:sp>
      <p:sp>
        <p:nvSpPr>
          <p:cNvPr id="5" name="文本框 4"/>
          <p:cNvSpPr txBox="1"/>
          <p:nvPr/>
        </p:nvSpPr>
        <p:spPr>
          <a:xfrm>
            <a:off x="2494511" y="3998148"/>
            <a:ext cx="338554" cy="461665"/>
          </a:xfrm>
          <a:prstGeom prst="rect">
            <a:avLst/>
          </a:prstGeom>
          <a:noFill/>
        </p:spPr>
        <p:txBody>
          <a:bodyPr wrap="none" rtlCol="0">
            <a:spAutoFit/>
          </a:bodyPr>
          <a:lstStyle/>
          <a:p>
            <a:r>
              <a:rPr lang="en-US" altLang="zh-CN" sz="2400" dirty="0">
                <a:solidFill>
                  <a:srgbClr val="00B0F0"/>
                </a:solidFill>
                <a:latin typeface="Times New Roman" panose="02020603050405020304" pitchFamily="18" charset="0"/>
                <a:cs typeface="Times New Roman" panose="02020603050405020304" pitchFamily="18" charset="0"/>
              </a:rPr>
              <a:t>1</a:t>
            </a:r>
            <a:endParaRPr lang="zh-CN" altLang="en-US" sz="2400" dirty="0">
              <a:solidFill>
                <a:srgbClr val="00B0F0"/>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1403648" y="4149080"/>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8" name="肘形连接符 7"/>
          <p:cNvCxnSpPr/>
          <p:nvPr/>
        </p:nvCxnSpPr>
        <p:spPr bwMode="auto">
          <a:xfrm flipV="1">
            <a:off x="3933534" y="3811131"/>
            <a:ext cx="3600400" cy="465956"/>
          </a:xfrm>
          <a:prstGeom prst="bentConnector3">
            <a:avLst>
              <a:gd name="adj1" fmla="val 50000"/>
            </a:avLst>
          </a:prstGeom>
          <a:solidFill>
            <a:schemeClr val="accent1"/>
          </a:solidFill>
          <a:ln w="2540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 name="组合 38"/>
          <p:cNvGrpSpPr/>
          <p:nvPr/>
        </p:nvGrpSpPr>
        <p:grpSpPr>
          <a:xfrm>
            <a:off x="3923928" y="2756233"/>
            <a:ext cx="3600400" cy="1101778"/>
            <a:chOff x="3923928" y="2780928"/>
            <a:chExt cx="3600400" cy="1101778"/>
          </a:xfrm>
        </p:grpSpPr>
        <p:cxnSp>
          <p:nvCxnSpPr>
            <p:cNvPr id="18" name="肘形连接符 17"/>
            <p:cNvCxnSpPr/>
            <p:nvPr/>
          </p:nvCxnSpPr>
          <p:spPr bwMode="auto">
            <a:xfrm flipV="1">
              <a:off x="3923928" y="2780928"/>
              <a:ext cx="1512168" cy="1101778"/>
            </a:xfrm>
            <a:prstGeom prst="bentConnector3">
              <a:avLst>
                <a:gd name="adj1" fmla="val 50000"/>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肘形连接符 26"/>
            <p:cNvCxnSpPr/>
            <p:nvPr/>
          </p:nvCxnSpPr>
          <p:spPr bwMode="auto">
            <a:xfrm>
              <a:off x="5436096" y="2780928"/>
              <a:ext cx="2088232" cy="454203"/>
            </a:xfrm>
            <a:prstGeom prst="bentConnector3">
              <a:avLst>
                <a:gd name="adj1" fmla="val 21118"/>
              </a:avLst>
            </a:prstGeom>
            <a:solidFill>
              <a:schemeClr val="accent1"/>
            </a:solidFill>
            <a:ln w="2540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2" name="文本框 41"/>
          <p:cNvSpPr txBox="1"/>
          <p:nvPr/>
        </p:nvSpPr>
        <p:spPr>
          <a:xfrm>
            <a:off x="3997061" y="3387310"/>
            <a:ext cx="338554" cy="461665"/>
          </a:xfrm>
          <a:prstGeom prst="rect">
            <a:avLst/>
          </a:prstGeom>
          <a:noFill/>
        </p:spPr>
        <p:txBody>
          <a:bodyPr wrap="none" rtlCol="0">
            <a:spAutoFit/>
          </a:bodyPr>
          <a:lstStyle/>
          <a:p>
            <a:r>
              <a:rPr lang="en-US" altLang="zh-CN" sz="2400" dirty="0" smtClean="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43" name="文本框 42"/>
          <p:cNvSpPr txBox="1"/>
          <p:nvPr/>
        </p:nvSpPr>
        <p:spPr>
          <a:xfrm>
            <a:off x="4355976" y="5173978"/>
            <a:ext cx="2169184" cy="461665"/>
          </a:xfrm>
          <a:prstGeom prst="rect">
            <a:avLst/>
          </a:prstGeom>
          <a:noFill/>
        </p:spPr>
        <p:txBody>
          <a:bodyPr wrap="none" rtlCol="0">
            <a:spAutoFit/>
          </a:bodyPr>
          <a:lstStyle/>
          <a:p>
            <a:r>
              <a:rPr lang="zh-CN" altLang="en-US" sz="2400" dirty="0">
                <a:solidFill>
                  <a:srgbClr val="FF0000"/>
                </a:solidFill>
                <a:latin typeface="Times New Roman" panose="02020603050405020304" pitchFamily="18" charset="0"/>
                <a:cs typeface="Times New Roman" panose="02020603050405020304" pitchFamily="18" charset="0"/>
              </a:rPr>
              <a:t>选择路径</a:t>
            </a:r>
            <a:r>
              <a:rPr lang="en-US" altLang="zh-CN" sz="2400" dirty="0">
                <a:solidFill>
                  <a:srgbClr val="FF0000"/>
                </a:solidFill>
                <a:latin typeface="Times New Roman" panose="02020603050405020304" pitchFamily="18" charset="0"/>
                <a:cs typeface="Times New Roman" panose="02020603050405020304" pitchFamily="18" charset="0"/>
              </a:rPr>
              <a:t>G7G9</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graphicFrame>
        <p:nvGraphicFramePr>
          <p:cNvPr id="44" name="表格 43"/>
          <p:cNvGraphicFramePr>
            <a:graphicFrameLocks noGrp="1"/>
          </p:cNvGraphicFramePr>
          <p:nvPr>
            <p:extLst/>
          </p:nvPr>
        </p:nvGraphicFramePr>
        <p:xfrm>
          <a:off x="7972352" y="2323908"/>
          <a:ext cx="864000" cy="1524000"/>
        </p:xfrm>
        <a:graphic>
          <a:graphicData uri="http://schemas.openxmlformats.org/drawingml/2006/table">
            <a:tbl>
              <a:tblPr firstRow="1" bandRow="1">
                <a:tableStyleId>{5C22544A-7EE6-4342-B048-85BDC9FD1C3A}</a:tableStyleId>
              </a:tblPr>
              <a:tblGrid>
                <a:gridCol w="288000">
                  <a:extLst>
                    <a:ext uri="{9D8B030D-6E8A-4147-A177-3AD203B41FA5}">
                      <a16:colId xmlns="" xmlns:a16="http://schemas.microsoft.com/office/drawing/2014/main" val="4284824994"/>
                    </a:ext>
                  </a:extLst>
                </a:gridCol>
                <a:gridCol w="288000">
                  <a:extLst>
                    <a:ext uri="{9D8B030D-6E8A-4147-A177-3AD203B41FA5}">
                      <a16:colId xmlns="" xmlns:a16="http://schemas.microsoft.com/office/drawing/2014/main" val="4287541487"/>
                    </a:ext>
                  </a:extLst>
                </a:gridCol>
                <a:gridCol w="288000">
                  <a:extLst>
                    <a:ext uri="{9D8B030D-6E8A-4147-A177-3AD203B41FA5}">
                      <a16:colId xmlns="" xmlns:a16="http://schemas.microsoft.com/office/drawing/2014/main" val="260864550"/>
                    </a:ext>
                  </a:extLst>
                </a:gridCol>
              </a:tblGrid>
              <a:tr h="154324">
                <a:tc>
                  <a:txBody>
                    <a:bodyPr/>
                    <a:lstStyle/>
                    <a:p>
                      <a:pPr algn="ctr"/>
                      <a:r>
                        <a:rPr lang="en-US" b="1" dirty="0">
                          <a:solidFill>
                            <a:schemeClr val="tx1"/>
                          </a:solidFill>
                          <a:effectLst/>
                          <a:latin typeface="Times New Roman" panose="02020603050405020304" pitchFamily="18" charset="0"/>
                          <a:cs typeface="Times New Roman" panose="02020603050405020304" pitchFamily="18" charset="0"/>
                        </a:rPr>
                        <a:t>A</a:t>
                      </a:r>
                    </a:p>
                  </a:txBody>
                  <a:tcPr marL="76200" marR="76200" marT="15240" marB="15240" anchor="ctr"/>
                </a:tc>
                <a:tc>
                  <a:txBody>
                    <a:bodyPr/>
                    <a:lstStyle/>
                    <a:p>
                      <a:pPr algn="ctr"/>
                      <a:r>
                        <a:rPr lang="en-US" b="1" dirty="0">
                          <a:solidFill>
                            <a:schemeClr val="tx1"/>
                          </a:solidFill>
                          <a:effectLst/>
                          <a:latin typeface="Times New Roman" panose="02020603050405020304" pitchFamily="18" charset="0"/>
                          <a:cs typeface="Times New Roman" panose="02020603050405020304" pitchFamily="18" charset="0"/>
                        </a:rPr>
                        <a:t>B</a:t>
                      </a:r>
                    </a:p>
                  </a:txBody>
                  <a:tcPr marL="76200" marR="76200" marT="15240" marB="15240" anchor="ctr"/>
                </a:tc>
                <a:tc>
                  <a:txBody>
                    <a:bodyPr/>
                    <a:lstStyle/>
                    <a:p>
                      <a:pPr algn="ctr"/>
                      <a:r>
                        <a:rPr lang="en-US" b="1" dirty="0">
                          <a:solidFill>
                            <a:schemeClr val="tx1"/>
                          </a:solidFill>
                          <a:effectLst/>
                          <a:latin typeface="Times New Roman" panose="02020603050405020304" pitchFamily="18" charset="0"/>
                          <a:cs typeface="Times New Roman" panose="02020603050405020304" pitchFamily="18" charset="0"/>
                        </a:rPr>
                        <a:t>Y</a:t>
                      </a:r>
                    </a:p>
                  </a:txBody>
                  <a:tcPr marL="76200" marR="76200" marT="15240" marB="15240" anchor="ctr"/>
                </a:tc>
                <a:extLst>
                  <a:ext uri="{0D108BD9-81ED-4DB2-BD59-A6C34878D82A}">
                    <a16:rowId xmlns="" xmlns:a16="http://schemas.microsoft.com/office/drawing/2014/main" val="351014549"/>
                  </a:ext>
                </a:extLst>
              </a:tr>
              <a:tr h="154324">
                <a:tc>
                  <a:txBody>
                    <a:bodyPr/>
                    <a:lstStyle/>
                    <a:p>
                      <a:pPr algn="l"/>
                      <a:r>
                        <a:rPr lang="en-US" altLang="zh-CN" dirty="0">
                          <a:solidFill>
                            <a:srgbClr val="333333"/>
                          </a:solidFill>
                          <a:effectLst/>
                          <a:latin typeface="Times New Roman" panose="02020603050405020304" pitchFamily="18" charset="0"/>
                          <a:cs typeface="Times New Roman" panose="02020603050405020304" pitchFamily="18" charset="0"/>
                        </a:rPr>
                        <a:t>0</a:t>
                      </a:r>
                    </a:p>
                  </a:txBody>
                  <a:tcPr marL="76200" marR="76200" marT="15240" marB="15240" anchor="ctr"/>
                </a:tc>
                <a:tc>
                  <a:txBody>
                    <a:bodyPr/>
                    <a:lstStyle/>
                    <a:p>
                      <a:pPr algn="l"/>
                      <a:r>
                        <a:rPr lang="en-US" altLang="zh-CN">
                          <a:solidFill>
                            <a:srgbClr val="333333"/>
                          </a:solidFill>
                          <a:effectLst/>
                          <a:latin typeface="Times New Roman" panose="02020603050405020304" pitchFamily="18" charset="0"/>
                          <a:cs typeface="Times New Roman" panose="02020603050405020304" pitchFamily="18" charset="0"/>
                        </a:rPr>
                        <a:t>0</a:t>
                      </a:r>
                    </a:p>
                  </a:txBody>
                  <a:tcPr marL="76200" marR="76200" marT="15240" marB="15240" anchor="ctr"/>
                </a:tc>
                <a:tc>
                  <a:txBody>
                    <a:bodyPr/>
                    <a:lstStyle/>
                    <a:p>
                      <a:pPr algn="l"/>
                      <a:r>
                        <a:rPr lang="en-US" altLang="zh-CN">
                          <a:solidFill>
                            <a:srgbClr val="333333"/>
                          </a:solidFill>
                          <a:effectLst/>
                          <a:latin typeface="Times New Roman" panose="02020603050405020304" pitchFamily="18" charset="0"/>
                          <a:cs typeface="Times New Roman" panose="02020603050405020304" pitchFamily="18" charset="0"/>
                        </a:rPr>
                        <a:t>0</a:t>
                      </a:r>
                    </a:p>
                  </a:txBody>
                  <a:tcPr marL="76200" marR="76200" marT="15240" marB="15240" anchor="ctr"/>
                </a:tc>
                <a:extLst>
                  <a:ext uri="{0D108BD9-81ED-4DB2-BD59-A6C34878D82A}">
                    <a16:rowId xmlns="" xmlns:a16="http://schemas.microsoft.com/office/drawing/2014/main" val="1306770024"/>
                  </a:ext>
                </a:extLst>
              </a:tr>
              <a:tr h="154324">
                <a:tc>
                  <a:txBody>
                    <a:bodyPr/>
                    <a:lstStyle/>
                    <a:p>
                      <a:pPr algn="l"/>
                      <a:r>
                        <a:rPr lang="en-US" altLang="zh-CN" dirty="0">
                          <a:solidFill>
                            <a:srgbClr val="333333"/>
                          </a:solidFill>
                          <a:effectLst/>
                          <a:latin typeface="Times New Roman" panose="02020603050405020304" pitchFamily="18" charset="0"/>
                          <a:cs typeface="Times New Roman" panose="02020603050405020304" pitchFamily="18" charset="0"/>
                        </a:rPr>
                        <a:t>0</a:t>
                      </a:r>
                    </a:p>
                  </a:txBody>
                  <a:tcPr marL="76200" marR="76200" marT="15240" marB="15240" anchor="ctr"/>
                </a:tc>
                <a:tc>
                  <a:txBody>
                    <a:bodyPr/>
                    <a:lstStyle/>
                    <a:p>
                      <a:pPr algn="l"/>
                      <a:r>
                        <a:rPr lang="en-US" altLang="zh-CN" dirty="0">
                          <a:solidFill>
                            <a:srgbClr val="333333"/>
                          </a:solidFill>
                          <a:effectLst/>
                          <a:latin typeface="Times New Roman" panose="02020603050405020304" pitchFamily="18" charset="0"/>
                          <a:cs typeface="Times New Roman" panose="02020603050405020304" pitchFamily="18" charset="0"/>
                        </a:rPr>
                        <a:t>1</a:t>
                      </a:r>
                    </a:p>
                  </a:txBody>
                  <a:tcPr marL="76200" marR="76200" marT="15240" marB="15240" anchor="ctr"/>
                </a:tc>
                <a:tc>
                  <a:txBody>
                    <a:bodyPr/>
                    <a:lstStyle/>
                    <a:p>
                      <a:pPr algn="l"/>
                      <a:r>
                        <a:rPr lang="en-US" altLang="zh-CN">
                          <a:solidFill>
                            <a:srgbClr val="333333"/>
                          </a:solidFill>
                          <a:effectLst/>
                          <a:latin typeface="Times New Roman" panose="02020603050405020304" pitchFamily="18" charset="0"/>
                          <a:cs typeface="Times New Roman" panose="02020603050405020304" pitchFamily="18" charset="0"/>
                        </a:rPr>
                        <a:t>0</a:t>
                      </a:r>
                    </a:p>
                  </a:txBody>
                  <a:tcPr marL="76200" marR="76200" marT="15240" marB="15240" anchor="ctr"/>
                </a:tc>
                <a:extLst>
                  <a:ext uri="{0D108BD9-81ED-4DB2-BD59-A6C34878D82A}">
                    <a16:rowId xmlns="" xmlns:a16="http://schemas.microsoft.com/office/drawing/2014/main" val="1860432646"/>
                  </a:ext>
                </a:extLst>
              </a:tr>
              <a:tr h="154324">
                <a:tc>
                  <a:txBody>
                    <a:bodyPr/>
                    <a:lstStyle/>
                    <a:p>
                      <a:pPr algn="l"/>
                      <a:r>
                        <a:rPr lang="en-US" altLang="zh-CN">
                          <a:solidFill>
                            <a:srgbClr val="333333"/>
                          </a:solidFill>
                          <a:effectLst/>
                          <a:latin typeface="Times New Roman" panose="02020603050405020304" pitchFamily="18" charset="0"/>
                          <a:cs typeface="Times New Roman" panose="02020603050405020304" pitchFamily="18" charset="0"/>
                        </a:rPr>
                        <a:t>1</a:t>
                      </a:r>
                    </a:p>
                  </a:txBody>
                  <a:tcPr marL="76200" marR="76200" marT="15240" marB="15240" anchor="ctr"/>
                </a:tc>
                <a:tc>
                  <a:txBody>
                    <a:bodyPr/>
                    <a:lstStyle/>
                    <a:p>
                      <a:pPr algn="l"/>
                      <a:r>
                        <a:rPr lang="en-US" altLang="zh-CN" dirty="0">
                          <a:solidFill>
                            <a:srgbClr val="333333"/>
                          </a:solidFill>
                          <a:effectLst/>
                          <a:latin typeface="Times New Roman" panose="02020603050405020304" pitchFamily="18" charset="0"/>
                          <a:cs typeface="Times New Roman" panose="02020603050405020304" pitchFamily="18" charset="0"/>
                        </a:rPr>
                        <a:t>0</a:t>
                      </a:r>
                    </a:p>
                  </a:txBody>
                  <a:tcPr marL="76200" marR="76200" marT="15240" marB="15240" anchor="ctr"/>
                </a:tc>
                <a:tc>
                  <a:txBody>
                    <a:bodyPr/>
                    <a:lstStyle/>
                    <a:p>
                      <a:pPr algn="l"/>
                      <a:r>
                        <a:rPr lang="en-US" altLang="zh-CN" dirty="0">
                          <a:solidFill>
                            <a:srgbClr val="333333"/>
                          </a:solidFill>
                          <a:effectLst/>
                          <a:latin typeface="Times New Roman" panose="02020603050405020304" pitchFamily="18" charset="0"/>
                          <a:cs typeface="Times New Roman" panose="02020603050405020304" pitchFamily="18" charset="0"/>
                        </a:rPr>
                        <a:t>0</a:t>
                      </a:r>
                    </a:p>
                  </a:txBody>
                  <a:tcPr marL="76200" marR="76200" marT="15240" marB="15240" anchor="ctr"/>
                </a:tc>
                <a:extLst>
                  <a:ext uri="{0D108BD9-81ED-4DB2-BD59-A6C34878D82A}">
                    <a16:rowId xmlns="" xmlns:a16="http://schemas.microsoft.com/office/drawing/2014/main" val="3156644111"/>
                  </a:ext>
                </a:extLst>
              </a:tr>
              <a:tr h="154324">
                <a:tc>
                  <a:txBody>
                    <a:bodyPr/>
                    <a:lstStyle/>
                    <a:p>
                      <a:pPr algn="l"/>
                      <a:r>
                        <a:rPr lang="en-US" altLang="zh-CN">
                          <a:solidFill>
                            <a:srgbClr val="333333"/>
                          </a:solidFill>
                          <a:effectLst/>
                          <a:latin typeface="Times New Roman" panose="02020603050405020304" pitchFamily="18" charset="0"/>
                          <a:cs typeface="Times New Roman" panose="02020603050405020304" pitchFamily="18" charset="0"/>
                        </a:rPr>
                        <a:t>1</a:t>
                      </a:r>
                    </a:p>
                  </a:txBody>
                  <a:tcPr marL="76200" marR="76200" marT="15240" marB="15240" anchor="ctr"/>
                </a:tc>
                <a:tc>
                  <a:txBody>
                    <a:bodyPr/>
                    <a:lstStyle/>
                    <a:p>
                      <a:pPr algn="l"/>
                      <a:r>
                        <a:rPr lang="en-US" altLang="zh-CN">
                          <a:solidFill>
                            <a:srgbClr val="333333"/>
                          </a:solidFill>
                          <a:effectLst/>
                          <a:latin typeface="Times New Roman" panose="02020603050405020304" pitchFamily="18" charset="0"/>
                          <a:cs typeface="Times New Roman" panose="02020603050405020304" pitchFamily="18" charset="0"/>
                        </a:rPr>
                        <a:t>1</a:t>
                      </a:r>
                    </a:p>
                  </a:txBody>
                  <a:tcPr marL="76200" marR="76200" marT="15240" marB="15240" anchor="ctr"/>
                </a:tc>
                <a:tc>
                  <a:txBody>
                    <a:bodyPr/>
                    <a:lstStyle/>
                    <a:p>
                      <a:pPr algn="l"/>
                      <a:r>
                        <a:rPr lang="en-US" altLang="zh-CN" dirty="0">
                          <a:solidFill>
                            <a:srgbClr val="333333"/>
                          </a:solidFill>
                          <a:effectLst/>
                          <a:latin typeface="Times New Roman" panose="02020603050405020304" pitchFamily="18" charset="0"/>
                          <a:cs typeface="Times New Roman" panose="02020603050405020304" pitchFamily="18" charset="0"/>
                        </a:rPr>
                        <a:t>1</a:t>
                      </a:r>
                    </a:p>
                  </a:txBody>
                  <a:tcPr marL="76200" marR="76200" marT="15240" marB="15240" anchor="ctr"/>
                </a:tc>
                <a:extLst>
                  <a:ext uri="{0D108BD9-81ED-4DB2-BD59-A6C34878D82A}">
                    <a16:rowId xmlns="" xmlns:a16="http://schemas.microsoft.com/office/drawing/2014/main" val="132170840"/>
                  </a:ext>
                </a:extLst>
              </a:tr>
            </a:tbl>
          </a:graphicData>
        </a:graphic>
      </p:graphicFrame>
      <p:sp>
        <p:nvSpPr>
          <p:cNvPr id="45" name="文本框 44"/>
          <p:cNvSpPr txBox="1"/>
          <p:nvPr/>
        </p:nvSpPr>
        <p:spPr>
          <a:xfrm>
            <a:off x="8068362" y="1954576"/>
            <a:ext cx="68480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AND</a:t>
            </a:r>
            <a:endParaRPr lang="zh-CN" altLang="en-US" dirty="0">
              <a:latin typeface="Times New Roman" panose="02020603050405020304" pitchFamily="18" charset="0"/>
              <a:cs typeface="Times New Roman" panose="02020603050405020304" pitchFamily="18" charset="0"/>
            </a:endParaRPr>
          </a:p>
        </p:txBody>
      </p:sp>
      <p:graphicFrame>
        <p:nvGraphicFramePr>
          <p:cNvPr id="46" name="表格 45"/>
          <p:cNvGraphicFramePr>
            <a:graphicFrameLocks noGrp="1"/>
          </p:cNvGraphicFramePr>
          <p:nvPr>
            <p:extLst/>
          </p:nvPr>
        </p:nvGraphicFramePr>
        <p:xfrm>
          <a:off x="7967705" y="4252038"/>
          <a:ext cx="864000" cy="1524000"/>
        </p:xfrm>
        <a:graphic>
          <a:graphicData uri="http://schemas.openxmlformats.org/drawingml/2006/table">
            <a:tbl>
              <a:tblPr firstRow="1" bandRow="1">
                <a:tableStyleId>{5C22544A-7EE6-4342-B048-85BDC9FD1C3A}</a:tableStyleId>
              </a:tblPr>
              <a:tblGrid>
                <a:gridCol w="288000">
                  <a:extLst>
                    <a:ext uri="{9D8B030D-6E8A-4147-A177-3AD203B41FA5}">
                      <a16:colId xmlns="" xmlns:a16="http://schemas.microsoft.com/office/drawing/2014/main" val="4284824994"/>
                    </a:ext>
                  </a:extLst>
                </a:gridCol>
                <a:gridCol w="288000">
                  <a:extLst>
                    <a:ext uri="{9D8B030D-6E8A-4147-A177-3AD203B41FA5}">
                      <a16:colId xmlns="" xmlns:a16="http://schemas.microsoft.com/office/drawing/2014/main" val="4287541487"/>
                    </a:ext>
                  </a:extLst>
                </a:gridCol>
                <a:gridCol w="288000">
                  <a:extLst>
                    <a:ext uri="{9D8B030D-6E8A-4147-A177-3AD203B41FA5}">
                      <a16:colId xmlns="" xmlns:a16="http://schemas.microsoft.com/office/drawing/2014/main" val="260864550"/>
                    </a:ext>
                  </a:extLst>
                </a:gridCol>
              </a:tblGrid>
              <a:tr h="154324">
                <a:tc>
                  <a:txBody>
                    <a:bodyPr/>
                    <a:lstStyle/>
                    <a:p>
                      <a:pPr algn="ctr"/>
                      <a:r>
                        <a:rPr lang="en-US" b="1" dirty="0">
                          <a:solidFill>
                            <a:schemeClr val="tx1"/>
                          </a:solidFill>
                          <a:effectLst/>
                          <a:latin typeface="Times New Roman" panose="02020603050405020304" pitchFamily="18" charset="0"/>
                          <a:cs typeface="Times New Roman" panose="02020603050405020304" pitchFamily="18" charset="0"/>
                        </a:rPr>
                        <a:t>A</a:t>
                      </a:r>
                    </a:p>
                  </a:txBody>
                  <a:tcPr marL="76200" marR="76200" marT="15240" marB="15240" anchor="ctr"/>
                </a:tc>
                <a:tc>
                  <a:txBody>
                    <a:bodyPr/>
                    <a:lstStyle/>
                    <a:p>
                      <a:pPr algn="ctr"/>
                      <a:r>
                        <a:rPr lang="en-US" b="1" dirty="0">
                          <a:solidFill>
                            <a:schemeClr val="tx1"/>
                          </a:solidFill>
                          <a:effectLst/>
                          <a:latin typeface="Times New Roman" panose="02020603050405020304" pitchFamily="18" charset="0"/>
                          <a:cs typeface="Times New Roman" panose="02020603050405020304" pitchFamily="18" charset="0"/>
                        </a:rPr>
                        <a:t>B</a:t>
                      </a:r>
                    </a:p>
                  </a:txBody>
                  <a:tcPr marL="76200" marR="76200" marT="15240" marB="15240" anchor="ctr"/>
                </a:tc>
                <a:tc>
                  <a:txBody>
                    <a:bodyPr/>
                    <a:lstStyle/>
                    <a:p>
                      <a:pPr algn="ctr"/>
                      <a:r>
                        <a:rPr lang="en-US" b="1" dirty="0">
                          <a:solidFill>
                            <a:schemeClr val="tx1"/>
                          </a:solidFill>
                          <a:effectLst/>
                          <a:latin typeface="Times New Roman" panose="02020603050405020304" pitchFamily="18" charset="0"/>
                          <a:cs typeface="Times New Roman" panose="02020603050405020304" pitchFamily="18" charset="0"/>
                        </a:rPr>
                        <a:t>Y</a:t>
                      </a:r>
                    </a:p>
                  </a:txBody>
                  <a:tcPr marL="76200" marR="76200" marT="15240" marB="15240" anchor="ctr"/>
                </a:tc>
                <a:extLst>
                  <a:ext uri="{0D108BD9-81ED-4DB2-BD59-A6C34878D82A}">
                    <a16:rowId xmlns="" xmlns:a16="http://schemas.microsoft.com/office/drawing/2014/main" val="351014549"/>
                  </a:ext>
                </a:extLst>
              </a:tr>
              <a:tr h="154324">
                <a:tc>
                  <a:txBody>
                    <a:bodyPr/>
                    <a:lstStyle/>
                    <a:p>
                      <a:r>
                        <a:rPr lang="en-US" altLang="zh-CN">
                          <a:solidFill>
                            <a:srgbClr val="333333"/>
                          </a:solidFill>
                          <a:effectLst/>
                          <a:latin typeface="Times New Roman" panose="02020603050405020304" pitchFamily="18" charset="0"/>
                          <a:cs typeface="Times New Roman" panose="02020603050405020304" pitchFamily="18" charset="0"/>
                        </a:rPr>
                        <a:t>0</a:t>
                      </a:r>
                    </a:p>
                  </a:txBody>
                  <a:tcPr marL="76200" marR="76200" marT="15240" marB="15240" anchor="ctr"/>
                </a:tc>
                <a:tc>
                  <a:txBody>
                    <a:bodyPr/>
                    <a:lstStyle/>
                    <a:p>
                      <a:r>
                        <a:rPr lang="en-US" altLang="zh-CN">
                          <a:solidFill>
                            <a:srgbClr val="333333"/>
                          </a:solidFill>
                          <a:effectLst/>
                          <a:latin typeface="Times New Roman" panose="02020603050405020304" pitchFamily="18" charset="0"/>
                          <a:cs typeface="Times New Roman" panose="02020603050405020304" pitchFamily="18" charset="0"/>
                        </a:rPr>
                        <a:t>0</a:t>
                      </a:r>
                    </a:p>
                  </a:txBody>
                  <a:tcPr marL="76200" marR="76200" marT="15240" marB="15240" anchor="ctr"/>
                </a:tc>
                <a:tc>
                  <a:txBody>
                    <a:bodyPr/>
                    <a:lstStyle/>
                    <a:p>
                      <a:r>
                        <a:rPr lang="en-US" altLang="zh-CN">
                          <a:solidFill>
                            <a:srgbClr val="333333"/>
                          </a:solidFill>
                          <a:effectLst/>
                          <a:latin typeface="Times New Roman" panose="02020603050405020304" pitchFamily="18" charset="0"/>
                          <a:cs typeface="Times New Roman" panose="02020603050405020304" pitchFamily="18" charset="0"/>
                        </a:rPr>
                        <a:t>1</a:t>
                      </a:r>
                    </a:p>
                  </a:txBody>
                  <a:tcPr marL="76200" marR="76200" marT="15240" marB="15240" anchor="ctr"/>
                </a:tc>
                <a:extLst>
                  <a:ext uri="{0D108BD9-81ED-4DB2-BD59-A6C34878D82A}">
                    <a16:rowId xmlns="" xmlns:a16="http://schemas.microsoft.com/office/drawing/2014/main" val="1306770024"/>
                  </a:ext>
                </a:extLst>
              </a:tr>
              <a:tr h="154324">
                <a:tc>
                  <a:txBody>
                    <a:bodyPr/>
                    <a:lstStyle/>
                    <a:p>
                      <a:r>
                        <a:rPr lang="en-US" altLang="zh-CN">
                          <a:solidFill>
                            <a:srgbClr val="333333"/>
                          </a:solidFill>
                          <a:effectLst/>
                          <a:latin typeface="Times New Roman" panose="02020603050405020304" pitchFamily="18" charset="0"/>
                          <a:cs typeface="Times New Roman" panose="02020603050405020304" pitchFamily="18" charset="0"/>
                        </a:rPr>
                        <a:t>0</a:t>
                      </a:r>
                    </a:p>
                  </a:txBody>
                  <a:tcPr marL="76200" marR="76200" marT="15240" marB="15240" anchor="ctr"/>
                </a:tc>
                <a:tc>
                  <a:txBody>
                    <a:bodyPr/>
                    <a:lstStyle/>
                    <a:p>
                      <a:r>
                        <a:rPr lang="en-US" altLang="zh-CN">
                          <a:solidFill>
                            <a:srgbClr val="333333"/>
                          </a:solidFill>
                          <a:effectLst/>
                          <a:latin typeface="Times New Roman" panose="02020603050405020304" pitchFamily="18" charset="0"/>
                          <a:cs typeface="Times New Roman" panose="02020603050405020304" pitchFamily="18" charset="0"/>
                        </a:rPr>
                        <a:t>1</a:t>
                      </a:r>
                    </a:p>
                  </a:txBody>
                  <a:tcPr marL="76200" marR="76200" marT="15240" marB="15240" anchor="ctr"/>
                </a:tc>
                <a:tc>
                  <a:txBody>
                    <a:bodyPr/>
                    <a:lstStyle/>
                    <a:p>
                      <a:r>
                        <a:rPr lang="en-US" altLang="zh-CN" dirty="0">
                          <a:solidFill>
                            <a:srgbClr val="333333"/>
                          </a:solidFill>
                          <a:effectLst/>
                          <a:latin typeface="Times New Roman" panose="02020603050405020304" pitchFamily="18" charset="0"/>
                          <a:cs typeface="Times New Roman" panose="02020603050405020304" pitchFamily="18" charset="0"/>
                        </a:rPr>
                        <a:t>1</a:t>
                      </a:r>
                    </a:p>
                  </a:txBody>
                  <a:tcPr marL="76200" marR="76200" marT="15240" marB="15240" anchor="ctr"/>
                </a:tc>
                <a:extLst>
                  <a:ext uri="{0D108BD9-81ED-4DB2-BD59-A6C34878D82A}">
                    <a16:rowId xmlns="" xmlns:a16="http://schemas.microsoft.com/office/drawing/2014/main" val="1860432646"/>
                  </a:ext>
                </a:extLst>
              </a:tr>
              <a:tr h="154324">
                <a:tc>
                  <a:txBody>
                    <a:bodyPr/>
                    <a:lstStyle/>
                    <a:p>
                      <a:r>
                        <a:rPr lang="en-US" altLang="zh-CN">
                          <a:solidFill>
                            <a:srgbClr val="333333"/>
                          </a:solidFill>
                          <a:effectLst/>
                          <a:latin typeface="Times New Roman" panose="02020603050405020304" pitchFamily="18" charset="0"/>
                          <a:cs typeface="Times New Roman" panose="02020603050405020304" pitchFamily="18" charset="0"/>
                        </a:rPr>
                        <a:t>1</a:t>
                      </a:r>
                    </a:p>
                  </a:txBody>
                  <a:tcPr marL="76200" marR="76200" marT="15240" marB="15240" anchor="ctr"/>
                </a:tc>
                <a:tc>
                  <a:txBody>
                    <a:bodyPr/>
                    <a:lstStyle/>
                    <a:p>
                      <a:r>
                        <a:rPr lang="en-US" altLang="zh-CN">
                          <a:solidFill>
                            <a:srgbClr val="333333"/>
                          </a:solidFill>
                          <a:effectLst/>
                          <a:latin typeface="Times New Roman" panose="02020603050405020304" pitchFamily="18" charset="0"/>
                          <a:cs typeface="Times New Roman" panose="02020603050405020304" pitchFamily="18" charset="0"/>
                        </a:rPr>
                        <a:t>0</a:t>
                      </a:r>
                    </a:p>
                  </a:txBody>
                  <a:tcPr marL="76200" marR="76200" marT="15240" marB="15240" anchor="ctr"/>
                </a:tc>
                <a:tc>
                  <a:txBody>
                    <a:bodyPr/>
                    <a:lstStyle/>
                    <a:p>
                      <a:r>
                        <a:rPr lang="en-US" altLang="zh-CN">
                          <a:solidFill>
                            <a:srgbClr val="333333"/>
                          </a:solidFill>
                          <a:effectLst/>
                          <a:latin typeface="Times New Roman" panose="02020603050405020304" pitchFamily="18" charset="0"/>
                          <a:cs typeface="Times New Roman" panose="02020603050405020304" pitchFamily="18" charset="0"/>
                        </a:rPr>
                        <a:t>1</a:t>
                      </a:r>
                    </a:p>
                  </a:txBody>
                  <a:tcPr marL="76200" marR="76200" marT="15240" marB="15240" anchor="ctr"/>
                </a:tc>
                <a:extLst>
                  <a:ext uri="{0D108BD9-81ED-4DB2-BD59-A6C34878D82A}">
                    <a16:rowId xmlns="" xmlns:a16="http://schemas.microsoft.com/office/drawing/2014/main" val="3156644111"/>
                  </a:ext>
                </a:extLst>
              </a:tr>
              <a:tr h="154324">
                <a:tc>
                  <a:txBody>
                    <a:bodyPr/>
                    <a:lstStyle/>
                    <a:p>
                      <a:r>
                        <a:rPr lang="en-US" altLang="zh-CN">
                          <a:solidFill>
                            <a:srgbClr val="333333"/>
                          </a:solidFill>
                          <a:effectLst/>
                          <a:latin typeface="Times New Roman" panose="02020603050405020304" pitchFamily="18" charset="0"/>
                          <a:cs typeface="Times New Roman" panose="02020603050405020304" pitchFamily="18" charset="0"/>
                        </a:rPr>
                        <a:t>1</a:t>
                      </a:r>
                    </a:p>
                  </a:txBody>
                  <a:tcPr marL="76200" marR="76200" marT="15240" marB="15240" anchor="ctr"/>
                </a:tc>
                <a:tc>
                  <a:txBody>
                    <a:bodyPr/>
                    <a:lstStyle/>
                    <a:p>
                      <a:r>
                        <a:rPr lang="en-US" altLang="zh-CN">
                          <a:solidFill>
                            <a:srgbClr val="333333"/>
                          </a:solidFill>
                          <a:effectLst/>
                          <a:latin typeface="Times New Roman" panose="02020603050405020304" pitchFamily="18" charset="0"/>
                          <a:cs typeface="Times New Roman" panose="02020603050405020304" pitchFamily="18" charset="0"/>
                        </a:rPr>
                        <a:t>1</a:t>
                      </a:r>
                    </a:p>
                  </a:txBody>
                  <a:tcPr marL="76200" marR="76200" marT="15240" marB="15240" anchor="ctr"/>
                </a:tc>
                <a:tc>
                  <a:txBody>
                    <a:bodyPr/>
                    <a:lstStyle/>
                    <a:p>
                      <a:r>
                        <a:rPr lang="en-US" altLang="zh-CN" dirty="0">
                          <a:solidFill>
                            <a:srgbClr val="333333"/>
                          </a:solidFill>
                          <a:effectLst/>
                          <a:latin typeface="Times New Roman" panose="02020603050405020304" pitchFamily="18" charset="0"/>
                          <a:cs typeface="Times New Roman" panose="02020603050405020304" pitchFamily="18" charset="0"/>
                        </a:rPr>
                        <a:t>0</a:t>
                      </a:r>
                    </a:p>
                  </a:txBody>
                  <a:tcPr marL="76200" marR="76200" marT="15240" marB="15240" anchor="ctr"/>
                </a:tc>
                <a:extLst>
                  <a:ext uri="{0D108BD9-81ED-4DB2-BD59-A6C34878D82A}">
                    <a16:rowId xmlns="" xmlns:a16="http://schemas.microsoft.com/office/drawing/2014/main" val="132170840"/>
                  </a:ext>
                </a:extLst>
              </a:tr>
            </a:tbl>
          </a:graphicData>
        </a:graphic>
      </p:graphicFrame>
      <p:sp>
        <p:nvSpPr>
          <p:cNvPr id="47" name="文本框 46"/>
          <p:cNvSpPr txBox="1"/>
          <p:nvPr/>
        </p:nvSpPr>
        <p:spPr>
          <a:xfrm>
            <a:off x="7956376" y="3882706"/>
            <a:ext cx="851515"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NAND</a:t>
            </a:r>
            <a:endParaRPr lang="zh-CN" altLang="en-US" dirty="0">
              <a:latin typeface="Times New Roman" panose="02020603050405020304" pitchFamily="18" charset="0"/>
              <a:cs typeface="Times New Roman" panose="02020603050405020304" pitchFamily="18" charset="0"/>
            </a:endParaRPr>
          </a:p>
        </p:txBody>
      </p:sp>
      <p:sp>
        <p:nvSpPr>
          <p:cNvPr id="19" name="标题 1">
            <a:extLst>
              <a:ext uri="{FF2B5EF4-FFF2-40B4-BE49-F238E27FC236}">
                <a16:creationId xmlns="" xmlns:a16="http://schemas.microsoft.com/office/drawing/2014/main" id="{5FEF3CE6-5BD5-4EBE-BC38-0059B7073F3C}"/>
              </a:ext>
            </a:extLst>
          </p:cNvPr>
          <p:cNvSpPr txBox="1">
            <a:spLocks/>
          </p:cNvSpPr>
          <p:nvPr/>
        </p:nvSpPr>
        <p:spPr bwMode="auto">
          <a:xfrm>
            <a:off x="2707892" y="-98460"/>
            <a:ext cx="610000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测试向量生成</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20" name="文本框 19"/>
          <p:cNvSpPr txBox="1"/>
          <p:nvPr/>
        </p:nvSpPr>
        <p:spPr>
          <a:xfrm>
            <a:off x="4402721" y="2196896"/>
            <a:ext cx="338554" cy="461665"/>
          </a:xfrm>
          <a:prstGeom prst="rect">
            <a:avLst/>
          </a:prstGeom>
          <a:noFill/>
        </p:spPr>
        <p:txBody>
          <a:bodyPr wrap="none" rtlCol="0">
            <a:spAutoFit/>
          </a:bodyPr>
          <a:lstStyle/>
          <a:p>
            <a:r>
              <a:rPr lang="en-US" altLang="zh-CN" sz="2400" dirty="0">
                <a:solidFill>
                  <a:srgbClr val="00B0F0"/>
                </a:solidFill>
                <a:latin typeface="Times New Roman" panose="02020603050405020304" pitchFamily="18" charset="0"/>
                <a:cs typeface="Times New Roman" panose="02020603050405020304" pitchFamily="18" charset="0"/>
              </a:rPr>
              <a:t>1</a:t>
            </a:r>
            <a:endParaRPr lang="zh-CN" altLang="en-US" sz="2400" dirty="0">
              <a:solidFill>
                <a:srgbClr val="00B0F0"/>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6443086" y="2711276"/>
            <a:ext cx="338554" cy="461665"/>
          </a:xfrm>
          <a:prstGeom prst="rect">
            <a:avLst/>
          </a:prstGeom>
          <a:noFill/>
        </p:spPr>
        <p:txBody>
          <a:bodyPr wrap="none" rtlCol="0">
            <a:spAutoFit/>
          </a:bodyPr>
          <a:lstStyle/>
          <a:p>
            <a:r>
              <a:rPr lang="en-US" altLang="zh-CN" sz="2400" dirty="0">
                <a:solidFill>
                  <a:srgbClr val="00B0F0"/>
                </a:solidFill>
                <a:latin typeface="Times New Roman" panose="02020603050405020304" pitchFamily="18" charset="0"/>
                <a:cs typeface="Times New Roman" panose="02020603050405020304" pitchFamily="18" charset="0"/>
              </a:rPr>
              <a:t>1</a:t>
            </a:r>
            <a:endParaRPr lang="zh-CN" altLang="en-US" sz="2400" dirty="0">
              <a:solidFill>
                <a:srgbClr val="00B0F0"/>
              </a:solidFill>
              <a:latin typeface="Times New Roman" panose="02020603050405020304" pitchFamily="18" charset="0"/>
              <a:cs typeface="Times New Roman" panose="02020603050405020304" pitchFamily="18" charset="0"/>
            </a:endParaRPr>
          </a:p>
        </p:txBody>
      </p:sp>
      <p:sp>
        <p:nvSpPr>
          <p:cNvPr id="22" name="文本框 21"/>
          <p:cNvSpPr txBox="1"/>
          <p:nvPr/>
        </p:nvSpPr>
        <p:spPr>
          <a:xfrm>
            <a:off x="6364786" y="3627179"/>
            <a:ext cx="338554" cy="461665"/>
          </a:xfrm>
          <a:prstGeom prst="rect">
            <a:avLst/>
          </a:prstGeom>
          <a:noFill/>
        </p:spPr>
        <p:txBody>
          <a:bodyPr wrap="none" rtlCol="0">
            <a:spAutoFit/>
          </a:bodyPr>
          <a:lstStyle/>
          <a:p>
            <a:r>
              <a:rPr lang="en-US" altLang="zh-CN" sz="2400" dirty="0">
                <a:solidFill>
                  <a:srgbClr val="00B0F0"/>
                </a:solidFill>
                <a:latin typeface="Times New Roman" panose="02020603050405020304" pitchFamily="18" charset="0"/>
                <a:cs typeface="Times New Roman" panose="02020603050405020304" pitchFamily="18" charset="0"/>
              </a:rPr>
              <a:t>1</a:t>
            </a:r>
            <a:endParaRPr lang="zh-CN" altLang="en-US" sz="2400" dirty="0">
              <a:solidFill>
                <a:srgbClr val="00B0F0"/>
              </a:solidFill>
              <a:latin typeface="Times New Roman" panose="02020603050405020304" pitchFamily="18" charset="0"/>
              <a:cs typeface="Times New Roman" panose="02020603050405020304" pitchFamily="18" charset="0"/>
            </a:endParaRPr>
          </a:p>
        </p:txBody>
      </p:sp>
      <p:sp>
        <p:nvSpPr>
          <p:cNvPr id="23" name="文本框 22"/>
          <p:cNvSpPr txBox="1"/>
          <p:nvPr/>
        </p:nvSpPr>
        <p:spPr>
          <a:xfrm>
            <a:off x="2479050" y="3762730"/>
            <a:ext cx="338554" cy="461665"/>
          </a:xfrm>
          <a:prstGeom prst="rect">
            <a:avLst/>
          </a:prstGeom>
          <a:noFill/>
        </p:spPr>
        <p:txBody>
          <a:bodyPr wrap="none" rtlCol="0">
            <a:spAutoFit/>
          </a:bodyPr>
          <a:lstStyle/>
          <a:p>
            <a:r>
              <a:rPr lang="en-US" altLang="zh-CN" sz="2400" dirty="0">
                <a:solidFill>
                  <a:srgbClr val="00B0F0"/>
                </a:solidFill>
                <a:latin typeface="Times New Roman" panose="02020603050405020304" pitchFamily="18" charset="0"/>
                <a:cs typeface="Times New Roman" panose="02020603050405020304" pitchFamily="18" charset="0"/>
              </a:rPr>
              <a:t>1</a:t>
            </a:r>
            <a:endParaRPr lang="zh-CN" altLang="en-US" sz="2400" dirty="0">
              <a:solidFill>
                <a:srgbClr val="00B0F0"/>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251520" y="6230060"/>
            <a:ext cx="8712968" cy="707886"/>
          </a:xfrm>
          <a:prstGeom prst="rect">
            <a:avLst/>
          </a:prstGeom>
          <a:noFill/>
        </p:spPr>
        <p:txBody>
          <a:bodyPr wrap="square" rtlCol="0">
            <a:spAutoFit/>
          </a:bodyPr>
          <a:lstStyle/>
          <a:p>
            <a:r>
              <a:rPr lang="zh-CN" altLang="en-US" sz="2000" b="1" dirty="0" smtClean="0">
                <a:solidFill>
                  <a:srgbClr val="083CB0"/>
                </a:solidFill>
                <a:latin typeface="Times New Roman" panose="02020603050405020304" pitchFamily="18" charset="0"/>
                <a:ea typeface="+mn-ea"/>
                <a:cs typeface="Times New Roman" panose="02020603050405020304" pitchFamily="18" charset="0"/>
              </a:rPr>
              <a:t>激活故障，使得故障处</a:t>
            </a:r>
            <a:r>
              <a:rPr lang="zh-CN" altLang="en-US" sz="2000" b="1" dirty="0" smtClean="0">
                <a:solidFill>
                  <a:srgbClr val="FF0000"/>
                </a:solidFill>
                <a:latin typeface="Times New Roman" panose="02020603050405020304" pitchFamily="18" charset="0"/>
                <a:cs typeface="Times New Roman" panose="02020603050405020304" pitchFamily="18" charset="0"/>
              </a:rPr>
              <a:t>按设计正常</a:t>
            </a:r>
            <a:r>
              <a:rPr lang="zh-CN" altLang="en-US" sz="2000" b="1" dirty="0">
                <a:solidFill>
                  <a:srgbClr val="FF0000"/>
                </a:solidFill>
                <a:latin typeface="Times New Roman" panose="02020603050405020304" pitchFamily="18" charset="0"/>
                <a:cs typeface="Times New Roman" panose="02020603050405020304" pitchFamily="18" charset="0"/>
              </a:rPr>
              <a:t>工作时值</a:t>
            </a:r>
            <a:r>
              <a:rPr lang="zh-CN" altLang="en-US" sz="2000" b="1" dirty="0" smtClean="0">
                <a:solidFill>
                  <a:srgbClr val="083CB0"/>
                </a:solidFill>
                <a:latin typeface="Times New Roman" panose="02020603050405020304" pitchFamily="18" charset="0"/>
                <a:ea typeface="+mn-ea"/>
                <a:cs typeface="Times New Roman" panose="02020603050405020304" pitchFamily="18" charset="0"/>
              </a:rPr>
              <a:t>应与</a:t>
            </a:r>
            <a:r>
              <a:rPr lang="zh-CN" altLang="en-US" sz="2000" b="1" dirty="0" smtClean="0">
                <a:solidFill>
                  <a:srgbClr val="FF0000"/>
                </a:solidFill>
                <a:latin typeface="Times New Roman" panose="02020603050405020304" pitchFamily="18" charset="0"/>
                <a:ea typeface="+mn-ea"/>
                <a:cs typeface="Times New Roman" panose="02020603050405020304" pitchFamily="18" charset="0"/>
              </a:rPr>
              <a:t>故障值</a:t>
            </a:r>
            <a:r>
              <a:rPr lang="zh-CN" altLang="en-US" sz="2000" b="1" dirty="0" smtClean="0">
                <a:solidFill>
                  <a:srgbClr val="083CB0"/>
                </a:solidFill>
                <a:latin typeface="Times New Roman" panose="02020603050405020304" pitchFamily="18" charset="0"/>
                <a:ea typeface="+mn-ea"/>
                <a:cs typeface="Times New Roman" panose="02020603050405020304" pitchFamily="18" charset="0"/>
              </a:rPr>
              <a:t>不同，</a:t>
            </a:r>
            <a:r>
              <a:rPr lang="zh-CN" altLang="en-US" sz="2000" b="1" dirty="0" smtClean="0">
                <a:solidFill>
                  <a:srgbClr val="FF0000"/>
                </a:solidFill>
                <a:latin typeface="Times New Roman" panose="02020603050405020304" pitchFamily="18" charset="0"/>
                <a:ea typeface="+mn-ea"/>
                <a:cs typeface="Times New Roman" panose="02020603050405020304" pitchFamily="18" charset="0"/>
              </a:rPr>
              <a:t>输出期望值</a:t>
            </a:r>
            <a:r>
              <a:rPr lang="zh-CN" altLang="en-US" sz="2000" b="1" dirty="0" smtClean="0">
                <a:solidFill>
                  <a:srgbClr val="083CB0"/>
                </a:solidFill>
                <a:latin typeface="Times New Roman" panose="02020603050405020304" pitchFamily="18" charset="0"/>
                <a:ea typeface="+mn-ea"/>
                <a:cs typeface="Times New Roman" panose="02020603050405020304" pitchFamily="18" charset="0"/>
              </a:rPr>
              <a:t>应</a:t>
            </a:r>
            <a:r>
              <a:rPr lang="zh-CN" altLang="en-US" sz="2000" b="1" dirty="0">
                <a:solidFill>
                  <a:srgbClr val="083CB0"/>
                </a:solidFill>
                <a:latin typeface="Times New Roman" panose="02020603050405020304" pitchFamily="18" charset="0"/>
                <a:ea typeface="+mn-ea"/>
                <a:cs typeface="Times New Roman" panose="02020603050405020304" pitchFamily="18" charset="0"/>
              </a:rPr>
              <a:t>与</a:t>
            </a:r>
            <a:r>
              <a:rPr lang="zh-CN" altLang="en-US" sz="2000" b="1" dirty="0" smtClean="0">
                <a:solidFill>
                  <a:srgbClr val="083CB0"/>
                </a:solidFill>
                <a:latin typeface="Times New Roman" panose="02020603050405020304" pitchFamily="18" charset="0"/>
                <a:ea typeface="+mn-ea"/>
                <a:cs typeface="Times New Roman" panose="02020603050405020304" pitchFamily="18" charset="0"/>
              </a:rPr>
              <a:t>故障情况下</a:t>
            </a:r>
            <a:r>
              <a:rPr lang="zh-CN" altLang="en-US" sz="2000" b="1" dirty="0" smtClean="0">
                <a:solidFill>
                  <a:srgbClr val="FF0000"/>
                </a:solidFill>
                <a:latin typeface="Times New Roman" panose="02020603050405020304" pitchFamily="18" charset="0"/>
                <a:ea typeface="+mn-ea"/>
                <a:cs typeface="Times New Roman" panose="02020603050405020304" pitchFamily="18" charset="0"/>
              </a:rPr>
              <a:t>实际输出</a:t>
            </a:r>
            <a:r>
              <a:rPr lang="zh-CN" altLang="en-US" sz="2000" b="1" dirty="0">
                <a:solidFill>
                  <a:srgbClr val="FF0000"/>
                </a:solidFill>
                <a:latin typeface="Times New Roman" panose="02020603050405020304" pitchFamily="18" charset="0"/>
                <a:ea typeface="+mn-ea"/>
                <a:cs typeface="Times New Roman" panose="02020603050405020304" pitchFamily="18" charset="0"/>
              </a:rPr>
              <a:t>值</a:t>
            </a:r>
            <a:r>
              <a:rPr lang="zh-CN" altLang="en-US" sz="2000" b="1" dirty="0" smtClean="0">
                <a:solidFill>
                  <a:srgbClr val="083CB0"/>
                </a:solidFill>
                <a:latin typeface="Times New Roman" panose="02020603050405020304" pitchFamily="18" charset="0"/>
                <a:ea typeface="+mn-ea"/>
                <a:cs typeface="Times New Roman" panose="02020603050405020304" pitchFamily="18" charset="0"/>
              </a:rPr>
              <a:t>不同</a:t>
            </a:r>
            <a:endParaRPr lang="zh-CN" altLang="en-US" sz="2000" b="1" dirty="0">
              <a:solidFill>
                <a:srgbClr val="083CB0"/>
              </a:solidFill>
              <a:latin typeface="Times New Roman" panose="02020603050405020304" pitchFamily="18" charset="0"/>
              <a:ea typeface="+mn-ea"/>
              <a:cs typeface="Times New Roman" panose="02020603050405020304" pitchFamily="18" charset="0"/>
            </a:endParaRPr>
          </a:p>
        </p:txBody>
      </p:sp>
      <p:sp>
        <p:nvSpPr>
          <p:cNvPr id="25" name="文本框 24"/>
          <p:cNvSpPr txBox="1"/>
          <p:nvPr/>
        </p:nvSpPr>
        <p:spPr>
          <a:xfrm>
            <a:off x="3716909" y="3387311"/>
            <a:ext cx="338554" cy="461665"/>
          </a:xfrm>
          <a:prstGeom prst="rect">
            <a:avLst/>
          </a:prstGeom>
          <a:noFill/>
        </p:spPr>
        <p:txBody>
          <a:bodyPr wrap="none" rtlCol="0">
            <a:spAutoFit/>
          </a:bodyPr>
          <a:lstStyle/>
          <a:p>
            <a:r>
              <a:rPr lang="en-US" altLang="zh-CN" sz="2400" dirty="0">
                <a:solidFill>
                  <a:srgbClr val="00B0F0"/>
                </a:solidFill>
                <a:latin typeface="Times New Roman" panose="02020603050405020304" pitchFamily="18" charset="0"/>
                <a:cs typeface="Times New Roman" panose="02020603050405020304" pitchFamily="18" charset="0"/>
              </a:rPr>
              <a:t>1</a:t>
            </a:r>
            <a:endParaRPr lang="zh-CN" altLang="en-US" sz="2400" dirty="0">
              <a:solidFill>
                <a:srgbClr val="00B0F0"/>
              </a:solidFill>
              <a:latin typeface="Times New Roman" panose="02020603050405020304" pitchFamily="18" charset="0"/>
              <a:cs typeface="Times New Roman" panose="02020603050405020304" pitchFamily="18" charset="0"/>
            </a:endParaRPr>
          </a:p>
        </p:txBody>
      </p:sp>
      <p:sp>
        <p:nvSpPr>
          <p:cNvPr id="28" name="文本框 27"/>
          <p:cNvSpPr txBox="1"/>
          <p:nvPr/>
        </p:nvSpPr>
        <p:spPr>
          <a:xfrm>
            <a:off x="6186606" y="2701225"/>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31" name="文本框 30"/>
          <p:cNvSpPr txBox="1"/>
          <p:nvPr/>
        </p:nvSpPr>
        <p:spPr>
          <a:xfrm>
            <a:off x="2244132" y="3396346"/>
            <a:ext cx="1047367" cy="461665"/>
          </a:xfrm>
          <a:prstGeom prst="rect">
            <a:avLst/>
          </a:prstGeom>
          <a:noFill/>
        </p:spPr>
        <p:txBody>
          <a:bodyPr wrap="square" rtlCol="0">
            <a:spAutoFit/>
          </a:bodyPr>
          <a:lstStyle/>
          <a:p>
            <a:r>
              <a:rPr lang="zh-CN" altLang="en-US" sz="2400" dirty="0" smtClean="0">
                <a:solidFill>
                  <a:srgbClr val="FF0000"/>
                </a:solidFill>
                <a:latin typeface="Times New Roman" panose="02020603050405020304" pitchFamily="18" charset="0"/>
                <a:cs typeface="Times New Roman" panose="02020603050405020304" pitchFamily="18" charset="0"/>
              </a:rPr>
              <a:t>激活</a:t>
            </a:r>
            <a:r>
              <a:rPr lang="en-US" altLang="zh-CN" sz="2400" dirty="0" smtClean="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26" name="文本框 25"/>
          <p:cNvSpPr txBox="1"/>
          <p:nvPr/>
        </p:nvSpPr>
        <p:spPr>
          <a:xfrm>
            <a:off x="4438727" y="4277087"/>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065613"/>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left)">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500"/>
                                        <p:tgtEl>
                                          <p:spTgt spid="2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wipe(left)">
                                      <p:cBhvr>
                                        <p:cTn id="85" dur="500"/>
                                        <p:tgtEl>
                                          <p:spTgt spid="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fade">
                                      <p:cBhvr>
                                        <p:cTn id="9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2" grpId="0"/>
      <p:bldP spid="43" grpId="0"/>
      <p:bldP spid="45" grpId="0"/>
      <p:bldP spid="47" grpId="0"/>
      <p:bldP spid="20" grpId="0"/>
      <p:bldP spid="21" grpId="0"/>
      <p:bldP spid="22" grpId="0"/>
      <p:bldP spid="23" grpId="0"/>
      <p:bldP spid="7" grpId="0"/>
      <p:bldP spid="25" grpId="0"/>
      <p:bldP spid="28" grpId="0"/>
      <p:bldP spid="31"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stretch>
            <a:fillRect/>
          </a:stretch>
        </p:blipFill>
        <p:spPr>
          <a:xfrm>
            <a:off x="1983647" y="2348880"/>
            <a:ext cx="5180641" cy="4288694"/>
          </a:xfrm>
          <a:prstGeom prst="rect">
            <a:avLst/>
          </a:prstGeom>
        </p:spPr>
      </p:pic>
      <p:sp>
        <p:nvSpPr>
          <p:cNvPr id="3" name="内容占位符 2"/>
          <p:cNvSpPr>
            <a:spLocks noGrp="1"/>
          </p:cNvSpPr>
          <p:nvPr>
            <p:ph idx="1"/>
          </p:nvPr>
        </p:nvSpPr>
        <p:spPr>
          <a:xfrm>
            <a:off x="827584" y="1196752"/>
            <a:ext cx="7560840" cy="5440822"/>
          </a:xfrm>
        </p:spPr>
        <p:txBody>
          <a:bodyPr/>
          <a:lstStyle/>
          <a:p>
            <a:pPr marL="0" indent="534988">
              <a:buNone/>
            </a:pPr>
            <a:r>
              <a:rPr lang="zh-CN" altLang="en-US" sz="2400" dirty="0">
                <a:latin typeface="Times New Roman" panose="02020603050405020304" pitchFamily="18" charset="0"/>
                <a:cs typeface="Times New Roman" panose="02020603050405020304" pitchFamily="18" charset="0"/>
              </a:rPr>
              <a:t>路径敏感法直观，但有时单路径</a:t>
            </a:r>
            <a:r>
              <a:rPr lang="zh-CN" altLang="en-US" sz="2400" dirty="0" smtClean="0">
                <a:latin typeface="Times New Roman" panose="02020603050405020304" pitchFamily="18" charset="0"/>
                <a:cs typeface="Times New Roman" panose="02020603050405020304" pitchFamily="18" charset="0"/>
              </a:rPr>
              <a:t>行不通</a:t>
            </a:r>
            <a:endParaRPr lang="en-US" altLang="zh-CN" sz="2400" dirty="0" smtClean="0">
              <a:latin typeface="Times New Roman" panose="02020603050405020304" pitchFamily="18" charset="0"/>
              <a:cs typeface="Times New Roman" panose="02020603050405020304" pitchFamily="18" charset="0"/>
            </a:endParaRPr>
          </a:p>
          <a:p>
            <a:pPr marL="0" indent="534988">
              <a:buNone/>
            </a:pPr>
            <a:endParaRPr lang="en-US" altLang="zh-CN" sz="2000" dirty="0">
              <a:latin typeface="Times New Roman" panose="02020603050405020304" pitchFamily="18" charset="0"/>
              <a:cs typeface="Times New Roman" panose="02020603050405020304" pitchFamily="18" charset="0"/>
            </a:endParaRPr>
          </a:p>
          <a:p>
            <a:pPr marL="0" indent="534988">
              <a:buNone/>
            </a:pPr>
            <a:endParaRPr lang="zh-CN" altLang="en-US" sz="2000"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2051720" y="4220789"/>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16" name="文本框 15"/>
          <p:cNvSpPr txBox="1"/>
          <p:nvPr/>
        </p:nvSpPr>
        <p:spPr>
          <a:xfrm>
            <a:off x="2051720" y="5055567"/>
            <a:ext cx="285084" cy="461665"/>
          </a:xfrm>
          <a:prstGeom prst="rect">
            <a:avLst/>
          </a:prstGeom>
          <a:noFill/>
        </p:spPr>
        <p:txBody>
          <a:bodyPr wrap="squar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17" name="文本框 16"/>
          <p:cNvSpPr txBox="1"/>
          <p:nvPr/>
        </p:nvSpPr>
        <p:spPr>
          <a:xfrm>
            <a:off x="2843808" y="4869160"/>
            <a:ext cx="1057326" cy="830997"/>
          </a:xfrm>
          <a:prstGeom prst="rect">
            <a:avLst/>
          </a:prstGeom>
          <a:noFill/>
        </p:spPr>
        <p:txBody>
          <a:bodyPr wrap="square" rtlCol="0">
            <a:spAutoFit/>
          </a:bodyPr>
          <a:lstStyle/>
          <a:p>
            <a:pPr algn="ctr"/>
            <a:r>
              <a:rPr lang="en-US" altLang="zh-CN" sz="2400" dirty="0">
                <a:solidFill>
                  <a:srgbClr val="FF0000"/>
                </a:solidFill>
                <a:latin typeface="Times New Roman" panose="02020603050405020304" pitchFamily="18" charset="0"/>
                <a:cs typeface="Times New Roman" panose="02020603050405020304" pitchFamily="18" charset="0"/>
              </a:rPr>
              <a:t>1</a:t>
            </a:r>
          </a:p>
          <a:p>
            <a:pPr algn="ctr"/>
            <a:r>
              <a:rPr lang="zh-CN" altLang="en-US" sz="2400" dirty="0">
                <a:solidFill>
                  <a:srgbClr val="FF0000"/>
                </a:solidFill>
                <a:latin typeface="Times New Roman" panose="02020603050405020304" pitchFamily="18" charset="0"/>
                <a:cs typeface="Times New Roman" panose="02020603050405020304" pitchFamily="18" charset="0"/>
              </a:rPr>
              <a:t>激活</a:t>
            </a:r>
          </a:p>
        </p:txBody>
      </p:sp>
      <p:cxnSp>
        <p:nvCxnSpPr>
          <p:cNvPr id="23" name="肘形连接符 22"/>
          <p:cNvCxnSpPr/>
          <p:nvPr/>
        </p:nvCxnSpPr>
        <p:spPr bwMode="auto">
          <a:xfrm flipV="1">
            <a:off x="3247256" y="4485053"/>
            <a:ext cx="3556992" cy="331403"/>
          </a:xfrm>
          <a:prstGeom prst="bentConnector3">
            <a:avLst>
              <a:gd name="adj1" fmla="val 50000"/>
            </a:avLst>
          </a:prstGeom>
          <a:solidFill>
            <a:schemeClr val="accent1"/>
          </a:solidFill>
          <a:ln w="2540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文本框 24"/>
          <p:cNvSpPr txBox="1"/>
          <p:nvPr/>
        </p:nvSpPr>
        <p:spPr>
          <a:xfrm>
            <a:off x="3808209" y="5099992"/>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26" name="文本框 25"/>
          <p:cNvSpPr txBox="1"/>
          <p:nvPr/>
        </p:nvSpPr>
        <p:spPr>
          <a:xfrm>
            <a:off x="5005699" y="2720382"/>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28" name="文本框 27"/>
          <p:cNvSpPr txBox="1"/>
          <p:nvPr/>
        </p:nvSpPr>
        <p:spPr>
          <a:xfrm>
            <a:off x="5007035" y="3327375"/>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5005699" y="5990666"/>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34" name="文本框 33"/>
          <p:cNvSpPr txBox="1"/>
          <p:nvPr/>
        </p:nvSpPr>
        <p:spPr>
          <a:xfrm>
            <a:off x="3808209" y="3111351"/>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1</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graphicFrame>
        <p:nvGraphicFramePr>
          <p:cNvPr id="12" name="表格 11"/>
          <p:cNvGraphicFramePr>
            <a:graphicFrameLocks noGrp="1"/>
          </p:cNvGraphicFramePr>
          <p:nvPr>
            <p:extLst/>
          </p:nvPr>
        </p:nvGraphicFramePr>
        <p:xfrm>
          <a:off x="7161756" y="2049016"/>
          <a:ext cx="864000" cy="1524000"/>
        </p:xfrm>
        <a:graphic>
          <a:graphicData uri="http://schemas.openxmlformats.org/drawingml/2006/table">
            <a:tbl>
              <a:tblPr firstRow="1" bandRow="1">
                <a:tableStyleId>{5C22544A-7EE6-4342-B048-85BDC9FD1C3A}</a:tableStyleId>
              </a:tblPr>
              <a:tblGrid>
                <a:gridCol w="288000">
                  <a:extLst>
                    <a:ext uri="{9D8B030D-6E8A-4147-A177-3AD203B41FA5}">
                      <a16:colId xmlns="" xmlns:a16="http://schemas.microsoft.com/office/drawing/2014/main" val="4284824994"/>
                    </a:ext>
                  </a:extLst>
                </a:gridCol>
                <a:gridCol w="288000">
                  <a:extLst>
                    <a:ext uri="{9D8B030D-6E8A-4147-A177-3AD203B41FA5}">
                      <a16:colId xmlns="" xmlns:a16="http://schemas.microsoft.com/office/drawing/2014/main" val="4287541487"/>
                    </a:ext>
                  </a:extLst>
                </a:gridCol>
                <a:gridCol w="288000">
                  <a:extLst>
                    <a:ext uri="{9D8B030D-6E8A-4147-A177-3AD203B41FA5}">
                      <a16:colId xmlns="" xmlns:a16="http://schemas.microsoft.com/office/drawing/2014/main" val="260864550"/>
                    </a:ext>
                  </a:extLst>
                </a:gridCol>
              </a:tblGrid>
              <a:tr h="154324">
                <a:tc>
                  <a:txBody>
                    <a:bodyPr/>
                    <a:lstStyle/>
                    <a:p>
                      <a:pPr algn="ctr"/>
                      <a:r>
                        <a:rPr lang="en-US" b="1" dirty="0">
                          <a:solidFill>
                            <a:schemeClr val="tx1"/>
                          </a:solidFill>
                          <a:effectLst/>
                          <a:latin typeface="Times New Roman" panose="02020603050405020304" pitchFamily="18" charset="0"/>
                          <a:cs typeface="Times New Roman" panose="02020603050405020304" pitchFamily="18" charset="0"/>
                        </a:rPr>
                        <a:t>A</a:t>
                      </a:r>
                    </a:p>
                  </a:txBody>
                  <a:tcPr marL="76200" marR="76200" marT="15240" marB="15240" anchor="ctr"/>
                </a:tc>
                <a:tc>
                  <a:txBody>
                    <a:bodyPr/>
                    <a:lstStyle/>
                    <a:p>
                      <a:pPr algn="ctr"/>
                      <a:r>
                        <a:rPr lang="en-US" b="1" dirty="0">
                          <a:solidFill>
                            <a:schemeClr val="tx1"/>
                          </a:solidFill>
                          <a:effectLst/>
                          <a:latin typeface="Times New Roman" panose="02020603050405020304" pitchFamily="18" charset="0"/>
                          <a:cs typeface="Times New Roman" panose="02020603050405020304" pitchFamily="18" charset="0"/>
                        </a:rPr>
                        <a:t>B</a:t>
                      </a:r>
                    </a:p>
                  </a:txBody>
                  <a:tcPr marL="76200" marR="76200" marT="15240" marB="15240" anchor="ctr"/>
                </a:tc>
                <a:tc>
                  <a:txBody>
                    <a:bodyPr/>
                    <a:lstStyle/>
                    <a:p>
                      <a:pPr algn="ctr"/>
                      <a:r>
                        <a:rPr lang="en-US" b="1" dirty="0">
                          <a:solidFill>
                            <a:schemeClr val="tx1"/>
                          </a:solidFill>
                          <a:effectLst/>
                          <a:latin typeface="Times New Roman" panose="02020603050405020304" pitchFamily="18" charset="0"/>
                          <a:cs typeface="Times New Roman" panose="02020603050405020304" pitchFamily="18" charset="0"/>
                        </a:rPr>
                        <a:t>Y</a:t>
                      </a:r>
                    </a:p>
                  </a:txBody>
                  <a:tcPr marL="76200" marR="76200" marT="15240" marB="15240" anchor="ctr"/>
                </a:tc>
                <a:extLst>
                  <a:ext uri="{0D108BD9-81ED-4DB2-BD59-A6C34878D82A}">
                    <a16:rowId xmlns="" xmlns:a16="http://schemas.microsoft.com/office/drawing/2014/main" val="351014549"/>
                  </a:ext>
                </a:extLst>
              </a:tr>
              <a:tr h="154324">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0</a:t>
                      </a:r>
                    </a:p>
                  </a:txBody>
                  <a:tcPr marL="76200" marR="76200" marT="15240" marB="15240" anchor="ctr"/>
                </a:tc>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0</a:t>
                      </a:r>
                    </a:p>
                  </a:txBody>
                  <a:tcPr marL="76200" marR="76200" marT="15240" marB="15240" anchor="ctr"/>
                </a:tc>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1</a:t>
                      </a:r>
                    </a:p>
                  </a:txBody>
                  <a:tcPr marL="76200" marR="76200" marT="15240" marB="15240" anchor="ctr"/>
                </a:tc>
                <a:extLst>
                  <a:ext uri="{0D108BD9-81ED-4DB2-BD59-A6C34878D82A}">
                    <a16:rowId xmlns="" xmlns:a16="http://schemas.microsoft.com/office/drawing/2014/main" val="1306770024"/>
                  </a:ext>
                </a:extLst>
              </a:tr>
              <a:tr h="154324">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0</a:t>
                      </a:r>
                    </a:p>
                  </a:txBody>
                  <a:tcPr marL="76200" marR="76200" marT="15240" marB="15240" anchor="ctr"/>
                </a:tc>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1</a:t>
                      </a:r>
                    </a:p>
                  </a:txBody>
                  <a:tcPr marL="76200" marR="76200" marT="15240" marB="15240" anchor="ctr"/>
                </a:tc>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0</a:t>
                      </a:r>
                    </a:p>
                  </a:txBody>
                  <a:tcPr marL="76200" marR="76200" marT="15240" marB="15240" anchor="ctr"/>
                </a:tc>
                <a:extLst>
                  <a:ext uri="{0D108BD9-81ED-4DB2-BD59-A6C34878D82A}">
                    <a16:rowId xmlns="" xmlns:a16="http://schemas.microsoft.com/office/drawing/2014/main" val="1860432646"/>
                  </a:ext>
                </a:extLst>
              </a:tr>
              <a:tr h="154324">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1</a:t>
                      </a:r>
                    </a:p>
                  </a:txBody>
                  <a:tcPr marL="76200" marR="76200" marT="15240" marB="15240" anchor="ctr"/>
                </a:tc>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0</a:t>
                      </a:r>
                    </a:p>
                  </a:txBody>
                  <a:tcPr marL="76200" marR="76200" marT="15240" marB="15240" anchor="ctr"/>
                </a:tc>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0</a:t>
                      </a:r>
                    </a:p>
                  </a:txBody>
                  <a:tcPr marL="76200" marR="76200" marT="15240" marB="15240" anchor="ctr"/>
                </a:tc>
                <a:extLst>
                  <a:ext uri="{0D108BD9-81ED-4DB2-BD59-A6C34878D82A}">
                    <a16:rowId xmlns="" xmlns:a16="http://schemas.microsoft.com/office/drawing/2014/main" val="3156644111"/>
                  </a:ext>
                </a:extLst>
              </a:tr>
              <a:tr h="154324">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1</a:t>
                      </a:r>
                    </a:p>
                  </a:txBody>
                  <a:tcPr marL="76200" marR="76200" marT="15240" marB="15240" anchor="ctr"/>
                </a:tc>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1</a:t>
                      </a:r>
                    </a:p>
                  </a:txBody>
                  <a:tcPr marL="76200" marR="76200" marT="15240" marB="15240" anchor="ctr"/>
                </a:tc>
                <a:tc>
                  <a:txBody>
                    <a:bodyPr/>
                    <a:lstStyle/>
                    <a:p>
                      <a:pPr algn="ctr"/>
                      <a:r>
                        <a:rPr lang="en-US" altLang="zh-CN" dirty="0">
                          <a:solidFill>
                            <a:schemeClr val="tx1"/>
                          </a:solidFill>
                          <a:effectLst/>
                          <a:latin typeface="Times New Roman" panose="02020603050405020304" pitchFamily="18" charset="0"/>
                          <a:cs typeface="Times New Roman" panose="02020603050405020304" pitchFamily="18" charset="0"/>
                        </a:rPr>
                        <a:t>0</a:t>
                      </a:r>
                    </a:p>
                  </a:txBody>
                  <a:tcPr marL="76200" marR="76200" marT="15240" marB="15240" anchor="ctr"/>
                </a:tc>
                <a:extLst>
                  <a:ext uri="{0D108BD9-81ED-4DB2-BD59-A6C34878D82A}">
                    <a16:rowId xmlns="" xmlns:a16="http://schemas.microsoft.com/office/drawing/2014/main" val="132170840"/>
                  </a:ext>
                </a:extLst>
              </a:tr>
            </a:tbl>
          </a:graphicData>
        </a:graphic>
      </p:graphicFrame>
      <p:sp>
        <p:nvSpPr>
          <p:cNvPr id="13" name="文本框 12"/>
          <p:cNvSpPr txBox="1"/>
          <p:nvPr/>
        </p:nvSpPr>
        <p:spPr>
          <a:xfrm>
            <a:off x="7257766" y="1679684"/>
            <a:ext cx="671979"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NOR</a:t>
            </a:r>
            <a:endParaRPr lang="zh-CN" altLang="en-US" dirty="0">
              <a:latin typeface="Times New Roman" panose="02020603050405020304" pitchFamily="18" charset="0"/>
              <a:cs typeface="Times New Roman" panose="02020603050405020304" pitchFamily="18" charset="0"/>
            </a:endParaRPr>
          </a:p>
        </p:txBody>
      </p:sp>
      <p:sp>
        <p:nvSpPr>
          <p:cNvPr id="37" name="文本框 36"/>
          <p:cNvSpPr txBox="1"/>
          <p:nvPr/>
        </p:nvSpPr>
        <p:spPr>
          <a:xfrm>
            <a:off x="3811307" y="1988840"/>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38" name="文本框 37"/>
          <p:cNvSpPr txBox="1"/>
          <p:nvPr/>
        </p:nvSpPr>
        <p:spPr>
          <a:xfrm>
            <a:off x="3805677" y="2780928"/>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1</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44" name="文本框 43"/>
          <p:cNvSpPr txBox="1"/>
          <p:nvPr/>
        </p:nvSpPr>
        <p:spPr>
          <a:xfrm>
            <a:off x="2051720" y="1988840"/>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45" name="文本框 44"/>
          <p:cNvSpPr txBox="1"/>
          <p:nvPr/>
        </p:nvSpPr>
        <p:spPr>
          <a:xfrm>
            <a:off x="2051720" y="2823618"/>
            <a:ext cx="285084" cy="461665"/>
          </a:xfrm>
          <a:prstGeom prst="rect">
            <a:avLst/>
          </a:prstGeom>
          <a:noFill/>
        </p:spPr>
        <p:txBody>
          <a:bodyPr wrap="squar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24" name="直接连接符 23"/>
          <p:cNvCxnSpPr>
            <a:stCxn id="44" idx="3"/>
            <a:endCxn id="34" idx="1"/>
          </p:cNvCxnSpPr>
          <p:nvPr/>
        </p:nvCxnSpPr>
        <p:spPr bwMode="auto">
          <a:xfrm>
            <a:off x="2390274" y="2219673"/>
            <a:ext cx="1417935" cy="1122511"/>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标题 1">
            <a:extLst>
              <a:ext uri="{FF2B5EF4-FFF2-40B4-BE49-F238E27FC236}">
                <a16:creationId xmlns="" xmlns:a16="http://schemas.microsoft.com/office/drawing/2014/main" id="{5FEF3CE6-5BD5-4EBE-BC38-0059B7073F3C}"/>
              </a:ext>
            </a:extLst>
          </p:cNvPr>
          <p:cNvSpPr txBox="1">
            <a:spLocks/>
          </p:cNvSpPr>
          <p:nvPr/>
        </p:nvSpPr>
        <p:spPr bwMode="auto">
          <a:xfrm>
            <a:off x="2696597" y="-96160"/>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测试向量生成</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Tree>
    <p:extLst>
      <p:ext uri="{BB962C8B-B14F-4D97-AF65-F5344CB8AC3E}">
        <p14:creationId xmlns:p14="http://schemas.microsoft.com/office/powerpoint/2010/main" val="2663176844"/>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5" grpId="0"/>
      <p:bldP spid="26" grpId="0"/>
      <p:bldP spid="28" grpId="0"/>
      <p:bldP spid="29" grpId="0"/>
      <p:bldP spid="34" grpId="0"/>
      <p:bldP spid="13" grpId="0"/>
      <p:bldP spid="37" grpId="0"/>
      <p:bldP spid="38" grpId="0"/>
      <p:bldP spid="44" grpId="0"/>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stretch>
            <a:fillRect/>
          </a:stretch>
        </p:blipFill>
        <p:spPr>
          <a:xfrm>
            <a:off x="1619672" y="1988840"/>
            <a:ext cx="5180641" cy="4288694"/>
          </a:xfrm>
          <a:prstGeom prst="rect">
            <a:avLst/>
          </a:prstGeom>
        </p:spPr>
      </p:pic>
      <p:sp>
        <p:nvSpPr>
          <p:cNvPr id="3" name="内容占位符 2"/>
          <p:cNvSpPr>
            <a:spLocks noGrp="1"/>
          </p:cNvSpPr>
          <p:nvPr>
            <p:ph idx="1"/>
          </p:nvPr>
        </p:nvSpPr>
        <p:spPr>
          <a:xfrm>
            <a:off x="733516" y="847956"/>
            <a:ext cx="6574788" cy="4847274"/>
          </a:xfrm>
        </p:spPr>
        <p:txBody>
          <a:bodyPr/>
          <a:lstStyle/>
          <a:p>
            <a:pPr marL="0" indent="534988">
              <a:buNone/>
            </a:pPr>
            <a:r>
              <a:rPr lang="zh-CN" altLang="en-US" sz="2000" dirty="0" smtClean="0">
                <a:latin typeface="Times New Roman" panose="02020603050405020304" pitchFamily="18" charset="0"/>
                <a:cs typeface="Times New Roman" panose="02020603050405020304" pitchFamily="18" charset="0"/>
              </a:rPr>
              <a:t>路径法敏感直观</a:t>
            </a:r>
            <a:r>
              <a:rPr lang="zh-CN" altLang="en-US" sz="2000" dirty="0">
                <a:latin typeface="Times New Roman" panose="02020603050405020304" pitchFamily="18" charset="0"/>
                <a:cs typeface="Times New Roman" panose="02020603050405020304" pitchFamily="18" charset="0"/>
              </a:rPr>
              <a:t>，但有时单路径行不通，双路径则可生成测试</a:t>
            </a:r>
            <a:r>
              <a:rPr lang="zh-CN" altLang="en-US" sz="2000" dirty="0" smtClean="0">
                <a:latin typeface="Times New Roman" panose="02020603050405020304" pitchFamily="18" charset="0"/>
                <a:cs typeface="Times New Roman" panose="02020603050405020304" pitchFamily="18" charset="0"/>
              </a:rPr>
              <a:t>向量：</a:t>
            </a:r>
            <a:endParaRPr lang="zh-CN" altLang="en-US" sz="2000" dirty="0">
              <a:latin typeface="Times New Roman" panose="02020603050405020304" pitchFamily="18" charset="0"/>
              <a:cs typeface="Times New Roman" panose="02020603050405020304" pitchFamily="18" charset="0"/>
            </a:endParaRPr>
          </a:p>
        </p:txBody>
      </p:sp>
      <p:sp>
        <p:nvSpPr>
          <p:cNvPr id="25" name="文本框 24"/>
          <p:cNvSpPr txBox="1"/>
          <p:nvPr/>
        </p:nvSpPr>
        <p:spPr>
          <a:xfrm>
            <a:off x="3444234" y="4739952"/>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3039959788"/>
              </p:ext>
            </p:extLst>
          </p:nvPr>
        </p:nvGraphicFramePr>
        <p:xfrm>
          <a:off x="7380408" y="1760984"/>
          <a:ext cx="864000" cy="1524000"/>
        </p:xfrm>
        <a:graphic>
          <a:graphicData uri="http://schemas.openxmlformats.org/drawingml/2006/table">
            <a:tbl>
              <a:tblPr firstRow="1" bandRow="1">
                <a:tableStyleId>{5C22544A-7EE6-4342-B048-85BDC9FD1C3A}</a:tableStyleId>
              </a:tblPr>
              <a:tblGrid>
                <a:gridCol w="288000">
                  <a:extLst>
                    <a:ext uri="{9D8B030D-6E8A-4147-A177-3AD203B41FA5}">
                      <a16:colId xmlns="" xmlns:a16="http://schemas.microsoft.com/office/drawing/2014/main" val="4284824994"/>
                    </a:ext>
                  </a:extLst>
                </a:gridCol>
                <a:gridCol w="288000">
                  <a:extLst>
                    <a:ext uri="{9D8B030D-6E8A-4147-A177-3AD203B41FA5}">
                      <a16:colId xmlns="" xmlns:a16="http://schemas.microsoft.com/office/drawing/2014/main" val="4287541487"/>
                    </a:ext>
                  </a:extLst>
                </a:gridCol>
                <a:gridCol w="288000">
                  <a:extLst>
                    <a:ext uri="{9D8B030D-6E8A-4147-A177-3AD203B41FA5}">
                      <a16:colId xmlns="" xmlns:a16="http://schemas.microsoft.com/office/drawing/2014/main" val="260864550"/>
                    </a:ext>
                  </a:extLst>
                </a:gridCol>
              </a:tblGrid>
              <a:tr h="154324">
                <a:tc>
                  <a:txBody>
                    <a:bodyPr/>
                    <a:lstStyle/>
                    <a:p>
                      <a:pPr algn="ctr"/>
                      <a:r>
                        <a:rPr lang="en-US" b="1" dirty="0">
                          <a:solidFill>
                            <a:schemeClr val="tx1"/>
                          </a:solidFill>
                          <a:effectLst/>
                          <a:latin typeface="Times New Roman" panose="02020603050405020304" pitchFamily="18" charset="0"/>
                          <a:cs typeface="Times New Roman" panose="02020603050405020304" pitchFamily="18" charset="0"/>
                        </a:rPr>
                        <a:t>A</a:t>
                      </a:r>
                    </a:p>
                  </a:txBody>
                  <a:tcPr marL="76200" marR="76200" marT="15240" marB="15240" anchor="ctr"/>
                </a:tc>
                <a:tc>
                  <a:txBody>
                    <a:bodyPr/>
                    <a:lstStyle/>
                    <a:p>
                      <a:pPr algn="ctr"/>
                      <a:r>
                        <a:rPr lang="en-US" b="1" dirty="0">
                          <a:solidFill>
                            <a:schemeClr val="tx1"/>
                          </a:solidFill>
                          <a:effectLst/>
                          <a:latin typeface="Times New Roman" panose="02020603050405020304" pitchFamily="18" charset="0"/>
                          <a:cs typeface="Times New Roman" panose="02020603050405020304" pitchFamily="18" charset="0"/>
                        </a:rPr>
                        <a:t>B</a:t>
                      </a:r>
                    </a:p>
                  </a:txBody>
                  <a:tcPr marL="76200" marR="76200" marT="15240" marB="15240" anchor="ctr"/>
                </a:tc>
                <a:tc>
                  <a:txBody>
                    <a:bodyPr/>
                    <a:lstStyle/>
                    <a:p>
                      <a:pPr algn="ctr"/>
                      <a:r>
                        <a:rPr lang="en-US" b="1" dirty="0">
                          <a:solidFill>
                            <a:schemeClr val="tx1"/>
                          </a:solidFill>
                          <a:effectLst/>
                          <a:latin typeface="Times New Roman" panose="02020603050405020304" pitchFamily="18" charset="0"/>
                          <a:cs typeface="Times New Roman" panose="02020603050405020304" pitchFamily="18" charset="0"/>
                        </a:rPr>
                        <a:t>Y</a:t>
                      </a:r>
                    </a:p>
                  </a:txBody>
                  <a:tcPr marL="76200" marR="76200" marT="15240" marB="15240" anchor="ctr"/>
                </a:tc>
                <a:extLst>
                  <a:ext uri="{0D108BD9-81ED-4DB2-BD59-A6C34878D82A}">
                    <a16:rowId xmlns="" xmlns:a16="http://schemas.microsoft.com/office/drawing/2014/main" val="351014549"/>
                  </a:ext>
                </a:extLst>
              </a:tr>
              <a:tr h="154324">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0</a:t>
                      </a:r>
                    </a:p>
                  </a:txBody>
                  <a:tcPr marL="76200" marR="76200" marT="15240" marB="15240" anchor="ctr"/>
                </a:tc>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0</a:t>
                      </a:r>
                    </a:p>
                  </a:txBody>
                  <a:tcPr marL="76200" marR="76200" marT="15240" marB="15240" anchor="ctr"/>
                </a:tc>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1</a:t>
                      </a:r>
                    </a:p>
                  </a:txBody>
                  <a:tcPr marL="76200" marR="76200" marT="15240" marB="15240" anchor="ctr"/>
                </a:tc>
                <a:extLst>
                  <a:ext uri="{0D108BD9-81ED-4DB2-BD59-A6C34878D82A}">
                    <a16:rowId xmlns="" xmlns:a16="http://schemas.microsoft.com/office/drawing/2014/main" val="1306770024"/>
                  </a:ext>
                </a:extLst>
              </a:tr>
              <a:tr h="154324">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0</a:t>
                      </a:r>
                    </a:p>
                  </a:txBody>
                  <a:tcPr marL="76200" marR="76200" marT="15240" marB="15240" anchor="ctr"/>
                </a:tc>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1</a:t>
                      </a:r>
                    </a:p>
                  </a:txBody>
                  <a:tcPr marL="76200" marR="76200" marT="15240" marB="15240" anchor="ctr"/>
                </a:tc>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0</a:t>
                      </a:r>
                    </a:p>
                  </a:txBody>
                  <a:tcPr marL="76200" marR="76200" marT="15240" marB="15240" anchor="ctr"/>
                </a:tc>
                <a:extLst>
                  <a:ext uri="{0D108BD9-81ED-4DB2-BD59-A6C34878D82A}">
                    <a16:rowId xmlns="" xmlns:a16="http://schemas.microsoft.com/office/drawing/2014/main" val="1860432646"/>
                  </a:ext>
                </a:extLst>
              </a:tr>
              <a:tr h="154324">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1</a:t>
                      </a:r>
                    </a:p>
                  </a:txBody>
                  <a:tcPr marL="76200" marR="76200" marT="15240" marB="15240" anchor="ctr"/>
                </a:tc>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0</a:t>
                      </a:r>
                    </a:p>
                  </a:txBody>
                  <a:tcPr marL="76200" marR="76200" marT="15240" marB="15240" anchor="ctr"/>
                </a:tc>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0</a:t>
                      </a:r>
                    </a:p>
                  </a:txBody>
                  <a:tcPr marL="76200" marR="76200" marT="15240" marB="15240" anchor="ctr"/>
                </a:tc>
                <a:extLst>
                  <a:ext uri="{0D108BD9-81ED-4DB2-BD59-A6C34878D82A}">
                    <a16:rowId xmlns="" xmlns:a16="http://schemas.microsoft.com/office/drawing/2014/main" val="3156644111"/>
                  </a:ext>
                </a:extLst>
              </a:tr>
              <a:tr h="154324">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1</a:t>
                      </a:r>
                    </a:p>
                  </a:txBody>
                  <a:tcPr marL="76200" marR="76200" marT="15240" marB="15240" anchor="ctr"/>
                </a:tc>
                <a:tc>
                  <a:txBody>
                    <a:bodyPr/>
                    <a:lstStyle/>
                    <a:p>
                      <a:pPr algn="ctr"/>
                      <a:r>
                        <a:rPr lang="en-US" altLang="zh-CN">
                          <a:solidFill>
                            <a:schemeClr val="tx1"/>
                          </a:solidFill>
                          <a:effectLst/>
                          <a:latin typeface="Times New Roman" panose="02020603050405020304" pitchFamily="18" charset="0"/>
                          <a:cs typeface="Times New Roman" panose="02020603050405020304" pitchFamily="18" charset="0"/>
                        </a:rPr>
                        <a:t>1</a:t>
                      </a:r>
                    </a:p>
                  </a:txBody>
                  <a:tcPr marL="76200" marR="76200" marT="15240" marB="15240" anchor="ctr"/>
                </a:tc>
                <a:tc>
                  <a:txBody>
                    <a:bodyPr/>
                    <a:lstStyle/>
                    <a:p>
                      <a:pPr algn="ctr"/>
                      <a:r>
                        <a:rPr lang="en-US" altLang="zh-CN" dirty="0">
                          <a:solidFill>
                            <a:schemeClr val="tx1"/>
                          </a:solidFill>
                          <a:effectLst/>
                          <a:latin typeface="Times New Roman" panose="02020603050405020304" pitchFamily="18" charset="0"/>
                          <a:cs typeface="Times New Roman" panose="02020603050405020304" pitchFamily="18" charset="0"/>
                        </a:rPr>
                        <a:t>0</a:t>
                      </a:r>
                    </a:p>
                  </a:txBody>
                  <a:tcPr marL="76200" marR="76200" marT="15240" marB="15240" anchor="ctr"/>
                </a:tc>
                <a:extLst>
                  <a:ext uri="{0D108BD9-81ED-4DB2-BD59-A6C34878D82A}">
                    <a16:rowId xmlns="" xmlns:a16="http://schemas.microsoft.com/office/drawing/2014/main" val="132170840"/>
                  </a:ext>
                </a:extLst>
              </a:tr>
            </a:tbl>
          </a:graphicData>
        </a:graphic>
      </p:graphicFrame>
      <p:sp>
        <p:nvSpPr>
          <p:cNvPr id="13" name="文本框 12"/>
          <p:cNvSpPr txBox="1"/>
          <p:nvPr/>
        </p:nvSpPr>
        <p:spPr>
          <a:xfrm>
            <a:off x="7452320" y="1444134"/>
            <a:ext cx="671979"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NOR</a:t>
            </a:r>
            <a:endParaRPr lang="zh-CN" altLang="en-US" dirty="0">
              <a:latin typeface="Times New Roman" panose="02020603050405020304" pitchFamily="18" charset="0"/>
              <a:cs typeface="Times New Roman" panose="02020603050405020304" pitchFamily="18" charset="0"/>
            </a:endParaRPr>
          </a:p>
        </p:txBody>
      </p:sp>
      <p:grpSp>
        <p:nvGrpSpPr>
          <p:cNvPr id="4" name="组合 19"/>
          <p:cNvGrpSpPr/>
          <p:nvPr/>
        </p:nvGrpSpPr>
        <p:grpSpPr>
          <a:xfrm>
            <a:off x="2914713" y="3449960"/>
            <a:ext cx="3602740" cy="1015814"/>
            <a:chOff x="3278688" y="3810000"/>
            <a:chExt cx="3602740" cy="1015814"/>
          </a:xfrm>
        </p:grpSpPr>
        <p:cxnSp>
          <p:nvCxnSpPr>
            <p:cNvPr id="30" name="肘形连接符 29"/>
            <p:cNvCxnSpPr/>
            <p:nvPr/>
          </p:nvCxnSpPr>
          <p:spPr bwMode="auto">
            <a:xfrm flipV="1">
              <a:off x="3278688" y="3810000"/>
              <a:ext cx="1512168" cy="1015814"/>
            </a:xfrm>
            <a:prstGeom prst="bentConnector3">
              <a:avLst>
                <a:gd name="adj1" fmla="val 6256"/>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肘形连接符 30"/>
            <p:cNvCxnSpPr/>
            <p:nvPr/>
          </p:nvCxnSpPr>
          <p:spPr bwMode="auto">
            <a:xfrm>
              <a:off x="4790856" y="3810000"/>
              <a:ext cx="2090572" cy="350542"/>
            </a:xfrm>
            <a:prstGeom prst="bentConnector3">
              <a:avLst>
                <a:gd name="adj1" fmla="val 23012"/>
              </a:avLst>
            </a:prstGeom>
            <a:solidFill>
              <a:schemeClr val="accent1"/>
            </a:solidFill>
            <a:ln w="2540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4" name="肘形连接符 13"/>
          <p:cNvCxnSpPr/>
          <p:nvPr/>
        </p:nvCxnSpPr>
        <p:spPr bwMode="auto">
          <a:xfrm flipV="1">
            <a:off x="2883281" y="4125013"/>
            <a:ext cx="3556992" cy="331403"/>
          </a:xfrm>
          <a:prstGeom prst="bentConnector3">
            <a:avLst>
              <a:gd name="adj1" fmla="val 50000"/>
            </a:avLst>
          </a:prstGeom>
          <a:solidFill>
            <a:schemeClr val="accent1"/>
          </a:solidFill>
          <a:ln w="2540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3470969" y="2702357"/>
            <a:ext cx="285084" cy="461665"/>
          </a:xfrm>
          <a:prstGeom prst="rect">
            <a:avLst/>
          </a:prstGeom>
          <a:noFill/>
        </p:spPr>
        <p:txBody>
          <a:bodyPr wrap="squar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16" name="文本框 15"/>
          <p:cNvSpPr txBox="1"/>
          <p:nvPr/>
        </p:nvSpPr>
        <p:spPr>
          <a:xfrm>
            <a:off x="4641724" y="2360342"/>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17" name="文本框 16"/>
          <p:cNvSpPr txBox="1"/>
          <p:nvPr/>
        </p:nvSpPr>
        <p:spPr>
          <a:xfrm>
            <a:off x="4641724" y="5630626"/>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3447332" y="1628800"/>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22" name="文本框 21"/>
          <p:cNvSpPr txBox="1"/>
          <p:nvPr/>
        </p:nvSpPr>
        <p:spPr>
          <a:xfrm>
            <a:off x="3444234" y="5879180"/>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23" name="文本框 22"/>
          <p:cNvSpPr txBox="1"/>
          <p:nvPr/>
        </p:nvSpPr>
        <p:spPr>
          <a:xfrm>
            <a:off x="1687745" y="1628800"/>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26" name="文本框 25"/>
          <p:cNvSpPr txBox="1"/>
          <p:nvPr/>
        </p:nvSpPr>
        <p:spPr>
          <a:xfrm>
            <a:off x="1687745" y="2463578"/>
            <a:ext cx="285084" cy="461665"/>
          </a:xfrm>
          <a:prstGeom prst="rect">
            <a:avLst/>
          </a:prstGeom>
          <a:noFill/>
        </p:spPr>
        <p:txBody>
          <a:bodyPr wrap="squar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27" name="文本框 26"/>
          <p:cNvSpPr txBox="1"/>
          <p:nvPr/>
        </p:nvSpPr>
        <p:spPr>
          <a:xfrm>
            <a:off x="1687745" y="4941168"/>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28" name="文本框 27"/>
          <p:cNvSpPr txBox="1"/>
          <p:nvPr/>
        </p:nvSpPr>
        <p:spPr>
          <a:xfrm>
            <a:off x="1687745" y="5775946"/>
            <a:ext cx="285084" cy="461665"/>
          </a:xfrm>
          <a:prstGeom prst="rect">
            <a:avLst/>
          </a:prstGeom>
          <a:noFill/>
        </p:spPr>
        <p:txBody>
          <a:bodyPr wrap="squar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2844837" y="5631631"/>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1</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32" name="文本框 31"/>
          <p:cNvSpPr txBox="1"/>
          <p:nvPr/>
        </p:nvSpPr>
        <p:spPr>
          <a:xfrm>
            <a:off x="2844837" y="1859632"/>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1</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33" name="文本框 32"/>
          <p:cNvSpPr txBox="1"/>
          <p:nvPr/>
        </p:nvSpPr>
        <p:spPr>
          <a:xfrm>
            <a:off x="1687745" y="3860749"/>
            <a:ext cx="338554"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34" name="文本框 33"/>
          <p:cNvSpPr txBox="1"/>
          <p:nvPr/>
        </p:nvSpPr>
        <p:spPr>
          <a:xfrm>
            <a:off x="1687745" y="4695527"/>
            <a:ext cx="285084" cy="461665"/>
          </a:xfrm>
          <a:prstGeom prst="rect">
            <a:avLst/>
          </a:prstGeom>
          <a:noFill/>
        </p:spPr>
        <p:txBody>
          <a:bodyPr wrap="squar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37" name="文本框 36"/>
          <p:cNvSpPr txBox="1"/>
          <p:nvPr/>
        </p:nvSpPr>
        <p:spPr>
          <a:xfrm>
            <a:off x="2479833" y="4509120"/>
            <a:ext cx="1057326" cy="830997"/>
          </a:xfrm>
          <a:prstGeom prst="rect">
            <a:avLst/>
          </a:prstGeom>
          <a:noFill/>
        </p:spPr>
        <p:txBody>
          <a:bodyPr wrap="square" rtlCol="0">
            <a:spAutoFit/>
          </a:bodyPr>
          <a:lstStyle/>
          <a:p>
            <a:pPr algn="ctr"/>
            <a:r>
              <a:rPr lang="en-US" altLang="zh-CN" sz="2400" dirty="0">
                <a:solidFill>
                  <a:srgbClr val="FF0000"/>
                </a:solidFill>
                <a:latin typeface="Times New Roman" panose="02020603050405020304" pitchFamily="18" charset="0"/>
                <a:cs typeface="Times New Roman" panose="02020603050405020304" pitchFamily="18" charset="0"/>
              </a:rPr>
              <a:t>1</a:t>
            </a:r>
          </a:p>
          <a:p>
            <a:pPr algn="ctr"/>
            <a:r>
              <a:rPr lang="zh-CN" altLang="en-US" sz="2400" dirty="0">
                <a:solidFill>
                  <a:srgbClr val="FF0000"/>
                </a:solidFill>
                <a:latin typeface="Times New Roman" panose="02020603050405020304" pitchFamily="18" charset="0"/>
                <a:cs typeface="Times New Roman" panose="02020603050405020304" pitchFamily="18" charset="0"/>
              </a:rPr>
              <a:t>激活</a:t>
            </a:r>
          </a:p>
        </p:txBody>
      </p:sp>
      <p:sp>
        <p:nvSpPr>
          <p:cNvPr id="38" name="文本框 37"/>
          <p:cNvSpPr txBox="1"/>
          <p:nvPr/>
        </p:nvSpPr>
        <p:spPr>
          <a:xfrm>
            <a:off x="4722903" y="4873525"/>
            <a:ext cx="3826689" cy="461665"/>
          </a:xfrm>
          <a:prstGeom prst="rect">
            <a:avLst/>
          </a:prstGeom>
          <a:noFill/>
        </p:spPr>
        <p:txBody>
          <a:bodyPr wrap="none" rtlCol="0">
            <a:spAutoFit/>
          </a:bodyPr>
          <a:lstStyle/>
          <a:p>
            <a:r>
              <a:rPr lang="zh-CN" altLang="en-US" sz="2400" dirty="0">
                <a:solidFill>
                  <a:srgbClr val="FF0000"/>
                </a:solidFill>
                <a:latin typeface="Times New Roman" panose="02020603050405020304" pitchFamily="18" charset="0"/>
                <a:cs typeface="Times New Roman" panose="02020603050405020304" pitchFamily="18" charset="0"/>
              </a:rPr>
              <a:t>测试向量为</a:t>
            </a:r>
            <a:r>
              <a:rPr lang="en-US" altLang="zh-CN" sz="2400" i="1" dirty="0">
                <a:solidFill>
                  <a:srgbClr val="FF0000"/>
                </a:solidFill>
                <a:latin typeface="Times New Roman" panose="02020603050405020304" pitchFamily="18" charset="0"/>
                <a:cs typeface="Times New Roman" panose="02020603050405020304" pitchFamily="18" charset="0"/>
              </a:rPr>
              <a:t>X</a:t>
            </a:r>
            <a:r>
              <a:rPr lang="en-US" altLang="zh-CN" sz="2400" baseline="-25000" dirty="0">
                <a:solidFill>
                  <a:srgbClr val="FF0000"/>
                </a:solidFill>
                <a:latin typeface="Times New Roman" panose="02020603050405020304" pitchFamily="18" charset="0"/>
                <a:cs typeface="Times New Roman" panose="02020603050405020304" pitchFamily="18" charset="0"/>
              </a:rPr>
              <a:t>1</a:t>
            </a:r>
            <a:r>
              <a:rPr lang="en-US" altLang="zh-CN" sz="2400" i="1" dirty="0">
                <a:solidFill>
                  <a:srgbClr val="FF0000"/>
                </a:solidFill>
                <a:latin typeface="Times New Roman" panose="02020603050405020304" pitchFamily="18" charset="0"/>
                <a:cs typeface="Times New Roman" panose="02020603050405020304" pitchFamily="18" charset="0"/>
              </a:rPr>
              <a:t>X</a:t>
            </a:r>
            <a:r>
              <a:rPr lang="en-US" altLang="zh-CN" sz="2400" baseline="-25000" dirty="0">
                <a:solidFill>
                  <a:srgbClr val="FF0000"/>
                </a:solidFill>
                <a:latin typeface="Times New Roman" panose="02020603050405020304" pitchFamily="18" charset="0"/>
                <a:cs typeface="Times New Roman" panose="02020603050405020304" pitchFamily="18" charset="0"/>
              </a:rPr>
              <a:t>2</a:t>
            </a:r>
            <a:r>
              <a:rPr lang="en-US" altLang="zh-CN" sz="2400" i="1" dirty="0">
                <a:solidFill>
                  <a:srgbClr val="FF0000"/>
                </a:solidFill>
                <a:latin typeface="Times New Roman" panose="02020603050405020304" pitchFamily="18" charset="0"/>
                <a:cs typeface="Times New Roman" panose="02020603050405020304" pitchFamily="18" charset="0"/>
              </a:rPr>
              <a:t>X</a:t>
            </a:r>
            <a:r>
              <a:rPr lang="en-US" altLang="zh-CN" sz="2400" baseline="-25000" dirty="0">
                <a:solidFill>
                  <a:srgbClr val="FF0000"/>
                </a:solidFill>
                <a:latin typeface="Times New Roman" panose="02020603050405020304" pitchFamily="18" charset="0"/>
                <a:cs typeface="Times New Roman" panose="02020603050405020304" pitchFamily="18" charset="0"/>
              </a:rPr>
              <a:t>3</a:t>
            </a:r>
            <a:r>
              <a:rPr lang="en-US" altLang="zh-CN" sz="2400" i="1" dirty="0">
                <a:solidFill>
                  <a:srgbClr val="FF0000"/>
                </a:solidFill>
                <a:latin typeface="Times New Roman" panose="02020603050405020304" pitchFamily="18" charset="0"/>
                <a:cs typeface="Times New Roman" panose="02020603050405020304" pitchFamily="18" charset="0"/>
              </a:rPr>
              <a:t>X</a:t>
            </a:r>
            <a:r>
              <a:rPr lang="en-US" altLang="zh-CN" sz="2400" baseline="-25000" dirty="0">
                <a:solidFill>
                  <a:srgbClr val="FF0000"/>
                </a:solidFill>
                <a:latin typeface="Times New Roman" panose="02020603050405020304" pitchFamily="18" charset="0"/>
                <a:cs typeface="Times New Roman" panose="02020603050405020304" pitchFamily="18" charset="0"/>
              </a:rPr>
              <a:t>4</a:t>
            </a:r>
            <a:r>
              <a:rPr lang="en-US" altLang="zh-CN" sz="2400" dirty="0">
                <a:solidFill>
                  <a:srgbClr val="FF0000"/>
                </a:solidFill>
                <a:latin typeface="Times New Roman" panose="02020603050405020304" pitchFamily="18" charset="0"/>
                <a:cs typeface="Times New Roman" panose="02020603050405020304" pitchFamily="18" charset="0"/>
              </a:rPr>
              <a:t> = 0000</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35" name="标题 1">
            <a:extLst>
              <a:ext uri="{FF2B5EF4-FFF2-40B4-BE49-F238E27FC236}">
                <a16:creationId xmlns="" xmlns:a16="http://schemas.microsoft.com/office/drawing/2014/main" id="{5FEF3CE6-5BD5-4EBE-BC38-0059B7073F3C}"/>
              </a:ext>
            </a:extLst>
          </p:cNvPr>
          <p:cNvSpPr txBox="1">
            <a:spLocks/>
          </p:cNvSpPr>
          <p:nvPr/>
        </p:nvSpPr>
        <p:spPr bwMode="auto">
          <a:xfrm>
            <a:off x="2696597" y="-96160"/>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测试向量生成</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Tree>
    <p:extLst>
      <p:ext uri="{BB962C8B-B14F-4D97-AF65-F5344CB8AC3E}">
        <p14:creationId xmlns:p14="http://schemas.microsoft.com/office/powerpoint/2010/main" val="4256832407"/>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5" grpId="0"/>
      <p:bldP spid="16" grpId="0"/>
      <p:bldP spid="17" grpId="0"/>
      <p:bldP spid="21" grpId="0"/>
      <p:bldP spid="22" grpId="0"/>
      <p:bldP spid="23" grpId="0"/>
      <p:bldP spid="26" grpId="0"/>
      <p:bldP spid="27" grpId="0"/>
      <p:bldP spid="28" grpId="0"/>
      <p:bldP spid="29" grpId="0"/>
      <p:bldP spid="32" grpId="0"/>
      <p:bldP spid="33" grpId="0"/>
      <p:bldP spid="34" grpId="0"/>
      <p:bldP spid="37" grpId="0"/>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故障检测</a:t>
            </a:r>
            <a:r>
              <a:rPr lang="en-US" altLang="zh-CN" sz="3600" kern="0" dirty="0" smtClean="0">
                <a:solidFill>
                  <a:srgbClr val="990000"/>
                </a:solidFill>
                <a:latin typeface="Comic Sans MS" panose="030F0702030302020204" pitchFamily="66" charset="0"/>
                <a:ea typeface="隶书" panose="02010509060101010101" pitchFamily="49" charset="-122"/>
              </a:rPr>
              <a:t> </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3" name="Rectangle 3"/>
          <p:cNvSpPr>
            <a:spLocks noGrp="1" noChangeArrowheads="1"/>
          </p:cNvSpPr>
          <p:nvPr/>
        </p:nvSpPr>
        <p:spPr bwMode="auto">
          <a:xfrm>
            <a:off x="456406" y="1166019"/>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zh-CN"/>
          </a:p>
        </p:txBody>
      </p:sp>
      <p:sp>
        <p:nvSpPr>
          <p:cNvPr id="13" name="Rectangle 3">
            <a:extLst>
              <a:ext uri="{FF2B5EF4-FFF2-40B4-BE49-F238E27FC236}">
                <a16:creationId xmlns="" xmlns:a16="http://schemas.microsoft.com/office/drawing/2014/main" id="{726813F4-7772-4D06-890F-E5B92DF46E25}"/>
              </a:ext>
            </a:extLst>
          </p:cNvPr>
          <p:cNvSpPr txBox="1">
            <a:spLocks noChangeArrowheads="1"/>
          </p:cNvSpPr>
          <p:nvPr/>
        </p:nvSpPr>
        <p:spPr bwMode="auto">
          <a:xfrm>
            <a:off x="933687" y="1886704"/>
            <a:ext cx="7772400" cy="3990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eaLnBrk="1" hangingPunct="1">
              <a:buClr>
                <a:srgbClr val="3333CC"/>
              </a:buClr>
              <a:defRPr/>
            </a:pPr>
            <a:r>
              <a:rPr lang="zh-CN" altLang="en-US" sz="2400" dirty="0" smtClean="0">
                <a:solidFill>
                  <a:srgbClr val="0000CC"/>
                </a:solidFill>
                <a:latin typeface="Tahoma"/>
                <a:ea typeface="宋体"/>
              </a:rPr>
              <a:t>电路</a:t>
            </a:r>
            <a:r>
              <a:rPr lang="zh-CN" altLang="en-US" sz="2400" dirty="0">
                <a:solidFill>
                  <a:srgbClr val="0000CC"/>
                </a:solidFill>
                <a:latin typeface="Tahoma"/>
                <a:ea typeface="宋体"/>
              </a:rPr>
              <a:t>冗余导致的不可检测故障</a:t>
            </a:r>
            <a:endParaRPr lang="en-US" altLang="zh-CN" sz="2400" dirty="0">
              <a:solidFill>
                <a:srgbClr val="0000CC"/>
              </a:solidFill>
              <a:latin typeface="Tahoma"/>
              <a:ea typeface="宋体"/>
            </a:endParaRPr>
          </a:p>
          <a:p>
            <a:pPr lvl="0" eaLnBrk="1" hangingPunct="1">
              <a:buClr>
                <a:srgbClr val="3333CC"/>
              </a:buClr>
              <a:defRPr/>
            </a:pPr>
            <a:r>
              <a:rPr lang="zh-CN" altLang="en-US" sz="2400" dirty="0" smtClean="0">
                <a:solidFill>
                  <a:srgbClr val="0000CC"/>
                </a:solidFill>
                <a:latin typeface="Tahoma"/>
                <a:ea typeface="宋体"/>
              </a:rPr>
              <a:t>未考虑局部</a:t>
            </a:r>
            <a:r>
              <a:rPr lang="zh-CN" altLang="en-US" sz="2400" dirty="0">
                <a:solidFill>
                  <a:srgbClr val="0000CC"/>
                </a:solidFill>
                <a:latin typeface="Tahoma"/>
                <a:ea typeface="宋体"/>
              </a:rPr>
              <a:t>和全局</a:t>
            </a:r>
            <a:r>
              <a:rPr lang="zh-CN" altLang="en-US" sz="2400" dirty="0" smtClean="0">
                <a:solidFill>
                  <a:srgbClr val="0000CC"/>
                </a:solidFill>
                <a:latin typeface="Tahoma"/>
                <a:ea typeface="宋体"/>
              </a:rPr>
              <a:t>反馈情况</a:t>
            </a:r>
            <a:endParaRPr lang="en-US" altLang="zh-CN" sz="2400" dirty="0">
              <a:solidFill>
                <a:srgbClr val="0000CC"/>
              </a:solidFill>
              <a:latin typeface="Tahoma"/>
              <a:ea typeface="宋体"/>
            </a:endParaRPr>
          </a:p>
          <a:p>
            <a:pPr lvl="0" eaLnBrk="1" hangingPunct="1">
              <a:buClr>
                <a:srgbClr val="3333CC"/>
              </a:buClr>
              <a:defRPr/>
            </a:pPr>
            <a:r>
              <a:rPr lang="zh-CN" altLang="en-US" sz="2400" dirty="0" smtClean="0">
                <a:solidFill>
                  <a:srgbClr val="0000CC"/>
                </a:solidFill>
                <a:latin typeface="Tahoma"/>
                <a:ea typeface="宋体"/>
              </a:rPr>
              <a:t>未考虑多重</a:t>
            </a:r>
            <a:r>
              <a:rPr lang="zh-CN" altLang="en-US" sz="2400" dirty="0">
                <a:solidFill>
                  <a:srgbClr val="0000CC"/>
                </a:solidFill>
                <a:latin typeface="Tahoma"/>
                <a:ea typeface="宋体"/>
              </a:rPr>
              <a:t>故障和故障屏蔽</a:t>
            </a:r>
            <a:endParaRPr lang="en-US" altLang="zh-CN" sz="2400" dirty="0">
              <a:solidFill>
                <a:srgbClr val="0000CC"/>
              </a:solidFill>
              <a:latin typeface="Tahoma"/>
              <a:ea typeface="宋体"/>
            </a:endParaRPr>
          </a:p>
          <a:p>
            <a:pPr lvl="0" eaLnBrk="1" hangingPunct="1">
              <a:buClr>
                <a:srgbClr val="3333CC"/>
              </a:buClr>
              <a:defRPr/>
            </a:pPr>
            <a:r>
              <a:rPr lang="zh-CN" altLang="en-US" sz="2400" dirty="0">
                <a:solidFill>
                  <a:srgbClr val="0000CC"/>
                </a:solidFill>
                <a:latin typeface="Tahoma"/>
                <a:ea typeface="宋体"/>
              </a:rPr>
              <a:t>在结构试验程序开发中使用的故障模型的</a:t>
            </a:r>
            <a:r>
              <a:rPr lang="zh-CN" altLang="en-US" sz="2400" dirty="0" smtClean="0">
                <a:solidFill>
                  <a:srgbClr val="0000CC"/>
                </a:solidFill>
                <a:latin typeface="Tahoma"/>
                <a:ea typeface="宋体"/>
              </a:rPr>
              <a:t>局限性</a:t>
            </a:r>
            <a:endParaRPr lang="en-US" altLang="zh-CN" sz="2400" dirty="0" smtClean="0">
              <a:solidFill>
                <a:srgbClr val="0000CC"/>
              </a:solidFill>
              <a:latin typeface="Tahoma"/>
              <a:ea typeface="宋体"/>
            </a:endParaRPr>
          </a:p>
          <a:p>
            <a:pPr lvl="0" eaLnBrk="1" hangingPunct="1">
              <a:buClr>
                <a:srgbClr val="3333CC"/>
              </a:buClr>
              <a:defRPr/>
            </a:pPr>
            <a:r>
              <a:rPr kumimoji="0" lang="zh-CN" altLang="en-US" sz="2400" b="0" i="0" u="none" strike="noStrike" kern="1200" cap="none" spc="0" normalizeH="0" baseline="0" noProof="0" dirty="0" smtClean="0">
                <a:ln>
                  <a:noFill/>
                </a:ln>
                <a:solidFill>
                  <a:srgbClr val="0000CC"/>
                </a:solidFill>
                <a:effectLst/>
                <a:uLnTx/>
                <a:uFillTx/>
                <a:latin typeface="Tahoma"/>
                <a:ea typeface="宋体"/>
              </a:rPr>
              <a:t>未检测到暂时性故障</a:t>
            </a:r>
            <a:endParaRPr kumimoji="0" lang="en-US" altLang="zh-CN" sz="2400" b="0" i="0" u="none" strike="noStrike" kern="1200" cap="none" spc="0" normalizeH="0" baseline="0" noProof="0" dirty="0" smtClean="0">
              <a:ln>
                <a:noFill/>
              </a:ln>
              <a:solidFill>
                <a:srgbClr val="0000CC"/>
              </a:solidFill>
              <a:effectLst/>
              <a:uLnTx/>
              <a:uFillTx/>
              <a:latin typeface="Tahoma"/>
              <a:ea typeface="宋体"/>
            </a:endParaRPr>
          </a:p>
          <a:p>
            <a:pPr lvl="0" eaLnBrk="1" hangingPunct="1">
              <a:buClr>
                <a:srgbClr val="3333CC"/>
              </a:buClr>
              <a:defRPr/>
            </a:pPr>
            <a:r>
              <a:rPr lang="zh-CN" altLang="en-US" sz="2400" noProof="0" dirty="0" smtClean="0">
                <a:solidFill>
                  <a:srgbClr val="0000CC"/>
                </a:solidFill>
                <a:latin typeface="Tahoma"/>
                <a:ea typeface="宋体"/>
              </a:rPr>
              <a:t>未考虑传播延时</a:t>
            </a:r>
            <a:endParaRPr kumimoji="0" lang="zh-CN" altLang="en-US" sz="2400" b="0" i="0" u="none" strike="noStrike" kern="1200" cap="none" spc="0" normalizeH="0" baseline="0" noProof="0" dirty="0">
              <a:ln>
                <a:noFill/>
              </a:ln>
              <a:solidFill>
                <a:srgbClr val="0000CC"/>
              </a:solidFill>
              <a:effectLst/>
              <a:uLnTx/>
              <a:uFillTx/>
              <a:latin typeface="Tahoma"/>
              <a:ea typeface="宋体"/>
            </a:endParaRPr>
          </a:p>
        </p:txBody>
      </p:sp>
      <p:sp>
        <p:nvSpPr>
          <p:cNvPr id="2" name="矩形 1"/>
          <p:cNvSpPr/>
          <p:nvPr/>
        </p:nvSpPr>
        <p:spPr>
          <a:xfrm>
            <a:off x="1187624" y="1166019"/>
            <a:ext cx="3892412" cy="584775"/>
          </a:xfrm>
          <a:prstGeom prst="rect">
            <a:avLst/>
          </a:prstGeom>
        </p:spPr>
        <p:txBody>
          <a:bodyPr wrap="none">
            <a:spAutoFit/>
          </a:bodyPr>
          <a:lstStyle/>
          <a:p>
            <a:r>
              <a:rPr lang="zh-CN" altLang="en-US" sz="3200" b="1" kern="0" dirty="0" smtClean="0">
                <a:solidFill>
                  <a:srgbClr val="990000"/>
                </a:solidFill>
                <a:latin typeface="Comic Sans MS" panose="030F0702030302020204" pitchFamily="66" charset="0"/>
                <a:ea typeface="隶书" panose="02010509060101010101" pitchFamily="49" charset="-122"/>
              </a:rPr>
              <a:t>故障检测不完备性：</a:t>
            </a:r>
            <a:endParaRPr lang="en-US" altLang="zh-CN" sz="3200" b="1" kern="0" dirty="0">
              <a:solidFill>
                <a:srgbClr val="990000"/>
              </a:solidFill>
              <a:latin typeface="Comic Sans MS" panose="030F0702030302020204" pitchFamily="66" charset="0"/>
              <a:ea typeface="隶书" panose="02010509060101010101" pitchFamily="49" charset="-122"/>
            </a:endParaRPr>
          </a:p>
        </p:txBody>
      </p:sp>
      <p:sp>
        <p:nvSpPr>
          <p:cNvPr id="7" name="文本框 6"/>
          <p:cNvSpPr txBox="1"/>
          <p:nvPr/>
        </p:nvSpPr>
        <p:spPr>
          <a:xfrm>
            <a:off x="1006302" y="4992091"/>
            <a:ext cx="7704856" cy="523220"/>
          </a:xfrm>
          <a:prstGeom prst="rect">
            <a:avLst/>
          </a:prstGeom>
          <a:noFill/>
        </p:spPr>
        <p:txBody>
          <a:bodyPr wrap="square" rtlCol="0">
            <a:spAutoFit/>
          </a:bodyPr>
          <a:lstStyle/>
          <a:p>
            <a:r>
              <a:rPr lang="zh-CN" altLang="en-US" sz="2800" b="1" kern="0" dirty="0" smtClean="0">
                <a:solidFill>
                  <a:srgbClr val="990000"/>
                </a:solidFill>
                <a:latin typeface="Comic Sans MS" panose="030F0702030302020204" pitchFamily="66" charset="0"/>
                <a:ea typeface="隶书" panose="02010509060101010101" pitchFamily="49" charset="-122"/>
                <a:cs typeface="+mj-cs"/>
              </a:rPr>
              <a:t>故障覆盖率</a:t>
            </a:r>
            <a:r>
              <a:rPr lang="en-US" altLang="zh-CN" sz="2800" b="1" kern="0" dirty="0" smtClean="0">
                <a:solidFill>
                  <a:srgbClr val="990000"/>
                </a:solidFill>
                <a:latin typeface="Comic Sans MS" panose="030F0702030302020204" pitchFamily="66" charset="0"/>
                <a:ea typeface="隶书" panose="02010509060101010101" pitchFamily="49" charset="-122"/>
                <a:cs typeface="+mj-cs"/>
              </a:rPr>
              <a:t>Fault Coverage</a:t>
            </a:r>
            <a:r>
              <a:rPr lang="zh-CN" altLang="en-US" sz="2400" dirty="0" smtClean="0"/>
              <a:t>：</a:t>
            </a:r>
            <a:endParaRPr lang="zh-CN" altLang="en-US" sz="2400" dirty="0"/>
          </a:p>
        </p:txBody>
      </p:sp>
      <p:graphicFrame>
        <p:nvGraphicFramePr>
          <p:cNvPr id="8" name="对象 7"/>
          <p:cNvGraphicFramePr>
            <a:graphicFrameLocks noChangeAspect="1"/>
          </p:cNvGraphicFramePr>
          <p:nvPr>
            <p:extLst>
              <p:ext uri="{D42A27DB-BD31-4B8C-83A1-F6EECF244321}">
                <p14:modId xmlns:p14="http://schemas.microsoft.com/office/powerpoint/2010/main" val="4216460855"/>
              </p:ext>
            </p:extLst>
          </p:nvPr>
        </p:nvGraphicFramePr>
        <p:xfrm>
          <a:off x="2253766" y="5707810"/>
          <a:ext cx="6074982" cy="819973"/>
        </p:xfrm>
        <a:graphic>
          <a:graphicData uri="http://schemas.openxmlformats.org/presentationml/2006/ole">
            <mc:AlternateContent xmlns:mc="http://schemas.openxmlformats.org/markup-compatibility/2006">
              <mc:Choice xmlns:v="urn:schemas-microsoft-com:vml" Requires="v">
                <p:oleObj spid="_x0000_s3101" r:id="rId4" imgW="3225800" imgH="431800" progId="Equation.DSMT4">
                  <p:embed/>
                </p:oleObj>
              </mc:Choice>
              <mc:Fallback>
                <p:oleObj r:id="rId4" imgW="3225800" imgH="431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3766" y="5707810"/>
                        <a:ext cx="6074982" cy="819973"/>
                      </a:xfrm>
                      <a:prstGeom prst="rect">
                        <a:avLst/>
                      </a:prstGeom>
                      <a:noFill/>
                    </p:spPr>
                  </p:pic>
                </p:oleObj>
              </mc:Fallback>
            </mc:AlternateContent>
          </a:graphicData>
        </a:graphic>
      </p:graphicFrame>
    </p:spTree>
    <p:extLst>
      <p:ext uri="{BB962C8B-B14F-4D97-AF65-F5344CB8AC3E}">
        <p14:creationId xmlns:p14="http://schemas.microsoft.com/office/powerpoint/2010/main" val="165419724"/>
      </p:ext>
    </p:extLst>
  </p:cSld>
  <p:clrMapOvr>
    <a:masterClrMapping/>
  </p:clrMapOvr>
  <p:transition spd="slow">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a:extLst>
              <a:ext uri="{FF2B5EF4-FFF2-40B4-BE49-F238E27FC236}">
                <a16:creationId xmlns="" xmlns:a16="http://schemas.microsoft.com/office/drawing/2014/main" id="{5FEF3CE6-5BD5-4EBE-BC38-0059B7073F3C}"/>
              </a:ext>
            </a:extLst>
          </p:cNvPr>
          <p:cNvSpPr txBox="1">
            <a:spLocks/>
          </p:cNvSpPr>
          <p:nvPr/>
        </p:nvSpPr>
        <p:spPr bwMode="auto">
          <a:xfrm>
            <a:off x="2707891" y="-98460"/>
            <a:ext cx="5752541"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测试码型发生</a:t>
            </a:r>
            <a:endParaRPr lang="en-US" altLang="zh-CN" sz="3600" kern="0" dirty="0" smtClean="0">
              <a:solidFill>
                <a:srgbClr val="990000"/>
              </a:solidFill>
              <a:latin typeface="Comic Sans MS" panose="030F0702030302020204" pitchFamily="66" charset="0"/>
              <a:ea typeface="隶书" panose="02010509060101010101" pitchFamily="49" charset="-122"/>
            </a:endParaRPr>
          </a:p>
          <a:p>
            <a:pPr marL="342900" indent="-342900" algn="ctr"/>
            <a:r>
              <a:rPr lang="en-US" altLang="zh-CN" sz="3600" kern="0" dirty="0" smtClean="0">
                <a:solidFill>
                  <a:srgbClr val="990000"/>
                </a:solidFill>
                <a:latin typeface="Comic Sans MS" panose="030F0702030302020204" pitchFamily="66" charset="0"/>
                <a:ea typeface="隶书" panose="02010509060101010101" pitchFamily="49" charset="-122"/>
              </a:rPr>
              <a:t>Test Pattern Generation</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10" name="文本框 9"/>
          <p:cNvSpPr txBox="1"/>
          <p:nvPr/>
        </p:nvSpPr>
        <p:spPr>
          <a:xfrm>
            <a:off x="647564" y="2276872"/>
            <a:ext cx="7848872" cy="3539430"/>
          </a:xfrm>
          <a:prstGeom prst="rect">
            <a:avLst/>
          </a:prstGeom>
          <a:noFill/>
        </p:spPr>
        <p:txBody>
          <a:bodyPr wrap="square" rtlCol="0">
            <a:spAutoFit/>
          </a:bodyPr>
          <a:lstStyle/>
          <a:p>
            <a:pPr marL="514350" indent="-514350">
              <a:buAutoNum type="arabicPeriod"/>
            </a:pPr>
            <a:r>
              <a:rPr lang="zh-CN" altLang="en-US" sz="2800" b="1" kern="0" dirty="0" smtClean="0">
                <a:solidFill>
                  <a:srgbClr val="990000"/>
                </a:solidFill>
                <a:latin typeface="Comic Sans MS" panose="030F0702030302020204" pitchFamily="66" charset="0"/>
                <a:ea typeface="隶书" panose="02010509060101010101" pitchFamily="49" charset="-122"/>
                <a:cs typeface="+mj-cs"/>
              </a:rPr>
              <a:t>电路模型：</a:t>
            </a:r>
            <a:r>
              <a:rPr lang="zh-CN" altLang="zh-CN" sz="2400" dirty="0"/>
              <a:t>以适当的格式（通常为</a:t>
            </a:r>
            <a:r>
              <a:rPr lang="en-US" altLang="zh-CN" sz="2400" dirty="0" err="1"/>
              <a:t>vhdl</a:t>
            </a:r>
            <a:r>
              <a:rPr lang="zh-CN" altLang="zh-CN" sz="2400" dirty="0"/>
              <a:t>或</a:t>
            </a:r>
            <a:r>
              <a:rPr lang="en-US" altLang="zh-CN" sz="2400" dirty="0" err="1"/>
              <a:t>verilog-hdl</a:t>
            </a:r>
            <a:r>
              <a:rPr lang="zh-CN" altLang="zh-CN" sz="2400" dirty="0"/>
              <a:t>）生成被测电路（</a:t>
            </a:r>
            <a:r>
              <a:rPr lang="en-US" altLang="zh-CN" sz="2400" dirty="0"/>
              <a:t>CUT</a:t>
            </a:r>
            <a:r>
              <a:rPr lang="zh-CN" altLang="zh-CN" sz="2400" dirty="0"/>
              <a:t>）的模型</a:t>
            </a:r>
            <a:r>
              <a:rPr lang="zh-CN" altLang="en-US" sz="2200" dirty="0" smtClean="0"/>
              <a:t>。</a:t>
            </a:r>
            <a:endParaRPr lang="en-US" altLang="zh-CN" sz="2200" dirty="0" smtClean="0"/>
          </a:p>
          <a:p>
            <a:pPr marL="457200" indent="-457200">
              <a:buAutoNum type="arabicPeriod"/>
            </a:pPr>
            <a:endParaRPr lang="en-US" altLang="zh-CN" sz="2200" dirty="0"/>
          </a:p>
          <a:p>
            <a:r>
              <a:rPr lang="en-US" altLang="zh-CN" sz="2800" b="1" kern="0" dirty="0">
                <a:solidFill>
                  <a:srgbClr val="990000"/>
                </a:solidFill>
                <a:latin typeface="Comic Sans MS" panose="030F0702030302020204" pitchFamily="66" charset="0"/>
                <a:ea typeface="隶书" panose="02010509060101010101" pitchFamily="49" charset="-122"/>
              </a:rPr>
              <a:t>2</a:t>
            </a:r>
            <a:r>
              <a:rPr lang="en-US" altLang="zh-CN" sz="2800" b="1" kern="0" dirty="0" smtClean="0">
                <a:solidFill>
                  <a:srgbClr val="990000"/>
                </a:solidFill>
                <a:latin typeface="Comic Sans MS" panose="030F0702030302020204" pitchFamily="66" charset="0"/>
                <a:ea typeface="隶书" panose="02010509060101010101" pitchFamily="49" charset="-122"/>
              </a:rPr>
              <a:t>. </a:t>
            </a:r>
            <a:r>
              <a:rPr lang="zh-CN" altLang="en-US" sz="2800" b="1" kern="0" dirty="0" smtClean="0">
                <a:solidFill>
                  <a:srgbClr val="990000"/>
                </a:solidFill>
                <a:latin typeface="Comic Sans MS" panose="030F0702030302020204" pitchFamily="66" charset="0"/>
                <a:ea typeface="隶书" panose="02010509060101010101" pitchFamily="49" charset="-122"/>
              </a:rPr>
              <a:t>故障列表：</a:t>
            </a:r>
            <a:r>
              <a:rPr lang="zh-CN" altLang="zh-CN" sz="2400" dirty="0"/>
              <a:t>根据电路网络列表和故障类型，</a:t>
            </a:r>
            <a:r>
              <a:rPr lang="zh-CN" altLang="zh-CN" sz="2400" dirty="0" smtClean="0"/>
              <a:t>生成故障</a:t>
            </a:r>
            <a:r>
              <a:rPr lang="zh-CN" altLang="zh-CN" sz="2400" dirty="0"/>
              <a:t>列表</a:t>
            </a:r>
            <a:r>
              <a:rPr lang="zh-CN" altLang="zh-CN" sz="2400" dirty="0" smtClean="0"/>
              <a:t>； </a:t>
            </a:r>
            <a:endParaRPr lang="en-US" altLang="zh-CN" sz="2200" dirty="0"/>
          </a:p>
          <a:p>
            <a:endParaRPr lang="en-US" altLang="zh-CN" sz="2200" dirty="0"/>
          </a:p>
          <a:p>
            <a:r>
              <a:rPr lang="en-US" altLang="zh-CN" sz="2800" b="1" kern="0" dirty="0">
                <a:solidFill>
                  <a:srgbClr val="990000"/>
                </a:solidFill>
                <a:latin typeface="Comic Sans MS" panose="030F0702030302020204" pitchFamily="66" charset="0"/>
                <a:ea typeface="隶书" panose="02010509060101010101" pitchFamily="49" charset="-122"/>
              </a:rPr>
              <a:t>3</a:t>
            </a:r>
            <a:r>
              <a:rPr lang="en-US" altLang="zh-CN" sz="2800" b="1" kern="0" dirty="0" smtClean="0">
                <a:solidFill>
                  <a:srgbClr val="990000"/>
                </a:solidFill>
                <a:latin typeface="Comic Sans MS" panose="030F0702030302020204" pitchFamily="66" charset="0"/>
                <a:ea typeface="隶书" panose="02010509060101010101" pitchFamily="49" charset="-122"/>
              </a:rPr>
              <a:t>. </a:t>
            </a:r>
            <a:r>
              <a:rPr lang="zh-CN" altLang="en-US" sz="2800" b="1" kern="0" dirty="0" smtClean="0">
                <a:solidFill>
                  <a:srgbClr val="990000"/>
                </a:solidFill>
                <a:latin typeface="Comic Sans MS" panose="030F0702030302020204" pitchFamily="66" charset="0"/>
                <a:ea typeface="隶书" panose="02010509060101010101" pitchFamily="49" charset="-122"/>
              </a:rPr>
              <a:t>确定测试向量：</a:t>
            </a:r>
            <a:r>
              <a:rPr lang="zh-CN" altLang="zh-CN" sz="2400" dirty="0"/>
              <a:t>对于故障列表中的所有故障</a:t>
            </a:r>
            <a:r>
              <a:rPr lang="zh-CN" altLang="zh-CN" sz="2400" dirty="0" smtClean="0"/>
              <a:t>，重复</a:t>
            </a:r>
            <a:r>
              <a:rPr lang="zh-CN" altLang="zh-CN" sz="2400" dirty="0"/>
              <a:t>以下顺序，</a:t>
            </a:r>
            <a:r>
              <a:rPr lang="zh-CN" altLang="zh-CN" sz="2400" dirty="0" smtClean="0"/>
              <a:t>直到</a:t>
            </a:r>
            <a:r>
              <a:rPr lang="zh-CN" altLang="en-US" sz="2400" dirty="0"/>
              <a:t>完成</a:t>
            </a:r>
            <a:r>
              <a:rPr lang="zh-CN" altLang="zh-CN" sz="2400" dirty="0" smtClean="0"/>
              <a:t>所有</a:t>
            </a:r>
            <a:r>
              <a:rPr lang="zh-CN" altLang="zh-CN" sz="2400" dirty="0"/>
              <a:t>故障或达到目标故障覆盖率</a:t>
            </a:r>
            <a:r>
              <a:rPr lang="zh-CN" altLang="zh-CN" sz="2400" dirty="0" smtClean="0"/>
              <a:t>为止</a:t>
            </a:r>
            <a:r>
              <a:rPr lang="zh-CN" altLang="en-US" sz="2200" dirty="0"/>
              <a:t>：</a:t>
            </a:r>
            <a:endParaRPr lang="en-US" altLang="zh-CN" sz="2200" dirty="0"/>
          </a:p>
        </p:txBody>
      </p:sp>
      <p:sp>
        <p:nvSpPr>
          <p:cNvPr id="4" name="矩形 3"/>
          <p:cNvSpPr/>
          <p:nvPr/>
        </p:nvSpPr>
        <p:spPr>
          <a:xfrm>
            <a:off x="827584" y="1019220"/>
            <a:ext cx="7488832" cy="830997"/>
          </a:xfrm>
          <a:prstGeom prst="rect">
            <a:avLst/>
          </a:prstGeom>
        </p:spPr>
        <p:txBody>
          <a:bodyPr wrap="square">
            <a:spAutoFit/>
          </a:bodyPr>
          <a:lstStyle/>
          <a:p>
            <a:r>
              <a:rPr lang="zh-CN" altLang="zh-CN" sz="2400" dirty="0"/>
              <a:t>测试码型生成（</a:t>
            </a:r>
            <a:r>
              <a:rPr lang="en-US" altLang="zh-CN" sz="2400" dirty="0"/>
              <a:t>TPG</a:t>
            </a:r>
            <a:r>
              <a:rPr lang="zh-CN" altLang="zh-CN" sz="2400" dirty="0"/>
              <a:t>）是生成在初级输入端激励电路所需的全部测试向量的过程</a:t>
            </a:r>
            <a:r>
              <a:rPr lang="zh-CN" altLang="en-US" sz="2400" dirty="0"/>
              <a:t>，基本步骤：</a:t>
            </a:r>
          </a:p>
        </p:txBody>
      </p:sp>
    </p:spTree>
    <p:extLst>
      <p:ext uri="{BB962C8B-B14F-4D97-AF65-F5344CB8AC3E}">
        <p14:creationId xmlns:p14="http://schemas.microsoft.com/office/powerpoint/2010/main" val="2584840000"/>
      </p:ext>
    </p:extLst>
  </p:cSld>
  <p:clrMapOvr>
    <a:masterClrMapping/>
  </p:clrMapOvr>
  <p:transition spd="slow">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a:extLst>
              <a:ext uri="{FF2B5EF4-FFF2-40B4-BE49-F238E27FC236}">
                <a16:creationId xmlns="" xmlns:a16="http://schemas.microsoft.com/office/drawing/2014/main" id="{5FEF3CE6-5BD5-4EBE-BC38-0059B7073F3C}"/>
              </a:ext>
            </a:extLst>
          </p:cNvPr>
          <p:cNvSpPr txBox="1">
            <a:spLocks/>
          </p:cNvSpPr>
          <p:nvPr/>
        </p:nvSpPr>
        <p:spPr bwMode="auto">
          <a:xfrm>
            <a:off x="2707891" y="-98460"/>
            <a:ext cx="5752541"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测试码型发生</a:t>
            </a:r>
            <a:endParaRPr lang="en-US" altLang="zh-CN" sz="3600" kern="0" dirty="0" smtClean="0">
              <a:solidFill>
                <a:srgbClr val="990000"/>
              </a:solidFill>
              <a:latin typeface="Comic Sans MS" panose="030F0702030302020204" pitchFamily="66" charset="0"/>
              <a:ea typeface="隶书" panose="02010509060101010101" pitchFamily="49" charset="-122"/>
            </a:endParaRPr>
          </a:p>
          <a:p>
            <a:pPr marL="342900" indent="-342900" algn="ctr"/>
            <a:r>
              <a:rPr lang="en-US" altLang="zh-CN" sz="3600" kern="0" dirty="0" smtClean="0">
                <a:solidFill>
                  <a:srgbClr val="990000"/>
                </a:solidFill>
                <a:latin typeface="Comic Sans MS" panose="030F0702030302020204" pitchFamily="66" charset="0"/>
                <a:ea typeface="隶书" panose="02010509060101010101" pitchFamily="49" charset="-122"/>
              </a:rPr>
              <a:t>Test Pattern Generation</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10" name="文本框 9"/>
          <p:cNvSpPr txBox="1"/>
          <p:nvPr/>
        </p:nvSpPr>
        <p:spPr>
          <a:xfrm>
            <a:off x="647564" y="2276872"/>
            <a:ext cx="7848872" cy="430887"/>
          </a:xfrm>
          <a:prstGeom prst="rect">
            <a:avLst/>
          </a:prstGeom>
          <a:noFill/>
        </p:spPr>
        <p:txBody>
          <a:bodyPr wrap="square" rtlCol="0">
            <a:spAutoFit/>
          </a:bodyPr>
          <a:lstStyle/>
          <a:p>
            <a:pPr marL="514350" indent="-514350">
              <a:buAutoNum type="arabicPeriod"/>
            </a:pPr>
            <a:endParaRPr lang="en-US" altLang="zh-CN" sz="2200" dirty="0"/>
          </a:p>
        </p:txBody>
      </p:sp>
      <p:sp>
        <p:nvSpPr>
          <p:cNvPr id="4" name="矩形 3"/>
          <p:cNvSpPr/>
          <p:nvPr/>
        </p:nvSpPr>
        <p:spPr>
          <a:xfrm>
            <a:off x="1007604" y="1844824"/>
            <a:ext cx="7488832" cy="3477875"/>
          </a:xfrm>
          <a:prstGeom prst="rect">
            <a:avLst/>
          </a:prstGeom>
        </p:spPr>
        <p:txBody>
          <a:bodyPr wrap="square">
            <a:spAutoFit/>
          </a:bodyPr>
          <a:lstStyle/>
          <a:p>
            <a:r>
              <a:rPr lang="en-US" altLang="zh-CN" sz="2400" dirty="0"/>
              <a:t>a)	</a:t>
            </a:r>
            <a:r>
              <a:rPr lang="zh-CN" altLang="en-US" sz="2400" dirty="0"/>
              <a:t>选择故障列表；</a:t>
            </a:r>
          </a:p>
          <a:p>
            <a:r>
              <a:rPr lang="en-US" altLang="zh-CN" sz="2400" dirty="0"/>
              <a:t>b)	</a:t>
            </a:r>
            <a:r>
              <a:rPr lang="zh-CN" altLang="en-US" sz="2800" b="1" kern="0" dirty="0">
                <a:solidFill>
                  <a:srgbClr val="990000"/>
                </a:solidFill>
                <a:latin typeface="Comic Sans MS" panose="030F0702030302020204" pitchFamily="66" charset="0"/>
                <a:ea typeface="隶书" panose="02010509060101010101" pitchFamily="49" charset="-122"/>
              </a:rPr>
              <a:t>故障仿真：</a:t>
            </a:r>
            <a:r>
              <a:rPr lang="zh-CN" altLang="en-US" sz="2400" dirty="0" smtClean="0"/>
              <a:t>将</a:t>
            </a:r>
            <a:r>
              <a:rPr lang="zh-CN" altLang="en-US" sz="2400" dirty="0"/>
              <a:t>故障插入电路</a:t>
            </a:r>
            <a:r>
              <a:rPr lang="zh-CN" altLang="en-US" sz="2400" dirty="0" smtClean="0"/>
              <a:t>，对给定的输入向量模拟计算，判断该向量是否是该故障的测试码，遍历所有给定的测试向量；</a:t>
            </a:r>
            <a:endParaRPr lang="zh-CN" altLang="en-US" sz="2400" dirty="0"/>
          </a:p>
          <a:p>
            <a:r>
              <a:rPr lang="en-US" altLang="zh-CN" sz="2400" dirty="0"/>
              <a:t>c)	</a:t>
            </a:r>
            <a:r>
              <a:rPr lang="zh-CN" altLang="en-US" sz="2400" dirty="0"/>
              <a:t>排除电路故障；</a:t>
            </a:r>
          </a:p>
          <a:p>
            <a:r>
              <a:rPr lang="en-US" altLang="zh-CN" sz="2400" dirty="0"/>
              <a:t>d)	</a:t>
            </a:r>
            <a:r>
              <a:rPr lang="zh-CN" altLang="en-US" sz="2400" dirty="0"/>
              <a:t>确定故障覆盖率（</a:t>
            </a:r>
            <a:r>
              <a:rPr lang="en-US" altLang="zh-CN" sz="2400" dirty="0"/>
              <a:t>%</a:t>
            </a:r>
            <a:r>
              <a:rPr lang="zh-CN" altLang="en-US" sz="2400" dirty="0"/>
              <a:t>）；</a:t>
            </a:r>
          </a:p>
          <a:p>
            <a:r>
              <a:rPr lang="en-US" altLang="zh-CN" sz="2400" dirty="0"/>
              <a:t>e)	</a:t>
            </a:r>
            <a:r>
              <a:rPr lang="zh-CN" altLang="en-US" sz="2400" dirty="0"/>
              <a:t>从故障列表中删除故障；</a:t>
            </a:r>
          </a:p>
          <a:p>
            <a:r>
              <a:rPr lang="en-US" altLang="zh-CN" sz="2400" dirty="0"/>
              <a:t>f)	</a:t>
            </a:r>
            <a:r>
              <a:rPr lang="zh-CN" altLang="en-US" sz="2400" dirty="0"/>
              <a:t>从（</a:t>
            </a:r>
            <a:r>
              <a:rPr lang="en-US" altLang="zh-CN" sz="2400" dirty="0"/>
              <a:t>a</a:t>
            </a:r>
            <a:r>
              <a:rPr lang="zh-CN" altLang="en-US" sz="2400" dirty="0"/>
              <a:t>）开始重复，直到考虑到所有故障，或达到目标故障覆盖率。</a:t>
            </a:r>
          </a:p>
        </p:txBody>
      </p:sp>
    </p:spTree>
    <p:extLst>
      <p:ext uri="{BB962C8B-B14F-4D97-AF65-F5344CB8AC3E}">
        <p14:creationId xmlns:p14="http://schemas.microsoft.com/office/powerpoint/2010/main" val="1937244024"/>
      </p:ext>
    </p:extLst>
  </p:cSld>
  <p:clrMapOvr>
    <a:masterClrMapping/>
  </p:clrMapOvr>
  <p:transition spd="slow">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a:extLst>
              <a:ext uri="{FF2B5EF4-FFF2-40B4-BE49-F238E27FC236}">
                <a16:creationId xmlns="" xmlns:a16="http://schemas.microsoft.com/office/drawing/2014/main" id="{5FEF3CE6-5BD5-4EBE-BC38-0059B7073F3C}"/>
              </a:ext>
            </a:extLst>
          </p:cNvPr>
          <p:cNvSpPr txBox="1">
            <a:spLocks/>
          </p:cNvSpPr>
          <p:nvPr/>
        </p:nvSpPr>
        <p:spPr bwMode="auto">
          <a:xfrm>
            <a:off x="1619672" y="-99392"/>
            <a:ext cx="770485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自动测试码型发生</a:t>
            </a:r>
            <a:endParaRPr lang="en-US" altLang="zh-CN" sz="3600" kern="0" dirty="0" smtClean="0">
              <a:solidFill>
                <a:srgbClr val="990000"/>
              </a:solidFill>
              <a:latin typeface="Comic Sans MS" panose="030F0702030302020204" pitchFamily="66" charset="0"/>
              <a:ea typeface="隶书" panose="02010509060101010101" pitchFamily="49" charset="-122"/>
            </a:endParaRPr>
          </a:p>
          <a:p>
            <a:pPr marL="342900" indent="-342900" algn="ctr"/>
            <a:r>
              <a:rPr lang="en-US" altLang="zh-CN" sz="3600" kern="0" dirty="0" smtClean="0">
                <a:solidFill>
                  <a:srgbClr val="990000"/>
                </a:solidFill>
                <a:latin typeface="Comic Sans MS" panose="030F0702030302020204" pitchFamily="66" charset="0"/>
                <a:ea typeface="隶书" panose="02010509060101010101" pitchFamily="49" charset="-122"/>
              </a:rPr>
              <a:t>Auto Test Pattern Generation</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4" name="矩形 3"/>
          <p:cNvSpPr/>
          <p:nvPr/>
        </p:nvSpPr>
        <p:spPr>
          <a:xfrm>
            <a:off x="647564" y="908720"/>
            <a:ext cx="7488832" cy="5078313"/>
          </a:xfrm>
          <a:prstGeom prst="rect">
            <a:avLst/>
          </a:prstGeom>
        </p:spPr>
        <p:txBody>
          <a:bodyPr wrap="square">
            <a:spAutoFit/>
          </a:bodyPr>
          <a:lstStyle/>
          <a:p>
            <a:r>
              <a:rPr lang="zh-CN" altLang="zh-CN" sz="2400" dirty="0" smtClean="0"/>
              <a:t>组合</a:t>
            </a:r>
            <a:r>
              <a:rPr lang="zh-CN" altLang="zh-CN" sz="2400" dirty="0"/>
              <a:t>数字逻辑的自动测试码型生成（</a:t>
            </a:r>
            <a:r>
              <a:rPr lang="en-US" altLang="zh-CN" sz="2400" dirty="0"/>
              <a:t>ATPG</a:t>
            </a:r>
            <a:r>
              <a:rPr lang="zh-CN" altLang="zh-CN" sz="2400" dirty="0"/>
              <a:t>）得到了很好的</a:t>
            </a:r>
            <a:r>
              <a:rPr lang="zh-CN" altLang="zh-CN" sz="2400" dirty="0" smtClean="0"/>
              <a:t>发展，</a:t>
            </a:r>
            <a:r>
              <a:rPr lang="en-US" altLang="zh-CN" sz="2400" dirty="0"/>
              <a:t>ATPG</a:t>
            </a:r>
            <a:r>
              <a:rPr lang="zh-CN" altLang="zh-CN" sz="2400" dirty="0"/>
              <a:t>工具将使用特定的方法（</a:t>
            </a:r>
            <a:r>
              <a:rPr lang="zh-CN" altLang="zh-CN" sz="2400" dirty="0" smtClean="0"/>
              <a:t>穷</a:t>
            </a:r>
            <a:r>
              <a:rPr lang="zh-CN" altLang="en-US" sz="2400" dirty="0" smtClean="0"/>
              <a:t>举</a:t>
            </a:r>
            <a:r>
              <a:rPr lang="zh-CN" altLang="zh-CN" sz="2400" dirty="0" smtClean="0"/>
              <a:t>、</a:t>
            </a:r>
            <a:r>
              <a:rPr lang="zh-CN" altLang="zh-CN" sz="2400" dirty="0"/>
              <a:t>伪随机或算法）来开发所需的测试向量集（测试集）。使用的方法有</a:t>
            </a:r>
            <a:r>
              <a:rPr lang="zh-CN" altLang="zh-CN" sz="2400" dirty="0" smtClean="0"/>
              <a:t>：</a:t>
            </a:r>
            <a:endParaRPr lang="en-US" altLang="zh-CN" sz="2400" dirty="0" smtClean="0"/>
          </a:p>
          <a:p>
            <a:endParaRPr lang="en-US" altLang="zh-CN" sz="2400" dirty="0" smtClean="0"/>
          </a:p>
          <a:p>
            <a:pPr lvl="0"/>
            <a:r>
              <a:rPr lang="zh-CN" altLang="en-US" sz="2800" b="1" kern="0" dirty="0" smtClean="0">
                <a:solidFill>
                  <a:srgbClr val="990000"/>
                </a:solidFill>
                <a:latin typeface="Comic Sans MS" panose="030F0702030302020204" pitchFamily="66" charset="0"/>
                <a:ea typeface="隶书" panose="02010509060101010101" pitchFamily="49" charset="-122"/>
              </a:rPr>
              <a:t>穷举</a:t>
            </a:r>
            <a:r>
              <a:rPr lang="zh-CN" altLang="zh-CN" sz="2800" b="1" kern="0" dirty="0" smtClean="0">
                <a:solidFill>
                  <a:srgbClr val="990000"/>
                </a:solidFill>
                <a:latin typeface="Comic Sans MS" panose="030F0702030302020204" pitchFamily="66" charset="0"/>
                <a:ea typeface="隶书" panose="02010509060101010101" pitchFamily="49" charset="-122"/>
              </a:rPr>
              <a:t>：</a:t>
            </a:r>
            <a:r>
              <a:rPr lang="zh-CN" altLang="zh-CN" sz="2400" dirty="0"/>
              <a:t>将应用完整的一</a:t>
            </a:r>
            <a:r>
              <a:rPr lang="zh-CN" altLang="zh-CN" sz="2400" dirty="0" smtClean="0"/>
              <a:t>组输入</a:t>
            </a:r>
            <a:r>
              <a:rPr lang="zh-CN" altLang="zh-CN" sz="2400" dirty="0"/>
              <a:t>组合。</a:t>
            </a:r>
          </a:p>
          <a:p>
            <a:r>
              <a:rPr lang="zh-CN" altLang="zh-CN" sz="2800" b="1" kern="0" dirty="0">
                <a:solidFill>
                  <a:srgbClr val="990000"/>
                </a:solidFill>
                <a:latin typeface="Comic Sans MS" panose="030F0702030302020204" pitchFamily="66" charset="0"/>
                <a:ea typeface="隶书" panose="02010509060101010101" pitchFamily="49" charset="-122"/>
              </a:rPr>
              <a:t>伪随机：</a:t>
            </a:r>
            <a:r>
              <a:rPr lang="zh-CN" altLang="zh-CN" sz="2400" dirty="0"/>
              <a:t>使用一个伪随机模式生成器来创建模式。对其进行评估，以确定其故障检测能力的有效性</a:t>
            </a:r>
            <a:r>
              <a:rPr lang="zh-CN" altLang="zh-CN" sz="2400" dirty="0" smtClean="0"/>
              <a:t>。</a:t>
            </a:r>
            <a:endParaRPr lang="en-US" altLang="zh-CN" sz="2400" dirty="0" smtClean="0"/>
          </a:p>
          <a:p>
            <a:r>
              <a:rPr lang="zh-CN" altLang="zh-CN" sz="2800" b="1" kern="0" dirty="0">
                <a:solidFill>
                  <a:srgbClr val="990000"/>
                </a:solidFill>
                <a:latin typeface="Comic Sans MS" panose="030F0702030302020204" pitchFamily="66" charset="0"/>
                <a:ea typeface="隶书" panose="02010509060101010101" pitchFamily="49" charset="-122"/>
              </a:rPr>
              <a:t>算法：</a:t>
            </a:r>
            <a:r>
              <a:rPr lang="zh-CN" altLang="zh-CN" sz="2400" dirty="0"/>
              <a:t>大多数算法</a:t>
            </a:r>
            <a:r>
              <a:rPr lang="en-US" altLang="zh-CN" sz="2400" dirty="0"/>
              <a:t>TPG</a:t>
            </a:r>
            <a:r>
              <a:rPr lang="zh-CN" altLang="zh-CN" sz="2400" dirty="0"/>
              <a:t>都是基于在设计中识别敏感路径。从故障位置到主输出的路径是敏感的，因此可以在主输出处捕获故障的影响（输出处的信号值在无故障和故障状态之间变化）。最著名的算法是</a:t>
            </a:r>
            <a:r>
              <a:rPr lang="en-US" altLang="zh-CN" sz="2400" dirty="0"/>
              <a:t>simple</a:t>
            </a:r>
            <a:r>
              <a:rPr lang="zh-CN" altLang="zh-CN" sz="2400" dirty="0"/>
              <a:t>、</a:t>
            </a:r>
            <a:r>
              <a:rPr lang="en-US" altLang="zh-CN" sz="2400" dirty="0"/>
              <a:t>d-algorithm</a:t>
            </a:r>
            <a:r>
              <a:rPr lang="zh-CN" altLang="zh-CN" sz="2400" dirty="0"/>
              <a:t>、</a:t>
            </a:r>
            <a:r>
              <a:rPr lang="en-US" altLang="zh-CN" sz="2400" dirty="0" err="1"/>
              <a:t>podem</a:t>
            </a:r>
            <a:r>
              <a:rPr lang="zh-CN" altLang="zh-CN" sz="2400" dirty="0"/>
              <a:t>和</a:t>
            </a:r>
            <a:r>
              <a:rPr lang="en-US" altLang="zh-CN" sz="2400" dirty="0"/>
              <a:t>fan</a:t>
            </a:r>
            <a:r>
              <a:rPr lang="zh-CN" altLang="zh-CN" sz="2400" dirty="0"/>
              <a:t>：</a:t>
            </a:r>
            <a:endParaRPr lang="zh-CN" altLang="en-US" sz="2400" dirty="0"/>
          </a:p>
        </p:txBody>
      </p:sp>
    </p:spTree>
    <p:extLst>
      <p:ext uri="{BB962C8B-B14F-4D97-AF65-F5344CB8AC3E}">
        <p14:creationId xmlns:p14="http://schemas.microsoft.com/office/powerpoint/2010/main" val="2550782556"/>
      </p:ext>
    </p:extLst>
  </p:cSld>
  <p:clrMapOvr>
    <a:masterClrMapping/>
  </p:clrMapOvr>
  <p:transition spd="slow">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a:extLst>
              <a:ext uri="{FF2B5EF4-FFF2-40B4-BE49-F238E27FC236}">
                <a16:creationId xmlns="" xmlns:a16="http://schemas.microsoft.com/office/drawing/2014/main" id="{5FEF3CE6-5BD5-4EBE-BC38-0059B7073F3C}"/>
              </a:ext>
            </a:extLst>
          </p:cNvPr>
          <p:cNvSpPr txBox="1">
            <a:spLocks/>
          </p:cNvSpPr>
          <p:nvPr/>
        </p:nvSpPr>
        <p:spPr bwMode="auto">
          <a:xfrm>
            <a:off x="1403648" y="-98460"/>
            <a:ext cx="8712969"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自动测试码型发生</a:t>
            </a:r>
            <a:endParaRPr lang="en-US" altLang="zh-CN" sz="3600" kern="0" dirty="0" smtClean="0">
              <a:solidFill>
                <a:srgbClr val="990000"/>
              </a:solidFill>
              <a:latin typeface="Comic Sans MS" panose="030F0702030302020204" pitchFamily="66" charset="0"/>
              <a:ea typeface="隶书" panose="02010509060101010101" pitchFamily="49" charset="-122"/>
            </a:endParaRPr>
          </a:p>
          <a:p>
            <a:pPr marL="342900" indent="-342900" algn="ctr"/>
            <a:r>
              <a:rPr lang="en-US" altLang="zh-CN" sz="3600" kern="0" dirty="0" smtClean="0">
                <a:solidFill>
                  <a:srgbClr val="990000"/>
                </a:solidFill>
                <a:latin typeface="Comic Sans MS" panose="030F0702030302020204" pitchFamily="66" charset="0"/>
                <a:ea typeface="隶书" panose="02010509060101010101" pitchFamily="49" charset="-122"/>
              </a:rPr>
              <a:t>Auto Test Pattern Generation</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10" name="文本框 9"/>
          <p:cNvSpPr txBox="1"/>
          <p:nvPr/>
        </p:nvSpPr>
        <p:spPr>
          <a:xfrm>
            <a:off x="647564" y="2276872"/>
            <a:ext cx="7848872" cy="430887"/>
          </a:xfrm>
          <a:prstGeom prst="rect">
            <a:avLst/>
          </a:prstGeom>
          <a:noFill/>
        </p:spPr>
        <p:txBody>
          <a:bodyPr wrap="square" rtlCol="0">
            <a:spAutoFit/>
          </a:bodyPr>
          <a:lstStyle/>
          <a:p>
            <a:pPr marL="514350" indent="-514350">
              <a:buAutoNum type="arabicPeriod"/>
            </a:pPr>
            <a:endParaRPr lang="en-US" altLang="zh-CN" sz="2200" dirty="0"/>
          </a:p>
        </p:txBody>
      </p:sp>
      <p:sp>
        <p:nvSpPr>
          <p:cNvPr id="2" name="Rectangle 2"/>
          <p:cNvSpPr>
            <a:spLocks noChangeArrowheads="1"/>
          </p:cNvSpPr>
          <p:nvPr/>
        </p:nvSpPr>
        <p:spPr bwMode="auto">
          <a:xfrm>
            <a:off x="1115616" y="1442974"/>
            <a:ext cx="705678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lang="zh-CN" sz="2800" b="1" kern="0" dirty="0">
                <a:solidFill>
                  <a:srgbClr val="990000"/>
                </a:solidFill>
                <a:latin typeface="Comic Sans MS" panose="030F0702030302020204" pitchFamily="66" charset="0"/>
                <a:ea typeface="隶书" panose="02010509060101010101" pitchFamily="49" charset="-122"/>
              </a:rPr>
              <a:t>简单算法：</a:t>
            </a:r>
            <a:r>
              <a:rPr lang="zh-CN" sz="2400" dirty="0">
                <a:latin typeface="等线" panose="02010600030101010101" pitchFamily="2" charset="-122"/>
                <a:cs typeface="Times New Roman" panose="02020603050405020304" pitchFamily="18" charset="0"/>
              </a:rPr>
              <a:t>该算法在设计中选择一个特定节点要考虑的故障，并</a:t>
            </a:r>
            <a:r>
              <a:rPr lang="zh-CN" sz="2400" dirty="0" smtClean="0">
                <a:latin typeface="等线" panose="02010600030101010101" pitchFamily="2" charset="-122"/>
                <a:cs typeface="Times New Roman" panose="02020603050405020304" pitchFamily="18" charset="0"/>
              </a:rPr>
              <a:t>设置输入，然后</a:t>
            </a:r>
            <a:r>
              <a:rPr lang="zh-CN" sz="2400" dirty="0">
                <a:latin typeface="等线" panose="02010600030101010101" pitchFamily="2" charset="-122"/>
                <a:cs typeface="Times New Roman" panose="02020603050405020304" pitchFamily="18" charset="0"/>
              </a:rPr>
              <a:t>确定故障</a:t>
            </a:r>
            <a:r>
              <a:rPr lang="zh-CN" sz="2400" dirty="0" smtClean="0">
                <a:latin typeface="等线" panose="02010600030101010101" pitchFamily="2" charset="-122"/>
                <a:cs typeface="Times New Roman" panose="02020603050405020304" pitchFamily="18" charset="0"/>
              </a:rPr>
              <a:t>的</a:t>
            </a:r>
            <a:r>
              <a:rPr lang="zh-CN" altLang="en-US" sz="2400" dirty="0" smtClean="0">
                <a:latin typeface="等线" panose="02010600030101010101" pitchFamily="2" charset="-122"/>
                <a:cs typeface="Times New Roman" panose="02020603050405020304" pitchFamily="18" charset="0"/>
              </a:rPr>
              <a:t>是否被</a:t>
            </a:r>
            <a:r>
              <a:rPr lang="zh-CN" sz="2400" dirty="0" smtClean="0">
                <a:latin typeface="等线" panose="02010600030101010101" pitchFamily="2" charset="-122"/>
                <a:cs typeface="Times New Roman" panose="02020603050405020304" pitchFamily="18" charset="0"/>
              </a:rPr>
              <a:t>检测</a:t>
            </a:r>
            <a:r>
              <a:rPr lang="zh-CN" altLang="en-US" sz="2400" dirty="0" smtClean="0">
                <a:latin typeface="等线" panose="02010600030101010101" pitchFamily="2" charset="-122"/>
                <a:cs typeface="Times New Roman" panose="02020603050405020304" pitchFamily="18" charset="0"/>
              </a:rPr>
              <a:t>到，如一维路径敏感法</a:t>
            </a:r>
            <a:r>
              <a:rPr lang="zh-CN" sz="2400" dirty="0" smtClean="0">
                <a:latin typeface="等线" panose="02010600030101010101" pitchFamily="2" charset="-122"/>
                <a:cs typeface="Times New Roman" panose="02020603050405020304" pitchFamily="18" charset="0"/>
              </a:rPr>
              <a:t>。</a:t>
            </a:r>
            <a:endParaRPr lang="zh-CN" sz="2400" dirty="0">
              <a:latin typeface="等线" panose="02010600030101010101" pitchFamily="2" charset="-122"/>
              <a:cs typeface="Times New Roman" panose="02020603050405020304" pitchFamily="18" charset="0"/>
            </a:endParaRPr>
          </a:p>
          <a:p>
            <a:pPr lvl="0"/>
            <a:r>
              <a:rPr lang="en-US" altLang="zh-CN" sz="2800" b="1" kern="0" dirty="0">
                <a:solidFill>
                  <a:srgbClr val="990000"/>
                </a:solidFill>
                <a:latin typeface="Comic Sans MS" panose="030F0702030302020204" pitchFamily="66" charset="0"/>
                <a:ea typeface="隶书" panose="02010509060101010101" pitchFamily="49" charset="-122"/>
              </a:rPr>
              <a:t>D-</a:t>
            </a:r>
            <a:r>
              <a:rPr lang="zh-CN" altLang="en-US" sz="2800" b="1" kern="0" dirty="0">
                <a:solidFill>
                  <a:srgbClr val="990000"/>
                </a:solidFill>
                <a:latin typeface="Comic Sans MS" panose="030F0702030302020204" pitchFamily="66" charset="0"/>
                <a:ea typeface="隶书" panose="02010509060101010101" pitchFamily="49" charset="-122"/>
              </a:rPr>
              <a:t>算法：</a:t>
            </a:r>
            <a:r>
              <a:rPr lang="zh-CN" altLang="en-US" sz="2400" dirty="0">
                <a:latin typeface="等线" panose="02010600030101010101" pitchFamily="2" charset="-122"/>
                <a:cs typeface="Times New Roman" panose="02020603050405020304" pitchFamily="18" charset="0"/>
              </a:rPr>
              <a:t>对简单算法的改进，它利用五值代数（</a:t>
            </a:r>
            <a:r>
              <a:rPr lang="en-US" altLang="zh-CN" sz="2400" dirty="0">
                <a:latin typeface="等线" panose="02010600030101010101" pitchFamily="2" charset="-122"/>
                <a:cs typeface="Times New Roman" panose="02020603050405020304" pitchFamily="18" charset="0"/>
              </a:rPr>
              <a:t>0</a:t>
            </a:r>
            <a:r>
              <a:rPr lang="zh-CN" altLang="en-US" sz="2400" dirty="0">
                <a:latin typeface="等线" panose="02010600030101010101" pitchFamily="2" charset="-122"/>
                <a:cs typeface="Times New Roman" panose="02020603050405020304" pitchFamily="18" charset="0"/>
              </a:rPr>
              <a:t>，</a:t>
            </a:r>
            <a:r>
              <a:rPr lang="en-US" altLang="zh-CN" sz="2400" dirty="0">
                <a:latin typeface="等线" panose="02010600030101010101" pitchFamily="2" charset="-122"/>
                <a:cs typeface="Times New Roman" panose="02020603050405020304" pitchFamily="18" charset="0"/>
              </a:rPr>
              <a:t>1</a:t>
            </a:r>
            <a:r>
              <a:rPr lang="zh-CN" altLang="en-US" sz="2400" dirty="0">
                <a:latin typeface="等线" panose="02010600030101010101" pitchFamily="2" charset="-122"/>
                <a:cs typeface="Times New Roman" panose="02020603050405020304" pitchFamily="18" charset="0"/>
              </a:rPr>
              <a:t>，</a:t>
            </a:r>
            <a:r>
              <a:rPr lang="en-US" altLang="zh-CN" sz="2400" dirty="0">
                <a:latin typeface="等线" panose="02010600030101010101" pitchFamily="2" charset="-122"/>
                <a:cs typeface="Times New Roman" panose="02020603050405020304" pitchFamily="18" charset="0"/>
              </a:rPr>
              <a:t>x</a:t>
            </a:r>
            <a:r>
              <a:rPr lang="zh-CN" altLang="en-US" sz="2400" dirty="0">
                <a:latin typeface="等线" panose="02010600030101010101" pitchFamily="2" charset="-122"/>
                <a:cs typeface="Times New Roman" panose="02020603050405020304" pitchFamily="18" charset="0"/>
              </a:rPr>
              <a:t>，</a:t>
            </a:r>
            <a:r>
              <a:rPr lang="en-US" altLang="zh-CN" sz="2400" dirty="0">
                <a:latin typeface="等线" panose="02010600030101010101" pitchFamily="2" charset="-122"/>
                <a:cs typeface="Times New Roman" panose="02020603050405020304" pitchFamily="18" charset="0"/>
              </a:rPr>
              <a:t>D</a:t>
            </a:r>
            <a:r>
              <a:rPr lang="zh-CN" altLang="en-US" sz="2400" dirty="0" smtClean="0">
                <a:latin typeface="等线" panose="02010600030101010101" pitchFamily="2" charset="-122"/>
                <a:cs typeface="Times New Roman" panose="02020603050405020304" pitchFamily="18" charset="0"/>
              </a:rPr>
              <a:t>， </a:t>
            </a:r>
            <a:r>
              <a:rPr lang="zh-CN" altLang="zh-CN" sz="2400" dirty="0" smtClean="0">
                <a:latin typeface="等线" panose="02010600030101010101" pitchFamily="2" charset="-122"/>
                <a:cs typeface="Times New Roman" panose="02020603050405020304" pitchFamily="18" charset="0"/>
              </a:rPr>
              <a:t>）</a:t>
            </a:r>
            <a:r>
              <a:rPr lang="zh-CN" altLang="zh-CN" sz="2400" dirty="0">
                <a:latin typeface="等线" panose="02010600030101010101" pitchFamily="2" charset="-122"/>
                <a:cs typeface="Times New Roman" panose="02020603050405020304" pitchFamily="18" charset="0"/>
              </a:rPr>
              <a:t>来表示无故障和故障情况下电路节点的值。</a:t>
            </a:r>
          </a:p>
          <a:p>
            <a:pPr lvl="0"/>
            <a:r>
              <a:rPr lang="en-US" altLang="zh-CN" sz="2800" b="1" kern="0" dirty="0">
                <a:solidFill>
                  <a:srgbClr val="990000"/>
                </a:solidFill>
                <a:latin typeface="Comic Sans MS" panose="030F0702030302020204" pitchFamily="66" charset="0"/>
                <a:ea typeface="隶书" panose="02010509060101010101" pitchFamily="49" charset="-122"/>
              </a:rPr>
              <a:t>PODEM</a:t>
            </a:r>
            <a:r>
              <a:rPr lang="zh-CN" altLang="en-US" sz="2400" dirty="0">
                <a:latin typeface="等线" panose="02010600030101010101" pitchFamily="2" charset="-122"/>
                <a:cs typeface="Times New Roman" panose="02020603050405020304" pitchFamily="18" charset="0"/>
              </a:rPr>
              <a:t>（</a:t>
            </a:r>
            <a:r>
              <a:rPr lang="en-US" altLang="zh-CN" sz="2400" dirty="0">
                <a:latin typeface="等线" panose="02010600030101010101" pitchFamily="2" charset="-122"/>
                <a:ea typeface="等线" panose="02010600030101010101" pitchFamily="2" charset="-122"/>
                <a:cs typeface="Times New Roman" panose="02020603050405020304" pitchFamily="18" charset="0"/>
              </a:rPr>
              <a:t>Path Oriented Decision Making</a:t>
            </a:r>
            <a:r>
              <a:rPr lang="zh-CN" altLang="en-US" sz="2400" dirty="0">
                <a:latin typeface="等线" panose="02010600030101010101" pitchFamily="2" charset="-122"/>
                <a:cs typeface="Times New Roman" panose="02020603050405020304" pitchFamily="18" charset="0"/>
              </a:rPr>
              <a:t>）：与</a:t>
            </a:r>
            <a:r>
              <a:rPr lang="en-US" altLang="zh-CN" sz="2400" dirty="0">
                <a:latin typeface="等线" panose="02010600030101010101" pitchFamily="2" charset="-122"/>
                <a:ea typeface="等线" panose="02010600030101010101" pitchFamily="2" charset="-122"/>
                <a:cs typeface="Times New Roman" panose="02020603050405020304" pitchFamily="18" charset="0"/>
              </a:rPr>
              <a:t>D-</a:t>
            </a:r>
            <a:r>
              <a:rPr lang="zh-CN" altLang="en-US" sz="2400" dirty="0">
                <a:latin typeface="等线" panose="02010600030101010101" pitchFamily="2" charset="-122"/>
                <a:cs typeface="Times New Roman" panose="02020603050405020304" pitchFamily="18" charset="0"/>
              </a:rPr>
              <a:t>算法相比，该算法减少了算法决策所需的时间。</a:t>
            </a:r>
            <a:endParaRPr lang="zh-CN" altLang="en-US" sz="2400" dirty="0">
              <a:latin typeface="等线" panose="02010600030101010101" pitchFamily="2" charset="-122"/>
              <a:ea typeface="等线" panose="02010600030101010101" pitchFamily="2" charset="-122"/>
              <a:cs typeface="Times New Roman" panose="02020603050405020304" pitchFamily="18" charset="0"/>
            </a:endParaRPr>
          </a:p>
          <a:p>
            <a:pPr lvl="0"/>
            <a:r>
              <a:rPr lang="en-US" altLang="zh-CN" sz="2800" b="1" kern="0" dirty="0">
                <a:solidFill>
                  <a:srgbClr val="990000"/>
                </a:solidFill>
                <a:latin typeface="Comic Sans MS" panose="030F0702030302020204" pitchFamily="66" charset="0"/>
                <a:ea typeface="隶书" panose="02010509060101010101" pitchFamily="49" charset="-122"/>
              </a:rPr>
              <a:t>fan</a:t>
            </a:r>
            <a:r>
              <a:rPr lang="zh-CN" altLang="en-US" sz="2800" b="1" kern="0" dirty="0">
                <a:solidFill>
                  <a:srgbClr val="990000"/>
                </a:solidFill>
                <a:latin typeface="Comic Sans MS" panose="030F0702030302020204" pitchFamily="66" charset="0"/>
                <a:ea typeface="隶书" panose="02010509060101010101" pitchFamily="49" charset="-122"/>
              </a:rPr>
              <a:t>：</a:t>
            </a:r>
            <a:r>
              <a:rPr lang="zh-CN" altLang="en-US" sz="2400" dirty="0">
                <a:latin typeface="宋体" panose="02010600030101010101" pitchFamily="2" charset="-122"/>
                <a:cs typeface="Times New Roman" panose="02020603050405020304" pitchFamily="18" charset="0"/>
              </a:rPr>
              <a:t>该算法（面向扇出的测试生成算法）减少了与</a:t>
            </a:r>
            <a:r>
              <a:rPr lang="en-US" altLang="zh-CN" sz="2400" dirty="0" err="1">
                <a:latin typeface="等线" panose="02010600030101010101" pitchFamily="2" charset="-122"/>
                <a:ea typeface="等线" panose="02010600030101010101" pitchFamily="2" charset="-122"/>
                <a:cs typeface="Times New Roman" panose="02020603050405020304" pitchFamily="18" charset="0"/>
              </a:rPr>
              <a:t>podem</a:t>
            </a:r>
            <a:r>
              <a:rPr lang="zh-CN" altLang="en-US" sz="2400" dirty="0">
                <a:latin typeface="宋体" panose="02010600030101010101" pitchFamily="2" charset="-122"/>
                <a:cs typeface="Times New Roman" panose="02020603050405020304" pitchFamily="18" charset="0"/>
              </a:rPr>
              <a:t>相比所花费的时间，并被证明为比</a:t>
            </a:r>
            <a:r>
              <a:rPr lang="en-US" altLang="zh-CN" sz="2400" dirty="0" err="1">
                <a:latin typeface="等线" panose="02010600030101010101" pitchFamily="2" charset="-122"/>
                <a:ea typeface="等线" panose="02010600030101010101" pitchFamily="2" charset="-122"/>
                <a:cs typeface="Times New Roman" panose="02020603050405020304" pitchFamily="18" charset="0"/>
              </a:rPr>
              <a:t>podem</a:t>
            </a:r>
            <a:r>
              <a:rPr lang="zh-CN" altLang="en-US" sz="2400" dirty="0">
                <a:latin typeface="宋体" panose="02010600030101010101" pitchFamily="2" charset="-122"/>
                <a:cs typeface="Times New Roman" panose="02020603050405020304" pitchFamily="18" charset="0"/>
              </a:rPr>
              <a:t>算法快三到五倍。</a:t>
            </a:r>
            <a:r>
              <a:rPr lang="zh-CN" altLang="en-US" sz="2400" dirty="0"/>
              <a:t> </a:t>
            </a:r>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nvGraphicFramePr>
        <p:xfrm>
          <a:off x="0" y="0"/>
          <a:ext cx="168275" cy="190500"/>
        </p:xfrm>
        <a:graphic>
          <a:graphicData uri="http://schemas.openxmlformats.org/presentationml/2006/ole">
            <mc:AlternateContent xmlns:mc="http://schemas.openxmlformats.org/markup-compatibility/2006">
              <mc:Choice xmlns:v="urn:schemas-microsoft-com:vml" Requires="v">
                <p:oleObj spid="_x0000_s4130" r:id="rId4" imgW="164957" imgH="190335" progId="Equation.DSMT4">
                  <p:embed/>
                </p:oleObj>
              </mc:Choice>
              <mc:Fallback>
                <p:oleObj r:id="rId4" imgW="164957" imgH="190335"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682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图片 7"/>
          <p:cNvPicPr>
            <a:picLocks noChangeAspect="1"/>
          </p:cNvPicPr>
          <p:nvPr/>
        </p:nvPicPr>
        <p:blipFill>
          <a:blip r:embed="rId6"/>
          <a:stretch>
            <a:fillRect/>
          </a:stretch>
        </p:blipFill>
        <p:spPr>
          <a:xfrm>
            <a:off x="2987824" y="3118316"/>
            <a:ext cx="288032" cy="336037"/>
          </a:xfrm>
          <a:prstGeom prst="rect">
            <a:avLst/>
          </a:prstGeom>
        </p:spPr>
      </p:pic>
    </p:spTree>
    <p:extLst>
      <p:ext uri="{BB962C8B-B14F-4D97-AF65-F5344CB8AC3E}">
        <p14:creationId xmlns:p14="http://schemas.microsoft.com/office/powerpoint/2010/main" val="2863971858"/>
      </p:ext>
    </p:extLst>
  </p:cSld>
  <p:clrMapOvr>
    <a:masterClrMapping/>
  </p:clrMapOvr>
  <p:transition spd="slow">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2267744" y="0"/>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测试类型</a:t>
            </a:r>
            <a:r>
              <a:rPr lang="en-US" altLang="zh-CN" sz="3600" kern="0" dirty="0" smtClean="0">
                <a:solidFill>
                  <a:srgbClr val="990000"/>
                </a:solidFill>
                <a:latin typeface="Comic Sans MS" panose="030F0702030302020204" pitchFamily="66" charset="0"/>
                <a:ea typeface="隶书" panose="02010509060101010101" pitchFamily="49" charset="-122"/>
              </a:rPr>
              <a:t> </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3" name="文本框 2"/>
          <p:cNvSpPr txBox="1"/>
          <p:nvPr/>
        </p:nvSpPr>
        <p:spPr>
          <a:xfrm>
            <a:off x="755576" y="1268760"/>
            <a:ext cx="7992888" cy="4770537"/>
          </a:xfrm>
          <a:prstGeom prst="rect">
            <a:avLst/>
          </a:prstGeom>
          <a:noFill/>
        </p:spPr>
        <p:txBody>
          <a:bodyPr wrap="square" rtlCol="0">
            <a:spAutoFit/>
          </a:bodyPr>
          <a:lstStyle/>
          <a:p>
            <a:r>
              <a:rPr lang="zh-CN" altLang="zh-CN" sz="3600" b="1" kern="0" dirty="0">
                <a:solidFill>
                  <a:srgbClr val="990000"/>
                </a:solidFill>
                <a:latin typeface="Comic Sans MS" panose="030F0702030302020204" pitchFamily="66" charset="0"/>
                <a:ea typeface="隶书" panose="02010509060101010101" pitchFamily="49" charset="-122"/>
                <a:cs typeface="+mj-cs"/>
              </a:rPr>
              <a:t>功能测试：</a:t>
            </a:r>
            <a:r>
              <a:rPr lang="zh-CN" altLang="zh-CN" sz="2800" dirty="0"/>
              <a:t>验证电路的所有功能操作。对于复杂的数字电路和系统，这可能非常耗时，因此成本</a:t>
            </a:r>
            <a:r>
              <a:rPr lang="zh-CN" altLang="zh-CN" sz="2800" dirty="0" smtClean="0"/>
              <a:t>高昂</a:t>
            </a:r>
            <a:r>
              <a:rPr lang="zh-CN" altLang="en-US" sz="2800" dirty="0" smtClean="0"/>
              <a:t>。</a:t>
            </a:r>
            <a:endParaRPr lang="en-US" altLang="zh-CN" sz="2800" dirty="0" smtClean="0"/>
          </a:p>
          <a:p>
            <a:r>
              <a:rPr lang="zh-CN" altLang="zh-CN" sz="3600" b="1" kern="0" dirty="0">
                <a:solidFill>
                  <a:srgbClr val="990000"/>
                </a:solidFill>
                <a:latin typeface="Comic Sans MS" panose="030F0702030302020204" pitchFamily="66" charset="0"/>
                <a:ea typeface="隶书" panose="02010509060101010101" pitchFamily="49" charset="-122"/>
              </a:rPr>
              <a:t>参数测试：</a:t>
            </a:r>
            <a:r>
              <a:rPr lang="zh-CN" altLang="zh-CN" sz="2800" dirty="0"/>
              <a:t>即测量特定</a:t>
            </a:r>
            <a:r>
              <a:rPr lang="zh-CN" altLang="zh-CN" sz="2800" dirty="0" smtClean="0"/>
              <a:t>参数</a:t>
            </a:r>
            <a:r>
              <a:rPr lang="zh-CN" altLang="en-US" sz="2800" dirty="0" smtClean="0"/>
              <a:t>，包括直流参数、交流参数测试。</a:t>
            </a:r>
            <a:endParaRPr lang="en-US" altLang="zh-CN" sz="2800" dirty="0"/>
          </a:p>
          <a:p>
            <a:endParaRPr lang="zh-CN" altLang="zh-CN" sz="2800" dirty="0"/>
          </a:p>
          <a:p>
            <a:r>
              <a:rPr lang="zh-CN" altLang="zh-CN" sz="3600" b="1" kern="0" dirty="0">
                <a:solidFill>
                  <a:srgbClr val="990000"/>
                </a:solidFill>
                <a:latin typeface="Comic Sans MS" panose="030F0702030302020204" pitchFamily="66" charset="0"/>
                <a:ea typeface="隶书" panose="02010509060101010101" pitchFamily="49" charset="-122"/>
                <a:cs typeface="+mj-cs"/>
              </a:rPr>
              <a:t>结构测试：</a:t>
            </a:r>
            <a:r>
              <a:rPr lang="zh-CN" altLang="zh-CN" sz="2800" dirty="0"/>
              <a:t>激发由于制造缺陷而可能存在于电路中的</a:t>
            </a:r>
            <a:r>
              <a:rPr lang="zh-CN" altLang="zh-CN" sz="2800" b="1" i="1" dirty="0">
                <a:solidFill>
                  <a:srgbClr val="FF0000"/>
                </a:solidFill>
              </a:rPr>
              <a:t>故障</a:t>
            </a:r>
            <a:r>
              <a:rPr lang="zh-CN" altLang="zh-CN" sz="2800" dirty="0" smtClean="0"/>
              <a:t>，</a:t>
            </a:r>
            <a:r>
              <a:rPr lang="zh-CN" altLang="en-US" sz="2800" dirty="0" smtClean="0"/>
              <a:t>输入</a:t>
            </a:r>
            <a:r>
              <a:rPr lang="zh-CN" altLang="zh-CN" sz="2800" dirty="0" smtClean="0"/>
              <a:t>适当</a:t>
            </a:r>
            <a:r>
              <a:rPr lang="zh-CN" altLang="zh-CN" sz="2800" dirty="0"/>
              <a:t>的</a:t>
            </a:r>
            <a:r>
              <a:rPr lang="zh-CN" altLang="zh-CN" sz="2800" dirty="0" smtClean="0"/>
              <a:t>数字</a:t>
            </a:r>
            <a:r>
              <a:rPr lang="zh-CN" altLang="en-US" sz="2800" b="1" i="1" dirty="0" smtClean="0">
                <a:solidFill>
                  <a:srgbClr val="FF0000"/>
                </a:solidFill>
              </a:rPr>
              <a:t>向</a:t>
            </a:r>
            <a:r>
              <a:rPr lang="zh-CN" altLang="zh-CN" sz="2800" b="1" i="1" dirty="0" smtClean="0">
                <a:solidFill>
                  <a:srgbClr val="FF0000"/>
                </a:solidFill>
              </a:rPr>
              <a:t>量</a:t>
            </a:r>
            <a:r>
              <a:rPr lang="zh-CN" altLang="en-US" sz="2800" i="1" dirty="0" smtClean="0">
                <a:solidFill>
                  <a:srgbClr val="FF0000"/>
                </a:solidFill>
              </a:rPr>
              <a:t>（</a:t>
            </a:r>
            <a:r>
              <a:rPr lang="en-US" altLang="zh-CN" sz="2800" i="1" dirty="0" smtClean="0">
                <a:solidFill>
                  <a:srgbClr val="FF0000"/>
                </a:solidFill>
              </a:rPr>
              <a:t>Vector</a:t>
            </a:r>
            <a:r>
              <a:rPr lang="zh-CN" altLang="en-US" sz="2800" i="1" dirty="0" smtClean="0">
                <a:solidFill>
                  <a:srgbClr val="FF0000"/>
                </a:solidFill>
              </a:rPr>
              <a:t>）</a:t>
            </a:r>
            <a:r>
              <a:rPr lang="zh-CN" altLang="zh-CN" sz="2800" dirty="0" smtClean="0"/>
              <a:t>，</a:t>
            </a:r>
            <a:r>
              <a:rPr lang="zh-CN" altLang="zh-CN" sz="2800" dirty="0"/>
              <a:t>使电路对激励敏感，从而使故障电路</a:t>
            </a:r>
            <a:r>
              <a:rPr lang="zh-CN" altLang="zh-CN" sz="2800" dirty="0" smtClean="0"/>
              <a:t>在输出</a:t>
            </a:r>
            <a:r>
              <a:rPr lang="zh-CN" altLang="zh-CN" sz="2800" dirty="0"/>
              <a:t>上产生与无故障电路不同的结果</a:t>
            </a:r>
            <a:r>
              <a:rPr lang="zh-CN" altLang="zh-CN" sz="2800" dirty="0" smtClean="0"/>
              <a:t>。</a:t>
            </a:r>
            <a:endParaRPr lang="en-US" altLang="zh-CN" sz="2800" dirty="0" smtClean="0"/>
          </a:p>
        </p:txBody>
      </p:sp>
      <p:sp>
        <p:nvSpPr>
          <p:cNvPr id="6" name="矩形 5"/>
          <p:cNvSpPr/>
          <p:nvPr/>
        </p:nvSpPr>
        <p:spPr>
          <a:xfrm>
            <a:off x="1043762" y="6093296"/>
            <a:ext cx="4572000" cy="369332"/>
          </a:xfrm>
          <a:prstGeom prst="rect">
            <a:avLst/>
          </a:prstGeom>
        </p:spPr>
        <p:txBody>
          <a:bodyPr>
            <a:spAutoFit/>
          </a:bodyPr>
          <a:lstStyle/>
          <a:p>
            <a:r>
              <a:rPr lang="zh-CN" altLang="zh-CN" dirty="0" smtClean="0">
                <a:latin typeface="Calibri" panose="020F0502020204030204" pitchFamily="34"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3865745086"/>
      </p:ext>
    </p:extLst>
  </p:cSld>
  <p:clrMapOvr>
    <a:masterClrMapping/>
  </p:clrMapOvr>
  <p:transition spd="slow">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7584" y="1582647"/>
            <a:ext cx="7704856" cy="5262979"/>
          </a:xfrm>
          <a:prstGeom prst="rect">
            <a:avLst/>
          </a:prstGeom>
          <a:noFill/>
        </p:spPr>
        <p:txBody>
          <a:bodyPr wrap="square" rtlCol="0">
            <a:spAutoFit/>
          </a:bodyPr>
          <a:lstStyle/>
          <a:p>
            <a:pPr lvl="0"/>
            <a:r>
              <a:rPr lang="zh-CN" altLang="en-US" sz="2800" b="1" kern="0" dirty="0" smtClean="0">
                <a:solidFill>
                  <a:srgbClr val="990000"/>
                </a:solidFill>
                <a:latin typeface="Comic Sans MS" panose="030F0702030302020204" pitchFamily="66" charset="0"/>
                <a:ea typeface="隶书" panose="02010509060101010101" pitchFamily="49" charset="-122"/>
              </a:rPr>
              <a:t>串行</a:t>
            </a:r>
            <a:r>
              <a:rPr lang="zh-CN" altLang="en-US" sz="2800" b="1" kern="0" dirty="0">
                <a:solidFill>
                  <a:srgbClr val="990000"/>
                </a:solidFill>
                <a:latin typeface="Comic Sans MS" panose="030F0702030302020204" pitchFamily="66" charset="0"/>
                <a:ea typeface="隶书" panose="02010509060101010101" pitchFamily="49" charset="-122"/>
              </a:rPr>
              <a:t>故障仿真</a:t>
            </a:r>
            <a:r>
              <a:rPr lang="zh-CN" altLang="zh-CN" sz="2800" b="1" kern="0" dirty="0" smtClean="0">
                <a:solidFill>
                  <a:srgbClr val="990000"/>
                </a:solidFill>
                <a:latin typeface="Comic Sans MS" panose="030F0702030302020204" pitchFamily="66" charset="0"/>
                <a:ea typeface="隶书" panose="02010509060101010101" pitchFamily="49" charset="-122"/>
              </a:rPr>
              <a:t>：</a:t>
            </a:r>
            <a:r>
              <a:rPr lang="zh-CN" altLang="en-US" sz="2400" dirty="0"/>
              <a:t>一次</a:t>
            </a:r>
            <a:r>
              <a:rPr lang="zh-CN" altLang="zh-CN" sz="2400" dirty="0" smtClean="0"/>
              <a:t>将</a:t>
            </a:r>
            <a:r>
              <a:rPr lang="zh-CN" altLang="en-US" sz="2400" dirty="0" smtClean="0"/>
              <a:t>一</a:t>
            </a:r>
            <a:r>
              <a:rPr lang="zh-CN" altLang="zh-CN" sz="2400" dirty="0" smtClean="0"/>
              <a:t>个</a:t>
            </a:r>
            <a:r>
              <a:rPr lang="zh-CN" altLang="zh-CN" sz="2400" dirty="0"/>
              <a:t>故障插入电路</a:t>
            </a:r>
            <a:r>
              <a:rPr lang="zh-CN" altLang="zh-CN" sz="2400" dirty="0" smtClean="0"/>
              <a:t>，</a:t>
            </a:r>
            <a:r>
              <a:rPr lang="zh-CN" altLang="en-US" sz="2400" dirty="0" smtClean="0"/>
              <a:t>然后令故障</a:t>
            </a:r>
            <a:r>
              <a:rPr lang="zh-CN" altLang="zh-CN" sz="2400" dirty="0" smtClean="0"/>
              <a:t>电路</a:t>
            </a:r>
            <a:r>
              <a:rPr lang="zh-CN" altLang="en-US" sz="2400" dirty="0"/>
              <a:t>依次</a:t>
            </a:r>
            <a:r>
              <a:rPr lang="zh-CN" altLang="en-US" sz="2400" dirty="0" smtClean="0"/>
              <a:t>对所有输入向量进行模拟，把所得结果与正常电路比较，以判断哪些输入向量可以检测目标故障。</a:t>
            </a:r>
            <a:endParaRPr lang="en-US" altLang="zh-CN" sz="2400" dirty="0" smtClean="0"/>
          </a:p>
          <a:p>
            <a:pPr lvl="0"/>
            <a:endParaRPr lang="zh-CN" altLang="zh-CN" sz="2400" dirty="0"/>
          </a:p>
          <a:p>
            <a:r>
              <a:rPr lang="zh-CN" altLang="en-US" sz="2800" b="1" kern="0" dirty="0" smtClean="0">
                <a:solidFill>
                  <a:srgbClr val="990000"/>
                </a:solidFill>
                <a:latin typeface="Comic Sans MS" panose="030F0702030302020204" pitchFamily="66" charset="0"/>
                <a:ea typeface="隶书" panose="02010509060101010101" pitchFamily="49" charset="-122"/>
              </a:rPr>
              <a:t>并行故障仿真</a:t>
            </a:r>
            <a:r>
              <a:rPr lang="zh-CN" altLang="zh-CN" sz="2800" b="1" kern="0" dirty="0" smtClean="0">
                <a:solidFill>
                  <a:srgbClr val="990000"/>
                </a:solidFill>
                <a:latin typeface="Comic Sans MS" panose="030F0702030302020204" pitchFamily="66" charset="0"/>
                <a:ea typeface="隶书" panose="02010509060101010101" pitchFamily="49" charset="-122"/>
              </a:rPr>
              <a:t>：</a:t>
            </a:r>
            <a:r>
              <a:rPr lang="zh-CN" altLang="zh-CN" sz="2400" dirty="0"/>
              <a:t>运行计算机字宽来并行仿真故障电路，计算机内部的位逻辑运算用于仿真电路中各门的逻辑运算。 </a:t>
            </a:r>
            <a:r>
              <a:rPr lang="zh-CN" altLang="en-US" sz="2400" dirty="0" smtClean="0"/>
              <a:t>比串行</a:t>
            </a:r>
            <a:r>
              <a:rPr lang="zh-CN" altLang="en-US" sz="2400" dirty="0" smtClean="0"/>
              <a:t>仿真极大节省了时间。</a:t>
            </a:r>
            <a:endParaRPr lang="en-US" altLang="zh-CN" sz="2400" dirty="0"/>
          </a:p>
          <a:p>
            <a:endParaRPr lang="en-US" altLang="zh-CN" sz="2800" b="1" kern="0" dirty="0" smtClean="0">
              <a:solidFill>
                <a:srgbClr val="990000"/>
              </a:solidFill>
              <a:latin typeface="Comic Sans MS" panose="030F0702030302020204" pitchFamily="66" charset="0"/>
              <a:ea typeface="隶书" panose="02010509060101010101" pitchFamily="49" charset="-122"/>
            </a:endParaRPr>
          </a:p>
          <a:p>
            <a:r>
              <a:rPr lang="zh-CN" altLang="en-US" sz="2800" b="1" kern="0" dirty="0" smtClean="0">
                <a:solidFill>
                  <a:srgbClr val="990000"/>
                </a:solidFill>
                <a:latin typeface="Comic Sans MS" panose="030F0702030302020204" pitchFamily="66" charset="0"/>
                <a:ea typeface="隶书" panose="02010509060101010101" pitchFamily="49" charset="-122"/>
              </a:rPr>
              <a:t>并发故障仿真</a:t>
            </a:r>
            <a:r>
              <a:rPr lang="zh-CN" altLang="zh-CN" sz="2800" b="1" kern="0" dirty="0" smtClean="0">
                <a:solidFill>
                  <a:srgbClr val="990000"/>
                </a:solidFill>
                <a:latin typeface="Comic Sans MS" panose="030F0702030302020204" pitchFamily="66" charset="0"/>
                <a:ea typeface="隶书" panose="02010509060101010101" pitchFamily="49" charset="-122"/>
              </a:rPr>
              <a:t>：</a:t>
            </a:r>
            <a:r>
              <a:rPr lang="zh-CN" altLang="en-US" sz="2400" dirty="0"/>
              <a:t>运行时间</a:t>
            </a:r>
            <a:r>
              <a:rPr lang="zh-CN" altLang="en-US" sz="2400" dirty="0" smtClean="0"/>
              <a:t>效率更高</a:t>
            </a:r>
            <a:r>
              <a:rPr lang="zh-CN" altLang="en-US" sz="2400" dirty="0"/>
              <a:t>，对内存容量要求</a:t>
            </a:r>
            <a:r>
              <a:rPr lang="zh-CN" altLang="en-US" sz="2400" dirty="0" smtClean="0"/>
              <a:t>提高。</a:t>
            </a:r>
            <a:endParaRPr lang="en-US" altLang="zh-CN" sz="2400" dirty="0"/>
          </a:p>
          <a:p>
            <a:endParaRPr lang="en-US" altLang="zh-CN" sz="2800" b="1" kern="0" dirty="0" smtClean="0">
              <a:solidFill>
                <a:srgbClr val="990000"/>
              </a:solidFill>
              <a:latin typeface="Comic Sans MS" panose="030F0702030302020204" pitchFamily="66" charset="0"/>
              <a:ea typeface="隶书" panose="02010509060101010101" pitchFamily="49" charset="-122"/>
            </a:endParaRPr>
          </a:p>
          <a:p>
            <a:r>
              <a:rPr lang="zh-CN" altLang="en-US" sz="2800" b="1" kern="0" dirty="0" smtClean="0">
                <a:solidFill>
                  <a:srgbClr val="990000"/>
                </a:solidFill>
                <a:latin typeface="Comic Sans MS" panose="030F0702030302020204" pitchFamily="66" charset="0"/>
                <a:ea typeface="隶书" panose="02010509060101010101" pitchFamily="49" charset="-122"/>
              </a:rPr>
              <a:t>演绎故障仿真：</a:t>
            </a:r>
            <a:r>
              <a:rPr lang="zh-CN" altLang="en-US" sz="2400" dirty="0"/>
              <a:t>运行时间</a:t>
            </a:r>
            <a:r>
              <a:rPr lang="zh-CN" altLang="en-US" sz="2400" dirty="0" smtClean="0"/>
              <a:t>效率最高</a:t>
            </a:r>
            <a:r>
              <a:rPr lang="zh-CN" altLang="en-US" sz="2400" dirty="0"/>
              <a:t>，对内存容量</a:t>
            </a:r>
            <a:r>
              <a:rPr lang="zh-CN" altLang="en-US" sz="2400" dirty="0" smtClean="0"/>
              <a:t>要求最高</a:t>
            </a:r>
            <a:r>
              <a:rPr lang="zh-CN" altLang="en-US" sz="2400" dirty="0"/>
              <a:t>。</a:t>
            </a:r>
          </a:p>
        </p:txBody>
      </p:sp>
      <p:sp>
        <p:nvSpPr>
          <p:cNvPr id="5" name="标题 1">
            <a:extLst>
              <a:ext uri="{FF2B5EF4-FFF2-40B4-BE49-F238E27FC236}">
                <a16:creationId xmlns="" xmlns:a16="http://schemas.microsoft.com/office/drawing/2014/main" id="{5FEF3CE6-5BD5-4EBE-BC38-0059B7073F3C}"/>
              </a:ext>
            </a:extLst>
          </p:cNvPr>
          <p:cNvSpPr txBox="1">
            <a:spLocks/>
          </p:cNvSpPr>
          <p:nvPr/>
        </p:nvSpPr>
        <p:spPr bwMode="auto">
          <a:xfrm>
            <a:off x="2339752" y="-17363"/>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数字故障仿真 </a:t>
            </a:r>
            <a:endParaRPr lang="en-US" altLang="zh-CN" sz="3600" kern="0" dirty="0" smtClean="0">
              <a:solidFill>
                <a:srgbClr val="990000"/>
              </a:solidFill>
              <a:latin typeface="Comic Sans MS" panose="030F0702030302020204" pitchFamily="66" charset="0"/>
              <a:ea typeface="隶书" panose="02010509060101010101" pitchFamily="49" charset="-122"/>
            </a:endParaRPr>
          </a:p>
          <a:p>
            <a:pPr marL="342900" indent="-342900" algn="ctr"/>
            <a:r>
              <a:rPr lang="en-US" altLang="zh-CN" sz="3600" kern="0" dirty="0" smtClean="0">
                <a:solidFill>
                  <a:srgbClr val="990000"/>
                </a:solidFill>
                <a:latin typeface="Comic Sans MS" panose="030F0702030302020204" pitchFamily="66" charset="0"/>
                <a:ea typeface="隶书" panose="02010509060101010101" pitchFamily="49" charset="-122"/>
              </a:rPr>
              <a:t>Digital fault simulation</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3" name="矩形 2"/>
          <p:cNvSpPr/>
          <p:nvPr/>
        </p:nvSpPr>
        <p:spPr>
          <a:xfrm>
            <a:off x="1475656" y="886514"/>
            <a:ext cx="3744416" cy="646331"/>
          </a:xfrm>
          <a:prstGeom prst="rect">
            <a:avLst/>
          </a:prstGeom>
        </p:spPr>
        <p:txBody>
          <a:bodyPr wrap="square">
            <a:spAutoFit/>
          </a:bodyPr>
          <a:lstStyle/>
          <a:p>
            <a:r>
              <a:rPr lang="zh-CN" altLang="en-US" sz="3600" b="1" kern="0" dirty="0">
                <a:solidFill>
                  <a:srgbClr val="990000"/>
                </a:solidFill>
                <a:latin typeface="Comic Sans MS" panose="030F0702030302020204" pitchFamily="66" charset="0"/>
                <a:ea typeface="隶书" panose="02010509060101010101" pitchFamily="49" charset="-122"/>
              </a:rPr>
              <a:t>故障仿真方法</a:t>
            </a:r>
            <a:endParaRPr lang="en-US" altLang="zh-CN" sz="3600" b="1" kern="0" dirty="0">
              <a:solidFill>
                <a:srgbClr val="990000"/>
              </a:solidFill>
              <a:latin typeface="Comic Sans MS" panose="030F0702030302020204" pitchFamily="66" charset="0"/>
              <a:ea typeface="隶书" panose="02010509060101010101" pitchFamily="49" charset="-122"/>
            </a:endParaRPr>
          </a:p>
        </p:txBody>
      </p:sp>
    </p:spTree>
    <p:extLst>
      <p:ext uri="{BB962C8B-B14F-4D97-AF65-F5344CB8AC3E}">
        <p14:creationId xmlns:p14="http://schemas.microsoft.com/office/powerpoint/2010/main" val="269545724"/>
      </p:ext>
    </p:extLst>
  </p:cSld>
  <p:clrMapOvr>
    <a:masterClrMapping/>
  </p:clrMapOvr>
  <p:transition spd="slow">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504" y="1484784"/>
            <a:ext cx="5184576" cy="1261884"/>
          </a:xfrm>
          <a:prstGeom prst="rect">
            <a:avLst/>
          </a:prstGeom>
          <a:noFill/>
        </p:spPr>
        <p:txBody>
          <a:bodyPr wrap="square" rtlCol="0">
            <a:spAutoFit/>
          </a:bodyPr>
          <a:lstStyle/>
          <a:p>
            <a:pPr lvl="0"/>
            <a:r>
              <a:rPr lang="zh-CN" altLang="en-US" sz="2800" b="1" kern="0" dirty="0" smtClean="0">
                <a:solidFill>
                  <a:srgbClr val="990000"/>
                </a:solidFill>
                <a:latin typeface="Comic Sans MS" panose="030F0702030302020204" pitchFamily="66" charset="0"/>
                <a:ea typeface="隶书" panose="02010509060101010101" pitchFamily="49" charset="-122"/>
              </a:rPr>
              <a:t>例</a:t>
            </a:r>
            <a:r>
              <a:rPr lang="zh-CN" altLang="zh-CN" sz="2800" b="1" kern="0" dirty="0" smtClean="0">
                <a:solidFill>
                  <a:srgbClr val="990000"/>
                </a:solidFill>
                <a:latin typeface="Comic Sans MS" panose="030F0702030302020204" pitchFamily="66" charset="0"/>
                <a:ea typeface="隶书" panose="02010509060101010101" pitchFamily="49" charset="-122"/>
              </a:rPr>
              <a:t>：</a:t>
            </a:r>
            <a:r>
              <a:rPr lang="zh-CN" altLang="en-US" sz="2400" dirty="0"/>
              <a:t>假设</a:t>
            </a:r>
            <a:r>
              <a:rPr lang="zh-CN" altLang="en-US" sz="2400" dirty="0" smtClean="0"/>
              <a:t>图中电路的引线</a:t>
            </a:r>
            <a:r>
              <a:rPr lang="en-US" altLang="zh-CN" sz="2400" dirty="0" smtClean="0"/>
              <a:t>1</a:t>
            </a:r>
            <a:r>
              <a:rPr lang="zh-CN" altLang="en-US" sz="2400" dirty="0" smtClean="0"/>
              <a:t>固定故障，对输入向量</a:t>
            </a:r>
            <a:r>
              <a:rPr lang="en-US" altLang="zh-CN" sz="2400" dirty="0" smtClean="0"/>
              <a:t>t0=(0,0,0)</a:t>
            </a:r>
            <a:r>
              <a:rPr lang="zh-CN" altLang="en-US" sz="2400" dirty="0" smtClean="0"/>
              <a:t>，</a:t>
            </a:r>
            <a:r>
              <a:rPr lang="en-US" altLang="zh-CN" sz="2400" dirty="0" smtClean="0"/>
              <a:t>t1=(0,0,1)</a:t>
            </a:r>
            <a:r>
              <a:rPr lang="zh-CN" altLang="en-US" sz="2400" dirty="0" smtClean="0"/>
              <a:t>，</a:t>
            </a:r>
            <a:r>
              <a:rPr lang="en-US" altLang="zh-CN" sz="2400" dirty="0" smtClean="0"/>
              <a:t>……t7=(1,1,1)</a:t>
            </a:r>
            <a:r>
              <a:rPr lang="zh-CN" altLang="en-US" sz="2400" dirty="0" smtClean="0"/>
              <a:t>进行并行故障仿真。</a:t>
            </a:r>
            <a:endParaRPr lang="zh-CN" altLang="zh-CN" sz="2400" dirty="0" smtClean="0"/>
          </a:p>
        </p:txBody>
      </p:sp>
      <p:sp>
        <p:nvSpPr>
          <p:cNvPr id="5" name="标题 1">
            <a:extLst>
              <a:ext uri="{FF2B5EF4-FFF2-40B4-BE49-F238E27FC236}">
                <a16:creationId xmlns="" xmlns:a16="http://schemas.microsoft.com/office/drawing/2014/main" id="{5FEF3CE6-5BD5-4EBE-BC38-0059B7073F3C}"/>
              </a:ext>
            </a:extLst>
          </p:cNvPr>
          <p:cNvSpPr txBox="1">
            <a:spLocks/>
          </p:cNvSpPr>
          <p:nvPr/>
        </p:nvSpPr>
        <p:spPr bwMode="auto">
          <a:xfrm>
            <a:off x="2339752" y="-17363"/>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故障仿真 </a:t>
            </a:r>
            <a:r>
              <a:rPr lang="en-US" altLang="zh-CN" sz="3600" kern="0" dirty="0" smtClean="0">
                <a:solidFill>
                  <a:srgbClr val="990000"/>
                </a:solidFill>
                <a:latin typeface="Comic Sans MS" panose="030F0702030302020204" pitchFamily="66" charset="0"/>
                <a:ea typeface="隶书" panose="02010509060101010101" pitchFamily="49" charset="-122"/>
              </a:rPr>
              <a:t>fault simulation</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3" name="矩形 2"/>
          <p:cNvSpPr/>
          <p:nvPr/>
        </p:nvSpPr>
        <p:spPr>
          <a:xfrm>
            <a:off x="683568" y="764704"/>
            <a:ext cx="4304383" cy="584775"/>
          </a:xfrm>
          <a:prstGeom prst="rect">
            <a:avLst/>
          </a:prstGeom>
        </p:spPr>
        <p:txBody>
          <a:bodyPr wrap="none">
            <a:spAutoFit/>
          </a:bodyPr>
          <a:lstStyle/>
          <a:p>
            <a:r>
              <a:rPr lang="zh-CN" altLang="en-US" sz="3200" b="1" kern="0" dirty="0">
                <a:solidFill>
                  <a:srgbClr val="990000"/>
                </a:solidFill>
                <a:latin typeface="Comic Sans MS" panose="030F0702030302020204" pitchFamily="66" charset="0"/>
                <a:ea typeface="隶书" panose="02010509060101010101" pitchFamily="49" charset="-122"/>
              </a:rPr>
              <a:t>按测试码并行故障仿真</a:t>
            </a:r>
            <a:endParaRPr lang="en-US" altLang="zh-CN" sz="3200" b="1" kern="0" dirty="0">
              <a:solidFill>
                <a:srgbClr val="990000"/>
              </a:solidFill>
              <a:latin typeface="Comic Sans MS" panose="030F0702030302020204" pitchFamily="66" charset="0"/>
              <a:ea typeface="隶书" panose="02010509060101010101" pitchFamily="49"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8064" y="836712"/>
            <a:ext cx="4013792" cy="1964482"/>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4086818819"/>
              </p:ext>
            </p:extLst>
          </p:nvPr>
        </p:nvGraphicFramePr>
        <p:xfrm>
          <a:off x="971598" y="3212976"/>
          <a:ext cx="7344819" cy="2376260"/>
        </p:xfrm>
        <a:graphic>
          <a:graphicData uri="http://schemas.openxmlformats.org/drawingml/2006/table">
            <a:tbl>
              <a:tblPr>
                <a:tableStyleId>{5C22544A-7EE6-4342-B048-85BDC9FD1C3A}</a:tableStyleId>
              </a:tblPr>
              <a:tblGrid>
                <a:gridCol w="720964"/>
                <a:gridCol w="720964"/>
                <a:gridCol w="720964"/>
                <a:gridCol w="743054"/>
                <a:gridCol w="698873"/>
                <a:gridCol w="720964"/>
                <a:gridCol w="720964"/>
                <a:gridCol w="720964"/>
                <a:gridCol w="1577108"/>
              </a:tblGrid>
              <a:tr h="237626">
                <a:tc>
                  <a:txBody>
                    <a:bodyPr/>
                    <a:lstStyle/>
                    <a:p>
                      <a:pPr algn="ctr" fontAlgn="b"/>
                      <a:r>
                        <a:rPr lang="en-US" sz="1100" u="none" strike="noStrike" dirty="0">
                          <a:effectLst/>
                        </a:rPr>
                        <a:t>t0</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a:effectLst/>
                        </a:rPr>
                        <a:t>t1</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a:effectLst/>
                        </a:rPr>
                        <a:t>t2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a:effectLst/>
                        </a:rPr>
                        <a:t>t3</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a:effectLst/>
                        </a:rPr>
                        <a:t>t4</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a:effectLst/>
                        </a:rPr>
                        <a:t>t5</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a:effectLst/>
                        </a:rPr>
                        <a:t>t6</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a:effectLst/>
                        </a:rPr>
                        <a:t>t7</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计算机字长字</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3762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w1</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3762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3762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1</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w3</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3762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w4=w2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3762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w5=w2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3762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w6=w1w2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37626">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w7=/w5</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3762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w8=w3w7</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37626">
                <a:tc>
                  <a:txBody>
                    <a:bodyPr/>
                    <a:lstStyle/>
                    <a:p>
                      <a:pPr algn="ctr" fontAlgn="b"/>
                      <a:r>
                        <a:rPr lang="en-US" altLang="zh-CN" sz="1100" u="none" strike="noStrike" dirty="0">
                          <a:effectLst/>
                        </a:rPr>
                        <a:t>0</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1</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0</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0</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0</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1</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1</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1</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dirty="0">
                          <a:effectLst/>
                        </a:rPr>
                        <a:t>w9=w6+w8</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r>
            </a:tbl>
          </a:graphicData>
        </a:graphic>
      </p:graphicFrame>
      <p:sp>
        <p:nvSpPr>
          <p:cNvPr id="7" name="文本框 6"/>
          <p:cNvSpPr txBox="1"/>
          <p:nvPr/>
        </p:nvSpPr>
        <p:spPr>
          <a:xfrm>
            <a:off x="2051720" y="5733256"/>
            <a:ext cx="5040560" cy="369332"/>
          </a:xfrm>
          <a:prstGeom prst="rect">
            <a:avLst/>
          </a:prstGeom>
          <a:noFill/>
        </p:spPr>
        <p:txBody>
          <a:bodyPr wrap="square" rtlCol="0">
            <a:spAutoFit/>
          </a:bodyPr>
          <a:lstStyle/>
          <a:p>
            <a:r>
              <a:rPr lang="zh-CN" altLang="en-US" dirty="0" smtClean="0"/>
              <a:t>无故障电路模型输入测试码模拟运算结果</a:t>
            </a:r>
            <a:endParaRPr lang="zh-CN" altLang="en-US" dirty="0"/>
          </a:p>
        </p:txBody>
      </p:sp>
      <p:sp>
        <p:nvSpPr>
          <p:cNvPr id="8" name="文本框 7"/>
          <p:cNvSpPr txBox="1"/>
          <p:nvPr/>
        </p:nvSpPr>
        <p:spPr>
          <a:xfrm>
            <a:off x="2339752" y="6237312"/>
            <a:ext cx="4032448" cy="461665"/>
          </a:xfrm>
          <a:prstGeom prst="rect">
            <a:avLst/>
          </a:prstGeom>
          <a:noFill/>
        </p:spPr>
        <p:txBody>
          <a:bodyPr wrap="square" rtlCol="0">
            <a:spAutoFit/>
          </a:bodyPr>
          <a:lstStyle/>
          <a:p>
            <a:r>
              <a:rPr lang="zh-CN" altLang="en-US" sz="2400" b="1" kern="0" dirty="0">
                <a:solidFill>
                  <a:srgbClr val="990000"/>
                </a:solidFill>
                <a:latin typeface="Comic Sans MS" panose="030F0702030302020204" pitchFamily="66" charset="0"/>
                <a:ea typeface="隶书" panose="02010509060101010101" pitchFamily="49" charset="-122"/>
              </a:rPr>
              <a:t>八个测试向量可以一次运算</a:t>
            </a:r>
          </a:p>
        </p:txBody>
      </p:sp>
    </p:spTree>
    <p:extLst>
      <p:ext uri="{BB962C8B-B14F-4D97-AF65-F5344CB8AC3E}">
        <p14:creationId xmlns:p14="http://schemas.microsoft.com/office/powerpoint/2010/main" val="1645114792"/>
      </p:ext>
    </p:extLst>
  </p:cSld>
  <p:clrMapOvr>
    <a:masterClrMapping/>
  </p:clrMapOvr>
  <p:transition spd="slow">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35696" y="836712"/>
            <a:ext cx="6336704" cy="461665"/>
          </a:xfrm>
          <a:prstGeom prst="rect">
            <a:avLst/>
          </a:prstGeom>
          <a:noFill/>
        </p:spPr>
        <p:txBody>
          <a:bodyPr wrap="square" rtlCol="0">
            <a:spAutoFit/>
          </a:bodyPr>
          <a:lstStyle/>
          <a:p>
            <a:pPr lvl="0"/>
            <a:r>
              <a:rPr lang="zh-CN" altLang="en-US" sz="2400" dirty="0" smtClean="0"/>
              <a:t>对故障引线</a:t>
            </a:r>
            <a:r>
              <a:rPr lang="en-US" altLang="zh-CN" sz="2400" dirty="0" smtClean="0"/>
              <a:t>1</a:t>
            </a:r>
            <a:r>
              <a:rPr lang="zh-CN" altLang="en-US" sz="2400" dirty="0" smtClean="0"/>
              <a:t>对应的字</a:t>
            </a:r>
            <a:r>
              <a:rPr lang="zh-CN" altLang="en-US" sz="2400" dirty="0"/>
              <a:t>取</a:t>
            </a:r>
            <a:r>
              <a:rPr lang="zh-CN" altLang="en-US" sz="2400" dirty="0" smtClean="0"/>
              <a:t>反，计算各级输出</a:t>
            </a:r>
            <a:endParaRPr lang="zh-CN" altLang="zh-CN" sz="2400" dirty="0" smtClean="0"/>
          </a:p>
        </p:txBody>
      </p:sp>
      <p:sp>
        <p:nvSpPr>
          <p:cNvPr id="5" name="标题 1">
            <a:extLst>
              <a:ext uri="{FF2B5EF4-FFF2-40B4-BE49-F238E27FC236}">
                <a16:creationId xmlns="" xmlns:a16="http://schemas.microsoft.com/office/drawing/2014/main" id="{5FEF3CE6-5BD5-4EBE-BC38-0059B7073F3C}"/>
              </a:ext>
            </a:extLst>
          </p:cNvPr>
          <p:cNvSpPr txBox="1">
            <a:spLocks/>
          </p:cNvSpPr>
          <p:nvPr/>
        </p:nvSpPr>
        <p:spPr bwMode="auto">
          <a:xfrm>
            <a:off x="2339752" y="-17363"/>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并行故障仿真</a:t>
            </a:r>
            <a:endParaRPr lang="zh-CN" altLang="en-US" sz="3600" kern="0" dirty="0">
              <a:solidFill>
                <a:srgbClr val="990000"/>
              </a:solidFill>
              <a:latin typeface="Comic Sans MS" panose="030F0702030302020204" pitchFamily="66" charset="0"/>
              <a:ea typeface="隶书" panose="02010509060101010101" pitchFamily="49"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984792102"/>
              </p:ext>
            </p:extLst>
          </p:nvPr>
        </p:nvGraphicFramePr>
        <p:xfrm>
          <a:off x="1331640" y="1340768"/>
          <a:ext cx="7056780" cy="2848960"/>
        </p:xfrm>
        <a:graphic>
          <a:graphicData uri="http://schemas.openxmlformats.org/drawingml/2006/table">
            <a:tbl>
              <a:tblPr>
                <a:tableStyleId>{5C22544A-7EE6-4342-B048-85BDC9FD1C3A}</a:tableStyleId>
              </a:tblPr>
              <a:tblGrid>
                <a:gridCol w="692690"/>
                <a:gridCol w="692690"/>
                <a:gridCol w="692690"/>
                <a:gridCol w="692690"/>
                <a:gridCol w="692690"/>
                <a:gridCol w="692690"/>
                <a:gridCol w="692690"/>
                <a:gridCol w="692690"/>
                <a:gridCol w="1515260"/>
              </a:tblGrid>
              <a:tr h="284896">
                <a:tc>
                  <a:txBody>
                    <a:bodyPr/>
                    <a:lstStyle/>
                    <a:p>
                      <a:pPr algn="ctr" fontAlgn="b"/>
                      <a:r>
                        <a:rPr lang="en-US" sz="1100" u="none" strike="noStrike" dirty="0">
                          <a:effectLst/>
                        </a:rPr>
                        <a:t>t0</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a:effectLst/>
                        </a:rPr>
                        <a:t>t1</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a:effectLst/>
                        </a:rPr>
                        <a:t>t2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a:effectLst/>
                        </a:rPr>
                        <a:t>t3</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dirty="0">
                          <a:effectLst/>
                        </a:rPr>
                        <a:t>t4</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a:effectLst/>
                        </a:rPr>
                        <a:t>t5</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a:effectLst/>
                        </a:rPr>
                        <a:t>t6</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a:effectLst/>
                        </a:rPr>
                        <a:t>t7</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endParaRPr lang="zh-CN" alt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84896">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0</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dirty="0">
                          <a:solidFill>
                            <a:srgbClr val="FF3300"/>
                          </a:solidFill>
                          <a:effectLst/>
                        </a:rPr>
                        <a:t>w1'=/w1</a:t>
                      </a:r>
                      <a:endParaRPr lang="en-US" sz="1100" b="0" i="0" u="none" strike="noStrike" dirty="0">
                        <a:solidFill>
                          <a:srgbClr val="FF3300"/>
                        </a:solidFill>
                        <a:effectLst/>
                        <a:latin typeface="宋体" panose="02010600030101010101" pitchFamily="2" charset="-122"/>
                        <a:ea typeface="宋体" panose="02010600030101010101" pitchFamily="2" charset="-122"/>
                      </a:endParaRPr>
                    </a:p>
                  </a:txBody>
                  <a:tcPr marL="7620" marR="7620" marT="7620" marB="0" anchor="b"/>
                </a:tc>
              </a:tr>
              <a:tr h="28489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w2'=w2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8489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w3'=w3</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8489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w4'=w2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8489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w5'=w2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8489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dirty="0">
                          <a:solidFill>
                            <a:srgbClr val="FF3300"/>
                          </a:solidFill>
                          <a:effectLst/>
                        </a:rPr>
                        <a:t>w6'=w1'w4'</a:t>
                      </a:r>
                      <a:endParaRPr lang="en-US" sz="1100" b="0" i="0" u="none" strike="noStrike" dirty="0">
                        <a:solidFill>
                          <a:srgbClr val="FF3300"/>
                        </a:solidFill>
                        <a:effectLst/>
                        <a:latin typeface="宋体" panose="02010600030101010101" pitchFamily="2" charset="-122"/>
                        <a:ea typeface="宋体" panose="02010600030101010101" pitchFamily="2" charset="-122"/>
                      </a:endParaRPr>
                    </a:p>
                  </a:txBody>
                  <a:tcPr marL="7620" marR="7620" marT="7620" marB="0" anchor="b"/>
                </a:tc>
              </a:tr>
              <a:tr h="284896">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w7'=/w5'</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8489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1</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w8'=w3'w7'</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8489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dirty="0">
                          <a:solidFill>
                            <a:srgbClr val="FF3300"/>
                          </a:solidFill>
                          <a:effectLst/>
                        </a:rPr>
                        <a:t>w9'=w6'+w8'</a:t>
                      </a:r>
                      <a:endParaRPr lang="en-US" sz="1100" b="0" i="0" u="none" strike="noStrike" dirty="0">
                        <a:solidFill>
                          <a:srgbClr val="FF3300"/>
                        </a:solidFill>
                        <a:effectLst/>
                        <a:latin typeface="宋体" panose="02010600030101010101" pitchFamily="2" charset="-122"/>
                        <a:ea typeface="宋体" panose="02010600030101010101" pitchFamily="2" charset="-122"/>
                      </a:endParaRPr>
                    </a:p>
                  </a:txBody>
                  <a:tcPr marL="7620" marR="7620" marT="7620" marB="0" anchor="b"/>
                </a:tc>
              </a:tr>
            </a:tbl>
          </a:graphicData>
        </a:graphic>
      </p:graphicFrame>
      <p:sp>
        <p:nvSpPr>
          <p:cNvPr id="9" name="文本框 8"/>
          <p:cNvSpPr txBox="1"/>
          <p:nvPr/>
        </p:nvSpPr>
        <p:spPr>
          <a:xfrm>
            <a:off x="1187624" y="4725144"/>
            <a:ext cx="7344816" cy="1569660"/>
          </a:xfrm>
          <a:prstGeom prst="rect">
            <a:avLst/>
          </a:prstGeom>
          <a:noFill/>
        </p:spPr>
        <p:txBody>
          <a:bodyPr wrap="square" rtlCol="0">
            <a:spAutoFit/>
          </a:bodyPr>
          <a:lstStyle/>
          <a:p>
            <a:r>
              <a:rPr lang="en-US" altLang="zh-CN" sz="2400" dirty="0" smtClean="0"/>
              <a:t>(w9</a:t>
            </a:r>
            <a:r>
              <a:rPr lang="zh-CN" altLang="zh-CN" sz="2400" dirty="0" smtClean="0"/>
              <a:t> ⊕ </a:t>
            </a:r>
            <a:r>
              <a:rPr lang="en-US" altLang="zh-CN" sz="2400" dirty="0" smtClean="0"/>
              <a:t>w9’)▪w1</a:t>
            </a:r>
            <a:r>
              <a:rPr lang="zh-CN" altLang="en-US" sz="2400" dirty="0" smtClean="0"/>
              <a:t>中有</a:t>
            </a:r>
            <a:r>
              <a:rPr lang="en-US" altLang="zh-CN" sz="2400" dirty="0" smtClean="0"/>
              <a:t>1</a:t>
            </a:r>
            <a:r>
              <a:rPr lang="zh-CN" altLang="en-US" sz="2400" dirty="0" smtClean="0"/>
              <a:t>的位对应的测试码能测试引线</a:t>
            </a:r>
            <a:r>
              <a:rPr lang="en-US" altLang="zh-CN" sz="2400" dirty="0" smtClean="0"/>
              <a:t>1</a:t>
            </a:r>
            <a:r>
              <a:rPr lang="zh-CN" altLang="en-US" sz="2400" dirty="0" smtClean="0"/>
              <a:t>的</a:t>
            </a:r>
            <a:r>
              <a:rPr lang="en-US" altLang="zh-CN" sz="2400" dirty="0" smtClean="0"/>
              <a:t>s-a-0</a:t>
            </a:r>
            <a:r>
              <a:rPr lang="zh-CN" altLang="en-US" sz="2400" dirty="0" smtClean="0"/>
              <a:t>故障：</a:t>
            </a:r>
            <a:endParaRPr lang="en-US" altLang="zh-CN" sz="2400" dirty="0" smtClean="0"/>
          </a:p>
          <a:p>
            <a:r>
              <a:rPr lang="en-US" altLang="zh-CN" sz="2400" dirty="0" smtClean="0"/>
              <a:t>(w9</a:t>
            </a:r>
            <a:r>
              <a:rPr lang="zh-CN" altLang="zh-CN" sz="2400" dirty="0" smtClean="0"/>
              <a:t> ⊕ </a:t>
            </a:r>
            <a:r>
              <a:rPr lang="en-US" altLang="zh-CN" sz="2400" dirty="0" smtClean="0"/>
              <a:t>w9’)▪/w1</a:t>
            </a:r>
            <a:r>
              <a:rPr lang="zh-CN" altLang="en-US" sz="2400" dirty="0" smtClean="0"/>
              <a:t>中有</a:t>
            </a:r>
            <a:r>
              <a:rPr lang="en-US" altLang="zh-CN" sz="2400" dirty="0" smtClean="0"/>
              <a:t>1</a:t>
            </a:r>
            <a:r>
              <a:rPr lang="zh-CN" altLang="en-US" sz="2400" dirty="0" smtClean="0"/>
              <a:t>的位对应的测试码能测试引线</a:t>
            </a:r>
            <a:r>
              <a:rPr lang="en-US" altLang="zh-CN" sz="2400" dirty="0" smtClean="0"/>
              <a:t>1</a:t>
            </a:r>
            <a:r>
              <a:rPr lang="zh-CN" altLang="en-US" sz="2400" dirty="0" smtClean="0"/>
              <a:t>的</a:t>
            </a:r>
            <a:r>
              <a:rPr lang="en-US" altLang="zh-CN" sz="2400" dirty="0" smtClean="0"/>
              <a:t>s-a-1</a:t>
            </a:r>
            <a:r>
              <a:rPr lang="zh-CN" altLang="en-US" sz="2400" dirty="0" smtClean="0"/>
              <a:t>故障：</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1773756745"/>
              </p:ext>
            </p:extLst>
          </p:nvPr>
        </p:nvGraphicFramePr>
        <p:xfrm>
          <a:off x="1367641" y="4263479"/>
          <a:ext cx="6984782" cy="237626"/>
        </p:xfrm>
        <a:graphic>
          <a:graphicData uri="http://schemas.openxmlformats.org/drawingml/2006/table">
            <a:tbl>
              <a:tblPr>
                <a:tableStyleId>{5C22544A-7EE6-4342-B048-85BDC9FD1C3A}</a:tableStyleId>
              </a:tblPr>
              <a:tblGrid>
                <a:gridCol w="685623"/>
                <a:gridCol w="685623"/>
                <a:gridCol w="685623"/>
                <a:gridCol w="706630"/>
                <a:gridCol w="664615"/>
                <a:gridCol w="685623"/>
                <a:gridCol w="685623"/>
                <a:gridCol w="685623"/>
                <a:gridCol w="1499799"/>
              </a:tblGrid>
              <a:tr h="237626">
                <a:tc>
                  <a:txBody>
                    <a:bodyPr/>
                    <a:lstStyle/>
                    <a:p>
                      <a:pPr algn="ctr" fontAlgn="b"/>
                      <a:r>
                        <a:rPr lang="en-US" altLang="zh-CN" sz="1100" u="none" strike="noStrike" dirty="0">
                          <a:effectLst/>
                        </a:rPr>
                        <a:t>0</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1</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0</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0</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0</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1</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1</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1</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dirty="0">
                          <a:effectLst/>
                        </a:rPr>
                        <a:t>w9=w6+w8</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r>
            </a:tbl>
          </a:graphicData>
        </a:graphic>
      </p:graphicFrame>
      <p:sp>
        <p:nvSpPr>
          <p:cNvPr id="11" name="矩形 10"/>
          <p:cNvSpPr/>
          <p:nvPr/>
        </p:nvSpPr>
        <p:spPr>
          <a:xfrm>
            <a:off x="3203848" y="5877272"/>
            <a:ext cx="1296144" cy="369332"/>
          </a:xfrm>
          <a:prstGeom prst="rect">
            <a:avLst/>
          </a:prstGeom>
        </p:spPr>
        <p:txBody>
          <a:bodyPr wrap="square">
            <a:spAutoFit/>
          </a:bodyPr>
          <a:lstStyle/>
          <a:p>
            <a:r>
              <a:rPr lang="en-US" altLang="zh-CN" dirty="0" smtClean="0"/>
              <a:t>t2</a:t>
            </a:r>
            <a:r>
              <a:rPr lang="zh-CN" altLang="en-US" dirty="0" smtClean="0"/>
              <a:t>、</a:t>
            </a:r>
            <a:r>
              <a:rPr lang="en-US" altLang="zh-CN" dirty="0" smtClean="0"/>
              <a:t>t3</a:t>
            </a:r>
            <a:endParaRPr lang="en-US" altLang="zh-CN" dirty="0"/>
          </a:p>
        </p:txBody>
      </p:sp>
      <p:sp>
        <p:nvSpPr>
          <p:cNvPr id="12" name="文本框 11"/>
          <p:cNvSpPr txBox="1"/>
          <p:nvPr/>
        </p:nvSpPr>
        <p:spPr>
          <a:xfrm>
            <a:off x="3203848" y="5116542"/>
            <a:ext cx="1080120" cy="369332"/>
          </a:xfrm>
          <a:prstGeom prst="rect">
            <a:avLst/>
          </a:prstGeom>
          <a:noFill/>
        </p:spPr>
        <p:txBody>
          <a:bodyPr wrap="square" rtlCol="0">
            <a:spAutoFit/>
          </a:bodyPr>
          <a:lstStyle/>
          <a:p>
            <a:r>
              <a:rPr lang="en-US" altLang="zh-CN" dirty="0"/>
              <a:t>t</a:t>
            </a:r>
            <a:r>
              <a:rPr lang="en-US" altLang="zh-CN" dirty="0" smtClean="0"/>
              <a:t>6</a:t>
            </a:r>
            <a:r>
              <a:rPr lang="zh-CN" altLang="en-US" dirty="0" smtClean="0"/>
              <a:t>、</a:t>
            </a:r>
            <a:r>
              <a:rPr lang="en-US" altLang="zh-CN" dirty="0" smtClean="0"/>
              <a:t>t7</a:t>
            </a:r>
            <a:endParaRPr lang="zh-CN" altLang="en-US" dirty="0"/>
          </a:p>
        </p:txBody>
      </p:sp>
    </p:spTree>
    <p:extLst>
      <p:ext uri="{BB962C8B-B14F-4D97-AF65-F5344CB8AC3E}">
        <p14:creationId xmlns:p14="http://schemas.microsoft.com/office/powerpoint/2010/main" val="1782533782"/>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504" y="1484784"/>
            <a:ext cx="5184576" cy="1200329"/>
          </a:xfrm>
          <a:prstGeom prst="rect">
            <a:avLst/>
          </a:prstGeom>
          <a:noFill/>
        </p:spPr>
        <p:txBody>
          <a:bodyPr wrap="square" rtlCol="0">
            <a:spAutoFit/>
          </a:bodyPr>
          <a:lstStyle/>
          <a:p>
            <a:pPr lvl="0"/>
            <a:r>
              <a:rPr lang="zh-CN" altLang="en-US" sz="2400" dirty="0" smtClean="0"/>
              <a:t>对输入向量</a:t>
            </a:r>
            <a:r>
              <a:rPr lang="en-US" altLang="zh-CN" sz="2400" dirty="0" smtClean="0"/>
              <a:t>t0=(0,0,0)</a:t>
            </a:r>
            <a:r>
              <a:rPr lang="zh-CN" altLang="en-US" sz="2400" dirty="0" smtClean="0"/>
              <a:t>，</a:t>
            </a:r>
            <a:r>
              <a:rPr lang="en-US" altLang="zh-CN" sz="2400" dirty="0" smtClean="0"/>
              <a:t>t1=(0,0,1)</a:t>
            </a:r>
            <a:r>
              <a:rPr lang="zh-CN" altLang="en-US" sz="2400" dirty="0" smtClean="0"/>
              <a:t>，</a:t>
            </a:r>
            <a:r>
              <a:rPr lang="en-US" altLang="zh-CN" sz="2400" dirty="0" smtClean="0"/>
              <a:t>……t7=(1,1,1)</a:t>
            </a:r>
            <a:r>
              <a:rPr lang="zh-CN" altLang="en-US" sz="2400" dirty="0" smtClean="0"/>
              <a:t>进行并行故障仿真，求可测引线</a:t>
            </a:r>
            <a:r>
              <a:rPr lang="en-US" altLang="zh-CN" sz="2400" dirty="0" smtClean="0"/>
              <a:t>2</a:t>
            </a:r>
            <a:r>
              <a:rPr lang="zh-CN" altLang="en-US" sz="2400" dirty="0" smtClean="0"/>
              <a:t>、</a:t>
            </a:r>
            <a:r>
              <a:rPr lang="en-US" altLang="zh-CN" sz="2400" dirty="0" smtClean="0"/>
              <a:t>3</a:t>
            </a:r>
            <a:r>
              <a:rPr lang="zh-CN" altLang="en-US" sz="2400" dirty="0" smtClean="0"/>
              <a:t>固定故障的测试码。</a:t>
            </a:r>
            <a:endParaRPr lang="zh-CN" altLang="zh-CN" sz="2400" dirty="0" smtClean="0"/>
          </a:p>
        </p:txBody>
      </p:sp>
      <p:sp>
        <p:nvSpPr>
          <p:cNvPr id="5" name="标题 1">
            <a:extLst>
              <a:ext uri="{FF2B5EF4-FFF2-40B4-BE49-F238E27FC236}">
                <a16:creationId xmlns="" xmlns:a16="http://schemas.microsoft.com/office/drawing/2014/main" id="{5FEF3CE6-5BD5-4EBE-BC38-0059B7073F3C}"/>
              </a:ext>
            </a:extLst>
          </p:cNvPr>
          <p:cNvSpPr txBox="1">
            <a:spLocks/>
          </p:cNvSpPr>
          <p:nvPr/>
        </p:nvSpPr>
        <p:spPr bwMode="auto">
          <a:xfrm>
            <a:off x="2339752" y="-17363"/>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并行故障仿真</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3" name="矩形 2"/>
          <p:cNvSpPr/>
          <p:nvPr/>
        </p:nvSpPr>
        <p:spPr>
          <a:xfrm>
            <a:off x="683568" y="764704"/>
            <a:ext cx="4304383" cy="584775"/>
          </a:xfrm>
          <a:prstGeom prst="rect">
            <a:avLst/>
          </a:prstGeom>
        </p:spPr>
        <p:txBody>
          <a:bodyPr wrap="none">
            <a:spAutoFit/>
          </a:bodyPr>
          <a:lstStyle/>
          <a:p>
            <a:r>
              <a:rPr lang="zh-CN" altLang="en-US" sz="3200" b="1" kern="0" dirty="0">
                <a:solidFill>
                  <a:srgbClr val="990000"/>
                </a:solidFill>
                <a:latin typeface="Comic Sans MS" panose="030F0702030302020204" pitchFamily="66" charset="0"/>
                <a:ea typeface="隶书" panose="02010509060101010101" pitchFamily="49" charset="-122"/>
              </a:rPr>
              <a:t>按测试码并行故障仿真</a:t>
            </a:r>
            <a:endParaRPr lang="en-US" altLang="zh-CN" sz="3200" b="1" kern="0" dirty="0">
              <a:solidFill>
                <a:srgbClr val="990000"/>
              </a:solidFill>
              <a:latin typeface="Comic Sans MS" panose="030F0702030302020204" pitchFamily="66" charset="0"/>
              <a:ea typeface="隶书" panose="02010509060101010101" pitchFamily="49"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8064" y="836712"/>
            <a:ext cx="4013792" cy="1964482"/>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3499813989"/>
              </p:ext>
            </p:extLst>
          </p:nvPr>
        </p:nvGraphicFramePr>
        <p:xfrm>
          <a:off x="1043608" y="3212976"/>
          <a:ext cx="7344819" cy="2376260"/>
        </p:xfrm>
        <a:graphic>
          <a:graphicData uri="http://schemas.openxmlformats.org/drawingml/2006/table">
            <a:tbl>
              <a:tblPr>
                <a:tableStyleId>{5C22544A-7EE6-4342-B048-85BDC9FD1C3A}</a:tableStyleId>
              </a:tblPr>
              <a:tblGrid>
                <a:gridCol w="720964"/>
                <a:gridCol w="720964"/>
                <a:gridCol w="720964"/>
                <a:gridCol w="743054"/>
                <a:gridCol w="698873"/>
                <a:gridCol w="720964"/>
                <a:gridCol w="720964"/>
                <a:gridCol w="720964"/>
                <a:gridCol w="1577108"/>
              </a:tblGrid>
              <a:tr h="237626">
                <a:tc>
                  <a:txBody>
                    <a:bodyPr/>
                    <a:lstStyle/>
                    <a:p>
                      <a:pPr algn="ctr" fontAlgn="b"/>
                      <a:r>
                        <a:rPr lang="en-US" sz="1100" u="none" strike="noStrike" dirty="0">
                          <a:effectLst/>
                        </a:rPr>
                        <a:t>t0</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a:effectLst/>
                        </a:rPr>
                        <a:t>t1</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a:effectLst/>
                        </a:rPr>
                        <a:t>t2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a:effectLst/>
                        </a:rPr>
                        <a:t>t3</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a:effectLst/>
                        </a:rPr>
                        <a:t>t4</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a:effectLst/>
                        </a:rPr>
                        <a:t>t5</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a:effectLst/>
                        </a:rPr>
                        <a:t>t6</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sz="1100" u="none" strike="noStrike">
                          <a:effectLst/>
                        </a:rPr>
                        <a:t>t7</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计算机字长字</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3762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0</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w1</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3762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3762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1</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w3</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3762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0</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w4=w2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3762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w5=w2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3762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w6=w1w2</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37626">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w7=/w5</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37626">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a:effectLst/>
                        </a:rPr>
                        <a:t>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a:effectLst/>
                        </a:rPr>
                        <a:t>w8=w3w7</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b"/>
                </a:tc>
              </a:tr>
              <a:tr h="237626">
                <a:tc>
                  <a:txBody>
                    <a:bodyPr/>
                    <a:lstStyle/>
                    <a:p>
                      <a:pPr algn="ctr" fontAlgn="b"/>
                      <a:r>
                        <a:rPr lang="en-US" altLang="zh-CN" sz="1100" u="none" strike="noStrike" dirty="0">
                          <a:effectLst/>
                        </a:rPr>
                        <a:t>0</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1</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0</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0</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0</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1</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1</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ctr" fontAlgn="b"/>
                      <a:r>
                        <a:rPr lang="en-US" altLang="zh-CN" sz="1100" u="none" strike="noStrike" dirty="0">
                          <a:effectLst/>
                        </a:rPr>
                        <a:t>1</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c>
                  <a:txBody>
                    <a:bodyPr/>
                    <a:lstStyle/>
                    <a:p>
                      <a:pPr algn="l" fontAlgn="b"/>
                      <a:r>
                        <a:rPr lang="en-US" sz="1100" u="none" strike="noStrike" dirty="0">
                          <a:effectLst/>
                        </a:rPr>
                        <a:t>w9=w6+w8</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tc>
              </a:tr>
            </a:tbl>
          </a:graphicData>
        </a:graphic>
      </p:graphicFrame>
      <p:sp>
        <p:nvSpPr>
          <p:cNvPr id="7" name="文本框 6"/>
          <p:cNvSpPr txBox="1"/>
          <p:nvPr/>
        </p:nvSpPr>
        <p:spPr>
          <a:xfrm>
            <a:off x="2114400" y="5936803"/>
            <a:ext cx="5040560" cy="369332"/>
          </a:xfrm>
          <a:prstGeom prst="rect">
            <a:avLst/>
          </a:prstGeom>
          <a:noFill/>
        </p:spPr>
        <p:txBody>
          <a:bodyPr wrap="square" rtlCol="0">
            <a:spAutoFit/>
          </a:bodyPr>
          <a:lstStyle/>
          <a:p>
            <a:r>
              <a:rPr lang="zh-CN" altLang="en-US" dirty="0" smtClean="0"/>
              <a:t>无故障电路模型输入测试码模拟运算结果</a:t>
            </a:r>
            <a:endParaRPr lang="zh-CN" altLang="en-US" dirty="0"/>
          </a:p>
        </p:txBody>
      </p:sp>
    </p:spTree>
    <p:extLst>
      <p:ext uri="{BB962C8B-B14F-4D97-AF65-F5344CB8AC3E}">
        <p14:creationId xmlns:p14="http://schemas.microsoft.com/office/powerpoint/2010/main" val="2057038225"/>
      </p:ext>
    </p:extLst>
  </p:cSld>
  <p:clrMapOvr>
    <a:masterClrMapping/>
  </p:clrMapOvr>
  <p:transition spd="slow">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 xmlns:a16="http://schemas.microsoft.com/office/drawing/2014/main" id="{5FEF3CE6-5BD5-4EBE-BC38-0059B7073F3C}"/>
              </a:ext>
            </a:extLst>
          </p:cNvPr>
          <p:cNvSpPr txBox="1">
            <a:spLocks/>
          </p:cNvSpPr>
          <p:nvPr/>
        </p:nvSpPr>
        <p:spPr bwMode="auto">
          <a:xfrm>
            <a:off x="2339752" y="-17363"/>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数字故障仿真 </a:t>
            </a:r>
            <a:endParaRPr lang="en-US" altLang="zh-CN" sz="3600" kern="0" dirty="0" smtClean="0">
              <a:solidFill>
                <a:srgbClr val="990000"/>
              </a:solidFill>
              <a:latin typeface="Comic Sans MS" panose="030F0702030302020204" pitchFamily="66" charset="0"/>
              <a:ea typeface="隶书" panose="02010509060101010101" pitchFamily="49" charset="-122"/>
            </a:endParaRPr>
          </a:p>
          <a:p>
            <a:pPr marL="342900" indent="-342900" algn="ctr"/>
            <a:r>
              <a:rPr lang="en-US" altLang="zh-CN" sz="3600" kern="0" dirty="0" smtClean="0">
                <a:solidFill>
                  <a:srgbClr val="990000"/>
                </a:solidFill>
                <a:latin typeface="Comic Sans MS" panose="030F0702030302020204" pitchFamily="66" charset="0"/>
                <a:ea typeface="隶书" panose="02010509060101010101" pitchFamily="49" charset="-122"/>
              </a:rPr>
              <a:t>Digital fault simulation</a:t>
            </a:r>
            <a:endParaRPr lang="zh-CN" altLang="en-US" sz="3600" kern="0" dirty="0">
              <a:solidFill>
                <a:srgbClr val="990000"/>
              </a:solidFill>
              <a:latin typeface="Comic Sans MS" panose="030F0702030302020204" pitchFamily="66" charset="0"/>
              <a:ea typeface="隶书" panose="02010509060101010101" pitchFamily="49" charset="-122"/>
            </a:endParaRPr>
          </a:p>
        </p:txBody>
      </p:sp>
      <p:pic>
        <p:nvPicPr>
          <p:cNvPr id="5122" name="Picture 2"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634583"/>
            <a:ext cx="6840760" cy="6360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4780217"/>
      </p:ext>
    </p:extLst>
  </p:cSld>
  <p:clrMapOvr>
    <a:masterClrMapping/>
  </p:clrMapOvr>
  <p:transition spd="slow">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 xmlns:a16="http://schemas.microsoft.com/office/drawing/2014/main" id="{5FEF3CE6-5BD5-4EBE-BC38-0059B7073F3C}"/>
              </a:ext>
            </a:extLst>
          </p:cNvPr>
          <p:cNvSpPr txBox="1">
            <a:spLocks/>
          </p:cNvSpPr>
          <p:nvPr/>
        </p:nvSpPr>
        <p:spPr bwMode="auto">
          <a:xfrm>
            <a:off x="2339752" y="-17363"/>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模拟故障仿真 </a:t>
            </a:r>
            <a:endParaRPr lang="en-US" altLang="zh-CN" sz="3600" kern="0" dirty="0" smtClean="0">
              <a:solidFill>
                <a:srgbClr val="990000"/>
              </a:solidFill>
              <a:latin typeface="Comic Sans MS" panose="030F0702030302020204" pitchFamily="66" charset="0"/>
              <a:ea typeface="隶书" panose="02010509060101010101" pitchFamily="49" charset="-122"/>
            </a:endParaRPr>
          </a:p>
        </p:txBody>
      </p:sp>
      <p:sp>
        <p:nvSpPr>
          <p:cNvPr id="4" name="矩形 3"/>
          <p:cNvSpPr/>
          <p:nvPr/>
        </p:nvSpPr>
        <p:spPr>
          <a:xfrm>
            <a:off x="1146349" y="732557"/>
            <a:ext cx="6120680" cy="2308324"/>
          </a:xfrm>
          <a:prstGeom prst="rect">
            <a:avLst/>
          </a:prstGeom>
        </p:spPr>
        <p:txBody>
          <a:bodyPr wrap="square">
            <a:spAutoFit/>
          </a:bodyPr>
          <a:lstStyle/>
          <a:p>
            <a:r>
              <a:rPr lang="zh-CN" altLang="zh-CN" sz="2400" kern="100" dirty="0">
                <a:cs typeface="Times New Roman" panose="02020603050405020304" pitchFamily="18" charset="0"/>
              </a:rPr>
              <a:t>数字电路是对电路行为模拟性质的简化表示，因此在仿真时，与电路电流和电压相关的信息不会被建模。当涉及到模拟电路和混合信号电路的模拟电路部分时，需要电流和电压信息以及电路元件（晶体管、电阻器、电容器等）的仿真行为。</a:t>
            </a:r>
            <a:endParaRPr lang="zh-CN" altLang="en-US" sz="2400" dirty="0"/>
          </a:p>
        </p:txBody>
      </p:sp>
      <p:pic>
        <p:nvPicPr>
          <p:cNvPr id="5124"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17" y="4005064"/>
            <a:ext cx="8820472"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306442" y="6184157"/>
            <a:ext cx="1800493" cy="369332"/>
          </a:xfrm>
          <a:prstGeom prst="rect">
            <a:avLst/>
          </a:prstGeom>
        </p:spPr>
        <p:txBody>
          <a:bodyPr wrap="none">
            <a:spAutoFit/>
          </a:bodyPr>
          <a:lstStyle/>
          <a:p>
            <a:r>
              <a:rPr lang="zh-CN" altLang="zh-CN" kern="100" dirty="0">
                <a:cs typeface="Times New Roman" panose="02020603050405020304" pitchFamily="18" charset="0"/>
              </a:rPr>
              <a:t>无故障行为窗口</a:t>
            </a:r>
            <a:endParaRPr lang="zh-CN" altLang="en-US" dirty="0"/>
          </a:p>
        </p:txBody>
      </p:sp>
    </p:spTree>
    <p:extLst>
      <p:ext uri="{BB962C8B-B14F-4D97-AF65-F5344CB8AC3E}">
        <p14:creationId xmlns:p14="http://schemas.microsoft.com/office/powerpoint/2010/main" val="3095749964"/>
      </p:ext>
    </p:extLst>
  </p:cSld>
  <p:clrMapOvr>
    <a:masterClrMapping/>
  </p:clrMapOvr>
  <p:transition spd="slow">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 xmlns:a16="http://schemas.microsoft.com/office/drawing/2014/main" id="{5FEF3CE6-5BD5-4EBE-BC38-0059B7073F3C}"/>
              </a:ext>
            </a:extLst>
          </p:cNvPr>
          <p:cNvSpPr txBox="1">
            <a:spLocks/>
          </p:cNvSpPr>
          <p:nvPr/>
        </p:nvSpPr>
        <p:spPr bwMode="auto">
          <a:xfrm>
            <a:off x="2339752" y="-17363"/>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模拟故障仿真 </a:t>
            </a:r>
            <a:endParaRPr lang="en-US" altLang="zh-CN" sz="3600" kern="0" dirty="0" smtClean="0">
              <a:solidFill>
                <a:srgbClr val="990000"/>
              </a:solidFill>
              <a:latin typeface="Comic Sans MS" panose="030F0702030302020204" pitchFamily="66" charset="0"/>
              <a:ea typeface="隶书" panose="02010509060101010101" pitchFamily="49" charset="-122"/>
            </a:endParaRPr>
          </a:p>
        </p:txBody>
      </p:sp>
      <p:pic>
        <p:nvPicPr>
          <p:cNvPr id="5125" name="Picture 5"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196752"/>
            <a:ext cx="642043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36316"/>
      </p:ext>
    </p:extLst>
  </p:cSld>
  <p:clrMapOvr>
    <a:masterClrMapping/>
  </p:clrMapOvr>
  <p:transition spd="slow">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 xmlns:a16="http://schemas.microsoft.com/office/drawing/2014/main" id="{5FEF3CE6-5BD5-4EBE-BC38-0059B7073F3C}"/>
              </a:ext>
            </a:extLst>
          </p:cNvPr>
          <p:cNvSpPr txBox="1">
            <a:spLocks/>
          </p:cNvSpPr>
          <p:nvPr/>
        </p:nvSpPr>
        <p:spPr bwMode="auto">
          <a:xfrm>
            <a:off x="2339752" y="-17363"/>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模拟故障仿真 </a:t>
            </a:r>
            <a:endParaRPr lang="en-US" altLang="zh-CN" sz="3600" kern="0" dirty="0" smtClean="0">
              <a:solidFill>
                <a:srgbClr val="990000"/>
              </a:solidFill>
              <a:latin typeface="Comic Sans MS" panose="030F0702030302020204" pitchFamily="66" charset="0"/>
              <a:ea typeface="隶书" panose="02010509060101010101" pitchFamily="49" charset="-122"/>
            </a:endParaRPr>
          </a:p>
        </p:txBody>
      </p:sp>
      <p:pic>
        <p:nvPicPr>
          <p:cNvPr id="6146" name="Picture 2"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489" y="980728"/>
            <a:ext cx="7076879" cy="49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555776" y="6077531"/>
            <a:ext cx="4403770" cy="369332"/>
          </a:xfrm>
          <a:prstGeom prst="rect">
            <a:avLst/>
          </a:prstGeom>
        </p:spPr>
        <p:txBody>
          <a:bodyPr wrap="none">
            <a:spAutoFit/>
          </a:bodyPr>
          <a:lstStyle/>
          <a:p>
            <a:r>
              <a:rPr lang="zh-CN" altLang="zh-CN" kern="100" dirty="0">
                <a:cs typeface="Times New Roman" panose="02020603050405020304" pitchFamily="18" charset="0"/>
              </a:rPr>
              <a:t>模拟故障仿真示例（开路</a:t>
            </a:r>
            <a:r>
              <a:rPr lang="en-US" altLang="zh-CN" kern="100" dirty="0">
                <a:cs typeface="Times New Roman" panose="02020603050405020304" pitchFamily="18" charset="0"/>
              </a:rPr>
              <a:t>/</a:t>
            </a:r>
            <a:r>
              <a:rPr lang="zh-CN" altLang="zh-CN" kern="100" dirty="0">
                <a:cs typeface="Times New Roman" panose="02020603050405020304" pitchFamily="18" charset="0"/>
              </a:rPr>
              <a:t>短路故障模型）</a:t>
            </a:r>
            <a:endParaRPr lang="zh-CN" altLang="en-US" dirty="0"/>
          </a:p>
        </p:txBody>
      </p:sp>
    </p:spTree>
    <p:extLst>
      <p:ext uri="{BB962C8B-B14F-4D97-AF65-F5344CB8AC3E}">
        <p14:creationId xmlns:p14="http://schemas.microsoft.com/office/powerpoint/2010/main" val="1122352826"/>
      </p:ext>
    </p:extLst>
  </p:cSld>
  <p:clrMapOvr>
    <a:masterClrMapping/>
  </p:clrMapOvr>
  <p:transition spd="slow">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 xmlns:a16="http://schemas.microsoft.com/office/drawing/2014/main" id="{5FEF3CE6-5BD5-4EBE-BC38-0059B7073F3C}"/>
              </a:ext>
            </a:extLst>
          </p:cNvPr>
          <p:cNvSpPr txBox="1">
            <a:spLocks/>
          </p:cNvSpPr>
          <p:nvPr/>
        </p:nvSpPr>
        <p:spPr bwMode="auto">
          <a:xfrm>
            <a:off x="2339752" y="-17363"/>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模拟故障仿真 </a:t>
            </a:r>
            <a:endParaRPr lang="en-US" altLang="zh-CN" sz="3600" kern="0" dirty="0" smtClean="0">
              <a:solidFill>
                <a:srgbClr val="990000"/>
              </a:solidFill>
              <a:latin typeface="Comic Sans MS" panose="030F0702030302020204" pitchFamily="66" charset="0"/>
              <a:ea typeface="隶书" panose="02010509060101010101" pitchFamily="49" charset="-122"/>
            </a:endParaRPr>
          </a:p>
        </p:txBody>
      </p:sp>
      <p:sp>
        <p:nvSpPr>
          <p:cNvPr id="2" name="矩形 1"/>
          <p:cNvSpPr/>
          <p:nvPr/>
        </p:nvSpPr>
        <p:spPr>
          <a:xfrm>
            <a:off x="1043608" y="1772816"/>
            <a:ext cx="7128792" cy="3539430"/>
          </a:xfrm>
          <a:prstGeom prst="rect">
            <a:avLst/>
          </a:prstGeom>
        </p:spPr>
        <p:txBody>
          <a:bodyPr wrap="square">
            <a:spAutoFit/>
          </a:bodyPr>
          <a:lstStyle/>
          <a:p>
            <a:r>
              <a:rPr lang="zh-CN" altLang="zh-CN" sz="3200" kern="100" dirty="0">
                <a:cs typeface="Times New Roman" panose="02020603050405020304" pitchFamily="18" charset="0"/>
              </a:rPr>
              <a:t>模型基于特定电路元件节点上的电阻开路</a:t>
            </a:r>
            <a:r>
              <a:rPr lang="en-US" altLang="zh-CN" sz="3200" kern="100" dirty="0">
                <a:cs typeface="Times New Roman" panose="02020603050405020304" pitchFamily="18" charset="0"/>
              </a:rPr>
              <a:t>/</a:t>
            </a:r>
            <a:r>
              <a:rPr lang="zh-CN" altLang="zh-CN" sz="3200" kern="100" dirty="0">
                <a:cs typeface="Times New Roman" panose="02020603050405020304" pitchFamily="18" charset="0"/>
              </a:rPr>
              <a:t>短路故障，并依赖于要使用</a:t>
            </a:r>
            <a:r>
              <a:rPr lang="zh-CN" altLang="zh-CN" sz="3200" kern="100" dirty="0" smtClean="0">
                <a:cs typeface="Times New Roman" panose="02020603050405020304" pitchFamily="18" charset="0"/>
              </a:rPr>
              <a:t>的</a:t>
            </a:r>
            <a:r>
              <a:rPr lang="zh-CN" altLang="en-US" sz="3200" kern="100" dirty="0" smtClean="0">
                <a:cs typeface="Times New Roman" panose="02020603050405020304" pitchFamily="18" charset="0"/>
              </a:rPr>
              <a:t>具体</a:t>
            </a:r>
            <a:r>
              <a:rPr lang="zh-CN" altLang="zh-CN" sz="3200" kern="100" dirty="0" smtClean="0">
                <a:cs typeface="Times New Roman" panose="02020603050405020304" pitchFamily="18" charset="0"/>
              </a:rPr>
              <a:t>值</a:t>
            </a:r>
            <a:r>
              <a:rPr lang="zh-CN" altLang="zh-CN" sz="3200" kern="100" dirty="0">
                <a:cs typeface="Times New Roman" panose="02020603050405020304" pitchFamily="18" charset="0"/>
              </a:rPr>
              <a:t>（故障电阻的最小</a:t>
            </a:r>
            <a:r>
              <a:rPr lang="en-US" altLang="zh-CN" sz="3200" kern="100" dirty="0">
                <a:cs typeface="Times New Roman" panose="02020603050405020304" pitchFamily="18" charset="0"/>
              </a:rPr>
              <a:t>/</a:t>
            </a:r>
            <a:r>
              <a:rPr lang="zh-CN" altLang="zh-CN" sz="3200" kern="100" dirty="0">
                <a:cs typeface="Times New Roman" panose="02020603050405020304" pitchFamily="18" charset="0"/>
              </a:rPr>
              <a:t>最大值）。故障必须在这些极限下可检测到。互连故障也将被视为电阻开路</a:t>
            </a:r>
            <a:r>
              <a:rPr lang="en-US" altLang="zh-CN" sz="3200" kern="100" dirty="0">
                <a:cs typeface="Times New Roman" panose="02020603050405020304" pitchFamily="18" charset="0"/>
              </a:rPr>
              <a:t>/</a:t>
            </a:r>
            <a:r>
              <a:rPr lang="zh-CN" altLang="zh-CN" sz="3200" kern="100" dirty="0">
                <a:cs typeface="Times New Roman" panose="02020603050405020304" pitchFamily="18" charset="0"/>
              </a:rPr>
              <a:t>短路故障。然而，获取最新和准确的工艺缺陷信息涉及商业秘密</a:t>
            </a:r>
            <a:endParaRPr lang="zh-CN" altLang="en-US" sz="3200" dirty="0"/>
          </a:p>
        </p:txBody>
      </p:sp>
    </p:spTree>
    <p:extLst>
      <p:ext uri="{BB962C8B-B14F-4D97-AF65-F5344CB8AC3E}">
        <p14:creationId xmlns:p14="http://schemas.microsoft.com/office/powerpoint/2010/main" val="3084234276"/>
      </p:ext>
    </p:extLst>
  </p:cSld>
  <p:clrMapOvr>
    <a:masterClrMapping/>
  </p:clrMapOvr>
  <p:transition spd="slow">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 xmlns:a16="http://schemas.microsoft.com/office/drawing/2014/main" id="{5FEF3CE6-5BD5-4EBE-BC38-0059B7073F3C}"/>
              </a:ext>
            </a:extLst>
          </p:cNvPr>
          <p:cNvSpPr txBox="1">
            <a:spLocks/>
          </p:cNvSpPr>
          <p:nvPr/>
        </p:nvSpPr>
        <p:spPr bwMode="auto">
          <a:xfrm>
            <a:off x="2339752" y="-17363"/>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a:solidFill>
                  <a:srgbClr val="990000"/>
                </a:solidFill>
                <a:latin typeface="Comic Sans MS" panose="030F0702030302020204" pitchFamily="66" charset="0"/>
                <a:ea typeface="隶书" panose="02010509060101010101" pitchFamily="49" charset="-122"/>
              </a:rPr>
              <a:t>混合</a:t>
            </a:r>
            <a:r>
              <a:rPr lang="zh-CN" altLang="en-US" sz="3600" kern="0" dirty="0" smtClean="0">
                <a:solidFill>
                  <a:srgbClr val="990000"/>
                </a:solidFill>
                <a:latin typeface="Comic Sans MS" panose="030F0702030302020204" pitchFamily="66" charset="0"/>
                <a:ea typeface="隶书" panose="02010509060101010101" pitchFamily="49" charset="-122"/>
              </a:rPr>
              <a:t>故障仿真 </a:t>
            </a:r>
            <a:endParaRPr lang="en-US" altLang="zh-CN" sz="3600" kern="0" dirty="0" smtClean="0">
              <a:solidFill>
                <a:srgbClr val="990000"/>
              </a:solidFill>
              <a:latin typeface="Comic Sans MS" panose="030F0702030302020204" pitchFamily="66" charset="0"/>
              <a:ea typeface="隶书" panose="02010509060101010101" pitchFamily="49" charset="-122"/>
            </a:endParaRPr>
          </a:p>
        </p:txBody>
      </p:sp>
      <p:sp>
        <p:nvSpPr>
          <p:cNvPr id="2" name="矩形 1"/>
          <p:cNvSpPr/>
          <p:nvPr/>
        </p:nvSpPr>
        <p:spPr>
          <a:xfrm>
            <a:off x="836384" y="1268760"/>
            <a:ext cx="8100392" cy="5693866"/>
          </a:xfrm>
          <a:prstGeom prst="rect">
            <a:avLst/>
          </a:prstGeom>
        </p:spPr>
        <p:txBody>
          <a:bodyPr wrap="square">
            <a:spAutoFit/>
          </a:bodyPr>
          <a:lstStyle/>
          <a:p>
            <a:pPr marL="457200" lvl="0" indent="-457200">
              <a:buFont typeface="Wingdings" panose="05000000000000000000" pitchFamily="2" charset="2"/>
              <a:buChar char="u"/>
            </a:pPr>
            <a:r>
              <a:rPr lang="zh-CN" altLang="zh-CN" sz="2800" dirty="0"/>
              <a:t>使用数字逻辑模拟器进行仿真，对模拟电路部分使用可用变量类型进行建模，并创建数字等效模型。</a:t>
            </a:r>
            <a:r>
              <a:rPr lang="zh-CN" altLang="zh-CN" sz="2800" dirty="0" smtClean="0"/>
              <a:t>例如，在</a:t>
            </a:r>
            <a:r>
              <a:rPr lang="en-US" altLang="zh-CN" sz="2800" dirty="0"/>
              <a:t>VHDL</a:t>
            </a:r>
            <a:r>
              <a:rPr lang="zh-CN" altLang="zh-CN" sz="2800" dirty="0"/>
              <a:t>中，使用实时（</a:t>
            </a:r>
            <a:r>
              <a:rPr lang="en-US" altLang="zh-CN" sz="2800" dirty="0"/>
              <a:t>real</a:t>
            </a:r>
            <a:r>
              <a:rPr lang="zh-CN" altLang="zh-CN" sz="2800" dirty="0"/>
              <a:t>）模式可以帮助实现这</a:t>
            </a:r>
            <a:r>
              <a:rPr lang="zh-CN" altLang="zh-CN" sz="2800" dirty="0" smtClean="0"/>
              <a:t>一点</a:t>
            </a:r>
            <a:endParaRPr lang="zh-CN" altLang="zh-CN" sz="2800" dirty="0"/>
          </a:p>
          <a:p>
            <a:pPr marL="457200" lvl="0" indent="-457200">
              <a:buFont typeface="Wingdings" panose="05000000000000000000" pitchFamily="2" charset="2"/>
              <a:buChar char="u"/>
            </a:pPr>
            <a:r>
              <a:rPr lang="zh-CN" altLang="zh-CN" sz="2800" dirty="0"/>
              <a:t>使用模拟电路模拟器进行仿真，对数字电路部分使用可用的宏。</a:t>
            </a:r>
            <a:r>
              <a:rPr lang="en-US" altLang="zh-CN" sz="2800" dirty="0"/>
              <a:t>SPICE</a:t>
            </a:r>
            <a:r>
              <a:rPr lang="zh-CN" altLang="zh-CN" sz="2800" dirty="0"/>
              <a:t>的建模能力有限，</a:t>
            </a:r>
            <a:r>
              <a:rPr lang="en-US" altLang="zh-CN" sz="2800" dirty="0"/>
              <a:t>Cadence </a:t>
            </a:r>
            <a:r>
              <a:rPr lang="zh-CN" altLang="zh-CN" sz="2800" dirty="0"/>
              <a:t>公司的</a:t>
            </a:r>
            <a:r>
              <a:rPr lang="en-US" altLang="zh-CN" sz="2800" dirty="0" err="1"/>
              <a:t>Spectre</a:t>
            </a:r>
            <a:r>
              <a:rPr lang="zh-CN" altLang="zh-CN" sz="2800" dirty="0"/>
              <a:t>模拟器使用</a:t>
            </a:r>
            <a:r>
              <a:rPr lang="en-US" altLang="zh-CN" sz="2800" dirty="0"/>
              <a:t>Verilog-A</a:t>
            </a:r>
            <a:r>
              <a:rPr lang="zh-CN" altLang="zh-CN" sz="2800" dirty="0"/>
              <a:t>进行行为建模则较为可行。</a:t>
            </a:r>
          </a:p>
          <a:p>
            <a:pPr marL="457200" lvl="0" indent="-457200">
              <a:buFont typeface="Wingdings" panose="05000000000000000000" pitchFamily="2" charset="2"/>
              <a:buChar char="u"/>
            </a:pPr>
            <a:r>
              <a:rPr lang="zh-CN" altLang="zh-CN" sz="2800" dirty="0"/>
              <a:t>使用一个混合信号语言和模拟器。在过去数年中，混合信号与混合技术仿真能力的发展，推进了一系列的标准化语言的发展，例如在</a:t>
            </a:r>
            <a:r>
              <a:rPr lang="en-US" altLang="zh-CN" sz="2800" dirty="0"/>
              <a:t>IEEE 1076.1-1999</a:t>
            </a:r>
            <a:r>
              <a:rPr lang="zh-CN" altLang="zh-CN" sz="2800" dirty="0"/>
              <a:t>标准中提到的</a:t>
            </a:r>
            <a:r>
              <a:rPr lang="en-US" altLang="zh-CN" sz="2800" dirty="0"/>
              <a:t>VHDL</a:t>
            </a:r>
            <a:r>
              <a:rPr lang="zh-CN" altLang="zh-CN" sz="2800" dirty="0"/>
              <a:t>—</a:t>
            </a:r>
            <a:r>
              <a:rPr lang="en-US" altLang="zh-CN" sz="2800" dirty="0"/>
              <a:t>AMS</a:t>
            </a:r>
            <a:r>
              <a:rPr lang="zh-CN" altLang="zh-CN" sz="2800" dirty="0"/>
              <a:t>和</a:t>
            </a:r>
            <a:r>
              <a:rPr lang="en-US" altLang="zh-CN" sz="2800" dirty="0" err="1"/>
              <a:t>verilog</a:t>
            </a:r>
            <a:r>
              <a:rPr lang="zh-CN" altLang="zh-CN" sz="2800" dirty="0"/>
              <a:t>—</a:t>
            </a:r>
            <a:r>
              <a:rPr lang="en-US" altLang="zh-CN" sz="2800" dirty="0"/>
              <a:t>AMS</a:t>
            </a:r>
            <a:r>
              <a:rPr lang="zh-CN" altLang="zh-CN" sz="2800" dirty="0"/>
              <a:t>语言</a:t>
            </a:r>
            <a:r>
              <a:rPr lang="zh-CN" altLang="zh-CN" sz="2800" dirty="0" smtClean="0"/>
              <a:t>。</a:t>
            </a:r>
            <a:r>
              <a:rPr lang="en-US" altLang="zh-CN" sz="2800" dirty="0" err="1" smtClean="0"/>
              <a:t>SystemVerilog</a:t>
            </a:r>
            <a:r>
              <a:rPr lang="en-US" altLang="zh-CN" sz="2800" smtClean="0"/>
              <a:t>—AMS</a:t>
            </a:r>
            <a:endParaRPr lang="zh-CN" altLang="zh-CN" sz="2800" dirty="0"/>
          </a:p>
        </p:txBody>
      </p:sp>
      <p:sp>
        <p:nvSpPr>
          <p:cNvPr id="4" name="矩形 3"/>
          <p:cNvSpPr/>
          <p:nvPr/>
        </p:nvSpPr>
        <p:spPr>
          <a:xfrm>
            <a:off x="836384" y="683985"/>
            <a:ext cx="3480440" cy="584775"/>
          </a:xfrm>
          <a:prstGeom prst="rect">
            <a:avLst/>
          </a:prstGeom>
        </p:spPr>
        <p:txBody>
          <a:bodyPr wrap="none">
            <a:spAutoFit/>
          </a:bodyPr>
          <a:lstStyle/>
          <a:p>
            <a:r>
              <a:rPr lang="zh-CN" altLang="en-US" sz="3200" b="1" kern="0" dirty="0">
                <a:solidFill>
                  <a:srgbClr val="990000"/>
                </a:solidFill>
                <a:latin typeface="Comic Sans MS" panose="030F0702030302020204" pitchFamily="66" charset="0"/>
                <a:ea typeface="隶书" panose="02010509060101010101" pitchFamily="49" charset="-122"/>
              </a:rPr>
              <a:t>混合信号仿真方法</a:t>
            </a:r>
            <a:endParaRPr lang="en-US" altLang="zh-CN" sz="3200" b="1" kern="0" dirty="0">
              <a:solidFill>
                <a:srgbClr val="990000"/>
              </a:solidFill>
              <a:latin typeface="Comic Sans MS" panose="030F0702030302020204" pitchFamily="66" charset="0"/>
              <a:ea typeface="隶书" panose="02010509060101010101" pitchFamily="49" charset="-122"/>
            </a:endParaRPr>
          </a:p>
        </p:txBody>
      </p:sp>
    </p:spTree>
    <p:extLst>
      <p:ext uri="{BB962C8B-B14F-4D97-AF65-F5344CB8AC3E}">
        <p14:creationId xmlns:p14="http://schemas.microsoft.com/office/powerpoint/2010/main" val="2317444618"/>
      </p:ext>
    </p:extLst>
  </p:cSld>
  <p:clrMapOvr>
    <a:masterClrMapping/>
  </p:clrMapOvr>
  <p:transition spd="slow">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smtClean="0">
                <a:solidFill>
                  <a:srgbClr val="990000"/>
                </a:solidFill>
                <a:latin typeface="Comic Sans MS" panose="030F0702030302020204" pitchFamily="66" charset="0"/>
                <a:ea typeface="隶书" panose="02010509060101010101" pitchFamily="49" charset="-122"/>
              </a:rPr>
              <a:t> </a:t>
            </a:r>
            <a:r>
              <a:rPr lang="zh-CN" altLang="en-US" sz="3600" kern="0" dirty="0" smtClean="0">
                <a:solidFill>
                  <a:srgbClr val="990000"/>
                </a:solidFill>
                <a:latin typeface="Comic Sans MS" panose="030F0702030302020204" pitchFamily="66" charset="0"/>
                <a:ea typeface="隶书" panose="02010509060101010101" pitchFamily="49" charset="-122"/>
              </a:rPr>
              <a:t>故障的定义</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4" name="矩形 3">
            <a:extLst>
              <a:ext uri="{FF2B5EF4-FFF2-40B4-BE49-F238E27FC236}">
                <a16:creationId xmlns="" xmlns:a16="http://schemas.microsoft.com/office/drawing/2014/main" id="{689E442A-DF23-4B3E-BF43-DB1C9F88BC59}"/>
              </a:ext>
            </a:extLst>
          </p:cNvPr>
          <p:cNvSpPr/>
          <p:nvPr/>
        </p:nvSpPr>
        <p:spPr>
          <a:xfrm>
            <a:off x="251520" y="1052736"/>
            <a:ext cx="8820472" cy="5493812"/>
          </a:xfrm>
          <a:prstGeom prst="rect">
            <a:avLst/>
          </a:prstGeom>
        </p:spPr>
        <p:txBody>
          <a:bodyPr wrap="square">
            <a:spAutoFit/>
          </a:bodyPr>
          <a:lstStyle/>
          <a:p>
            <a:pPr>
              <a:lnSpc>
                <a:spcPct val="150000"/>
              </a:lnSpc>
            </a:pPr>
            <a:r>
              <a:rPr lang="zh-CN" altLang="en-US" sz="2000" dirty="0" smtClean="0">
                <a:latin typeface="黑体" pitchFamily="49" charset="-122"/>
                <a:ea typeface="黑体" pitchFamily="49" charset="-122"/>
              </a:rPr>
              <a:t>     </a:t>
            </a:r>
            <a:r>
              <a:rPr lang="zh-CN" altLang="en-US" sz="2200" b="1" kern="0" dirty="0">
                <a:solidFill>
                  <a:srgbClr val="990000"/>
                </a:solidFill>
                <a:latin typeface="Comic Sans MS" panose="030F0702030302020204" pitchFamily="66" charset="0"/>
                <a:ea typeface="隶书" panose="02010509060101010101" pitchFamily="49" charset="-122"/>
                <a:cs typeface="+mj-cs"/>
              </a:rPr>
              <a:t>缺陷（</a:t>
            </a:r>
            <a:r>
              <a:rPr lang="en-US" altLang="zh-CN" sz="2200" b="1" kern="0" dirty="0">
                <a:solidFill>
                  <a:srgbClr val="990000"/>
                </a:solidFill>
                <a:latin typeface="Comic Sans MS" panose="030F0702030302020204" pitchFamily="66" charset="0"/>
                <a:ea typeface="隶书" panose="02010509060101010101" pitchFamily="49" charset="-122"/>
                <a:cs typeface="+mj-cs"/>
              </a:rPr>
              <a:t>defect</a:t>
            </a:r>
            <a:r>
              <a:rPr lang="zh-CN" altLang="en-US" sz="2200" b="1" kern="0" dirty="0">
                <a:solidFill>
                  <a:srgbClr val="990000"/>
                </a:solidFill>
                <a:latin typeface="Comic Sans MS" panose="030F0702030302020204" pitchFamily="66" charset="0"/>
                <a:ea typeface="隶书" panose="02010509060101010101" pitchFamily="49" charset="-122"/>
                <a:cs typeface="+mj-cs"/>
              </a:rPr>
              <a:t>）：</a:t>
            </a:r>
            <a:r>
              <a:rPr lang="zh-CN" altLang="en-US" dirty="0" smtClean="0">
                <a:latin typeface="黑体" pitchFamily="49" charset="-122"/>
                <a:ea typeface="黑体" pitchFamily="49" charset="-122"/>
              </a:rPr>
              <a:t>在集成电路的</a:t>
            </a:r>
            <a:r>
              <a:rPr lang="zh-CN" altLang="en-US" dirty="0" smtClean="0">
                <a:solidFill>
                  <a:srgbClr val="FF0000"/>
                </a:solidFill>
                <a:latin typeface="黑体" pitchFamily="49" charset="-122"/>
                <a:ea typeface="黑体" pitchFamily="49" charset="-122"/>
              </a:rPr>
              <a:t>物理层</a:t>
            </a:r>
            <a:r>
              <a:rPr lang="zh-CN" altLang="en-US" dirty="0" smtClean="0">
                <a:latin typeface="黑体" pitchFamily="49" charset="-122"/>
                <a:ea typeface="黑体" pitchFamily="49" charset="-122"/>
              </a:rPr>
              <a:t>上发生了与原先设计相违背的意外。在大规模集成芯片中一些常见的缺陷类型包括：元件腐蚀、退化、材料表面电离、连接线接触不稳而发生的断路或短路等等。</a:t>
            </a:r>
            <a:r>
              <a:rPr lang="zh-CN" altLang="en-US" sz="2000" dirty="0" smtClean="0">
                <a:latin typeface="黑体" pitchFamily="49" charset="-122"/>
                <a:ea typeface="黑体" pitchFamily="49" charset="-122"/>
              </a:rPr>
              <a:t> </a:t>
            </a:r>
          </a:p>
          <a:p>
            <a:pPr>
              <a:lnSpc>
                <a:spcPct val="150000"/>
              </a:lnSpc>
            </a:pPr>
            <a:r>
              <a:rPr lang="zh-CN" altLang="en-US" sz="2000" dirty="0" smtClean="0">
                <a:latin typeface="黑体" pitchFamily="49" charset="-122"/>
                <a:ea typeface="黑体" pitchFamily="49" charset="-122"/>
              </a:rPr>
              <a:t>     </a:t>
            </a:r>
            <a:r>
              <a:rPr lang="zh-CN" altLang="en-US" sz="2200" b="1" kern="0" dirty="0">
                <a:solidFill>
                  <a:srgbClr val="990000"/>
                </a:solidFill>
                <a:latin typeface="Comic Sans MS" panose="030F0702030302020204" pitchFamily="66" charset="0"/>
                <a:ea typeface="隶书" panose="02010509060101010101" pitchFamily="49" charset="-122"/>
                <a:cs typeface="+mj-cs"/>
              </a:rPr>
              <a:t>故障（</a:t>
            </a:r>
            <a:r>
              <a:rPr lang="en-US" altLang="zh-CN" sz="2200" b="1" kern="0" dirty="0">
                <a:solidFill>
                  <a:srgbClr val="990000"/>
                </a:solidFill>
                <a:latin typeface="Comic Sans MS" panose="030F0702030302020204" pitchFamily="66" charset="0"/>
                <a:ea typeface="隶书" panose="02010509060101010101" pitchFamily="49" charset="-122"/>
                <a:cs typeface="+mj-cs"/>
              </a:rPr>
              <a:t>fault</a:t>
            </a:r>
            <a:r>
              <a:rPr lang="zh-CN" altLang="en-US" sz="2200" b="1" kern="0" dirty="0">
                <a:solidFill>
                  <a:srgbClr val="990000"/>
                </a:solidFill>
                <a:latin typeface="Comic Sans MS" panose="030F0702030302020204" pitchFamily="66" charset="0"/>
                <a:ea typeface="隶书" panose="02010509060101010101" pitchFamily="49" charset="-122"/>
                <a:cs typeface="+mj-cs"/>
              </a:rPr>
              <a:t>）</a:t>
            </a:r>
            <a:r>
              <a:rPr lang="zh-CN" altLang="en-US" sz="2200" b="1" kern="0" dirty="0" smtClean="0">
                <a:solidFill>
                  <a:srgbClr val="990000"/>
                </a:solidFill>
                <a:latin typeface="Comic Sans MS" panose="030F0702030302020204" pitchFamily="66" charset="0"/>
                <a:ea typeface="隶书" panose="02010509060101010101" pitchFamily="49" charset="-122"/>
                <a:cs typeface="+mj-cs"/>
              </a:rPr>
              <a:t>：</a:t>
            </a:r>
            <a:r>
              <a:rPr lang="zh-CN" altLang="en-US" dirty="0">
                <a:latin typeface="黑体" pitchFamily="49" charset="-122"/>
                <a:ea typeface="黑体" pitchFamily="49" charset="-122"/>
              </a:rPr>
              <a:t>它是对缺陷的一种抽象化描述，通过其反常态的逻辑行为建立出</a:t>
            </a:r>
            <a:r>
              <a:rPr lang="zh-CN" altLang="en-US" dirty="0" smtClean="0">
                <a:latin typeface="黑体" pitchFamily="49" charset="-122"/>
                <a:ea typeface="黑体" pitchFamily="49" charset="-122"/>
              </a:rPr>
              <a:t>数学模型。在数字集成电路的</a:t>
            </a:r>
            <a:r>
              <a:rPr lang="zh-CN" altLang="en-US" dirty="0" smtClean="0">
                <a:solidFill>
                  <a:srgbClr val="FF0000"/>
                </a:solidFill>
                <a:latin typeface="黑体" pitchFamily="49" charset="-122"/>
                <a:ea typeface="黑体" pitchFamily="49" charset="-122"/>
              </a:rPr>
              <a:t>逻辑层</a:t>
            </a:r>
            <a:r>
              <a:rPr lang="zh-CN" altLang="en-US" dirty="0" smtClean="0">
                <a:latin typeface="黑体" pitchFamily="49" charset="-122"/>
                <a:ea typeface="黑体" pitchFamily="49" charset="-122"/>
              </a:rPr>
              <a:t>上存在的会引起电路发生非正常的一种状态</a:t>
            </a:r>
          </a:p>
          <a:p>
            <a:pPr>
              <a:lnSpc>
                <a:spcPct val="150000"/>
              </a:lnSpc>
            </a:pPr>
            <a:r>
              <a:rPr lang="zh-CN" altLang="en-US" sz="2000" dirty="0" smtClean="0">
                <a:latin typeface="黑体" pitchFamily="49" charset="-122"/>
                <a:ea typeface="黑体" pitchFamily="49" charset="-122"/>
              </a:rPr>
              <a:t>     </a:t>
            </a:r>
            <a:r>
              <a:rPr lang="zh-CN" altLang="en-US" sz="2200" b="1" kern="0" dirty="0">
                <a:solidFill>
                  <a:srgbClr val="990000"/>
                </a:solidFill>
                <a:latin typeface="Comic Sans MS" panose="030F0702030302020204" pitchFamily="66" charset="0"/>
                <a:ea typeface="隶书" panose="02010509060101010101" pitchFamily="49" charset="-122"/>
                <a:cs typeface="+mj-cs"/>
              </a:rPr>
              <a:t>错误（</a:t>
            </a:r>
            <a:r>
              <a:rPr lang="en-US" altLang="zh-CN" sz="2200" b="1" kern="0" dirty="0">
                <a:solidFill>
                  <a:srgbClr val="990000"/>
                </a:solidFill>
                <a:latin typeface="Comic Sans MS" panose="030F0702030302020204" pitchFamily="66" charset="0"/>
                <a:ea typeface="隶书" panose="02010509060101010101" pitchFamily="49" charset="-122"/>
                <a:cs typeface="+mj-cs"/>
              </a:rPr>
              <a:t>error</a:t>
            </a:r>
            <a:r>
              <a:rPr lang="zh-CN" altLang="en-US" sz="2200" b="1" kern="0" dirty="0">
                <a:solidFill>
                  <a:srgbClr val="990000"/>
                </a:solidFill>
                <a:latin typeface="Comic Sans MS" panose="030F0702030302020204" pitchFamily="66" charset="0"/>
                <a:ea typeface="隶书" panose="02010509060101010101" pitchFamily="49" charset="-122"/>
                <a:cs typeface="+mj-cs"/>
              </a:rPr>
              <a:t>）：</a:t>
            </a:r>
            <a:r>
              <a:rPr lang="zh-CN" altLang="en-US" dirty="0" smtClean="0">
                <a:latin typeface="黑体" pitchFamily="49" charset="-122"/>
                <a:ea typeface="黑体" pitchFamily="49" charset="-122"/>
              </a:rPr>
              <a:t>在集成</a:t>
            </a:r>
            <a:r>
              <a:rPr lang="zh-CN" altLang="en-US" dirty="0">
                <a:latin typeface="黑体" pitchFamily="49" charset="-122"/>
                <a:ea typeface="黑体" pitchFamily="49" charset="-122"/>
              </a:rPr>
              <a:t>电路</a:t>
            </a:r>
            <a:r>
              <a:rPr lang="zh-CN" altLang="en-US" dirty="0" smtClean="0">
                <a:latin typeface="黑体" pitchFamily="49" charset="-122"/>
                <a:ea typeface="黑体" pitchFamily="49" charset="-122"/>
              </a:rPr>
              <a:t>的</a:t>
            </a:r>
            <a:r>
              <a:rPr lang="zh-CN" altLang="en-US" dirty="0" smtClean="0">
                <a:solidFill>
                  <a:srgbClr val="FF0000"/>
                </a:solidFill>
                <a:latin typeface="黑体" pitchFamily="49" charset="-122"/>
                <a:ea typeface="黑体" pitchFamily="49" charset="-122"/>
              </a:rPr>
              <a:t>行为层</a:t>
            </a:r>
            <a:r>
              <a:rPr lang="zh-CN" altLang="en-US" dirty="0" smtClean="0">
                <a:latin typeface="黑体" pitchFamily="49" charset="-122"/>
                <a:ea typeface="黑体" pitchFamily="49" charset="-122"/>
              </a:rPr>
              <a:t>上最终表现出的信号异常就是错误。错误是在系统有缺陷的情况下，通过一些特定激励信号能够出现与正常状态不同的响应。电路中有故障，但不一定就会发生错误。</a:t>
            </a:r>
            <a:endParaRPr lang="en-US" altLang="zh-CN" dirty="0" smtClean="0">
              <a:latin typeface="黑体" pitchFamily="49" charset="-122"/>
              <a:ea typeface="黑体" pitchFamily="49" charset="-122"/>
            </a:endParaRPr>
          </a:p>
          <a:p>
            <a:pPr>
              <a:lnSpc>
                <a:spcPct val="150000"/>
              </a:lnSpc>
            </a:pPr>
            <a:r>
              <a:rPr lang="zh-CN" altLang="en-US" sz="2000" dirty="0" smtClean="0">
                <a:latin typeface="黑体" pitchFamily="49" charset="-122"/>
                <a:ea typeface="黑体" pitchFamily="49" charset="-122"/>
              </a:rPr>
              <a:t>     </a:t>
            </a:r>
            <a:r>
              <a:rPr lang="zh-CN" altLang="en-US" sz="2200" b="1" kern="0" dirty="0">
                <a:solidFill>
                  <a:srgbClr val="990000"/>
                </a:solidFill>
                <a:latin typeface="Comic Sans MS" panose="030F0702030302020204" pitchFamily="66" charset="0"/>
                <a:ea typeface="隶书" panose="02010509060101010101" pitchFamily="49" charset="-122"/>
                <a:cs typeface="+mj-cs"/>
              </a:rPr>
              <a:t>失效（</a:t>
            </a:r>
            <a:r>
              <a:rPr lang="en-US" altLang="zh-CN" sz="2200" b="1" kern="0" dirty="0">
                <a:solidFill>
                  <a:srgbClr val="990000"/>
                </a:solidFill>
                <a:latin typeface="Comic Sans MS" panose="030F0702030302020204" pitchFamily="66" charset="0"/>
                <a:ea typeface="隶书" panose="02010509060101010101" pitchFamily="49" charset="-122"/>
                <a:cs typeface="+mj-cs"/>
              </a:rPr>
              <a:t>failure</a:t>
            </a:r>
            <a:r>
              <a:rPr lang="zh-CN" altLang="en-US" sz="2200" b="1" kern="0" dirty="0">
                <a:solidFill>
                  <a:srgbClr val="990000"/>
                </a:solidFill>
                <a:latin typeface="Comic Sans MS" panose="030F0702030302020204" pitchFamily="66" charset="0"/>
                <a:ea typeface="隶书" panose="02010509060101010101" pitchFamily="49" charset="-122"/>
                <a:cs typeface="+mj-cs"/>
              </a:rPr>
              <a:t>）：</a:t>
            </a:r>
            <a:r>
              <a:rPr lang="zh-CN" altLang="en-US" dirty="0" smtClean="0">
                <a:latin typeface="黑体" pitchFamily="49" charset="-122"/>
                <a:ea typeface="黑体" pitchFamily="49" charset="-122"/>
              </a:rPr>
              <a:t>当错误的发生超过了集成</a:t>
            </a:r>
            <a:r>
              <a:rPr lang="zh-CN" altLang="en-US" dirty="0">
                <a:latin typeface="黑体" pitchFamily="49" charset="-122"/>
                <a:ea typeface="黑体" pitchFamily="49" charset="-122"/>
              </a:rPr>
              <a:t>电路</a:t>
            </a:r>
            <a:r>
              <a:rPr lang="zh-CN" altLang="en-US" dirty="0" smtClean="0">
                <a:latin typeface="黑体" pitchFamily="49" charset="-122"/>
                <a:ea typeface="黑体" pitchFamily="49" charset="-122"/>
              </a:rPr>
              <a:t>的</a:t>
            </a:r>
            <a:r>
              <a:rPr lang="zh-CN" altLang="en-US" dirty="0" smtClean="0">
                <a:solidFill>
                  <a:srgbClr val="FF0000"/>
                </a:solidFill>
                <a:latin typeface="黑体" pitchFamily="49" charset="-122"/>
                <a:ea typeface="黑体" pitchFamily="49" charset="-122"/>
              </a:rPr>
              <a:t>容忍限度</a:t>
            </a:r>
            <a:r>
              <a:rPr lang="zh-CN" altLang="en-US" dirty="0" smtClean="0">
                <a:latin typeface="黑体" pitchFamily="49" charset="-122"/>
                <a:ea typeface="黑体" pitchFamily="49" charset="-122"/>
              </a:rPr>
              <a:t>而发生了崩溃现象。失效还有软失效及硬失效之分。所谓的软失效是指由于外界原因引起的系统暂时性的失效，且可以通过在线操作进行修复。而硬失效是由于电路的硬件内部发生了永久性的破坏，而使得电路不可再正常运行。</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478170341"/>
      </p:ext>
    </p:extLst>
  </p:cSld>
  <p:clrMapOvr>
    <a:masterClrMapping/>
  </p:clrMapOvr>
  <p:transition spd="slow">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A5F31FE7-CC59-4E6B-BC09-5D882ABED67E}"/>
              </a:ext>
            </a:extLst>
          </p:cNvPr>
          <p:cNvSpPr/>
          <p:nvPr/>
        </p:nvSpPr>
        <p:spPr>
          <a:xfrm>
            <a:off x="303554" y="771059"/>
            <a:ext cx="8784976" cy="2492990"/>
          </a:xfrm>
          <a:prstGeom prst="rect">
            <a:avLst/>
          </a:prstGeom>
        </p:spPr>
        <p:txBody>
          <a:bodyPr wrap="square">
            <a:spAutoFit/>
          </a:bodyPr>
          <a:lstStyle/>
          <a:p>
            <a:pPr marL="342900" indent="-342900">
              <a:buFont typeface="Wingdings" panose="05000000000000000000" pitchFamily="2" charset="2"/>
              <a:buChar char="Ø"/>
            </a:pPr>
            <a:r>
              <a:rPr lang="zh-CN" altLang="en-US" sz="3600" b="1" kern="0" dirty="0">
                <a:solidFill>
                  <a:srgbClr val="990000"/>
                </a:solidFill>
                <a:latin typeface="Comic Sans MS" panose="030F0702030302020204" pitchFamily="66" charset="0"/>
                <a:ea typeface="隶书" panose="02010509060101010101" pitchFamily="49" charset="-122"/>
                <a:cs typeface="+mj-cs"/>
              </a:rPr>
              <a:t>故障</a:t>
            </a:r>
            <a:r>
              <a:rPr lang="zh-CN" altLang="en-US" sz="3600" b="1" kern="0" dirty="0" smtClean="0">
                <a:solidFill>
                  <a:srgbClr val="990000"/>
                </a:solidFill>
                <a:latin typeface="Comic Sans MS" panose="030F0702030302020204" pitchFamily="66" charset="0"/>
                <a:ea typeface="隶书" panose="02010509060101010101" pitchFamily="49" charset="-122"/>
                <a:cs typeface="+mj-cs"/>
              </a:rPr>
              <a:t>模型</a:t>
            </a:r>
            <a:r>
              <a:rPr lang="zh-CN" altLang="en-US" sz="2400" dirty="0" smtClean="0"/>
              <a:t>被分为</a:t>
            </a:r>
            <a:r>
              <a:rPr lang="zh-CN" altLang="en-US" sz="2400" dirty="0">
                <a:solidFill>
                  <a:srgbClr val="FF0000"/>
                </a:solidFill>
              </a:rPr>
              <a:t>逻辑故障模型</a:t>
            </a:r>
            <a:r>
              <a:rPr lang="zh-CN" altLang="en-US" sz="2400" dirty="0"/>
              <a:t>或</a:t>
            </a:r>
            <a:r>
              <a:rPr lang="zh-CN" altLang="en-US" sz="2400" dirty="0">
                <a:solidFill>
                  <a:srgbClr val="FF0000"/>
                </a:solidFill>
              </a:rPr>
              <a:t>面向缺陷的故障</a:t>
            </a:r>
            <a:r>
              <a:rPr lang="zh-CN" altLang="en-US" sz="2400" dirty="0" smtClean="0">
                <a:solidFill>
                  <a:srgbClr val="FF0000"/>
                </a:solidFill>
              </a:rPr>
              <a:t>模型</a:t>
            </a:r>
            <a:r>
              <a:rPr lang="zh-CN" altLang="en-US" sz="2400" dirty="0" smtClean="0"/>
              <a:t>：</a:t>
            </a:r>
            <a:endParaRPr lang="en-US" altLang="zh-CN" sz="2400" dirty="0" smtClean="0"/>
          </a:p>
          <a:p>
            <a:pPr marL="342900" indent="-342900">
              <a:buFont typeface="Wingdings" panose="05000000000000000000" pitchFamily="2" charset="2"/>
              <a:buChar char="Ø"/>
            </a:pPr>
            <a:endParaRPr lang="en-US" altLang="zh-CN" sz="2400" dirty="0" smtClean="0"/>
          </a:p>
          <a:p>
            <a:r>
              <a:rPr lang="en-US" altLang="zh-CN" sz="2400" dirty="0" smtClean="0"/>
              <a:t>1.</a:t>
            </a:r>
            <a:r>
              <a:rPr lang="zh-CN" altLang="en-US" sz="2400" dirty="0" smtClean="0"/>
              <a:t>将电气故障在逻辑</a:t>
            </a:r>
            <a:r>
              <a:rPr lang="zh-CN" altLang="en-US" sz="2400" dirty="0"/>
              <a:t>级</a:t>
            </a:r>
            <a:r>
              <a:rPr lang="zh-CN" altLang="en-US" sz="2400" dirty="0" smtClean="0"/>
              <a:t>模型上表示出来，应用于数字电路测试。</a:t>
            </a:r>
            <a:endParaRPr lang="en-US" altLang="zh-CN" sz="2400" dirty="0"/>
          </a:p>
          <a:p>
            <a:endParaRPr lang="en-US" altLang="zh-CN" sz="2400" dirty="0" smtClean="0"/>
          </a:p>
          <a:p>
            <a:r>
              <a:rPr lang="en-US" altLang="zh-CN" sz="2400" dirty="0" smtClean="0"/>
              <a:t>2.</a:t>
            </a:r>
            <a:r>
              <a:rPr lang="zh-CN" altLang="en-US" sz="2400" dirty="0" smtClean="0"/>
              <a:t>面向</a:t>
            </a:r>
            <a:r>
              <a:rPr lang="zh-CN" altLang="en-US" sz="2400" dirty="0"/>
              <a:t>缺陷的故障模型是</a:t>
            </a:r>
            <a:r>
              <a:rPr lang="zh-CN" altLang="en-US" sz="2400" dirty="0" smtClean="0"/>
              <a:t>基于具体（模拟）电路缺陷的</a:t>
            </a:r>
            <a:r>
              <a:rPr lang="zh-CN" altLang="en-US" sz="2400" dirty="0"/>
              <a:t>故障</a:t>
            </a:r>
            <a:r>
              <a:rPr lang="zh-CN" altLang="en-US" sz="2400" dirty="0" smtClean="0"/>
              <a:t>模型，出现错误的电压电流值。如：</a:t>
            </a:r>
            <a:endParaRPr lang="zh-CN" altLang="en-US" sz="2400" dirty="0"/>
          </a:p>
        </p:txBody>
      </p:sp>
      <p:sp>
        <p:nvSpPr>
          <p:cNvPr id="9" name="矩形 8">
            <a:extLst>
              <a:ext uri="{FF2B5EF4-FFF2-40B4-BE49-F238E27FC236}">
                <a16:creationId xmlns="" xmlns:a16="http://schemas.microsoft.com/office/drawing/2014/main" id="{F614DB06-14AD-4D43-B683-AADB50ABA07C}"/>
              </a:ext>
            </a:extLst>
          </p:cNvPr>
          <p:cNvSpPr/>
          <p:nvPr/>
        </p:nvSpPr>
        <p:spPr>
          <a:xfrm>
            <a:off x="744588" y="3501008"/>
            <a:ext cx="8406680" cy="2862322"/>
          </a:xfrm>
          <a:prstGeom prst="rect">
            <a:avLst/>
          </a:prstGeom>
        </p:spPr>
        <p:txBody>
          <a:bodyPr wrap="square">
            <a:spAutoFit/>
          </a:bodyPr>
          <a:lstStyle/>
          <a:p>
            <a:r>
              <a:rPr lang="en-US" altLang="zh-CN" sz="2000" dirty="0" smtClean="0"/>
              <a:t>•</a:t>
            </a:r>
            <a:r>
              <a:rPr lang="zh-CN" altLang="en-US" sz="2000" dirty="0" smtClean="0"/>
              <a:t>金属连接开路。 开路电</a:t>
            </a:r>
            <a:r>
              <a:rPr lang="zh-CN" altLang="en-US" sz="2000" dirty="0"/>
              <a:t>阻值</a:t>
            </a:r>
            <a:r>
              <a:rPr lang="zh-CN" altLang="en-US" sz="2000" dirty="0" smtClean="0"/>
              <a:t>取决于器件特性</a:t>
            </a:r>
            <a:endParaRPr lang="zh-CN" altLang="en-US" sz="2000" dirty="0"/>
          </a:p>
          <a:p>
            <a:r>
              <a:rPr lang="en-US" altLang="zh-CN" sz="2000" dirty="0"/>
              <a:t>•</a:t>
            </a:r>
            <a:r>
              <a:rPr lang="zh-CN" altLang="en-US" sz="2000" dirty="0" smtClean="0"/>
              <a:t>金属连接短路（</a:t>
            </a:r>
            <a:r>
              <a:rPr lang="zh-CN" altLang="en-US" sz="2000" dirty="0"/>
              <a:t>桥接）。 </a:t>
            </a:r>
            <a:r>
              <a:rPr lang="zh-CN" altLang="en-US" sz="2000" dirty="0" smtClean="0"/>
              <a:t>短路电</a:t>
            </a:r>
            <a:r>
              <a:rPr lang="zh-CN" altLang="en-US" sz="2000" dirty="0"/>
              <a:t>阻值</a:t>
            </a:r>
            <a:r>
              <a:rPr lang="zh-CN" altLang="en-US" sz="2000" dirty="0" smtClean="0"/>
              <a:t>取决于器件特性</a:t>
            </a:r>
            <a:endParaRPr lang="en-US" altLang="zh-CN" sz="2000" dirty="0" smtClean="0"/>
          </a:p>
          <a:p>
            <a:r>
              <a:rPr lang="en-US" altLang="zh-CN" sz="2000" dirty="0" smtClean="0"/>
              <a:t>•</a:t>
            </a:r>
            <a:r>
              <a:rPr lang="zh-CN" altLang="en-US" sz="2000" dirty="0" smtClean="0"/>
              <a:t>晶体管作为开关的情况下，出现故障表现为长闭或长断</a:t>
            </a:r>
            <a:endParaRPr lang="zh-CN" altLang="en-US" sz="2000" dirty="0"/>
          </a:p>
          <a:p>
            <a:r>
              <a:rPr lang="en-US" altLang="zh-CN" sz="2000" dirty="0" smtClean="0"/>
              <a:t>•</a:t>
            </a:r>
            <a:r>
              <a:rPr lang="zh-CN" altLang="en-US" sz="2000" dirty="0" smtClean="0"/>
              <a:t>晶体管（</a:t>
            </a:r>
            <a:r>
              <a:rPr lang="en-US" altLang="zh-CN" sz="2000" dirty="0" smtClean="0"/>
              <a:t>MOS</a:t>
            </a:r>
            <a:r>
              <a:rPr lang="zh-CN" altLang="en-US" sz="2000" dirty="0" smtClean="0"/>
              <a:t>）开路</a:t>
            </a:r>
            <a:r>
              <a:rPr lang="en-US" altLang="zh-CN" sz="2000" dirty="0" smtClean="0"/>
              <a:t>/</a:t>
            </a:r>
            <a:r>
              <a:rPr lang="zh-CN" altLang="en-US" sz="2000" dirty="0" smtClean="0"/>
              <a:t>短路（栅氧化层中的缺陷和晶体管结间的电阻开路</a:t>
            </a:r>
            <a:r>
              <a:rPr lang="en-US" altLang="zh-CN" sz="2000" dirty="0" smtClean="0"/>
              <a:t>/</a:t>
            </a:r>
            <a:r>
              <a:rPr lang="zh-CN" altLang="en-US" sz="2000" dirty="0" smtClean="0"/>
              <a:t>短路）</a:t>
            </a:r>
            <a:endParaRPr lang="en-US" altLang="zh-CN" sz="2000" dirty="0" smtClean="0"/>
          </a:p>
          <a:p>
            <a:r>
              <a:rPr lang="zh-CN" altLang="en-US" sz="2000" dirty="0" smtClean="0"/>
              <a:t>表现出：</a:t>
            </a:r>
            <a:endParaRPr lang="en-US" altLang="zh-CN" sz="2000" dirty="0"/>
          </a:p>
          <a:p>
            <a:r>
              <a:rPr lang="en-US" altLang="zh-CN" sz="2000" dirty="0"/>
              <a:t>•</a:t>
            </a:r>
            <a:r>
              <a:rPr lang="zh-CN" altLang="en-US" sz="2000" dirty="0"/>
              <a:t>静态电源电流与设计值不符</a:t>
            </a:r>
          </a:p>
          <a:p>
            <a:r>
              <a:rPr lang="en-US" altLang="zh-CN" sz="2000" dirty="0"/>
              <a:t>•</a:t>
            </a:r>
            <a:r>
              <a:rPr lang="zh-CN" altLang="en-US" sz="2000" dirty="0"/>
              <a:t>晶体管（</a:t>
            </a:r>
            <a:r>
              <a:rPr lang="en-US" altLang="zh-CN" sz="2000" dirty="0"/>
              <a:t>MOS</a:t>
            </a:r>
            <a:r>
              <a:rPr lang="zh-CN" altLang="en-US" sz="2000" dirty="0"/>
              <a:t>）阈值电压</a:t>
            </a:r>
            <a:r>
              <a:rPr lang="zh-CN" altLang="en-US" sz="2000" dirty="0" smtClean="0"/>
              <a:t>错误</a:t>
            </a:r>
            <a:endParaRPr lang="en-US" altLang="zh-CN" sz="2000" dirty="0" smtClean="0"/>
          </a:p>
          <a:p>
            <a:r>
              <a:rPr lang="en-US" altLang="zh-CN" sz="2000" dirty="0" smtClean="0"/>
              <a:t>•</a:t>
            </a:r>
            <a:r>
              <a:rPr lang="zh-CN" altLang="en-US" sz="2000" dirty="0" smtClean="0"/>
              <a:t>信号延迟</a:t>
            </a:r>
            <a:endParaRPr lang="zh-CN" altLang="en-US" sz="2000" dirty="0"/>
          </a:p>
        </p:txBody>
      </p:sp>
      <p:sp>
        <p:nvSpPr>
          <p:cNvPr id="5" name="标题 1"/>
          <p:cNvSpPr txBox="1">
            <a:spLocks/>
          </p:cNvSpPr>
          <p:nvPr/>
        </p:nvSpPr>
        <p:spPr bwMode="auto">
          <a:xfrm>
            <a:off x="2267744" y="0"/>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故障模型</a:t>
            </a:r>
            <a:r>
              <a:rPr lang="en-US" altLang="zh-CN" sz="3600" kern="0" dirty="0" smtClean="0">
                <a:solidFill>
                  <a:srgbClr val="990000"/>
                </a:solidFill>
                <a:latin typeface="Comic Sans MS" panose="030F0702030302020204" pitchFamily="66" charset="0"/>
                <a:ea typeface="隶书" panose="02010509060101010101" pitchFamily="49" charset="-122"/>
              </a:rPr>
              <a:t> </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Tree>
    <p:extLst>
      <p:ext uri="{BB962C8B-B14F-4D97-AF65-F5344CB8AC3E}">
        <p14:creationId xmlns:p14="http://schemas.microsoft.com/office/powerpoint/2010/main" val="1471429317"/>
      </p:ext>
    </p:extLst>
  </p:cSld>
  <p:clrMapOvr>
    <a:masterClrMapping/>
  </p:clrMapOvr>
  <p:transition spd="slow">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FF5F0605-85E2-42DB-8314-48F0B5D8D7F4}"/>
              </a:ext>
            </a:extLst>
          </p:cNvPr>
          <p:cNvSpPr/>
          <p:nvPr/>
        </p:nvSpPr>
        <p:spPr>
          <a:xfrm>
            <a:off x="449796" y="3399409"/>
            <a:ext cx="8244408" cy="2492990"/>
          </a:xfrm>
          <a:prstGeom prst="rect">
            <a:avLst/>
          </a:prstGeom>
        </p:spPr>
        <p:txBody>
          <a:bodyPr wrap="square">
            <a:spAutoFit/>
          </a:bodyPr>
          <a:lstStyle/>
          <a:p>
            <a:r>
              <a:rPr lang="zh-CN" altLang="en-US" sz="3600" b="1" kern="0" dirty="0">
                <a:solidFill>
                  <a:srgbClr val="990000"/>
                </a:solidFill>
                <a:latin typeface="Comic Sans MS" panose="030F0702030302020204" pitchFamily="66" charset="0"/>
                <a:ea typeface="隶书" panose="02010509060101010101" pitchFamily="49" charset="-122"/>
                <a:cs typeface="+mj-cs"/>
              </a:rPr>
              <a:t>面向缺陷的故障</a:t>
            </a:r>
            <a:r>
              <a:rPr lang="zh-CN" altLang="en-US" sz="3600" b="1" kern="0" dirty="0" smtClean="0">
                <a:solidFill>
                  <a:srgbClr val="990000"/>
                </a:solidFill>
                <a:latin typeface="Comic Sans MS" panose="030F0702030302020204" pitchFamily="66" charset="0"/>
                <a:ea typeface="隶书" panose="02010509060101010101" pitchFamily="49" charset="-122"/>
                <a:cs typeface="+mj-cs"/>
              </a:rPr>
              <a:t>模型（本章不涉及）：</a:t>
            </a:r>
            <a:endParaRPr lang="zh-CN" altLang="en-US" sz="3600" b="1" kern="0" dirty="0">
              <a:solidFill>
                <a:srgbClr val="990000"/>
              </a:solidFill>
              <a:latin typeface="Comic Sans MS" panose="030F0702030302020204" pitchFamily="66" charset="0"/>
              <a:ea typeface="隶书" panose="02010509060101010101" pitchFamily="49" charset="-122"/>
              <a:cs typeface="+mj-cs"/>
            </a:endParaRPr>
          </a:p>
          <a:p>
            <a:r>
              <a:rPr lang="en-US" altLang="zh-CN" sz="2000" dirty="0"/>
              <a:t>•</a:t>
            </a:r>
            <a:r>
              <a:rPr lang="zh-CN" altLang="en-US" sz="2000" dirty="0"/>
              <a:t>桥接故障（</a:t>
            </a:r>
            <a:r>
              <a:rPr lang="zh-CN" altLang="en-US" sz="2000" dirty="0" smtClean="0"/>
              <a:t>电阻变化）</a:t>
            </a:r>
            <a:endParaRPr lang="zh-CN" altLang="en-US" sz="2000" dirty="0"/>
          </a:p>
          <a:p>
            <a:r>
              <a:rPr lang="en-US" altLang="zh-CN" sz="2000" dirty="0" smtClean="0"/>
              <a:t>•</a:t>
            </a:r>
            <a:r>
              <a:rPr lang="zh-CN" altLang="en-US" sz="2000" dirty="0"/>
              <a:t>开路故障（电阻变化</a:t>
            </a:r>
            <a:r>
              <a:rPr lang="zh-CN" altLang="en-US" sz="2000" dirty="0" smtClean="0"/>
              <a:t>）</a:t>
            </a:r>
            <a:endParaRPr lang="zh-CN" altLang="en-US" sz="2000" dirty="0"/>
          </a:p>
          <a:p>
            <a:r>
              <a:rPr lang="en-US" altLang="zh-CN" sz="2000" dirty="0" smtClean="0"/>
              <a:t>•</a:t>
            </a:r>
            <a:r>
              <a:rPr lang="zh-CN" altLang="en-US" sz="2000" dirty="0" smtClean="0"/>
              <a:t>晶体管开关常开或常断</a:t>
            </a:r>
            <a:endParaRPr lang="zh-CN" altLang="en-US" sz="2000" dirty="0"/>
          </a:p>
          <a:p>
            <a:r>
              <a:rPr lang="en-US" altLang="zh-CN" sz="2000" dirty="0"/>
              <a:t>•</a:t>
            </a:r>
            <a:r>
              <a:rPr lang="zh-CN" altLang="en-US" sz="2000" dirty="0"/>
              <a:t>晶体管（</a:t>
            </a:r>
            <a:r>
              <a:rPr lang="en-US" altLang="zh-CN" sz="2000" dirty="0"/>
              <a:t>MOS</a:t>
            </a:r>
            <a:r>
              <a:rPr lang="zh-CN" altLang="en-US" sz="2000" dirty="0"/>
              <a:t>）开路</a:t>
            </a:r>
            <a:r>
              <a:rPr lang="en-US" altLang="zh-CN" sz="2000" dirty="0"/>
              <a:t>/</a:t>
            </a:r>
            <a:r>
              <a:rPr lang="zh-CN" altLang="en-US" sz="2000" dirty="0"/>
              <a:t>短路故障（用于模拟电路分析）</a:t>
            </a:r>
          </a:p>
          <a:p>
            <a:r>
              <a:rPr lang="en-US" altLang="zh-CN" sz="2000" dirty="0"/>
              <a:t>•I</a:t>
            </a:r>
            <a:r>
              <a:rPr lang="en-US" altLang="zh-CN" sz="2000" baseline="-25000" dirty="0"/>
              <a:t>DDQ</a:t>
            </a:r>
            <a:r>
              <a:rPr lang="zh-CN" altLang="en-US" sz="2000" dirty="0" smtClean="0"/>
              <a:t>故障</a:t>
            </a:r>
            <a:endParaRPr lang="en-US" altLang="zh-CN" sz="2000" dirty="0" smtClean="0"/>
          </a:p>
          <a:p>
            <a:r>
              <a:rPr lang="en-US" altLang="zh-CN" sz="2000" dirty="0"/>
              <a:t>•</a:t>
            </a:r>
            <a:r>
              <a:rPr lang="zh-CN" altLang="en-US" sz="2000" dirty="0"/>
              <a:t>延迟</a:t>
            </a:r>
            <a:r>
              <a:rPr lang="zh-CN" altLang="en-US" sz="2000" dirty="0" smtClean="0"/>
              <a:t>故障</a:t>
            </a:r>
            <a:endParaRPr lang="zh-CN" altLang="en-US" sz="2000" dirty="0"/>
          </a:p>
        </p:txBody>
      </p:sp>
      <p:sp>
        <p:nvSpPr>
          <p:cNvPr id="7" name="矩形 6">
            <a:extLst>
              <a:ext uri="{FF2B5EF4-FFF2-40B4-BE49-F238E27FC236}">
                <a16:creationId xmlns="" xmlns:a16="http://schemas.microsoft.com/office/drawing/2014/main" id="{26AF324D-7FE4-47FB-A437-F2D11BDF6FB2}"/>
              </a:ext>
            </a:extLst>
          </p:cNvPr>
          <p:cNvSpPr/>
          <p:nvPr/>
        </p:nvSpPr>
        <p:spPr>
          <a:xfrm>
            <a:off x="475729" y="1196752"/>
            <a:ext cx="7560840" cy="2185214"/>
          </a:xfrm>
          <a:prstGeom prst="rect">
            <a:avLst/>
          </a:prstGeom>
        </p:spPr>
        <p:txBody>
          <a:bodyPr wrap="square">
            <a:spAutoFit/>
          </a:bodyPr>
          <a:lstStyle/>
          <a:p>
            <a:r>
              <a:rPr lang="zh-CN" altLang="en-US" sz="3600" b="1" kern="0" dirty="0">
                <a:solidFill>
                  <a:srgbClr val="990000"/>
                </a:solidFill>
                <a:latin typeface="Comic Sans MS" panose="030F0702030302020204" pitchFamily="66" charset="0"/>
                <a:ea typeface="隶书" panose="02010509060101010101" pitchFamily="49" charset="-122"/>
                <a:cs typeface="+mj-cs"/>
              </a:rPr>
              <a:t>逻辑故障</a:t>
            </a:r>
            <a:r>
              <a:rPr lang="zh-CN" altLang="en-US" sz="3600" b="1" kern="0" dirty="0" smtClean="0">
                <a:solidFill>
                  <a:srgbClr val="990000"/>
                </a:solidFill>
                <a:latin typeface="Comic Sans MS" panose="030F0702030302020204" pitchFamily="66" charset="0"/>
                <a:ea typeface="隶书" panose="02010509060101010101" pitchFamily="49" charset="-122"/>
                <a:cs typeface="+mj-cs"/>
              </a:rPr>
              <a:t>模型：</a:t>
            </a:r>
            <a:endParaRPr lang="en-US" altLang="zh-CN" sz="3600" b="1" kern="0" dirty="0" smtClean="0">
              <a:solidFill>
                <a:srgbClr val="990000"/>
              </a:solidFill>
              <a:latin typeface="Comic Sans MS" panose="030F0702030302020204" pitchFamily="66" charset="0"/>
              <a:ea typeface="隶书" panose="02010509060101010101" pitchFamily="49" charset="-122"/>
              <a:cs typeface="+mj-cs"/>
            </a:endParaRPr>
          </a:p>
          <a:p>
            <a:r>
              <a:rPr lang="en-US" altLang="zh-CN" sz="2000" dirty="0" smtClean="0">
                <a:solidFill>
                  <a:srgbClr val="0000CC"/>
                </a:solidFill>
              </a:rPr>
              <a:t>•</a:t>
            </a:r>
            <a:r>
              <a:rPr lang="zh-CN" altLang="en-US" sz="2000" dirty="0" smtClean="0">
                <a:solidFill>
                  <a:srgbClr val="0000CC"/>
                </a:solidFill>
              </a:rPr>
              <a:t>固定型故障：某节点固定为</a:t>
            </a:r>
            <a:r>
              <a:rPr lang="en-US" altLang="zh-CN" sz="2000" dirty="0" smtClean="0">
                <a:solidFill>
                  <a:srgbClr val="0000CC"/>
                </a:solidFill>
              </a:rPr>
              <a:t>0</a:t>
            </a:r>
            <a:r>
              <a:rPr lang="zh-CN" altLang="en-US" sz="2000" dirty="0" smtClean="0">
                <a:solidFill>
                  <a:srgbClr val="0000CC"/>
                </a:solidFill>
              </a:rPr>
              <a:t>（低）或</a:t>
            </a:r>
            <a:r>
              <a:rPr lang="en-US" altLang="zh-CN" sz="2000" dirty="0" smtClean="0">
                <a:solidFill>
                  <a:srgbClr val="0000CC"/>
                </a:solidFill>
              </a:rPr>
              <a:t>1</a:t>
            </a:r>
            <a:r>
              <a:rPr lang="zh-CN" altLang="en-US" sz="2000" dirty="0" smtClean="0">
                <a:solidFill>
                  <a:srgbClr val="0000CC"/>
                </a:solidFill>
              </a:rPr>
              <a:t>（高）</a:t>
            </a:r>
            <a:endParaRPr lang="en-US" altLang="zh-CN" sz="2000" dirty="0" smtClean="0">
              <a:solidFill>
                <a:srgbClr val="0000CC"/>
              </a:solidFill>
            </a:endParaRPr>
          </a:p>
          <a:p>
            <a:endParaRPr lang="en-US" altLang="zh-CN" sz="2000" dirty="0" smtClean="0"/>
          </a:p>
          <a:p>
            <a:r>
              <a:rPr lang="en-US" altLang="zh-CN" sz="2000" dirty="0" smtClean="0"/>
              <a:t>•</a:t>
            </a:r>
            <a:r>
              <a:rPr lang="zh-CN" altLang="en-US" sz="2000" dirty="0" smtClean="0"/>
              <a:t>桥接故障：逻辑上可表示为线与</a:t>
            </a:r>
            <a:r>
              <a:rPr lang="zh-CN" altLang="en-US" sz="2000" dirty="0"/>
              <a:t>、</a:t>
            </a:r>
            <a:r>
              <a:rPr lang="zh-CN" altLang="en-US" sz="2000" dirty="0" smtClean="0"/>
              <a:t>线或</a:t>
            </a:r>
            <a:endParaRPr lang="zh-CN" altLang="en-US" sz="2000" dirty="0"/>
          </a:p>
          <a:p>
            <a:endParaRPr lang="zh-CN" altLang="en-US" sz="2000" dirty="0"/>
          </a:p>
          <a:p>
            <a:endParaRPr lang="zh-CN" altLang="en-US" sz="2000" dirty="0"/>
          </a:p>
        </p:txBody>
      </p:sp>
      <p:sp>
        <p:nvSpPr>
          <p:cNvPr id="8" name="标题 1"/>
          <p:cNvSpPr txBox="1">
            <a:spLocks/>
          </p:cNvSpPr>
          <p:nvPr/>
        </p:nvSpPr>
        <p:spPr bwMode="auto">
          <a:xfrm>
            <a:off x="2267744" y="0"/>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endParaRPr lang="zh-CN" altLang="en-US" sz="3600" kern="0" dirty="0">
              <a:solidFill>
                <a:srgbClr val="990000"/>
              </a:solidFill>
              <a:latin typeface="Comic Sans MS" panose="030F0702030302020204" pitchFamily="66" charset="0"/>
              <a:ea typeface="隶书" panose="02010509060101010101" pitchFamily="49" charset="-122"/>
            </a:endParaRPr>
          </a:p>
        </p:txBody>
      </p:sp>
    </p:spTree>
    <p:extLst>
      <p:ext uri="{BB962C8B-B14F-4D97-AF65-F5344CB8AC3E}">
        <p14:creationId xmlns:p14="http://schemas.microsoft.com/office/powerpoint/2010/main" val="4150610888"/>
      </p:ext>
    </p:extLst>
  </p:cSld>
  <p:clrMapOvr>
    <a:masterClrMapping/>
  </p:clrMapOvr>
  <p:transition spd="slow">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5FEF3CE6-5BD5-4EBE-BC38-0059B7073F3C}"/>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故障模型</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5" name="矩形 4"/>
          <p:cNvSpPr/>
          <p:nvPr/>
        </p:nvSpPr>
        <p:spPr>
          <a:xfrm>
            <a:off x="611560" y="4797152"/>
            <a:ext cx="8280920" cy="1384995"/>
          </a:xfrm>
          <a:prstGeom prst="rect">
            <a:avLst/>
          </a:prstGeom>
        </p:spPr>
        <p:txBody>
          <a:bodyPr wrap="square">
            <a:spAutoFit/>
          </a:bodyPr>
          <a:lstStyle/>
          <a:p>
            <a:pPr algn="just"/>
            <a:r>
              <a:rPr lang="zh-CN" altLang="en-US" sz="2800" dirty="0" smtClean="0"/>
              <a:t>   </a:t>
            </a:r>
            <a:r>
              <a:rPr lang="zh-CN" altLang="en-US" sz="2800" b="1" dirty="0" smtClean="0"/>
              <a:t>在</a:t>
            </a:r>
            <a:r>
              <a:rPr lang="zh-CN" altLang="en-US" sz="2800" b="1" dirty="0"/>
              <a:t>组合逻辑电路中，电路的操作可以用布尔表达式来描述。在电路输入中应用数字向量，经过短时间的传播延迟后，输出成为一个有效的逻辑值。</a:t>
            </a:r>
          </a:p>
        </p:txBody>
      </p:sp>
      <p:pic>
        <p:nvPicPr>
          <p:cNvPr id="6" name="图片 5">
            <a:extLst>
              <a:ext uri="{FF2B5EF4-FFF2-40B4-BE49-F238E27FC236}">
                <a16:creationId xmlns="" xmlns:a16="http://schemas.microsoft.com/office/drawing/2014/main" id="{9678B081-B5CD-4C5F-9849-168EA27A4B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917" y="2396894"/>
            <a:ext cx="6743963" cy="2295564"/>
          </a:xfrm>
          <a:prstGeom prst="rect">
            <a:avLst/>
          </a:prstGeom>
        </p:spPr>
      </p:pic>
      <p:sp>
        <p:nvSpPr>
          <p:cNvPr id="7" name="矩形 6"/>
          <p:cNvSpPr/>
          <p:nvPr/>
        </p:nvSpPr>
        <p:spPr>
          <a:xfrm>
            <a:off x="1122916" y="761449"/>
            <a:ext cx="7913579" cy="1446550"/>
          </a:xfrm>
          <a:prstGeom prst="rect">
            <a:avLst/>
          </a:prstGeom>
        </p:spPr>
        <p:txBody>
          <a:bodyPr wrap="square">
            <a:spAutoFit/>
          </a:bodyPr>
          <a:lstStyle/>
          <a:p>
            <a:r>
              <a:rPr lang="zh-CN" altLang="en-US" sz="3200" b="1" dirty="0" smtClean="0">
                <a:solidFill>
                  <a:srgbClr val="990000"/>
                </a:solidFill>
                <a:latin typeface="隶书" panose="02010509060101010101" pitchFamily="49" charset="-122"/>
                <a:ea typeface="隶书" panose="02010509060101010101" pitchFamily="49" charset="-122"/>
              </a:rPr>
              <a:t>电路模型：</a:t>
            </a:r>
            <a:r>
              <a:rPr lang="zh-CN" altLang="en-US" sz="2800" b="1" dirty="0" smtClean="0"/>
              <a:t>现有</a:t>
            </a:r>
            <a:r>
              <a:rPr lang="zh-CN" altLang="en-US" sz="2800" b="1" dirty="0"/>
              <a:t>的故障模拟算法和测试生成算法主要是针对门级电路的，所以本章将以门级电路为主要模型。</a:t>
            </a:r>
            <a:endParaRPr lang="zh-CN" altLang="en-US" sz="2800" dirty="0"/>
          </a:p>
        </p:txBody>
      </p:sp>
    </p:spTree>
    <p:extLst>
      <p:ext uri="{BB962C8B-B14F-4D97-AF65-F5344CB8AC3E}">
        <p14:creationId xmlns:p14="http://schemas.microsoft.com/office/powerpoint/2010/main" val="3114390044"/>
      </p:ext>
    </p:extLst>
  </p:cSld>
  <p:clrMapOvr>
    <a:masterClrMapping/>
  </p:clrMapOvr>
  <p:transition spd="slow">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0D7953BE-36DE-4F70-91A7-5EDF8EE987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2636912"/>
            <a:ext cx="4896544" cy="4003014"/>
          </a:xfrm>
          <a:prstGeom prst="rect">
            <a:avLst/>
          </a:prstGeom>
        </p:spPr>
      </p:pic>
      <p:sp>
        <p:nvSpPr>
          <p:cNvPr id="6" name="标题 1"/>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故障模型</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7" name="矩形 6">
            <a:extLst>
              <a:ext uri="{FF2B5EF4-FFF2-40B4-BE49-F238E27FC236}">
                <a16:creationId xmlns="" xmlns:a16="http://schemas.microsoft.com/office/drawing/2014/main" id="{26AF324D-7FE4-47FB-A437-F2D11BDF6FB2}"/>
              </a:ext>
            </a:extLst>
          </p:cNvPr>
          <p:cNvSpPr/>
          <p:nvPr/>
        </p:nvSpPr>
        <p:spPr>
          <a:xfrm>
            <a:off x="251521" y="1052736"/>
            <a:ext cx="8881182" cy="1785104"/>
          </a:xfrm>
          <a:prstGeom prst="rect">
            <a:avLst/>
          </a:prstGeom>
        </p:spPr>
        <p:txBody>
          <a:bodyPr wrap="square">
            <a:spAutoFit/>
          </a:bodyPr>
          <a:lstStyle/>
          <a:p>
            <a:r>
              <a:rPr lang="zh-CN" altLang="en-US" sz="3200" b="1" kern="0" dirty="0">
                <a:solidFill>
                  <a:srgbClr val="990000"/>
                </a:solidFill>
                <a:latin typeface="Comic Sans MS" panose="030F0702030302020204" pitchFamily="66" charset="0"/>
                <a:ea typeface="隶书" panose="02010509060101010101" pitchFamily="49" charset="-122"/>
                <a:cs typeface="+mj-cs"/>
              </a:rPr>
              <a:t>固定型故障（</a:t>
            </a:r>
            <a:r>
              <a:rPr lang="en-US" altLang="zh-CN" sz="3200" b="1" kern="0" dirty="0">
                <a:solidFill>
                  <a:srgbClr val="990000"/>
                </a:solidFill>
                <a:latin typeface="Comic Sans MS" panose="030F0702030302020204" pitchFamily="66" charset="0"/>
                <a:ea typeface="隶书" panose="02010509060101010101" pitchFamily="49" charset="-122"/>
                <a:cs typeface="+mj-cs"/>
              </a:rPr>
              <a:t>Stuck-At-Fault</a:t>
            </a:r>
            <a:r>
              <a:rPr lang="zh-CN" altLang="en-US" sz="3200" b="1" kern="0" dirty="0">
                <a:solidFill>
                  <a:srgbClr val="990000"/>
                </a:solidFill>
                <a:latin typeface="Comic Sans MS" panose="030F0702030302020204" pitchFamily="66" charset="0"/>
                <a:ea typeface="隶书" panose="02010509060101010101" pitchFamily="49" charset="-122"/>
                <a:cs typeface="+mj-cs"/>
              </a:rPr>
              <a:t>）</a:t>
            </a:r>
          </a:p>
          <a:p>
            <a:r>
              <a:rPr lang="en-US" altLang="zh-CN" sz="2000" dirty="0"/>
              <a:t>Stuck-At-Fault</a:t>
            </a:r>
            <a:r>
              <a:rPr lang="zh-CN" altLang="en-US" sz="2000" dirty="0"/>
              <a:t>（</a:t>
            </a:r>
            <a:r>
              <a:rPr lang="en-US" altLang="zh-CN" sz="2000" dirty="0"/>
              <a:t>SAF</a:t>
            </a:r>
            <a:r>
              <a:rPr lang="zh-CN" altLang="en-US" sz="2000" dirty="0"/>
              <a:t>）故障模型</a:t>
            </a:r>
            <a:r>
              <a:rPr lang="zh-CN" altLang="en-US" sz="2000" dirty="0" smtClean="0"/>
              <a:t>：</a:t>
            </a:r>
            <a:endParaRPr lang="en-US" altLang="zh-CN" sz="2000" dirty="0" smtClean="0"/>
          </a:p>
          <a:p>
            <a:r>
              <a:rPr lang="zh-CN" altLang="en-US" dirty="0" smtClean="0"/>
              <a:t>无论</a:t>
            </a:r>
            <a:r>
              <a:rPr lang="zh-CN" altLang="en-US" dirty="0"/>
              <a:t>电路尝试设置什么逻辑电平，一个节点被认为</a:t>
            </a:r>
            <a:r>
              <a:rPr lang="zh-CN" altLang="en-US" dirty="0" smtClean="0"/>
              <a:t>是固定在</a:t>
            </a:r>
            <a:r>
              <a:rPr lang="zh-CN" altLang="en-US" dirty="0"/>
              <a:t>逻辑</a:t>
            </a:r>
            <a:r>
              <a:rPr lang="en-US" altLang="zh-CN" dirty="0" smtClean="0"/>
              <a:t>0</a:t>
            </a:r>
            <a:r>
              <a:rPr lang="zh-CN" altLang="en-US" dirty="0" smtClean="0"/>
              <a:t>（固定 </a:t>
            </a:r>
            <a:r>
              <a:rPr lang="en-US" altLang="zh-CN" dirty="0" smtClean="0"/>
              <a:t>0 </a:t>
            </a:r>
            <a:r>
              <a:rPr lang="zh-CN" altLang="en-US" dirty="0" smtClean="0"/>
              <a:t>型故障（</a:t>
            </a:r>
            <a:r>
              <a:rPr lang="en-US" altLang="zh-CN" dirty="0" smtClean="0"/>
              <a:t>stuck-at-0</a:t>
            </a:r>
            <a:r>
              <a:rPr lang="zh-CN" altLang="en-US" dirty="0" smtClean="0"/>
              <a:t>））（</a:t>
            </a:r>
            <a:r>
              <a:rPr lang="en-US" altLang="zh-CN" dirty="0"/>
              <a:t>SA0</a:t>
            </a:r>
            <a:r>
              <a:rPr lang="zh-CN" altLang="en-US" dirty="0"/>
              <a:t>）或固定在逻辑</a:t>
            </a:r>
            <a:r>
              <a:rPr lang="en-US" altLang="zh-CN" dirty="0" smtClean="0"/>
              <a:t>1</a:t>
            </a:r>
            <a:r>
              <a:rPr lang="zh-CN" altLang="en-US" dirty="0" smtClean="0"/>
              <a:t>（固定 </a:t>
            </a:r>
            <a:r>
              <a:rPr lang="en-US" altLang="zh-CN" dirty="0" smtClean="0"/>
              <a:t>1 </a:t>
            </a:r>
            <a:r>
              <a:rPr lang="zh-CN" altLang="en-US" dirty="0" smtClean="0"/>
              <a:t>型故障（</a:t>
            </a:r>
            <a:r>
              <a:rPr lang="en-US" altLang="zh-CN" dirty="0" smtClean="0"/>
              <a:t>stuck-at-1</a:t>
            </a:r>
            <a:r>
              <a:rPr lang="zh-CN" altLang="en-US" dirty="0" smtClean="0"/>
              <a:t>））（</a:t>
            </a:r>
            <a:r>
              <a:rPr lang="en-US" altLang="zh-CN" dirty="0"/>
              <a:t>SA1</a:t>
            </a:r>
            <a:r>
              <a:rPr lang="zh-CN" altLang="en-US" dirty="0"/>
              <a:t>）。</a:t>
            </a:r>
            <a:endParaRPr lang="zh-CN" altLang="en-US" sz="2000" dirty="0"/>
          </a:p>
          <a:p>
            <a:endParaRPr lang="zh-CN" altLang="en-US" sz="2000" dirty="0"/>
          </a:p>
        </p:txBody>
      </p:sp>
      <p:sp>
        <p:nvSpPr>
          <p:cNvPr id="4" name="矩形 3">
            <a:extLst>
              <a:ext uri="{FF2B5EF4-FFF2-40B4-BE49-F238E27FC236}">
                <a16:creationId xmlns="" xmlns:a16="http://schemas.microsoft.com/office/drawing/2014/main" id="{689E442A-DF23-4B3E-BF43-DB1C9F88BC59}"/>
              </a:ext>
            </a:extLst>
          </p:cNvPr>
          <p:cNvSpPr/>
          <p:nvPr/>
        </p:nvSpPr>
        <p:spPr>
          <a:xfrm>
            <a:off x="5220022" y="3484257"/>
            <a:ext cx="3667167" cy="2308324"/>
          </a:xfrm>
          <a:prstGeom prst="rect">
            <a:avLst/>
          </a:prstGeom>
        </p:spPr>
        <p:txBody>
          <a:bodyPr wrap="square">
            <a:spAutoFit/>
          </a:bodyPr>
          <a:lstStyle/>
          <a:p>
            <a:r>
              <a:rPr lang="en-US" altLang="zh-CN" dirty="0"/>
              <a:t>•</a:t>
            </a:r>
            <a:r>
              <a:rPr lang="zh-CN" altLang="en-US" dirty="0"/>
              <a:t>无故障运行：电路中不存在故障</a:t>
            </a:r>
          </a:p>
          <a:p>
            <a:endParaRPr lang="zh-CN" altLang="en-US" dirty="0"/>
          </a:p>
          <a:p>
            <a:r>
              <a:rPr lang="en-US" altLang="zh-CN" dirty="0"/>
              <a:t>•</a:t>
            </a:r>
            <a:r>
              <a:rPr lang="zh-CN" altLang="en-US" dirty="0"/>
              <a:t>单故障（</a:t>
            </a:r>
            <a:r>
              <a:rPr lang="en-US" altLang="zh-CN" dirty="0"/>
              <a:t>SSAF</a:t>
            </a:r>
            <a:r>
              <a:rPr lang="zh-CN" altLang="en-US" dirty="0" smtClean="0"/>
              <a:t>）运行：</a:t>
            </a:r>
            <a:r>
              <a:rPr lang="zh-CN" altLang="en-US" dirty="0"/>
              <a:t>该电路被认为包含单个</a:t>
            </a:r>
            <a:r>
              <a:rPr lang="zh-CN" altLang="en-US" dirty="0" smtClean="0"/>
              <a:t>故障（</a:t>
            </a:r>
            <a:r>
              <a:rPr lang="zh-CN" altLang="en-US" dirty="0"/>
              <a:t>这是单个故障假设）</a:t>
            </a:r>
          </a:p>
          <a:p>
            <a:endParaRPr lang="zh-CN" altLang="en-US" dirty="0"/>
          </a:p>
          <a:p>
            <a:r>
              <a:rPr lang="en-US" altLang="zh-CN" dirty="0"/>
              <a:t>•</a:t>
            </a:r>
            <a:r>
              <a:rPr lang="zh-CN" altLang="en-US" dirty="0"/>
              <a:t>多故障（</a:t>
            </a:r>
            <a:r>
              <a:rPr lang="en-US" altLang="zh-CN" dirty="0"/>
              <a:t>MSAF</a:t>
            </a:r>
            <a:r>
              <a:rPr lang="zh-CN" altLang="en-US" dirty="0" smtClean="0"/>
              <a:t>）运行：</a:t>
            </a:r>
            <a:r>
              <a:rPr lang="zh-CN" altLang="en-US" dirty="0"/>
              <a:t>该电路被认为包含多个</a:t>
            </a:r>
            <a:r>
              <a:rPr lang="zh-CN" altLang="en-US" dirty="0" smtClean="0"/>
              <a:t>故障</a:t>
            </a:r>
            <a:endParaRPr lang="zh-CN" altLang="en-US" dirty="0"/>
          </a:p>
        </p:txBody>
      </p:sp>
    </p:spTree>
    <p:extLst>
      <p:ext uri="{BB962C8B-B14F-4D97-AF65-F5344CB8AC3E}">
        <p14:creationId xmlns:p14="http://schemas.microsoft.com/office/powerpoint/2010/main" val="2789620548"/>
      </p:ext>
    </p:extLst>
  </p:cSld>
  <p:clrMapOvr>
    <a:masterClrMapping/>
  </p:clrMapOvr>
  <p:transition spd="slow">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3568" y="1340768"/>
            <a:ext cx="7704856" cy="1261884"/>
          </a:xfrm>
          <a:prstGeom prst="rect">
            <a:avLst/>
          </a:prstGeom>
          <a:noFill/>
        </p:spPr>
        <p:txBody>
          <a:bodyPr wrap="square" rtlCol="0">
            <a:spAutoFit/>
          </a:bodyPr>
          <a:lstStyle/>
          <a:p>
            <a:r>
              <a:rPr lang="zh-CN" altLang="en-US" sz="2800" b="1" kern="0" dirty="0">
                <a:solidFill>
                  <a:srgbClr val="990000"/>
                </a:solidFill>
                <a:latin typeface="Comic Sans MS" panose="030F0702030302020204" pitchFamily="66" charset="0"/>
                <a:ea typeface="隶书" panose="02010509060101010101" pitchFamily="49" charset="-122"/>
                <a:cs typeface="+mj-cs"/>
              </a:rPr>
              <a:t>故障检测思路</a:t>
            </a:r>
            <a:r>
              <a:rPr lang="zh-CN" altLang="en-US" sz="2400" dirty="0"/>
              <a:t>：</a:t>
            </a:r>
            <a:r>
              <a:rPr lang="zh-CN" altLang="en-US" sz="2400" dirty="0" smtClean="0"/>
              <a:t>加入某一或某些输入向量（或向量序列，也称</a:t>
            </a:r>
            <a:r>
              <a:rPr lang="zh-CN" altLang="en-US" sz="2400" b="1" i="1" dirty="0" smtClean="0">
                <a:solidFill>
                  <a:srgbClr val="FF3300"/>
                </a:solidFill>
              </a:rPr>
              <a:t>码型</a:t>
            </a:r>
            <a:r>
              <a:rPr lang="en-US" altLang="zh-CN" sz="2400" b="1" i="1" dirty="0" smtClean="0">
                <a:solidFill>
                  <a:srgbClr val="FF3300"/>
                </a:solidFill>
              </a:rPr>
              <a:t>pattern</a:t>
            </a:r>
            <a:r>
              <a:rPr lang="zh-CN" altLang="en-US" sz="2400" dirty="0" smtClean="0"/>
              <a:t>），如果输出与设计值不符合，则电路一定存在故障。</a:t>
            </a:r>
            <a:endParaRPr lang="zh-CN" altLang="en-US" sz="2400" dirty="0"/>
          </a:p>
        </p:txBody>
      </p:sp>
      <p:sp>
        <p:nvSpPr>
          <p:cNvPr id="3" name="文本框 2"/>
          <p:cNvSpPr txBox="1"/>
          <p:nvPr/>
        </p:nvSpPr>
        <p:spPr>
          <a:xfrm>
            <a:off x="679760" y="3068960"/>
            <a:ext cx="8064896" cy="1631216"/>
          </a:xfrm>
          <a:prstGeom prst="rect">
            <a:avLst/>
          </a:prstGeom>
          <a:noFill/>
        </p:spPr>
        <p:txBody>
          <a:bodyPr wrap="square" rtlCol="0">
            <a:spAutoFit/>
          </a:bodyPr>
          <a:lstStyle/>
          <a:p>
            <a:r>
              <a:rPr lang="zh-CN" altLang="en-US" sz="2400" dirty="0" smtClean="0"/>
              <a:t>对电路中的固定故障</a:t>
            </a:r>
            <a:r>
              <a:rPr lang="en-US" altLang="zh-CN" sz="2400" dirty="0" smtClean="0"/>
              <a:t>a</a:t>
            </a:r>
            <a:r>
              <a:rPr lang="zh-CN" altLang="en-US" sz="2400" dirty="0" smtClean="0"/>
              <a:t>，如果存在一个输入向量（码型），当对电路输入此向量（码型）时，若正常电路的输出响应与存在故障</a:t>
            </a:r>
            <a:r>
              <a:rPr lang="en-US" altLang="zh-CN" sz="2400" dirty="0" smtClean="0"/>
              <a:t>a</a:t>
            </a:r>
            <a:r>
              <a:rPr lang="zh-CN" altLang="en-US" sz="2400" dirty="0" smtClean="0"/>
              <a:t>时的输出响应不一致，则称该向量（码型）为故障</a:t>
            </a:r>
            <a:r>
              <a:rPr lang="en-US" altLang="zh-CN" sz="2400" dirty="0" smtClean="0"/>
              <a:t>a</a:t>
            </a:r>
            <a:r>
              <a:rPr lang="zh-CN" altLang="en-US" sz="2400" dirty="0" smtClean="0"/>
              <a:t>的一个</a:t>
            </a:r>
            <a:r>
              <a:rPr lang="zh-CN" altLang="en-US" sz="2800" b="1" kern="0" dirty="0">
                <a:solidFill>
                  <a:srgbClr val="990000"/>
                </a:solidFill>
                <a:latin typeface="Comic Sans MS" panose="030F0702030302020204" pitchFamily="66" charset="0"/>
                <a:ea typeface="隶书" panose="02010509060101010101" pitchFamily="49" charset="-122"/>
                <a:cs typeface="+mj-cs"/>
              </a:rPr>
              <a:t>测试向量（测试码）</a:t>
            </a:r>
            <a:r>
              <a:rPr lang="zh-CN" altLang="en-US" sz="2400" dirty="0" smtClean="0"/>
              <a:t>。</a:t>
            </a:r>
            <a:endParaRPr lang="zh-CN" altLang="en-US" sz="2400" dirty="0"/>
          </a:p>
        </p:txBody>
      </p:sp>
      <p:sp>
        <p:nvSpPr>
          <p:cNvPr id="4" name="矩形 3"/>
          <p:cNvSpPr/>
          <p:nvPr/>
        </p:nvSpPr>
        <p:spPr>
          <a:xfrm>
            <a:off x="679760" y="5301208"/>
            <a:ext cx="7852581" cy="1261884"/>
          </a:xfrm>
          <a:prstGeom prst="rect">
            <a:avLst/>
          </a:prstGeom>
        </p:spPr>
        <p:txBody>
          <a:bodyPr wrap="square">
            <a:spAutoFit/>
          </a:bodyPr>
          <a:lstStyle/>
          <a:p>
            <a:r>
              <a:rPr lang="zh-CN" altLang="en-US" sz="2800" b="1" kern="0" dirty="0" smtClean="0">
                <a:solidFill>
                  <a:srgbClr val="990000"/>
                </a:solidFill>
                <a:latin typeface="Comic Sans MS" panose="030F0702030302020204" pitchFamily="66" charset="0"/>
                <a:ea typeface="隶书" panose="02010509060101010101" pitchFamily="49" charset="-122"/>
              </a:rPr>
              <a:t>故障激活</a:t>
            </a:r>
            <a:r>
              <a:rPr lang="zh-CN" altLang="en-US" sz="2400" dirty="0" smtClean="0"/>
              <a:t>：设在一条引线上</a:t>
            </a:r>
            <a:r>
              <a:rPr lang="en-US" altLang="zh-CN" sz="2400" dirty="0" smtClean="0"/>
              <a:t>l</a:t>
            </a:r>
            <a:r>
              <a:rPr lang="zh-CN" altLang="en-US" sz="2400" dirty="0" smtClean="0"/>
              <a:t>存在固定故障</a:t>
            </a:r>
            <a:r>
              <a:rPr lang="en-US" altLang="zh-CN" sz="2400" dirty="0" smtClean="0"/>
              <a:t>s-a-</a:t>
            </a:r>
            <a:r>
              <a:rPr lang="el-GR" altLang="zh-CN" sz="2400" dirty="0" smtClean="0"/>
              <a:t>α</a:t>
            </a:r>
            <a:r>
              <a:rPr lang="zh-CN" altLang="en-US" sz="2400" dirty="0" smtClean="0"/>
              <a:t>（</a:t>
            </a:r>
            <a:r>
              <a:rPr lang="el-GR" altLang="zh-CN" sz="2400" dirty="0"/>
              <a:t>α</a:t>
            </a:r>
            <a:r>
              <a:rPr lang="el-GR" altLang="zh-CN" sz="2400" dirty="0" smtClean="0"/>
              <a:t>∈</a:t>
            </a:r>
            <a:r>
              <a:rPr lang="zh-CN" altLang="en-US" sz="2400" dirty="0" smtClean="0"/>
              <a:t>（</a:t>
            </a:r>
            <a:r>
              <a:rPr lang="en-US" altLang="zh-CN" sz="2400" dirty="0" smtClean="0"/>
              <a:t>0</a:t>
            </a:r>
            <a:r>
              <a:rPr lang="zh-CN" altLang="en-US" sz="2400" dirty="0" smtClean="0"/>
              <a:t>，</a:t>
            </a:r>
            <a:r>
              <a:rPr lang="en-US" altLang="zh-CN" sz="2400" dirty="0" smtClean="0"/>
              <a:t>1</a:t>
            </a:r>
            <a:r>
              <a:rPr lang="zh-CN" altLang="en-US" sz="2400" dirty="0" smtClean="0"/>
              <a:t>），加入该故障测试码时，必须使得引线</a:t>
            </a:r>
            <a:r>
              <a:rPr lang="en-US" altLang="zh-CN" sz="2400" dirty="0" smtClean="0"/>
              <a:t>l</a:t>
            </a:r>
            <a:r>
              <a:rPr lang="zh-CN" altLang="en-US" sz="2400" dirty="0" smtClean="0"/>
              <a:t>取值</a:t>
            </a:r>
            <a:r>
              <a:rPr lang="en-US" altLang="zh-CN" sz="2400" dirty="0" smtClean="0"/>
              <a:t>/</a:t>
            </a:r>
            <a:r>
              <a:rPr lang="el-GR" altLang="zh-CN" sz="2400" dirty="0" smtClean="0"/>
              <a:t>α</a:t>
            </a:r>
            <a:r>
              <a:rPr lang="zh-CN" altLang="en-US" sz="2400" dirty="0" smtClean="0"/>
              <a:t>。此时称输入测试码能激活故障</a:t>
            </a:r>
            <a:r>
              <a:rPr lang="en-US" altLang="zh-CN" sz="2400" dirty="0" smtClean="0"/>
              <a:t>l </a:t>
            </a:r>
            <a:r>
              <a:rPr lang="en-US" altLang="zh-CN" sz="2400" dirty="0"/>
              <a:t>s-a-</a:t>
            </a:r>
            <a:r>
              <a:rPr lang="el-GR" altLang="zh-CN" sz="2400" dirty="0" smtClean="0"/>
              <a:t>α</a:t>
            </a:r>
            <a:r>
              <a:rPr lang="zh-CN" altLang="en-US" sz="2400" dirty="0" smtClean="0"/>
              <a:t>。</a:t>
            </a:r>
            <a:endParaRPr lang="zh-CN" altLang="en-US" sz="2400" dirty="0"/>
          </a:p>
        </p:txBody>
      </p:sp>
      <p:sp>
        <p:nvSpPr>
          <p:cNvPr id="5" name="标题 1">
            <a:extLst>
              <a:ext uri="{FF2B5EF4-FFF2-40B4-BE49-F238E27FC236}">
                <a16:creationId xmlns="" xmlns:a16="http://schemas.microsoft.com/office/drawing/2014/main" id="{5FEF3CE6-5BD5-4EBE-BC38-0059B7073F3C}"/>
              </a:ext>
            </a:extLst>
          </p:cNvPr>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故障检测</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Tree>
    <p:extLst>
      <p:ext uri="{BB962C8B-B14F-4D97-AF65-F5344CB8AC3E}">
        <p14:creationId xmlns:p14="http://schemas.microsoft.com/office/powerpoint/2010/main" val="197952701"/>
      </p:ext>
    </p:extLst>
  </p:cSld>
  <p:clrMapOvr>
    <a:masterClrMapping/>
  </p:clrMapOvr>
  <p:transition spd="slow">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1907704" y="-94382"/>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smtClean="0">
                <a:solidFill>
                  <a:srgbClr val="990000"/>
                </a:solidFill>
                <a:latin typeface="Comic Sans MS" panose="030F0702030302020204" pitchFamily="66" charset="0"/>
                <a:ea typeface="隶书" panose="02010509060101010101" pitchFamily="49" charset="-122"/>
              </a:rPr>
              <a:t>故障检测</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7" name="矩形 6">
            <a:extLst>
              <a:ext uri="{FF2B5EF4-FFF2-40B4-BE49-F238E27FC236}">
                <a16:creationId xmlns="" xmlns:a16="http://schemas.microsoft.com/office/drawing/2014/main" id="{26AF324D-7FE4-47FB-A437-F2D11BDF6FB2}"/>
              </a:ext>
            </a:extLst>
          </p:cNvPr>
          <p:cNvSpPr/>
          <p:nvPr/>
        </p:nvSpPr>
        <p:spPr>
          <a:xfrm>
            <a:off x="683568" y="1030379"/>
            <a:ext cx="3997714" cy="400110"/>
          </a:xfrm>
          <a:prstGeom prst="rect">
            <a:avLst/>
          </a:prstGeom>
        </p:spPr>
        <p:txBody>
          <a:bodyPr wrap="square">
            <a:spAutoFit/>
          </a:bodyPr>
          <a:lstStyle/>
          <a:p>
            <a:r>
              <a:rPr lang="zh-CN" altLang="en-US" sz="2000" b="1" kern="0" dirty="0" smtClean="0">
                <a:solidFill>
                  <a:srgbClr val="990000"/>
                </a:solidFill>
                <a:latin typeface="Comic Sans MS" panose="030F0702030302020204" pitchFamily="66" charset="0"/>
                <a:ea typeface="隶书" panose="02010509060101010101" pitchFamily="49" charset="-122"/>
                <a:cs typeface="+mj-cs"/>
              </a:rPr>
              <a:t>例：三输入与门故障测试码</a:t>
            </a:r>
            <a:endParaRPr lang="zh-CN" altLang="en-US" sz="2000" b="1" kern="0" dirty="0">
              <a:solidFill>
                <a:srgbClr val="990000"/>
              </a:solidFill>
              <a:latin typeface="Comic Sans MS" panose="030F0702030302020204" pitchFamily="66" charset="0"/>
              <a:ea typeface="隶书" panose="02010509060101010101" pitchFamily="49" charset="-122"/>
              <a:cs typeface="+mj-cs"/>
            </a:endParaRPr>
          </a:p>
        </p:txBody>
      </p:sp>
      <p:sp>
        <p:nvSpPr>
          <p:cNvPr id="9" name="文本框 8"/>
          <p:cNvSpPr txBox="1"/>
          <p:nvPr/>
        </p:nvSpPr>
        <p:spPr>
          <a:xfrm>
            <a:off x="179512" y="1556792"/>
            <a:ext cx="8964488" cy="2123658"/>
          </a:xfrm>
          <a:prstGeom prst="rect">
            <a:avLst/>
          </a:prstGeom>
          <a:noFill/>
        </p:spPr>
        <p:txBody>
          <a:bodyPr wrap="square" rtlCol="0">
            <a:spAutoFit/>
          </a:bodyPr>
          <a:lstStyle/>
          <a:p>
            <a:r>
              <a:rPr lang="zh-CN" altLang="en-US" sz="2400" dirty="0" smtClean="0"/>
              <a:t>三输入与门，共有</a:t>
            </a:r>
            <a:r>
              <a:rPr lang="en-US" altLang="zh-CN" sz="2400" dirty="0" smtClean="0"/>
              <a:t>8</a:t>
            </a:r>
            <a:r>
              <a:rPr lang="zh-CN" altLang="en-US" sz="2400" dirty="0" smtClean="0"/>
              <a:t>个固定故障，可以分为</a:t>
            </a:r>
            <a:r>
              <a:rPr lang="en-US" altLang="zh-CN" sz="2400" dirty="0" smtClean="0"/>
              <a:t>5</a:t>
            </a:r>
            <a:r>
              <a:rPr lang="zh-CN" altLang="en-US" sz="2400" dirty="0" smtClean="0"/>
              <a:t>组</a:t>
            </a:r>
            <a:endParaRPr lang="en-US" altLang="zh-CN" sz="2400" dirty="0" smtClean="0"/>
          </a:p>
          <a:p>
            <a:pPr latinLnBrk="1"/>
            <a:r>
              <a:rPr lang="zh-CN" altLang="en-US" dirty="0" smtClean="0"/>
              <a:t>      </a:t>
            </a:r>
            <a:r>
              <a:rPr lang="zh-CN" altLang="en-US" dirty="0" smtClean="0">
                <a:solidFill>
                  <a:srgbClr val="0000CC"/>
                </a:solidFill>
              </a:rPr>
              <a:t>故障                                                               测试</a:t>
            </a:r>
            <a:r>
              <a:rPr lang="zh-CN" altLang="en-US" dirty="0">
                <a:solidFill>
                  <a:srgbClr val="0000CC"/>
                </a:solidFill>
              </a:rPr>
              <a:t>码</a:t>
            </a:r>
            <a:r>
              <a:rPr lang="zh-CN" altLang="en-US" dirty="0" smtClean="0">
                <a:solidFill>
                  <a:srgbClr val="0000CC"/>
                </a:solidFill>
              </a:rPr>
              <a:t>  </a:t>
            </a:r>
            <a:r>
              <a:rPr lang="en-US" altLang="zh-CN" dirty="0" smtClean="0">
                <a:solidFill>
                  <a:srgbClr val="0000CC"/>
                </a:solidFill>
              </a:rPr>
              <a:t>(</a:t>
            </a:r>
            <a:r>
              <a:rPr lang="en-US" altLang="zh-CN" dirty="0" err="1" smtClean="0">
                <a:solidFill>
                  <a:srgbClr val="0000CC"/>
                </a:solidFill>
              </a:rPr>
              <a:t>x,y,z</a:t>
            </a:r>
            <a:r>
              <a:rPr lang="en-US" altLang="zh-CN" dirty="0" smtClean="0">
                <a:solidFill>
                  <a:srgbClr val="0000CC"/>
                </a:solidFill>
              </a:rPr>
              <a:t>)</a:t>
            </a:r>
          </a:p>
          <a:p>
            <a:pPr marL="342900" indent="-342900" latinLnBrk="1">
              <a:buAutoNum type="arabicPeriod"/>
            </a:pPr>
            <a:r>
              <a:rPr lang="en-US" altLang="zh-CN" dirty="0" smtClean="0">
                <a:solidFill>
                  <a:srgbClr val="0000CC"/>
                </a:solidFill>
              </a:rPr>
              <a:t>x  s-a-1                   		                        (0,1,1)</a:t>
            </a:r>
          </a:p>
          <a:p>
            <a:pPr marL="342900" indent="-342900" latinLnBrk="1">
              <a:buAutoNum type="arabicPeriod"/>
            </a:pPr>
            <a:r>
              <a:rPr lang="en-US" altLang="zh-CN" dirty="0" smtClean="0">
                <a:solidFill>
                  <a:srgbClr val="0000CC"/>
                </a:solidFill>
              </a:rPr>
              <a:t>y  s-a-1			                        (1,0,1)</a:t>
            </a:r>
          </a:p>
          <a:p>
            <a:pPr marL="342900" indent="-342900" latinLnBrk="1">
              <a:buAutoNum type="arabicPeriod"/>
            </a:pPr>
            <a:r>
              <a:rPr lang="en-US" altLang="zh-CN" dirty="0" smtClean="0">
                <a:solidFill>
                  <a:srgbClr val="0000CC"/>
                </a:solidFill>
              </a:rPr>
              <a:t>z  s-a-1   			                        (1,1,0)</a:t>
            </a:r>
          </a:p>
          <a:p>
            <a:pPr marL="342900" indent="-342900" latinLnBrk="1">
              <a:buAutoNum type="arabicPeriod"/>
            </a:pPr>
            <a:r>
              <a:rPr lang="en-US" altLang="zh-CN" dirty="0" smtClean="0">
                <a:solidFill>
                  <a:srgbClr val="0000CC"/>
                </a:solidFill>
              </a:rPr>
              <a:t>w s-a-1 	                              (0,0,0) (0,1,1) (1,0,1) (1,1,0) (0,0,1) (0,1,0) (1,0,0)</a:t>
            </a:r>
          </a:p>
          <a:p>
            <a:pPr marL="342900" indent="-342900" latinLnBrk="1">
              <a:buAutoNum type="arabicPeriod"/>
            </a:pPr>
            <a:r>
              <a:rPr lang="en-US" altLang="zh-CN" dirty="0" smtClean="0">
                <a:solidFill>
                  <a:srgbClr val="0000CC"/>
                </a:solidFill>
              </a:rPr>
              <a:t>x s-a-0, y s-a-0, z s-a-0, w s-a-0                          (1,1,1)</a:t>
            </a:r>
            <a:endParaRPr lang="zh-CN" altLang="en-US" dirty="0">
              <a:solidFill>
                <a:srgbClr val="0000CC"/>
              </a:solidFill>
            </a:endParaRPr>
          </a:p>
        </p:txBody>
      </p:sp>
      <p:sp>
        <p:nvSpPr>
          <p:cNvPr id="10" name="文本框 9"/>
          <p:cNvSpPr txBox="1"/>
          <p:nvPr/>
        </p:nvSpPr>
        <p:spPr>
          <a:xfrm>
            <a:off x="323528" y="3933056"/>
            <a:ext cx="8280920" cy="2554545"/>
          </a:xfrm>
          <a:prstGeom prst="rect">
            <a:avLst/>
          </a:prstGeom>
          <a:noFill/>
        </p:spPr>
        <p:txBody>
          <a:bodyPr wrap="square" rtlCol="0">
            <a:spAutoFit/>
          </a:bodyPr>
          <a:lstStyle/>
          <a:p>
            <a:r>
              <a:rPr lang="zh-CN" altLang="en-US" sz="2400" dirty="0" smtClean="0"/>
              <a:t>第</a:t>
            </a:r>
            <a:r>
              <a:rPr lang="en-US" altLang="zh-CN" sz="2400" dirty="0" smtClean="0"/>
              <a:t>5</a:t>
            </a:r>
            <a:r>
              <a:rPr lang="zh-CN" altLang="en-US" sz="2400" dirty="0" smtClean="0"/>
              <a:t>组中的</a:t>
            </a:r>
            <a:r>
              <a:rPr lang="en-US" altLang="zh-CN" sz="2400" dirty="0" smtClean="0"/>
              <a:t>4</a:t>
            </a:r>
            <a:r>
              <a:rPr lang="zh-CN" altLang="en-US" sz="2400" dirty="0" smtClean="0"/>
              <a:t>个故障是</a:t>
            </a:r>
            <a:r>
              <a:rPr lang="zh-CN" altLang="en-US" sz="2800" b="1" kern="0" dirty="0">
                <a:solidFill>
                  <a:srgbClr val="990000"/>
                </a:solidFill>
                <a:latin typeface="Comic Sans MS" panose="030F0702030302020204" pitchFamily="66" charset="0"/>
                <a:ea typeface="隶书" panose="02010509060101010101" pitchFamily="49" charset="-122"/>
                <a:cs typeface="+mj-cs"/>
              </a:rPr>
              <a:t>等效</a:t>
            </a:r>
            <a:r>
              <a:rPr lang="zh-CN" altLang="en-US" sz="2400" dirty="0" smtClean="0"/>
              <a:t>的。如果两个故障的测试向量是完全一样的则称他们为等效故障，也称为</a:t>
            </a:r>
            <a:r>
              <a:rPr lang="zh-CN" altLang="en-US" sz="2400" dirty="0"/>
              <a:t>不可区分</a:t>
            </a:r>
            <a:r>
              <a:rPr lang="zh-CN" altLang="en-US" sz="2400" dirty="0" smtClean="0"/>
              <a:t>故障。</a:t>
            </a:r>
            <a:endParaRPr lang="en-US" altLang="zh-CN" sz="2400" dirty="0" smtClean="0"/>
          </a:p>
          <a:p>
            <a:endParaRPr lang="en-US" altLang="zh-CN" sz="2400" dirty="0"/>
          </a:p>
          <a:p>
            <a:r>
              <a:rPr lang="zh-CN" altLang="en-US" sz="3200" b="1" kern="0" dirty="0">
                <a:solidFill>
                  <a:srgbClr val="990000"/>
                </a:solidFill>
                <a:latin typeface="Comic Sans MS" panose="030F0702030302020204" pitchFamily="66" charset="0"/>
                <a:ea typeface="隶书" panose="02010509060101010101" pitchFamily="49" charset="-122"/>
                <a:cs typeface="+mj-cs"/>
              </a:rPr>
              <a:t>等效故障精简：</a:t>
            </a:r>
            <a:r>
              <a:rPr lang="zh-CN" altLang="en-US" sz="2400" dirty="0" smtClean="0"/>
              <a:t>在进行故障</a:t>
            </a:r>
            <a:r>
              <a:rPr lang="zh-CN" altLang="en-US" sz="2400" dirty="0"/>
              <a:t>仿真</a:t>
            </a:r>
            <a:r>
              <a:rPr lang="zh-CN" altLang="en-US" sz="2400" dirty="0" smtClean="0"/>
              <a:t>和测试生成时，一个等效故障组只选取一个故障作为代表，不必对其他故障进行测试生成。</a:t>
            </a:r>
            <a:endParaRPr lang="zh-CN" altLang="en-US" sz="2400" dirty="0"/>
          </a:p>
        </p:txBody>
      </p:sp>
      <p:pic>
        <p:nvPicPr>
          <p:cNvPr id="2" name="图片 1"/>
          <p:cNvPicPr>
            <a:picLocks noChangeAspect="1"/>
          </p:cNvPicPr>
          <p:nvPr/>
        </p:nvPicPr>
        <p:blipFill>
          <a:blip r:embed="rId3"/>
          <a:stretch>
            <a:fillRect/>
          </a:stretch>
        </p:blipFill>
        <p:spPr>
          <a:xfrm>
            <a:off x="5148064" y="648850"/>
            <a:ext cx="2943225" cy="1009650"/>
          </a:xfrm>
          <a:prstGeom prst="rect">
            <a:avLst/>
          </a:prstGeom>
        </p:spPr>
      </p:pic>
    </p:spTree>
    <p:extLst>
      <p:ext uri="{BB962C8B-B14F-4D97-AF65-F5344CB8AC3E}">
        <p14:creationId xmlns:p14="http://schemas.microsoft.com/office/powerpoint/2010/main" val="912442747"/>
      </p:ext>
    </p:extLst>
  </p:cSld>
  <p:clrMapOvr>
    <a:masterClrMapping/>
  </p:clrMapOvr>
  <p:transition spd="slow">
    <p:zoom/>
  </p:transition>
  <p:timing>
    <p:tnLst>
      <p:par>
        <p:cTn id="1" dur="indefinite" restart="never" nodeType="tmRoot"/>
      </p:par>
    </p:tnLst>
  </p:timing>
</p:sld>
</file>

<file path=ppt/theme/theme1.xml><?xml version="1.0" encoding="utf-8"?>
<a:theme xmlns:a="http://schemas.openxmlformats.org/drawingml/2006/main" name="1_主题1">
  <a:themeElements>
    <a:clrScheme name="1_主题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主题1">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主题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主题1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主题1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主题1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主题1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主题1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主题1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主题1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主题1">
  <a:themeElements>
    <a:clrScheme name="主题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主题1">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主题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主题1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主题1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主题1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主题1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主题1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主题1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主题1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第一章</Template>
  <TotalTime>29813</TotalTime>
  <Words>4158</Words>
  <Application>Microsoft Office PowerPoint</Application>
  <PresentationFormat>全屏显示(4:3)</PresentationFormat>
  <Paragraphs>651</Paragraphs>
  <Slides>29</Slides>
  <Notes>29</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29</vt:i4>
      </vt:variant>
    </vt:vector>
  </HeadingPairs>
  <TitlesOfParts>
    <vt:vector size="43" baseType="lpstr">
      <vt:lpstr>等线</vt:lpstr>
      <vt:lpstr>黑体</vt:lpstr>
      <vt:lpstr>楷体_GB2312</vt:lpstr>
      <vt:lpstr>隶书</vt:lpstr>
      <vt:lpstr>宋体</vt:lpstr>
      <vt:lpstr>Arial</vt:lpstr>
      <vt:lpstr>Calibri</vt:lpstr>
      <vt:lpstr>Comic Sans MS</vt:lpstr>
      <vt:lpstr>Tahoma</vt:lpstr>
      <vt:lpstr>Times New Roman</vt:lpstr>
      <vt:lpstr>Wingdings</vt:lpstr>
      <vt:lpstr>1_主题1</vt:lpstr>
      <vt:lpstr>主题1</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测试生成一般步骤</vt:lpstr>
      <vt:lpstr>故障效应传播的基本定理</vt:lpstr>
      <vt:lpstr>路径敏感法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uestc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微处理器系统结构 与嵌入式系统设计</dc:title>
  <dc:creator>bobby</dc:creator>
  <cp:lastModifiedBy>xili</cp:lastModifiedBy>
  <cp:revision>1081</cp:revision>
  <dcterms:created xsi:type="dcterms:W3CDTF">2009-08-13T04:16:30Z</dcterms:created>
  <dcterms:modified xsi:type="dcterms:W3CDTF">2021-11-13T03:28:35Z</dcterms:modified>
</cp:coreProperties>
</file>