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7" r:id="rId2"/>
  </p:sldMasterIdLst>
  <p:notesMasterIdLst>
    <p:notesMasterId r:id="rId15"/>
  </p:notesMasterIdLst>
  <p:handoutMasterIdLst>
    <p:handoutMasterId r:id="rId16"/>
  </p:handoutMasterIdLst>
  <p:sldIdLst>
    <p:sldId id="424" r:id="rId3"/>
    <p:sldId id="725" r:id="rId4"/>
    <p:sldId id="464" r:id="rId5"/>
    <p:sldId id="680" r:id="rId6"/>
    <p:sldId id="715" r:id="rId7"/>
    <p:sldId id="721" r:id="rId8"/>
    <p:sldId id="717" r:id="rId9"/>
    <p:sldId id="718" r:id="rId10"/>
    <p:sldId id="719" r:id="rId11"/>
    <p:sldId id="722" r:id="rId12"/>
    <p:sldId id="720" r:id="rId13"/>
    <p:sldId id="724" r:id="rId14"/>
  </p:sldIdLst>
  <p:sldSz cx="12192000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003399"/>
    <a:srgbClr val="FFFF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>
      <p:cViewPr varScale="1">
        <p:scale>
          <a:sx n="77" d="100"/>
          <a:sy n="77" d="100"/>
        </p:scale>
        <p:origin x="114" y="3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370E364B-F6A0-45A4-83CA-97D3AC616A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442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0781FBCE-61FE-40E6-9754-3B50E0E96E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0554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862861-AB4E-4A4A-85C9-2BE426D977B7}" type="slidenum">
              <a:rPr lang="en-US" altLang="zh-CN">
                <a:solidFill>
                  <a:srgbClr val="000000"/>
                </a:solidFill>
              </a:rPr>
              <a:pPr/>
              <a:t>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18769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1751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20511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58477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6C06B-9E90-4371-A308-5EE86E277ACE}" type="slidenum"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78080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39235F-6C18-4134-BF15-31B023A9214B}" type="slidenum">
              <a:rPr lang="en-US" altLang="zh-CN">
                <a:solidFill>
                  <a:srgbClr val="000000"/>
                </a:solidFill>
              </a:rPr>
              <a:pPr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35525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54697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3164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56037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95084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04775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78862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C54D9-3F1E-482D-9BB3-8411D473745E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24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535DF-7ACE-45F4-AD89-74076DEF1B9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47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6567A-0BCE-495C-A14A-563928BD45D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82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C54D9-3F1E-482D-9BB3-8411D473745E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738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99564-EDC3-4130-815E-40135C708A9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373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4FF12-DCE0-4305-8374-2ED4551FE1F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289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DCC9B-36AA-435B-A437-EC0049F7D54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451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AF504-6347-4342-98AF-77F78A195D4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752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CB57A-CCA9-4770-99FD-510513A500C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695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FE537-A617-4818-9DB4-89B769C42B8C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417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50251-9BF3-4227-8ACF-54E45D8E0DE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0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99564-EDC3-4130-815E-40135C708A9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6422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F00DF-14FB-4D10-8B01-87888B24ED85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92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535DF-7ACE-45F4-AD89-74076DEF1B9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1659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6567A-0BCE-495C-A14A-563928BD45D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5536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FFFFFF"/>
                </a:solidFill>
              </a:rPr>
              <a:t>Xuegong Zhang</a:t>
            </a:r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409BA026-B759-413E-9B7E-4969743CC946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38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4FF12-DCE0-4305-8374-2ED4551FE1F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32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DCC9B-36AA-435B-A437-EC0049F7D54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68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AF504-6347-4342-98AF-77F78A195D4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92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CB57A-CCA9-4770-99FD-510513A500C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76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FE537-A617-4818-9DB4-89B769C42B8C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50251-9BF3-4227-8ACF-54E45D8E0DE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25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F00DF-14FB-4D10-8B01-87888B24ED85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5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392AEBB-EFA5-4C13-848B-12C1F278DA0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9603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392AEBB-EFA5-4C13-848B-12C1F278DA0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87910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hangxg@tsinghua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xwwang@tsinghua.edu.c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zhangxg@tsinghua.edu.c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2278" y="1628800"/>
            <a:ext cx="8887444" cy="1478632"/>
          </a:xfrm>
        </p:spPr>
        <p:txBody>
          <a:bodyPr/>
          <a:lstStyle/>
          <a:p>
            <a:pPr eaLnBrk="1" hangingPunct="1"/>
            <a:r>
              <a:rPr lang="zh-CN" altLang="en-US" sz="4800" dirty="0">
                <a:solidFill>
                  <a:schemeClr val="bg2"/>
                </a:solidFill>
                <a:ea typeface="黑体" pitchFamily="2" charset="-122"/>
              </a:rPr>
              <a:t>模式识别（第四版）</a:t>
            </a:r>
            <a:br>
              <a:rPr lang="en-US" altLang="zh-CN" sz="4800" dirty="0">
                <a:solidFill>
                  <a:schemeClr val="bg2"/>
                </a:solidFill>
                <a:ea typeface="黑体" pitchFamily="2" charset="-122"/>
              </a:rPr>
            </a:br>
            <a:r>
              <a:rPr lang="en-US" altLang="zh-CN" sz="4000" dirty="0">
                <a:solidFill>
                  <a:schemeClr val="bg2"/>
                </a:solidFill>
                <a:ea typeface="黑体" pitchFamily="2" charset="-122"/>
              </a:rPr>
              <a:t>——</a:t>
            </a:r>
            <a:r>
              <a:rPr lang="zh-CN" altLang="zh-CN" sz="4000" dirty="0">
                <a:solidFill>
                  <a:schemeClr val="bg2"/>
                </a:solidFill>
                <a:ea typeface="黑体" pitchFamily="2" charset="-122"/>
              </a:rPr>
              <a:t>模式识别</a:t>
            </a:r>
            <a:r>
              <a:rPr lang="zh-CN" altLang="en-US" sz="4000" dirty="0">
                <a:solidFill>
                  <a:schemeClr val="bg2"/>
                </a:solidFill>
                <a:ea typeface="黑体" pitchFamily="2" charset="-122"/>
              </a:rPr>
              <a:t>与机器学习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91544" y="4336752"/>
            <a:ext cx="7777163" cy="1478632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2400" dirty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张学工、汪小我</a:t>
            </a:r>
            <a:endParaRPr lang="en-US" altLang="zh-CN" sz="2400" dirty="0">
              <a:solidFill>
                <a:schemeClr val="bg2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zhangxg@tsinghua.edu.cn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;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xwwang@tsinghua.edu.cn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lvl="0" eaLnBrk="1" hangingPunct="1">
              <a:lnSpc>
                <a:spcPct val="8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清华大学自动化系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29236" y="18724"/>
            <a:ext cx="888744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8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72ED95-257C-4026-8C27-5ABD4D42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BC54D9-3F1E-482D-9BB3-8411D473745E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74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0" y="692696"/>
            <a:ext cx="4698876" cy="5647600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47950" y="692696"/>
            <a:ext cx="6984776" cy="4302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例：复杂图像中特定目标的识别</a:t>
            </a:r>
            <a:endParaRPr lang="en-US" altLang="zh-CN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1023A3-5857-4B82-99E4-A189DC5AE7DD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45965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076" y="1493191"/>
            <a:ext cx="9089848" cy="4761655"/>
          </a:xfrm>
          <a:prstGeom prst="rect">
            <a:avLst/>
          </a:prstGeom>
        </p:spPr>
      </p:pic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380592" y="404664"/>
            <a:ext cx="9358808" cy="890735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1.5  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模式识别系统的典型构成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F225F5-8A3B-47EE-B5B9-A64EFEB80C6C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11451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7408" y="950268"/>
            <a:ext cx="10585176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zh-CN" altLang="en-US" kern="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各种模式识别系统的共性步骤</a:t>
            </a:r>
            <a:endParaRPr lang="en-US" altLang="zh-CN" kern="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预处理、特征提取与选择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ts val="1200"/>
              </a:spcBef>
            </a:pPr>
            <a:r>
              <a:rPr lang="zh-CN" altLang="en-US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分类器设计或聚类分析</a:t>
            </a:r>
            <a:endParaRPr lang="en-US" altLang="zh-CN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ts val="1200"/>
              </a:spcBef>
            </a:pPr>
            <a:r>
              <a:rPr lang="zh-CN" altLang="en-US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分类或聚类结果的性能评价</a:t>
            </a:r>
            <a:endParaRPr lang="en-US" altLang="zh-CN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BCF02A-8F47-41A3-A0AC-DD7FB7A3AC0A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51929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81C376-9A6E-4740-A3E2-24D13BB01E10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04664"/>
            <a:ext cx="7772400" cy="753560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chemeClr val="bg2"/>
                </a:solidFill>
                <a:ea typeface="黑体" pitchFamily="2" charset="-122"/>
              </a:rPr>
              <a:t>说明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1279476"/>
            <a:ext cx="10369152" cy="4669804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000" dirty="0">
                <a:solidFill>
                  <a:schemeClr val="bg2"/>
                </a:solidFill>
                <a:ea typeface="仿宋" panose="02010609060101010101" pitchFamily="49" charset="-122"/>
                <a:cs typeface="Arial" panose="020B0604020202020204" pitchFamily="34" charset="0"/>
              </a:rPr>
              <a:t>       本套</a:t>
            </a:r>
            <a:r>
              <a:rPr lang="en-US" altLang="zh-CN" sz="2000" dirty="0">
                <a:solidFill>
                  <a:schemeClr val="bg2"/>
                </a:solidFill>
                <a:ea typeface="仿宋" panose="02010609060101010101" pitchFamily="49" charset="-122"/>
                <a:cs typeface="Arial" panose="020B0604020202020204" pitchFamily="34" charset="0"/>
              </a:rPr>
              <a:t>ppt</a:t>
            </a:r>
            <a:r>
              <a:rPr lang="zh-CN" altLang="en-US" sz="2000" dirty="0">
                <a:solidFill>
                  <a:schemeClr val="bg2"/>
                </a:solidFill>
                <a:ea typeface="仿宋" panose="02010609060101010101" pitchFamily="49" charset="-122"/>
                <a:cs typeface="Arial" panose="020B0604020202020204" pitchFamily="34" charset="0"/>
              </a:rPr>
              <a:t>文件是配合张学工、汪小我</a:t>
            </a:r>
            <a:r>
              <a:rPr lang="en-US" altLang="zh-CN" sz="2000" dirty="0">
                <a:solidFill>
                  <a:schemeClr val="bg2"/>
                </a:solidFill>
                <a:ea typeface="仿宋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2000" dirty="0">
                <a:solidFill>
                  <a:schemeClr val="bg2"/>
                </a:solidFill>
                <a:ea typeface="仿宋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2000" dirty="0">
                <a:solidFill>
                  <a:schemeClr val="bg2"/>
                </a:solidFill>
                <a:ea typeface="仿宋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000" dirty="0">
                <a:solidFill>
                  <a:schemeClr val="bg2"/>
                </a:solidFill>
                <a:ea typeface="仿宋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2000" dirty="0">
                <a:solidFill>
                  <a:schemeClr val="bg2"/>
                </a:solidFill>
                <a:ea typeface="仿宋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2000" dirty="0">
                <a:solidFill>
                  <a:schemeClr val="bg2"/>
                </a:solidFill>
                <a:ea typeface="仿宋" panose="02010609060101010101" pitchFamily="49" charset="-122"/>
                <a:cs typeface="Arial" panose="020B0604020202020204" pitchFamily="34" charset="0"/>
              </a:rPr>
              <a:t>教材的参考课件，供需要的老师备课时参考。由于教材覆盖内容较多，老师们可以根据自己课程的对象、课时和定位灵活选用其中的素材。</a:t>
            </a:r>
            <a:endParaRPr lang="en-US" altLang="zh-CN" sz="2000" dirty="0">
              <a:solidFill>
                <a:schemeClr val="bg2"/>
              </a:solidFill>
              <a:ea typeface="仿宋" panose="02010609060101010101" pitchFamily="49" charset="-122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000" dirty="0">
                <a:solidFill>
                  <a:schemeClr val="bg2"/>
                </a:solidFill>
                <a:ea typeface="仿宋" panose="02010609060101010101" pitchFamily="49" charset="-122"/>
                <a:cs typeface="Arial" panose="020B0604020202020204" pitchFamily="34" charset="0"/>
              </a:rPr>
              <a:t>       </a:t>
            </a:r>
            <a:r>
              <a:rPr lang="zh-CN" altLang="en-US" sz="2000" dirty="0">
                <a:solidFill>
                  <a:schemeClr val="bg2"/>
                </a:solidFill>
                <a:ea typeface="仿宋" panose="02010609060101010101" pitchFamily="49" charset="-122"/>
                <a:cs typeface="Arial" panose="020B0604020202020204" pitchFamily="34" charset="0"/>
              </a:rPr>
              <a:t>本参考课件是在张学工、汪小我指导下请以下助教研究生制作的，他们是：第</a:t>
            </a:r>
            <a:r>
              <a:rPr lang="en-US" altLang="zh-CN" sz="2000" dirty="0">
                <a:solidFill>
                  <a:schemeClr val="bg2"/>
                </a:solidFill>
                <a:ea typeface="仿宋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chemeClr val="bg2"/>
                </a:solidFill>
                <a:ea typeface="仿宋" panose="02010609060101010101" pitchFamily="49" charset="-122"/>
                <a:cs typeface="Arial" panose="020B0604020202020204" pitchFamily="34" charset="0"/>
              </a:rPr>
              <a:t>章（李嘉骐），第</a:t>
            </a:r>
            <a:r>
              <a:rPr lang="en-US" altLang="zh-CN" sz="2000" dirty="0">
                <a:solidFill>
                  <a:schemeClr val="bg2"/>
                </a:solidFill>
                <a:ea typeface="仿宋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2000" dirty="0">
                <a:solidFill>
                  <a:schemeClr val="bg2"/>
                </a:solidFill>
                <a:ea typeface="仿宋" panose="02010609060101010101" pitchFamily="49" charset="-122"/>
                <a:cs typeface="Arial" panose="020B0604020202020204" pitchFamily="34" charset="0"/>
              </a:rPr>
              <a:t>章（马天行），第</a:t>
            </a:r>
            <a:r>
              <a:rPr lang="en-US" altLang="zh-CN" sz="2000" dirty="0">
                <a:solidFill>
                  <a:schemeClr val="bg2"/>
                </a:solidFill>
                <a:ea typeface="仿宋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2000" dirty="0">
                <a:solidFill>
                  <a:schemeClr val="bg2"/>
                </a:solidFill>
                <a:ea typeface="仿宋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solidFill>
                  <a:schemeClr val="bg2"/>
                </a:solidFill>
                <a:ea typeface="仿宋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2000" dirty="0">
                <a:solidFill>
                  <a:schemeClr val="bg2"/>
                </a:solidFill>
                <a:ea typeface="仿宋" panose="02010609060101010101" pitchFamily="49" charset="-122"/>
                <a:cs typeface="Arial" panose="020B0604020202020204" pitchFamily="34" charset="0"/>
              </a:rPr>
              <a:t>章（许涵文），第</a:t>
            </a:r>
            <a:r>
              <a:rPr lang="en-US" altLang="zh-CN" sz="2000" dirty="0">
                <a:solidFill>
                  <a:schemeClr val="bg2"/>
                </a:solidFill>
                <a:ea typeface="仿宋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2000" dirty="0">
                <a:solidFill>
                  <a:schemeClr val="bg2"/>
                </a:solidFill>
                <a:ea typeface="仿宋" panose="02010609060101010101" pitchFamily="49" charset="-122"/>
                <a:cs typeface="Arial" panose="020B0604020202020204" pitchFamily="34" charset="0"/>
              </a:rPr>
              <a:t>章（席熙），第</a:t>
            </a:r>
            <a:r>
              <a:rPr lang="en-US" altLang="zh-CN" sz="2000" dirty="0">
                <a:solidFill>
                  <a:schemeClr val="bg2"/>
                </a:solidFill>
                <a:ea typeface="仿宋" panose="02010609060101010101" pitchFamily="49" charset="-122"/>
                <a:cs typeface="Arial" panose="020B0604020202020204" pitchFamily="34" charset="0"/>
              </a:rPr>
              <a:t>6</a:t>
            </a:r>
            <a:r>
              <a:rPr lang="zh-CN" altLang="en-US" sz="2000" dirty="0">
                <a:solidFill>
                  <a:schemeClr val="bg2"/>
                </a:solidFill>
                <a:ea typeface="仿宋" panose="02010609060101010101" pitchFamily="49" charset="-122"/>
                <a:cs typeface="Arial" panose="020B0604020202020204" pitchFamily="34" charset="0"/>
              </a:rPr>
              <a:t>章（张鹏程），第</a:t>
            </a:r>
            <a:r>
              <a:rPr lang="en-US" altLang="zh-CN" sz="2000" dirty="0">
                <a:solidFill>
                  <a:schemeClr val="bg2"/>
                </a:solidFill>
                <a:ea typeface="仿宋" panose="02010609060101010101" pitchFamily="49" charset="-122"/>
                <a:cs typeface="Arial" panose="020B0604020202020204" pitchFamily="34" charset="0"/>
              </a:rPr>
              <a:t>7</a:t>
            </a:r>
            <a:r>
              <a:rPr lang="zh-CN" altLang="en-US" sz="2000" dirty="0">
                <a:solidFill>
                  <a:schemeClr val="bg2"/>
                </a:solidFill>
                <a:ea typeface="仿宋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solidFill>
                  <a:schemeClr val="bg2"/>
                </a:solidFill>
                <a:ea typeface="仿宋" panose="02010609060101010101" pitchFamily="49" charset="-122"/>
                <a:cs typeface="Arial" panose="020B0604020202020204" pitchFamily="34" charset="0"/>
              </a:rPr>
              <a:t>8</a:t>
            </a:r>
            <a:r>
              <a:rPr lang="zh-CN" altLang="en-US" sz="2000" dirty="0">
                <a:solidFill>
                  <a:schemeClr val="bg2"/>
                </a:solidFill>
                <a:ea typeface="仿宋" panose="02010609060101010101" pitchFamily="49" charset="-122"/>
                <a:cs typeface="Arial" panose="020B0604020202020204" pitchFamily="34" charset="0"/>
              </a:rPr>
              <a:t>章（颜钱明），第</a:t>
            </a:r>
            <a:r>
              <a:rPr lang="en-US" altLang="zh-CN" sz="2000" dirty="0">
                <a:solidFill>
                  <a:schemeClr val="bg2"/>
                </a:solidFill>
                <a:ea typeface="仿宋" panose="02010609060101010101" pitchFamily="49" charset="-122"/>
                <a:cs typeface="Arial" panose="020B0604020202020204" pitchFamily="34" charset="0"/>
              </a:rPr>
              <a:t>9</a:t>
            </a:r>
            <a:r>
              <a:rPr lang="zh-CN" altLang="en-US" sz="2000" dirty="0">
                <a:solidFill>
                  <a:schemeClr val="bg2"/>
                </a:solidFill>
                <a:ea typeface="仿宋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solidFill>
                  <a:schemeClr val="bg2"/>
                </a:solidFill>
                <a:ea typeface="仿宋" panose="02010609060101010101" pitchFamily="49" charset="-122"/>
                <a:cs typeface="Arial" panose="020B0604020202020204" pitchFamily="34" charset="0"/>
              </a:rPr>
              <a:t>10</a:t>
            </a:r>
            <a:r>
              <a:rPr lang="zh-CN" altLang="en-US" sz="2000" dirty="0">
                <a:solidFill>
                  <a:schemeClr val="bg2"/>
                </a:solidFill>
                <a:ea typeface="仿宋" panose="02010609060101010101" pitchFamily="49" charset="-122"/>
                <a:cs typeface="Arial" panose="020B0604020202020204" pitchFamily="34" charset="0"/>
              </a:rPr>
              <a:t>章（孟秋辰）、第</a:t>
            </a:r>
            <a:r>
              <a:rPr lang="en-US" altLang="zh-CN" sz="2000" dirty="0">
                <a:solidFill>
                  <a:schemeClr val="bg2"/>
                </a:solidFill>
                <a:ea typeface="仿宋" panose="02010609060101010101" pitchFamily="49" charset="-122"/>
                <a:cs typeface="Arial" panose="020B0604020202020204" pitchFamily="34" charset="0"/>
              </a:rPr>
              <a:t>11</a:t>
            </a:r>
            <a:r>
              <a:rPr lang="zh-CN" altLang="en-US" sz="2000" dirty="0">
                <a:solidFill>
                  <a:schemeClr val="bg2"/>
                </a:solidFill>
                <a:ea typeface="仿宋" panose="02010609060101010101" pitchFamily="49" charset="-122"/>
                <a:cs typeface="Arial" panose="020B0604020202020204" pitchFamily="34" charset="0"/>
              </a:rPr>
              <a:t>章（陈奕鑫），第</a:t>
            </a:r>
            <a:r>
              <a:rPr lang="en-US" altLang="zh-CN" sz="2000" dirty="0">
                <a:solidFill>
                  <a:schemeClr val="bg2"/>
                </a:solidFill>
                <a:ea typeface="仿宋" panose="02010609060101010101" pitchFamily="49" charset="-122"/>
                <a:cs typeface="Arial" panose="020B0604020202020204" pitchFamily="34" charset="0"/>
              </a:rPr>
              <a:t>12</a:t>
            </a:r>
            <a:r>
              <a:rPr lang="zh-CN" altLang="en-US" sz="2000" dirty="0">
                <a:solidFill>
                  <a:schemeClr val="bg2"/>
                </a:solidFill>
                <a:ea typeface="仿宋" panose="02010609060101010101" pitchFamily="49" charset="-122"/>
                <a:cs typeface="Arial" panose="020B0604020202020204" pitchFamily="34" charset="0"/>
              </a:rPr>
              <a:t>章（郝敏升、李嘉骐），第</a:t>
            </a:r>
            <a:r>
              <a:rPr lang="en-US" altLang="zh-CN" sz="2000" dirty="0">
                <a:solidFill>
                  <a:schemeClr val="bg2"/>
                </a:solidFill>
                <a:ea typeface="仿宋" panose="02010609060101010101" pitchFamily="49" charset="-122"/>
                <a:cs typeface="Arial" panose="020B0604020202020204" pitchFamily="34" charset="0"/>
              </a:rPr>
              <a:t>13</a:t>
            </a:r>
            <a:r>
              <a:rPr lang="zh-CN" altLang="en-US" sz="2000" dirty="0">
                <a:solidFill>
                  <a:schemeClr val="bg2"/>
                </a:solidFill>
                <a:ea typeface="仿宋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solidFill>
                  <a:schemeClr val="bg2"/>
                </a:solidFill>
                <a:ea typeface="仿宋" panose="02010609060101010101" pitchFamily="49" charset="-122"/>
                <a:cs typeface="Arial" panose="020B0604020202020204" pitchFamily="34" charset="0"/>
              </a:rPr>
              <a:t>14</a:t>
            </a:r>
            <a:r>
              <a:rPr lang="zh-CN" altLang="en-US" sz="2000" dirty="0">
                <a:solidFill>
                  <a:schemeClr val="bg2"/>
                </a:solidFill>
                <a:ea typeface="仿宋" panose="02010609060101010101" pitchFamily="49" charset="-122"/>
                <a:cs typeface="Arial" panose="020B0604020202020204" pitchFamily="34" charset="0"/>
              </a:rPr>
              <a:t>章（张晓然）、第</a:t>
            </a:r>
            <a:r>
              <a:rPr lang="en-US" altLang="zh-CN" sz="2000" dirty="0">
                <a:solidFill>
                  <a:schemeClr val="bg2"/>
                </a:solidFill>
                <a:ea typeface="仿宋" panose="02010609060101010101" pitchFamily="49" charset="-122"/>
                <a:cs typeface="Arial" panose="020B0604020202020204" pitchFamily="34" charset="0"/>
              </a:rPr>
              <a:t>15</a:t>
            </a:r>
            <a:r>
              <a:rPr lang="zh-CN" altLang="en-US" sz="2000" dirty="0">
                <a:solidFill>
                  <a:schemeClr val="bg2"/>
                </a:solidFill>
                <a:ea typeface="仿宋" panose="02010609060101010101" pitchFamily="49" charset="-122"/>
                <a:cs typeface="Arial" panose="020B0604020202020204" pitchFamily="34" charset="0"/>
              </a:rPr>
              <a:t>章（李嘉骐）。张学工对全部课件进行了修改和校对。</a:t>
            </a:r>
            <a:endParaRPr lang="en-US" altLang="zh-CN" sz="2000" dirty="0">
              <a:solidFill>
                <a:schemeClr val="bg2"/>
              </a:solidFill>
              <a:ea typeface="仿宋" panose="02010609060101010101" pitchFamily="49" charset="-122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000" dirty="0">
                <a:solidFill>
                  <a:schemeClr val="bg2"/>
                </a:solidFill>
                <a:ea typeface="仿宋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zh-CN" altLang="en-US" sz="2000" dirty="0">
                <a:solidFill>
                  <a:schemeClr val="bg2"/>
                </a:solidFill>
                <a:ea typeface="仿宋" panose="02010609060101010101" pitchFamily="49" charset="-122"/>
                <a:cs typeface="Arial" panose="020B0604020202020204" pitchFamily="34" charset="0"/>
              </a:rPr>
              <a:t>因为课件准备时间仓促，虽然我们尽力避免错误，但可能还会有疏漏之处，如发现错误请及时反馈给张学工（</a:t>
            </a:r>
            <a:r>
              <a:rPr lang="en-US" altLang="zh-CN" sz="2000" dirty="0">
                <a:solidFill>
                  <a:schemeClr val="bg2"/>
                </a:solidFill>
                <a:ea typeface="仿宋" panose="02010609060101010101" pitchFamily="49" charset="-122"/>
                <a:cs typeface="Arial" panose="020B0604020202020204" pitchFamily="34" charset="0"/>
                <a:hlinkClick r:id="rId3"/>
              </a:rPr>
              <a:t>zhangxg@tsinghua.edu.cn</a:t>
            </a:r>
            <a:r>
              <a:rPr lang="zh-CN" altLang="en-US" sz="2000" dirty="0">
                <a:solidFill>
                  <a:schemeClr val="bg2"/>
                </a:solidFill>
                <a:ea typeface="仿宋" panose="02010609060101010101" pitchFamily="49" charset="-122"/>
                <a:cs typeface="Arial" panose="020B0604020202020204" pitchFamily="34" charset="0"/>
              </a:rPr>
              <a:t>），谢谢！</a:t>
            </a:r>
            <a:r>
              <a:rPr lang="en-US" altLang="zh-CN" sz="2000" dirty="0">
                <a:solidFill>
                  <a:schemeClr val="bg2"/>
                </a:solidFill>
                <a:ea typeface="仿宋" panose="02010609060101010101" pitchFamily="49" charset="-122"/>
                <a:cs typeface="Arial" panose="020B0604020202020204" pitchFamily="34" charset="0"/>
              </a:rPr>
              <a:t> </a:t>
            </a: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000" dirty="0">
                <a:solidFill>
                  <a:schemeClr val="bg2"/>
                </a:solidFill>
                <a:ea typeface="仿宋" panose="02010609060101010101" pitchFamily="49" charset="-122"/>
                <a:cs typeface="Arial" panose="020B0604020202020204" pitchFamily="34" charset="0"/>
              </a:rPr>
              <a:t>         </a:t>
            </a:r>
            <a:r>
              <a:rPr lang="zh-CN" altLang="en-US" sz="2000" dirty="0">
                <a:solidFill>
                  <a:schemeClr val="bg2"/>
                </a:solidFill>
                <a:ea typeface="仿宋" panose="02010609060101010101" pitchFamily="49" charset="-122"/>
                <a:cs typeface="Arial" panose="020B0604020202020204" pitchFamily="34" charset="0"/>
              </a:rPr>
              <a:t>本参考课件为使用本教材的老师免费提供，但为了统计使用情况，请勿自行传播这套课件给他人使用，如有需要使用的老师或其他读者，请在清华大学出版社网站登记后免费下载。谢谢！</a:t>
            </a:r>
            <a:endParaRPr lang="en-US" altLang="zh-CN" sz="2000" dirty="0">
              <a:solidFill>
                <a:schemeClr val="bg2"/>
              </a:solidFill>
              <a:ea typeface="仿宋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032E39-8220-4646-AF28-6107FF818B29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kumimoji="1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kumimoji="1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kumimoji="1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kumimoji="1"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66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27657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670943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概论</a:t>
            </a:r>
            <a:endParaRPr lang="en-US" altLang="zh-CN" sz="36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131272-AF3B-486E-8D35-82762C2A6028}" type="slidenum">
              <a:rPr lang="en-US" altLang="zh-CN">
                <a:solidFill>
                  <a:srgbClr val="000000"/>
                </a:solidFill>
              </a:rPr>
              <a:pPr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0E5D39-8DF3-4F6A-98C0-1F9F07AB0659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17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04664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/>
                </a:solidFill>
                <a:ea typeface="黑体" pitchFamily="2" charset="-122"/>
              </a:rPr>
              <a:t>本章主要内容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1700808"/>
            <a:ext cx="10369152" cy="3672780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1.1 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模式与模式识别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1.2 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模式识别的主要方法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1.3 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监督模式识别与非监督模式识别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1.4 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模式识别系统举例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1.5 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模式识别系统的典型构成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032E39-8220-4646-AF28-6107FF818B29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50045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04664"/>
            <a:ext cx="7772400" cy="864096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1.1  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模式与模式识别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1619672"/>
            <a:ext cx="7056784" cy="440357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例：一张照片中包含多层的模式识别问题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人识别外界事物大部分是分类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模式（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pattern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）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      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一种规律，亦称模式类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模式识别（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pattern recognition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）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       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对模式的区分和认识，把对象根据其特征归到若干类别中适当的类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       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亦称作模式分类（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pattern classification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）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06472"/>
            <a:ext cx="2952328" cy="441677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EF4146C-712A-4BD3-902D-EA0A42BE32C3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28001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6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548680"/>
            <a:ext cx="10585176" cy="5699720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buNone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名词约定：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样本（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sample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）：所研究对象的一个个体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样本集（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sample set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）：若干样本的集合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类或类别（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class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）：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sz="2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在所有样本上定义的一个子集，处于同一类的样本在所关心的某种性质上是不可区分的，即具有相同的模式</a:t>
            </a:r>
            <a:endParaRPr lang="en-US" altLang="zh-CN" sz="20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特征（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features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）：用于表征样本的观测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已知样本（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known samples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）：事先知道类别标号的样本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未知样本（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unknown samples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）：类别标号未知但特征已知的样本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模式识别问题：用计算的方法根据样本特征将样本划分到一定的类中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8A22D0-0001-475F-BAF4-969651FF779E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59778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04664"/>
            <a:ext cx="7772400" cy="86866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1.2  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模式识别的主要方法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/>
              <p:cNvSpPr txBox="1">
                <a:spLocks noChangeArrowheads="1"/>
              </p:cNvSpPr>
              <p:nvPr/>
            </p:nvSpPr>
            <p:spPr bwMode="auto">
              <a:xfrm>
                <a:off x="767408" y="1484784"/>
                <a:ext cx="9865096" cy="4403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spcBef>
                    <a:spcPts val="576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800" kern="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基于知识的方法</a:t>
                </a:r>
                <a:endParaRPr lang="en-US" altLang="zh-CN" sz="2800" kern="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>
                  <a:spcBef>
                    <a:spcPts val="576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800" kern="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基于数据的方法（模式识别最主要的方法）</a:t>
                </a:r>
                <a:endParaRPr lang="en-US" altLang="zh-CN" sz="2800" kern="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/>
                <a:r>
                  <a:rPr lang="zh-CN" altLang="en-US" sz="2400" kern="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类别标号 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altLang="zh-CN" sz="2400" kern="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2400" kern="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与特征向量 </a:t>
                </a:r>
                <a14:m>
                  <m:oMath xmlns:m="http://schemas.openxmlformats.org/officeDocument/2006/math">
                    <m:r>
                      <a:rPr lang="en-US" altLang="zh-CN" sz="2400" b="1" i="1" kern="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en-US" altLang="zh-CN" sz="2400" kern="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2400" kern="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存在一定的未知依赖关系</a:t>
                </a:r>
                <a:endParaRPr lang="en-US" altLang="zh-CN" sz="2400" kern="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/>
                <a:r>
                  <a:rPr lang="zh-CN" altLang="en-US" sz="2400" kern="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已知的信息只有一组训练数据对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{(</m:t>
                    </m:r>
                    <m:r>
                      <a:rPr lang="en-US" altLang="zh-CN" sz="2400" b="1" i="1" kern="0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𝒙</m:t>
                    </m:r>
                    <m:r>
                      <a:rPr lang="en-US" altLang="zh-CN" sz="2400" i="1" kern="0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2400" i="1" kern="0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sz="2400" i="1" kern="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)}</m:t>
                    </m:r>
                  </m:oMath>
                </a14:m>
                <a:endParaRPr lang="en-US" altLang="zh-CN" sz="2400" kern="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/>
                <a:r>
                  <a:rPr lang="zh-CN" altLang="en-US" sz="2400" kern="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求解定义在 </a:t>
                </a:r>
                <a14:m>
                  <m:oMath xmlns:m="http://schemas.openxmlformats.org/officeDocument/2006/math">
                    <m:r>
                      <a:rPr lang="en-US" altLang="zh-CN" sz="2400" b="1" i="1" kern="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en-US" altLang="zh-CN" sz="2400" kern="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2400" kern="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上的某一函数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kern="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i="1" kern="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 kern="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 kern="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zh-CN" altLang="en-US" sz="2400" i="1" kern="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400" i="1" kern="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sz="2400" i="1" kern="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400" b="1" i="1" kern="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𝒙</m:t>
                    </m:r>
                    <m:r>
                      <a:rPr lang="en-US" altLang="zh-CN" sz="2400" i="1" kern="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sz="2400" kern="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，对未知样本类别进行预测</a:t>
                </a:r>
                <a:endParaRPr lang="en-US" altLang="zh-CN" sz="2400" kern="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sz="2400" i="1" kern="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400" b="1" i="1" kern="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𝒙</m:t>
                    </m:r>
                    <m:r>
                      <a:rPr lang="en-US" altLang="zh-CN" sz="2400" i="1" kern="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)</m:t>
                    </m:r>
                    <m:r>
                      <a:rPr lang="zh-CN" altLang="en-US" sz="2400" i="1" kern="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称为</m:t>
                    </m:r>
                  </m:oMath>
                </a14:m>
                <a:r>
                  <a:rPr lang="zh-CN" altLang="en-US" sz="2400" kern="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分类器（</a:t>
                </a:r>
                <a:r>
                  <a:rPr lang="en-US" altLang="zh-CN" sz="2400" kern="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classifier</a:t>
                </a:r>
                <a:r>
                  <a:rPr lang="zh-CN" altLang="en-US" sz="2400" kern="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），建立分类器的过程称作学习过程或训练过程</a:t>
                </a:r>
                <a:endParaRPr lang="en-US" altLang="zh-CN" sz="2400" kern="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7408" y="1484784"/>
                <a:ext cx="9865096" cy="4403576"/>
              </a:xfrm>
              <a:prstGeom prst="rect">
                <a:avLst/>
              </a:prstGeom>
              <a:blipFill>
                <a:blip r:embed="rId3"/>
                <a:stretch>
                  <a:fillRect l="-1112" t="-193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669" y="4821805"/>
            <a:ext cx="5436590" cy="127801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CDCD67F-F1E5-41F2-B53C-3D2D96E80FC1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77907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380592" y="404664"/>
            <a:ext cx="9358808" cy="1008112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1.3  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监督模式识别与非监督模式识别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67408" y="3645024"/>
            <a:ext cx="10510192" cy="2333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800" kern="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监督模式识别（</a:t>
            </a:r>
            <a:r>
              <a:rPr lang="en-US" altLang="zh-CN" sz="2800" kern="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supervised pattern recognition</a:t>
            </a:r>
            <a:r>
              <a:rPr lang="zh-CN" altLang="en-US" sz="2800" kern="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）</a:t>
            </a:r>
            <a:endParaRPr lang="en-US" altLang="zh-CN" sz="2800" kern="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lvl="1"/>
            <a:r>
              <a:rPr lang="zh-CN" altLang="en-US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目标类别确定，训练样本类别已知，建立分类器对未来未知样本分类</a:t>
            </a:r>
            <a:endParaRPr lang="en-US" altLang="zh-CN" sz="2400" kern="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r>
              <a:rPr lang="zh-CN" altLang="en-US" sz="2800" kern="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非监督模式识别（</a:t>
            </a:r>
            <a:r>
              <a:rPr lang="en-US" altLang="zh-CN" sz="2800" kern="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unsupervised pattern recognition</a:t>
            </a:r>
            <a:r>
              <a:rPr lang="zh-CN" altLang="en-US" sz="2800" kern="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）</a:t>
            </a:r>
            <a:endParaRPr lang="en-US" altLang="zh-CN" sz="2800" kern="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lvl="1"/>
            <a:r>
              <a:rPr lang="zh-CN" altLang="en-US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目标类别未知，发现和划分未知样本中可能存在的类</a:t>
            </a:r>
            <a:endParaRPr lang="en-US" altLang="zh-CN" sz="2400" kern="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1870530"/>
            <a:ext cx="7035713" cy="125601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78B4C52-7DE3-447B-B9ED-F4D7BF5A7CE1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82522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380592" y="404664"/>
            <a:ext cx="9358808" cy="915888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1.4  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模式识别系统举例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67408" y="1619672"/>
            <a:ext cx="7272808" cy="4302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例：语音识别</a:t>
            </a:r>
            <a:endParaRPr lang="en-US" altLang="zh-CN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715" y="2564904"/>
            <a:ext cx="9620561" cy="338437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17E38C8-A134-4C73-9845-CFCC3091A133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24310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默认设计模板">
  <a:themeElements>
    <a:clrScheme name="默认设计模板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默认设计模板">
  <a:themeElements>
    <a:clrScheme name="默认设计模板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5031</TotalTime>
  <Words>947</Words>
  <Application>Microsoft Office PowerPoint</Application>
  <PresentationFormat>宽屏</PresentationFormat>
  <Paragraphs>91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仿宋</vt:lpstr>
      <vt:lpstr>黑体</vt:lpstr>
      <vt:lpstr>华文细黑</vt:lpstr>
      <vt:lpstr>宋体</vt:lpstr>
      <vt:lpstr>微软雅黑</vt:lpstr>
      <vt:lpstr>Arial</vt:lpstr>
      <vt:lpstr>Cambria Math</vt:lpstr>
      <vt:lpstr>Times New Roman</vt:lpstr>
      <vt:lpstr>1_默认设计模板</vt:lpstr>
      <vt:lpstr>2_默认设计模板</vt:lpstr>
      <vt:lpstr>模式识别（第四版） ——模式识别与机器学习</vt:lpstr>
      <vt:lpstr>说明</vt:lpstr>
      <vt:lpstr>第1章 概论</vt:lpstr>
      <vt:lpstr>本章主要内容</vt:lpstr>
      <vt:lpstr>1.1  模式与模式识别</vt:lpstr>
      <vt:lpstr>PowerPoint 演示文稿</vt:lpstr>
      <vt:lpstr>1.2  模式识别的主要方法</vt:lpstr>
      <vt:lpstr>1.3  监督模式识别与非监督模式识别</vt:lpstr>
      <vt:lpstr>1.4  模式识别系统举例</vt:lpstr>
      <vt:lpstr>PowerPoint 演示文稿</vt:lpstr>
      <vt:lpstr>1.5  模式识别系统的典型构成</vt:lpstr>
      <vt:lpstr>PowerPoint 演示文稿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统计模式识别导论</dc:title>
  <dc:creator>Xuegong Zhang</dc:creator>
  <cp:lastModifiedBy>Xuegong Zhang</cp:lastModifiedBy>
  <cp:revision>280</cp:revision>
  <cp:lastPrinted>2016-09-11T15:29:02Z</cp:lastPrinted>
  <dcterms:created xsi:type="dcterms:W3CDTF">2001-02-14T02:31:42Z</dcterms:created>
  <dcterms:modified xsi:type="dcterms:W3CDTF">2021-08-02T14:56:39Z</dcterms:modified>
</cp:coreProperties>
</file>