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7" r:id="rId2"/>
  </p:sldMasterIdLst>
  <p:notesMasterIdLst>
    <p:notesMasterId r:id="rId27"/>
  </p:notesMasterIdLst>
  <p:handoutMasterIdLst>
    <p:handoutMasterId r:id="rId28"/>
  </p:handoutMasterIdLst>
  <p:sldIdLst>
    <p:sldId id="424" r:id="rId3"/>
    <p:sldId id="464" r:id="rId4"/>
    <p:sldId id="680" r:id="rId5"/>
    <p:sldId id="715" r:id="rId6"/>
    <p:sldId id="717" r:id="rId7"/>
    <p:sldId id="718" r:id="rId8"/>
    <p:sldId id="721" r:id="rId9"/>
    <p:sldId id="719" r:id="rId10"/>
    <p:sldId id="720" r:id="rId11"/>
    <p:sldId id="722" r:id="rId12"/>
    <p:sldId id="723" r:id="rId13"/>
    <p:sldId id="724" r:id="rId14"/>
    <p:sldId id="725" r:id="rId15"/>
    <p:sldId id="726" r:id="rId16"/>
    <p:sldId id="727" r:id="rId17"/>
    <p:sldId id="728" r:id="rId18"/>
    <p:sldId id="729" r:id="rId19"/>
    <p:sldId id="730" r:id="rId20"/>
    <p:sldId id="731" r:id="rId21"/>
    <p:sldId id="735" r:id="rId22"/>
    <p:sldId id="733" r:id="rId23"/>
    <p:sldId id="734" r:id="rId24"/>
    <p:sldId id="736" r:id="rId25"/>
    <p:sldId id="737" r:id="rId26"/>
  </p:sldIdLst>
  <p:sldSz cx="12192000" cy="685800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003399"/>
    <a:srgbClr val="FFFF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87" autoAdjust="0"/>
    <p:restoredTop sz="94660"/>
  </p:normalViewPr>
  <p:slideViewPr>
    <p:cSldViewPr>
      <p:cViewPr varScale="1">
        <p:scale>
          <a:sx n="83" d="100"/>
          <a:sy n="83" d="100"/>
        </p:scale>
        <p:origin x="120" y="22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370E364B-F6A0-45A4-83CA-97D3AC616A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442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0781FBCE-61FE-40E6-9754-3B50E0E96E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05541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862861-AB4E-4A4A-85C9-2BE426D977B7}" type="slidenum">
              <a:rPr lang="en-US" altLang="zh-CN">
                <a:solidFill>
                  <a:srgbClr val="000000"/>
                </a:solidFill>
              </a:rPr>
              <a:pPr/>
              <a:t>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7187696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38632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54200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12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78547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29095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59670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77023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16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068075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35923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802259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27753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39235F-6C18-4134-BF15-31B023A9214B}" type="slidenum">
              <a:rPr lang="en-US" altLang="zh-CN">
                <a:solidFill>
                  <a:srgbClr val="000000"/>
                </a:solidFill>
              </a:rPr>
              <a:pPr/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355251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46030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609694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51101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34988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24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71090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54697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57173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10375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75463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77772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73679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1629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C54D9-3F1E-482D-9BB3-8411D473745E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24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535DF-7ACE-45F4-AD89-74076DEF1B92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471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6567A-0BCE-495C-A14A-563928BD45D6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82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C54D9-3F1E-482D-9BB3-8411D473745E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738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99564-EDC3-4130-815E-40135C708A99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373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4FF12-DCE0-4305-8374-2ED4551FE1F9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289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DCC9B-36AA-435B-A437-EC0049F7D54F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451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AF504-6347-4342-98AF-77F78A195D46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752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CB57A-CCA9-4770-99FD-510513A500CB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6952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FE537-A617-4818-9DB4-89B769C42B8C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417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50251-9BF3-4227-8ACF-54E45D8E0DEF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0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99564-EDC3-4130-815E-40135C708A99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6422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F00DF-14FB-4D10-8B01-87888B24ED85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6920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535DF-7ACE-45F4-AD89-74076DEF1B92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1659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6567A-0BCE-495C-A14A-563928BD45D6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5536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FFFFFF"/>
                </a:solidFill>
              </a:rPr>
              <a:t>Xuegong Zhang</a:t>
            </a:r>
            <a:endParaRPr lang="en-US" altLang="zh-CN" sz="2400">
              <a:solidFill>
                <a:srgbClr val="FFFFFF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409BA026-B759-413E-9B7E-4969743CC946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38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4FF12-DCE0-4305-8374-2ED4551FE1F9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32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DCC9B-36AA-435B-A437-EC0049F7D54F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689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AF504-6347-4342-98AF-77F78A195D46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92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CB57A-CCA9-4770-99FD-510513A500CB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76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FE537-A617-4818-9DB4-89B769C42B8C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4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50251-9BF3-4227-8ACF-54E45D8E0DEF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256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F00DF-14FB-4D10-8B01-87888B24ED85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5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A392AEBB-EFA5-4C13-848B-12C1F278DA06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9603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A392AEBB-EFA5-4C13-848B-12C1F278DA06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87910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hangxg@tsinghua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xwwang@tsinghua.edu.c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8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tiff"/><Relationship Id="rId4" Type="http://schemas.openxmlformats.org/officeDocument/2006/relationships/image" Target="../media/image10.tif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tiff"/><Relationship Id="rId4" Type="http://schemas.openxmlformats.org/officeDocument/2006/relationships/image" Target="../media/image1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tiff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3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tiff"/><Relationship Id="rId5" Type="http://schemas.openxmlformats.org/officeDocument/2006/relationships/image" Target="../media/image1.tif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2278" y="1628800"/>
            <a:ext cx="8887444" cy="1478632"/>
          </a:xfrm>
        </p:spPr>
        <p:txBody>
          <a:bodyPr/>
          <a:lstStyle/>
          <a:p>
            <a:pPr eaLnBrk="1" hangingPunct="1"/>
            <a:r>
              <a:rPr lang="zh-CN" altLang="en-US" sz="4800" dirty="0">
                <a:solidFill>
                  <a:schemeClr val="bg2"/>
                </a:solidFill>
                <a:ea typeface="黑体" pitchFamily="2" charset="-122"/>
              </a:rPr>
              <a:t>模式识别（第四版）</a:t>
            </a:r>
            <a:br>
              <a:rPr lang="en-US" altLang="zh-CN" sz="4800" dirty="0">
                <a:solidFill>
                  <a:schemeClr val="bg2"/>
                </a:solidFill>
                <a:ea typeface="黑体" pitchFamily="2" charset="-122"/>
              </a:rPr>
            </a:br>
            <a:r>
              <a:rPr lang="en-US" altLang="zh-CN" sz="4000" dirty="0">
                <a:solidFill>
                  <a:schemeClr val="bg2"/>
                </a:solidFill>
                <a:ea typeface="黑体" pitchFamily="2" charset="-122"/>
              </a:rPr>
              <a:t>——</a:t>
            </a:r>
            <a:r>
              <a:rPr lang="zh-CN" altLang="zh-CN" sz="4000" dirty="0">
                <a:solidFill>
                  <a:schemeClr val="bg2"/>
                </a:solidFill>
                <a:ea typeface="黑体" pitchFamily="2" charset="-122"/>
              </a:rPr>
              <a:t>模式识别</a:t>
            </a:r>
            <a:r>
              <a:rPr lang="zh-CN" altLang="en-US" sz="4000" dirty="0">
                <a:solidFill>
                  <a:schemeClr val="bg2"/>
                </a:solidFill>
                <a:ea typeface="黑体" pitchFamily="2" charset="-122"/>
              </a:rPr>
              <a:t>与机器学习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91544" y="4336752"/>
            <a:ext cx="7777163" cy="1478632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sz="2400" dirty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张学工、汪小我</a:t>
            </a:r>
            <a:endParaRPr lang="en-US" altLang="zh-CN" sz="2400" dirty="0">
              <a:solidFill>
                <a:schemeClr val="bg2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zhangxg@tsinghua.edu.cn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;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xwwang@tsinghua.edu.cn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lvl="0" eaLnBrk="1" hangingPunct="1">
              <a:lnSpc>
                <a:spcPct val="80000"/>
              </a:lnSpc>
              <a:defRPr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清华大学自动化系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29236" y="18724"/>
            <a:ext cx="888744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8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8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8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8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8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8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8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8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72ED95-257C-4026-8C27-5ABD4D42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BC54D9-3F1E-482D-9BB3-8411D473745E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1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74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F69FA61A-A92B-7A4F-8170-E4BE164896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9416" y="836712"/>
                <a:ext cx="10363199" cy="50509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</a:pPr>
                <a:r>
                  <a:rPr lang="zh-CN" altLang="en-US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Arial" panose="020B0604020202020204" pitchFamily="34" charset="0"/>
                  </a:rPr>
                  <a:t>其他常用评价指标</a:t>
                </a:r>
                <a:endParaRPr lang="en-US" altLang="zh-CN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1" eaLnBrk="1" hangingPunct="1">
                  <a:lnSpc>
                    <a:spcPct val="120000"/>
                  </a:lnSpc>
                </a:pPr>
                <a:r>
                  <a:rPr lang="zh-CN" altLang="en-US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正确率 </a:t>
                </a:r>
                <a:r>
                  <a:rPr lang="en-US" altLang="zh-CN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(</a:t>
                </a:r>
                <a:r>
                  <a:rPr lang="en" altLang="zh-CN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accuracy)</a:t>
                </a:r>
                <a:r>
                  <a:rPr lang="zh-CN" altLang="en-US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kern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A</m:t>
                    </m:r>
                    <m:r>
                      <m:rPr>
                        <m:sty m:val="p"/>
                      </m:rPr>
                      <a:rPr lang="en-US" altLang="zh-CN" sz="2400" i="1" ker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cc</m:t>
                    </m:r>
                    <m:r>
                      <a:rPr lang="en-US" altLang="zh-CN" sz="2400" b="0" i="0" kern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i="1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en-US" altLang="zh-CN" sz="2400" i="1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P</m:t>
                        </m:r>
                        <m:r>
                          <a:rPr lang="en-US" altLang="zh-CN" sz="2400" b="0" i="1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r>
                          <a:rPr lang="en-US" altLang="zh-CN" sz="2400" b="0" i="1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𝑇𝑁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TP</m:t>
                        </m:r>
                        <m: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𝑇𝑁</m:t>
                        </m:r>
                        <m:r>
                          <a:rPr lang="en-US" altLang="zh-CN" sz="2400" b="0" i="1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r>
                          <a:rPr lang="en-US" altLang="zh-CN" sz="2400" b="0" i="1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𝐹𝑃</m:t>
                        </m:r>
                        <m:r>
                          <a:rPr lang="en-US" altLang="zh-CN" sz="2400" b="0" i="1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r>
                          <a:rPr lang="en-US" altLang="zh-CN" sz="2400" b="0" i="1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𝐹𝑁</m:t>
                        </m:r>
                      </m:den>
                    </m:f>
                  </m:oMath>
                </a14:m>
                <a:endParaRPr lang="zh-CN" altLang="zh-CN" sz="24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1" eaLnBrk="1" hangingPunct="1">
                  <a:lnSpc>
                    <a:spcPct val="120000"/>
                  </a:lnSpc>
                </a:pPr>
                <a:r>
                  <a:rPr lang="zh-CN" altLang="en-US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召回率 </a:t>
                </a:r>
                <a:r>
                  <a:rPr lang="en-US" altLang="zh-CN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(</a:t>
                </a:r>
                <a:r>
                  <a:rPr lang="en" altLang="zh-CN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recall</a:t>
                </a:r>
                <a:r>
                  <a:rPr lang="en-US" altLang="zh-CN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)</a:t>
                </a:r>
                <a:r>
                  <a:rPr lang="en" altLang="zh-CN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 </a:t>
                </a:r>
                <a:r>
                  <a:rPr lang="zh-CN" altLang="en-US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kern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Rec</m:t>
                    </m:r>
                    <m:r>
                      <a:rPr lang="en-US" altLang="zh-CN" sz="2400" b="0" i="0" kern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0" i="1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𝑇𝑃</m:t>
                        </m:r>
                      </m:num>
                      <m:den>
                        <m: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𝑇𝑃</m:t>
                        </m:r>
                        <m:r>
                          <a:rPr lang="en-US" altLang="zh-CN" sz="2400" b="0" i="1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r>
                          <a:rPr lang="en-US" altLang="zh-CN" sz="2400" b="0" i="1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𝐹𝑁</m:t>
                        </m:r>
                        <m:r>
                          <a:rPr lang="zh-CN" altLang="en-US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</m:t>
                        </m:r>
                      </m:den>
                    </m:f>
                  </m:oMath>
                </a14:m>
                <a:endParaRPr lang="en-US" altLang="zh-CN" sz="24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1" eaLnBrk="1" hangingPunct="1">
                  <a:lnSpc>
                    <a:spcPct val="120000"/>
                  </a:lnSpc>
                </a:pPr>
                <a:r>
                  <a:rPr lang="zh-CN" altLang="en-US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正确率 </a:t>
                </a:r>
                <a:r>
                  <a:rPr lang="en-US" altLang="zh-CN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(</a:t>
                </a:r>
                <a:r>
                  <a:rPr lang="en" altLang="zh-CN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precision)</a:t>
                </a:r>
                <a:r>
                  <a:rPr lang="zh-CN" altLang="en-US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kern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Pre</m:t>
                    </m:r>
                    <m:r>
                      <a:rPr lang="en-US" altLang="zh-CN" sz="2400" b="0" i="0" kern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𝑇𝑃</m:t>
                        </m:r>
                      </m:num>
                      <m:den>
                        <m: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𝑇𝑃</m:t>
                        </m:r>
                        <m: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𝐹𝑃</m:t>
                        </m:r>
                        <m:r>
                          <a:rPr lang="zh-CN" altLang="en-US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</m:t>
                        </m:r>
                      </m:den>
                    </m:f>
                  </m:oMath>
                </a14:m>
                <a:endParaRPr lang="en-US" altLang="zh-CN" sz="24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1" eaLnBrk="1" hangingPunct="1">
                  <a:lnSpc>
                    <a:spcPct val="120000"/>
                  </a:lnSpc>
                </a:pPr>
                <a:r>
                  <a:rPr lang="en" altLang="zh-CN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F</a:t>
                </a:r>
                <a:r>
                  <a:rPr lang="zh-CN" altLang="en-US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度量 </a:t>
                </a:r>
                <a:r>
                  <a:rPr lang="en-US" altLang="zh-CN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(</a:t>
                </a:r>
                <a:r>
                  <a:rPr lang="en" altLang="zh-CN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F-measure)</a:t>
                </a:r>
                <a:r>
                  <a:rPr lang="zh-CN" altLang="en-US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2400" b="0" i="1" kern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  <m:r>
                      <a:rPr lang="en-US" altLang="zh-CN" sz="2400" b="0" i="1" kern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b="0" i="1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0" i="1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  <m:r>
                          <a:rPr lang="en-US" altLang="zh-CN" sz="2400" b="0" i="1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𝑅𝑒𝑐</m:t>
                        </m:r>
                        <m:r>
                          <a:rPr lang="en-US" altLang="zh-CN" sz="2400" b="0" i="1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400" b="0" i="1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𝑃𝑟𝑒</m:t>
                        </m:r>
                      </m:num>
                      <m:den>
                        <m:r>
                          <a:rPr lang="en-US" altLang="zh-CN" sz="2400" b="0" i="1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𝑅𝑒𝑐</m:t>
                        </m:r>
                        <m:r>
                          <a:rPr lang="en-US" altLang="zh-CN" sz="2400" b="0" i="1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Pre</m:t>
                        </m:r>
                      </m:den>
                    </m:f>
                  </m:oMath>
                </a14:m>
                <a:endParaRPr lang="en-US" altLang="zh-CN" sz="24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1" eaLnBrk="1" hangingPunct="1">
                  <a:lnSpc>
                    <a:spcPct val="120000"/>
                  </a:lnSpc>
                </a:pPr>
                <a:endParaRPr lang="en-US" altLang="zh-CN" sz="20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F69FA61A-A92B-7A4F-8170-E4BE16489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416" y="836712"/>
                <a:ext cx="10363199" cy="5050904"/>
              </a:xfrm>
              <a:prstGeom prst="rect">
                <a:avLst/>
              </a:prstGeom>
              <a:blipFill>
                <a:blip r:embed="rId3"/>
                <a:stretch>
                  <a:fillRect l="-1353" t="-120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10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7DB031-0100-41FE-BD84-D1AB89FE1065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7D8C122-DA00-4A83-9C71-5FA6B565A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141217"/>
              </p:ext>
            </p:extLst>
          </p:nvPr>
        </p:nvGraphicFramePr>
        <p:xfrm>
          <a:off x="6600056" y="4449633"/>
          <a:ext cx="5112568" cy="159517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1507299">
                  <a:extLst>
                    <a:ext uri="{9D8B030D-6E8A-4147-A177-3AD203B41FA5}">
                      <a16:colId xmlns:a16="http://schemas.microsoft.com/office/drawing/2014/main" val="3010918635"/>
                    </a:ext>
                  </a:extLst>
                </a:gridCol>
                <a:gridCol w="1873593">
                  <a:extLst>
                    <a:ext uri="{9D8B030D-6E8A-4147-A177-3AD203B41FA5}">
                      <a16:colId xmlns:a16="http://schemas.microsoft.com/office/drawing/2014/main" val="2306665901"/>
                    </a:ext>
                  </a:extLst>
                </a:gridCol>
                <a:gridCol w="1731676">
                  <a:extLst>
                    <a:ext uri="{9D8B030D-6E8A-4147-A177-3AD203B41FA5}">
                      <a16:colId xmlns:a16="http://schemas.microsoft.com/office/drawing/2014/main" val="3379012565"/>
                    </a:ext>
                  </a:extLst>
                </a:gridCol>
              </a:tblGrid>
              <a:tr h="691781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  <a:tabLst>
                          <a:tab pos="332105" algn="l"/>
                        </a:tabLst>
                      </a:pPr>
                      <a:r>
                        <a:rPr lang="en-US" sz="2000" kern="1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	</a:t>
                      </a:r>
                      <a:endParaRPr lang="en-US" altLang="zh-CN" sz="2000" kern="1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  <a:p>
                      <a:pPr algn="r">
                        <a:lnSpc>
                          <a:spcPts val="1600"/>
                        </a:lnSpc>
                        <a:tabLst>
                          <a:tab pos="332105" algn="l"/>
                        </a:tabLst>
                      </a:pPr>
                      <a:r>
                        <a:rPr lang="zh-CN" sz="2000" kern="1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状态</a:t>
                      </a:r>
                    </a:p>
                    <a:p>
                      <a:pPr algn="l">
                        <a:lnSpc>
                          <a:spcPts val="1600"/>
                        </a:lnSpc>
                        <a:tabLst>
                          <a:tab pos="332105" algn="l"/>
                        </a:tabLst>
                      </a:pPr>
                      <a:r>
                        <a:rPr lang="zh-CN" sz="2000" kern="1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决策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zh-CN" sz="2000" kern="1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阳性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zh-CN" sz="2000" kern="1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阴性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800854"/>
                  </a:ext>
                </a:extLst>
              </a:tr>
              <a:tr h="451695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zh-CN" sz="2000" kern="1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阳性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zh-CN" sz="2000" kern="1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真阳性</a:t>
                      </a:r>
                      <a:r>
                        <a:rPr lang="zh-CN" altLang="en-US" sz="2000" kern="1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kern="1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000" kern="1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TP</a:t>
                      </a:r>
                      <a:r>
                        <a:rPr lang="en-US" altLang="zh-CN" sz="2000" kern="1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)</a:t>
                      </a:r>
                      <a:endParaRPr lang="zh-CN" sz="2000" kern="1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zh-CN" sz="2000" kern="1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假阳性</a:t>
                      </a:r>
                      <a:r>
                        <a:rPr lang="zh-CN" altLang="en-US" sz="2000" kern="1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kern="1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000" kern="1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FP</a:t>
                      </a:r>
                      <a:r>
                        <a:rPr lang="en-US" altLang="zh-CN" sz="2000" kern="1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)</a:t>
                      </a:r>
                      <a:endParaRPr lang="zh-CN" sz="2000" kern="1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148530"/>
                  </a:ext>
                </a:extLst>
              </a:tr>
              <a:tr h="451695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zh-CN" sz="2000" kern="1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阴性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zh-CN" sz="2000" kern="1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假阴性</a:t>
                      </a:r>
                      <a:r>
                        <a:rPr lang="zh-CN" altLang="en-US" sz="2000" kern="1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kern="1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000" kern="1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FN</a:t>
                      </a:r>
                      <a:r>
                        <a:rPr lang="en-US" altLang="zh-CN" sz="2000" kern="1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)</a:t>
                      </a:r>
                      <a:endParaRPr lang="zh-CN" sz="2000" kern="1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zh-CN" sz="2000" kern="1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真阴性</a:t>
                      </a:r>
                      <a:r>
                        <a:rPr lang="zh-CN" altLang="en-US" sz="2000" kern="1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kern="1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000" kern="1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TN</a:t>
                      </a:r>
                      <a:r>
                        <a:rPr lang="en-US" altLang="zh-CN" sz="2000" kern="1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)</a:t>
                      </a:r>
                      <a:endParaRPr lang="zh-CN" sz="2000" kern="1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841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26150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F69FA61A-A92B-7A4F-8170-E4BE164896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4400" y="1258416"/>
                <a:ext cx="10363199" cy="50509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</a:pPr>
                <a:r>
                  <a:rPr lang="en" altLang="zh-CN" sz="2800" kern="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Neyman-Pearson</a:t>
                </a:r>
                <a:r>
                  <a:rPr lang="zh-CN" altLang="en-US" sz="2800" kern="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决策规则</a:t>
                </a:r>
                <a:r>
                  <a:rPr lang="zh-CN" altLang="en-US" sz="28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：要求一类错误率控制在很小，在此前提下使另一类错误率尽可能小</a:t>
                </a:r>
                <a:endParaRPr lang="en-US" altLang="zh-CN" sz="28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 algn="ctr" eaLnBrk="1" hangingPunct="1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sz="2400" b="0" i="1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min</m:t>
                        </m:r>
                      </m:fName>
                      <m:e>
                        <m:sSub>
                          <m:sSubPr>
                            <m:ctrlPr>
                              <a:rPr lang="en-US" altLang="zh-CN" sz="2400" b="0" i="1" kern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kern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b="0" i="1" kern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kern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kern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Arial" panose="020B0604020202020204" pitchFamily="34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CN" sz="2400" i="1" ker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𝑠</m:t>
                    </m:r>
                    <m:r>
                      <a:rPr lang="en-US" altLang="zh-CN" sz="2400" i="1" ker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.</m:t>
                    </m:r>
                    <m:r>
                      <a:rPr lang="en-US" altLang="zh-CN" sz="2400" i="1" ker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𝑡</m:t>
                    </m:r>
                    <m:r>
                      <a:rPr lang="en-US" altLang="zh-CN" sz="2400" i="1" ker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.</m:t>
                    </m:r>
                    <m:sSub>
                      <m:sSubPr>
                        <m:ctrlP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sz="2400" b="0" i="1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𝑒</m:t>
                        </m:r>
                      </m:e>
                    </m:d>
                    <m:r>
                      <a:rPr lang="en-US" altLang="zh-CN" sz="2400" i="1" ker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400" i="1" ker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𝜀</m:t>
                    </m:r>
                    <m:r>
                      <a:rPr lang="zh-CN" altLang="en-US" sz="2400" i="1" ker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 </m:t>
                    </m:r>
                    <m:d>
                      <m:dPr>
                        <m:ctrlP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  <m: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&gt;0</m:t>
                        </m:r>
                      </m:e>
                    </m:d>
                  </m:oMath>
                </a14:m>
                <a:endParaRPr lang="en-US" altLang="zh-CN" sz="24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28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拉格朗日 </a:t>
                </a:r>
                <a:r>
                  <a:rPr lang="en-US" altLang="zh-CN" sz="28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(Lagrange)</a:t>
                </a:r>
                <a:r>
                  <a:rPr lang="zh-CN" altLang="en-US" sz="28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 乘子法</a:t>
                </a:r>
                <a:endParaRPr lang="en-US" altLang="zh-CN" sz="28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indent="0" eaLnBrk="1" hangingPunct="1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4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min</m:t>
                          </m:r>
                          <m:r>
                            <a:rPr lang="zh-CN" altLang="en-US" sz="2400" b="0" i="0" kern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altLang="zh-CN" sz="2400" i="1" kern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γ</m:t>
                          </m:r>
                        </m:fName>
                        <m:e>
                          <m:r>
                            <a:rPr lang="en-US" altLang="zh-CN" sz="2400" b="0" i="1" kern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zh-CN" altLang="en-US" sz="2400" b="0" i="1" kern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kern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min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2400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400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en-US" altLang="zh-CN" sz="2400" b="0" i="1" kern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altLang="zh-CN" sz="2400" b="0" i="1" kern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𝜆</m:t>
                              </m:r>
                            </m:e>
                          </m:func>
                          <m:d>
                            <m:dPr>
                              <m:ctrlPr>
                                <a:rPr lang="en-US" altLang="zh-CN" sz="2400" b="0" i="1" kern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 </m:t>
                                  </m:r>
                                  <m:r>
                                    <a:rPr lang="en-US" altLang="zh-CN" sz="2400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400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en-US" altLang="zh-CN" sz="2400" b="0" i="1" kern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altLang="zh-CN" sz="24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𝜀</m:t>
                              </m:r>
                            </m:e>
                          </m:d>
                          <m:r>
                            <a:rPr lang="en-US" altLang="zh-CN" sz="2400" b="0" i="1" kern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altLang="zh-CN" sz="280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ts val="600"/>
                  </a:spcBef>
                </a:pPr>
                <a:r>
                  <a:rPr lang="zh-CN" altLang="en-US" sz="2800" kern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得：</a:t>
                </a:r>
                <a:endParaRPr lang="en-US" altLang="zh-CN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  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mr>
                        <m:m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</m:e>
                        </m:mr>
                      </m:m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  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  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则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  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indent="0" eaLnBrk="1" hangingPunct="1">
                  <a:buNone/>
                </a:pPr>
                <a:r>
                  <a:rPr lang="zh-CN" altLang="en-US" sz="2800" dirty="0">
                    <a:solidFill>
                      <a:srgbClr val="0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可根据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𝑒</m:t>
                        </m:r>
                      </m:e>
                    </m:d>
                    <m:r>
                      <a:rPr lang="en-US" altLang="zh-CN" sz="2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=1−</m:t>
                    </m:r>
                    <m:nary>
                      <m:naryPr>
                        <m:ctrlP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0</m:t>
                        </m:r>
                      </m:sub>
                      <m:sup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𝜆</m:t>
                        </m:r>
                      </m:sup>
                      <m:e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𝑑𝑙</m:t>
                        </m:r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𝜖</m:t>
                        </m:r>
                      </m:e>
                    </m:nary>
                  </m:oMath>
                </a14:m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用数值方法求解，或根据</a:t>
                </a: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 eaLnBrk="1" hangingPunct="1">
                  <a:spcBef>
                    <a:spcPts val="0"/>
                  </a:spcBef>
                  <a:buNone/>
                </a:pPr>
                <a:r>
                  <a:rPr lang="en-US" altLang="zh-CN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   ROC</a:t>
                </a: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曲线决定</a:t>
                </a:r>
                <a:endParaRPr lang="en-US" altLang="zh-CN" sz="28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F69FA61A-A92B-7A4F-8170-E4BE16489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1258416"/>
                <a:ext cx="10363199" cy="5050904"/>
              </a:xfrm>
              <a:prstGeom prst="rect">
                <a:avLst/>
              </a:prstGeom>
              <a:blipFill>
                <a:blip r:embed="rId3"/>
                <a:stretch>
                  <a:fillRect l="-1059" t="-844" b="-494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11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900D62F-ADB7-E14A-BA75-54B97C9D3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68660"/>
            <a:ext cx="12216679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" altLang="zh-CN" sz="3600" dirty="0" err="1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Neyman</a:t>
            </a:r>
            <a:r>
              <a:rPr lang="en" altLang="zh-CN" sz="36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-Pearson</a:t>
            </a:r>
            <a:r>
              <a:rPr lang="zh-CN" altLang="en-US" sz="36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决策</a:t>
            </a:r>
            <a:endParaRPr lang="zh-CN" altLang="en-US" sz="3600" kern="0" dirty="0">
              <a:solidFill>
                <a:schemeClr val="bg2"/>
              </a:solidFill>
              <a:ea typeface="黑体" pitchFamily="2" charset="-122"/>
            </a:endParaRPr>
          </a:p>
        </p:txBody>
      </p:sp>
      <p:sp>
        <p:nvSpPr>
          <p:cNvPr id="10" name="矩形标注 9">
            <a:extLst>
              <a:ext uri="{FF2B5EF4-FFF2-40B4-BE49-F238E27FC236}">
                <a16:creationId xmlns:a16="http://schemas.microsoft.com/office/drawing/2014/main" id="{4D173B8D-F47F-1949-8A28-FE31F6435B1A}"/>
              </a:ext>
            </a:extLst>
          </p:cNvPr>
          <p:cNvSpPr/>
          <p:nvPr/>
        </p:nvSpPr>
        <p:spPr bwMode="auto">
          <a:xfrm>
            <a:off x="8832304" y="2930174"/>
            <a:ext cx="1859869" cy="464105"/>
          </a:xfrm>
          <a:prstGeom prst="wedgeRectCallout">
            <a:avLst>
              <a:gd name="adj1" fmla="val -160490"/>
              <a:gd name="adj2" fmla="val 65974"/>
            </a:avLst>
          </a:prstGeom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拉格朗日乘子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37179D5-5F35-4F84-AC84-B68CFDE8818F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77145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C90345-116B-41AA-9C17-8424F24B5D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8" y="3524672"/>
            <a:ext cx="4979292" cy="2471803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596035F4-3B4A-2448-8F55-491943B4E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258416"/>
            <a:ext cx="10363199" cy="5050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" altLang="zh-CN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ROC </a:t>
            </a:r>
            <a:r>
              <a:rPr lang="en-US" altLang="zh-CN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" altLang="zh-CN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</a:t>
            </a:r>
            <a:r>
              <a:rPr lang="en-US" altLang="zh-CN" kern="0" dirty="0" err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eceiver</a:t>
            </a:r>
            <a:r>
              <a:rPr lang="zh-CN" altLang="en-US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</a:t>
            </a:r>
            <a:r>
              <a:rPr lang="en" altLang="zh-CN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perating Characteristic</a:t>
            </a:r>
            <a:r>
              <a:rPr lang="en-US" altLang="zh-CN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 </a:t>
            </a:r>
            <a:r>
              <a:rPr lang="zh-CN" altLang="en-US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曲线</a:t>
            </a:r>
            <a:endParaRPr lang="en-US" altLang="zh-CN" kern="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" altLang="zh-CN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AUC </a:t>
            </a:r>
            <a:r>
              <a:rPr lang="en-US" altLang="zh-CN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(Area</a:t>
            </a:r>
            <a:r>
              <a:rPr lang="zh-CN" altLang="en-US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Under</a:t>
            </a:r>
            <a:r>
              <a:rPr lang="zh-CN" altLang="en-US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" altLang="zh-CN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ROC</a:t>
            </a:r>
            <a:r>
              <a:rPr lang="zh-CN" altLang="en-US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" altLang="zh-CN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curves)</a:t>
            </a:r>
            <a:r>
              <a:rPr lang="zh-CN" altLang="en-US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曲线下面积</a:t>
            </a:r>
            <a:endParaRPr lang="en-US" altLang="zh-CN" sz="2000" kern="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zh-CN" sz="2400" kern="0" dirty="0">
              <a:solidFill>
                <a:schemeClr val="bg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lvl="1" indent="0" eaLnBrk="1" hangingPunct="1">
              <a:lnSpc>
                <a:spcPct val="120000"/>
              </a:lnSpc>
              <a:buNone/>
            </a:pPr>
            <a:endParaRPr lang="en-US" altLang="zh-CN" sz="2400" kern="0" dirty="0">
              <a:solidFill>
                <a:schemeClr val="bg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12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900D62F-ADB7-E14A-BA75-54B97C9D3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68660"/>
            <a:ext cx="12216679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ROC</a:t>
            </a:r>
            <a:r>
              <a:rPr lang="zh-CN" altLang="en-US" sz="36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曲线</a:t>
            </a:r>
            <a:endParaRPr lang="zh-CN" altLang="en-US" sz="3600" kern="0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46A155C-108A-EB49-A103-66F6576A9567}"/>
              </a:ext>
            </a:extLst>
          </p:cNvPr>
          <p:cNvGrpSpPr/>
          <p:nvPr/>
        </p:nvGrpSpPr>
        <p:grpSpPr>
          <a:xfrm>
            <a:off x="4359621" y="2852936"/>
            <a:ext cx="7215723" cy="3395464"/>
            <a:chOff x="2733122" y="2913856"/>
            <a:chExt cx="7215723" cy="339546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268D6E5-52EE-A048-9A6B-F8BD788D6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870" y="3052670"/>
              <a:ext cx="3598257" cy="3256650"/>
            </a:xfrm>
            <a:prstGeom prst="rect">
              <a:avLst/>
            </a:prstGeom>
          </p:spPr>
        </p:pic>
        <p:sp>
          <p:nvSpPr>
            <p:cNvPr id="13" name="矩形标注 12">
              <a:extLst>
                <a:ext uri="{FF2B5EF4-FFF2-40B4-BE49-F238E27FC236}">
                  <a16:creationId xmlns:a16="http://schemas.microsoft.com/office/drawing/2014/main" id="{71EF6361-3F55-6A49-8F24-BC5267DB74E0}"/>
                </a:ext>
              </a:extLst>
            </p:cNvPr>
            <p:cNvSpPr/>
            <p:nvPr/>
          </p:nvSpPr>
          <p:spPr bwMode="auto">
            <a:xfrm>
              <a:off x="2733122" y="2913856"/>
              <a:ext cx="1283805" cy="671736"/>
            </a:xfrm>
            <a:prstGeom prst="wedgeRectCallout">
              <a:avLst>
                <a:gd name="adj1" fmla="val 99114"/>
                <a:gd name="adj2" fmla="val 22756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SimHei" panose="02010609060101010101" pitchFamily="49" charset="-122"/>
                  <a:ea typeface="SimHei" panose="02010609060101010101" pitchFamily="49" charset="-122"/>
                </a:rPr>
                <a:t>理想情况</a:t>
              </a:r>
              <a:endParaRPr kumimoji="1" lang="en-US" altLang="zh-CN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dirty="0">
                  <a:solidFill>
                    <a:schemeClr val="bg2"/>
                  </a:solidFill>
                  <a:latin typeface="Arial" panose="020B0604020202020204" pitchFamily="34" charset="0"/>
                  <a:ea typeface="SimHei" panose="02010609060101010101" pitchFamily="49" charset="-122"/>
                  <a:cs typeface="Arial" panose="020B0604020202020204" pitchFamily="34" charset="0"/>
                </a:rPr>
                <a:t>AUC=1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4" name="矩形标注 13">
              <a:extLst>
                <a:ext uri="{FF2B5EF4-FFF2-40B4-BE49-F238E27FC236}">
                  <a16:creationId xmlns:a16="http://schemas.microsoft.com/office/drawing/2014/main" id="{5E5283E4-7E50-8248-A222-8F58175FCE23}"/>
                </a:ext>
              </a:extLst>
            </p:cNvPr>
            <p:cNvSpPr/>
            <p:nvPr/>
          </p:nvSpPr>
          <p:spPr bwMode="auto">
            <a:xfrm>
              <a:off x="8184232" y="4839303"/>
              <a:ext cx="1764613" cy="653013"/>
            </a:xfrm>
            <a:prstGeom prst="wedgeRectCallout">
              <a:avLst>
                <a:gd name="adj1" fmla="val -96612"/>
                <a:gd name="adj2" fmla="val -197198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SimHei" panose="02010609060101010101" pitchFamily="49" charset="-122"/>
                  <a:ea typeface="SimHei" panose="02010609060101010101" pitchFamily="49" charset="-122"/>
                </a:rPr>
                <a:t>没有分类能力</a:t>
              </a:r>
              <a:endParaRPr kumimoji="1" lang="en-US" altLang="zh-CN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dirty="0">
                  <a:solidFill>
                    <a:schemeClr val="bg2"/>
                  </a:solidFill>
                  <a:latin typeface="Arial" panose="020B0604020202020204" pitchFamily="34" charset="0"/>
                  <a:ea typeface="SimHei" panose="02010609060101010101" pitchFamily="49" charset="-122"/>
                  <a:cs typeface="Arial" panose="020B0604020202020204" pitchFamily="34" charset="0"/>
                </a:rPr>
                <a:t>AUC=0.5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0B0DDC94-A0EB-4272-A5A1-877FCA43C3B6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17842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EF54213-C7B7-664E-A6E8-9E2D1272F8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025" y="4530063"/>
            <a:ext cx="5158483" cy="230921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1A3228A-75CD-D64F-B897-8CA2453390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1254648"/>
            <a:ext cx="3406094" cy="21117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F69FA61A-A92B-7A4F-8170-E4BE164896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1384" y="1088740"/>
                <a:ext cx="10363199" cy="50509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/>
                <a:r>
                  <a:rPr lang="zh-CN" altLang="en-US" sz="28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Arial" panose="020B0604020202020204" pitchFamily="34" charset="0"/>
                  </a:rPr>
                  <a:t>单变量正态分布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 kern="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N</m:t>
                    </m:r>
                    <m:d>
                      <m:dPr>
                        <m:ctrlPr>
                          <a:rPr lang="en-US" altLang="zh-CN" sz="2800" i="1" kern="0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800" i="1" kern="0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lang="en-US" altLang="zh-CN" sz="2800" b="0" i="1" kern="0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800" b="0" i="1" kern="0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kern="0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800" b="0" i="1" kern="0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8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 eaLnBrk="1" hangingPunct="1">
                  <a:buNone/>
                </a:pPr>
                <a:r>
                  <a:rPr lang="zh-CN" altLang="en-US" sz="2400" b="0" kern="0" dirty="0">
                    <a:solidFill>
                      <a:schemeClr val="bg2"/>
                    </a:solidFill>
                    <a:ea typeface="黑体" panose="02010609060101010101" pitchFamily="49" charset="-122"/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400" b="0" i="1" kern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kern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400" b="0" i="1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kern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kern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2</m:t>
                            </m:r>
                            <m:r>
                              <a:rPr lang="en-US" altLang="zh-CN" sz="2400" b="0" i="1" kern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𝜋</m:t>
                            </m:r>
                          </m:e>
                        </m:rad>
                        <m:r>
                          <a:rPr lang="en-US" altLang="zh-CN" sz="2400" b="0" i="1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den>
                    </m:f>
                    <m:r>
                      <a:rPr lang="en-US" altLang="zh-CN" sz="2400" b="0" i="1" kern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𝑒𝑥𝑝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kern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kern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1" kern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400" b="0" i="1" kern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 ker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i="1" ker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 ker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400" i="1" ker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i="1" ker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𝜇</m:t>
                                    </m:r>
                                  </m:num>
                                  <m:den>
                                    <m:r>
                                      <a:rPr lang="en-US" altLang="zh-CN" sz="2400" i="1" ker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𝜎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0" i="1" kern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Arial" panose="020B0604020202020204" pitchFamily="34" charset="0"/>
                  </a:rPr>
                  <a:t>     </a:t>
                </a:r>
                <a:endParaRPr lang="en-US" altLang="zh-CN" sz="24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 eaLnBrk="1" hangingPunct="1">
                  <a:buNone/>
                </a:pPr>
                <a:r>
                  <a:rPr lang="zh-CN" altLang="en-US" sz="2400" kern="0" dirty="0">
                    <a:solidFill>
                      <a:schemeClr val="bg2"/>
                    </a:solidFill>
                    <a:ea typeface="黑体" panose="02010609060101010101" pitchFamily="49" charset="-122"/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zh-CN" altLang="en-US" sz="2400" i="1" kern="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𝜇</m:t>
                    </m:r>
                    <m:r>
                      <a:rPr lang="en-US" altLang="zh-CN" sz="2400" b="0" i="1" kern="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400" b="0" i="1" kern="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kern="0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kern="0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kern="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trlPr>
                          <a:rPr lang="en-US" altLang="zh-CN" sz="2400" b="0" i="1" kern="0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kern="0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sz="2400" b="0" i="1" kern="0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∞</m:t>
                        </m:r>
                      </m:sub>
                      <m:sup>
                        <m:r>
                          <a:rPr lang="en-US" altLang="zh-CN" sz="2400" b="0" i="1" kern="0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∞</m:t>
                        </m:r>
                      </m:sup>
                      <m:e>
                        <m:r>
                          <a:rPr lang="en-US" altLang="zh-CN" sz="2400" b="0" i="1" kern="0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𝑥𝑝</m:t>
                        </m:r>
                        <m:d>
                          <m:dPr>
                            <m:ctrlPr>
                              <a:rPr lang="en-US" altLang="zh-CN" sz="2400" b="0" i="1" kern="0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kern="0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1" kern="0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zh-CN" altLang="en-US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kern="0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i="1" kern="0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kern="0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kern="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trlPr>
                          <a:rPr lang="en-US" altLang="zh-CN" sz="2400" i="1" kern="0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 kern="0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sz="2400" i="1" kern="0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∞</m:t>
                        </m:r>
                      </m:sub>
                      <m:sup>
                        <m:r>
                          <a:rPr lang="en-US" altLang="zh-CN" sz="2400" i="1" kern="0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i="1" kern="0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 kern="0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 kern="0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  <m:r>
                                  <a:rPr lang="en-US" altLang="zh-CN" sz="2400" i="1" kern="0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zh-CN" altLang="en-US" sz="2400" i="1" kern="0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1" kern="0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 kern="0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400" i="1" kern="0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i="1" kern="0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i="1" kern="0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zh-CN" sz="24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eaLnBrk="1" hangingPunct="1"/>
                <a:endParaRPr lang="en-US" altLang="zh-CN" sz="10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zh-CN" altLang="en-US" sz="28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Arial" panose="020B0604020202020204" pitchFamily="34" charset="0"/>
                  </a:rPr>
                  <a:t>多元正态分布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 kern="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N</m:t>
                    </m:r>
                    <m:d>
                      <m:dPr>
                        <m:ctrlPr>
                          <a:rPr lang="en-US" altLang="zh-CN" sz="2800" i="1" kern="0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800" b="1" i="1" kern="0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𝝁</m:t>
                        </m:r>
                        <m:r>
                          <a:rPr lang="en-US" altLang="zh-CN" sz="2800" i="1" kern="0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l-GR" altLang="zh-CN" sz="2800" b="1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𝜮</m:t>
                        </m:r>
                      </m:e>
                    </m:d>
                  </m:oMath>
                </a14:m>
                <a:endParaRPr lang="en-US" altLang="zh-CN" sz="2800" i="1" kern="0" dirty="0">
                  <a:solidFill>
                    <a:schemeClr val="bg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eaLnBrk="1" hangingPunct="1">
                  <a:buNone/>
                </a:pPr>
                <a:r>
                  <a:rPr lang="zh-CN" altLang="en-US" sz="2400" kern="0" dirty="0">
                    <a:solidFill>
                      <a:schemeClr val="bg2"/>
                    </a:solidFill>
                    <a:ea typeface="黑体" panose="02010609060101010101" pitchFamily="49" charset="-122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400" i="1" ker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𝑝</m:t>
                    </m:r>
                    <m:d>
                      <m:dPr>
                        <m:ctrlPr>
                          <a:rPr lang="en-US" altLang="zh-CN" sz="2400" i="1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1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𝒙</m:t>
                        </m:r>
                      </m:e>
                    </m:d>
                    <m:r>
                      <a:rPr lang="en-US" altLang="zh-CN" sz="2400" i="1" ker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 kern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 ker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 ker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  <m:r>
                                  <a:rPr lang="en-US" altLang="zh-CN" sz="2400" i="1" ker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𝜋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1" kern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𝑑</m:t>
                            </m:r>
                            <m:r>
                              <a:rPr lang="en-US" altLang="zh-CN" sz="2400" b="0" i="1" kern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/2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i="1" kern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kern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|</m:t>
                            </m:r>
                            <m:r>
                              <a:rPr lang="el-GR" altLang="zh-CN" sz="2400" b="1" i="1" kern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𝜮</m:t>
                            </m:r>
                            <m:r>
                              <a:rPr lang="en-US" altLang="zh-CN" sz="2400" b="0" i="1" kern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altLang="zh-CN" sz="2400" b="0" i="1" kern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1/2</m:t>
                            </m:r>
                          </m:sup>
                        </m:sSup>
                      </m:den>
                    </m:f>
                    <m:r>
                      <a:rPr lang="en-US" altLang="zh-CN" sz="2400" i="1" ker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𝑒𝑥𝑝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 ker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ker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  <m:r>
                                  <a:rPr lang="en-US" altLang="zh-CN" sz="2400" i="1" ker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US" altLang="zh-CN" sz="2400" b="1" i="1" ker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𝝁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1" kern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l-GR" altLang="zh-CN" sz="2400" b="1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𝜮</m:t>
                            </m:r>
                          </m:e>
                          <m:sup>
                            <m:r>
                              <a:rPr lang="en-US" altLang="zh-CN" sz="2400" b="0" i="1" kern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1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𝒙</m:t>
                            </m:r>
                            <m: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zh-CN" sz="2400" b="1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𝝁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4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 eaLnBrk="1" hangingPunct="1">
                  <a:buNone/>
                </a:pPr>
                <a:r>
                  <a:rPr lang="zh-CN" altLang="en-US" sz="2400" kern="0" dirty="0">
                    <a:solidFill>
                      <a:schemeClr val="bg2"/>
                    </a:solidFill>
                    <a:ea typeface="黑体" panose="02010609060101010101" pitchFamily="49" charset="-122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zh-CN" altLang="en-US" sz="2400" i="1" kern="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𝜇</m:t>
                    </m:r>
                    <m:r>
                      <a:rPr lang="en-US" altLang="zh-CN" sz="2400" i="1" kern="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400" i="1" kern="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 kern="0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1" i="1" kern="0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l-GR" altLang="zh-CN" sz="2400" b="1" i="1" ker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𝜮</m:t>
                    </m:r>
                    <m:r>
                      <a:rPr lang="en-US" altLang="zh-CN" sz="2400" b="1" i="1" kern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400" i="1" kern="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 kern="0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𝒙</m:t>
                            </m:r>
                            <m: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zh-CN" sz="2400" b="1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𝝁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 ker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ker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  <m:r>
                                  <a:rPr lang="en-US" altLang="zh-CN" sz="2400" i="1" ker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US" altLang="zh-CN" sz="2400" b="1" i="1" ker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𝝁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4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1" eaLnBrk="1" hangingPunct="1"/>
                <a:endParaRPr lang="en-US" altLang="zh-CN" sz="20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F69FA61A-A92B-7A4F-8170-E4BE16489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1384" y="1088740"/>
                <a:ext cx="10363199" cy="5050904"/>
              </a:xfrm>
              <a:prstGeom prst="rect">
                <a:avLst/>
              </a:prstGeom>
              <a:blipFill>
                <a:blip r:embed="rId5"/>
                <a:stretch>
                  <a:fillRect l="-1059" t="-16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13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900D62F-ADB7-E14A-BA75-54B97C9D3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32656"/>
            <a:ext cx="12216679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2.5 </a:t>
            </a:r>
            <a:r>
              <a:rPr lang="zh-CN" altLang="en-US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正态分布时的贝叶斯决策</a:t>
            </a:r>
            <a:endParaRPr lang="zh-CN" altLang="en-US" sz="4000" kern="0" dirty="0">
              <a:solidFill>
                <a:schemeClr val="bg2"/>
              </a:solidFill>
              <a:ea typeface="黑体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6FB705-ACBA-41AD-8B3D-8CCEDA120AB8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18669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F69FA61A-A92B-7A4F-8170-E4BE164896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4400" y="1052736"/>
                <a:ext cx="10363199" cy="50509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28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Arial" panose="020B0604020202020204" pitchFamily="34" charset="0"/>
                  </a:rPr>
                  <a:t>多元正态分布由均值</a:t>
                </a:r>
                <a14:m>
                  <m:oMath xmlns:m="http://schemas.openxmlformats.org/officeDocument/2006/math">
                    <m:r>
                      <a:rPr lang="en-US" altLang="zh-CN" sz="2800" b="1" i="1" kern="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𝝁</m:t>
                    </m:r>
                  </m:oMath>
                </a14:m>
                <a:r>
                  <a:rPr lang="zh-CN" altLang="en-US" sz="28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Arial" panose="020B0604020202020204" pitchFamily="34" charset="0"/>
                  </a:rPr>
                  <a:t>和协方差</a:t>
                </a:r>
                <a14:m>
                  <m:oMath xmlns:m="http://schemas.openxmlformats.org/officeDocument/2006/math">
                    <m:r>
                      <a:rPr lang="el-GR" altLang="zh-CN" sz="2800" b="1" i="1" ker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𝜮</m:t>
                    </m:r>
                  </m:oMath>
                </a14:m>
                <a:r>
                  <a:rPr lang="zh-CN" altLang="en-US" sz="28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完全确定</a:t>
                </a:r>
                <a:endParaRPr lang="en-US" altLang="zh-CN" sz="28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28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Arial" panose="020B0604020202020204" pitchFamily="34" charset="0"/>
                  </a:rPr>
                  <a:t>等密度点形成超椭球面</a:t>
                </a:r>
                <a:endParaRPr lang="en-US" altLang="zh-CN" sz="28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28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不相关性等价于独立性</a:t>
                </a:r>
                <a:endParaRPr lang="en-US" altLang="zh-CN" sz="28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 eaLnBrk="1" hangingPunct="1">
                  <a:lnSpc>
                    <a:spcPct val="120000"/>
                  </a:lnSpc>
                </a:pPr>
                <a:r>
                  <a:rPr lang="zh-CN" altLang="en-US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若分量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和分量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zh-CN" altLang="en-US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不相关 </a:t>
                </a:r>
                <a:r>
                  <a:rPr lang="en-US" altLang="zh-CN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Wingdings" pitchFamily="2" charset="2"/>
                  </a:rPr>
                  <a:t></a:t>
                </a:r>
                <a:r>
                  <a:rPr lang="zh-CN" altLang="en-US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zh-CN" altLang="en-US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Arial" panose="020B0604020202020204" pitchFamily="34" charset="0"/>
                  </a:rPr>
                  <a:t>相互独立</a:t>
                </a:r>
                <a:endParaRPr lang="en-US" altLang="zh-CN" sz="24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 eaLnBrk="1" hangingPunct="1">
                  <a:lnSpc>
                    <a:spcPct val="120000"/>
                  </a:lnSpc>
                </a:pPr>
                <a:r>
                  <a:rPr lang="zh-CN" altLang="en-US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Arial" panose="020B0604020202020204" pitchFamily="34" charset="0"/>
                  </a:rPr>
                  <a:t>若协方差矩阵</a:t>
                </a:r>
                <a14:m>
                  <m:oMath xmlns:m="http://schemas.openxmlformats.org/officeDocument/2006/math">
                    <m:r>
                      <a:rPr lang="el-GR" altLang="zh-CN" sz="2400" b="1" i="1" ker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𝜮</m:t>
                    </m:r>
                  </m:oMath>
                </a14:m>
                <a:r>
                  <a:rPr lang="zh-CN" altLang="en-US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为对角阵</a:t>
                </a:r>
                <a:r>
                  <a:rPr lang="en-US" altLang="zh-CN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Wingdings" pitchFamily="2" charset="2"/>
                  </a:rPr>
                  <a:t></a:t>
                </a:r>
                <a:r>
                  <a:rPr lang="zh-CN" altLang="en-US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Wingdings" pitchFamily="2" charset="2"/>
                  </a:rPr>
                  <a:t> 各分量相互独立</a:t>
                </a:r>
                <a:endParaRPr lang="en-US" altLang="zh-CN" sz="24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eaLnBrk="1" hangingPunct="1">
                  <a:lnSpc>
                    <a:spcPct val="120000"/>
                  </a:lnSpc>
                </a:pPr>
                <a:endParaRPr lang="en-US" altLang="zh-CN" sz="10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 eaLnBrk="1" hangingPunct="1">
                  <a:lnSpc>
                    <a:spcPct val="120000"/>
                  </a:lnSpc>
                </a:pPr>
                <a:endParaRPr lang="en-US" altLang="zh-CN" sz="20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F69FA61A-A92B-7A4F-8170-E4BE16489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1052736"/>
                <a:ext cx="10363199" cy="5050904"/>
              </a:xfrm>
              <a:prstGeom prst="rect">
                <a:avLst/>
              </a:prstGeom>
              <a:blipFill>
                <a:blip r:embed="rId3"/>
                <a:stretch>
                  <a:fillRect l="-1059" t="-96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14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900D62F-ADB7-E14A-BA75-54B97C9D3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68660"/>
            <a:ext cx="12216679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正态分布的性质 </a:t>
            </a:r>
            <a:r>
              <a:rPr lang="en-US" altLang="zh-CN" sz="32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(1)</a:t>
            </a:r>
            <a:endParaRPr lang="zh-CN" altLang="en-US" sz="3200" kern="0" dirty="0">
              <a:solidFill>
                <a:schemeClr val="bg2"/>
              </a:solidFill>
              <a:ea typeface="黑体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4FFC201-5C0C-614E-BADC-67994E909C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632" y="4077072"/>
            <a:ext cx="5641672" cy="252551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C050508-3D09-456A-A486-4E2FC4E3239B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77580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F69FA61A-A92B-7A4F-8170-E4BE164896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4400" y="1258416"/>
                <a:ext cx="10363199" cy="50509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>
                  <a:spcBef>
                    <a:spcPts val="1200"/>
                  </a:spcBef>
                </a:pPr>
                <a:r>
                  <a:rPr lang="zh-CN" altLang="en-US" sz="28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Arial" panose="020B0604020202020204" pitchFamily="34" charset="0"/>
                  </a:rPr>
                  <a:t>多元正态分布的边缘分布是正态分布</a:t>
                </a:r>
                <a:endParaRPr lang="en-US" altLang="zh-CN" sz="28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 eaLnBrk="1" hangingPunct="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kern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kern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kern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kern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kern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sz="2400" b="0" i="1" kern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zh-CN" sz="2400" i="1" ker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~</m:t>
                      </m:r>
                      <m:r>
                        <a:rPr lang="zh-CN" altLang="en-US" sz="2400" b="0" i="1" kern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zh-CN" sz="2400" b="0" i="1" kern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𝑁</m:t>
                      </m:r>
                      <m:r>
                        <a:rPr lang="en-US" altLang="zh-CN" sz="2400" b="0" i="1" kern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kern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0" i="1" kern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b="0" i="1" kern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kern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400" b="0" i="1" kern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2400" b="0" i="1" kern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400" b="0" i="1" kern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𝑖𝑖</m:t>
                          </m:r>
                        </m:sub>
                        <m:sup>
                          <m:r>
                            <a:rPr lang="en-US" altLang="zh-CN" sz="2400" b="0" i="1" kern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b="0" i="1" kern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sz="24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eaLnBrk="1" hangingPunct="1">
                  <a:spcBef>
                    <a:spcPts val="1200"/>
                  </a:spcBef>
                </a:pPr>
                <a:r>
                  <a:rPr lang="zh-CN" altLang="en-US" sz="28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Arial" panose="020B0604020202020204" pitchFamily="34" charset="0"/>
                  </a:rPr>
                  <a:t>多元正态分布的条件分布是正态分布</a:t>
                </a:r>
                <a:endParaRPr lang="en-US" altLang="zh-CN" sz="28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eaLnBrk="1" hangingPunct="1">
                  <a:spcBef>
                    <a:spcPts val="1200"/>
                  </a:spcBef>
                </a:pPr>
                <a:r>
                  <a:rPr lang="zh-CN" altLang="en-US" sz="28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Arial" panose="020B0604020202020204" pitchFamily="34" charset="0"/>
                  </a:rPr>
                  <a:t>多元正态随机向量的线性变换仍为多元正态分布</a:t>
                </a:r>
                <a:endParaRPr lang="en-US" altLang="zh-CN" sz="28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 algn="ctr" eaLnBrk="1" hangingPunct="1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kern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altLang="zh-CN" sz="2400" i="1" kern="0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p</m:t>
                            </m:r>
                            <m:d>
                              <m:dPr>
                                <m:ctrlPr>
                                  <a:rPr lang="en-US" altLang="zh-CN" sz="2400" i="1" kern="0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kern="0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zh-CN" altLang="en-US" sz="2400" b="0" i="1" kern="0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altLang="zh-CN" sz="2400" i="1" kern="0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~</m:t>
                            </m:r>
                            <m:r>
                              <a:rPr lang="zh-CN" altLang="en-US" sz="2400" b="0" i="1" kern="0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i="1" kern="0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N</m:t>
                            </m:r>
                            <m:d>
                              <m:dPr>
                                <m:ctrlPr>
                                  <a:rPr lang="en-US" altLang="zh-CN" sz="2400" i="1" kern="0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kern="0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𝝁</m:t>
                                </m:r>
                                <m:r>
                                  <a:rPr lang="en-US" altLang="zh-CN" sz="2400" i="1" kern="0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l-GR" altLang="zh-CN" sz="2400" b="1" i="1" ker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𝜮</m:t>
                                </m:r>
                              </m:e>
                            </m:d>
                          </m:e>
                          <m:e>
                            <m:r>
                              <a:rPr lang="en-US" altLang="zh-CN" sz="2400" b="1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𝒚</m:t>
                            </m:r>
                            <m: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a:rPr lang="en-US" altLang="zh-CN" sz="2400" b="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𝐴</m:t>
                            </m:r>
                            <m:r>
                              <a:rPr lang="en-US" altLang="zh-CN" sz="2400" b="1" i="1" kern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</m:eqArr>
                      </m:e>
                    </m:d>
                    <m:r>
                      <a:rPr lang="zh-CN" altLang="en-US" sz="2400" b="0" i="1" kern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     ⇒    </m:t>
                    </m:r>
                    <m:r>
                      <a:rPr lang="en-US" altLang="zh-CN" sz="2400" b="0" i="1" kern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1" i="1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altLang="zh-CN" sz="2400" kern="0" dirty="0">
                    <a:solidFill>
                      <a:schemeClr val="bg2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kern="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~</m:t>
                    </m:r>
                    <m:r>
                      <a:rPr lang="zh-CN" altLang="en-US" sz="2400" i="1" kern="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i="1" kern="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N</m:t>
                    </m:r>
                    <m:d>
                      <m:dPr>
                        <m:ctrlPr>
                          <a:rPr lang="en-US" altLang="zh-CN" sz="2400" i="1" kern="0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kern="0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𝐴</m:t>
                        </m:r>
                        <m:r>
                          <a:rPr lang="en-US" altLang="zh-CN" sz="2400" b="1" i="1" kern="0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𝝁</m:t>
                        </m:r>
                        <m:r>
                          <a:rPr lang="en-US" altLang="zh-CN" sz="2400" i="1" kern="0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400" b="0" i="1" kern="0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  <m:r>
                          <a:rPr lang="el-GR" altLang="zh-CN" sz="2400" b="1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𝜮</m:t>
                        </m:r>
                        <m:sSup>
                          <m:sSupPr>
                            <m:ctrlPr>
                              <a:rPr lang="el-GR" altLang="zh-CN" sz="2400" i="1" kern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kern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l-GR" altLang="zh-CN" sz="2400" b="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4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 eaLnBrk="1" hangingPunct="1">
                  <a:spcBef>
                    <a:spcPts val="1200"/>
                  </a:spcBef>
                </a:pPr>
                <a:r>
                  <a:rPr lang="zh-CN" altLang="en-US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Arial" panose="020B0604020202020204" pitchFamily="34" charset="0"/>
                  </a:rPr>
                  <a:t>多元正态随机向量的线性组合为一维正态随机变量</a:t>
                </a:r>
                <a:endParaRPr lang="en-US" altLang="zh-CN" sz="24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 eaLnBrk="1" hangingPunct="1">
                  <a:spcBef>
                    <a:spcPts val="1200"/>
                  </a:spcBef>
                  <a:buNone/>
                </a:pPr>
                <a:endParaRPr lang="en-US" altLang="zh-CN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 eaLnBrk="1" hangingPunct="1">
                  <a:spcBef>
                    <a:spcPts val="1200"/>
                  </a:spcBef>
                  <a:buNone/>
                </a:pPr>
                <a:endParaRPr lang="en-US" altLang="zh-CN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F69FA61A-A92B-7A4F-8170-E4BE16489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1258416"/>
                <a:ext cx="10363199" cy="5050904"/>
              </a:xfrm>
              <a:prstGeom prst="rect">
                <a:avLst/>
              </a:prstGeom>
              <a:blipFill>
                <a:blip r:embed="rId3"/>
                <a:stretch>
                  <a:fillRect l="-1059" t="-156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15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900D62F-ADB7-E14A-BA75-54B97C9D3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68660"/>
            <a:ext cx="12216679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正态分布的性质 </a:t>
            </a:r>
            <a:r>
              <a:rPr lang="en-US" altLang="zh-CN" sz="36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(2)</a:t>
            </a:r>
            <a:endParaRPr lang="zh-CN" altLang="en-US" sz="3600" kern="0" dirty="0">
              <a:solidFill>
                <a:schemeClr val="bg2"/>
              </a:solidFill>
              <a:ea typeface="黑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71C779-ED91-44ED-BB0E-7121ED8D2DBA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40715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F69FA61A-A92B-7A4F-8170-E4BE164896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4400" y="1258416"/>
                <a:ext cx="10363199" cy="50509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28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Arial" panose="020B0604020202020204" pitchFamily="34" charset="0"/>
                  </a:rPr>
                  <a:t>判别函数</a:t>
                </a:r>
                <a:endParaRPr lang="en-US" altLang="zh-CN" sz="28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 eaLnBrk="1" hangingPunct="1">
                  <a:lnSpc>
                    <a:spcPct val="120000"/>
                  </a:lnSpc>
                </a:pPr>
                <a:r>
                  <a:rPr lang="zh-CN" altLang="en-US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Arial" panose="020B0604020202020204" pitchFamily="34" charset="0"/>
                  </a:rPr>
                  <a:t>概率密度函数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kern="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p</m:t>
                    </m:r>
                    <m:d>
                      <m:dPr>
                        <m:ctrlPr>
                          <a:rPr lang="en-US" altLang="zh-CN" sz="2400" i="1" kern="0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1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𝒙</m:t>
                        </m:r>
                        <m:r>
                          <a:rPr lang="en-US" altLang="zh-CN" sz="2400" b="0" i="1" kern="0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b="0" i="1" kern="0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kern="0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400" b="0" i="1" kern="0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1" kern="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 ker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 ker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  <m:r>
                                  <a:rPr lang="en-US" altLang="zh-CN" sz="2400" i="1" ker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𝜋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𝑑</m:t>
                            </m:r>
                            <m: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/2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2400" i="1" ker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l-GR" altLang="zh-CN" sz="2400" b="1" i="1" ker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𝜮</m:t>
                                </m:r>
                              </m:e>
                              <m:sub>
                                <m:r>
                                  <a:rPr lang="en-US" altLang="zh-CN" sz="2400" i="1" ker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1/2</m:t>
                            </m:r>
                          </m:sup>
                        </m:sSup>
                      </m:den>
                    </m:f>
                    <m:r>
                      <a:rPr lang="en-US" altLang="zh-CN" sz="2400" i="1" ker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𝑒𝑥𝑝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 ker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ker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  <m:r>
                                  <a:rPr lang="en-US" altLang="zh-CN" sz="2400" i="1" ker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 kern="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ker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altLang="zh-CN" sz="2400" b="0" i="1" kern="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sz="2400" i="1" ker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l-GR" altLang="zh-CN" sz="2400" b="1" i="1" ker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𝜮</m:t>
                                </m:r>
                              </m:e>
                              <m:sub>
                                <m:r>
                                  <a:rPr lang="en-US" altLang="zh-CN" sz="2400" i="1" ker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𝒙</m:t>
                            </m:r>
                            <m: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 ker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ker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sz="2400" i="1" ker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 eaLnBrk="1" hangingPunct="1">
                  <a:lnSpc>
                    <a:spcPct val="120000"/>
                  </a:lnSpc>
                </a:pPr>
                <a:r>
                  <a:rPr lang="zh-CN" altLang="en-US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Arial" panose="020B0604020202020204" pitchFamily="34" charset="0"/>
                  </a:rPr>
                  <a:t>判别函数（对数形式）</a:t>
                </a:r>
                <a:endParaRPr lang="en-US" altLang="zh-CN" sz="24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457200" lvl="1" indent="0" eaLnBrk="1" hangingPunct="1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kern="0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 kern="0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i="1" kern="0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i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 kern="0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1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000" b="0" i="1" kern="0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000" b="0" i="1" kern="0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kern="0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kern="0" dirty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i="1" kern="0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p</m:t>
                              </m:r>
                              <m:d>
                                <m:dPr>
                                  <m:ctrlPr>
                                    <a:rPr lang="en-US" altLang="zh-CN" sz="2000" i="1" kern="0" dirty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  <m:r>
                                    <a:rPr lang="en-US" altLang="zh-CN" sz="2000" i="1" kern="0" dirty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CN" sz="2000" i="1" kern="0" dirty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kern="0" dirty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000" i="1" kern="0" dirty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altLang="zh-CN" sz="2000" i="1" kern="0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p</m:t>
                              </m:r>
                              <m:d>
                                <m:dPr>
                                  <m:ctrlPr>
                                    <a:rPr lang="en-US" altLang="zh-CN" sz="2000" i="1" kern="0" dirty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 kern="0" dirty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kern="0" dirty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000" i="1" kern="0" dirty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2000" b="0" i="1" kern="0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000" i="1" kern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r>
                                <a:rPr lang="en-US" altLang="zh-CN" sz="20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sz="2000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0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l-GR" altLang="zh-CN" sz="2000" b="1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𝜮</m:t>
                              </m:r>
                            </m:e>
                            <m:sub>
                              <m:r>
                                <a:rPr lang="en-US" altLang="zh-CN" sz="20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1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𝒙</m:t>
                          </m:r>
                          <m:r>
                            <a:rPr lang="en-US" altLang="zh-CN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sz="20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kern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+</m:t>
                      </m:r>
                      <m:func>
                        <m:funcPr>
                          <m:ctrlPr>
                            <a:rPr lang="zh-CN" altLang="en-US" sz="2000" b="0" i="1" kern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kern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0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000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i="1" ker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 ker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2000" i="1" ker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zh-CN" sz="2000" i="1" ker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 ker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𝑑</m:t>
                                      </m:r>
                                    </m:num>
                                    <m:den>
                                      <m:r>
                                        <a:rPr lang="en-US" altLang="zh-CN" sz="2000" i="1" ker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000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000" i="1" ker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 kern="0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l-GR" altLang="zh-CN" sz="2000" b="1" i="1" kern="0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𝜮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 kern="0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zh-CN" sz="2000" i="1" ker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 ker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2000" i="1" ker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sz="2000" b="0" i="1" kern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+</m:t>
                      </m:r>
                      <m:func>
                        <m:funcPr>
                          <m:ctrlPr>
                            <a:rPr lang="zh-CN" altLang="en-US" sz="2000" b="0" i="1" kern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kern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CN" sz="2000" i="1" kern="0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zh-CN" sz="2000" i="1" kern="0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 kern="0" dirty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kern="0" dirty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i="1" kern="0" dirty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0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342900" lvl="1" indent="-342900" eaLnBrk="1" hangingPunct="1">
                  <a:lnSpc>
                    <a:spcPct val="120000"/>
                  </a:lnSpc>
                  <a:buChar char="•"/>
                </a:pPr>
                <a:r>
                  <a:rPr lang="zh-CN" altLang="en-US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Arial" panose="020B0604020202020204" pitchFamily="34" charset="0"/>
                  </a:rPr>
                  <a:t>决策面方程   </a:t>
                </a:r>
                <a:endParaRPr lang="en-US" altLang="zh-CN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lvl="1" indent="0" eaLnBrk="1" hangingPunct="1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kern="0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i="1" kern="0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i="1" kern="0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i</m:t>
                          </m:r>
                        </m:sub>
                      </m:sSub>
                      <m:d>
                        <m:dPr>
                          <m:ctrlPr>
                            <a:rPr lang="en-US" altLang="zh-CN" sz="1800" i="1" kern="0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1800" b="1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1800" b="1" i="1" kern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i="1" kern="0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i="1" kern="0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i="1" kern="0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j</m:t>
                          </m:r>
                        </m:sub>
                      </m:sSub>
                      <m:d>
                        <m:dPr>
                          <m:ctrlPr>
                            <a:rPr lang="en-US" altLang="zh-CN" sz="1800" i="1" kern="0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1800" b="1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1800" b="1" i="1" kern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⟹</m:t>
                      </m:r>
                      <m:r>
                        <a:rPr lang="en-US" altLang="zh-CN" sz="1800" i="1" ker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8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18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1800" i="1" kern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8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800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1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  <m:r>
                                    <a:rPr lang="en-US" altLang="zh-CN" sz="1800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1800" i="1" ker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1" i="1" ker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sz="1800" i="1" ker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18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8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1800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zh-CN" sz="1800" b="1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𝜮</m:t>
                                  </m:r>
                                </m:e>
                                <m:sub>
                                  <m:r>
                                    <a:rPr lang="en-US" altLang="zh-CN" sz="1800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18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18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1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r>
                                <a:rPr lang="en-US" altLang="zh-CN" sz="18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800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sz="1800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800" b="0" i="1" kern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18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800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1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  <m:r>
                                    <a:rPr lang="en-US" altLang="zh-CN" sz="1800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1800" i="1" ker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1" i="1" ker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kern="0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18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8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1800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zh-CN" sz="1800" b="1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𝜮</m:t>
                                  </m:r>
                                </m:e>
                                <m:sub>
                                  <m:r>
                                    <a:rPr lang="en-US" altLang="zh-CN" sz="1800" b="0" i="1" kern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18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18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1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r>
                                <a:rPr lang="en-US" altLang="zh-CN" sz="18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800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sz="1800" b="0" i="1" kern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1800" b="0" i="1" kern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8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18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zh-CN" altLang="en-US" sz="1800" b="0" i="1" kern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b="0" i="0" kern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1800" b="0" i="1" kern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800" b="0" i="1" kern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800" i="1" ker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altLang="zh-CN" sz="1800" b="1" i="1" ker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𝜮</m:t>
                                      </m:r>
                                    </m:e>
                                    <m:sub>
                                      <m:r>
                                        <a:rPr lang="en-US" altLang="zh-CN" sz="1800" i="1" ker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CN" sz="1800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kern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|</m:t>
                                  </m:r>
                                  <m:r>
                                    <a:rPr lang="el-GR" altLang="zh-CN" sz="1800" b="1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𝜮</m:t>
                                  </m:r>
                                </m:e>
                                <m:sub>
                                  <m:r>
                                    <a:rPr lang="en-US" altLang="zh-CN" sz="1800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1800" b="0" i="1" kern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|</m:t>
                              </m:r>
                            </m:den>
                          </m:f>
                        </m:e>
                      </m:func>
                      <m:r>
                        <a:rPr lang="en-US" altLang="zh-CN" sz="1800" b="0" i="1" kern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+</m:t>
                      </m:r>
                      <m:func>
                        <m:funcPr>
                          <m:ctrlPr>
                            <a:rPr lang="zh-CN" altLang="en-US" sz="1800" b="0" i="1" kern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b="0" i="0" kern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1800" b="0" i="1" kern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i="1" kern="0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p</m:t>
                              </m:r>
                              <m:d>
                                <m:dPr>
                                  <m:ctrlPr>
                                    <a:rPr lang="en-US" altLang="zh-CN" sz="1800" i="1" kern="0" dirty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800" i="1" kern="0" dirty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 kern="0" dirty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1800" i="1" kern="0" dirty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i="1" kern="0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p</m:t>
                              </m:r>
                              <m:d>
                                <m:dPr>
                                  <m:ctrlPr>
                                    <a:rPr lang="en-US" altLang="zh-CN" sz="1800" i="1" kern="0" dirty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800" i="1" kern="0" dirty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 kern="0" dirty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kern="0" dirty="0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altLang="zh-CN" sz="1800" b="0" i="1" kern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=0</m:t>
                      </m:r>
                    </m:oMath>
                  </m:oMathPara>
                </a14:m>
                <a:endParaRPr lang="zh-CN" altLang="zh-CN" sz="24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1" eaLnBrk="1" hangingPunct="1">
                  <a:lnSpc>
                    <a:spcPct val="120000"/>
                  </a:lnSpc>
                </a:pPr>
                <a:endParaRPr lang="en-US" altLang="zh-CN" sz="24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1" eaLnBrk="1" hangingPunct="1">
                  <a:lnSpc>
                    <a:spcPct val="120000"/>
                  </a:lnSpc>
                </a:pPr>
                <a:endParaRPr lang="en-US" altLang="zh-CN" sz="20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F69FA61A-A92B-7A4F-8170-E4BE16489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1258416"/>
                <a:ext cx="10363199" cy="5050904"/>
              </a:xfrm>
              <a:prstGeom prst="rect">
                <a:avLst/>
              </a:prstGeom>
              <a:blipFill>
                <a:blip r:embed="rId3"/>
                <a:stretch>
                  <a:fillRect l="-1059" t="-84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16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900D62F-ADB7-E14A-BA75-54B97C9D3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68660"/>
            <a:ext cx="12216679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正态分布下的贝叶斯决策 </a:t>
            </a:r>
            <a:endParaRPr lang="zh-CN" altLang="en-US" sz="3200" kern="0" dirty="0">
              <a:solidFill>
                <a:schemeClr val="bg2"/>
              </a:solidFill>
              <a:ea typeface="黑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EC1E6E7-02BF-4BC0-B71B-1471CC201CFB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41110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F69FA61A-A92B-7A4F-8170-E4BE164896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4400" y="980728"/>
                <a:ext cx="10363199" cy="50509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457200" lvl="1" indent="0" eaLnBrk="1" hangingPunct="1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kern="0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 kern="0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i="1" kern="0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i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 kern="0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1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000" i="1" kern="0" dirty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000" i="1" kern="0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kern="0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 kern="0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i="1" kern="0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p</m:t>
                              </m:r>
                              <m:d>
                                <m:dPr>
                                  <m:ctrlPr>
                                    <a:rPr lang="en-US" altLang="zh-CN" sz="2000" i="1" kern="0" dirty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  <m:r>
                                    <a:rPr lang="en-US" altLang="zh-CN" sz="2000" i="1" kern="0" dirty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CN" sz="2000" i="1" kern="0" dirty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kern="0" dirty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000" i="1" kern="0" dirty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altLang="zh-CN" sz="2000" i="1" kern="0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p</m:t>
                              </m:r>
                              <m:d>
                                <m:dPr>
                                  <m:ctrlPr>
                                    <a:rPr lang="en-US" altLang="zh-CN" sz="2000" i="1" kern="0" dirty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 kern="0" dirty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kern="0" dirty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000" i="1" kern="0" dirty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2000" i="1" kern="0" dirty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000" i="1" ker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r>
                                <a:rPr lang="en-US" altLang="zh-CN" sz="20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sz="2000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0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l-GR" altLang="zh-CN" sz="2000" b="1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𝜮</m:t>
                              </m:r>
                            </m:e>
                            <m:sub>
                              <m:r>
                                <a:rPr lang="en-US" altLang="zh-CN" sz="20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1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𝒙</m:t>
                          </m:r>
                          <m:r>
                            <a:rPr lang="en-US" altLang="zh-CN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sz="20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 ker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+</m:t>
                      </m:r>
                      <m:func>
                        <m:funcPr>
                          <m:ctrlPr>
                            <a:rPr lang="zh-CN" altLang="en-US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0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000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i="1" ker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 ker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2000" i="1" ker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zh-CN" sz="2000" i="1" ker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 ker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𝑑</m:t>
                                      </m:r>
                                    </m:num>
                                    <m:den>
                                      <m:r>
                                        <a:rPr lang="en-US" altLang="zh-CN" sz="2000" i="1" ker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000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000" i="1" ker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 kern="0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l-GR" altLang="zh-CN" sz="2000" b="1" i="1" kern="0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𝜮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 kern="0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zh-CN" sz="2000" i="1" ker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 ker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2000" i="1" ker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sz="2000" i="1" ker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+</m:t>
                      </m:r>
                      <m:func>
                        <m:funcPr>
                          <m:ctrlPr>
                            <a:rPr lang="zh-CN" altLang="en-US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CN" sz="2000" i="1" kern="0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zh-CN" sz="2000" i="1" kern="0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 kern="0" dirty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kern="0" dirty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i="1" kern="0" dirty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9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342900" lvl="1" indent="-342900" eaLnBrk="1" hangingPunct="1">
                  <a:lnSpc>
                    <a:spcPct val="120000"/>
                  </a:lnSpc>
                  <a:buChar char="•"/>
                </a:pPr>
                <a:r>
                  <a:rPr lang="zh-CN" altLang="en-US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Arial" panose="020B0604020202020204" pitchFamily="34" charset="0"/>
                  </a:rPr>
                  <a:t>各类协方差阵相等、且各特征独立、方差相等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l-GR" altLang="zh-CN" b="1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𝜮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i="1" ker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p>
                        <m:r>
                          <a:rPr lang="en-US" altLang="zh-CN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I</a:t>
                </a:r>
                <a:endParaRPr lang="zh-CN" altLang="zh-CN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1" eaLnBrk="1" hangingPunct="1">
                  <a:lnSpc>
                    <a:spcPct val="120000"/>
                  </a:lnSpc>
                </a:pPr>
                <a:r>
                  <a:rPr lang="zh-CN" altLang="zh-CN" sz="2400" dirty="0">
                    <a:solidFill>
                      <a:schemeClr val="bg2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各类先验概率相等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kern="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p</m:t>
                    </m:r>
                    <m:d>
                      <m:dPr>
                        <m:ctrlPr>
                          <a:rPr lang="en-US" altLang="zh-CN" sz="2400" i="1" kern="0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kern="0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0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400" i="1" kern="0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1" kern="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i="1" kern="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p</m:t>
                    </m:r>
                    <m:d>
                      <m:dPr>
                        <m:ctrlPr>
                          <a:rPr lang="en-US" altLang="zh-CN" sz="2400" i="1" kern="0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kern="0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0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400" b="0" i="1" kern="0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400" b="0" i="1" kern="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zh-CN" altLang="en-US" sz="2400" b="0" i="1" kern="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  </m:t>
                    </m:r>
                    <m:r>
                      <a:rPr lang="en-US" altLang="zh-CN" sz="2400" b="0" i="1" kern="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𝑖</m:t>
                    </m:r>
                    <m:r>
                      <a:rPr lang="en-US" altLang="zh-CN" sz="2400" b="0" i="1" kern="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sz="2400" b="0" i="1" kern="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𝑗</m:t>
                    </m:r>
                    <m:r>
                      <a:rPr lang="en-US" altLang="zh-CN" sz="2400" b="0" i="1" kern="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=1,2,⋯</m:t>
                    </m:r>
                    <m:r>
                      <a:rPr lang="en-US" altLang="zh-CN" sz="2400" b="0" i="1" kern="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</m:oMath>
                </a14:m>
                <a:r>
                  <a:rPr lang="zh-CN" altLang="en-US" sz="2400" kern="0" dirty="0">
                    <a:solidFill>
                      <a:schemeClr val="bg2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，则有</a:t>
                </a:r>
                <a:endParaRPr lang="en-US" altLang="zh-CN" sz="2400" kern="0" dirty="0">
                  <a:solidFill>
                    <a:schemeClr val="bg2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marL="457200" lvl="1" indent="0" eaLnBrk="1" hangingPunct="1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kern="0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 kern="0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i="1" kern="0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i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 kern="0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1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000" b="1" i="1" kern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≜</m:t>
                      </m:r>
                      <m:r>
                        <a:rPr lang="en-US" altLang="zh-CN" sz="2000" i="1" ker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000" i="1" kern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 kern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000" b="0" i="1" kern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r>
                                <a:rPr lang="en-US" altLang="zh-CN" sz="20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sz="2000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1" i="1" kern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𝒙</m:t>
                          </m:r>
                          <m:r>
                            <a:rPr lang="en-US" altLang="zh-CN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sz="20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kern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000" i="1" ker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0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0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2000" i="1" kern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0" i="1" kern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||</m:t>
                          </m:r>
                          <m:r>
                            <a:rPr lang="en-US" altLang="zh-CN" sz="2000" b="1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𝒙</m:t>
                          </m:r>
                          <m:r>
                            <a:rPr lang="en-US" altLang="zh-CN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sz="20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kern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||</m:t>
                          </m:r>
                        </m:e>
                        <m:sup>
                          <m:r>
                            <a:rPr lang="en-US" altLang="zh-CN" sz="2000" b="0" i="1" kern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000" kern="0" dirty="0">
                  <a:solidFill>
                    <a:schemeClr val="bg2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lvl="1" eaLnBrk="1" hangingPunct="1">
                  <a:lnSpc>
                    <a:spcPct val="120000"/>
                  </a:lnSpc>
                </a:pPr>
                <a:r>
                  <a:rPr lang="zh-CN" altLang="zh-CN" sz="2400" dirty="0">
                    <a:solidFill>
                      <a:schemeClr val="bg2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球状分布，分类只取决于样本到各类中心的距离</a:t>
                </a:r>
                <a:endParaRPr lang="en-US" altLang="zh-CN" sz="2400" kern="0" dirty="0">
                  <a:solidFill>
                    <a:schemeClr val="bg2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lvl="1" eaLnBrk="1" hangingPunct="1">
                  <a:lnSpc>
                    <a:spcPct val="120000"/>
                  </a:lnSpc>
                </a:pPr>
                <a:endParaRPr lang="en-US" altLang="zh-CN" sz="20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F69FA61A-A92B-7A4F-8170-E4BE16489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980728"/>
                <a:ext cx="10363199" cy="5050904"/>
              </a:xfrm>
              <a:prstGeom prst="rect">
                <a:avLst/>
              </a:prstGeom>
              <a:blipFill>
                <a:blip r:embed="rId3"/>
                <a:stretch>
                  <a:fillRect l="-105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17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900D62F-ADB7-E14A-BA75-54B97C9D3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68660"/>
            <a:ext cx="12216679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特殊情况下的正态分布的贝叶斯决策（</a:t>
            </a:r>
            <a:r>
              <a:rPr lang="en-US" altLang="zh-CN" sz="32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1</a:t>
            </a:r>
            <a:r>
              <a:rPr lang="zh-CN" altLang="en-US" sz="32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） </a:t>
            </a:r>
            <a:endParaRPr lang="zh-CN" altLang="en-US" sz="3200" kern="0" dirty="0">
              <a:solidFill>
                <a:schemeClr val="bg2"/>
              </a:solidFill>
              <a:ea typeface="黑体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F7E3FF-3842-7548-B78C-FBE0551014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4724763"/>
            <a:ext cx="2997841" cy="205407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A226B28-675D-184F-BC76-DDFFEBBF18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496" y="4581128"/>
            <a:ext cx="5139000" cy="20556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AEF40FA-F7C2-400A-97DF-89D6D3A849E3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22370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F69FA61A-A92B-7A4F-8170-E4BE164896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4400" y="1052736"/>
                <a:ext cx="10363199" cy="50509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457200" lvl="1" indent="0" eaLnBrk="1" hangingPunct="1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kern="0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 kern="0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i="1" kern="0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i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 kern="0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1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000" i="1" kern="0" dirty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000" i="1" kern="0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kern="0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 kern="0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i="1" kern="0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p</m:t>
                              </m:r>
                              <m:d>
                                <m:dPr>
                                  <m:ctrlPr>
                                    <a:rPr lang="en-US" altLang="zh-CN" sz="2000" i="1" kern="0" dirty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  <m:r>
                                    <a:rPr lang="en-US" altLang="zh-CN" sz="2000" i="1" kern="0" dirty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CN" sz="2000" i="1" kern="0" dirty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kern="0" dirty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000" i="1" kern="0" dirty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altLang="zh-CN" sz="2000" i="1" kern="0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p</m:t>
                              </m:r>
                              <m:d>
                                <m:dPr>
                                  <m:ctrlPr>
                                    <a:rPr lang="en-US" altLang="zh-CN" sz="2000" i="1" kern="0" dirty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 kern="0" dirty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kern="0" dirty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000" i="1" kern="0" dirty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2000" i="1" kern="0" dirty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000" i="1" ker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r>
                                <a:rPr lang="en-US" altLang="zh-CN" sz="20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sz="2000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0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l-GR" altLang="zh-CN" sz="2000" b="1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𝜮</m:t>
                              </m:r>
                            </m:e>
                            <m:sub>
                              <m:r>
                                <a:rPr lang="en-US" altLang="zh-CN" sz="20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1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𝒙</m:t>
                          </m:r>
                          <m:r>
                            <a:rPr lang="en-US" altLang="zh-CN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sz="20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 ker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+</m:t>
                      </m:r>
                      <m:func>
                        <m:funcPr>
                          <m:ctrlPr>
                            <a:rPr lang="zh-CN" altLang="en-US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0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000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i="1" ker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 ker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2000" i="1" ker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zh-CN" sz="2000" i="1" ker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 ker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𝑑</m:t>
                                      </m:r>
                                    </m:num>
                                    <m:den>
                                      <m:r>
                                        <a:rPr lang="en-US" altLang="zh-CN" sz="2000" i="1" ker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000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000" i="1" ker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 kern="0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l-GR" altLang="zh-CN" sz="2000" b="1" i="1" kern="0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𝜮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 kern="0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zh-CN" sz="2000" i="1" ker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 ker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2000" i="1" ker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sz="2000" i="1" ker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+</m:t>
                      </m:r>
                      <m:func>
                        <m:funcPr>
                          <m:ctrlPr>
                            <a:rPr lang="zh-CN" altLang="en-US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CN" sz="2000" i="1" kern="0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zh-CN" sz="2000" i="1" kern="0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 kern="0" dirty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kern="0" dirty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i="1" kern="0" dirty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9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342900" lvl="1" indent="-342900" eaLnBrk="1" hangingPunct="1">
                  <a:lnSpc>
                    <a:spcPct val="120000"/>
                  </a:lnSpc>
                  <a:buChar char="•"/>
                </a:pPr>
                <a:r>
                  <a:rPr lang="zh-CN" altLang="en-US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Arial" panose="020B0604020202020204" pitchFamily="34" charset="0"/>
                  </a:rPr>
                  <a:t>各类协方差阵相等、且各特征独立、方差相等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l-GR" altLang="zh-CN" b="1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𝜮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i="1" ker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p>
                        <m:r>
                          <a:rPr lang="en-US" altLang="zh-CN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I</a:t>
                </a:r>
                <a:endParaRPr lang="zh-CN" altLang="zh-CN" sz="20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1" eaLnBrk="1" hangingPunct="1">
                  <a:lnSpc>
                    <a:spcPct val="120000"/>
                  </a:lnSpc>
                </a:pPr>
                <a:r>
                  <a:rPr lang="zh-CN" altLang="zh-CN" sz="2400" dirty="0">
                    <a:solidFill>
                      <a:schemeClr val="bg2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各类先验概率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不</a:t>
                </a:r>
                <a:r>
                  <a:rPr lang="zh-CN" altLang="zh-CN" sz="2400" dirty="0">
                    <a:solidFill>
                      <a:schemeClr val="bg2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相等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，</a:t>
                </a:r>
                <a:r>
                  <a:rPr lang="zh-CN" altLang="en-US" sz="2400" kern="0" dirty="0">
                    <a:solidFill>
                      <a:schemeClr val="bg2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则有</a:t>
                </a:r>
                <a:endParaRPr lang="en-US" altLang="zh-CN" sz="2400" kern="0" dirty="0">
                  <a:solidFill>
                    <a:schemeClr val="bg2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marL="457200" lvl="1" indent="0" eaLnBrk="1" hangingPunct="1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kern="0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 kern="0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i="1" kern="0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i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 kern="0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1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000" b="1" i="1" kern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≜</m:t>
                      </m:r>
                      <m:r>
                        <a:rPr lang="en-US" altLang="zh-CN" sz="2000" i="1" ker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000" i="1" kern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 kern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000" b="0" i="1" kern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r>
                                <a:rPr lang="en-US" altLang="zh-CN" sz="20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sz="2000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1" i="1" kern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𝒙</m:t>
                          </m:r>
                          <m:r>
                            <a:rPr lang="en-US" altLang="zh-CN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sz="20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 ker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+</m:t>
                      </m:r>
                      <m:func>
                        <m:funcPr>
                          <m:ctrlPr>
                            <a:rPr lang="zh-CN" altLang="en-US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CN" sz="2000" i="1" kern="0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zh-CN" sz="2000" i="1" kern="0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 kern="0" dirty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kern="0" dirty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i="1" kern="0" dirty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sz="2000" b="0" i="1" kern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000" i="1" ker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0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0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2000" i="1" kern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0" i="1" kern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||</m:t>
                          </m:r>
                          <m:r>
                            <a:rPr lang="en-US" altLang="zh-CN" sz="2000" b="1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𝒙</m:t>
                          </m:r>
                          <m:r>
                            <a:rPr lang="en-US" altLang="zh-CN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sz="20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kern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||</m:t>
                          </m:r>
                        </m:e>
                        <m:sup>
                          <m:r>
                            <a:rPr lang="en-US" altLang="zh-CN" sz="2000" b="0" i="1" kern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i="1" ker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+</m:t>
                      </m:r>
                      <m:func>
                        <m:funcPr>
                          <m:ctrlPr>
                            <a:rPr lang="zh-CN" altLang="en-US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CN" sz="2000" i="1" kern="0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zh-CN" sz="2000" i="1" kern="0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 kern="0" dirty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kern="0" dirty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i="1" kern="0" dirty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000" kern="0" dirty="0">
                  <a:solidFill>
                    <a:schemeClr val="bg2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marL="457200" lvl="1" indent="0" eaLnBrk="1" hangingPunct="1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kern="0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 kern="0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i="1" kern="0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i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 kern="0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1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000" b="1" i="1" kern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 kern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000" b="1" i="1" kern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b="1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i</m:t>
                              </m:r>
                            </m:sub>
                            <m:sup>
                              <m:r>
                                <a:rPr lang="en-US" altLang="zh-CN" sz="2000" b="1" i="1" kern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𝑻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altLang="zh-CN" sz="2000" i="1" kern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kern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000" b="0" i="1" kern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000" b="1" i="1" ker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US" altLang="zh-CN" sz="2000" b="1" i="1" kern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000" i="1" kern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000" b="0" i="1" kern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kern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0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0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Sup>
                        <m:sSubSupPr>
                          <m:ctrlPr>
                            <a:rPr lang="en-US" altLang="zh-CN" sz="2000" b="1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2000" b="1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1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i</m:t>
                          </m:r>
                        </m:sub>
                        <m:sup>
                          <m:r>
                            <a:rPr lang="en-US" altLang="zh-CN" sz="2000" b="1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𝑻</m:t>
                          </m:r>
                        </m:sup>
                      </m:sSubSup>
                      <m:sSub>
                        <m:sSubPr>
                          <m:ctrlPr>
                            <a:rPr lang="en-US" altLang="zh-CN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1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 ker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+</m:t>
                      </m:r>
                      <m:func>
                        <m:funcPr>
                          <m:ctrlPr>
                            <a:rPr lang="zh-CN" altLang="en-US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CN" sz="2000" i="1" kern="0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zh-CN" sz="2000" i="1" kern="0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 kern="0" dirty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kern="0" dirty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i="1" kern="0" dirty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0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1" eaLnBrk="1" hangingPunct="1">
                  <a:lnSpc>
                    <a:spcPct val="120000"/>
                  </a:lnSpc>
                </a:pPr>
                <a:r>
                  <a:rPr lang="zh-CN" altLang="en-US" sz="2400" dirty="0">
                    <a:solidFill>
                      <a:schemeClr val="bg2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决策面与先验概率相等时的决策面平行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,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只是向先验概率小的方向偏移</a:t>
                </a:r>
                <a:endParaRPr lang="en-US" altLang="zh-CN" sz="2400" dirty="0">
                  <a:solidFill>
                    <a:schemeClr val="bg2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lvl="2" eaLnBrk="1" hangingPunct="1">
                  <a:lnSpc>
                    <a:spcPct val="120000"/>
                  </a:lnSpc>
                </a:pPr>
                <a:r>
                  <a:rPr lang="zh-CN" altLang="en-US" sz="2000" dirty="0">
                    <a:solidFill>
                      <a:schemeClr val="bg2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先验概率大的一类要占据更大的决策空间</a:t>
                </a:r>
                <a:endParaRPr lang="en-US" altLang="zh-CN" sz="2000" dirty="0">
                  <a:solidFill>
                    <a:schemeClr val="bg2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F69FA61A-A92B-7A4F-8170-E4BE16489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1052736"/>
                <a:ext cx="10363199" cy="5050904"/>
              </a:xfrm>
              <a:prstGeom prst="rect">
                <a:avLst/>
              </a:prstGeom>
              <a:blipFill>
                <a:blip r:embed="rId3"/>
                <a:stretch>
                  <a:fillRect l="-105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18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900D62F-ADB7-E14A-BA75-54B97C9D3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68660"/>
            <a:ext cx="12216679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特殊情况下的正态分布的贝叶斯决策（</a:t>
            </a:r>
            <a:r>
              <a:rPr lang="en-US" altLang="zh-CN" sz="32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2</a:t>
            </a:r>
            <a:r>
              <a:rPr lang="zh-CN" altLang="en-US" sz="32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） </a:t>
            </a:r>
            <a:endParaRPr lang="zh-CN" altLang="en-US" sz="3200" kern="0" dirty="0">
              <a:solidFill>
                <a:schemeClr val="bg2"/>
              </a:solidFill>
              <a:ea typeface="黑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7BCD86-AC7F-4914-B09E-75656CA55E1D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8080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F69FA61A-A92B-7A4F-8170-E4BE164896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4400" y="1196752"/>
                <a:ext cx="10363199" cy="50509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457200" lvl="1" indent="0" eaLnBrk="1" hangingPunct="1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kern="0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 kern="0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i="1" kern="0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i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 kern="0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1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000" i="1" kern="0" dirty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000" i="1" kern="0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kern="0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 kern="0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i="1" kern="0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p</m:t>
                              </m:r>
                              <m:d>
                                <m:dPr>
                                  <m:ctrlPr>
                                    <a:rPr lang="en-US" altLang="zh-CN" sz="2000" i="1" kern="0" dirty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  <m:r>
                                    <a:rPr lang="en-US" altLang="zh-CN" sz="2000" i="1" kern="0" dirty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CN" sz="2000" i="1" kern="0" dirty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kern="0" dirty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000" i="1" kern="0" dirty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altLang="zh-CN" sz="2000" i="1" kern="0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p</m:t>
                              </m:r>
                              <m:d>
                                <m:dPr>
                                  <m:ctrlPr>
                                    <a:rPr lang="en-US" altLang="zh-CN" sz="2000" i="1" kern="0" dirty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 kern="0" dirty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kern="0" dirty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000" i="1" kern="0" dirty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2000" i="1" kern="0" dirty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000" i="1" ker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r>
                                <a:rPr lang="en-US" altLang="zh-CN" sz="20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sz="2000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0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l-GR" altLang="zh-CN" sz="2000" b="1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𝜮</m:t>
                              </m:r>
                            </m:e>
                            <m:sub>
                              <m:r>
                                <a:rPr lang="en-US" altLang="zh-CN" sz="20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1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𝒙</m:t>
                          </m:r>
                          <m:r>
                            <a:rPr lang="en-US" altLang="zh-CN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sz="20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 ker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+</m:t>
                      </m:r>
                      <m:func>
                        <m:funcPr>
                          <m:ctrlPr>
                            <a:rPr lang="zh-CN" altLang="en-US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0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000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i="1" ker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 ker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2000" i="1" ker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zh-CN" sz="2000" i="1" ker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 ker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𝑑</m:t>
                                      </m:r>
                                    </m:num>
                                    <m:den>
                                      <m:r>
                                        <a:rPr lang="en-US" altLang="zh-CN" sz="2000" i="1" ker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000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000" i="1" ker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 kern="0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l-GR" altLang="zh-CN" sz="2000" b="1" i="1" kern="0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𝜮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 kern="0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zh-CN" sz="2000" i="1" ker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 ker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2000" i="1" ker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sz="2000" i="1" ker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+</m:t>
                      </m:r>
                      <m:func>
                        <m:funcPr>
                          <m:ctrlPr>
                            <a:rPr lang="zh-CN" altLang="en-US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CN" sz="2000" i="1" kern="0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zh-CN" sz="2000" i="1" kern="0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 kern="0" dirty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kern="0" dirty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i="1" kern="0" dirty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9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342900" lvl="1" indent="-342900" eaLnBrk="1" hangingPunct="1">
                  <a:lnSpc>
                    <a:spcPct val="120000"/>
                  </a:lnSpc>
                  <a:buChar char="•"/>
                </a:pPr>
                <a:r>
                  <a:rPr lang="zh-CN" altLang="en-US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Arial" panose="020B0604020202020204" pitchFamily="34" charset="0"/>
                  </a:rPr>
                  <a:t>各类协方差矩阵都相等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l-GR" altLang="zh-CN" b="1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𝜮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i="1" ker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r>
                      <a:rPr lang="el-GR" altLang="zh-CN" b="1" i="1" ker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𝜮</m:t>
                    </m:r>
                  </m:oMath>
                </a14:m>
                <a:endParaRPr lang="zh-CN" altLang="zh-CN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1" eaLnBrk="1" hangingPunct="1">
                  <a:lnSpc>
                    <a:spcPct val="120000"/>
                  </a:lnSpc>
                </a:pPr>
                <a:r>
                  <a:rPr lang="zh-CN" altLang="zh-CN" sz="2400" dirty="0">
                    <a:solidFill>
                      <a:schemeClr val="bg2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各类</a:t>
                </a:r>
                <a:r>
                  <a:rPr lang="zh-CN" altLang="en-US" sz="2400" kern="0" dirty="0">
                    <a:solidFill>
                      <a:schemeClr val="bg2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样本集中于以该类均值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𝝁</m:t>
                        </m:r>
                      </m:e>
                      <m:sub>
                        <m: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kern="0" dirty="0">
                    <a:solidFill>
                      <a:schemeClr val="bg2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为中心的同样大小和形状的超椭球内</a:t>
                </a:r>
                <a:endParaRPr lang="en-US" altLang="zh-CN" sz="2400" kern="0" dirty="0">
                  <a:solidFill>
                    <a:schemeClr val="bg2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marL="457200" lvl="1" indent="0" eaLnBrk="1" hangingPunct="1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kern="0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 kern="0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i="1" kern="0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i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 kern="0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1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000" b="1" i="1" kern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≜</m:t>
                      </m:r>
                      <m:func>
                        <m:funcPr>
                          <m:ctrlPr>
                            <a:rPr lang="zh-CN" altLang="en-US" sz="2000" i="1" kern="0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kern="0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 kern="0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i="1" kern="0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p</m:t>
                              </m:r>
                              <m:d>
                                <m:dPr>
                                  <m:ctrlPr>
                                    <a:rPr lang="en-US" altLang="zh-CN" sz="2000" i="1" kern="0" dirty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  <m:r>
                                    <a:rPr lang="en-US" altLang="zh-CN" sz="2000" i="1" kern="0" dirty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CN" sz="2000" i="1" kern="0" dirty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kern="0" dirty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000" i="1" kern="0" dirty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altLang="zh-CN" sz="2000" i="1" kern="0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p</m:t>
                              </m:r>
                              <m:d>
                                <m:dPr>
                                  <m:ctrlPr>
                                    <a:rPr lang="en-US" altLang="zh-CN" sz="2000" i="1" kern="0" dirty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 kern="0" dirty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kern="0" dirty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000" i="1" kern="0" dirty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2000" i="1" kern="0" dirty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000" i="1" ker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r>
                                <a:rPr lang="en-US" altLang="zh-CN" sz="20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sz="2000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i="1" kern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l-GR" altLang="zh-CN" sz="2000" b="1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𝜮</m:t>
                          </m:r>
                        </m:e>
                        <m:sup>
                          <m:r>
                            <a:rPr lang="en-US" altLang="zh-CN" sz="2000" b="0" i="1" kern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1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𝒙</m:t>
                          </m:r>
                          <m:r>
                            <a:rPr lang="en-US" altLang="zh-CN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sz="20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 ker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+</m:t>
                      </m:r>
                      <m:func>
                        <m:funcPr>
                          <m:ctrlPr>
                            <a:rPr lang="zh-CN" altLang="en-US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CN" sz="2000" i="1" kern="0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zh-CN" sz="2000" i="1" kern="0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 kern="0" dirty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kern="0" dirty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i="1" kern="0" dirty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000" kern="0" dirty="0">
                  <a:solidFill>
                    <a:schemeClr val="bg2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marL="457200" lvl="1" indent="0" eaLnBrk="1" hangingPunct="1">
                  <a:lnSpc>
                    <a:spcPct val="120000"/>
                  </a:lnSpc>
                  <a:buNone/>
                </a:pPr>
                <a:endParaRPr lang="en-US" altLang="zh-CN" sz="2000" dirty="0">
                  <a:solidFill>
                    <a:schemeClr val="bg2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marL="457200" lvl="1" indent="0" eaLnBrk="1" hangingPunct="1">
                  <a:lnSpc>
                    <a:spcPct val="120000"/>
                  </a:lnSpc>
                  <a:buNone/>
                </a:pPr>
                <a:endParaRPr lang="en-US" altLang="zh-CN" sz="2000" dirty="0">
                  <a:solidFill>
                    <a:schemeClr val="bg2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lvl="1" eaLnBrk="1" hangingPunct="1">
                  <a:lnSpc>
                    <a:spcPct val="120000"/>
                  </a:lnSpc>
                </a:pPr>
                <a:r>
                  <a:rPr lang="zh-CN" altLang="en-US" sz="2400" dirty="0">
                    <a:solidFill>
                      <a:schemeClr val="bg2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若各类的先验概率相等，决策面通过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𝝁</m:t>
                        </m:r>
                      </m:e>
                      <m:sub>
                        <m: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kern="0" dirty="0">
                    <a:solidFill>
                      <a:schemeClr val="bg2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1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zh-CN" altLang="en-US" sz="2400" kern="0" dirty="0">
                    <a:solidFill>
                      <a:schemeClr val="bg2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连线中点</a:t>
                </a:r>
                <a:endParaRPr lang="en-US" altLang="zh-CN" sz="2400" kern="0" dirty="0">
                  <a:solidFill>
                    <a:schemeClr val="bg2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lvl="1" eaLnBrk="1" hangingPunct="1">
                  <a:lnSpc>
                    <a:spcPct val="120000"/>
                  </a:lnSpc>
                </a:pPr>
                <a:r>
                  <a:rPr lang="zh-CN" altLang="en-US" sz="2400" dirty="0">
                    <a:solidFill>
                      <a:schemeClr val="bg2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若各类的先验概率不相等，决策面向先验概率小的均值点偏移</a:t>
                </a:r>
                <a:endParaRPr lang="en-US" altLang="zh-CN" sz="2400" kern="0" dirty="0">
                  <a:solidFill>
                    <a:schemeClr val="bg2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marL="457200" lvl="1" indent="0" eaLnBrk="1" hangingPunct="1">
                  <a:lnSpc>
                    <a:spcPct val="120000"/>
                  </a:lnSpc>
                  <a:buNone/>
                </a:pPr>
                <a:endParaRPr lang="en-US" altLang="zh-CN" sz="2000" kern="0" dirty="0">
                  <a:solidFill>
                    <a:schemeClr val="bg2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F69FA61A-A92B-7A4F-8170-E4BE16489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1196752"/>
                <a:ext cx="10363199" cy="5050904"/>
              </a:xfrm>
              <a:prstGeom prst="rect">
                <a:avLst/>
              </a:prstGeom>
              <a:blipFill>
                <a:blip r:embed="rId3"/>
                <a:stretch>
                  <a:fillRect l="-105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19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900D62F-ADB7-E14A-BA75-54B97C9D3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68660"/>
            <a:ext cx="12216679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特殊情况下的正态分布的贝叶斯决策（</a:t>
            </a:r>
            <a:r>
              <a:rPr lang="en-US" altLang="zh-CN" sz="32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3</a:t>
            </a:r>
            <a:r>
              <a:rPr lang="zh-CN" altLang="en-US" sz="32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） </a:t>
            </a:r>
            <a:endParaRPr lang="zh-CN" altLang="en-US" sz="3200" kern="0" dirty="0">
              <a:solidFill>
                <a:schemeClr val="bg2"/>
              </a:solidFill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标注 5">
                <a:extLst>
                  <a:ext uri="{FF2B5EF4-FFF2-40B4-BE49-F238E27FC236}">
                    <a16:creationId xmlns:a16="http://schemas.microsoft.com/office/drawing/2014/main" id="{B4FF1000-2CC7-0049-83AF-8E4EAD03025E}"/>
                  </a:ext>
                </a:extLst>
              </p:cNvPr>
              <p:cNvSpPr/>
              <p:nvPr/>
            </p:nvSpPr>
            <p:spPr bwMode="auto">
              <a:xfrm>
                <a:off x="6744072" y="4293096"/>
                <a:ext cx="5256584" cy="464105"/>
              </a:xfrm>
              <a:prstGeom prst="wedgeRectCallout">
                <a:avLst>
                  <a:gd name="adj1" fmla="val -39629"/>
                  <a:gd name="adj2" fmla="val -98743"/>
                </a:avLst>
              </a:prstGeom>
              <a:ln w="1270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" altLang="zh-CN" sz="2000" dirty="0">
                    <a:solidFill>
                      <a:schemeClr val="bg2"/>
                    </a:solidFill>
                    <a:ea typeface="SimHei" panose="02010609060101010101" pitchFamily="49" charset="-122"/>
                  </a:rPr>
                  <a:t>Mahalanobis</a:t>
                </a:r>
                <a:r>
                  <a:rPr lang="zh-CN" altLang="en-US" sz="2000" dirty="0">
                    <a:solidFill>
                      <a:schemeClr val="bg2"/>
                    </a:solidFill>
                    <a:ea typeface="SimHei" panose="02010609060101010101" pitchFamily="49" charset="-122"/>
                  </a:rPr>
                  <a:t> </a:t>
                </a:r>
                <a:r>
                  <a:rPr lang="zh-CN" altLang="en-US" sz="2000" dirty="0">
                    <a:solidFill>
                      <a:schemeClr val="bg2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距离（马氏距离的平方）</a:t>
                </a:r>
                <a:r>
                  <a:rPr lang="en-US" altLang="zh-CN" sz="2000" dirty="0">
                    <a:solidFill>
                      <a:schemeClr val="bg2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,</a:t>
                </a:r>
                <a:r>
                  <a:rPr lang="zh-CN" altLang="en-US" sz="2000" dirty="0">
                    <a:solidFill>
                      <a:schemeClr val="bg2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sSupPr>
                      <m:e>
                        <m:r>
                          <a:rPr lang="zh-CN" altLang="en-US" sz="20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𝛾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2</m:t>
                        </m:r>
                      </m:sup>
                    </m:sSup>
                  </m:oMath>
                </a14:m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矩形标注 5">
                <a:extLst>
                  <a:ext uri="{FF2B5EF4-FFF2-40B4-BE49-F238E27FC236}">
                    <a16:creationId xmlns:a16="http://schemas.microsoft.com/office/drawing/2014/main" id="{B4FF1000-2CC7-0049-83AF-8E4EAD0302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44072" y="4293096"/>
                <a:ext cx="5256584" cy="464105"/>
              </a:xfrm>
              <a:prstGeom prst="wedgeRectCallout">
                <a:avLst>
                  <a:gd name="adj1" fmla="val -39629"/>
                  <a:gd name="adj2" fmla="val -98743"/>
                </a:avLst>
              </a:prstGeom>
              <a:blipFill>
                <a:blip r:embed="rId4"/>
                <a:stretch>
                  <a:fillRect l="-962" b="-7143"/>
                </a:stretch>
              </a:blipFill>
              <a:ln w="12700"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45EDD57F-0644-D54C-881F-1F8F6CD3CCE0}"/>
              </a:ext>
            </a:extLst>
          </p:cNvPr>
          <p:cNvCxnSpPr>
            <a:cxnSpLocks/>
          </p:cNvCxnSpPr>
          <p:nvPr/>
        </p:nvCxnSpPr>
        <p:spPr bwMode="auto">
          <a:xfrm>
            <a:off x="5879976" y="4005064"/>
            <a:ext cx="2304256" cy="0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AF288308-E070-45C9-ACFA-A245B1F3320B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26248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670943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章 统计决策方法</a:t>
            </a:r>
            <a:endParaRPr lang="en-US" altLang="zh-CN" sz="36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24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131272-AF3B-486E-8D35-82762C2A6028}" type="slidenum">
              <a:rPr lang="en-US" altLang="zh-CN">
                <a:solidFill>
                  <a:srgbClr val="000000"/>
                </a:solidFill>
              </a:rPr>
              <a:pPr/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76DAD4-C6DF-426E-A1A2-390B88CD2C01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174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20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900D62F-ADB7-E14A-BA75-54B97C9D3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68660"/>
            <a:ext cx="12216679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kern="0" dirty="0">
                <a:solidFill>
                  <a:schemeClr val="bg2"/>
                </a:solidFill>
                <a:ea typeface="黑体" pitchFamily="2" charset="-122"/>
              </a:rPr>
              <a:t>几种其他情况下的贝叶斯决策面形式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F288308-E070-45C9-ACFA-A245B1F3320B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A237100-48CC-43A2-A71B-4E149F6D59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335" y="1052736"/>
            <a:ext cx="6314007" cy="551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17803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F69FA61A-A92B-7A4F-8170-E4BE164896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4400" y="1258416"/>
                <a:ext cx="10363199" cy="50509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28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Arial" panose="020B0604020202020204" pitchFamily="34" charset="0"/>
                  </a:rPr>
                  <a:t>错误率反映了分类问题固有复杂性的程度</a:t>
                </a:r>
                <a:endParaRPr lang="en-US" altLang="zh-CN" sz="28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28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在分类器设计出来后</a:t>
                </a:r>
                <a:r>
                  <a:rPr lang="en-US" altLang="zh-CN" sz="28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,</a:t>
                </a:r>
                <a:r>
                  <a:rPr lang="zh-CN" altLang="en-US" sz="28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 通常是以错误率大小来衡量其性能优劣</a:t>
                </a:r>
                <a:endParaRPr lang="en-US" altLang="zh-CN" sz="28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28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通常是以错误率大小作为比较方案的标准</a:t>
                </a:r>
                <a:endParaRPr lang="en-US" altLang="zh-CN" sz="28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indent="0" eaLnBrk="1" hangingPunct="1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 kern="0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P</m:t>
                      </m:r>
                      <m:d>
                        <m:dPr>
                          <m:ctrlPr>
                            <a:rPr lang="en-US" altLang="zh-CN" sz="2000" i="1" kern="0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000" b="0" i="1" kern="0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𝑒</m:t>
                          </m:r>
                        </m:e>
                      </m:d>
                      <m:r>
                        <a:rPr lang="en-US" altLang="zh-CN" sz="2000" b="0" i="1" kern="0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000" b="0" i="1" kern="0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kern="0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kern="0" dirty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kern="0" dirty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b="0" i="1" kern="0" dirty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000" b="0" i="1" kern="0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000" b="0" i="1" kern="0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000" b="0" i="1" kern="0" dirty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 kern="0" dirty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  <m:r>
                                    <a:rPr lang="en-US" altLang="zh-CN" sz="2000" b="0" i="1" kern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|</m:t>
                                  </m:r>
                                  <m:r>
                                    <a:rPr lang="en-US" altLang="zh-CN" sz="2000" i="1" kern="0" dirty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i="1" kern="0" dirty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0" i="1" kern="0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</m:t>
                          </m:r>
                          <m:r>
                            <a:rPr lang="en-US" altLang="zh-CN" sz="2000" b="1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nary>
                      <m:r>
                        <a:rPr lang="en-US" altLang="zh-CN" sz="2000" i="1" kern="0" dirty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lang="en-US" altLang="zh-CN" sz="2000" i="1" kern="0" dirty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𝑃</m:t>
                      </m:r>
                      <m:d>
                        <m:dPr>
                          <m:ctrlPr>
                            <a:rPr lang="en-US" altLang="zh-CN" sz="2000" i="1" kern="0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kern="0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0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b="0" i="1" kern="0" dirty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000" i="1" kern="0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000" i="1" kern="0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000" i="1" kern="0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 kern="0" dirty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  <m:r>
                                    <a:rPr lang="en-US" altLang="zh-CN" sz="2000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|</m:t>
                                  </m:r>
                                  <m:r>
                                    <a:rPr lang="en-US" altLang="zh-CN" sz="2000" i="1" kern="0" dirty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b="0" i="1" kern="0" dirty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i="1" kern="0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</m:t>
                          </m:r>
                          <m:r>
                            <a:rPr lang="en-US" altLang="zh-CN" sz="2000" b="1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nary>
                      <m:r>
                        <a:rPr lang="en-US" altLang="zh-CN" sz="2000" b="0" i="1" kern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000" i="1" kern="0" dirty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𝑃</m:t>
                      </m:r>
                      <m:d>
                        <m:dPr>
                          <m:ctrlPr>
                            <a:rPr lang="en-US" altLang="zh-CN" sz="2000" i="1" kern="0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kern="0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0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i="1" kern="0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sz="2000" i="1" kern="0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0" i="1" kern="0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b="0" i="1" kern="0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 kern="0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000" b="0" i="1" kern="0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𝑒</m:t>
                          </m:r>
                        </m:e>
                      </m:d>
                      <m:r>
                        <a:rPr lang="en-US" altLang="zh-CN" sz="2000" b="0" i="0" kern="0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lang="en-US" altLang="zh-CN" sz="2000" i="1" kern="0" dirty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𝑃</m:t>
                      </m:r>
                      <m:d>
                        <m:dPr>
                          <m:ctrlPr>
                            <a:rPr lang="en-US" altLang="zh-CN" sz="2000" i="1" kern="0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kern="0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0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b="0" i="1" kern="0" dirty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sz="2000" i="1" kern="0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i="1" kern="0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b="0" i="1" kern="0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 kern="0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000" i="1" kern="0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𝑒</m:t>
                          </m:r>
                        </m:e>
                      </m:d>
                    </m:oMath>
                  </m:oMathPara>
                </a14:m>
                <a:endParaRPr lang="en-US" altLang="zh-CN" sz="24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28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实际中，按理论公式计算错误率很困难</a:t>
                </a:r>
                <a:endParaRPr lang="en-US" altLang="zh-CN" sz="32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457200" lvl="1" indent="0" eaLnBrk="1" hangingPunct="1">
                  <a:lnSpc>
                    <a:spcPct val="120000"/>
                  </a:lnSpc>
                  <a:buNone/>
                </a:pPr>
                <a:endParaRPr lang="zh-CN" altLang="zh-CN" sz="24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1" eaLnBrk="1" hangingPunct="1">
                  <a:lnSpc>
                    <a:spcPct val="120000"/>
                  </a:lnSpc>
                </a:pPr>
                <a:endParaRPr lang="en-US" altLang="zh-CN" sz="24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1" eaLnBrk="1" hangingPunct="1">
                  <a:lnSpc>
                    <a:spcPct val="120000"/>
                  </a:lnSpc>
                </a:pPr>
                <a:endParaRPr lang="en-US" altLang="zh-CN" sz="20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F69FA61A-A92B-7A4F-8170-E4BE16489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1258416"/>
                <a:ext cx="10363199" cy="5050904"/>
              </a:xfrm>
              <a:prstGeom prst="rect">
                <a:avLst/>
              </a:prstGeom>
              <a:blipFill>
                <a:blip r:embed="rId3"/>
                <a:stretch>
                  <a:fillRect l="-1059" t="-84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21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900D62F-ADB7-E14A-BA75-54B97C9D3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68660"/>
            <a:ext cx="12216679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2.6 </a:t>
            </a:r>
            <a:r>
              <a:rPr lang="zh-CN" altLang="en-US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错误率</a:t>
            </a:r>
            <a:endParaRPr lang="zh-CN" altLang="en-US" sz="4000" kern="0" dirty="0">
              <a:solidFill>
                <a:schemeClr val="bg2"/>
              </a:solidFill>
              <a:ea typeface="黑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A3E25B-096F-43C1-B36B-C24746170D73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49652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F69FA61A-A92B-7A4F-8170-E4BE164896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4400" y="1258416"/>
                <a:ext cx="10363199" cy="50509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SimHei" panose="02010609060101010101" pitchFamily="49" charset="-122"/>
                    <a:cs typeface="Arial" panose="020B0604020202020204" pitchFamily="34" charset="0"/>
                  </a:rPr>
                  <a:t>例：基因组上</a:t>
                </a:r>
                <a:r>
                  <a:rPr lang="en-US" altLang="zh-CN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SimHei" panose="02010609060101010101" pitchFamily="49" charset="-122"/>
                    <a:cs typeface="Arial" panose="020B0604020202020204" pitchFamily="34" charset="0"/>
                  </a:rPr>
                  <a:t>CpG</a:t>
                </a:r>
                <a:r>
                  <a:rPr lang="zh-CN" altLang="zh-CN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SimHei" panose="02010609060101010101" pitchFamily="49" charset="-122"/>
                    <a:cs typeface="Arial" panose="020B0604020202020204" pitchFamily="34" charset="0"/>
                  </a:rPr>
                  <a:t>岛</a:t>
                </a: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SimHei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SimHei" panose="02010609060101010101" pitchFamily="49" charset="-122"/>
                    <a:cs typeface="Arial" panose="020B0604020202020204" pitchFamily="34" charset="0"/>
                  </a:rPr>
                  <a:t>(CpG Island)</a:t>
                </a:r>
                <a:r>
                  <a:rPr lang="zh-CN" altLang="zh-CN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SimHei" panose="02010609060101010101" pitchFamily="49" charset="-122"/>
                    <a:cs typeface="Arial" panose="020B0604020202020204" pitchFamily="34" charset="0"/>
                  </a:rPr>
                  <a:t>的识别问题</a:t>
                </a:r>
                <a:r>
                  <a:rPr lang="zh-CN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问题</a:t>
                </a:r>
                <a:endParaRPr lang="en-US" altLang="zh-CN" sz="2800" kern="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 eaLnBrk="1" hangingPunct="1">
                  <a:lnSpc>
                    <a:spcPct val="120000"/>
                  </a:lnSpc>
                </a:pPr>
                <a:r>
                  <a:rPr lang="zh-CN" altLang="zh-CN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SimHei" panose="02010609060101010101" pitchFamily="49" charset="-122"/>
                    <a:cs typeface="Arial" panose="020B0604020202020204" pitchFamily="34" charset="0"/>
                  </a:rPr>
                  <a:t>一阶马尔可夫模型</a:t>
                </a:r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SimHei" panose="02010609060101010101" pitchFamily="49" charset="-122"/>
                  <a:cs typeface="Arial" panose="020B0604020202020204" pitchFamily="34" charset="0"/>
                </a:endParaRPr>
              </a:p>
              <a:p>
                <a:pPr marL="457200" lvl="1" indent="0" eaLnBrk="1" hangingPunct="1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400" b="0" i="1" kern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𝑃</m:t>
                    </m:r>
                    <m:d>
                      <m:dPr>
                        <m:ctrlPr>
                          <a:rPr lang="en-US" altLang="zh-CN" sz="2400" b="0" i="1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kern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kern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kern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  <m:t>𝑖</m:t>
                            </m:r>
                            <m:r>
                              <a:rPr lang="en-US" altLang="zh-CN" sz="2400" b="0" i="1" kern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400" b="0" i="1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  <m:t>𝑖</m:t>
                            </m:r>
                            <m:r>
                              <a:rPr lang="en-US" altLang="zh-CN" sz="2400" b="0" i="1" kern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  <m:t>−2</m:t>
                            </m:r>
                          </m:sub>
                        </m:sSub>
                        <m:r>
                          <a:rPr lang="en-US" altLang="zh-CN" sz="2400" b="0" i="1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,</m:t>
                        </m:r>
                        <m:r>
                          <a:rPr lang="en-US" altLang="zh-CN" sz="2400" b="0" i="1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kern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i="1" ker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=</m:t>
                    </m:r>
                    <m:r>
                      <a:rPr lang="en-US" altLang="zh-CN" sz="2400" i="1" ker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𝑃</m:t>
                    </m:r>
                    <m:d>
                      <m:dPr>
                        <m:ctrlP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  <m:t>𝑖</m:t>
                            </m:r>
                            <m: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kern="0" dirty="0">
                    <a:solidFill>
                      <a:schemeClr val="bg2"/>
                    </a:solidFill>
                    <a:latin typeface="Arial" panose="020B0604020202020204" pitchFamily="34" charset="0"/>
                    <a:ea typeface="SimHei" panose="02010609060101010101" pitchFamily="49" charset="-122"/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𝑠𝑡</m:t>
                        </m:r>
                      </m:sub>
                    </m:sSub>
                    <m:r>
                      <a:rPr lang="en-US" altLang="zh-CN" sz="2400" b="0" i="1" kern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=</m:t>
                    </m:r>
                    <m:r>
                      <a:rPr lang="en-US" altLang="zh-CN" sz="2400" i="1" ker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𝑃</m:t>
                    </m:r>
                    <m:d>
                      <m:dPr>
                        <m:ctrlP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=</m:t>
                        </m:r>
                        <m:r>
                          <a:rPr lang="en-US" altLang="zh-CN" sz="2400" b="0" i="1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𝑡</m:t>
                        </m:r>
                        <m: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  <m:t>𝑖</m:t>
                            </m:r>
                            <m: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400" b="0" i="1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=</m:t>
                        </m:r>
                        <m:r>
                          <a:rPr lang="en-US" altLang="zh-CN" sz="2400" b="0" i="1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𝑠</m:t>
                        </m:r>
                      </m:e>
                    </m:d>
                  </m:oMath>
                </a14:m>
                <a:endParaRPr lang="en-US" altLang="zh-CN" sz="2400" kern="0" dirty="0">
                  <a:solidFill>
                    <a:schemeClr val="bg2"/>
                  </a:solidFill>
                  <a:latin typeface="Arial" panose="020B0604020202020204" pitchFamily="34" charset="0"/>
                  <a:ea typeface="SimHei" panose="02010609060101010101" pitchFamily="49" charset="-122"/>
                  <a:cs typeface="Arial" panose="020B0604020202020204" pitchFamily="34" charset="0"/>
                </a:endParaRPr>
              </a:p>
              <a:p>
                <a:pPr marL="457200" lvl="1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 kern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≜</m:t>
                      </m:r>
                      <m:r>
                        <a:rPr lang="en-US" altLang="zh-CN" sz="2400" i="1" ker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kern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kern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kern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,</m:t>
                          </m:r>
                          <m:r>
                            <a:rPr lang="en-US" altLang="zh-CN" sz="24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zh-CN" sz="2400" b="0" i="1" kern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kern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</m:t>
                      </m:r>
                      <m:r>
                        <a:rPr lang="en-US" altLang="zh-CN" sz="2400" i="1" ker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kern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ctrlPr>
                            <a:rPr lang="en-US" altLang="zh-CN" sz="2400" i="1" kern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kern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𝑖</m:t>
                          </m:r>
                          <m:r>
                            <a:rPr lang="en-US" altLang="zh-CN" sz="2400" b="0" i="1" kern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=2</m:t>
                          </m:r>
                        </m:sub>
                        <m:sup>
                          <m:r>
                            <a:rPr lang="en-US" altLang="zh-CN" sz="2400" b="0" i="1" kern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 kern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400" i="1" kern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kern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kern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𝑖</m:t>
                                  </m:r>
                                  <m:r>
                                    <a:rPr lang="en-US" altLang="zh-CN" sz="2400" b="0" i="1" kern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−1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altLang="zh-CN" sz="24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400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400" kern="0" dirty="0">
                  <a:solidFill>
                    <a:schemeClr val="bg2"/>
                  </a:solidFill>
                  <a:latin typeface="Arial" panose="020B0604020202020204" pitchFamily="34" charset="0"/>
                  <a:ea typeface="SimHei" panose="02010609060101010101" pitchFamily="49" charset="-122"/>
                  <a:cs typeface="Arial" panose="020B0604020202020204" pitchFamily="34" charset="0"/>
                </a:endParaRPr>
              </a:p>
              <a:p>
                <a:pPr lvl="1" eaLnBrk="1" hangingPunct="1">
                  <a:lnSpc>
                    <a:spcPct val="120000"/>
                  </a:lnSpc>
                </a:pPr>
                <a:r>
                  <a:rPr lang="zh-CN" altLang="zh-CN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SimHei" panose="02010609060101010101" pitchFamily="49" charset="-122"/>
                    <a:cs typeface="Arial" panose="020B0604020202020204" pitchFamily="34" charset="0"/>
                  </a:rPr>
                  <a:t>马尔可夫模型状态转移矩阵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SimHei" panose="02010609060101010101" pitchFamily="49" charset="-122"/>
                    <a:cs typeface="Arial" panose="020B0604020202020204" pitchFamily="34" charset="0"/>
                  </a:rPr>
                  <a:t>和</a:t>
                </a:r>
                <a:r>
                  <a:rPr lang="zh-CN" altLang="zh-CN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SimHei" panose="02010609060101010101" pitchFamily="49" charset="-122"/>
                    <a:cs typeface="Arial" panose="020B0604020202020204" pitchFamily="34" charset="0"/>
                  </a:rPr>
                  <a:t>状态转移图举例</a:t>
                </a:r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SimHei" panose="02010609060101010101" pitchFamily="49" charset="-122"/>
                  <a:cs typeface="Arial" panose="020B0604020202020204" pitchFamily="34" charset="0"/>
                </a:endParaRPr>
              </a:p>
              <a:p>
                <a:pPr marL="457200" lvl="1" indent="0" eaLnBrk="1" hangingPunct="1">
                  <a:lnSpc>
                    <a:spcPct val="120000"/>
                  </a:lnSpc>
                  <a:buNone/>
                </a:pPr>
                <a:endParaRPr lang="en-US" altLang="zh-CN" sz="2400" kern="0" dirty="0">
                  <a:solidFill>
                    <a:schemeClr val="bg2"/>
                  </a:solidFill>
                  <a:latin typeface="Arial" panose="020B0604020202020204" pitchFamily="34" charset="0"/>
                  <a:ea typeface="SimHei" panose="02010609060101010101" pitchFamily="49" charset="-122"/>
                  <a:cs typeface="Arial" panose="020B0604020202020204" pitchFamily="34" charset="0"/>
                </a:endParaRPr>
              </a:p>
              <a:p>
                <a:pPr lvl="1" eaLnBrk="1" hangingPunct="1">
                  <a:lnSpc>
                    <a:spcPct val="120000"/>
                  </a:lnSpc>
                </a:pPr>
                <a:endParaRPr lang="en-US" altLang="zh-CN" sz="2000" kern="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F69FA61A-A92B-7A4F-8170-E4BE16489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1258416"/>
                <a:ext cx="10363199" cy="5050904"/>
              </a:xfrm>
              <a:prstGeom prst="rect">
                <a:avLst/>
              </a:prstGeom>
              <a:blipFill>
                <a:blip r:embed="rId3"/>
                <a:stretch>
                  <a:fillRect l="-1059" t="-156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22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900D62F-ADB7-E14A-BA75-54B97C9D3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68660"/>
            <a:ext cx="12216679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2.7 </a:t>
            </a:r>
            <a:r>
              <a:rPr lang="zh-CN" altLang="en-US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离散时间序列样本的统计决策</a:t>
            </a:r>
            <a:endParaRPr lang="zh-CN" altLang="en-US" sz="4000" kern="0" dirty="0">
              <a:solidFill>
                <a:schemeClr val="bg2"/>
              </a:solidFill>
              <a:ea typeface="黑体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737FCD6-AC04-2742-8DEC-F453ECAB88C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953" y="4621963"/>
            <a:ext cx="3158386" cy="1687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59F80FE-1822-174A-A28D-AE9AD9EE72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4621963"/>
            <a:ext cx="2531036" cy="168735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A526734-D3EF-4D81-B1E2-3B4258605919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98083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F69FA61A-A92B-7A4F-8170-E4BE16489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704618"/>
            <a:ext cx="10363199" cy="5050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CpG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岛与非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CpG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岛转移概率矩阵的估计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800" kern="0" dirty="0">
              <a:solidFill>
                <a:schemeClr val="bg2"/>
              </a:solidFill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800" kern="0" dirty="0">
              <a:solidFill>
                <a:schemeClr val="bg2"/>
              </a:solidFill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800" kern="0" dirty="0">
              <a:solidFill>
                <a:schemeClr val="bg2"/>
              </a:solidFill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800" kern="0" dirty="0">
              <a:solidFill>
                <a:schemeClr val="bg2"/>
              </a:solidFill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800" kern="0" dirty="0">
                <a:solidFill>
                  <a:schemeClr val="bg2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对数似然比</a:t>
            </a:r>
            <a:endParaRPr lang="en-US" altLang="zh-CN" sz="2800" kern="0" dirty="0">
              <a:solidFill>
                <a:schemeClr val="bg2"/>
              </a:solidFill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400" kern="0" dirty="0">
              <a:solidFill>
                <a:schemeClr val="bg2"/>
              </a:solidFill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zh-CN" sz="2000" kern="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23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A526734-D3EF-4D81-B1E2-3B4258605919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4">
                <a:extLst>
                  <a:ext uri="{FF2B5EF4-FFF2-40B4-BE49-F238E27FC236}">
                    <a16:creationId xmlns:a16="http://schemas.microsoft.com/office/drawing/2014/main" id="{666D9BAD-E4E3-4E72-9142-DD2A261D3DED}"/>
                  </a:ext>
                </a:extLst>
              </p:cNvPr>
              <p:cNvSpPr txBox="1"/>
              <p:nvPr/>
            </p:nvSpPr>
            <p:spPr bwMode="auto">
              <a:xfrm>
                <a:off x="405724" y="1268413"/>
                <a:ext cx="1750101" cy="895350"/>
              </a:xfrm>
              <a:prstGeom prst="rect">
                <a:avLst/>
              </a:prstGeom>
              <a:noFill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b>
                            <m: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sSup>
                                    <m:sSupPr>
                                      <m:ctrlP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" name="Object 4">
                <a:extLst>
                  <a:ext uri="{FF2B5EF4-FFF2-40B4-BE49-F238E27FC236}">
                    <a16:creationId xmlns:a16="http://schemas.microsoft.com/office/drawing/2014/main" id="{666D9BAD-E4E3-4E72-9142-DD2A261D3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5724" y="1268413"/>
                <a:ext cx="1750101" cy="895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6">
                <a:extLst>
                  <a:ext uri="{FF2B5EF4-FFF2-40B4-BE49-F238E27FC236}">
                    <a16:creationId xmlns:a16="http://schemas.microsoft.com/office/drawing/2014/main" id="{1A8D5315-DA28-4388-9BED-A6002B20C586}"/>
                  </a:ext>
                </a:extLst>
              </p:cNvPr>
              <p:cNvSpPr txBox="1"/>
              <p:nvPr/>
            </p:nvSpPr>
            <p:spPr bwMode="auto">
              <a:xfrm>
                <a:off x="6005060" y="1268413"/>
                <a:ext cx="1963148" cy="895350"/>
              </a:xfrm>
              <a:prstGeom prst="rect">
                <a:avLst/>
              </a:prstGeom>
              <a:noFill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b>
                            <m: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sSup>
                                    <m:sSupPr>
                                      <m:ctrlP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" name="Object 6">
                <a:extLst>
                  <a:ext uri="{FF2B5EF4-FFF2-40B4-BE49-F238E27FC236}">
                    <a16:creationId xmlns:a16="http://schemas.microsoft.com/office/drawing/2014/main" id="{1A8D5315-DA28-4388-9BED-A6002B20C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05060" y="1268413"/>
                <a:ext cx="1963148" cy="895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Group 102">
            <a:extLst>
              <a:ext uri="{FF2B5EF4-FFF2-40B4-BE49-F238E27FC236}">
                <a16:creationId xmlns:a16="http://schemas.microsoft.com/office/drawing/2014/main" id="{CAD24DCF-E48E-4735-959E-602D18935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626611"/>
              </p:ext>
            </p:extLst>
          </p:nvPr>
        </p:nvGraphicFramePr>
        <p:xfrm>
          <a:off x="2229938" y="1327418"/>
          <a:ext cx="3505200" cy="1871730"/>
        </p:xfrm>
        <a:graphic>
          <a:graphicData uri="http://schemas.openxmlformats.org/drawingml/2006/table">
            <a:tbl>
              <a:tblPr/>
              <a:tblGrid>
                <a:gridCol w="700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0.180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0.274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0.426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0.120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0.171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0.368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0.274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0.188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0.161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0.339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0.375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0.125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0.079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0.355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0.384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0.182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Group 58">
            <a:extLst>
              <a:ext uri="{FF2B5EF4-FFF2-40B4-BE49-F238E27FC236}">
                <a16:creationId xmlns:a16="http://schemas.microsoft.com/office/drawing/2014/main" id="{2FCE9186-AEB3-4973-B684-5B6F22FD5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435645"/>
              </p:ext>
            </p:extLst>
          </p:nvPr>
        </p:nvGraphicFramePr>
        <p:xfrm>
          <a:off x="7824192" y="1315110"/>
          <a:ext cx="3505200" cy="183960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700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-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A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C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G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T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A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0.300</a:t>
                      </a: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0.205</a:t>
                      </a: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0.285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0.210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C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0.322</a:t>
                      </a: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0.298</a:t>
                      </a: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0.078</a:t>
                      </a: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0.302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G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0.248</a:t>
                      </a: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0.246</a:t>
                      </a: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0.298</a:t>
                      </a: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0.208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T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0.177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0.239</a:t>
                      </a: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0.292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0.292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109">
                <a:extLst>
                  <a:ext uri="{FF2B5EF4-FFF2-40B4-BE49-F238E27FC236}">
                    <a16:creationId xmlns:a16="http://schemas.microsoft.com/office/drawing/2014/main" id="{9E7BF84C-ACDA-45F1-9D54-C644D0AF4E07}"/>
                  </a:ext>
                </a:extLst>
              </p:cNvPr>
              <p:cNvSpPr txBox="1"/>
              <p:nvPr/>
            </p:nvSpPr>
            <p:spPr bwMode="auto">
              <a:xfrm>
                <a:off x="3250265" y="3201177"/>
                <a:ext cx="7087492" cy="118479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|+)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|−)</m:t>
                              </m:r>
                            </m:den>
                          </m:f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func>
                            <m:func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func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Object 109">
                <a:extLst>
                  <a:ext uri="{FF2B5EF4-FFF2-40B4-BE49-F238E27FC236}">
                    <a16:creationId xmlns:a16="http://schemas.microsoft.com/office/drawing/2014/main" id="{9E7BF84C-ACDA-45F1-9D54-C644D0AF4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50265" y="3201177"/>
                <a:ext cx="7087492" cy="11847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Group 152">
            <a:extLst>
              <a:ext uri="{FF2B5EF4-FFF2-40B4-BE49-F238E27FC236}">
                <a16:creationId xmlns:a16="http://schemas.microsoft.com/office/drawing/2014/main" id="{2044145B-5101-495E-A42B-F8821E123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129261"/>
              </p:ext>
            </p:extLst>
          </p:nvPr>
        </p:nvGraphicFramePr>
        <p:xfrm>
          <a:off x="2229938" y="4509120"/>
          <a:ext cx="3505200" cy="1871730"/>
        </p:xfrm>
        <a:graphic>
          <a:graphicData uri="http://schemas.openxmlformats.org/drawingml/2006/table">
            <a:tbl>
              <a:tblPr/>
              <a:tblGrid>
                <a:gridCol w="700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beta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-.740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0.419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0.580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-.803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-.913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0.302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1.812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-.685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-.624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0.461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0.331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-.730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-1.169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0.573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0.393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-.679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BCB57536-E0F9-4D48-AECF-F368C2489FE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554" y="4565977"/>
            <a:ext cx="3505200" cy="201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252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F69FA61A-A92B-7A4F-8170-E4BE16489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258416"/>
            <a:ext cx="10363199" cy="5050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贝叶斯决策</a:t>
            </a:r>
            <a:r>
              <a:rPr lang="zh-CN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题</a:t>
            </a:r>
            <a:endParaRPr lang="en-US" altLang="zh-CN" sz="2800" kern="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最小错误率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最大后验概率决策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最小风险决策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先验概率、类条件概率密度、后验概率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基于模型的模式识别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/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机器学习方法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先估计模型（概率密度函数）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再决策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贝叶斯推理与贝叶斯网络（见第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章）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  <a:p>
            <a:pPr marL="457200" lvl="1" indent="0" eaLnBrk="1" hangingPunct="1">
              <a:lnSpc>
                <a:spcPct val="120000"/>
              </a:lnSpc>
              <a:buNone/>
            </a:pPr>
            <a:endParaRPr lang="en-US" altLang="zh-CN" sz="2400" kern="0" dirty="0">
              <a:solidFill>
                <a:schemeClr val="bg2"/>
              </a:solidFill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zh-CN" sz="2000" kern="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24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900D62F-ADB7-E14A-BA75-54B97C9D3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68660"/>
            <a:ext cx="12216679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2.8 </a:t>
            </a:r>
            <a:r>
              <a:rPr lang="zh-CN" altLang="en-US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讨论</a:t>
            </a:r>
            <a:endParaRPr lang="zh-CN" altLang="en-US" sz="4000" kern="0" dirty="0">
              <a:solidFill>
                <a:schemeClr val="bg2"/>
              </a:solidFill>
              <a:ea typeface="黑体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A526734-D3EF-4D81-B1E2-3B4258605919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54441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3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F6D9FE3-D1B5-7545-B6F8-6BFA2EA8E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799" y="368660"/>
            <a:ext cx="777240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chemeClr val="bg2"/>
                </a:solidFill>
                <a:ea typeface="黑体" pitchFamily="2" charset="-122"/>
              </a:rPr>
              <a:t>本章主要内容</a:t>
            </a:r>
            <a:endParaRPr lang="zh-CN" altLang="en-US" sz="4000" kern="0" dirty="0">
              <a:solidFill>
                <a:schemeClr val="bg2"/>
              </a:solidFill>
              <a:ea typeface="黑体" pitchFamily="2" charset="-122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104F343-24FA-6A41-8345-95C60EBCF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258416"/>
            <a:ext cx="10363199" cy="4546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2.1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 引言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: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 一个简单的例子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2.2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 最小错误率贝叶斯决策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2.3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 最小风险贝叶斯决策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2.4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 两类错误率、</a:t>
            </a:r>
            <a:r>
              <a:rPr lang="en-US" altLang="zh-CN" dirty="0" err="1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Neyman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-Pearson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决策与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ROC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曲线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2.5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 正态分布时的统计决策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2.6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 错误率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2.7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 离散时间序列样本的统计决策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2.8 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讨论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0234D0-2EAE-4A86-A54A-C0944A7FD360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50045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F69FA61A-A92B-7A4F-8170-E4BE164896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4400" y="1258416"/>
                <a:ext cx="10363199" cy="411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zh-CN" altLang="en-US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Arial" panose="020B0604020202020204" pitchFamily="34" charset="0"/>
                  </a:rPr>
                  <a:t>给一个硬币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zh-CN" altLang="en-US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，没有任何信息，猜是</a:t>
                </a:r>
                <a:r>
                  <a:rPr lang="en-US" altLang="zh-CN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Arial" panose="020B0604020202020204" pitchFamily="34" charset="0"/>
                  </a:rPr>
                  <a:t>5</a:t>
                </a:r>
                <a:r>
                  <a:rPr lang="zh-CN" altLang="en-US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Arial" panose="020B0604020202020204" pitchFamily="34" charset="0"/>
                  </a:rPr>
                  <a:t>角还是</a:t>
                </a:r>
                <a:r>
                  <a:rPr lang="en-US" altLang="zh-CN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Arial" panose="020B0604020202020204" pitchFamily="34" charset="0"/>
                  </a:rPr>
                  <a:t>1</a:t>
                </a:r>
                <a:r>
                  <a:rPr lang="zh-CN" altLang="en-US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Arial" panose="020B0604020202020204" pitchFamily="34" charset="0"/>
                  </a:rPr>
                  <a:t>角</a:t>
                </a:r>
                <a:endParaRPr lang="en-US" altLang="zh-CN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1" eaLnBrk="1" hangingPunct="1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zh-CN" altLang="en-US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错误率</a:t>
                </a:r>
                <a:endParaRPr lang="en-US" altLang="zh-CN" sz="20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457200" lvl="1" indent="0" algn="ctr" eaLnBrk="1" hangingPunct="1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ker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i="1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error</m:t>
                        </m:r>
                      </m:e>
                    </m:d>
                    <m:r>
                      <a:rPr lang="en-US" altLang="zh-CN" sz="2400" b="0" i="1" kern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m:rPr>
                        <m:sty m:val="p"/>
                      </m:rPr>
                      <a:rPr lang="en-US" altLang="zh-CN" sz="2400" i="1" ker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1" kern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i="1" ker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400" b="0" i="1" kern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    </a:t>
                </a:r>
                <a:r>
                  <a:rPr lang="en-US" altLang="zh-CN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(</a:t>
                </a:r>
                <a:r>
                  <a:rPr lang="zh-CN" altLang="en-US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如果决策 </a:t>
                </a:r>
                <a14:m>
                  <m:oMath xmlns:m="http://schemas.openxmlformats.org/officeDocument/2006/math">
                    <m:r>
                      <a:rPr lang="en-US" altLang="zh-CN" sz="2400" i="1" ker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ker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b>
                      <m:sSubPr>
                        <m:ctrlP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0" kern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1" eaLnBrk="1" hangingPunct="1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zh-CN" altLang="en-US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决策规则（最小错误率准则）  </a:t>
                </a:r>
                <a:endParaRPr lang="en-US" altLang="zh-CN" sz="20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914400" lvl="2" indent="0" eaLnBrk="1" hangingPunct="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</m:t>
                              </m:r>
                              <m:d>
                                <m:dPr>
                                  <m:ctrlPr>
                                    <a:rPr lang="en-US" altLang="zh-CN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 ker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ker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i="1" ker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≥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</m:t>
                              </m:r>
                              <m:d>
                                <m:dPr>
                                  <m:ctrlPr>
                                    <a:rPr lang="en-US" altLang="zh-CN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 ker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ker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i="1" ker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altLang="zh-CN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</m:t>
                              </m:r>
                              <m:d>
                                <m:dPr>
                                  <m:ctrlPr>
                                    <a:rPr lang="en-US" altLang="zh-CN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 ker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ker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i="1" ker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</m:t>
                              </m:r>
                              <m:d>
                                <m:dPr>
                                  <m:ctrlPr>
                                    <a:rPr lang="en-US" altLang="zh-CN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 ker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ker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i="1" ker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1" eaLnBrk="1" hangingPunct="1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zh-CN" altLang="en-US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先验概率 </a:t>
                </a:r>
                <a:r>
                  <a:rPr lang="en-US" altLang="zh-CN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(</a:t>
                </a:r>
                <a:r>
                  <a:rPr lang="en" altLang="zh-CN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priori probability</a:t>
                </a:r>
                <a:r>
                  <a:rPr lang="en-US" altLang="zh-CN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)</a:t>
                </a:r>
                <a:r>
                  <a:rPr lang="zh-CN" altLang="en-US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kern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400" b="0" i="1" kern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2000" dirty="0"/>
              </a:p>
              <a:p>
                <a:pPr marL="457200" lvl="1" indent="0" eaLnBrk="1" hangingPunct="1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zh-CN" altLang="en-US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    </a:t>
                </a:r>
                <a:endParaRPr lang="en-US" altLang="zh-CN" sz="24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914400" lvl="2" indent="0" eaLnBrk="1" hangingPunct="1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altLang="zh-CN" sz="20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914400" lvl="2" indent="0" algn="ctr" eaLnBrk="1" hangingPunct="1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altLang="zh-CN" sz="20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F69FA61A-A92B-7A4F-8170-E4BE16489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1258416"/>
                <a:ext cx="10363199" cy="4114800"/>
              </a:xfrm>
              <a:prstGeom prst="rect">
                <a:avLst/>
              </a:prstGeom>
              <a:blipFill>
                <a:blip r:embed="rId3"/>
                <a:stretch>
                  <a:fillRect l="-1294" t="-148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4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900D62F-ADB7-E14A-BA75-54B97C9D3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799" y="368660"/>
            <a:ext cx="777240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2.1 </a:t>
            </a:r>
            <a:r>
              <a:rPr lang="zh-CN" altLang="en-US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引言</a:t>
            </a:r>
            <a:r>
              <a:rPr lang="en-US" altLang="zh-CN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:</a:t>
            </a:r>
            <a:r>
              <a:rPr lang="zh-CN" altLang="en-US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 一个简单的例子</a:t>
            </a:r>
            <a:endParaRPr lang="zh-CN" altLang="en-US" sz="4000" kern="0" dirty="0">
              <a:solidFill>
                <a:schemeClr val="bg2"/>
              </a:solidFill>
              <a:ea typeface="黑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EE08C2-E93C-4AA0-8BA7-42C16E472117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51114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F69FA61A-A92B-7A4F-8170-E4BE164896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4400" y="908720"/>
                <a:ext cx="10363199" cy="5400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</a:pPr>
                <a:r>
                  <a:rPr lang="zh-CN" altLang="en-US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Arial" panose="020B0604020202020204" pitchFamily="34" charset="0"/>
                  </a:rPr>
                  <a:t>给一个硬币，已知重量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zh-CN" altLang="en-US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，猜是</a:t>
                </a:r>
                <a:r>
                  <a:rPr lang="en-US" altLang="zh-CN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Arial" panose="020B0604020202020204" pitchFamily="34" charset="0"/>
                  </a:rPr>
                  <a:t>5</a:t>
                </a:r>
                <a:r>
                  <a:rPr lang="zh-CN" altLang="en-US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Arial" panose="020B0604020202020204" pitchFamily="34" charset="0"/>
                  </a:rPr>
                  <a:t>角还是</a:t>
                </a:r>
                <a:r>
                  <a:rPr lang="en-US" altLang="zh-CN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Arial" panose="020B0604020202020204" pitchFamily="34" charset="0"/>
                  </a:rPr>
                  <a:t>1</a:t>
                </a:r>
                <a:r>
                  <a:rPr lang="zh-CN" altLang="en-US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Arial" panose="020B0604020202020204" pitchFamily="34" charset="0"/>
                  </a:rPr>
                  <a:t>角</a:t>
                </a:r>
                <a:endParaRPr lang="en-US" altLang="zh-CN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1" eaLnBrk="1" hangingPunct="1">
                  <a:spcBef>
                    <a:spcPts val="600"/>
                  </a:spcBef>
                </a:pPr>
                <a:r>
                  <a:rPr lang="zh-CN" altLang="en-US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后验概率 </a:t>
                </a:r>
                <a:r>
                  <a:rPr lang="en-US" altLang="zh-CN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(posterior probability)</a:t>
                </a:r>
              </a:p>
              <a:p>
                <a:pPr marL="457200" lvl="1" indent="0" eaLnBrk="1" hangingPunct="1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kern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kern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400" b="0" i="1" kern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kern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altLang="zh-CN" sz="24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</m:d>
                    </m:oMath>
                  </m:oMathPara>
                </a14:m>
                <a:endParaRPr lang="en-US" altLang="zh-CN" sz="24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1" eaLnBrk="1" hangingPunct="1">
                  <a:spcBef>
                    <a:spcPts val="600"/>
                  </a:spcBef>
                </a:pPr>
                <a:r>
                  <a:rPr lang="zh-CN" altLang="en-US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决策规则</a:t>
                </a:r>
                <a:endParaRPr lang="en-US" altLang="zh-CN" sz="20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914400" lvl="2" indent="0" eaLnBrk="1" hangingPunct="1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b="0" i="1" kern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 ker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ker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b="0" i="1" kern="0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altLang="zh-CN" kern="0" dirty="0">
                                  <a:solidFill>
                                    <a:schemeClr val="bg2"/>
                                  </a:solidFill>
                                  <a:latin typeface="Times New Roman" panose="02020603050405020304" pitchFamily="18" charset="0"/>
                                  <a:ea typeface="黑体" panose="02010609060101010101" pitchFamily="49" charset="-122"/>
                                </a:rPr>
                                <m:t> </m:t>
                              </m:r>
                              <m:r>
                                <a:rPr lang="zh-CN" altLang="en-US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 ker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ker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b="0" i="1" kern="0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altLang="zh-CN" kern="0" dirty="0">
                                  <a:solidFill>
                                    <a:schemeClr val="bg2"/>
                                  </a:solidFill>
                                  <a:latin typeface="Times New Roman" panose="02020603050405020304" pitchFamily="18" charset="0"/>
                                  <a:ea typeface="黑体" panose="02010609060101010101" pitchFamily="49" charset="-122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zh-CN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b="0" i="1" kern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</m:t>
                                  </m:r>
                                </m:sub>
                              </m:sSub>
                              <m:r>
                                <a:rPr lang="en-US" altLang="zh-CN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 ker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ker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b="0" i="1" kern="0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altLang="zh-CN" kern="0" dirty="0">
                                  <a:solidFill>
                                    <a:schemeClr val="bg2"/>
                                  </a:solidFill>
                                  <a:latin typeface="Times New Roman" panose="02020603050405020304" pitchFamily="18" charset="0"/>
                                  <a:ea typeface="黑体" panose="02010609060101010101" pitchFamily="49" charset="-122"/>
                                </a:rPr>
                                <m:t> </m:t>
                              </m:r>
                              <m:r>
                                <a:rPr lang="en-US" altLang="zh-CN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 ker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ker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b="0" i="1" kern="0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altLang="zh-CN" kern="0" dirty="0">
                                  <a:solidFill>
                                    <a:schemeClr val="bg2"/>
                                  </a:solidFill>
                                  <a:latin typeface="Times New Roman" panose="02020603050405020304" pitchFamily="18" charset="0"/>
                                  <a:ea typeface="黑体" panose="02010609060101010101" pitchFamily="49" charset="-122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1" eaLnBrk="1" hangingPunct="1">
                  <a:spcBef>
                    <a:spcPts val="600"/>
                  </a:spcBef>
                </a:pPr>
                <a:r>
                  <a:rPr lang="zh-CN" altLang="en-US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错误率  </a:t>
                </a:r>
                <a:endParaRPr lang="en-US" altLang="zh-CN" sz="24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914400" lvl="2" indent="0" algn="ctr" eaLnBrk="1" hangingPunct="1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CN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error</m:t>
                        </m:r>
                        <m:r>
                          <a:rPr lang="en-US" altLang="zh-CN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m:rPr>
                        <m:sty m:val="p"/>
                      </m:rPr>
                      <a:rPr lang="en-US" altLang="zh-CN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CN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CN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   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(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如果决策 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b>
                      <m:sSubPr>
                        <m:ctrlPr>
                          <a:rPr lang="en-US" altLang="zh-CN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1" eaLnBrk="1" hangingPunct="1">
                  <a:spcBef>
                    <a:spcPts val="600"/>
                  </a:spcBef>
                </a:pPr>
                <a:r>
                  <a:rPr lang="zh-CN" altLang="en-US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贝叶斯公式 </a:t>
                </a:r>
                <a:r>
                  <a:rPr lang="en-US" altLang="zh-CN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(Bayes</a:t>
                </a:r>
                <a:r>
                  <a:rPr lang="zh-CN" altLang="en-US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 </a:t>
                </a:r>
                <a:r>
                  <a:rPr lang="en-US" altLang="zh-CN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formula)</a:t>
                </a:r>
              </a:p>
              <a:p>
                <a:pPr marL="457200" lvl="1" indent="0" eaLnBrk="1" hangingPunct="1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𝑃</m:t>
                      </m:r>
                      <m:d>
                        <m:dPr>
                          <m:ctrlPr>
                            <a:rPr lang="en-US" altLang="zh-CN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kern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altLang="zh-CN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zh-CN" b="0" i="1" kern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kern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kern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altLang="zh-CN" kern="0" dirty="0">
                              <a:solidFill>
                                <a:schemeClr val="bg2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</a:rPr>
                            <m:t> </m:t>
                          </m:r>
                        </m:num>
                        <m:den>
                          <m:r>
                            <a:rPr lang="en-US" altLang="zh-CN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den>
                      </m:f>
                      <m:r>
                        <a:rPr lang="en-US" altLang="zh-CN" i="1" ker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altLang="zh-CN" b="0" i="1" kern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 ker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CN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F69FA61A-A92B-7A4F-8170-E4BE16489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908720"/>
                <a:ext cx="10363199" cy="5400600"/>
              </a:xfrm>
              <a:prstGeom prst="rect">
                <a:avLst/>
              </a:prstGeom>
              <a:blipFill>
                <a:blip r:embed="rId3"/>
                <a:stretch>
                  <a:fillRect l="-1294" t="-112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44F5A5-4964-4539-82ED-25C87672CB49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70346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6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900D62F-ADB7-E14A-BA75-54B97C9D3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799" y="368660"/>
            <a:ext cx="777240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2.2 </a:t>
            </a:r>
            <a:r>
              <a:rPr lang="zh-CN" altLang="en-US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最小错误率贝叶斯决策</a:t>
            </a:r>
            <a:endParaRPr lang="zh-CN" altLang="en-US" sz="4000" kern="0" dirty="0">
              <a:solidFill>
                <a:schemeClr val="bg2"/>
              </a:solidFill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0CD558F-6CC0-D442-8CB7-DFF98E41CD87}"/>
                  </a:ext>
                </a:extLst>
              </p:cNvPr>
              <p:cNvSpPr/>
              <p:nvPr/>
            </p:nvSpPr>
            <p:spPr>
              <a:xfrm>
                <a:off x="1997036" y="1088740"/>
                <a:ext cx="8450711" cy="1060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i="0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CN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zh-CN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altLang="zh-CN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min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zh-CN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error</m:t>
                              </m:r>
                              <m:r>
                                <a:rPr lang="en-US" altLang="zh-CN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zh-CN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CN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func>
                            <m:funcPr>
                              <m:ctrlPr>
                                <a:rPr lang="zh-CN" altLang="en-US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</m:t>
                              </m:r>
                              <m:d>
                                <m:dPr>
                                  <m:ctrlPr>
                                    <a:rPr lang="en-US" altLang="zh-CN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error</m:t>
                                  </m:r>
                                  <m:r>
                                    <a:rPr lang="en-US" altLang="zh-CN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zh-CN" altLang="en-US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∀</m:t>
                              </m:r>
                              <m:r>
                                <a:rPr lang="en-US" altLang="zh-CN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0CD558F-6CC0-D442-8CB7-DFF98E41CD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036" y="1088740"/>
                <a:ext cx="8450711" cy="1060931"/>
              </a:xfrm>
              <a:prstGeom prst="rect">
                <a:avLst/>
              </a:prstGeom>
              <a:blipFill>
                <a:blip r:embed="rId3"/>
                <a:stretch>
                  <a:fillRect t="-138824" b="-19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1E43714-43D5-7447-B27C-9405E4ED5AFC}"/>
                  </a:ext>
                </a:extLst>
              </p:cNvPr>
              <p:cNvSpPr txBox="1"/>
              <p:nvPr/>
            </p:nvSpPr>
            <p:spPr>
              <a:xfrm>
                <a:off x="2495599" y="2978348"/>
                <a:ext cx="7200800" cy="9611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800" dirty="0">
                    <a:solidFill>
                      <a:schemeClr val="bg2"/>
                    </a:solidFill>
                  </a:rPr>
                  <a:t>若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kumimoji="1" lang="en-US" altLang="zh-CN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zh-CN" sz="2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kumimoji="1" lang="en-US" altLang="zh-CN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kumimoji="1" lang="en-US" altLang="zh-CN" sz="2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≶</m:t>
                    </m:r>
                    <m:r>
                      <a:rPr kumimoji="1" lang="en-US" altLang="zh-CN" sz="2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kumimoji="1" lang="en-US" altLang="zh-CN" sz="2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kumimoji="1" lang="zh-CN" altLang="en-US" sz="2800" dirty="0">
                    <a:solidFill>
                      <a:schemeClr val="bg2"/>
                    </a:solidFill>
                  </a:rPr>
                  <a:t>， 则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zh-CN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kumimoji="1" lang="zh-CN" altLang="en-US" sz="28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1E43714-43D5-7447-B27C-9405E4ED5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599" y="2978348"/>
                <a:ext cx="7200800" cy="961161"/>
              </a:xfrm>
              <a:prstGeom prst="rect">
                <a:avLst/>
              </a:prstGeom>
              <a:blipFill>
                <a:blip r:embed="rId4"/>
                <a:stretch>
                  <a:fillRect l="-2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标注 3">
            <a:extLst>
              <a:ext uri="{FF2B5EF4-FFF2-40B4-BE49-F238E27FC236}">
                <a16:creationId xmlns:a16="http://schemas.microsoft.com/office/drawing/2014/main" id="{8F947329-BF5B-9B44-97B3-0E2A09E415E6}"/>
              </a:ext>
            </a:extLst>
          </p:cNvPr>
          <p:cNvSpPr/>
          <p:nvPr/>
        </p:nvSpPr>
        <p:spPr bwMode="auto">
          <a:xfrm>
            <a:off x="1319795" y="2408626"/>
            <a:ext cx="1152128" cy="464105"/>
          </a:xfrm>
          <a:prstGeom prst="wedgeRectCallout">
            <a:avLst>
              <a:gd name="adj1" fmla="val 79957"/>
              <a:gd name="adj2" fmla="val 98758"/>
            </a:avLst>
          </a:prstGeom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solidFill>
                  <a:schemeClr val="bg2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似然比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4D9C569-D540-A843-BCE3-463E09B4899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4388320"/>
            <a:ext cx="3420865" cy="152258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F6ABE8E-3C62-8945-ADA6-65922E594A5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835" y="4388848"/>
            <a:ext cx="2623115" cy="152205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E35551E-0F56-9549-9D5F-D4901F2F7F2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966" y="4365104"/>
            <a:ext cx="3078348" cy="1522800"/>
          </a:xfrm>
          <a:prstGeom prst="rect">
            <a:avLst/>
          </a:prstGeom>
        </p:spPr>
      </p:pic>
      <p:sp>
        <p:nvSpPr>
          <p:cNvPr id="15" name="矩形标注 14">
            <a:extLst>
              <a:ext uri="{FF2B5EF4-FFF2-40B4-BE49-F238E27FC236}">
                <a16:creationId xmlns:a16="http://schemas.microsoft.com/office/drawing/2014/main" id="{572157DD-9354-274F-B671-A041B6176001}"/>
              </a:ext>
            </a:extLst>
          </p:cNvPr>
          <p:cNvSpPr/>
          <p:nvPr/>
        </p:nvSpPr>
        <p:spPr bwMode="auto">
          <a:xfrm>
            <a:off x="4836345" y="6148993"/>
            <a:ext cx="1152128" cy="464105"/>
          </a:xfrm>
          <a:prstGeom prst="wedgeRectCallout">
            <a:avLst>
              <a:gd name="adj1" fmla="val 68720"/>
              <a:gd name="adj2" fmla="val -101754"/>
            </a:avLst>
          </a:prstGeom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决策面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E6FB5EA-64E6-914E-B193-0A3A839D6DE0}"/>
                  </a:ext>
                </a:extLst>
              </p:cNvPr>
              <p:cNvSpPr/>
              <p:nvPr/>
            </p:nvSpPr>
            <p:spPr>
              <a:xfrm>
                <a:off x="1631504" y="1999748"/>
                <a:ext cx="8834622" cy="4931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CN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error</m:t>
                        </m:r>
                        <m:r>
                          <a:rPr lang="en-US" altLang="zh-CN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m:rPr>
                        <m:sty m:val="p"/>
                      </m:rPr>
                      <a:rPr lang="en-US" altLang="zh-CN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CN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CN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    </a:t>
                </a:r>
                <a:r>
                  <a:rPr lang="en-US" altLang="zh-CN" kern="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(</a:t>
                </a:r>
                <a:r>
                  <a:rPr lang="zh-CN" altLang="en-US" kern="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如果决策 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b>
                      <m:sSubPr>
                        <m:ctrlPr>
                          <a:rPr lang="en-US" altLang="zh-CN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kern="0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E6FB5EA-64E6-914E-B193-0A3A839D6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504" y="1999748"/>
                <a:ext cx="8834622" cy="493148"/>
              </a:xfrm>
              <a:prstGeom prst="rect">
                <a:avLst/>
              </a:prstGeom>
              <a:blipFill>
                <a:blip r:embed="rId8"/>
                <a:stretch>
                  <a:fillRect t="-7500" b="-2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80364866-1E7B-40DF-900B-93A65D839FE3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86499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F69FA61A-A92B-7A4F-8170-E4BE164896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4400" y="836712"/>
                <a:ext cx="10363199" cy="50509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</a:pPr>
                <a:r>
                  <a:rPr lang="zh-CN" altLang="en-US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Arial" panose="020B0604020202020204" pitchFamily="34" charset="0"/>
                  </a:rPr>
                  <a:t>多类判别决策</a:t>
                </a:r>
                <a:endParaRPr lang="en-US" altLang="zh-CN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 eaLnBrk="1" hangingPunct="1">
                  <a:lnSpc>
                    <a:spcPct val="120000"/>
                  </a:lnSpc>
                  <a:buFont typeface="Arial" panose="020B0604020202020204" pitchFamily="34" charset="0"/>
                  <a:buChar char="–"/>
                </a:pPr>
                <a14:m>
                  <m:oMath xmlns:m="http://schemas.openxmlformats.org/officeDocument/2006/math">
                    <m:r>
                      <a:rPr lang="en-US" altLang="zh-CN" sz="2400" i="1" ker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  <m:d>
                      <m:dPr>
                        <m:ctrlP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kern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 sz="2400" b="0" i="1" kern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b="0" i="1" kern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kern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400" b="0" i="1" kern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0" i="1" kern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=1,⋯,</m:t>
                            </m:r>
                            <m:r>
                              <a:rPr lang="en-US" altLang="zh-CN" sz="2400" b="0" i="1" kern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ker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ker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sz="2400" b="0" i="1" kern="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func>
                    <m:r>
                      <a:rPr lang="en-US" altLang="zh-CN" sz="2400" b="0" i="1" kern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sz="2400" b="0" i="1" kern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kern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sSub>
                      <m:sSubPr>
                        <m:ctrlP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altLang="zh-CN" sz="24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pPr lvl="1" eaLnBrk="1" hangingPunct="1">
                  <a:lnSpc>
                    <a:spcPct val="120000"/>
                  </a:lnSpc>
                  <a:buFont typeface="Arial" panose="020B0604020202020204" pitchFamily="34" charset="0"/>
                  <a:buChar char="–"/>
                </a:pPr>
                <a14:m>
                  <m:oMath xmlns:m="http://schemas.openxmlformats.org/officeDocument/2006/math">
                    <m:r>
                      <a:rPr lang="en-US" altLang="zh-CN" sz="2400" i="1" ker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  <m:d>
                      <m:dPr>
                        <m:ctrlP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  <m: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 altLang="zh-CN" sz="2400" i="1" ker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  <m:d>
                      <m:dPr>
                        <m:ctrlP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 altLang="zh-CN" sz="2400" b="0" i="1" kern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=1,⋯,</m:t>
                            </m:r>
                            <m: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  <m: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2400" i="1" kern="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ker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sz="2400" b="0" i="1" kern="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i="1" ker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ker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ker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sz="2400" b="0" i="1" kern="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400" i="1" ker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sz="2400" i="1" ker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ker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sSub>
                      <m:sSubPr>
                        <m:ctrlP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altLang="zh-CN" sz="24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indent="0" eaLnBrk="1" hangingPunct="1">
                  <a:lnSpc>
                    <a:spcPct val="120000"/>
                  </a:lnSpc>
                  <a:buNone/>
                </a:pPr>
                <a:r>
                  <a:rPr lang="zh-CN" altLang="en-US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endParaRPr lang="en-US" altLang="zh-CN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 algn="ctr" eaLnBrk="1" hangingPunct="1">
                  <a:lnSpc>
                    <a:spcPct val="120000"/>
                  </a:lnSpc>
                  <a:buNone/>
                </a:pPr>
                <a:endParaRPr lang="en-US" altLang="zh-CN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457200" lvl="1" indent="0" eaLnBrk="1" hangingPunct="1">
                  <a:lnSpc>
                    <a:spcPct val="120000"/>
                  </a:lnSpc>
                  <a:buNone/>
                </a:pPr>
                <a:endParaRPr lang="en-US" altLang="zh-CN" sz="20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1" eaLnBrk="1" hangingPunct="1">
                  <a:lnSpc>
                    <a:spcPct val="120000"/>
                  </a:lnSpc>
                </a:pPr>
                <a:endParaRPr lang="en-US" altLang="zh-CN" sz="24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457200" lvl="1" indent="0" eaLnBrk="1" hangingPunct="1">
                  <a:lnSpc>
                    <a:spcPct val="120000"/>
                  </a:lnSpc>
                  <a:buNone/>
                </a:pPr>
                <a:endParaRPr lang="en-US" altLang="zh-CN" sz="24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F69FA61A-A92B-7A4F-8170-E4BE16489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836712"/>
                <a:ext cx="10363199" cy="5050904"/>
              </a:xfrm>
              <a:prstGeom prst="rect">
                <a:avLst/>
              </a:prstGeom>
              <a:blipFill>
                <a:blip r:embed="rId3"/>
                <a:stretch>
                  <a:fillRect l="-1294" t="-120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7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6383E4-DAD1-F74F-8EF1-B52F2FC10D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628" y="3993799"/>
            <a:ext cx="4895909" cy="17506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标注 10">
                <a:extLst>
                  <a:ext uri="{FF2B5EF4-FFF2-40B4-BE49-F238E27FC236}">
                    <a16:creationId xmlns:a16="http://schemas.microsoft.com/office/drawing/2014/main" id="{6C7EAFC5-A7E9-9E46-8A54-5273A061A648}"/>
                  </a:ext>
                </a:extLst>
              </p:cNvPr>
              <p:cNvSpPr/>
              <p:nvPr/>
            </p:nvSpPr>
            <p:spPr bwMode="auto">
              <a:xfrm>
                <a:off x="6744072" y="3284984"/>
                <a:ext cx="1008112" cy="464105"/>
              </a:xfrm>
              <a:prstGeom prst="wedgeRectCallout">
                <a:avLst>
                  <a:gd name="adj1" fmla="val -81177"/>
                  <a:gd name="adj2" fmla="val 119759"/>
                </a:avLst>
              </a:prstGeom>
              <a:ln w="1270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2000" b="0" i="1" kern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 </m:t>
                      </m:r>
                      <m:r>
                        <a:rPr lang="en-US" altLang="zh-CN" sz="2000" i="1" ker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𝑃</m:t>
                      </m:r>
                      <m:d>
                        <m:dPr>
                          <m:ctrlPr>
                            <a:rPr lang="en-US" altLang="zh-CN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i="1" ker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CN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altLang="zh-CN" sz="2000" i="1" ker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</m:d>
                    </m:oMath>
                  </m:oMathPara>
                </a14:m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矩形标注 10">
                <a:extLst>
                  <a:ext uri="{FF2B5EF4-FFF2-40B4-BE49-F238E27FC236}">
                    <a16:creationId xmlns:a16="http://schemas.microsoft.com/office/drawing/2014/main" id="{6C7EAFC5-A7E9-9E46-8A54-5273A061A6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44072" y="3284984"/>
                <a:ext cx="1008112" cy="464105"/>
              </a:xfrm>
              <a:prstGeom prst="wedgeRectCallout">
                <a:avLst>
                  <a:gd name="adj1" fmla="val -81177"/>
                  <a:gd name="adj2" fmla="val 119759"/>
                </a:avLst>
              </a:prstGeom>
              <a:blipFill>
                <a:blip r:embed="rId5"/>
                <a:stretch>
                  <a:fillRect/>
                </a:stretch>
              </a:blipFill>
              <a:ln w="12700"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D1193A05-81E3-489E-B910-551E42E8B24B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86640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F69FA61A-A92B-7A4F-8170-E4BE164896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910" y="1098522"/>
                <a:ext cx="10363199" cy="50509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>
                  <a:spcBef>
                    <a:spcPts val="0"/>
                  </a:spcBef>
                </a:pPr>
                <a:r>
                  <a:rPr lang="zh-CN" altLang="en-US" sz="28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Arial" panose="020B0604020202020204" pitchFamily="34" charset="0"/>
                  </a:rPr>
                  <a:t>最小错误率</a:t>
                </a:r>
                <a:endParaRPr lang="en-US" altLang="zh-CN" sz="280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 algn="ctr" eaLnBrk="1" hangingPunct="1">
                  <a:spcBef>
                    <a:spcPts val="0"/>
                  </a:spcBef>
                  <a:buNone/>
                </a:pPr>
                <a:r>
                  <a:rPr lang="zh-CN" altLang="en-US" sz="28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endParaRPr lang="en-US" altLang="zh-CN" sz="28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eaLnBrk="1" hangingPunct="1">
                  <a:spcBef>
                    <a:spcPts val="0"/>
                  </a:spcBef>
                </a:pPr>
                <a:endParaRPr lang="en-US" altLang="zh-CN" sz="28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eaLnBrk="1" hangingPunct="1">
                  <a:spcBef>
                    <a:spcPts val="1800"/>
                  </a:spcBef>
                </a:pPr>
                <a:r>
                  <a:rPr lang="zh-CN" altLang="en-US" sz="28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Arial" panose="020B0604020202020204" pitchFamily="34" charset="0"/>
                  </a:rPr>
                  <a:t>风险 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,  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=1,⋯,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sz="24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eaLnBrk="1" hangingPunct="1">
                  <a:spcBef>
                    <a:spcPts val="1800"/>
                  </a:spcBef>
                </a:pPr>
                <a:r>
                  <a:rPr lang="zh-CN" altLang="en-US" sz="28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Arial" panose="020B0604020202020204" pitchFamily="34" charset="0"/>
                  </a:rPr>
                  <a:t>最小风险</a:t>
                </a:r>
                <a:endParaRPr lang="en-US" altLang="zh-CN" sz="28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457200" lvl="1" indent="0" eaLnBrk="1" hangingPunct="1">
                  <a:spcBef>
                    <a:spcPts val="1800"/>
                  </a:spcBef>
                  <a:buNone/>
                </a:pPr>
                <a:endParaRPr lang="en-US" altLang="zh-CN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457200" lvl="1" indent="0" eaLnBrk="1" hangingPunct="1">
                  <a:spcBef>
                    <a:spcPts val="1800"/>
                  </a:spcBef>
                  <a:buNone/>
                </a:pPr>
                <a:endParaRPr lang="en-US" altLang="zh-CN" sz="20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342900" lvl="1" indent="-342900" eaLnBrk="1" hangingPunct="1">
                  <a:spcBef>
                    <a:spcPts val="1200"/>
                  </a:spcBef>
                  <a:buChar char="•"/>
                </a:pPr>
                <a:r>
                  <a:rPr lang="zh-CN" altLang="en-US" sz="32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Arial" panose="020B0604020202020204" pitchFamily="34" charset="0"/>
                  </a:rPr>
                  <a:t>最小风险贝叶斯决策</a:t>
                </a:r>
                <a:endParaRPr lang="en-US" altLang="zh-CN" sz="24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457200" lvl="1" indent="0" eaLnBrk="1" hangingPunct="1"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=1,⋯,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F69FA61A-A92B-7A4F-8170-E4BE16489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910" y="1098522"/>
                <a:ext cx="10363199" cy="5050904"/>
              </a:xfrm>
              <a:prstGeom prst="rect">
                <a:avLst/>
              </a:prstGeom>
              <a:blipFill>
                <a:blip r:embed="rId3"/>
                <a:stretch>
                  <a:fillRect l="-1353" t="-1568" b="-72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900D62F-ADB7-E14A-BA75-54B97C9D3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799" y="368660"/>
            <a:ext cx="777240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2.3 </a:t>
            </a:r>
            <a:r>
              <a:rPr lang="zh-CN" altLang="en-US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最小风险贝叶斯决策</a:t>
            </a:r>
            <a:endParaRPr lang="zh-CN" altLang="en-US" sz="4000" kern="0" dirty="0">
              <a:solidFill>
                <a:schemeClr val="bg2"/>
              </a:solidFill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780B928-739B-2841-8428-1F0E1276CE9B}"/>
                  </a:ext>
                </a:extLst>
              </p:cNvPr>
              <p:cNvSpPr/>
              <p:nvPr/>
            </p:nvSpPr>
            <p:spPr>
              <a:xfrm>
                <a:off x="6628491" y="1593483"/>
                <a:ext cx="4661725" cy="8996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000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i="0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CN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altLang="zh-CN" sz="20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min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00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error</m:t>
                              </m:r>
                              <m: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000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780B928-739B-2841-8428-1F0E1276CE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491" y="1593483"/>
                <a:ext cx="4661725" cy="8996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9180098-5DAC-4E41-BFAA-FD97F31373FD}"/>
                  </a:ext>
                </a:extLst>
              </p:cNvPr>
              <p:cNvSpPr/>
              <p:nvPr/>
            </p:nvSpPr>
            <p:spPr>
              <a:xfrm>
                <a:off x="7320136" y="4009557"/>
                <a:ext cx="4228915" cy="8996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000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i="0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CN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  <m:d>
                            <m:dPr>
                              <m:ctrlP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US" altLang="zh-CN" sz="20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min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0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altLang="zh-CN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9180098-5DAC-4E41-BFAA-FD97F31373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136" y="4009557"/>
                <a:ext cx="4228915" cy="8996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9767B434-EC7F-9346-A136-3382F4A903FC}"/>
                  </a:ext>
                </a:extLst>
              </p:cNvPr>
              <p:cNvSpPr/>
              <p:nvPr/>
            </p:nvSpPr>
            <p:spPr>
              <a:xfrm>
                <a:off x="263352" y="1556792"/>
                <a:ext cx="5917957" cy="8917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CN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error</m:t>
                          </m:r>
                          <m:r>
                            <a:rPr lang="en-US" altLang="zh-CN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</m:t>
                              </m:r>
                              <m:d>
                                <m:dPr>
                                  <m:ctrlPr>
                                    <a:rPr lang="en-US" altLang="zh-CN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zh-CN" altLang="en-US" sz="2000" kern="0" dirty="0">
                                  <a:solidFill>
                                    <a:srgbClr val="000000"/>
                                  </a:solidFill>
                                  <a:ea typeface="黑体" panose="02010609060101010101" pitchFamily="49" charset="-122"/>
                                </a:rPr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en-US" altLang="zh-CN" sz="2000" kern="0" dirty="0">
                                  <a:solidFill>
                                    <a:srgbClr val="000000"/>
                                  </a:solidFill>
                                  <a:ea typeface="黑体" panose="02010609060101010101" pitchFamily="49" charset="-122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zh-CN" altLang="en-US" sz="2000" kern="0" dirty="0">
                                  <a:solidFill>
                                    <a:srgbClr val="000000"/>
                                  </a:solidFill>
                                  <a:ea typeface="黑体" panose="02010609060101010101" pitchFamily="49" charset="-122"/>
                                </a:rPr>
                                <m:t>如果决策</m:t>
                              </m:r>
                              <m:r>
                                <m:rPr>
                                  <m:nor/>
                                </m:rPr>
                                <a:rPr lang="zh-CN" altLang="en-US" sz="2000" kern="0" dirty="0">
                                  <a:solidFill>
                                    <a:srgbClr val="000000"/>
                                  </a:solidFill>
                                  <a:ea typeface="黑体" panose="02010609060101010101" pitchFamily="49" charset="-122"/>
                                </a:rPr>
                                <m:t> </m:t>
                              </m:r>
                              <m: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 </m:t>
                              </m:r>
                              <m:sSub>
                                <m:sSubPr>
                                  <m:ctrlPr>
                                    <a:rPr lang="en-US" altLang="zh-CN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</m:t>
                              </m:r>
                              <m:d>
                                <m:dPr>
                                  <m:ctrlPr>
                                    <a:rPr lang="en-US" altLang="zh-CN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zh-CN" altLang="en-US" sz="2000" kern="0" dirty="0">
                                  <a:solidFill>
                                    <a:srgbClr val="000000"/>
                                  </a:solidFill>
                                  <a:ea typeface="黑体" panose="02010609060101010101" pitchFamily="49" charset="-122"/>
                                </a:rPr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en-US" altLang="zh-CN" sz="2000" kern="0" dirty="0">
                                  <a:solidFill>
                                    <a:srgbClr val="000000"/>
                                  </a:solidFill>
                                  <a:ea typeface="黑体" panose="02010609060101010101" pitchFamily="49" charset="-122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zh-CN" altLang="en-US" sz="2000" kern="0" dirty="0">
                                  <a:solidFill>
                                    <a:srgbClr val="000000"/>
                                  </a:solidFill>
                                  <a:ea typeface="黑体" panose="02010609060101010101" pitchFamily="49" charset="-122"/>
                                </a:rPr>
                                <m:t>如果决策</m:t>
                              </m:r>
                              <m:r>
                                <m:rPr>
                                  <m:nor/>
                                </m:rPr>
                                <a:rPr lang="zh-CN" altLang="en-US" sz="2000" kern="0" dirty="0">
                                  <a:solidFill>
                                    <a:srgbClr val="000000"/>
                                  </a:solidFill>
                                  <a:ea typeface="黑体" panose="02010609060101010101" pitchFamily="49" charset="-122"/>
                                </a:rPr>
                                <m:t> </m:t>
                              </m:r>
                              <m: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 </m:t>
                              </m:r>
                              <m:sSub>
                                <m:sSubPr>
                                  <m:ctrlPr>
                                    <a:rPr lang="en-US" altLang="zh-CN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000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9767B434-EC7F-9346-A136-3382F4A903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1556792"/>
                <a:ext cx="5917957" cy="8917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标注 12">
            <a:extLst>
              <a:ext uri="{FF2B5EF4-FFF2-40B4-BE49-F238E27FC236}">
                <a16:creationId xmlns:a16="http://schemas.microsoft.com/office/drawing/2014/main" id="{608BDFE0-EE92-A04D-B685-62A4785377BD}"/>
              </a:ext>
            </a:extLst>
          </p:cNvPr>
          <p:cNvSpPr/>
          <p:nvPr/>
        </p:nvSpPr>
        <p:spPr bwMode="auto">
          <a:xfrm>
            <a:off x="4583832" y="3373871"/>
            <a:ext cx="1296144" cy="464105"/>
          </a:xfrm>
          <a:prstGeom prst="wedgeRectCallout">
            <a:avLst>
              <a:gd name="adj1" fmla="val -99408"/>
              <a:gd name="adj2" fmla="val -97482"/>
            </a:avLst>
          </a:prstGeom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损失函数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0350544-EABE-9741-8860-95DE10C7D31E}"/>
                  </a:ext>
                </a:extLst>
              </p:cNvPr>
              <p:cNvSpPr/>
              <p:nvPr/>
            </p:nvSpPr>
            <p:spPr>
              <a:xfrm>
                <a:off x="515538" y="3963630"/>
                <a:ext cx="6480720" cy="8917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00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altLang="zh-CN" sz="200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 kern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kern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kern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0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kern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</m:t>
                              </m:r>
                              <m:d>
                                <m:dPr>
                                  <m:ctrlPr>
                                    <a:rPr lang="en-US" altLang="zh-CN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zh-CN" altLang="en-US" sz="2000" kern="0" dirty="0">
                                  <a:solidFill>
                                    <a:srgbClr val="000000"/>
                                  </a:solidFill>
                                  <a:ea typeface="黑体" panose="02010609060101010101" pitchFamily="49" charset="-122"/>
                                </a:rPr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en-US" altLang="zh-CN" sz="2000" kern="0" dirty="0">
                                  <a:solidFill>
                                    <a:srgbClr val="000000"/>
                                  </a:solidFill>
                                  <a:ea typeface="黑体" panose="02010609060101010101" pitchFamily="49" charset="-122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zh-CN" altLang="en-US" sz="2000" kern="0" dirty="0">
                                  <a:solidFill>
                                    <a:srgbClr val="000000"/>
                                  </a:solidFill>
                                  <a:ea typeface="黑体" panose="02010609060101010101" pitchFamily="49" charset="-122"/>
                                </a:rPr>
                                <m:t>如果决策</m:t>
                              </m:r>
                              <m:r>
                                <m:rPr>
                                  <m:nor/>
                                </m:rPr>
                                <a:rPr lang="zh-CN" altLang="en-US" sz="2000" kern="0" dirty="0">
                                  <a:solidFill>
                                    <a:srgbClr val="000000"/>
                                  </a:solidFill>
                                  <a:ea typeface="黑体" panose="02010609060101010101" pitchFamily="49" charset="-122"/>
                                </a:rPr>
                                <m:t> </m:t>
                              </m:r>
                              <m: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 </m:t>
                              </m:r>
                              <m:sSub>
                                <m:sSubPr>
                                  <m:ctrlPr>
                                    <a:rPr lang="en-US" altLang="zh-CN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altLang="zh-CN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kern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kern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</m:t>
                              </m:r>
                              <m:d>
                                <m:dPr>
                                  <m:ctrlPr>
                                    <a:rPr lang="en-US" altLang="zh-CN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zh-CN" altLang="en-US" sz="2000" kern="0" dirty="0">
                                  <a:solidFill>
                                    <a:srgbClr val="000000"/>
                                  </a:solidFill>
                                  <a:ea typeface="黑体" panose="02010609060101010101" pitchFamily="49" charset="-122"/>
                                </a:rPr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en-US" altLang="zh-CN" sz="2000" kern="0" dirty="0">
                                  <a:solidFill>
                                    <a:srgbClr val="000000"/>
                                  </a:solidFill>
                                  <a:ea typeface="黑体" panose="02010609060101010101" pitchFamily="49" charset="-122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zh-CN" altLang="en-US" sz="2000" kern="0" dirty="0">
                                  <a:solidFill>
                                    <a:srgbClr val="000000"/>
                                  </a:solidFill>
                                  <a:ea typeface="黑体" panose="02010609060101010101" pitchFamily="49" charset="-122"/>
                                </a:rPr>
                                <m:t>如果决策</m:t>
                              </m:r>
                              <m:r>
                                <m:rPr>
                                  <m:nor/>
                                </m:rPr>
                                <a:rPr lang="zh-CN" altLang="en-US" sz="2000" kern="0" dirty="0">
                                  <a:solidFill>
                                    <a:srgbClr val="000000"/>
                                  </a:solidFill>
                                  <a:ea typeface="黑体" panose="02010609060101010101" pitchFamily="49" charset="-122"/>
                                </a:rPr>
                                <m:t> </m:t>
                              </m:r>
                              <m: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 </m:t>
                              </m:r>
                              <m:sSub>
                                <m:sSubPr>
                                  <m:ctrlPr>
                                    <a:rPr lang="en-US" altLang="zh-CN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000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0350544-EABE-9741-8860-95DE10C7D3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38" y="3963630"/>
                <a:ext cx="6480720" cy="8917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C767C83D-D583-497B-A97C-EE6FA30C6240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00107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F69FA61A-A92B-7A4F-8170-E4BE164896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4400" y="1258416"/>
                <a:ext cx="10363199" cy="50509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</a:pPr>
                <a:r>
                  <a:rPr lang="zh-CN" altLang="en-US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两类错误率及评价指标</a:t>
                </a:r>
                <a:endParaRPr lang="en-US" altLang="zh-CN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1" eaLnBrk="1" hangingPunct="1">
                  <a:lnSpc>
                    <a:spcPct val="120000"/>
                  </a:lnSpc>
                </a:pPr>
                <a:r>
                  <a:rPr lang="zh-CN" altLang="en-US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两类：阳性 </a:t>
                </a:r>
                <a:r>
                  <a:rPr lang="en-US" altLang="zh-CN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(positive)</a:t>
                </a:r>
                <a:r>
                  <a:rPr lang="zh-CN" altLang="en-US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、阴性 </a:t>
                </a:r>
                <a:r>
                  <a:rPr lang="en-US" altLang="zh-CN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(negative)</a:t>
                </a:r>
                <a:endParaRPr lang="en-US" altLang="zh-CN" sz="20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1" eaLnBrk="1" hangingPunct="1">
                  <a:lnSpc>
                    <a:spcPct val="120000"/>
                  </a:lnSpc>
                </a:pPr>
                <a:r>
                  <a:rPr lang="zh-CN" altLang="zh-CN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第一类错误率</a:t>
                </a:r>
                <a:r>
                  <a:rPr lang="zh-CN" altLang="en-US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 </a:t>
                </a:r>
                <a:r>
                  <a:rPr lang="en-US" altLang="zh-CN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(Type-I error rate)</a:t>
                </a:r>
                <a:r>
                  <a:rPr lang="zh-CN" altLang="en-US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0" i="1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𝐹𝑃</m:t>
                        </m:r>
                      </m:num>
                      <m:den>
                        <m:r>
                          <a:rPr lang="en-US" altLang="zh-CN" sz="2400" b="0" i="1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𝐹𝑃</m:t>
                        </m:r>
                        <m:r>
                          <a:rPr lang="en-US" altLang="zh-CN" sz="2400" b="0" i="1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r>
                          <a:rPr lang="en-US" altLang="zh-CN" sz="2400" b="0" i="1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𝑇𝑁</m:t>
                        </m:r>
                        <m:r>
                          <a:rPr lang="zh-CN" altLang="en-US" sz="2400" b="0" i="1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</m:t>
                        </m:r>
                      </m:den>
                    </m:f>
                  </m:oMath>
                </a14:m>
                <a:endParaRPr lang="zh-CN" altLang="zh-CN" sz="24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1" eaLnBrk="1" hangingPunct="1">
                  <a:lnSpc>
                    <a:spcPct val="120000"/>
                  </a:lnSpc>
                </a:pPr>
                <a:r>
                  <a:rPr lang="zh-CN" altLang="zh-CN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第二类错误率</a:t>
                </a:r>
                <a:r>
                  <a:rPr lang="zh-CN" altLang="en-US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 </a:t>
                </a:r>
                <a:r>
                  <a:rPr lang="en-US" altLang="zh-CN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(Type-II error rate)</a:t>
                </a:r>
                <a:r>
                  <a:rPr lang="zh-CN" altLang="en-US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  </a:t>
                </a:r>
                <a:r>
                  <a:rPr lang="en-US" altLang="zh-CN" sz="2400" kern="0" dirty="0">
                    <a:solidFill>
                      <a:schemeClr val="bg2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</m:t>
                        </m:r>
                        <m:r>
                          <a:rPr lang="en-US" altLang="zh-CN" sz="2400" b="0" i="1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𝑁</m:t>
                        </m:r>
                      </m:num>
                      <m:den>
                        <m: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</m:t>
                        </m:r>
                        <m:r>
                          <a:rPr lang="en-US" altLang="zh-CN" sz="2400" b="0" i="1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𝑁</m:t>
                        </m:r>
                        <m: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𝑇𝑃</m:t>
                        </m:r>
                        <m:r>
                          <a:rPr lang="zh-CN" altLang="en-US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</m:t>
                        </m:r>
                      </m:den>
                    </m:f>
                  </m:oMath>
                </a14:m>
                <a:endParaRPr lang="en-US" altLang="zh-CN" sz="24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1" eaLnBrk="1" hangingPunct="1">
                  <a:lnSpc>
                    <a:spcPct val="120000"/>
                  </a:lnSpc>
                </a:pPr>
                <a:r>
                  <a:rPr lang="zh-CN" altLang="en-US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灵敏度 </a:t>
                </a:r>
                <a:r>
                  <a:rPr lang="en-US" altLang="zh-CN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(</a:t>
                </a:r>
                <a:r>
                  <a:rPr lang="en" altLang="zh-CN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sensitivity)</a:t>
                </a:r>
                <a:r>
                  <a:rPr lang="zh-CN" altLang="en-US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  <m:r>
                      <a:rPr lang="en-US" altLang="zh-CN" sz="2400" b="0" i="1" kern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0" i="1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𝑇𝑃</m:t>
                        </m:r>
                      </m:num>
                      <m:den>
                        <m: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𝑇𝑃</m:t>
                        </m:r>
                        <m:r>
                          <a:rPr lang="en-US" altLang="zh-CN" sz="2400" b="0" i="1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r>
                          <a:rPr lang="en-US" altLang="zh-CN" sz="2400" b="0" i="1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𝐹𝑁</m:t>
                        </m:r>
                        <m:r>
                          <a:rPr lang="zh-CN" altLang="en-US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</m:t>
                        </m:r>
                      </m:den>
                    </m:f>
                  </m:oMath>
                </a14:m>
                <a:endParaRPr lang="en-US" altLang="zh-CN" sz="24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1" eaLnBrk="1" hangingPunct="1">
                  <a:lnSpc>
                    <a:spcPct val="120000"/>
                  </a:lnSpc>
                </a:pPr>
                <a:r>
                  <a:rPr lang="zh-CN" altLang="zh-CN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特异度</a:t>
                </a:r>
                <a:r>
                  <a:rPr lang="zh-CN" altLang="en-US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 </a:t>
                </a:r>
                <a:r>
                  <a:rPr lang="en-US" altLang="zh-CN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(specificity)</a:t>
                </a:r>
                <a:r>
                  <a:rPr lang="zh-CN" altLang="en-US" sz="2400" kern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0" kern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  </m:t>
                    </m:r>
                    <m:sSub>
                      <m:sSubPr>
                        <m:ctrlPr>
                          <a:rPr lang="en-US" altLang="zh-CN" sz="2400" i="1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𝑝</m:t>
                        </m:r>
                      </m:sub>
                    </m:sSub>
                    <m:r>
                      <a:rPr lang="en-US" altLang="zh-CN" sz="2400" i="1" ker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  <m:r>
                          <a:rPr lang="en-US" altLang="zh-CN" sz="2400" b="0" i="1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𝑁</m:t>
                        </m:r>
                      </m:num>
                      <m:den>
                        <m: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  <m:r>
                          <a:rPr lang="en-US" altLang="zh-CN" sz="2400" b="0" i="1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𝑁</m:t>
                        </m:r>
                        <m: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r>
                          <a:rPr lang="en-US" altLang="zh-CN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𝐹𝑃</m:t>
                        </m:r>
                        <m:r>
                          <a:rPr lang="zh-CN" altLang="en-US" sz="2400" i="1" ker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</m:t>
                        </m:r>
                      </m:den>
                    </m:f>
                  </m:oMath>
                </a14:m>
                <a:endParaRPr lang="zh-CN" altLang="zh-CN" sz="24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1" eaLnBrk="1" hangingPunct="1">
                  <a:lnSpc>
                    <a:spcPct val="120000"/>
                  </a:lnSpc>
                </a:pPr>
                <a:endParaRPr lang="en-US" altLang="zh-CN" sz="24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1" eaLnBrk="1" hangingPunct="1">
                  <a:lnSpc>
                    <a:spcPct val="120000"/>
                  </a:lnSpc>
                </a:pPr>
                <a:endParaRPr lang="en-US" altLang="zh-CN" sz="2000" kern="0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F69FA61A-A92B-7A4F-8170-E4BE16489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1258416"/>
                <a:ext cx="10363199" cy="5050904"/>
              </a:xfrm>
              <a:prstGeom prst="rect">
                <a:avLst/>
              </a:prstGeom>
              <a:blipFill>
                <a:blip r:embed="rId3"/>
                <a:stretch>
                  <a:fillRect l="-1346" t="-75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9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900D62F-ADB7-E14A-BA75-54B97C9D3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68660"/>
            <a:ext cx="12216679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2.4 </a:t>
            </a:r>
            <a:r>
              <a:rPr lang="zh-CN" altLang="en-US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两类错误率、</a:t>
            </a:r>
            <a:r>
              <a:rPr lang="en" altLang="zh-CN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Neyman-Pearson</a:t>
            </a:r>
            <a:r>
              <a:rPr lang="zh-CN" altLang="en-US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决策与</a:t>
            </a:r>
            <a:r>
              <a:rPr lang="en-US" altLang="zh-CN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ROC</a:t>
            </a:r>
            <a:r>
              <a:rPr lang="zh-CN" altLang="en-US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曲线</a:t>
            </a:r>
            <a:endParaRPr lang="zh-CN" altLang="en-US" sz="4000" kern="0" dirty="0">
              <a:solidFill>
                <a:schemeClr val="bg2"/>
              </a:solidFill>
              <a:ea typeface="黑体" pitchFamily="2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67AC5FB-2ED5-CB4E-8436-12FCACE4D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614591"/>
              </p:ext>
            </p:extLst>
          </p:nvPr>
        </p:nvGraphicFramePr>
        <p:xfrm>
          <a:off x="6600056" y="4449633"/>
          <a:ext cx="5112568" cy="159517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1507299">
                  <a:extLst>
                    <a:ext uri="{9D8B030D-6E8A-4147-A177-3AD203B41FA5}">
                      <a16:colId xmlns:a16="http://schemas.microsoft.com/office/drawing/2014/main" val="3010918635"/>
                    </a:ext>
                  </a:extLst>
                </a:gridCol>
                <a:gridCol w="1873593">
                  <a:extLst>
                    <a:ext uri="{9D8B030D-6E8A-4147-A177-3AD203B41FA5}">
                      <a16:colId xmlns:a16="http://schemas.microsoft.com/office/drawing/2014/main" val="2306665901"/>
                    </a:ext>
                  </a:extLst>
                </a:gridCol>
                <a:gridCol w="1731676">
                  <a:extLst>
                    <a:ext uri="{9D8B030D-6E8A-4147-A177-3AD203B41FA5}">
                      <a16:colId xmlns:a16="http://schemas.microsoft.com/office/drawing/2014/main" val="3379012565"/>
                    </a:ext>
                  </a:extLst>
                </a:gridCol>
              </a:tblGrid>
              <a:tr h="691781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  <a:tabLst>
                          <a:tab pos="332105" algn="l"/>
                        </a:tabLst>
                      </a:pPr>
                      <a:r>
                        <a:rPr lang="en-US" sz="2000" kern="1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	</a:t>
                      </a:r>
                      <a:endParaRPr lang="en-US" altLang="zh-CN" sz="2000" kern="1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  <a:p>
                      <a:pPr algn="r">
                        <a:lnSpc>
                          <a:spcPts val="1600"/>
                        </a:lnSpc>
                        <a:tabLst>
                          <a:tab pos="332105" algn="l"/>
                        </a:tabLst>
                      </a:pPr>
                      <a:r>
                        <a:rPr lang="zh-CN" sz="2000" kern="1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状态</a:t>
                      </a:r>
                    </a:p>
                    <a:p>
                      <a:pPr algn="l">
                        <a:lnSpc>
                          <a:spcPts val="1600"/>
                        </a:lnSpc>
                        <a:tabLst>
                          <a:tab pos="332105" algn="l"/>
                        </a:tabLst>
                      </a:pPr>
                      <a:r>
                        <a:rPr lang="zh-CN" sz="2000" kern="1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决策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zh-CN" sz="2000" kern="1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阳性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zh-CN" sz="2000" kern="1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阴性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800854"/>
                  </a:ext>
                </a:extLst>
              </a:tr>
              <a:tr h="451695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zh-CN" sz="2000" kern="1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阳性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zh-CN" sz="2000" kern="1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真阳性</a:t>
                      </a:r>
                      <a:r>
                        <a:rPr lang="zh-CN" altLang="en-US" sz="2000" kern="1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kern="1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000" kern="1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TP</a:t>
                      </a:r>
                      <a:r>
                        <a:rPr lang="en-US" altLang="zh-CN" sz="2000" kern="1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)</a:t>
                      </a:r>
                      <a:endParaRPr lang="zh-CN" sz="2000" kern="1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zh-CN" sz="2000" kern="1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假阳性</a:t>
                      </a:r>
                      <a:r>
                        <a:rPr lang="zh-CN" altLang="en-US" sz="2000" kern="1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kern="1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000" kern="1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FP</a:t>
                      </a:r>
                      <a:r>
                        <a:rPr lang="en-US" altLang="zh-CN" sz="2000" kern="1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)</a:t>
                      </a:r>
                      <a:endParaRPr lang="zh-CN" sz="2000" kern="1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148530"/>
                  </a:ext>
                </a:extLst>
              </a:tr>
              <a:tr h="451695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zh-CN" sz="2000" kern="1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阴性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zh-CN" sz="2000" kern="1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假阴性</a:t>
                      </a:r>
                      <a:r>
                        <a:rPr lang="zh-CN" altLang="en-US" sz="2000" kern="1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kern="1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000" kern="1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FN</a:t>
                      </a:r>
                      <a:r>
                        <a:rPr lang="en-US" altLang="zh-CN" sz="2000" kern="1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)</a:t>
                      </a:r>
                      <a:endParaRPr lang="zh-CN" sz="2000" kern="1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zh-CN" sz="2000" kern="1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真阴性</a:t>
                      </a:r>
                      <a:r>
                        <a:rPr lang="zh-CN" altLang="en-US" sz="2000" kern="1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kern="1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000" kern="1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TN</a:t>
                      </a:r>
                      <a:r>
                        <a:rPr lang="en-US" altLang="zh-CN" sz="2000" kern="1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)</a:t>
                      </a:r>
                      <a:endParaRPr lang="zh-CN" sz="2000" kern="1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841509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952B4D8F-8215-46CE-999E-8B57878E2CA9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94924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默认设计模板">
  <a:themeElements>
    <a:clrScheme name="默认设计模板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默认设计模板">
  <a:themeElements>
    <a:clrScheme name="默认设计模板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4483</TotalTime>
  <Words>1958</Words>
  <Application>Microsoft Office PowerPoint</Application>
  <PresentationFormat>宽屏</PresentationFormat>
  <Paragraphs>341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黑体</vt:lpstr>
      <vt:lpstr>黑体</vt:lpstr>
      <vt:lpstr>华文细黑</vt:lpstr>
      <vt:lpstr>宋体</vt:lpstr>
      <vt:lpstr>微软雅黑</vt:lpstr>
      <vt:lpstr>Arial</vt:lpstr>
      <vt:lpstr>Cambria Math</vt:lpstr>
      <vt:lpstr>Times New Roman</vt:lpstr>
      <vt:lpstr>Wingdings</vt:lpstr>
      <vt:lpstr>1_默认设计模板</vt:lpstr>
      <vt:lpstr>2_默认设计模板</vt:lpstr>
      <vt:lpstr>模式识别（第四版） ——模式识别与机器学习</vt:lpstr>
      <vt:lpstr>第2章 统计决策方法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Tsinghua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统计模式识别导论</dc:title>
  <dc:creator>Xuegong Zhang</dc:creator>
  <cp:lastModifiedBy>Xuegong Zhang</cp:lastModifiedBy>
  <cp:revision>524</cp:revision>
  <cp:lastPrinted>2016-09-11T15:29:02Z</cp:lastPrinted>
  <dcterms:created xsi:type="dcterms:W3CDTF">2001-02-14T02:31:42Z</dcterms:created>
  <dcterms:modified xsi:type="dcterms:W3CDTF">2021-08-02T06:16:42Z</dcterms:modified>
</cp:coreProperties>
</file>