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424" r:id="rId3"/>
    <p:sldId id="464" r:id="rId4"/>
    <p:sldId id="680" r:id="rId5"/>
    <p:sldId id="713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8" r:id="rId18"/>
    <p:sldId id="729" r:id="rId19"/>
    <p:sldId id="730" r:id="rId20"/>
    <p:sldId id="731" r:id="rId21"/>
    <p:sldId id="732" r:id="rId22"/>
    <p:sldId id="733" r:id="rId23"/>
    <p:sldId id="734" r:id="rId24"/>
    <p:sldId id="735" r:id="rId25"/>
    <p:sldId id="736" r:id="rId26"/>
    <p:sldId id="737" r:id="rId27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3826" autoAdjust="0"/>
  </p:normalViewPr>
  <p:slideViewPr>
    <p:cSldViewPr>
      <p:cViewPr varScale="1">
        <p:scale>
          <a:sx n="77" d="100"/>
          <a:sy n="77" d="100"/>
        </p:scale>
        <p:origin x="114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26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210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3125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6352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6827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588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8579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387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6839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744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525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539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866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952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2770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3421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582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69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31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97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02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334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259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738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7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Xuegong Zhang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09BA026-B759-413E-9B7E-4969743CC9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9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wwang@tsinghua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iff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969640"/>
                <a:ext cx="10585176" cy="5051648"/>
              </a:xfrm>
            </p:spPr>
            <p:txBody>
              <a:bodyPr/>
              <a:lstStyle/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  <a:cs typeface="Arial" panose="020B0604020202020204" pitchFamily="34" charset="0"/>
                  </a:rPr>
                  <a:t>求偏导得到</a:t>
                </a:r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el-GR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l-GR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=[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algn="r" eaLnBrk="1" hangingPunct="1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ea typeface="黑体" pitchFamily="2" charset="-122"/>
                    <a:cs typeface="Arial" panose="020B0604020202020204" pitchFamily="34" charset="0"/>
                  </a:rPr>
                  <a:t>   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黑体" pitchFamily="2" charset="-122"/>
                    <a:cs typeface="Arial" panose="020B0604020202020204" pitchFamily="34" charset="0"/>
                  </a:rPr>
                  <a:t>这里待估计参数为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l-GR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𝜇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i="1" dirty="0">
                  <a:solidFill>
                    <a:schemeClr val="bg2"/>
                  </a:solidFill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最大似然的解为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多元正态分布分析原理相同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969640"/>
                <a:ext cx="10585176" cy="5051648"/>
              </a:xfrm>
              <a:blipFill>
                <a:blip r:embed="rId3"/>
                <a:stretch>
                  <a:fillRect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A870751-6872-4E28-850B-798D819CF45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015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936104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3.3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贝叶斯估计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40768"/>
                <a:ext cx="10585176" cy="432048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基本思想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把参数估计看成贝叶斯决策问题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待估计参数看成具有先验分布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l-GR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的随机变量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其取值和样本集有关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χ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最有条件是最小错误率或者风险，损失函数为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λ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l-GR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来估计时的总期望风险为</a:t>
                </a:r>
                <a:endParaRPr lang="en-US" altLang="zh-CN" sz="28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样本取值空间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参数取值空间为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Θ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altLang="zh-CN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bg2"/>
                                  </a:solidFill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l-GR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40768"/>
                <a:ext cx="10585176" cy="4320480"/>
              </a:xfrm>
              <a:blipFill>
                <a:blip r:embed="rId3"/>
                <a:stretch>
                  <a:fillRect l="-1037" t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3C1E5429-3CF1-4635-A209-47440EB920E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344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476672"/>
                <a:ext cx="10585176" cy="6192688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来估计时的总期望风险为</a:t>
                </a:r>
                <a:endParaRPr lang="en-US" altLang="zh-CN" sz="28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样本取值空间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参数取值空间为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Θ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l-GR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altLang="zh-CN" sz="28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l-GR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bg2"/>
                                  </a:solidFill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定义在样本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下的条件风险为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8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l-GR" altLang="zh-CN" sz="28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acc>
                        </m:e>
                        <m:e>
                          <m:r>
                            <a:rPr lang="en-US" altLang="zh-CN" sz="2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  <m:sup/>
                        <m:e>
                          <m:r>
                            <a:rPr lang="el-GR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28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l-GR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bg2"/>
                              </a:solidFill>
                              <a:ea typeface="黑体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8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θ</m:t>
                      </m:r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总期望风险为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altLang="zh-CN" sz="28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对经验风险求最小，记为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常用平方损失函数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l-GR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800" b="1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l-GR" altLang="zh-CN" sz="2800" b="1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l-GR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θ</m:t>
                            </m:r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476672"/>
                <a:ext cx="10585176" cy="6192688"/>
              </a:xfrm>
              <a:blipFill>
                <a:blip r:embed="rId3"/>
                <a:stretch>
                  <a:fillRect l="-1498" t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8B1BE98-4571-4697-A2BA-E9B76325778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066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512440"/>
                <a:ext cx="10873208" cy="60849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可以证明：若采用平方误差损失函数，则贝叶斯估计量为条件期望</a:t>
                </a:r>
                <a:endParaRPr lang="en-US" altLang="zh-CN" sz="28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supHide m:val="on"/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Θ</m:t>
                        </m:r>
                      </m:sub>
                      <m:sup/>
                      <m:e>
                        <m: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l-GR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l-GR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𝛩</m:t>
                          </m:r>
                        </m:sub>
                        <m:sup/>
                        <m:e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𝜒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l-GR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平方误差下贝叶斯估计的步骤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确定先验分布密度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l-GR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求出样本集的联合分布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</a:t>
                </a:r>
                <a:endParaRPr lang="en-US" altLang="zh-CN" sz="24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l-GR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𝜒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|</m:t>
                      </m:r>
                      <m:r>
                        <a:rPr lang="el-GR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利用贝叶斯公式求出参数后验概率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𝛩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求出贝叶斯估计量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512440"/>
                <a:ext cx="10873208" cy="6084912"/>
              </a:xfrm>
              <a:blipFill>
                <a:blip r:embed="rId3"/>
                <a:stretch>
                  <a:fillRect l="-1177" t="-3707" b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046BB80-4EC5-4712-AF24-D1F2E367543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744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692696"/>
                <a:ext cx="10585176" cy="53285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考虑更一般的情况，反映样本数目</a:t>
                </a:r>
                <a:endParaRPr lang="en-US" altLang="zh-CN" sz="28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χ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l-GR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l-GR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altLang="zh-CN" sz="2000" i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</a:t>
                </a:r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𝛩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大于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时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l-GR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</m:sup>
                        </m:sSup>
                      </m:e>
                      <m:e>
                        <m:r>
                          <a:rPr lang="el-GR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|</m:t>
                    </m:r>
                    <m:r>
                      <a:rPr lang="el-GR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chemeClr val="bg2"/>
                    </a:solidFill>
                    <a:ea typeface="黑体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|</m:t>
                    </m:r>
                    <m:r>
                      <a:rPr lang="el-GR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可得如下递推公式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chemeClr val="bg2"/>
                              </a:solidFill>
                              <a:ea typeface="黑体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Arial" panose="020B0604020202020204" pitchFamily="34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𝛩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|</m:t>
                              </m:r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样本无穷多时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l-GR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χ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en-US" altLang="zh-CN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l-GR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692696"/>
                <a:ext cx="10585176" cy="5328592"/>
              </a:xfrm>
              <a:blipFill>
                <a:blip r:embed="rId3"/>
                <a:stretch>
                  <a:fillRect l="-1210" t="-1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701FF43F-A2BB-4380-B525-5B665A83CBF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951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836712"/>
                <a:ext cx="10585176" cy="523068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正态分布下的贝叶斯估计</a:t>
                </a:r>
                <a:endParaRPr lang="en-US" altLang="zh-CN" sz="2800" i="1" dirty="0">
                  <a:solidFill>
                    <a:schemeClr val="bg2"/>
                  </a:solidFill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假定均值的先验分布也是正态分布，对均值估计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algn="ctr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𝜒</m:t>
                              </m:r>
                            </m:e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𝛩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估计结果为</a:t>
                </a: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4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836712"/>
                <a:ext cx="10585176" cy="5230684"/>
              </a:xfrm>
              <a:blipFill>
                <a:blip r:embed="rId3"/>
                <a:stretch>
                  <a:fillRect l="-1037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40EC0A5-4A39-4D11-ADCE-128B0B50DF0E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050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404664"/>
            <a:ext cx="864096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3.4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概率密度估计的非参数方法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619672"/>
            <a:ext cx="10585176" cy="44736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基本思想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样本的密度函数形式未知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有些情况样本的分布很难用函数形式描述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直接用样本估计整个函数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可以看作从所有可能的函数中进行选择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BD5E6A-DD51-41E2-92AF-4628746C3C2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62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404664"/>
            <a:ext cx="8784976" cy="88296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3.4.1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非参数估计的基本原理与直方图方法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直方图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把样本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的每个分量分成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个等间隔小窗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统计落入小舱内的样本数目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把小舱内的概率密度看作常数， 估计值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𝑁𝑉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  <a:blipFill>
                <a:blip r:embed="rId3"/>
                <a:stretch>
                  <a:fillRect l="-1037" t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555030A-BF85-4D8E-A4C2-730E653C8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74" y="3964519"/>
            <a:ext cx="3558852" cy="24168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8266B7-BEEA-437C-9CB0-879A4D97EA6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876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基本原理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随机向量落入小区域范围的估计为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小区域中落入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个样本时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的估计为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直方图小舱内的概率密度估计为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𝑁𝑉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201476"/>
              </a:xfrm>
              <a:blipFill>
                <a:blip r:embed="rId3"/>
                <a:stretch>
                  <a:fillRect l="-1037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9266C4A5-4C0A-4B6A-96AD-D1A8D789E7D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929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小舱选择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过大，则估计的密度函数粗糙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过小，则估计结果不连续</a:t>
                </a:r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样本趋于无穷多时的收敛条件为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 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=0, 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201476"/>
              </a:xfrm>
              <a:blipFill>
                <a:blip r:embed="rId3"/>
                <a:stretch>
                  <a:fillRect l="-1037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B423327-28CF-4AE7-9211-43FA13AA2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98" y="3773531"/>
            <a:ext cx="6167129" cy="27048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38004E-D678-40AC-9068-446CEB22550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453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7094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概率密度函数的估计</a:t>
            </a:r>
            <a:endParaRPr lang="en-US" altLang="zh-CN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4FB43B-E37E-48BF-B55A-0DDD3F9BDBF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09800" y="404664"/>
                <a:ext cx="7772400" cy="848580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3.4.2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近邻估计方法</a:t>
                </a:r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9800" y="404664"/>
                <a:ext cx="7772400" cy="848580"/>
              </a:xfrm>
              <a:blipFill>
                <a:blip r:embed="rId3"/>
                <a:stretch>
                  <a:fillRect t="-71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基本做法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：总样本为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时每个小舱内的样本数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调整包含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小舱体积，直到落入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个样本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𝑁𝑉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取值范围内以每一点为中心进行估计</a:t>
                </a:r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  <a:blipFill>
                <a:blip r:embed="rId4"/>
                <a:stretch>
                  <a:fillRect l="-1037" t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753845E-CDE8-41CB-B56E-07E540CE90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34" y="4293096"/>
            <a:ext cx="4366132" cy="20199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891A569-98BA-48D3-9B92-E9B0E90D55F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628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476672"/>
            <a:ext cx="10585176" cy="52014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一维情况下不同样本数目估计效果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FA2B83-349C-417E-B56A-39DB26DCB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332395"/>
            <a:ext cx="2232248" cy="51446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A50F46-8ED2-4B2C-880D-A87253FB492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071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88296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3.4.3  </a:t>
            </a:r>
            <a:r>
              <a:rPr lang="en-US" altLang="zh-CN" sz="3600" dirty="0" err="1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Parzen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368930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基本做法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固定小舱体积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滑动小舱来估计每点上的概率密度</a:t>
                </a:r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对于任意一点的密度估计表达式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𝑁𝑉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3689308"/>
              </a:xfrm>
              <a:blipFill>
                <a:blip r:embed="rId3"/>
                <a:stretch>
                  <a:fillRect l="-1037" t="-2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7F4087D-891F-43A8-A74E-3F1558D5985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760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268760"/>
                <a:ext cx="10585176" cy="4625412"/>
              </a:xfrm>
            </p:spPr>
            <p:txBody>
              <a:bodyPr/>
              <a:lstStyle/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定义核函数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概率密度估计则是每一点上观测样本贡献的平均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核函数包括方窗、高斯窗、超球窗等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268760"/>
                <a:ext cx="10585176" cy="4625412"/>
              </a:xfrm>
              <a:blipFill>
                <a:blip r:embed="rId3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7CD73BDA-FB91-4DA0-A48E-FCACD226AD9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739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980728"/>
                <a:ext cx="10585176" cy="5201476"/>
              </a:xfrm>
            </p:spPr>
            <p:txBody>
              <a:bodyPr/>
              <a:lstStyle/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定义核函数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概率密度估计则是每一点上观测样本贡献的平均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–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 高斯窗作为核函数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:endParaRPr lang="en-US" altLang="zh-CN" sz="2400" b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980728"/>
                <a:ext cx="10585176" cy="5201476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958CCB6-49EC-460F-9F27-A42753C7B4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3" y="4509120"/>
            <a:ext cx="10072553" cy="15218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B28F01-A686-4771-91C4-792A6DD112E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292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747308"/>
            <a:ext cx="10585176" cy="4786824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 不同样本数和参数下的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Parzen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估计</a:t>
            </a:r>
            <a:endParaRPr lang="en-US" altLang="zh-CN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F80D0-20BC-49F7-ADEC-7C1B5BD6C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0" y="1690176"/>
            <a:ext cx="6120680" cy="47868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6A60DC-68CF-4122-B878-B9EDE8963A9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700808"/>
            <a:ext cx="10369152" cy="367278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3.1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3.2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最大似然估计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3.3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贝叶斯估计与贝叶斯学习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3.4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概率密度估计的非参数方法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044546-658E-4D04-9FF8-CD0230DDB54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0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864096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3.1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40768"/>
                <a:ext cx="10585176" cy="5264356"/>
              </a:xfrm>
            </p:spPr>
            <p:txBody>
              <a:bodyPr/>
              <a:lstStyle/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基于样本的两步贝叶斯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根据训练样本估计概率密度函数，记为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 (</m:t>
                    </m:r>
                    <m:r>
                      <a:rPr lang="en-US" altLang="zh-CN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根据估计的概率密度函数设计分类器</a:t>
                </a:r>
                <a:endParaRPr lang="en-US" altLang="zh-CN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希望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时基于样本的估计收敛于理论结果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𝑤h𝑒𝑛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→∞</m:t>
                      </m:r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𝑤h𝑒𝑛</m:t>
                      </m:r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→∞</m:t>
                      </m:r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概率密度函数估计的方法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spcBef>
                    <a:spcPts val="1200"/>
                  </a:spcBef>
                  <a:buNone/>
                </a:pPr>
                <a:r>
                  <a:rPr lang="en-US" altLang="zh-CN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参数估计与非参数估计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40768"/>
                <a:ext cx="10585176" cy="5264356"/>
              </a:xfrm>
              <a:blipFill>
                <a:blip r:embed="rId3"/>
                <a:stretch>
                  <a:fillRect l="-1325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37D3DCF0-B2F3-44A4-9677-9F598513D96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50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864096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基本概念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268760"/>
            <a:ext cx="10585176" cy="52014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参数估计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已知概率密度函数形式，估计未知或部分未知参数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非参数估计</a:t>
            </a:r>
            <a:endParaRPr lang="en-US" altLang="zh-CN" sz="28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    – </a:t>
            </a:r>
            <a:r>
              <a:rPr lang="zh-CN" altLang="en-US" sz="24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概率密度函数形式未知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几个名词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统计量，样本的某种函数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参数空间，未知参数全部可容许值组成的集合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点估计，估计量和估计值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区间估计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DFEDE-6531-4F2D-8EF0-E1B7EB460ED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322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90162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3.2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最大似然估计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06286"/>
                <a:ext cx="10585176" cy="529106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基本假设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待估计参数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未知但确定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每一类的样本独立同分布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类条件概率密度函数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函数形式确定，只是参数未知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不同类别的参数独立，可分别处理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基于以上假设，考虑一类</a:t>
                </a:r>
                <a:r>
                  <a:rPr lang="en-US" altLang="zh-CN" sz="2800" i="1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N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个样本</a:t>
                </a:r>
                <a:endParaRPr lang="en-US" altLang="zh-CN" sz="28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χ</m:t>
                      </m:r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方正卡通简体"/>
                    <a:ea typeface="黑体" pitchFamily="2" charset="-122"/>
                    <a:cs typeface="Arial" panose="020B0604020202020204" pitchFamily="34" charset="0"/>
                  </a:rPr>
                  <a:t>• 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方正卡通简体"/>
                    <a:ea typeface="黑体" pitchFamily="2" charset="-122"/>
                    <a:cs typeface="Arial" panose="020B0604020202020204" pitchFamily="34" charset="0"/>
                  </a:rPr>
                  <a:t>样本集的概率为</a:t>
                </a:r>
                <a:endParaRPr lang="en-US" altLang="zh-CN" sz="2800" dirty="0">
                  <a:solidFill>
                    <a:schemeClr val="bg2"/>
                  </a:solidFill>
                  <a:latin typeface="方正卡通简体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χ</m:t>
                          </m:r>
                        </m:e>
                        <m:e>
                          <m:r>
                            <a:rPr lang="el-GR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l-GR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θ</m:t>
                          </m:r>
                          <m: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06286"/>
                <a:ext cx="10585176" cy="5291066"/>
              </a:xfrm>
              <a:blipFill>
                <a:blip r:embed="rId3"/>
                <a:stretch>
                  <a:fillRect l="-1210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C3DCC23-5826-4C23-8AFF-B4AFCB1B2C9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804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548680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基本思想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该样本集最可能来自哪个参数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找到参数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l-GR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最大，记为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zh-CN" sz="2400" i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是样本集的函数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即为最大似然估计， 还可定义对数似然函数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l-GR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ln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l-GR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548680"/>
                <a:ext cx="10585176" cy="5201476"/>
              </a:xfrm>
              <a:blipFill>
                <a:blip r:embed="rId3"/>
                <a:stretch>
                  <a:fillRect l="-1037" t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BCC525B-CD01-4FDE-A989-B729F8534A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62" y="3212976"/>
            <a:ext cx="8520875" cy="33123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6E9D3E-366F-457D-A515-66141DBFB2F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846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836712"/>
                <a:ext cx="10585176" cy="5163255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最大似然估计的求解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如果似然函数连续可微，则是下列函数的解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=0 </m:t>
                      </m:r>
                      <m:r>
                        <a:rPr lang="zh-CN" alt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或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l-GR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  <a:cs typeface="Arial" panose="020B0604020202020204" pitchFamily="34" charset="0"/>
                  </a:rPr>
                  <a:t>更一般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地</m:t>
                    </m:r>
                    <m:r>
                      <a:rPr lang="zh-CN" altLang="en-US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zh-CN" altLang="en-US" sz="24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l-GR" altLang="zh-CN" sz="24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，需使用以下偏导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𝜵</m:t>
                          </m:r>
                        </m:e>
                        <m:sub>
                          <m:r>
                            <a:rPr lang="el-GR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…,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𝜵</m:t>
                          </m:r>
                        </m:e>
                        <m:sub>
                          <m:r>
                            <a:rPr lang="el-GR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=0 </m:t>
                      </m:r>
                      <m:r>
                        <a:rPr lang="zh-CN" alt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或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𝜵</m:t>
                          </m:r>
                        </m:e>
                        <m:sub>
                          <m:r>
                            <a:rPr lang="el-GR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l-GR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836712"/>
                <a:ext cx="10585176" cy="5163255"/>
              </a:xfrm>
              <a:blipFill>
                <a:blip r:embed="rId3"/>
                <a:stretch>
                  <a:fillRect l="-103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53EF128-8396-4873-A58B-7F2B416371B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806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908720"/>
                <a:ext cx="10585176" cy="5040560"/>
              </a:xfrm>
            </p:spPr>
            <p:txBody>
              <a:bodyPr/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正态分布下的最大似然估计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单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  <a:cs typeface="Arial" panose="020B0604020202020204" pitchFamily="34" charset="0"/>
                  </a:rPr>
                  <a:t>变量正态分布</a:t>
                </a:r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exp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μ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Arial" panose="020B0604020202020204" pitchFamily="34" charset="0"/>
                                    </a:rPr>
                                    <m:t>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algn="r" eaLnBrk="1" hangingPunct="1">
                  <a:spcBef>
                    <a:spcPts val="600"/>
                  </a:spcBef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黑体" pitchFamily="2" charset="-122"/>
                    <a:cs typeface="Arial" panose="020B0604020202020204" pitchFamily="34" charset="0"/>
                  </a:rPr>
                  <a:t>这里待估计参数为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l-GR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𝜇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i="1" dirty="0">
                  <a:solidFill>
                    <a:schemeClr val="bg2"/>
                  </a:solidFill>
                  <a:ea typeface="黑体" pitchFamily="2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最大似然估计应为如下方程的解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𝜵</m:t>
                          </m:r>
                        </m:e>
                        <m:sub>
                          <m:r>
                            <a:rPr lang="el-GR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k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el-GR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l-GR" altLang="zh-CN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+mj-lt"/>
                    <a:ea typeface="黑体" pitchFamily="2" charset="-122"/>
                    <a:cs typeface="Arial" panose="020B0604020202020204" pitchFamily="34" charset="0"/>
                  </a:rPr>
                  <a:t>从正态分布可以得到</a:t>
                </a:r>
                <a:endParaRPr lang="en-US" altLang="zh-CN" sz="2400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l-GR" altLang="zh-CN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𝑙𝑛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π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l-GR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b="1" i="1" dirty="0">
                  <a:solidFill>
                    <a:schemeClr val="bg2"/>
                  </a:solidFill>
                  <a:latin typeface="+mj-lt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908720"/>
                <a:ext cx="10585176" cy="5040560"/>
              </a:xfrm>
              <a:blipFill>
                <a:blip r:embed="rId3"/>
                <a:stretch>
                  <a:fillRect l="-1037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C31DAA4-655F-40AE-8EFD-F4A73E493C1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865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7925</TotalTime>
  <Words>1652</Words>
  <Application>Microsoft Office PowerPoint</Application>
  <PresentationFormat>宽屏</PresentationFormat>
  <Paragraphs>230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方正卡通简体</vt:lpstr>
      <vt:lpstr>方正舒体</vt:lpstr>
      <vt:lpstr>黑体</vt:lpstr>
      <vt:lpstr>华文细黑</vt:lpstr>
      <vt:lpstr>宋体</vt:lpstr>
      <vt:lpstr>微软雅黑</vt:lpstr>
      <vt:lpstr>Arial</vt:lpstr>
      <vt:lpstr>Cambria Math</vt:lpstr>
      <vt:lpstr>Times New Roman</vt:lpstr>
      <vt:lpstr>1_默认设计模板</vt:lpstr>
      <vt:lpstr>2_默认设计模板</vt:lpstr>
      <vt:lpstr>模式识别（第四版） ——模式识别与机器学习</vt:lpstr>
      <vt:lpstr>第3章 概率密度函数的估计</vt:lpstr>
      <vt:lpstr>本章主要内容</vt:lpstr>
      <vt:lpstr>3.1  引言</vt:lpstr>
      <vt:lpstr>基本概念</vt:lpstr>
      <vt:lpstr>3.2 最大似然估计</vt:lpstr>
      <vt:lpstr>PowerPoint 演示文稿</vt:lpstr>
      <vt:lpstr>PowerPoint 演示文稿</vt:lpstr>
      <vt:lpstr>PowerPoint 演示文稿</vt:lpstr>
      <vt:lpstr>PowerPoint 演示文稿</vt:lpstr>
      <vt:lpstr>3.3 贝叶斯估计</vt:lpstr>
      <vt:lpstr>PowerPoint 演示文稿</vt:lpstr>
      <vt:lpstr>PowerPoint 演示文稿</vt:lpstr>
      <vt:lpstr>PowerPoint 演示文稿</vt:lpstr>
      <vt:lpstr>PowerPoint 演示文稿</vt:lpstr>
      <vt:lpstr>3.4  概率密度估计的非参数方法</vt:lpstr>
      <vt:lpstr>3.4.1 非参数估计的基本原理与直方图方法</vt:lpstr>
      <vt:lpstr>PowerPoint 演示文稿</vt:lpstr>
      <vt:lpstr>PowerPoint 演示文稿</vt:lpstr>
      <vt:lpstr>3.4.2 k_N近邻估计方法</vt:lpstr>
      <vt:lpstr>PowerPoint 演示文稿</vt:lpstr>
      <vt:lpstr>3.4.3  Parzen窗法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297</cp:revision>
  <cp:lastPrinted>2016-09-11T15:29:02Z</cp:lastPrinted>
  <dcterms:created xsi:type="dcterms:W3CDTF">2001-02-14T02:31:42Z</dcterms:created>
  <dcterms:modified xsi:type="dcterms:W3CDTF">2021-08-02T02:58:08Z</dcterms:modified>
</cp:coreProperties>
</file>