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handoutMasterIdLst>
    <p:handoutMasterId r:id="rId40"/>
  </p:handoutMasterIdLst>
  <p:sldIdLst>
    <p:sldId id="424" r:id="rId2"/>
    <p:sldId id="738" r:id="rId3"/>
    <p:sldId id="739" r:id="rId4"/>
    <p:sldId id="740" r:id="rId5"/>
    <p:sldId id="741" r:id="rId6"/>
    <p:sldId id="742" r:id="rId7"/>
    <p:sldId id="743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765" r:id="rId29"/>
    <p:sldId id="766" r:id="rId30"/>
    <p:sldId id="767" r:id="rId31"/>
    <p:sldId id="768" r:id="rId32"/>
    <p:sldId id="769" r:id="rId33"/>
    <p:sldId id="770" r:id="rId34"/>
    <p:sldId id="771" r:id="rId35"/>
    <p:sldId id="772" r:id="rId36"/>
    <p:sldId id="773" r:id="rId37"/>
    <p:sldId id="774" r:id="rId38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3826" autoAdjust="0"/>
  </p:normalViewPr>
  <p:slideViewPr>
    <p:cSldViewPr>
      <p:cViewPr varScale="1">
        <p:scale>
          <a:sx n="77" d="100"/>
          <a:sy n="77" d="100"/>
        </p:scale>
        <p:origin x="5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15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488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313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161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24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4245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96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189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4128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87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1842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751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2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4759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1527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4377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4200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25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5319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671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0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833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8535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253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076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77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4266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180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1474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787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034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834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48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41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705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93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424" y="836712"/>
            <a:ext cx="10585176" cy="51845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模型符号意义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01877C3-2664-4B92-A38C-52FE9716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432822"/>
                  </p:ext>
                </p:extLst>
              </p:nvPr>
            </p:nvGraphicFramePr>
            <p:xfrm>
              <a:off x="551384" y="1568476"/>
              <a:ext cx="10948192" cy="46954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20348">
                      <a:extLst>
                        <a:ext uri="{9D8B030D-6E8A-4147-A177-3AD203B41FA5}">
                          <a16:colId xmlns:a16="http://schemas.microsoft.com/office/drawing/2014/main" val="985009735"/>
                        </a:ext>
                      </a:extLst>
                    </a:gridCol>
                    <a:gridCol w="8527844">
                      <a:extLst>
                        <a:ext uri="{9D8B030D-6E8A-4147-A177-3AD203B41FA5}">
                          <a16:colId xmlns:a16="http://schemas.microsoft.com/office/drawing/2014/main" val="561646684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b="1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变量表示</a:t>
                          </a:r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b="1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说明</a:t>
                          </a:r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1529190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sz="2000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模型含有</a:t>
                          </a:r>
                          <a:r>
                            <a:rPr lang="en-US" sz="2000" i="1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个隐状态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224197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sz="2000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,⋯, 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观测值的取值范围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591724"/>
                      </a:ext>
                    </a:extLst>
                  </a:tr>
                  <a:tr h="634532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sz="2000" i="1" kern="10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2000" i="1" kern="1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kern="1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kern="100" baseline="-250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状态转移概率矩阵，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表示从状态</a:t>
                          </a:r>
                          <a:r>
                            <a:rPr lang="en-US" sz="2000" i="1" kern="100" dirty="0" err="1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转到状态</a:t>
                          </a:r>
                          <a:r>
                            <a:rPr lang="en-US" sz="2000" i="1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的概率，满足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=1, ∀</m:t>
                                  </m:r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2547294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𝑶</m:t>
                                </m:r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长度为</a:t>
                          </a:r>
                          <a:r>
                            <a:rPr lang="en-US" sz="2000" i="1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的观测序列，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的取值为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中某个值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9041647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长度为</a:t>
                          </a:r>
                          <a:r>
                            <a:rPr lang="en-US" sz="2000" i="1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的隐状态序列，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的取值为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中某个值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4468337"/>
                      </a:ext>
                    </a:extLst>
                  </a:tr>
                  <a:tr h="1113106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sz="2000" i="1" kern="100"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2000" i="1" kern="1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kern="1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kern="100" baseline="-25000">
                                                <a:solidFill>
                                                  <a:schemeClr val="bg2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发射概率矩阵，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表示模型隐状态取值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时观测到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的概率，满足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=1, ∀</m:t>
                                  </m:r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548124"/>
                      </a:ext>
                    </a:extLst>
                  </a:tr>
                  <a:tr h="50464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00" smtClean="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000" i="1" kern="100" baseline="-2500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 kern="1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sz="2000" kern="10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初始概率分布，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2000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表示马氏链从该状态起始的概率，满足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黑体" panose="02010609060101010101" pitchFamily="49" charset="-122"/>
                                          <a:ea typeface="黑体" panose="02010609060101010101" pitchFamily="49" charset="-122"/>
                                          <a:cs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20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 </m:t>
                                  </m:r>
                                </m:e>
                              </m:nary>
                            </m:oMath>
                          </a14:m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6264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01877C3-2664-4B92-A38C-52FE9716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432822"/>
                  </p:ext>
                </p:extLst>
              </p:nvPr>
            </p:nvGraphicFramePr>
            <p:xfrm>
              <a:off x="551384" y="1568476"/>
              <a:ext cx="10948192" cy="46954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20348">
                      <a:extLst>
                        <a:ext uri="{9D8B030D-6E8A-4147-A177-3AD203B41FA5}">
                          <a16:colId xmlns:a16="http://schemas.microsoft.com/office/drawing/2014/main" val="985009735"/>
                        </a:ext>
                      </a:extLst>
                    </a:gridCol>
                    <a:gridCol w="8527844">
                      <a:extLst>
                        <a:ext uri="{9D8B030D-6E8A-4147-A177-3AD203B41FA5}">
                          <a16:colId xmlns:a16="http://schemas.microsoft.com/office/drawing/2014/main" val="561646684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b="1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变量表示</a:t>
                          </a:r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b="1" kern="100" dirty="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说明</a:t>
                          </a:r>
                          <a:endParaRPr lang="zh-CN" sz="2000" kern="100" dirty="0">
                            <a:solidFill>
                              <a:schemeClr val="bg2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1529190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101205" r="-353149" b="-8795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模型含有</a:t>
                          </a:r>
                          <a:r>
                            <a:rPr lang="en-US" sz="2000" i="1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个隐状态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224197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203659" r="-353149" b="-790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2000" kern="100">
                              <a:solidFill>
                                <a:schemeClr val="bg2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观测值的取值范围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591724"/>
                      </a:ext>
                    </a:extLst>
                  </a:tr>
                  <a:tr h="6345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239423" r="-353149" b="-5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29" t="-239423" r="-143" b="-5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2547294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425301" r="-353149" b="-55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29" t="-425301" r="-143" b="-555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041647"/>
                      </a:ext>
                    </a:extLst>
                  </a:tr>
                  <a:tr h="50278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531707" r="-353149" b="-46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29" t="-531707" r="-143" b="-46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468337"/>
                      </a:ext>
                    </a:extLst>
                  </a:tr>
                  <a:tr h="11131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283060" r="-353149" b="-107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29" t="-283060" r="-143" b="-107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548124"/>
                      </a:ext>
                    </a:extLst>
                  </a:tr>
                  <a:tr h="5046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" t="-844578" r="-353149" b="-136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429" t="-844578" r="-143" b="-136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2644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484B48A-0AA5-4766-A1B3-60CC1FB8EF4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401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1052736"/>
                <a:ext cx="11089232" cy="489654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给定观测序列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和隐状态序列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的情况下，联合概率为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4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• 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隐马尔科夫模型的三种典型问题</a:t>
                </a:r>
                <a:endParaRPr lang="en-US" altLang="zh-CN" sz="2800" dirty="0">
                  <a:solidFill>
                    <a:schemeClr val="bg2"/>
                  </a:solidFill>
                  <a:latin typeface="方正卡通简体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模型评估问题（</a:t>
                </a:r>
                <a:r>
                  <a:rPr lang="en-US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Evaluation</a:t>
                </a:r>
                <a:r>
                  <a:rPr lang="zh-CN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隐状态推断问题（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Decoding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模型学习问题（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Learning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1052736"/>
                <a:ext cx="11089232" cy="4896544"/>
              </a:xfrm>
              <a:blipFill>
                <a:blip r:embed="rId3"/>
                <a:stretch>
                  <a:fillRect l="-1154" t="-1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BB042E2-E416-4F2E-B65B-EB90595688B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314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3610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4.3.1  HMM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模型评估问题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08448" y="1556792"/>
                <a:ext cx="10369152" cy="476942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观测序列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背后的隐状态序列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，似然度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zh-CN" sz="28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•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观测序列和隐状态序列在模型下的联合概率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zh-CN" altLang="zh-CN" sz="2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448" y="1556792"/>
                <a:ext cx="10369152" cy="4769428"/>
              </a:xfrm>
              <a:blipFill>
                <a:blip r:embed="rId3"/>
                <a:stretch>
                  <a:fillRect l="-1176" t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8B0C7EF-F1E2-442A-AF9A-12555123600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99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2464" y="1196752"/>
                <a:ext cx="10225136" cy="491344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概率分解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sub>
                        <m:sup/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zh-CN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sub>
                        <m:sup/>
                        <m:e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altLang="zh-CN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zh-CN" sz="28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•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问题：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计算量巨大会出现指数爆炸</a:t>
                </a: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2464" y="1196752"/>
                <a:ext cx="10225136" cy="4913444"/>
              </a:xfrm>
              <a:blipFill>
                <a:blip r:embed="rId3"/>
                <a:stretch>
                  <a:fillRect l="-1252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D14474F-851E-4B90-8074-3D39674A6CF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300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7606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•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前向算法：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一种动态规划算法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通过不断迭代求解</a:t>
                </a:r>
                <a:endParaRPr lang="en-US" altLang="zh-CN" sz="24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•</a:t>
                </a:r>
                <a:r>
                  <a:rPr lang="en-US" altLang="zh-CN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 </a:t>
                </a:r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时刻所有可能的隐变量取值求和</a:t>
                </a:r>
                <a:endParaRPr lang="en-US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8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836712"/>
                <a:ext cx="10585176" cy="5760640"/>
              </a:xfrm>
              <a:blipFill>
                <a:blip r:embed="rId3"/>
                <a:stretch>
                  <a:fillRect l="-1498" t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63873B9-87D3-4611-951F-30F056F5B5E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891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8326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•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后向算法：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一种动态规划算法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采取从后往前的方式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zh-CN" sz="2800" kern="100" dirty="0">
                    <a:solidFill>
                      <a:schemeClr val="bg2"/>
                    </a:solidFill>
                    <a:effectLst/>
                    <a:latin typeface="方正卡通简体"/>
                    <a:ea typeface="等线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r>
                  <a:rPr lang="en-US" altLang="zh-CN" sz="2800" kern="100" dirty="0">
                    <a:solidFill>
                      <a:schemeClr val="bg2"/>
                    </a:solidFill>
                    <a:effectLst/>
                    <a:latin typeface="方正卡通简体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kern="1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将前向算法和后向算法统一</a:t>
                </a:r>
                <a:endParaRPr lang="en-US" altLang="zh-CN" sz="28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800" i="1" kern="100" baseline="-250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8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=1,2,⋯,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832648"/>
              </a:xfrm>
              <a:blipFill>
                <a:blip r:embed="rId3"/>
                <a:stretch>
                  <a:fillRect l="-1498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EDE93B5-78F7-4D6C-9CCA-3BF4F1500AB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1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3610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4.3.2  HMM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隐状态推断问题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维特比（</a:t>
                </a:r>
                <a:r>
                  <a:rPr lang="en-US" altLang="zh-CN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Viterbi</a:t>
                </a: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）算法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递推计算在每一时刻各条部分路径的最大概率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根据递推关系</a:t>
                </a:r>
                <a:endParaRPr lang="zh-CN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=1: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𝑝𝑎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=1: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8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记录最大值对应的隐状态路径</a:t>
                </a:r>
                <a:endParaRPr lang="zh-CN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  <a:blipFill>
                <a:blip r:embed="rId3"/>
                <a:stretch>
                  <a:fillRect l="-1325" t="-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8ED4F63-1127-4554-9C08-91844ACB092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24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8296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4.3.3  HMM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模型学习问题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455340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希望利用数据学习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HMM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模型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已知模型结构、观测取值范围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𝑽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和模型隐状态集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𝑸</m:t>
                    </m:r>
                  </m:oMath>
                </a14:m>
                <a:endPara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根据观测序列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𝑶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的样本，学习模型参数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𝑬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和𝜋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4553404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9EF6C2A-D4A7-44CA-AFB5-AA30939F7B5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620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052736"/>
                <a:ext cx="10585176" cy="4824536"/>
              </a:xfrm>
            </p:spPr>
            <p:txBody>
              <a:bodyPr/>
              <a:lstStyle/>
              <a:p>
                <a:pPr marL="342900" indent="-342900">
                  <a:lnSpc>
                    <a:spcPct val="12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隐状态序列已知，最大似然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•  </a:t>
                </a: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隐状态序列未知，</a:t>
                </a:r>
                <a:r>
                  <a:rPr lang="en-US" altLang="zh-CN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EM</a:t>
                </a: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</a:t>
                </a:r>
                <a:endParaRPr lang="zh-CN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zh-CN" altLang="zh-CN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052736"/>
                <a:ext cx="10585176" cy="4824536"/>
              </a:xfrm>
              <a:blipFill>
                <a:blip r:embed="rId3"/>
                <a:stretch>
                  <a:fillRect l="-1498" t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B961BF4-B7AD-4584-B618-D878974B7E2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729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476672"/>
                <a:ext cx="10585176" cy="561662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EM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altLang="zh-CN" sz="24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</a:t>
                </a:r>
                <a:r>
                  <a:rPr lang="zh-CN" altLang="zh-CN" sz="24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步骤：利用模型现有参数求隐变量取值的期望；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altLang="zh-CN" sz="24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</a:t>
                </a:r>
                <a:r>
                  <a:rPr lang="zh-CN" altLang="zh-CN" sz="2400" kern="1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步骤：利用当前对隐变量估计值对模型参数最大似然估计，更新模型</a:t>
                </a:r>
                <a:endPara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1254125" indent="-176213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kern="10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 baseline="-250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kern="100" baseline="-250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 baseline="-250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kern="100" baseline="-250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kern="100" baseline="-250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4125" indent="-176213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4125" indent="-176213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4125" indent="-176213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kern="100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0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4125" indent="-176213">
                  <a:spcBef>
                    <a:spcPts val="600"/>
                  </a:spcBef>
                  <a:buNone/>
                </a:pPr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kern="100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kern="10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</m:oMath>
                </a14:m>
                <a:endParaRPr lang="zh-CN" altLang="zh-CN" sz="20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254125" indent="-176213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kern="10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zh-CN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kern="100" dirty="0">
                    <a:solidFill>
                      <a:schemeClr val="bg2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476672"/>
                <a:ext cx="10585176" cy="5616624"/>
              </a:xfrm>
              <a:blipFill>
                <a:blip r:embed="rId3"/>
                <a:stretch>
                  <a:fillRect l="-1037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98FBEDF2-C30B-4E50-8F2C-6034A162CB2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63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5480" y="1670943"/>
            <a:ext cx="9289032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隐马尔可夫模型与贝叶斯网络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B978CE-55D6-4C57-8320-6BA487358F4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7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692696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EM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zh-CN" altLang="en-US" sz="2400" kern="1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该算法也被称为前向后向算法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zh-CN" altLang="en-US" sz="2400" kern="1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整个观测序列的概率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</a:pPr>
                <a:r>
                  <a:rPr lang="en-US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</a:t>
                </a:r>
                <a:r>
                  <a:rPr lang="zh-CN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步骤</a:t>
                </a:r>
                <a:endParaRPr lang="en-US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692696"/>
                <a:ext cx="10585176" cy="5201476"/>
              </a:xfrm>
              <a:blipFill>
                <a:blip r:embed="rId3"/>
                <a:stretch>
                  <a:fillRect l="-1037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41BC80B-83AF-4B37-A3FE-AAE1B549F8B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572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963828"/>
                <a:ext cx="10585176" cy="5201476"/>
              </a:xfrm>
            </p:spPr>
            <p:txBody>
              <a:bodyPr/>
              <a:lstStyle/>
              <a:p>
                <a:pPr lvl="1" algn="just">
                  <a:spcBef>
                    <a:spcPts val="600"/>
                  </a:spcBef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M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步骤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zh-CN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‘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zh-CN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4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 kern="100">
                                                      <a:solidFill>
                                                        <a:schemeClr val="bg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2400" i="1" kern="100">
                                                  <a:solidFill>
                                                    <a:schemeClr val="bg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’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sz="2400" i="1" kern="100">
                                              <a:solidFill>
                                                <a:schemeClr val="bg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1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发射概率估计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</m:d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初始概率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8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963828"/>
                <a:ext cx="10585176" cy="5201476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A71DA15-375F-4384-8DBF-D763DAD58B4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393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4.4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朴素贝叶斯分类器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1692544"/>
                <a:ext cx="11089232" cy="432874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假设各个特征取值只依赖类别标签，特征间互相独立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联合概率可以分解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400" i="1" kern="10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1692544"/>
                <a:ext cx="11089232" cy="4328744"/>
              </a:xfrm>
              <a:blipFill>
                <a:blip r:embed="rId3"/>
                <a:stretch>
                  <a:fillRect l="-990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30E2F26-8823-4243-AC14-44B0F1820D6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314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944724"/>
                <a:ext cx="11017224" cy="496855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各类别先验概率的估计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参数的极大似然估计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944724"/>
                <a:ext cx="11017224" cy="4968552"/>
              </a:xfrm>
              <a:blipFill>
                <a:blip r:embed="rId3"/>
                <a:stretch>
                  <a:fillRect l="-996" t="-1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C0619EB-1393-41F0-9FCF-F5A14712389B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658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908720"/>
                <a:ext cx="11089232" cy="504056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拉普拉斯平滑：对概率值平滑矫正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)+1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 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)+1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连续取值的变量特征：采用正态分布、均匀分布等模型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8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908720"/>
                <a:ext cx="11089232" cy="5040560"/>
              </a:xfrm>
              <a:blipFill>
                <a:blip r:embed="rId3"/>
                <a:stretch>
                  <a:fillRect l="-990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8E74C0D-76AB-4A7C-96A3-8E4267A1475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441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332656"/>
            <a:ext cx="8712968" cy="864096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4.5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在贝叶斯网络上的条件独立性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1321416"/>
                <a:ext cx="11233248" cy="498790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贝叶斯网络任意三节点随机变量间的条件独立关系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形式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：头对头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取值未知时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1321416"/>
                <a:ext cx="11233248" cy="4987904"/>
              </a:xfrm>
              <a:blipFill>
                <a:blip r:embed="rId3"/>
                <a:stretch>
                  <a:fillRect l="-977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43A4DFD-47EF-4609-AD2F-2115D2FC05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49783"/>
            <a:ext cx="7704856" cy="1551225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24E823-766C-45C0-B2BD-C7BEC5D74B8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928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611168"/>
                <a:ext cx="11161240" cy="583264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形式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：头对头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取值已知时</a:t>
                </a:r>
                <a:endParaRPr lang="en-US" altLang="zh-CN" sz="2400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形式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：尾对尾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取值已知时</a:t>
                </a:r>
                <a:endParaRPr lang="en-US" altLang="zh-CN" sz="2400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611168"/>
                <a:ext cx="11161240" cy="5832648"/>
              </a:xfrm>
              <a:blipFill>
                <a:blip r:embed="rId3"/>
                <a:stretch>
                  <a:fillRect l="-98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A6CC9C-F5C5-4E33-8F03-3DF2B48FF3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704856" cy="1551225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9A1109-F092-439B-94E7-3723AB5C113E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3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620688"/>
                <a:ext cx="11089232" cy="576064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形式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：尾对尾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取值未知时</a:t>
                </a:r>
                <a:endPara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400" i="1" kern="1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′,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′∈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620688"/>
                <a:ext cx="11089232" cy="5760640"/>
              </a:xfrm>
              <a:blipFill>
                <a:blip r:embed="rId3"/>
                <a:stretch>
                  <a:fillRect l="-990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56FF80-56CE-4692-AAA6-70CD87AB76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013176"/>
            <a:ext cx="7704856" cy="1551225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283F86-69E8-4621-AD22-78C3A3B1DD1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528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1384" y="471811"/>
                <a:ext cx="10945216" cy="568863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形式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：头对尾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kern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• </a:t>
                </a:r>
                <a:r>
                  <a:rPr lang="en-US" altLang="zh-CN" sz="2800" dirty="0">
                    <a:solidFill>
                      <a:schemeClr val="bg2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d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分离</a:t>
                </a:r>
                <a:endParaRPr lang="en-US" altLang="zh-CN" sz="2800" dirty="0">
                  <a:solidFill>
                    <a:schemeClr val="bg2"/>
                  </a:solidFill>
                  <a:latin typeface="方正卡通简体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indent="266700" algn="l">
                  <a:spcBef>
                    <a:spcPts val="600"/>
                  </a:spcBef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，且节点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l">
                  <a:spcBef>
                    <a:spcPts val="600"/>
                  </a:spcBef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，且节点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66700" algn="l">
                  <a:spcBef>
                    <a:spcPts val="600"/>
                  </a:spcBef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2400" i="1" ker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kern="0" dirty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的后继节点不属于集合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1384" y="471811"/>
                <a:ext cx="10945216" cy="5688632"/>
              </a:xfrm>
              <a:blipFill>
                <a:blip r:embed="rId3"/>
                <a:stretch>
                  <a:fillRect l="-1114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BFF05EE-B518-42BE-BEED-123547D582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5013176"/>
            <a:ext cx="7704856" cy="1551225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4B373B-5CCD-47B1-A59A-C72CB048DFC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530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7388" y="1052736"/>
                <a:ext cx="11017224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方正卡通简体"/>
                    <a:ea typeface="黑体" panose="02010609060101010101" pitchFamily="49" charset="-122"/>
                    <a:cs typeface="Arial" panose="020B0604020202020204" pitchFamily="34" charset="0"/>
                  </a:rPr>
                  <a:t>马尔可夫覆盖</a:t>
                </a:r>
                <a:endParaRPr lang="en-US" altLang="zh-CN" sz="2800" dirty="0">
                  <a:solidFill>
                    <a:schemeClr val="bg2"/>
                  </a:solidFill>
                  <a:latin typeface="方正卡通简体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indent="0" algn="l">
                  <a:spcBef>
                    <a:spcPts val="600"/>
                  </a:spcBef>
                  <a:buNone/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对于网络中的一个节点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l">
                  <a:spcBef>
                    <a:spcPts val="600"/>
                  </a:spcBef>
                  <a:buNone/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存在节点集合使得在条件于该节点集合情况下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l">
                  <a:spcBef>
                    <a:spcPts val="600"/>
                  </a:spcBef>
                  <a:buNone/>
                </a:pP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kern="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与网络中的其它节点条件独立</a:t>
                </a:r>
                <a:endParaRPr lang="zh-CN" altLang="zh-CN" sz="2400" kern="1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不需要对所有节点联合概率进行计算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zh-CN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•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只需要找到需要计算的节点集合和它的马尔可夫覆盖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7388" y="1052736"/>
                <a:ext cx="11017224" cy="5040560"/>
              </a:xfrm>
              <a:blipFill>
                <a:blip r:embed="rId3"/>
                <a:stretch>
                  <a:fillRect l="-1106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DC6F087-D8DC-4921-BA7A-BC71ED0E112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769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369152" cy="388843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4.1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4.2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贝叶斯网络的基本概念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4.3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隐马尔可夫模型（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HMM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4.4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朴素贝叶斯分类器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4.5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在贝叶斯网络上的条件独立性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4.7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35A2FF-ABBE-458D-A379-204F736EDB1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687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404664"/>
            <a:ext cx="8712968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4.6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贝叶斯网络模型的学习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404" y="1707007"/>
            <a:ext cx="10729192" cy="43287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参数学习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–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模型结构给定，训练数据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结构学习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–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通过数据学习找到网络结构及概率分布参数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86DB69-8047-4D80-8B7D-488565AEB4D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683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3610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4.6.1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贝叶斯网络的参数学习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根据已知数据估计模型未知参数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模型参数的后验概率密度为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2400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CN" sz="240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altLang="zh-CN" sz="24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  <a:blipFill>
                <a:blip r:embed="rId3"/>
                <a:stretch>
                  <a:fillRect l="-1037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B956DCE1-7FE9-45A6-992C-D9CFFD7FCD4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143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贝叶斯网络中分解概率密度函数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条件概率分解</a:t>
                </a:r>
                <a:endPara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e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b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200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𝒑𝒂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altLang="zh-CN" sz="20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0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𝒑𝒂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2000" b="1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1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altLang="zh-CN" sz="20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zh-C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假设参数互相独立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0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0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201476"/>
              </a:xfrm>
              <a:blipFill>
                <a:blip r:embed="rId3"/>
                <a:stretch>
                  <a:fillRect l="-1037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72D6E45-0E36-41A0-ACBB-FADF7835E5A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898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61662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贝叶斯网络中分解概率密度函数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后验概率分解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zh-CN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~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0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• 以随机变量为离散取值、且满足多项式分布的情况为例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种可能的取值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来表示节点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zh-CN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的取值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的条件概率分布</a:t>
                </a:r>
                <a:endParaRPr lang="zh-CN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altLang="zh-CN" sz="2400" b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𝑡𝑐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𝑡𝑐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,⋯, </m:t>
                      </m:r>
                      <m:sSub>
                        <m:sSubPr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𝑡𝑐</m:t>
                          </m:r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𝑡𝑐𝑘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0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616624"/>
              </a:xfrm>
              <a:blipFill>
                <a:blip r:embed="rId3"/>
                <a:stretch>
                  <a:fillRect l="-1037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797E6E4-D909-4DA3-A285-18FA249E8C3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08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• 似然函数可表示为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𝑡𝑐𝑘</m:t>
                          </m:r>
                        </m:sub>
                      </m:sSub>
                      <m:r>
                        <a:rPr lang="en-US" altLang="zh-CN" sz="2400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𝒑𝒂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400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400" ker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zh-CN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𝑡𝑐𝑘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400" i="1" kern="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0">
                                          <a:solidFill>
                                            <a:schemeClr val="bg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𝑡𝑐𝑘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zh-CN" sz="2400" b="1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𝑡𝑐</m:t>
                              </m:r>
                            </m:sub>
                          </m:s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𝑡𝑐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4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effectLst/>
                    <a:latin typeface="方正卡通简体"/>
                    <a:ea typeface="宋体" panose="02010600030101010101" pitchFamily="2" charset="-122"/>
                    <a:cs typeface="宋体" panose="02010600030101010101" pitchFamily="2" charset="-122"/>
                  </a:rPr>
                  <a:t>•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参数的后验分布为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 kern="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∝</m:t>
                      </m:r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b="1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𝑡𝑐</m:t>
                                  </m:r>
                                </m:sub>
                              </m:sSub>
                              <m:r>
                                <a:rPr lang="en-US" altLang="zh-CN" sz="2400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2400" b="1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ker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400" b="1" i="1" ker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8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zh-CN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764704"/>
                <a:ext cx="10585176" cy="5616624"/>
              </a:xfrm>
              <a:blipFill>
                <a:blip r:embed="rId3"/>
                <a:stretch>
                  <a:fillRect l="-1210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C668C68-A927-4139-ADC4-CD2DC678831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501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991212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4.6.2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贝叶斯网络的结构学习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</p:spPr>
            <p:txBody>
              <a:bodyPr/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网络模型的评分函数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e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)/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进一步简化为最大似然问题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𝑮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zh-CN" sz="24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zh-CN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构造如下形式的打分函数</a:t>
                </a:r>
                <a:endParaRPr lang="en-US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–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│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))+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Penalty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marL="0" indent="0" algn="r">
                  <a:spcBef>
                    <a:spcPts val="1200"/>
                  </a:spcBef>
                  <a:buNone/>
                </a:pPr>
                <a:r>
                  <a:rPr lang="zh-CN" altLang="en-US" sz="2800" dirty="0">
                    <a:solidFill>
                      <a:schemeClr val="bg2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宋体" panose="02010600030101010101" pitchFamily="2" charset="-122"/>
                  </a:rPr>
                  <a:t>第一项为模型的负对数似然值，第二项为惩罚项</a:t>
                </a:r>
                <a:endParaRPr lang="zh-CN" altLang="zh-CN" sz="2800" dirty="0">
                  <a:solidFill>
                    <a:schemeClr val="bg2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395876"/>
                <a:ext cx="10585176" cy="5201476"/>
              </a:xfrm>
              <a:blipFill>
                <a:blip r:embed="rId3"/>
                <a:stretch>
                  <a:fillRect l="-1382" t="-1290" r="-1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4DD0731-614D-4865-930C-87A677A542C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544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124744"/>
                <a:ext cx="10585176" cy="468052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惩罚函数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BIC</a:t>
                </a:r>
                <a:r>
                  <a:rPr lang="zh-CN" altLang="en-US" sz="2400" dirty="0">
                    <a:solidFill>
                      <a:schemeClr val="bg2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准则</a:t>
                </a:r>
                <a:endParaRPr lang="zh-CN" altLang="zh-CN" sz="2400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Penalty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lvl="1"/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AIC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准则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Penalty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zh-CN" sz="2400" dirty="0">
                  <a:solidFill>
                    <a:schemeClr val="bg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124744"/>
                <a:ext cx="10585176" cy="4680520"/>
              </a:xfrm>
              <a:blipFill>
                <a:blip r:embed="rId3"/>
                <a:stretch>
                  <a:fillRect l="-1037" t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D640A81-AAE7-49BA-915C-A5083CB345F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629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436881"/>
            <a:ext cx="8712968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4.7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692544"/>
            <a:ext cx="12025336" cy="49048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基本思想：设法用模型刻画数据产生背后所遵循的规律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模型只是人类用来理解和描述客观世界的工具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我们并无法确知客观世界是按照我们的模型来运作的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建立模型的工作，追求的就是用模型抓住数据背后最重要的规律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不基于模型的方法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确定希望求解的判别函数形式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通过训练数据确定判别函数中的参数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从候选的判别函数集中选择特点的函数作为判别函数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8B5127-1C2C-4FB4-B94D-068FC68D7AE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54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4.1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18936"/>
            <a:ext cx="10585176" cy="394231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特征或事件之间具有一定的概率依赖关系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下雨与路面湿滑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黑体" pitchFamily="2" charset="-122"/>
                <a:cs typeface="Arial" panose="020B0604020202020204" pitchFamily="34" charset="0"/>
              </a:rPr>
              <a:t>穿凉鞋行人的比例与冰激凌的销量</a:t>
            </a:r>
            <a:endParaRPr lang="en-US" altLang="zh-CN" sz="2400" dirty="0">
              <a:solidFill>
                <a:schemeClr val="bg2"/>
              </a:solidFill>
              <a:latin typeface="+mj-lt"/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描述存在依赖关系的多个事件之间的联合概率分布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马尔可夫模型和隐马尔科夫模型都是贝叶斯网络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F7478-B6B5-49D4-8D51-D42B2423D8E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725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4.2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贝叶斯网络的基本概念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1692544"/>
                <a:ext cx="12025336" cy="4555856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随机变量的条件独立性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│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=</m:t>
                      </m:r>
                      <m:f>
                        <m:fPr>
                          <m:ctrlP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l-PL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altLang="zh-CN" sz="2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|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pl-PL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itchFamily="2" charset="-122"/>
                    <a:cs typeface="Arial" panose="020B0604020202020204" pitchFamily="34" charset="0"/>
                  </a:rPr>
                  <a:t>链式法则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)=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)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)…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│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Arial" panose="020B0604020202020204" pitchFamily="34" charset="0"/>
                        </a:rPr>
                        <m:t> 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1692544"/>
                <a:ext cx="12025336" cy="4555856"/>
              </a:xfrm>
              <a:blipFill>
                <a:blip r:embed="rId3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87F0C60-1159-4521-B3EA-D28912F9A4E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698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9376" y="1102137"/>
                <a:ext cx="10945216" cy="5120340"/>
              </a:xfrm>
            </p:spPr>
            <p:txBody>
              <a:bodyPr/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条件概率的图（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graph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）表示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–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endParaRPr lang="en-US" altLang="zh-CN" sz="2800" b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由节点集合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和连接节点的边的集合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组成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总的节点数用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表示，所有边的总数用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表示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        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集合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N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中的节点用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表示，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=1,2,…,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sz="2400" b="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边集合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中的元素用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表示，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=1,2,…,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376" y="1102137"/>
                <a:ext cx="10945216" cy="5120340"/>
              </a:xfrm>
              <a:blipFill>
                <a:blip r:embed="rId3"/>
                <a:stretch>
                  <a:fillRect l="-100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3620859-E51A-466C-9E3A-E4B5C97DAAF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1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3392" y="980728"/>
                <a:ext cx="10798224" cy="5120340"/>
              </a:xfrm>
            </p:spPr>
            <p:txBody>
              <a:bodyPr/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条件概率的图表示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无向图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•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每一条边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都是没有方向的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&gt;=&lt;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有向图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latin typeface="方正舒体" panose="02010601030101010101" pitchFamily="2" charset="-122"/>
                    <a:ea typeface="方正舒体" panose="02010601030101010101" pitchFamily="2" charset="-122"/>
                    <a:cs typeface="Arial" panose="020B0604020202020204" pitchFamily="34" charset="0"/>
                  </a:rPr>
                  <a:t>        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方正舒体" panose="02010601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方正舒体" panose="02010601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方正舒体" panose="02010601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为父节点，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为子节点或终止结点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indent="-342900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路径起始节点与终止节点相同，则为环（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cycle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392" y="980728"/>
                <a:ext cx="10798224" cy="5120340"/>
              </a:xfrm>
              <a:blipFill>
                <a:blip r:embed="rId3"/>
                <a:stretch>
                  <a:fillRect l="-101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46125C5-8051-4153-9F45-A0B224F487D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17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7388" y="868830"/>
                <a:ext cx="11017224" cy="512034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几种图结构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有向边表示随机变量之间的条件依赖关系</a:t>
                </a: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2400" kern="10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altLang="zh-CN" sz="2400" i="1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𝒑𝒂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kern="10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kern="100" dirty="0">
                  <a:solidFill>
                    <a:schemeClr val="bg2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7388" y="868830"/>
                <a:ext cx="11017224" cy="5120340"/>
              </a:xfrm>
              <a:blipFill>
                <a:blip r:embed="rId3"/>
                <a:stretch>
                  <a:fillRect l="-1272" t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15A9718-D187-4159-BDC6-FADA4100FC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772816"/>
            <a:ext cx="6840760" cy="2156728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8F38F3-3C6C-4109-ADF9-8C354146C20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277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4.3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隐马尔可夫模型（</a:t>
            </a:r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HMM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678128"/>
            <a:ext cx="10729192" cy="455984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系统的状态取值服从马尔可夫链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系统状态的变化我们无法直接观察到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可能的状态和观测是贝叶斯网络的隐节点和可观测节点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跳转概率为隐节点之间的边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A23121-C952-4A6D-8645-509F6CABF76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71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2696</Words>
  <Application>Microsoft Office PowerPoint</Application>
  <PresentationFormat>宽屏</PresentationFormat>
  <Paragraphs>376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方正卡通简体</vt:lpstr>
      <vt:lpstr>方正舒体</vt:lpstr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1_默认设计模板</vt:lpstr>
      <vt:lpstr>模式识别（第四版） ——模式识别与机器学习</vt:lpstr>
      <vt:lpstr>第4章 隐马尔可夫模型与贝叶斯网络</vt:lpstr>
      <vt:lpstr>本章主要内容</vt:lpstr>
      <vt:lpstr>4.1  引言</vt:lpstr>
      <vt:lpstr>4.2 贝叶斯网络的基本概念</vt:lpstr>
      <vt:lpstr>PowerPoint 演示文稿</vt:lpstr>
      <vt:lpstr>PowerPoint 演示文稿</vt:lpstr>
      <vt:lpstr>PowerPoint 演示文稿</vt:lpstr>
      <vt:lpstr>4.3  隐马尔可夫模型（HMM）</vt:lpstr>
      <vt:lpstr>PowerPoint 演示文稿</vt:lpstr>
      <vt:lpstr>PowerPoint 演示文稿</vt:lpstr>
      <vt:lpstr>4.3.1  HMM模型评估问题</vt:lpstr>
      <vt:lpstr>PowerPoint 演示文稿</vt:lpstr>
      <vt:lpstr>PowerPoint 演示文稿</vt:lpstr>
      <vt:lpstr>PowerPoint 演示文稿</vt:lpstr>
      <vt:lpstr>4.3.2  HMM隐状态推断问题</vt:lpstr>
      <vt:lpstr>4.3.3  HMM模型学习问题</vt:lpstr>
      <vt:lpstr>PowerPoint 演示文稿</vt:lpstr>
      <vt:lpstr>PowerPoint 演示文稿</vt:lpstr>
      <vt:lpstr>PowerPoint 演示文稿</vt:lpstr>
      <vt:lpstr>PowerPoint 演示文稿</vt:lpstr>
      <vt:lpstr>4.4  朴素贝叶斯分类器</vt:lpstr>
      <vt:lpstr>PowerPoint 演示文稿</vt:lpstr>
      <vt:lpstr>PowerPoint 演示文稿</vt:lpstr>
      <vt:lpstr>4.5  在贝叶斯网络上的条件独立性</vt:lpstr>
      <vt:lpstr>PowerPoint 演示文稿</vt:lpstr>
      <vt:lpstr>PowerPoint 演示文稿</vt:lpstr>
      <vt:lpstr>PowerPoint 演示文稿</vt:lpstr>
      <vt:lpstr>PowerPoint 演示文稿</vt:lpstr>
      <vt:lpstr>4.6  贝叶斯网络模型的学习</vt:lpstr>
      <vt:lpstr>4.6.1 贝叶斯网络的参数学习</vt:lpstr>
      <vt:lpstr>PowerPoint 演示文稿</vt:lpstr>
      <vt:lpstr>PowerPoint 演示文稿</vt:lpstr>
      <vt:lpstr>PowerPoint 演示文稿</vt:lpstr>
      <vt:lpstr>4.6.2 贝叶斯网络的结构学习</vt:lpstr>
      <vt:lpstr>PowerPoint 演示文稿</vt:lpstr>
      <vt:lpstr>4.7 讨论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297</cp:revision>
  <cp:lastPrinted>2016-09-11T15:29:02Z</cp:lastPrinted>
  <dcterms:created xsi:type="dcterms:W3CDTF">2001-02-14T02:31:42Z</dcterms:created>
  <dcterms:modified xsi:type="dcterms:W3CDTF">2021-08-02T04:43:22Z</dcterms:modified>
</cp:coreProperties>
</file>